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18"/>
  </p:notesMasterIdLst>
  <p:handoutMasterIdLst>
    <p:handoutMasterId r:id="rId19"/>
  </p:handoutMasterIdLst>
  <p:sldIdLst>
    <p:sldId id="26505" r:id="rId2"/>
    <p:sldId id="26557" r:id="rId3"/>
    <p:sldId id="26509" r:id="rId4"/>
    <p:sldId id="26564" r:id="rId5"/>
    <p:sldId id="26565" r:id="rId6"/>
    <p:sldId id="26582" r:id="rId7"/>
    <p:sldId id="26563" r:id="rId8"/>
    <p:sldId id="26556" r:id="rId9"/>
    <p:sldId id="26566" r:id="rId10"/>
    <p:sldId id="26583" r:id="rId11"/>
    <p:sldId id="26576" r:id="rId12"/>
    <p:sldId id="26584" r:id="rId13"/>
    <p:sldId id="26585" r:id="rId14"/>
    <p:sldId id="26586" r:id="rId15"/>
    <p:sldId id="26555" r:id="rId16"/>
    <p:sldId id="361" r:id="rId17"/>
  </p:sldIdLst>
  <p:sldSz cx="12192000" cy="6858000"/>
  <p:notesSz cx="6858000" cy="9144000"/>
  <p:embeddedFontLst>
    <p:embeddedFont>
      <p:font typeface="Cambria Math" panose="02040503050406030204" pitchFamily="18" charset="0"/>
      <p:regular r:id="rId20"/>
    </p:embeddedFont>
    <p:embeddedFont>
      <p:font typeface="Public Sans" pitchFamily="2" charset="0"/>
      <p:regular r:id="rId21"/>
      <p:bold r:id="rId22"/>
      <p:italic r:id="rId23"/>
      <p:boldItalic r:id="rId2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0C4D96-3CD5-4733-877B-32A34770F2C7}" v="1" dt="2025-08-05T03:52:06.57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0" y="84"/>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19/08/2025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19/08/2025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A0167-30C0-EFE9-0E76-E425E80A62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A5E54-B264-040B-44AC-A21F68551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1516E-5730-DE6F-00D4-7A6BBA9EF1CD}"/>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02626C68-79E5-D5A9-33B2-55D57702B041}"/>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66366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2212D-EBCF-72B5-48DA-19340ED4B0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CBE5F7-FB62-8593-D773-7CBC382462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5D7D67-26DC-BF30-5E88-033CE1E3387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8FD9003-7B95-598C-A22B-DAAAB26D386F}"/>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694247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A3F3A-9694-E744-4852-5EECBFC93D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05766C-BAA2-2296-A78B-59A1316679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E39860-9C6E-F2B8-ACA6-1E7FA9FC918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C49E63B-C7B2-0FF4-28CF-E1D8F987D1DB}"/>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1700759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65A00-2CC6-5E89-4646-181B2C8855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088CAF-726D-D726-F585-9F828B119D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72D83D-F010-E680-E24F-353B857111F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2DB601F-B5BD-A1E0-8274-A749F0092BF8}"/>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643331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36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707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4" r:id="rId10"/>
    <p:sldLayoutId id="2147483763" r:id="rId11"/>
    <p:sldLayoutId id="214748376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The binomial theorem</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The binomial theorem</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sp>
        <p:nvSpPr>
          <p:cNvPr id="2" name="Picture Placeholder 1">
            <a:extLst>
              <a:ext uri="{FF2B5EF4-FFF2-40B4-BE49-F238E27FC236}">
                <a16:creationId xmlns:a16="http://schemas.microsoft.com/office/drawing/2014/main" id="{BCBB44E6-1D9B-5185-AF7C-1BB9BB6D9839}"/>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en-AU" dirty="0">
              <a:latin typeface="+mn-lt"/>
            </a:endParaRP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E5F80-0C5C-8F70-A1CC-2B4CB06A28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8B283C4-7F0E-2B45-0503-0E5253941754}"/>
              </a:ext>
            </a:extLst>
          </p:cNvPr>
          <p:cNvSpPr>
            <a:spLocks noGrp="1"/>
          </p:cNvSpPr>
          <p:nvPr>
            <p:ph type="title"/>
          </p:nvPr>
        </p:nvSpPr>
        <p:spPr/>
        <p:txBody>
          <a:bodyPr/>
          <a:lstStyle/>
          <a:p>
            <a:r>
              <a:rPr lang="en-AU" dirty="0"/>
              <a:t>Applying the binomial theorem (2)</a:t>
            </a:r>
          </a:p>
        </p:txBody>
      </p:sp>
      <p:sp>
        <p:nvSpPr>
          <p:cNvPr id="5" name="Text Placeholder 4">
            <a:extLst>
              <a:ext uri="{FF2B5EF4-FFF2-40B4-BE49-F238E27FC236}">
                <a16:creationId xmlns:a16="http://schemas.microsoft.com/office/drawing/2014/main" id="{828E595F-2A97-1F95-AF95-B225C6AA2AFD}"/>
              </a:ext>
            </a:extLst>
          </p:cNvPr>
          <p:cNvSpPr>
            <a:spLocks noGrp="1"/>
          </p:cNvSpPr>
          <p:nvPr>
            <p:ph type="body" sz="quarter" idx="18"/>
          </p:nvPr>
        </p:nvSpPr>
        <p:spPr/>
        <p:txBody>
          <a:bodyPr/>
          <a:lstStyle/>
          <a:p>
            <a:r>
              <a:rPr lang="en-AU" dirty="0"/>
              <a:t>Your turn question 1</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342397C5-A338-77C5-3606-C8CDB767F128}"/>
                  </a:ext>
                </a:extLst>
              </p:cNvPr>
              <p:cNvSpPr>
                <a:spLocks noGrp="1"/>
              </p:cNvSpPr>
              <p:nvPr>
                <p:ph type="body" sz="quarter" idx="17"/>
              </p:nvPr>
            </p:nvSpPr>
            <p:spPr/>
            <p:txBody>
              <a:bodyPr/>
              <a:lstStyle/>
              <a:p>
                <a:pPr lvl="0"/>
                <a:r>
                  <a:rPr lang="en-AU" dirty="0"/>
                  <a:t>Expand </a:t>
                </a:r>
                <a14:m>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𝑎</m:t>
                            </m:r>
                            <m:r>
                              <a:rPr lang="en-AU" b="0" i="1" smtClean="0">
                                <a:latin typeface="Cambria Math" panose="02040503050406030204" pitchFamily="18" charset="0"/>
                              </a:rPr>
                              <m:t>−</m:t>
                            </m:r>
                            <m:r>
                              <a:rPr lang="en-AU" i="1">
                                <a:latin typeface="Cambria Math" panose="02040503050406030204" pitchFamily="18" charset="0"/>
                              </a:rPr>
                              <m:t>𝑏</m:t>
                            </m:r>
                          </m:e>
                        </m:d>
                      </m:e>
                      <m:sup>
                        <m:r>
                          <a:rPr lang="en-AU" i="1">
                            <a:latin typeface="Cambria Math" panose="02040503050406030204" pitchFamily="18" charset="0"/>
                          </a:rPr>
                          <m:t>4</m:t>
                        </m:r>
                      </m:sup>
                    </m:sSup>
                  </m:oMath>
                </a14:m>
                <a:r>
                  <a:rPr lang="en-AU" dirty="0"/>
                  <a:t> using the binomial theorem.</a:t>
                </a:r>
              </a:p>
              <a:p>
                <a:pPr lvl="0"/>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𝑎</m:t>
                              </m:r>
                              <m:r>
                                <a:rPr lang="en-AU" b="0" i="1" smtClean="0">
                                  <a:latin typeface="Cambria Math" panose="02040503050406030204" pitchFamily="18" charset="0"/>
                                </a:rPr>
                                <m:t>−</m:t>
                              </m:r>
                              <m:r>
                                <a:rPr lang="en-AU" b="0" i="1" smtClean="0">
                                  <a:latin typeface="Cambria Math" panose="02040503050406030204" pitchFamily="18" charset="0"/>
                                </a:rPr>
                                <m:t>𝑏</m:t>
                              </m:r>
                            </m:e>
                          </m:d>
                        </m:e>
                        <m:sup>
                          <m:r>
                            <a:rPr lang="en-AU" b="0" i="1" smtClean="0">
                              <a:latin typeface="Cambria Math" panose="02040503050406030204" pitchFamily="18" charset="0"/>
                            </a:rPr>
                            <m:t>4</m:t>
                          </m:r>
                        </m:sup>
                      </m:sSup>
                      <m:r>
                        <m:rPr>
                          <m:aln/>
                        </m:rPr>
                        <a:rPr lang="en-AU" b="0" i="1" smtClean="0">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b="0" i="1" smtClean="0">
                                      <a:latin typeface="Cambria Math" panose="02040503050406030204" pitchFamily="18" charset="0"/>
                                    </a:rPr>
                                    <m:t>4</m:t>
                                  </m:r>
                                </m:num>
                                <m:den>
                                  <m:r>
                                    <a:rPr lang="en-AU" b="0" i="1" smtClean="0">
                                      <a:latin typeface="Cambria Math" panose="02040503050406030204" pitchFamily="18" charset="0"/>
                                    </a:rPr>
                                    <m:t>0</m:t>
                                  </m:r>
                                </m:den>
                              </m:f>
                            </m:e>
                          </m:d>
                          <m:r>
                            <a:rPr lang="en-AU" b="0" i="1" smtClean="0">
                              <a:latin typeface="Cambria Math" panose="02040503050406030204" pitchFamily="18" charset="0"/>
                            </a:rPr>
                            <m:t>𝑎</m:t>
                          </m:r>
                        </m:e>
                        <m:sup>
                          <m:r>
                            <a:rPr lang="en-AU" b="0" i="1" smtClean="0">
                              <a:latin typeface="Cambria Math" panose="02040503050406030204" pitchFamily="18" charset="0"/>
                            </a:rPr>
                            <m:t>4−0</m:t>
                          </m:r>
                        </m:sup>
                      </m:sSup>
                      <m:sSup>
                        <m:sSupPr>
                          <m:ctrlPr>
                            <a:rPr lang="en-AU" i="1">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𝑏</m:t>
                          </m:r>
                          <m:r>
                            <a:rPr lang="en-AU" b="0" i="1" smtClean="0">
                              <a:latin typeface="Cambria Math" panose="02040503050406030204" pitchFamily="18" charset="0"/>
                            </a:rPr>
                            <m:t>)</m:t>
                          </m:r>
                        </m:e>
                        <m:sup>
                          <m:r>
                            <a:rPr lang="en-AU" b="0" i="1" smtClean="0">
                              <a:latin typeface="Cambria Math" panose="02040503050406030204" pitchFamily="18" charset="0"/>
                            </a:rPr>
                            <m:t>0</m:t>
                          </m:r>
                        </m:sup>
                      </m:sSup>
                      <m:r>
                        <a:rPr lang="en-AU" b="0" i="1" smtClean="0">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b="0" i="1" smtClean="0">
                                      <a:latin typeface="Cambria Math" panose="02040503050406030204" pitchFamily="18" charset="0"/>
                                    </a:rPr>
                                    <m:t>4</m:t>
                                  </m:r>
                                </m:num>
                                <m:den>
                                  <m:r>
                                    <a:rPr lang="en-AU" b="0" i="1" smtClean="0">
                                      <a:latin typeface="Cambria Math" panose="02040503050406030204" pitchFamily="18" charset="0"/>
                                    </a:rPr>
                                    <m:t>1</m:t>
                                  </m:r>
                                </m:den>
                              </m:f>
                            </m:e>
                          </m:d>
                          <m:r>
                            <a:rPr lang="en-AU" b="0" i="1" smtClean="0">
                              <a:latin typeface="Cambria Math" panose="02040503050406030204" pitchFamily="18" charset="0"/>
                            </a:rPr>
                            <m:t>𝑎</m:t>
                          </m:r>
                        </m:e>
                        <m:sup>
                          <m:r>
                            <a:rPr lang="en-AU" b="0" i="1" smtClean="0">
                              <a:latin typeface="Cambria Math" panose="02040503050406030204" pitchFamily="18" charset="0"/>
                            </a:rPr>
                            <m:t>4</m:t>
                          </m:r>
                          <m:r>
                            <a:rPr lang="en-AU" i="1">
                              <a:latin typeface="Cambria Math" panose="02040503050406030204" pitchFamily="18" charset="0"/>
                            </a:rPr>
                            <m:t>−1</m:t>
                          </m:r>
                        </m:sup>
                      </m:sSup>
                      <m:sSup>
                        <m:sSupPr>
                          <m:ctrlPr>
                            <a:rPr lang="en-AU" i="1">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𝑏</m:t>
                          </m:r>
                          <m:r>
                            <a:rPr lang="en-AU" b="0" i="1" smtClean="0">
                              <a:latin typeface="Cambria Math" panose="02040503050406030204" pitchFamily="18" charset="0"/>
                            </a:rPr>
                            <m:t>)</m:t>
                          </m:r>
                        </m:e>
                        <m:sup>
                          <m:r>
                            <a:rPr lang="en-AU" b="0" i="1" smtClean="0">
                              <a:latin typeface="Cambria Math" panose="02040503050406030204" pitchFamily="18" charset="0"/>
                            </a:rPr>
                            <m:t>1</m:t>
                          </m:r>
                        </m:sup>
                      </m:sSup>
                      <m:r>
                        <a:rPr lang="en-AU" b="0" i="1" smtClean="0">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i="1">
                                      <a:latin typeface="Cambria Math" panose="02040503050406030204" pitchFamily="18" charset="0"/>
                                    </a:rPr>
                                    <m:t>4</m:t>
                                  </m:r>
                                </m:num>
                                <m:den>
                                  <m:r>
                                    <a:rPr lang="en-AU" b="0" i="1" smtClean="0">
                                      <a:latin typeface="Cambria Math" panose="02040503050406030204" pitchFamily="18" charset="0"/>
                                    </a:rPr>
                                    <m:t>2</m:t>
                                  </m:r>
                                </m:den>
                              </m:f>
                            </m:e>
                          </m:d>
                          <m:r>
                            <a:rPr lang="en-AU" b="0" i="1" smtClean="0">
                              <a:latin typeface="Cambria Math" panose="02040503050406030204" pitchFamily="18" charset="0"/>
                            </a:rPr>
                            <m:t>𝑎</m:t>
                          </m:r>
                        </m:e>
                        <m:sup>
                          <m:r>
                            <a:rPr lang="en-AU" i="1">
                              <a:latin typeface="Cambria Math" panose="02040503050406030204" pitchFamily="18" charset="0"/>
                            </a:rPr>
                            <m:t>4−</m:t>
                          </m:r>
                          <m:r>
                            <a:rPr lang="en-AU" b="0" i="1" smtClean="0">
                              <a:latin typeface="Cambria Math" panose="02040503050406030204" pitchFamily="18" charset="0"/>
                            </a:rPr>
                            <m:t>2</m:t>
                          </m:r>
                        </m:sup>
                      </m:sSup>
                      <m:sSup>
                        <m:sSupPr>
                          <m:ctrlPr>
                            <a:rPr lang="en-AU" i="1">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𝑏</m:t>
                          </m:r>
                          <m:r>
                            <a:rPr lang="en-AU" b="0" i="1" smtClean="0">
                              <a:latin typeface="Cambria Math" panose="02040503050406030204" pitchFamily="18" charset="0"/>
                            </a:rPr>
                            <m:t>)</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b="0" i="1" smtClean="0">
                                      <a:latin typeface="Cambria Math" panose="02040503050406030204" pitchFamily="18" charset="0"/>
                                    </a:rPr>
                                    <m:t>4</m:t>
                                  </m:r>
                                </m:num>
                                <m:den>
                                  <m:r>
                                    <a:rPr lang="en-AU" b="0" i="1" smtClean="0">
                                      <a:latin typeface="Cambria Math" panose="02040503050406030204" pitchFamily="18" charset="0"/>
                                    </a:rPr>
                                    <m:t>3</m:t>
                                  </m:r>
                                </m:den>
                              </m:f>
                            </m:e>
                          </m:d>
                          <m:r>
                            <a:rPr lang="en-AU" b="0" i="1" smtClean="0">
                              <a:latin typeface="Cambria Math" panose="02040503050406030204" pitchFamily="18" charset="0"/>
                            </a:rPr>
                            <m:t>𝑎</m:t>
                          </m:r>
                        </m:e>
                        <m:sup>
                          <m:r>
                            <a:rPr lang="en-AU" b="0" i="1" smtClean="0">
                              <a:latin typeface="Cambria Math" panose="02040503050406030204" pitchFamily="18" charset="0"/>
                            </a:rPr>
                            <m:t>4−3</m:t>
                          </m:r>
                        </m:sup>
                      </m:sSup>
                      <m:sSup>
                        <m:sSupPr>
                          <m:ctrlPr>
                            <a:rPr lang="en-AU" i="1">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𝑏</m:t>
                          </m:r>
                          <m:r>
                            <a:rPr lang="en-AU" b="0" i="1" smtClean="0">
                              <a:latin typeface="Cambria Math" panose="02040503050406030204" pitchFamily="18" charset="0"/>
                            </a:rPr>
                            <m:t>)</m:t>
                          </m:r>
                        </m:e>
                        <m:sup>
                          <m:r>
                            <a:rPr lang="en-AU" b="0" i="1" smtClean="0">
                              <a:latin typeface="Cambria Math" panose="02040503050406030204" pitchFamily="18" charset="0"/>
                            </a:rPr>
                            <m:t>3</m:t>
                          </m:r>
                        </m:sup>
                      </m:sSup>
                      <m:r>
                        <a:rPr lang="en-AU" b="0" i="1" smtClean="0">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b="0" i="1" smtClean="0">
                                      <a:latin typeface="Cambria Math" panose="02040503050406030204" pitchFamily="18" charset="0"/>
                                    </a:rPr>
                                    <m:t>4</m:t>
                                  </m:r>
                                </m:num>
                                <m:den>
                                  <m:r>
                                    <a:rPr lang="en-AU" b="0" i="1" smtClean="0">
                                      <a:latin typeface="Cambria Math" panose="02040503050406030204" pitchFamily="18" charset="0"/>
                                    </a:rPr>
                                    <m:t>4</m:t>
                                  </m:r>
                                </m:den>
                              </m:f>
                            </m:e>
                          </m:d>
                          <m:r>
                            <a:rPr lang="en-AU" b="0" i="1" smtClean="0">
                              <a:latin typeface="Cambria Math" panose="02040503050406030204" pitchFamily="18" charset="0"/>
                            </a:rPr>
                            <m:t>𝑎</m:t>
                          </m:r>
                        </m:e>
                        <m:sup>
                          <m:r>
                            <a:rPr lang="en-AU" b="0" i="1" smtClean="0">
                              <a:latin typeface="Cambria Math" panose="02040503050406030204" pitchFamily="18" charset="0"/>
                            </a:rPr>
                            <m:t>4−4</m:t>
                          </m:r>
                        </m:sup>
                      </m:sSup>
                      <m:sSup>
                        <m:sSupPr>
                          <m:ctrlPr>
                            <a:rPr lang="en-AU" i="1">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𝑏</m:t>
                          </m:r>
                          <m:r>
                            <a:rPr lang="en-AU" b="0" i="1" smtClean="0">
                              <a:latin typeface="Cambria Math" panose="02040503050406030204" pitchFamily="18" charset="0"/>
                            </a:rPr>
                            <m:t>)</m:t>
                          </m:r>
                        </m:e>
                        <m:sup>
                          <m:r>
                            <a:rPr lang="en-AU" b="0" i="1" smtClean="0">
                              <a:latin typeface="Cambria Math" panose="02040503050406030204" pitchFamily="18" charset="0"/>
                            </a:rPr>
                            <m:t>4</m:t>
                          </m:r>
                        </m:sup>
                      </m:sSup>
                    </m:oMath>
                    <m:oMath xmlns:m="http://schemas.openxmlformats.org/officeDocument/2006/math">
                      <m:r>
                        <m:rPr>
                          <m:aln/>
                        </m:rPr>
                        <a:rPr lang="en-AU" b="0" i="1" smtClean="0">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b="0" i="1" smtClean="0">
                                      <a:latin typeface="Cambria Math" panose="02040503050406030204" pitchFamily="18" charset="0"/>
                                    </a:rPr>
                                    <m:t>4</m:t>
                                  </m:r>
                                </m:num>
                                <m:den>
                                  <m:r>
                                    <a:rPr lang="en-AU" b="0" i="1" smtClean="0">
                                      <a:latin typeface="Cambria Math" panose="02040503050406030204" pitchFamily="18" charset="0"/>
                                    </a:rPr>
                                    <m:t>0</m:t>
                                  </m:r>
                                </m:den>
                              </m:f>
                            </m:e>
                          </m:d>
                          <m:r>
                            <a:rPr lang="en-AU" b="0" i="1" smtClean="0">
                              <a:latin typeface="Cambria Math" panose="02040503050406030204" pitchFamily="18" charset="0"/>
                            </a:rPr>
                            <m:t>𝑎</m:t>
                          </m:r>
                        </m:e>
                        <m:sup>
                          <m:r>
                            <a:rPr lang="en-AU" b="0" i="1" smtClean="0">
                              <a:latin typeface="Cambria Math" panose="02040503050406030204" pitchFamily="18" charset="0"/>
                            </a:rPr>
                            <m:t>4</m:t>
                          </m:r>
                        </m:sup>
                      </m:sSup>
                      <m:r>
                        <a:rPr lang="en-AU" b="0" i="1" smtClean="0">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b="0" i="1" smtClean="0">
                                      <a:latin typeface="Cambria Math" panose="02040503050406030204" pitchFamily="18" charset="0"/>
                                    </a:rPr>
                                    <m:t>4</m:t>
                                  </m:r>
                                </m:num>
                                <m:den>
                                  <m:r>
                                    <a:rPr lang="en-AU" b="0" i="1" smtClean="0">
                                      <a:latin typeface="Cambria Math" panose="02040503050406030204" pitchFamily="18" charset="0"/>
                                    </a:rPr>
                                    <m:t>1</m:t>
                                  </m:r>
                                </m:den>
                              </m:f>
                            </m:e>
                          </m:d>
                          <m:r>
                            <a:rPr lang="en-AU" b="0" i="1" smtClean="0">
                              <a:latin typeface="Cambria Math" panose="02040503050406030204" pitchFamily="18" charset="0"/>
                            </a:rPr>
                            <m:t>𝑎</m:t>
                          </m:r>
                        </m:e>
                        <m:sup>
                          <m:r>
                            <a:rPr lang="en-AU" b="0" i="1" smtClean="0">
                              <a:latin typeface="Cambria Math" panose="02040503050406030204" pitchFamily="18" charset="0"/>
                            </a:rPr>
                            <m:t>3</m:t>
                          </m:r>
                        </m:sup>
                      </m:sSup>
                      <m:sSup>
                        <m:sSupPr>
                          <m:ctrlPr>
                            <a:rPr lang="en-AU" i="1">
                              <a:latin typeface="Cambria Math" panose="02040503050406030204" pitchFamily="18" charset="0"/>
                            </a:rPr>
                          </m:ctrlPr>
                        </m:sSupPr>
                        <m:e>
                          <m:r>
                            <a:rPr lang="en-AU" b="0" i="1" smtClean="0">
                              <a:latin typeface="Cambria Math" panose="02040503050406030204" pitchFamily="18" charset="0"/>
                            </a:rPr>
                            <m:t>𝑏</m:t>
                          </m:r>
                        </m:e>
                        <m:sup>
                          <m:r>
                            <a:rPr lang="en-AU" b="0" i="1" smtClean="0">
                              <a:latin typeface="Cambria Math" panose="02040503050406030204" pitchFamily="18" charset="0"/>
                            </a:rPr>
                            <m:t>1</m:t>
                          </m:r>
                        </m:sup>
                      </m:sSup>
                      <m:r>
                        <a:rPr lang="en-AU" b="0" i="1" smtClean="0">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i="1">
                                      <a:latin typeface="Cambria Math" panose="02040503050406030204" pitchFamily="18" charset="0"/>
                                    </a:rPr>
                                    <m:t>4</m:t>
                                  </m:r>
                                </m:num>
                                <m:den>
                                  <m:r>
                                    <a:rPr lang="en-AU" b="0" i="1" smtClean="0">
                                      <a:latin typeface="Cambria Math" panose="02040503050406030204" pitchFamily="18" charset="0"/>
                                    </a:rPr>
                                    <m:t>2</m:t>
                                  </m:r>
                                </m:den>
                              </m:f>
                            </m:e>
                          </m:d>
                          <m:r>
                            <a:rPr lang="en-AU" b="0" i="1" smtClean="0">
                              <a:latin typeface="Cambria Math" panose="02040503050406030204" pitchFamily="18" charset="0"/>
                            </a:rPr>
                            <m:t>𝑎</m:t>
                          </m:r>
                        </m:e>
                        <m:sup>
                          <m:r>
                            <a:rPr lang="en-AU" b="0" i="1" smtClean="0">
                              <a:latin typeface="Cambria Math" panose="02040503050406030204" pitchFamily="18" charset="0"/>
                            </a:rPr>
                            <m:t>2</m:t>
                          </m:r>
                        </m:sup>
                      </m:sSup>
                      <m:sSup>
                        <m:sSupPr>
                          <m:ctrlPr>
                            <a:rPr lang="en-AU" i="1">
                              <a:latin typeface="Cambria Math" panose="02040503050406030204" pitchFamily="18" charset="0"/>
                            </a:rPr>
                          </m:ctrlPr>
                        </m:sSupPr>
                        <m:e>
                          <m:r>
                            <a:rPr lang="en-AU" b="0" i="1" smtClean="0">
                              <a:latin typeface="Cambria Math" panose="02040503050406030204" pitchFamily="18" charset="0"/>
                            </a:rPr>
                            <m:t>𝑏</m:t>
                          </m:r>
                        </m:e>
                        <m:sup>
                          <m:r>
                            <a:rPr lang="en-AU" b="0" i="1" smtClean="0">
                              <a:latin typeface="Cambria Math" panose="02040503050406030204" pitchFamily="18" charset="0"/>
                            </a:rPr>
                            <m:t>2</m:t>
                          </m:r>
                        </m:sup>
                      </m:sSup>
                      <m:r>
                        <a:rPr lang="en-AU" b="0" i="1" smtClean="0">
                          <a:latin typeface="Cambria Math" panose="02040503050406030204" pitchFamily="18" charset="0"/>
                        </a:rPr>
                        <m:t>−</m:t>
                      </m:r>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i="1">
                                  <a:latin typeface="Cambria Math" panose="02040503050406030204" pitchFamily="18" charset="0"/>
                                </a:rPr>
                                <m:t>4</m:t>
                              </m:r>
                            </m:num>
                            <m:den>
                              <m:r>
                                <a:rPr lang="en-AU" b="0" i="1" smtClean="0">
                                  <a:latin typeface="Cambria Math" panose="02040503050406030204" pitchFamily="18" charset="0"/>
                                </a:rPr>
                                <m:t>3</m:t>
                              </m:r>
                            </m:den>
                          </m:f>
                        </m:e>
                      </m:d>
                      <m:sSup>
                        <m:sSupPr>
                          <m:ctrlPr>
                            <a:rPr lang="en-AU" i="1">
                              <a:latin typeface="Cambria Math" panose="02040503050406030204" pitchFamily="18" charset="0"/>
                            </a:rPr>
                          </m:ctrlPr>
                        </m:sSup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1</m:t>
                              </m:r>
                            </m:sup>
                          </m:sSup>
                          <m:r>
                            <a:rPr lang="en-AU" b="0" i="1" smtClean="0">
                              <a:latin typeface="Cambria Math" panose="02040503050406030204" pitchFamily="18" charset="0"/>
                            </a:rPr>
                            <m:t>𝑏</m:t>
                          </m:r>
                        </m:e>
                        <m:sup>
                          <m:r>
                            <a:rPr lang="en-AU" b="0" i="1" smtClean="0">
                              <a:latin typeface="Cambria Math" panose="02040503050406030204" pitchFamily="18" charset="0"/>
                            </a:rPr>
                            <m:t>3</m:t>
                          </m:r>
                        </m:sup>
                      </m:sSup>
                      <m:r>
                        <a:rPr lang="en-AU" b="0" i="1" smtClean="0">
                          <a:latin typeface="Cambria Math" panose="02040503050406030204" pitchFamily="18" charset="0"/>
                        </a:rPr>
                        <m:t>+</m:t>
                      </m:r>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i="1">
                                  <a:latin typeface="Cambria Math" panose="02040503050406030204" pitchFamily="18" charset="0"/>
                                </a:rPr>
                                <m:t>4</m:t>
                              </m:r>
                            </m:num>
                            <m:den>
                              <m:r>
                                <a:rPr lang="en-AU" b="0" i="1" smtClean="0">
                                  <a:latin typeface="Cambria Math" panose="02040503050406030204" pitchFamily="18" charset="0"/>
                                </a:rPr>
                                <m:t>4</m:t>
                              </m:r>
                            </m:den>
                          </m:f>
                        </m:e>
                      </m:d>
                      <m:sSup>
                        <m:sSupPr>
                          <m:ctrlPr>
                            <a:rPr lang="en-AU" i="1">
                              <a:latin typeface="Cambria Math" panose="02040503050406030204" pitchFamily="18" charset="0"/>
                            </a:rPr>
                          </m:ctrlPr>
                        </m:sSupPr>
                        <m:e>
                          <m:r>
                            <a:rPr lang="en-AU" b="0" i="1" smtClean="0">
                              <a:latin typeface="Cambria Math" panose="02040503050406030204" pitchFamily="18" charset="0"/>
                            </a:rPr>
                            <m:t>𝑏</m:t>
                          </m:r>
                        </m:e>
                        <m:sup>
                          <m:r>
                            <a:rPr lang="en-AU" b="0" i="1" smtClean="0">
                              <a:latin typeface="Cambria Math" panose="02040503050406030204" pitchFamily="18" charset="0"/>
                            </a:rPr>
                            <m:t>4</m:t>
                          </m:r>
                        </m:sup>
                      </m:sSup>
                    </m:oMath>
                    <m:oMath xmlns:m="http://schemas.openxmlformats.org/officeDocument/2006/math">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4</m:t>
                          </m:r>
                        </m:sup>
                      </m:sSup>
                      <m:r>
                        <a:rPr lang="en-AU" b="0" i="1" smtClean="0">
                          <a:latin typeface="Cambria Math" panose="02040503050406030204" pitchFamily="18" charset="0"/>
                        </a:rPr>
                        <m:t>−4</m:t>
                      </m:r>
                      <m:sSup>
                        <m:sSupPr>
                          <m:ctrlPr>
                            <a:rPr lang="en-AU" i="1">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3</m:t>
                          </m:r>
                        </m:sup>
                      </m:sSup>
                      <m:r>
                        <a:rPr lang="en-AU" b="0" i="1" smtClean="0">
                          <a:latin typeface="Cambria Math" panose="02040503050406030204" pitchFamily="18" charset="0"/>
                        </a:rPr>
                        <m:t>𝑏</m:t>
                      </m:r>
                      <m:r>
                        <a:rPr lang="en-AU" i="1">
                          <a:latin typeface="Cambria Math" panose="02040503050406030204" pitchFamily="18" charset="0"/>
                        </a:rPr>
                        <m:t>+6</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2</m:t>
                          </m:r>
                        </m:sup>
                      </m:sSup>
                      <m:sSup>
                        <m:sSupPr>
                          <m:ctrlPr>
                            <a:rPr lang="en-AU" i="1">
                              <a:latin typeface="Cambria Math" panose="02040503050406030204" pitchFamily="18" charset="0"/>
                            </a:rPr>
                          </m:ctrlPr>
                        </m:sSupPr>
                        <m:e>
                          <m:r>
                            <a:rPr lang="en-AU" b="0" i="1" smtClean="0">
                              <a:latin typeface="Cambria Math" panose="02040503050406030204" pitchFamily="18" charset="0"/>
                            </a:rPr>
                            <m:t>𝑏</m:t>
                          </m:r>
                        </m:e>
                        <m:sup>
                          <m:r>
                            <a:rPr lang="en-AU" i="1">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𝑎</m:t>
                      </m:r>
                      <m:sSup>
                        <m:sSupPr>
                          <m:ctrlPr>
                            <a:rPr lang="en-AU" i="1">
                              <a:latin typeface="Cambria Math" panose="02040503050406030204" pitchFamily="18" charset="0"/>
                            </a:rPr>
                          </m:ctrlPr>
                        </m:sSupPr>
                        <m:e>
                          <m:r>
                            <a:rPr lang="en-AU" b="0" i="1" smtClean="0">
                              <a:latin typeface="Cambria Math" panose="02040503050406030204" pitchFamily="18" charset="0"/>
                            </a:rPr>
                            <m:t>𝑏</m:t>
                          </m:r>
                        </m:e>
                        <m:sup>
                          <m:r>
                            <a:rPr lang="en-AU" i="1">
                              <a:latin typeface="Cambria Math" panose="02040503050406030204" pitchFamily="18" charset="0"/>
                            </a:rPr>
                            <m:t>3</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𝑏</m:t>
                          </m:r>
                        </m:e>
                        <m:sup>
                          <m:r>
                            <a:rPr lang="en-AU" b="0" i="1" smtClean="0">
                              <a:latin typeface="Cambria Math" panose="02040503050406030204" pitchFamily="18" charset="0"/>
                            </a:rPr>
                            <m:t>4</m:t>
                          </m:r>
                        </m:sup>
                      </m:sSup>
                    </m:oMath>
                  </m:oMathPara>
                </a14:m>
                <a:endParaRPr lang="en-AU" dirty="0"/>
              </a:p>
            </p:txBody>
          </p:sp>
        </mc:Choice>
        <mc:Fallback xmlns="">
          <p:sp>
            <p:nvSpPr>
              <p:cNvPr id="4" name="Text Placeholder 3">
                <a:extLst>
                  <a:ext uri="{FF2B5EF4-FFF2-40B4-BE49-F238E27FC236}">
                    <a16:creationId xmlns:a16="http://schemas.microsoft.com/office/drawing/2014/main" id="{342397C5-A338-77C5-3606-C8CDB767F128}"/>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spTree>
    <p:extLst>
      <p:ext uri="{BB962C8B-B14F-4D97-AF65-F5344CB8AC3E}">
        <p14:creationId xmlns:p14="http://schemas.microsoft.com/office/powerpoint/2010/main" val="87991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C8962-7F07-6FC0-162D-AA4A959D7EF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6720947-A2AF-12A8-472A-A57C49705408}"/>
              </a:ext>
            </a:extLst>
          </p:cNvPr>
          <p:cNvSpPr>
            <a:spLocks noGrp="1"/>
          </p:cNvSpPr>
          <p:nvPr>
            <p:ph type="title"/>
          </p:nvPr>
        </p:nvSpPr>
        <p:spPr/>
        <p:txBody>
          <a:bodyPr/>
          <a:lstStyle/>
          <a:p>
            <a:r>
              <a:rPr lang="en-AU" dirty="0"/>
              <a:t>Applying the binomial theorem (3)</a:t>
            </a:r>
          </a:p>
        </p:txBody>
      </p:sp>
      <p:sp>
        <p:nvSpPr>
          <p:cNvPr id="5" name="Text Placeholder 4">
            <a:extLst>
              <a:ext uri="{FF2B5EF4-FFF2-40B4-BE49-F238E27FC236}">
                <a16:creationId xmlns:a16="http://schemas.microsoft.com/office/drawing/2014/main" id="{C0A8393E-F5F1-F0FD-346D-8538977A2851}"/>
              </a:ext>
            </a:extLst>
          </p:cNvPr>
          <p:cNvSpPr>
            <a:spLocks noGrp="1"/>
          </p:cNvSpPr>
          <p:nvPr>
            <p:ph type="body" sz="quarter" idx="18"/>
          </p:nvPr>
        </p:nvSpPr>
        <p:spPr/>
        <p:txBody>
          <a:bodyPr/>
          <a:lstStyle/>
          <a:p>
            <a:r>
              <a:rPr lang="en-AU" dirty="0"/>
              <a:t>Worked example 2</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11D7B829-E42E-448C-E43E-EB232C401CD2}"/>
                  </a:ext>
                </a:extLst>
              </p:cNvPr>
              <p:cNvSpPr>
                <a:spLocks noGrp="1"/>
              </p:cNvSpPr>
              <p:nvPr>
                <p:ph type="body" sz="quarter" idx="17"/>
              </p:nvPr>
            </p:nvSpPr>
            <p:spPr/>
            <p:txBody>
              <a:bodyPr/>
              <a:lstStyle/>
              <a:p>
                <a:pPr lvl="0"/>
                <a14:m>
                  <m:oMathPara xmlns:m="http://schemas.openxmlformats.org/officeDocument/2006/math">
                    <m:oMathParaPr>
                      <m:jc m:val="left"/>
                    </m:oMathParaPr>
                    <m:oMath xmlns:m="http://schemas.openxmlformats.org/officeDocument/2006/math">
                      <m:r>
                        <m:rPr>
                          <m:nor/>
                        </m:rPr>
                        <a:rPr lang="en-AU" dirty="0" smtClean="0"/>
                        <m:t>Expand</m:t>
                      </m:r>
                      <m:r>
                        <m:rPr>
                          <m:nor/>
                        </m:rPr>
                        <a:rPr lang="en-AU" dirty="0" smtClean="0"/>
                        <m:t> </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+3</m:t>
                              </m:r>
                              <m:r>
                                <a:rPr lang="en-AU" i="1">
                                  <a:latin typeface="Cambria Math" panose="02040503050406030204" pitchFamily="18" charset="0"/>
                                </a:rPr>
                                <m:t>𝑦</m:t>
                              </m:r>
                            </m:e>
                          </m:d>
                        </m:e>
                        <m:sup>
                          <m:r>
                            <a:rPr lang="en-AU" i="1">
                              <a:latin typeface="Cambria Math" panose="02040503050406030204" pitchFamily="18" charset="0"/>
                            </a:rPr>
                            <m:t>3</m:t>
                          </m:r>
                        </m:sup>
                      </m:sSup>
                      <m:r>
                        <m:rPr>
                          <m:nor/>
                        </m:rPr>
                        <a:rPr lang="en-AU" dirty="0"/>
                        <m:t> </m:t>
                      </m:r>
                      <m:r>
                        <m:rPr>
                          <m:nor/>
                        </m:rPr>
                        <a:rPr lang="en-AU" dirty="0"/>
                        <m:t>using</m:t>
                      </m:r>
                      <m:r>
                        <m:rPr>
                          <m:nor/>
                        </m:rPr>
                        <a:rPr lang="en-AU" dirty="0"/>
                        <m:t> </m:t>
                      </m:r>
                      <m:r>
                        <m:rPr>
                          <m:nor/>
                        </m:rPr>
                        <a:rPr lang="en-AU" dirty="0"/>
                        <m:t>the</m:t>
                      </m:r>
                      <m:r>
                        <m:rPr>
                          <m:nor/>
                        </m:rPr>
                        <a:rPr lang="en-AU" dirty="0"/>
                        <m:t> </m:t>
                      </m:r>
                      <m:r>
                        <m:rPr>
                          <m:nor/>
                        </m:rPr>
                        <a:rPr lang="en-AU" dirty="0"/>
                        <m:t>binomial</m:t>
                      </m:r>
                      <m:r>
                        <m:rPr>
                          <m:nor/>
                        </m:rPr>
                        <a:rPr lang="en-AU" dirty="0"/>
                        <m:t> </m:t>
                      </m:r>
                      <m:r>
                        <m:rPr>
                          <m:nor/>
                        </m:rPr>
                        <a:rPr lang="en-AU" dirty="0"/>
                        <m:t>theorem</m:t>
                      </m:r>
                      <m:r>
                        <m:rPr>
                          <m:nor/>
                        </m:rPr>
                        <a:rPr lang="en-AU" dirty="0"/>
                        <m:t>.</m:t>
                      </m:r>
                    </m:oMath>
                  </m:oMathPara>
                </a14:m>
                <a:endParaRPr lang="en-AU" dirty="0"/>
              </a:p>
              <a:p>
                <a:pPr lvl="0"/>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+3</m:t>
                              </m:r>
                              <m:r>
                                <a:rPr lang="en-AU" i="1">
                                  <a:latin typeface="Cambria Math" panose="02040503050406030204" pitchFamily="18" charset="0"/>
                                </a:rPr>
                                <m:t>𝑦</m:t>
                              </m:r>
                            </m:e>
                          </m:d>
                        </m:e>
                        <m:sup>
                          <m:r>
                            <a:rPr lang="en-AU" i="1">
                              <a:latin typeface="Cambria Math" panose="02040503050406030204" pitchFamily="18" charset="0"/>
                            </a:rPr>
                            <m:t>3</m:t>
                          </m:r>
                        </m:sup>
                      </m:sSup>
                      <m:r>
                        <m:rPr>
                          <m:aln/>
                        </m:rP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i="1">
                                      <a:latin typeface="Cambria Math" panose="02040503050406030204" pitchFamily="18" charset="0"/>
                                    </a:rPr>
                                    <m:t>3</m:t>
                                  </m:r>
                                </m:num>
                                <m:den>
                                  <m:r>
                                    <a:rPr lang="en-AU" i="1">
                                      <a:latin typeface="Cambria Math" panose="02040503050406030204" pitchFamily="18" charset="0"/>
                                    </a:rPr>
                                    <m:t>0</m:t>
                                  </m:r>
                                </m:den>
                              </m:f>
                            </m:e>
                          </m:d>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m:t>
                          </m:r>
                        </m:e>
                        <m:sup>
                          <m:r>
                            <a:rPr lang="en-AU" b="0" i="1" smtClean="0">
                              <a:latin typeface="Cambria Math" panose="02040503050406030204" pitchFamily="18" charset="0"/>
                            </a:rPr>
                            <m:t>3</m:t>
                          </m:r>
                          <m:r>
                            <a:rPr lang="en-AU" i="1">
                              <a:latin typeface="Cambria Math" panose="02040503050406030204" pitchFamily="18" charset="0"/>
                            </a:rPr>
                            <m:t>−0</m:t>
                          </m:r>
                        </m:sup>
                      </m:sSup>
                      <m:sSup>
                        <m:sSupPr>
                          <m:ctrlPr>
                            <a:rPr lang="en-AU" i="1">
                              <a:latin typeface="Cambria Math" panose="02040503050406030204" pitchFamily="18" charset="0"/>
                            </a:rPr>
                          </m:ctrlPr>
                        </m:sSupPr>
                        <m:e>
                          <m:r>
                            <a:rPr lang="en-AU" i="1">
                              <a:latin typeface="Cambria Math" panose="02040503050406030204" pitchFamily="18" charset="0"/>
                            </a:rPr>
                            <m:t>(3</m:t>
                          </m:r>
                          <m:r>
                            <a:rPr lang="en-AU" i="1">
                              <a:latin typeface="Cambria Math" panose="02040503050406030204" pitchFamily="18" charset="0"/>
                            </a:rPr>
                            <m:t>𝑦</m:t>
                          </m:r>
                          <m:r>
                            <a:rPr lang="en-AU" i="1">
                              <a:latin typeface="Cambria Math" panose="02040503050406030204" pitchFamily="18" charset="0"/>
                            </a:rPr>
                            <m:t>)</m:t>
                          </m:r>
                        </m:e>
                        <m:sup>
                          <m:r>
                            <a:rPr lang="en-AU" i="1">
                              <a:latin typeface="Cambria Math" panose="02040503050406030204" pitchFamily="18" charset="0"/>
                            </a:rPr>
                            <m:t>0</m:t>
                          </m:r>
                        </m:sup>
                      </m:sSup>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i="1">
                                      <a:latin typeface="Cambria Math" panose="02040503050406030204" pitchFamily="18" charset="0"/>
                                    </a:rPr>
                                    <m:t>3</m:t>
                                  </m:r>
                                </m:num>
                                <m:den>
                                  <m:r>
                                    <a:rPr lang="en-AU" i="1">
                                      <a:latin typeface="Cambria Math" panose="02040503050406030204" pitchFamily="18" charset="0"/>
                                    </a:rPr>
                                    <m:t>1</m:t>
                                  </m:r>
                                </m:den>
                              </m:f>
                            </m:e>
                          </m:d>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m:t>
                          </m:r>
                        </m:e>
                        <m:sup>
                          <m:r>
                            <a:rPr lang="en-AU" b="0" i="1" smtClean="0">
                              <a:latin typeface="Cambria Math" panose="02040503050406030204" pitchFamily="18" charset="0"/>
                            </a:rPr>
                            <m:t>3</m:t>
                          </m:r>
                          <m:r>
                            <a:rPr lang="en-AU" i="1">
                              <a:latin typeface="Cambria Math" panose="02040503050406030204" pitchFamily="18" charset="0"/>
                            </a:rPr>
                            <m:t>−1</m:t>
                          </m:r>
                        </m:sup>
                      </m:sSup>
                      <m:sSup>
                        <m:sSupPr>
                          <m:ctrlPr>
                            <a:rPr lang="en-AU" i="1">
                              <a:latin typeface="Cambria Math" panose="02040503050406030204" pitchFamily="18" charset="0"/>
                            </a:rPr>
                          </m:ctrlPr>
                        </m:sSupPr>
                        <m:e>
                          <m:r>
                            <a:rPr lang="en-AU" i="1">
                              <a:latin typeface="Cambria Math" panose="02040503050406030204" pitchFamily="18" charset="0"/>
                            </a:rPr>
                            <m:t>(3</m:t>
                          </m:r>
                          <m:r>
                            <a:rPr lang="en-AU" i="1">
                              <a:latin typeface="Cambria Math" panose="02040503050406030204" pitchFamily="18" charset="0"/>
                            </a:rPr>
                            <m:t>𝑦</m:t>
                          </m:r>
                          <m:r>
                            <a:rPr lang="en-AU" i="1">
                              <a:latin typeface="Cambria Math" panose="02040503050406030204" pitchFamily="18" charset="0"/>
                            </a:rPr>
                            <m:t>)</m:t>
                          </m:r>
                        </m:e>
                        <m:sup>
                          <m:r>
                            <a:rPr lang="en-AU" i="1">
                              <a:latin typeface="Cambria Math" panose="02040503050406030204" pitchFamily="18" charset="0"/>
                            </a:rPr>
                            <m:t>1</m:t>
                          </m:r>
                        </m:sup>
                      </m:sSup>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i="1">
                                      <a:latin typeface="Cambria Math" panose="02040503050406030204" pitchFamily="18" charset="0"/>
                                    </a:rPr>
                                    <m:t>3</m:t>
                                  </m:r>
                                </m:num>
                                <m:den>
                                  <m:r>
                                    <a:rPr lang="en-AU" i="1">
                                      <a:latin typeface="Cambria Math" panose="02040503050406030204" pitchFamily="18" charset="0"/>
                                    </a:rPr>
                                    <m:t>2</m:t>
                                  </m:r>
                                </m:den>
                              </m:f>
                            </m:e>
                          </m:d>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m:t>
                          </m:r>
                        </m:e>
                        <m:sup>
                          <m:r>
                            <a:rPr lang="en-AU" b="0" i="1" smtClean="0">
                              <a:latin typeface="Cambria Math" panose="02040503050406030204" pitchFamily="18" charset="0"/>
                            </a:rPr>
                            <m:t>3</m:t>
                          </m:r>
                          <m:r>
                            <a:rPr lang="en-AU" i="1">
                              <a:latin typeface="Cambria Math" panose="02040503050406030204" pitchFamily="18" charset="0"/>
                            </a:rPr>
                            <m:t>−2</m:t>
                          </m:r>
                        </m:sup>
                      </m:sSup>
                      <m:sSup>
                        <m:sSupPr>
                          <m:ctrlPr>
                            <a:rPr lang="en-AU" i="1">
                              <a:latin typeface="Cambria Math" panose="02040503050406030204" pitchFamily="18" charset="0"/>
                            </a:rPr>
                          </m:ctrlPr>
                        </m:sSupPr>
                        <m:e>
                          <m:r>
                            <a:rPr lang="en-AU" i="1">
                              <a:latin typeface="Cambria Math" panose="02040503050406030204" pitchFamily="18" charset="0"/>
                            </a:rPr>
                            <m:t>(3</m:t>
                          </m:r>
                          <m:r>
                            <a:rPr lang="en-AU" i="1">
                              <a:latin typeface="Cambria Math" panose="02040503050406030204" pitchFamily="18" charset="0"/>
                            </a:rPr>
                            <m:t>𝑦</m:t>
                          </m:r>
                          <m:r>
                            <a:rPr lang="en-AU" i="1">
                              <a:latin typeface="Cambria Math" panose="02040503050406030204" pitchFamily="18" charset="0"/>
                            </a:rPr>
                            <m:t>)</m:t>
                          </m:r>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i="1">
                                      <a:latin typeface="Cambria Math" panose="02040503050406030204" pitchFamily="18" charset="0"/>
                                    </a:rPr>
                                    <m:t>3</m:t>
                                  </m:r>
                                </m:num>
                                <m:den>
                                  <m:r>
                                    <a:rPr lang="en-AU" i="1">
                                      <a:latin typeface="Cambria Math" panose="02040503050406030204" pitchFamily="18" charset="0"/>
                                    </a:rPr>
                                    <m:t>3</m:t>
                                  </m:r>
                                </m:den>
                              </m:f>
                            </m:e>
                          </m:d>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m:t>
                          </m:r>
                        </m:e>
                        <m:sup>
                          <m:r>
                            <a:rPr lang="en-AU" b="0" i="1" smtClean="0">
                              <a:latin typeface="Cambria Math" panose="02040503050406030204" pitchFamily="18" charset="0"/>
                            </a:rPr>
                            <m:t>3</m:t>
                          </m:r>
                          <m:r>
                            <a:rPr lang="en-AU" i="1">
                              <a:latin typeface="Cambria Math" panose="02040503050406030204" pitchFamily="18" charset="0"/>
                            </a:rPr>
                            <m:t>−3</m:t>
                          </m:r>
                        </m:sup>
                      </m:sSup>
                      <m:sSup>
                        <m:sSupPr>
                          <m:ctrlPr>
                            <a:rPr lang="en-AU" i="1">
                              <a:latin typeface="Cambria Math" panose="02040503050406030204" pitchFamily="18" charset="0"/>
                            </a:rPr>
                          </m:ctrlPr>
                        </m:sSupPr>
                        <m:e>
                          <m:r>
                            <a:rPr lang="en-AU" i="1">
                              <a:latin typeface="Cambria Math" panose="02040503050406030204" pitchFamily="18" charset="0"/>
                            </a:rPr>
                            <m:t>(3</m:t>
                          </m:r>
                          <m:r>
                            <a:rPr lang="en-AU" i="1">
                              <a:latin typeface="Cambria Math" panose="02040503050406030204" pitchFamily="18" charset="0"/>
                            </a:rPr>
                            <m:t>𝑦</m:t>
                          </m:r>
                          <m:r>
                            <a:rPr lang="en-AU" i="1">
                              <a:latin typeface="Cambria Math" panose="02040503050406030204" pitchFamily="18" charset="0"/>
                            </a:rPr>
                            <m:t>)</m:t>
                          </m:r>
                        </m:e>
                        <m:sup>
                          <m:r>
                            <a:rPr lang="en-AU" i="1">
                              <a:latin typeface="Cambria Math" panose="02040503050406030204" pitchFamily="18" charset="0"/>
                            </a:rPr>
                            <m:t>3</m:t>
                          </m:r>
                        </m:sup>
                      </m:sSup>
                    </m:oMath>
                    <m:oMath xmlns:m="http://schemas.openxmlformats.org/officeDocument/2006/math">
                      <m:r>
                        <m:rPr>
                          <m:aln/>
                        </m:rP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b="0" i="1" smtClean="0">
                                      <a:latin typeface="Cambria Math" panose="02040503050406030204" pitchFamily="18" charset="0"/>
                                    </a:rPr>
                                    <m:t>3</m:t>
                                  </m:r>
                                </m:num>
                                <m:den>
                                  <m:r>
                                    <a:rPr lang="en-AU" i="1">
                                      <a:latin typeface="Cambria Math" panose="02040503050406030204" pitchFamily="18" charset="0"/>
                                    </a:rPr>
                                    <m:t>0</m:t>
                                  </m:r>
                                </m:den>
                              </m:f>
                            </m:e>
                          </m:d>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m:t>
                          </m:r>
                        </m:e>
                        <m:sup>
                          <m:r>
                            <a:rPr lang="en-AU" b="0" i="1" smtClean="0">
                              <a:latin typeface="Cambria Math" panose="02040503050406030204" pitchFamily="18" charset="0"/>
                            </a:rPr>
                            <m:t>3</m:t>
                          </m:r>
                        </m:sup>
                      </m:sSup>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b="0" i="1" smtClean="0">
                                      <a:latin typeface="Cambria Math" panose="02040503050406030204" pitchFamily="18" charset="0"/>
                                    </a:rPr>
                                    <m:t>3</m:t>
                                  </m:r>
                                </m:num>
                                <m:den>
                                  <m:r>
                                    <a:rPr lang="en-AU" i="1">
                                      <a:latin typeface="Cambria Math" panose="02040503050406030204" pitchFamily="18" charset="0"/>
                                    </a:rPr>
                                    <m:t>1</m:t>
                                  </m:r>
                                </m:den>
                              </m:f>
                            </m:e>
                          </m:d>
                          <m:d>
                            <m:dPr>
                              <m:ctrlPr>
                                <a:rPr lang="en-AU" i="1">
                                  <a:latin typeface="Cambria Math" panose="02040503050406030204" pitchFamily="18" charset="0"/>
                                </a:rPr>
                              </m:ctrlPr>
                            </m:dPr>
                            <m:e>
                              <m:r>
                                <a:rPr lang="en-AU" i="1">
                                  <a:latin typeface="Cambria Math" panose="02040503050406030204" pitchFamily="18" charset="0"/>
                                </a:rPr>
                                <m:t>2</m:t>
                              </m:r>
                              <m:r>
                                <a:rPr lang="en-AU" i="1">
                                  <a:latin typeface="Cambria Math" panose="02040503050406030204" pitchFamily="18" charset="0"/>
                                </a:rPr>
                                <m:t>𝑥</m:t>
                              </m:r>
                            </m:e>
                          </m:d>
                        </m:e>
                        <m:sup>
                          <m:r>
                            <a:rPr lang="en-AU" b="0" i="1" smtClean="0">
                              <a:latin typeface="Cambria Math" panose="02040503050406030204" pitchFamily="18" charset="0"/>
                            </a:rPr>
                            <m:t>2</m:t>
                          </m:r>
                        </m:sup>
                      </m:sSup>
                      <m:r>
                        <a:rPr lang="en-AU" b="0" i="1" smtClean="0">
                          <a:latin typeface="Cambria Math" panose="02040503050406030204" pitchFamily="18" charset="0"/>
                        </a:rPr>
                        <m:t>(3</m:t>
                      </m:r>
                      <m:r>
                        <a:rPr lang="en-AU" b="0" i="1" smtClean="0">
                          <a:latin typeface="Cambria Math" panose="02040503050406030204" pitchFamily="18" charset="0"/>
                        </a:rPr>
                        <m:t>𝑦</m:t>
                      </m:r>
                      <m:r>
                        <a:rPr lang="en-AU" b="0" i="1" smtClean="0">
                          <a:latin typeface="Cambria Math" panose="02040503050406030204" pitchFamily="18" charset="0"/>
                        </a:rPr>
                        <m:t>)+</m:t>
                      </m:r>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2</m:t>
                              </m:r>
                            </m:den>
                          </m:f>
                        </m:e>
                      </m:d>
                      <m:sSup>
                        <m:sSupPr>
                          <m:ctrlPr>
                            <a:rPr lang="en-AU" i="1">
                              <a:latin typeface="Cambria Math" panose="02040503050406030204" pitchFamily="18" charset="0"/>
                            </a:rPr>
                          </m:ctrlPr>
                        </m:sSupPr>
                        <m:e>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)(3</m:t>
                          </m:r>
                          <m:r>
                            <a:rPr lang="en-AU" i="1">
                              <a:latin typeface="Cambria Math" panose="02040503050406030204" pitchFamily="18" charset="0"/>
                            </a:rPr>
                            <m:t>𝑦</m:t>
                          </m:r>
                          <m:r>
                            <a:rPr lang="en-AU" i="1">
                              <a:latin typeface="Cambria Math" panose="02040503050406030204" pitchFamily="18" charset="0"/>
                            </a:rPr>
                            <m:t>)</m:t>
                          </m:r>
                        </m:e>
                        <m:sup>
                          <m:r>
                            <a:rPr lang="en-AU" b="0" i="1" smtClean="0">
                              <a:latin typeface="Cambria Math" panose="02040503050406030204" pitchFamily="18" charset="0"/>
                            </a:rPr>
                            <m:t>2</m:t>
                          </m:r>
                        </m:sup>
                      </m:sSup>
                      <m:r>
                        <a:rPr lang="en-AU" i="1">
                          <a:latin typeface="Cambria Math" panose="02040503050406030204" pitchFamily="18" charset="0"/>
                        </a:rPr>
                        <m:t>+</m:t>
                      </m:r>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3</m:t>
                              </m:r>
                            </m:den>
                          </m:f>
                        </m:e>
                      </m:d>
                      <m:sSup>
                        <m:sSupPr>
                          <m:ctrlPr>
                            <a:rPr lang="en-AU" i="1">
                              <a:latin typeface="Cambria Math" panose="02040503050406030204" pitchFamily="18" charset="0"/>
                            </a:rPr>
                          </m:ctrlPr>
                        </m:sSupPr>
                        <m:e>
                          <m:r>
                            <a:rPr lang="en-AU" i="1">
                              <a:latin typeface="Cambria Math" panose="02040503050406030204" pitchFamily="18" charset="0"/>
                            </a:rPr>
                            <m:t>(3</m:t>
                          </m:r>
                          <m:r>
                            <a:rPr lang="en-AU" i="1">
                              <a:latin typeface="Cambria Math" panose="02040503050406030204" pitchFamily="18" charset="0"/>
                            </a:rPr>
                            <m:t>𝑦</m:t>
                          </m:r>
                          <m:r>
                            <a:rPr lang="en-AU" i="1">
                              <a:latin typeface="Cambria Math" panose="02040503050406030204" pitchFamily="18" charset="0"/>
                            </a:rPr>
                            <m:t>)</m:t>
                          </m:r>
                        </m:e>
                        <m:sup>
                          <m:r>
                            <a:rPr lang="en-AU" b="0" i="1" smtClean="0">
                              <a:latin typeface="Cambria Math" panose="02040503050406030204" pitchFamily="18" charset="0"/>
                            </a:rPr>
                            <m:t>3</m:t>
                          </m:r>
                        </m:sup>
                      </m:sSup>
                    </m:oMath>
                    <m:oMath xmlns:m="http://schemas.openxmlformats.org/officeDocument/2006/math">
                      <m:r>
                        <m:rPr>
                          <m:aln/>
                        </m:rP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1</m:t>
                          </m:r>
                          <m:r>
                            <a:rPr lang="en-AU"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8</m:t>
                          </m:r>
                          <m:r>
                            <a:rPr lang="en-AU" i="1">
                              <a:latin typeface="Cambria Math" panose="02040503050406030204" pitchFamily="18" charset="0"/>
                            </a:rPr>
                            <m:t>𝑥</m:t>
                          </m:r>
                        </m:e>
                        <m:sup>
                          <m:r>
                            <a:rPr lang="en-AU" b="0" i="1" smtClean="0">
                              <a:latin typeface="Cambria Math" panose="02040503050406030204" pitchFamily="18" charset="0"/>
                            </a:rPr>
                            <m:t>3</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b="0" i="1" smtClean="0">
                              <a:latin typeface="Cambria Math" panose="02040503050406030204" pitchFamily="18" charset="0"/>
                            </a:rPr>
                            <m:t>3</m:t>
                          </m:r>
                          <m:r>
                            <a:rPr lang="en-AU"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4</m:t>
                          </m:r>
                          <m:r>
                            <a:rPr lang="en-AU" i="1">
                              <a:latin typeface="Cambria Math" panose="02040503050406030204" pitchFamily="18" charset="0"/>
                            </a:rPr>
                            <m:t>𝑥</m:t>
                          </m:r>
                        </m:e>
                        <m:sup>
                          <m:r>
                            <a:rPr lang="en-AU" b="0" i="1" smtClean="0">
                              <a:latin typeface="Cambria Math" panose="02040503050406030204" pitchFamily="18" charset="0"/>
                            </a:rPr>
                            <m:t>2</m:t>
                          </m:r>
                        </m:sup>
                      </m:sSup>
                      <m:r>
                        <a:rPr lang="en-AU" i="1">
                          <a:latin typeface="Cambria Math" panose="02040503050406030204" pitchFamily="18" charset="0"/>
                          <a:ea typeface="Cambria Math" panose="02040503050406030204" pitchFamily="18" charset="0"/>
                        </a:rPr>
                        <m:t>×3</m:t>
                      </m:r>
                      <m:r>
                        <a:rPr lang="en-AU" i="1">
                          <a:latin typeface="Cambria Math" panose="02040503050406030204" pitchFamily="18" charset="0"/>
                          <a:ea typeface="Cambria Math" panose="02040503050406030204" pitchFamily="18" charset="0"/>
                        </a:rPr>
                        <m:t>𝑦</m:t>
                      </m:r>
                      <m:r>
                        <a:rPr lang="en-AU" i="1">
                          <a:latin typeface="Cambria Math" panose="02040503050406030204" pitchFamily="18" charset="0"/>
                        </a:rPr>
                        <m:t>+</m:t>
                      </m:r>
                      <m:r>
                        <a:rPr lang="en-AU" b="0" i="1" smtClean="0">
                          <a:latin typeface="Cambria Math" panose="02040503050406030204" pitchFamily="18" charset="0"/>
                        </a:rPr>
                        <m:t>3</m:t>
                      </m:r>
                      <m:r>
                        <a:rPr lang="en-AU"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×9</m:t>
                      </m:r>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𝑦</m:t>
                          </m:r>
                        </m:e>
                        <m:sup>
                          <m:r>
                            <a:rPr lang="en-AU" i="1">
                              <a:latin typeface="Cambria Math" panose="02040503050406030204" pitchFamily="18" charset="0"/>
                              <a:ea typeface="Cambria Math" panose="02040503050406030204" pitchFamily="18" charset="0"/>
                            </a:rPr>
                            <m:t>2</m:t>
                          </m:r>
                        </m:sup>
                      </m:sSup>
                      <m:r>
                        <a:rPr lang="en-AU" i="1">
                          <a:latin typeface="Cambria Math" panose="02040503050406030204" pitchFamily="18" charset="0"/>
                        </a:rPr>
                        <m:t>+1</m:t>
                      </m:r>
                      <m:r>
                        <a:rPr lang="en-AU"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27</m:t>
                      </m:r>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𝑦</m:t>
                          </m:r>
                        </m:e>
                        <m:sup>
                          <m:r>
                            <a:rPr lang="en-AU" b="0" i="1" smtClean="0">
                              <a:latin typeface="Cambria Math" panose="02040503050406030204" pitchFamily="18" charset="0"/>
                              <a:ea typeface="Cambria Math" panose="02040503050406030204" pitchFamily="18" charset="0"/>
                            </a:rPr>
                            <m:t>3</m:t>
                          </m:r>
                        </m:sup>
                      </m:sSup>
                    </m:oMath>
                    <m:oMath xmlns:m="http://schemas.openxmlformats.org/officeDocument/2006/math">
                      <m:r>
                        <m:rPr>
                          <m:aln/>
                        </m:rPr>
                        <a:rPr lang="en-AU" i="1">
                          <a:latin typeface="Cambria Math" panose="02040503050406030204" pitchFamily="18" charset="0"/>
                        </a:rPr>
                        <m:t>=</m:t>
                      </m:r>
                      <m:r>
                        <a:rPr lang="en-AU" b="0" i="1" smtClean="0">
                          <a:latin typeface="Cambria Math" panose="02040503050406030204" pitchFamily="18" charset="0"/>
                        </a:rPr>
                        <m:t>8</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i="1">
                          <a:latin typeface="Cambria Math" panose="02040503050406030204" pitchFamily="18" charset="0"/>
                        </a:rPr>
                        <m:t>+</m:t>
                      </m:r>
                      <m:r>
                        <a:rPr lang="en-AU" b="0" i="1" smtClean="0">
                          <a:latin typeface="Cambria Math" panose="02040503050406030204" pitchFamily="18" charset="0"/>
                        </a:rPr>
                        <m:t>3</m:t>
                      </m:r>
                      <m:r>
                        <a:rPr lang="en-AU" i="1">
                          <a:latin typeface="Cambria Math" panose="02040503050406030204" pitchFamily="18" charset="0"/>
                        </a:rPr>
                        <m:t>6</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b="0" i="1" smtClean="0">
                              <a:latin typeface="Cambria Math" panose="02040503050406030204" pitchFamily="18" charset="0"/>
                            </a:rPr>
                            <m:t>2</m:t>
                          </m:r>
                        </m:sup>
                      </m:sSup>
                      <m:r>
                        <a:rPr lang="en-AU" i="1">
                          <a:latin typeface="Cambria Math" panose="02040503050406030204" pitchFamily="18" charset="0"/>
                        </a:rPr>
                        <m:t>𝑦</m:t>
                      </m:r>
                      <m:r>
                        <a:rPr lang="en-AU" i="1">
                          <a:latin typeface="Cambria Math" panose="02040503050406030204" pitchFamily="18" charset="0"/>
                        </a:rPr>
                        <m:t>+54</m:t>
                      </m:r>
                      <m:r>
                        <a:rPr lang="en-AU" i="1">
                          <a:latin typeface="Cambria Math" panose="02040503050406030204" pitchFamily="18" charset="0"/>
                        </a:rPr>
                        <m:t>𝑥</m:t>
                      </m:r>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b="0" i="1" smtClean="0">
                              <a:latin typeface="Cambria Math" panose="02040503050406030204" pitchFamily="18" charset="0"/>
                            </a:rPr>
                            <m:t>2</m:t>
                          </m:r>
                        </m:sup>
                      </m:sSup>
                      <m:r>
                        <a:rPr lang="en-AU" i="1">
                          <a:latin typeface="Cambria Math" panose="02040503050406030204" pitchFamily="18" charset="0"/>
                        </a:rPr>
                        <m:t>+</m:t>
                      </m:r>
                      <m:r>
                        <a:rPr lang="en-AU" b="0" i="1" smtClean="0">
                          <a:latin typeface="Cambria Math" panose="02040503050406030204" pitchFamily="18" charset="0"/>
                        </a:rPr>
                        <m:t>27</m:t>
                      </m:r>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b="0" i="1" smtClean="0">
                              <a:latin typeface="Cambria Math" panose="02040503050406030204" pitchFamily="18" charset="0"/>
                            </a:rPr>
                            <m:t>3</m:t>
                          </m:r>
                        </m:sup>
                      </m:sSup>
                    </m:oMath>
                  </m:oMathPara>
                </a14:m>
                <a:endParaRPr lang="en-AU" dirty="0"/>
              </a:p>
              <a:p>
                <a:endParaRPr lang="en-AU" dirty="0"/>
              </a:p>
              <a:p>
                <a:endParaRPr lang="en-AU" dirty="0"/>
              </a:p>
              <a:p>
                <a:endParaRPr lang="en-AU" dirty="0"/>
              </a:p>
              <a:p>
                <a:endParaRPr lang="en-AU" dirty="0"/>
              </a:p>
            </p:txBody>
          </p:sp>
        </mc:Choice>
        <mc:Fallback xmlns="">
          <p:sp>
            <p:nvSpPr>
              <p:cNvPr id="4" name="Text Placeholder 3">
                <a:extLst>
                  <a:ext uri="{FF2B5EF4-FFF2-40B4-BE49-F238E27FC236}">
                    <a16:creationId xmlns:a16="http://schemas.microsoft.com/office/drawing/2014/main" id="{11D7B829-E42E-448C-E43E-EB232C401CD2}"/>
                  </a:ext>
                </a:extLst>
              </p:cNvPr>
              <p:cNvSpPr>
                <a:spLocks noGrp="1" noRot="1" noChangeAspect="1" noMove="1" noResize="1" noEditPoints="1" noAdjustHandles="1" noChangeArrowheads="1" noChangeShapeType="1" noTextEdit="1"/>
              </p:cNvSpPr>
              <p:nvPr>
                <p:ph type="body" sz="quarter" idx="17"/>
              </p:nvPr>
            </p:nvSpPr>
            <p:spPr>
              <a:blipFill>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5B4FE544-D52C-5583-CFE4-BD7B9E59D6D9}"/>
                  </a:ext>
                </a:extLst>
              </p:cNvPr>
              <p:cNvSpPr/>
              <p:nvPr/>
            </p:nvSpPr>
            <p:spPr>
              <a:xfrm>
                <a:off x="7833472" y="5066325"/>
                <a:ext cx="3336758" cy="1122947"/>
              </a:xfrm>
              <a:prstGeom prst="wedgeRoundRectCallout">
                <a:avLst>
                  <a:gd name="adj1" fmla="val -68910"/>
                  <a:gd name="adj2" fmla="val -8178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Why is this term </a:t>
                </a:r>
                <a14:m>
                  <m:oMath xmlns:m="http://schemas.openxmlformats.org/officeDocument/2006/math">
                    <m:r>
                      <a:rPr lang="en-AU" b="0" i="1" smtClean="0">
                        <a:latin typeface="Cambria Math" panose="02040503050406030204" pitchFamily="18" charset="0"/>
                      </a:rPr>
                      <m:t>27</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3</m:t>
                        </m:r>
                      </m:sup>
                    </m:sSup>
                  </m:oMath>
                </a14:m>
                <a:r>
                  <a:rPr lang="en-AU" dirty="0"/>
                  <a:t>?</a:t>
                </a:r>
              </a:p>
            </p:txBody>
          </p:sp>
        </mc:Choice>
        <mc:Fallback xmlns="">
          <p:sp>
            <p:nvSpPr>
              <p:cNvPr id="2" name="Speech Bubble: Rectangle with Corners Rounded 1">
                <a:extLst>
                  <a:ext uri="{FF2B5EF4-FFF2-40B4-BE49-F238E27FC236}">
                    <a16:creationId xmlns:a16="http://schemas.microsoft.com/office/drawing/2014/main" id="{5B4FE544-D52C-5583-CFE4-BD7B9E59D6D9}"/>
                  </a:ext>
                </a:extLst>
              </p:cNvPr>
              <p:cNvSpPr>
                <a:spLocks noRot="1" noChangeAspect="1" noMove="1" noResize="1" noEditPoints="1" noAdjustHandles="1" noChangeArrowheads="1" noChangeShapeType="1" noTextEdit="1"/>
              </p:cNvSpPr>
              <p:nvPr/>
            </p:nvSpPr>
            <p:spPr>
              <a:xfrm>
                <a:off x="7833472" y="5066325"/>
                <a:ext cx="3336758" cy="1122947"/>
              </a:xfrm>
              <a:prstGeom prst="wedgeRoundRectCallout">
                <a:avLst>
                  <a:gd name="adj1" fmla="val -68910"/>
                  <a:gd name="adj2" fmla="val -81786"/>
                  <a:gd name="adj3" fmla="val 16667"/>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6CFC8736-0897-B06F-A355-C5D800B27E9A}"/>
                  </a:ext>
                </a:extLst>
              </p:cNvPr>
              <p:cNvSpPr/>
              <p:nvPr/>
            </p:nvSpPr>
            <p:spPr>
              <a:xfrm>
                <a:off x="601105" y="5413342"/>
                <a:ext cx="3336758" cy="1122947"/>
              </a:xfrm>
              <a:prstGeom prst="wedgeRoundRectCallout">
                <a:avLst>
                  <a:gd name="adj1" fmla="val 69071"/>
                  <a:gd name="adj2" fmla="val -4321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How can we use the binomial theorem to prove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3</m:t>
                        </m:r>
                      </m:sup>
                    </m:sSup>
                    <m:r>
                      <a:rPr lang="en-AU" b="0" i="1" smtClean="0">
                        <a:latin typeface="Cambria Math" panose="02040503050406030204" pitchFamily="18" charset="0"/>
                      </a:rPr>
                      <m:t>=8</m:t>
                    </m:r>
                  </m:oMath>
                </a14:m>
                <a:r>
                  <a:rPr lang="en-AU" dirty="0"/>
                  <a:t>?</a:t>
                </a:r>
              </a:p>
            </p:txBody>
          </p:sp>
        </mc:Choice>
        <mc:Fallback xmlns="">
          <p:sp>
            <p:nvSpPr>
              <p:cNvPr id="6" name="Speech Bubble: Rectangle with Corners Rounded 5">
                <a:extLst>
                  <a:ext uri="{FF2B5EF4-FFF2-40B4-BE49-F238E27FC236}">
                    <a16:creationId xmlns:a16="http://schemas.microsoft.com/office/drawing/2014/main" id="{6CFC8736-0897-B06F-A355-C5D800B27E9A}"/>
                  </a:ext>
                </a:extLst>
              </p:cNvPr>
              <p:cNvSpPr>
                <a:spLocks noRot="1" noChangeAspect="1" noMove="1" noResize="1" noEditPoints="1" noAdjustHandles="1" noChangeArrowheads="1" noChangeShapeType="1" noTextEdit="1"/>
              </p:cNvSpPr>
              <p:nvPr/>
            </p:nvSpPr>
            <p:spPr>
              <a:xfrm>
                <a:off x="601105" y="5413342"/>
                <a:ext cx="3336758" cy="1122947"/>
              </a:xfrm>
              <a:prstGeom prst="wedgeRoundRectCallout">
                <a:avLst>
                  <a:gd name="adj1" fmla="val 69071"/>
                  <a:gd name="adj2" fmla="val -43215"/>
                  <a:gd name="adj3" fmla="val 16667"/>
                </a:avLst>
              </a:prstGeom>
              <a:blipFill>
                <a:blip r:embed="rId4"/>
                <a:stretch>
                  <a:fillRect t="-5914" b="-15591"/>
                </a:stretch>
              </a:blipFill>
            </p:spPr>
            <p:txBody>
              <a:bodyPr/>
              <a:lstStyle/>
              <a:p>
                <a:r>
                  <a:rPr lang="en-AU">
                    <a:noFill/>
                  </a:rPr>
                  <a:t> </a:t>
                </a:r>
              </a:p>
            </p:txBody>
          </p:sp>
        </mc:Fallback>
      </mc:AlternateContent>
    </p:spTree>
    <p:extLst>
      <p:ext uri="{BB962C8B-B14F-4D97-AF65-F5344CB8AC3E}">
        <p14:creationId xmlns:p14="http://schemas.microsoft.com/office/powerpoint/2010/main" val="255994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B2E93-F5A2-7E4E-47BE-B186381B19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604B8BB-1D6F-6D08-72D0-97E190DB786A}"/>
              </a:ext>
            </a:extLst>
          </p:cNvPr>
          <p:cNvSpPr>
            <a:spLocks noGrp="1"/>
          </p:cNvSpPr>
          <p:nvPr>
            <p:ph type="title"/>
          </p:nvPr>
        </p:nvSpPr>
        <p:spPr/>
        <p:txBody>
          <a:bodyPr/>
          <a:lstStyle/>
          <a:p>
            <a:r>
              <a:rPr lang="en-AU" dirty="0"/>
              <a:t>Applying the binomial theorem (4)</a:t>
            </a:r>
          </a:p>
        </p:txBody>
      </p:sp>
      <p:sp>
        <p:nvSpPr>
          <p:cNvPr id="5" name="Text Placeholder 4">
            <a:extLst>
              <a:ext uri="{FF2B5EF4-FFF2-40B4-BE49-F238E27FC236}">
                <a16:creationId xmlns:a16="http://schemas.microsoft.com/office/drawing/2014/main" id="{CDDB256C-E604-80E8-BBEF-DE501BD6238B}"/>
              </a:ext>
            </a:extLst>
          </p:cNvPr>
          <p:cNvSpPr>
            <a:spLocks noGrp="1"/>
          </p:cNvSpPr>
          <p:nvPr>
            <p:ph type="body" sz="quarter" idx="18"/>
          </p:nvPr>
        </p:nvSpPr>
        <p:spPr/>
        <p:txBody>
          <a:bodyPr/>
          <a:lstStyle/>
          <a:p>
            <a:r>
              <a:rPr lang="en-AU" dirty="0"/>
              <a:t>Your turn question 2</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CFA855C1-00A1-8670-E268-61872AB586D5}"/>
                  </a:ext>
                </a:extLst>
              </p:cNvPr>
              <p:cNvSpPr>
                <a:spLocks noGrp="1"/>
              </p:cNvSpPr>
              <p:nvPr>
                <p:ph type="body" sz="quarter" idx="17"/>
              </p:nvPr>
            </p:nvSpPr>
            <p:spPr/>
            <p:txBody>
              <a:bodyPr/>
              <a:lstStyle/>
              <a:p>
                <a:pPr lvl="0"/>
                <a14:m>
                  <m:oMathPara xmlns:m="http://schemas.openxmlformats.org/officeDocument/2006/math">
                    <m:oMathParaPr>
                      <m:jc m:val="left"/>
                    </m:oMathParaPr>
                    <m:oMath xmlns:m="http://schemas.openxmlformats.org/officeDocument/2006/math">
                      <m:r>
                        <m:rPr>
                          <m:nor/>
                        </m:rPr>
                        <a:rPr lang="en-AU" dirty="0" smtClean="0"/>
                        <m:t>Expand</m:t>
                      </m:r>
                      <m:r>
                        <m:rPr>
                          <m:nor/>
                        </m:rPr>
                        <a:rPr lang="en-AU" dirty="0" smtClean="0"/>
                        <m:t> </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b="0" i="1" smtClean="0">
                                  <a:latin typeface="Cambria Math" panose="02040503050406030204" pitchFamily="18" charset="0"/>
                                </a:rPr>
                                <m:t>2</m:t>
                              </m:r>
                              <m:r>
                                <a:rPr lang="en-AU" i="1">
                                  <a:latin typeface="Cambria Math" panose="02040503050406030204" pitchFamily="18" charset="0"/>
                                </a:rPr>
                                <m:t>𝑥</m:t>
                              </m:r>
                              <m:r>
                                <a:rPr lang="en-AU" b="0" i="1" smtClean="0">
                                  <a:latin typeface="Cambria Math" panose="02040503050406030204" pitchFamily="18" charset="0"/>
                                </a:rPr>
                                <m:t>−5</m:t>
                              </m:r>
                              <m:r>
                                <a:rPr lang="en-AU" i="1">
                                  <a:latin typeface="Cambria Math" panose="02040503050406030204" pitchFamily="18" charset="0"/>
                                </a:rPr>
                                <m:t>𝑦</m:t>
                              </m:r>
                            </m:e>
                          </m:d>
                        </m:e>
                        <m:sup>
                          <m:r>
                            <a:rPr lang="en-AU" i="1">
                              <a:latin typeface="Cambria Math" panose="02040503050406030204" pitchFamily="18" charset="0"/>
                            </a:rPr>
                            <m:t>3</m:t>
                          </m:r>
                        </m:sup>
                      </m:sSup>
                      <m:r>
                        <m:rPr>
                          <m:nor/>
                        </m:rPr>
                        <a:rPr lang="en-AU" dirty="0"/>
                        <m:t> </m:t>
                      </m:r>
                      <m:r>
                        <m:rPr>
                          <m:nor/>
                        </m:rPr>
                        <a:rPr lang="en-AU" dirty="0"/>
                        <m:t>using</m:t>
                      </m:r>
                      <m:r>
                        <m:rPr>
                          <m:nor/>
                        </m:rPr>
                        <a:rPr lang="en-AU" dirty="0"/>
                        <m:t> </m:t>
                      </m:r>
                      <m:r>
                        <m:rPr>
                          <m:nor/>
                        </m:rPr>
                        <a:rPr lang="en-AU" dirty="0"/>
                        <m:t>the</m:t>
                      </m:r>
                      <m:r>
                        <m:rPr>
                          <m:nor/>
                        </m:rPr>
                        <a:rPr lang="en-AU" dirty="0"/>
                        <m:t> </m:t>
                      </m:r>
                      <m:r>
                        <m:rPr>
                          <m:nor/>
                        </m:rPr>
                        <a:rPr lang="en-AU" dirty="0"/>
                        <m:t>binomial</m:t>
                      </m:r>
                      <m:r>
                        <m:rPr>
                          <m:nor/>
                        </m:rPr>
                        <a:rPr lang="en-AU" dirty="0"/>
                        <m:t> </m:t>
                      </m:r>
                      <m:r>
                        <m:rPr>
                          <m:nor/>
                        </m:rPr>
                        <a:rPr lang="en-AU" dirty="0"/>
                        <m:t>theorem</m:t>
                      </m:r>
                      <m:r>
                        <m:rPr>
                          <m:nor/>
                        </m:rPr>
                        <a:rPr lang="en-AU" dirty="0"/>
                        <m:t>.</m:t>
                      </m:r>
                    </m:oMath>
                  </m:oMathPara>
                </a14:m>
                <a:endParaRPr lang="en-AU" dirty="0"/>
              </a:p>
              <a:p>
                <a:pPr lvl="0"/>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2</m:t>
                              </m:r>
                              <m:r>
                                <a:rPr lang="en-AU" i="1">
                                  <a:latin typeface="Cambria Math" panose="02040503050406030204" pitchFamily="18" charset="0"/>
                                </a:rPr>
                                <m:t>𝑥</m:t>
                              </m:r>
                              <m:r>
                                <a:rPr lang="en-AU" b="0" i="1" smtClean="0">
                                  <a:latin typeface="Cambria Math" panose="02040503050406030204" pitchFamily="18" charset="0"/>
                                </a:rPr>
                                <m:t>−5</m:t>
                              </m:r>
                              <m:r>
                                <a:rPr lang="en-AU" i="1">
                                  <a:latin typeface="Cambria Math" panose="02040503050406030204" pitchFamily="18" charset="0"/>
                                </a:rPr>
                                <m:t>𝑦</m:t>
                              </m:r>
                            </m:e>
                          </m:d>
                        </m:e>
                        <m:sup>
                          <m:r>
                            <a:rPr lang="en-AU" i="1">
                              <a:latin typeface="Cambria Math" panose="02040503050406030204" pitchFamily="18" charset="0"/>
                            </a:rPr>
                            <m:t>3</m:t>
                          </m:r>
                        </m:sup>
                      </m:sSup>
                      <m:r>
                        <m:rPr>
                          <m:aln/>
                        </m:rP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i="1">
                                      <a:latin typeface="Cambria Math" panose="02040503050406030204" pitchFamily="18" charset="0"/>
                                    </a:rPr>
                                    <m:t>3</m:t>
                                  </m:r>
                                </m:num>
                                <m:den>
                                  <m:r>
                                    <a:rPr lang="en-AU" i="1">
                                      <a:latin typeface="Cambria Math" panose="02040503050406030204" pitchFamily="18" charset="0"/>
                                    </a:rPr>
                                    <m:t>0</m:t>
                                  </m:r>
                                </m:den>
                              </m:f>
                            </m:e>
                          </m:d>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m:t>
                          </m:r>
                        </m:e>
                        <m:sup>
                          <m:r>
                            <a:rPr lang="en-AU" b="0" i="1" smtClean="0">
                              <a:latin typeface="Cambria Math" panose="02040503050406030204" pitchFamily="18" charset="0"/>
                            </a:rPr>
                            <m:t>3</m:t>
                          </m:r>
                          <m:r>
                            <a:rPr lang="en-AU" i="1">
                              <a:latin typeface="Cambria Math" panose="02040503050406030204" pitchFamily="18" charset="0"/>
                            </a:rPr>
                            <m:t>−0</m:t>
                          </m:r>
                        </m:sup>
                      </m:sSup>
                      <m:sSup>
                        <m:sSupPr>
                          <m:ctrlPr>
                            <a:rPr lang="en-AU" i="1">
                              <a:latin typeface="Cambria Math" panose="02040503050406030204" pitchFamily="18" charset="0"/>
                            </a:rPr>
                          </m:ctrlPr>
                        </m:sSupPr>
                        <m:e>
                          <m:r>
                            <a:rPr lang="en-AU" i="1">
                              <a:latin typeface="Cambria Math" panose="02040503050406030204" pitchFamily="18" charset="0"/>
                            </a:rPr>
                            <m:t>(</m:t>
                          </m:r>
                          <m:r>
                            <a:rPr lang="en-AU" b="0" i="1" smtClean="0">
                              <a:latin typeface="Cambria Math" panose="02040503050406030204" pitchFamily="18" charset="0"/>
                            </a:rPr>
                            <m:t>−5</m:t>
                          </m:r>
                          <m:r>
                            <a:rPr lang="en-AU" i="1">
                              <a:latin typeface="Cambria Math" panose="02040503050406030204" pitchFamily="18" charset="0"/>
                            </a:rPr>
                            <m:t>𝑦</m:t>
                          </m:r>
                          <m:r>
                            <a:rPr lang="en-AU" i="1">
                              <a:latin typeface="Cambria Math" panose="02040503050406030204" pitchFamily="18" charset="0"/>
                            </a:rPr>
                            <m:t>)</m:t>
                          </m:r>
                        </m:e>
                        <m:sup>
                          <m:r>
                            <a:rPr lang="en-AU" i="1">
                              <a:latin typeface="Cambria Math" panose="02040503050406030204" pitchFamily="18" charset="0"/>
                            </a:rPr>
                            <m:t>0</m:t>
                          </m:r>
                        </m:sup>
                      </m:sSup>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i="1">
                                      <a:latin typeface="Cambria Math" panose="02040503050406030204" pitchFamily="18" charset="0"/>
                                    </a:rPr>
                                    <m:t>3</m:t>
                                  </m:r>
                                </m:num>
                                <m:den>
                                  <m:r>
                                    <a:rPr lang="en-AU" i="1">
                                      <a:latin typeface="Cambria Math" panose="02040503050406030204" pitchFamily="18" charset="0"/>
                                    </a:rPr>
                                    <m:t>1</m:t>
                                  </m:r>
                                </m:den>
                              </m:f>
                            </m:e>
                          </m:d>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m:t>
                          </m:r>
                        </m:e>
                        <m:sup>
                          <m:r>
                            <a:rPr lang="en-AU" b="0" i="1" smtClean="0">
                              <a:latin typeface="Cambria Math" panose="02040503050406030204" pitchFamily="18" charset="0"/>
                            </a:rPr>
                            <m:t>3</m:t>
                          </m:r>
                          <m:r>
                            <a:rPr lang="en-AU" i="1">
                              <a:latin typeface="Cambria Math" panose="02040503050406030204" pitchFamily="18" charset="0"/>
                            </a:rPr>
                            <m:t>−1</m:t>
                          </m:r>
                        </m:sup>
                      </m:sSup>
                      <m:sSup>
                        <m:sSupPr>
                          <m:ctrlPr>
                            <a:rPr lang="en-AU" i="1">
                              <a:latin typeface="Cambria Math" panose="02040503050406030204" pitchFamily="18" charset="0"/>
                            </a:rPr>
                          </m:ctrlPr>
                        </m:sSupPr>
                        <m:e>
                          <m:r>
                            <a:rPr lang="en-AU" i="1">
                              <a:latin typeface="Cambria Math" panose="02040503050406030204" pitchFamily="18" charset="0"/>
                            </a:rPr>
                            <m:t>(</m:t>
                          </m:r>
                          <m:r>
                            <a:rPr lang="en-AU" b="0" i="1" smtClean="0">
                              <a:latin typeface="Cambria Math" panose="02040503050406030204" pitchFamily="18" charset="0"/>
                            </a:rPr>
                            <m:t>−5</m:t>
                          </m:r>
                          <m:r>
                            <a:rPr lang="en-AU" i="1">
                              <a:latin typeface="Cambria Math" panose="02040503050406030204" pitchFamily="18" charset="0"/>
                            </a:rPr>
                            <m:t>𝑦</m:t>
                          </m:r>
                          <m:r>
                            <a:rPr lang="en-AU" i="1">
                              <a:latin typeface="Cambria Math" panose="02040503050406030204" pitchFamily="18" charset="0"/>
                            </a:rPr>
                            <m:t>)</m:t>
                          </m:r>
                        </m:e>
                        <m:sup>
                          <m:r>
                            <a:rPr lang="en-AU" i="1">
                              <a:latin typeface="Cambria Math" panose="02040503050406030204" pitchFamily="18" charset="0"/>
                            </a:rPr>
                            <m:t>1</m:t>
                          </m:r>
                        </m:sup>
                      </m:sSup>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i="1">
                                      <a:latin typeface="Cambria Math" panose="02040503050406030204" pitchFamily="18" charset="0"/>
                                    </a:rPr>
                                    <m:t>3</m:t>
                                  </m:r>
                                </m:num>
                                <m:den>
                                  <m:r>
                                    <a:rPr lang="en-AU" i="1">
                                      <a:latin typeface="Cambria Math" panose="02040503050406030204" pitchFamily="18" charset="0"/>
                                    </a:rPr>
                                    <m:t>2</m:t>
                                  </m:r>
                                </m:den>
                              </m:f>
                            </m:e>
                          </m:d>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m:t>
                          </m:r>
                        </m:e>
                        <m:sup>
                          <m:r>
                            <a:rPr lang="en-AU" b="0" i="1" smtClean="0">
                              <a:latin typeface="Cambria Math" panose="02040503050406030204" pitchFamily="18" charset="0"/>
                            </a:rPr>
                            <m:t>3</m:t>
                          </m:r>
                          <m:r>
                            <a:rPr lang="en-AU" i="1">
                              <a:latin typeface="Cambria Math" panose="02040503050406030204" pitchFamily="18" charset="0"/>
                            </a:rPr>
                            <m:t>−2</m:t>
                          </m:r>
                        </m:sup>
                      </m:sSup>
                      <m:sSup>
                        <m:sSupPr>
                          <m:ctrlPr>
                            <a:rPr lang="en-AU" i="1">
                              <a:latin typeface="Cambria Math" panose="02040503050406030204" pitchFamily="18" charset="0"/>
                            </a:rPr>
                          </m:ctrlPr>
                        </m:sSupPr>
                        <m:e>
                          <m:r>
                            <a:rPr lang="en-AU" i="1">
                              <a:latin typeface="Cambria Math" panose="02040503050406030204" pitchFamily="18" charset="0"/>
                            </a:rPr>
                            <m:t>(</m:t>
                          </m:r>
                          <m:r>
                            <a:rPr lang="en-AU" b="0" i="1" smtClean="0">
                              <a:latin typeface="Cambria Math" panose="02040503050406030204" pitchFamily="18" charset="0"/>
                            </a:rPr>
                            <m:t>−5</m:t>
                          </m:r>
                          <m:r>
                            <a:rPr lang="en-AU" i="1">
                              <a:latin typeface="Cambria Math" panose="02040503050406030204" pitchFamily="18" charset="0"/>
                            </a:rPr>
                            <m:t>𝑦</m:t>
                          </m:r>
                          <m:r>
                            <a:rPr lang="en-AU" i="1">
                              <a:latin typeface="Cambria Math" panose="02040503050406030204" pitchFamily="18" charset="0"/>
                            </a:rPr>
                            <m:t>)</m:t>
                          </m:r>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i="1">
                                      <a:latin typeface="Cambria Math" panose="02040503050406030204" pitchFamily="18" charset="0"/>
                                    </a:rPr>
                                    <m:t>3</m:t>
                                  </m:r>
                                </m:num>
                                <m:den>
                                  <m:r>
                                    <a:rPr lang="en-AU" i="1">
                                      <a:latin typeface="Cambria Math" panose="02040503050406030204" pitchFamily="18" charset="0"/>
                                    </a:rPr>
                                    <m:t>3</m:t>
                                  </m:r>
                                </m:den>
                              </m:f>
                            </m:e>
                          </m:d>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m:t>
                          </m:r>
                        </m:e>
                        <m:sup>
                          <m:r>
                            <a:rPr lang="en-AU" b="0" i="1" smtClean="0">
                              <a:latin typeface="Cambria Math" panose="02040503050406030204" pitchFamily="18" charset="0"/>
                            </a:rPr>
                            <m:t>3</m:t>
                          </m:r>
                          <m:r>
                            <a:rPr lang="en-AU" i="1">
                              <a:latin typeface="Cambria Math" panose="02040503050406030204" pitchFamily="18" charset="0"/>
                            </a:rPr>
                            <m:t>−3</m:t>
                          </m:r>
                        </m:sup>
                      </m:sSup>
                      <m:sSup>
                        <m:sSupPr>
                          <m:ctrlPr>
                            <a:rPr lang="en-AU" i="1">
                              <a:latin typeface="Cambria Math" panose="02040503050406030204" pitchFamily="18" charset="0"/>
                            </a:rPr>
                          </m:ctrlPr>
                        </m:sSupPr>
                        <m:e>
                          <m:r>
                            <a:rPr lang="en-AU" i="1">
                              <a:latin typeface="Cambria Math" panose="02040503050406030204" pitchFamily="18" charset="0"/>
                            </a:rPr>
                            <m:t>(</m:t>
                          </m:r>
                          <m:r>
                            <a:rPr lang="en-AU" b="0" i="1" smtClean="0">
                              <a:latin typeface="Cambria Math" panose="02040503050406030204" pitchFamily="18" charset="0"/>
                            </a:rPr>
                            <m:t>−5</m:t>
                          </m:r>
                          <m:r>
                            <a:rPr lang="en-AU" i="1">
                              <a:latin typeface="Cambria Math" panose="02040503050406030204" pitchFamily="18" charset="0"/>
                            </a:rPr>
                            <m:t>𝑦</m:t>
                          </m:r>
                          <m:r>
                            <a:rPr lang="en-AU" i="1">
                              <a:latin typeface="Cambria Math" panose="02040503050406030204" pitchFamily="18" charset="0"/>
                            </a:rPr>
                            <m:t>)</m:t>
                          </m:r>
                        </m:e>
                        <m:sup>
                          <m:r>
                            <a:rPr lang="en-AU" i="1">
                              <a:latin typeface="Cambria Math" panose="02040503050406030204" pitchFamily="18" charset="0"/>
                            </a:rPr>
                            <m:t>3</m:t>
                          </m:r>
                        </m:sup>
                      </m:sSup>
                    </m:oMath>
                    <m:oMath xmlns:m="http://schemas.openxmlformats.org/officeDocument/2006/math">
                      <m:r>
                        <m:rPr>
                          <m:aln/>
                        </m:rP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b="0" i="1" smtClean="0">
                                      <a:latin typeface="Cambria Math" panose="02040503050406030204" pitchFamily="18" charset="0"/>
                                    </a:rPr>
                                    <m:t>3</m:t>
                                  </m:r>
                                </m:num>
                                <m:den>
                                  <m:r>
                                    <a:rPr lang="en-AU" i="1">
                                      <a:latin typeface="Cambria Math" panose="02040503050406030204" pitchFamily="18" charset="0"/>
                                    </a:rPr>
                                    <m:t>0</m:t>
                                  </m:r>
                                </m:den>
                              </m:f>
                            </m:e>
                          </m:d>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m:t>
                          </m:r>
                        </m:e>
                        <m:sup>
                          <m:r>
                            <a:rPr lang="en-AU" b="0" i="1" smtClean="0">
                              <a:latin typeface="Cambria Math" panose="02040503050406030204" pitchFamily="18" charset="0"/>
                            </a:rPr>
                            <m:t>3</m:t>
                          </m:r>
                        </m:sup>
                      </m:sSup>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b="0" i="1" smtClean="0">
                                      <a:latin typeface="Cambria Math" panose="02040503050406030204" pitchFamily="18" charset="0"/>
                                    </a:rPr>
                                    <m:t>3</m:t>
                                  </m:r>
                                </m:num>
                                <m:den>
                                  <m:r>
                                    <a:rPr lang="en-AU" i="1">
                                      <a:latin typeface="Cambria Math" panose="02040503050406030204" pitchFamily="18" charset="0"/>
                                    </a:rPr>
                                    <m:t>1</m:t>
                                  </m:r>
                                </m:den>
                              </m:f>
                            </m:e>
                          </m:d>
                          <m:d>
                            <m:dPr>
                              <m:ctrlPr>
                                <a:rPr lang="en-AU" i="1">
                                  <a:latin typeface="Cambria Math" panose="02040503050406030204" pitchFamily="18" charset="0"/>
                                </a:rPr>
                              </m:ctrlPr>
                            </m:dPr>
                            <m:e>
                              <m:r>
                                <a:rPr lang="en-AU" i="1">
                                  <a:latin typeface="Cambria Math" panose="02040503050406030204" pitchFamily="18" charset="0"/>
                                </a:rPr>
                                <m:t>2</m:t>
                              </m:r>
                              <m:r>
                                <a:rPr lang="en-AU" i="1">
                                  <a:latin typeface="Cambria Math" panose="02040503050406030204" pitchFamily="18" charset="0"/>
                                </a:rPr>
                                <m:t>𝑥</m:t>
                              </m:r>
                            </m:e>
                          </m:d>
                        </m:e>
                        <m:sup>
                          <m:r>
                            <a:rPr lang="en-AU" b="0" i="1" smtClean="0">
                              <a:latin typeface="Cambria Math" panose="02040503050406030204" pitchFamily="18" charset="0"/>
                            </a:rPr>
                            <m:t>2</m:t>
                          </m:r>
                        </m:sup>
                      </m:sSup>
                      <m:r>
                        <a:rPr lang="en-AU" b="0" i="1" smtClean="0">
                          <a:latin typeface="Cambria Math" panose="02040503050406030204" pitchFamily="18" charset="0"/>
                        </a:rPr>
                        <m:t>(−5</m:t>
                      </m:r>
                      <m:r>
                        <a:rPr lang="en-AU" b="0" i="1" smtClean="0">
                          <a:latin typeface="Cambria Math" panose="02040503050406030204" pitchFamily="18" charset="0"/>
                        </a:rPr>
                        <m:t>𝑦</m:t>
                      </m:r>
                      <m:r>
                        <a:rPr lang="en-AU" b="0" i="1" smtClean="0">
                          <a:latin typeface="Cambria Math" panose="02040503050406030204" pitchFamily="18" charset="0"/>
                        </a:rPr>
                        <m:t>)+</m:t>
                      </m:r>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2</m:t>
                              </m:r>
                            </m:den>
                          </m:f>
                        </m:e>
                      </m:d>
                      <m:sSup>
                        <m:sSupPr>
                          <m:ctrlPr>
                            <a:rPr lang="en-AU" i="1">
                              <a:latin typeface="Cambria Math" panose="02040503050406030204" pitchFamily="18" charset="0"/>
                            </a:rPr>
                          </m:ctrlPr>
                        </m:sSupPr>
                        <m:e>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)(−5</m:t>
                          </m:r>
                          <m:r>
                            <a:rPr lang="en-AU" i="1">
                              <a:latin typeface="Cambria Math" panose="02040503050406030204" pitchFamily="18" charset="0"/>
                            </a:rPr>
                            <m:t>𝑦</m:t>
                          </m:r>
                          <m:r>
                            <a:rPr lang="en-AU" i="1">
                              <a:latin typeface="Cambria Math" panose="02040503050406030204" pitchFamily="18" charset="0"/>
                            </a:rPr>
                            <m:t>)</m:t>
                          </m:r>
                        </m:e>
                        <m:sup>
                          <m:r>
                            <a:rPr lang="en-AU" b="0" i="1" smtClean="0">
                              <a:latin typeface="Cambria Math" panose="02040503050406030204" pitchFamily="18" charset="0"/>
                            </a:rPr>
                            <m:t>2</m:t>
                          </m:r>
                        </m:sup>
                      </m:sSup>
                      <m:r>
                        <a:rPr lang="en-AU" i="1">
                          <a:latin typeface="Cambria Math" panose="02040503050406030204" pitchFamily="18" charset="0"/>
                        </a:rPr>
                        <m:t>+</m:t>
                      </m:r>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3</m:t>
                              </m:r>
                            </m:den>
                          </m:f>
                        </m:e>
                      </m:d>
                      <m:sSup>
                        <m:sSupPr>
                          <m:ctrlPr>
                            <a:rPr lang="en-AU" i="1">
                              <a:latin typeface="Cambria Math" panose="02040503050406030204" pitchFamily="18" charset="0"/>
                            </a:rPr>
                          </m:ctrlPr>
                        </m:sSupPr>
                        <m:e>
                          <m:r>
                            <a:rPr lang="en-AU" i="1">
                              <a:latin typeface="Cambria Math" panose="02040503050406030204" pitchFamily="18" charset="0"/>
                            </a:rPr>
                            <m:t>(</m:t>
                          </m:r>
                          <m:r>
                            <a:rPr lang="en-AU" b="0" i="1" smtClean="0">
                              <a:latin typeface="Cambria Math" panose="02040503050406030204" pitchFamily="18" charset="0"/>
                            </a:rPr>
                            <m:t>−5</m:t>
                          </m:r>
                          <m:r>
                            <a:rPr lang="en-AU" i="1">
                              <a:latin typeface="Cambria Math" panose="02040503050406030204" pitchFamily="18" charset="0"/>
                            </a:rPr>
                            <m:t>𝑦</m:t>
                          </m:r>
                          <m:r>
                            <a:rPr lang="en-AU" i="1">
                              <a:latin typeface="Cambria Math" panose="02040503050406030204" pitchFamily="18" charset="0"/>
                            </a:rPr>
                            <m:t>)</m:t>
                          </m:r>
                        </m:e>
                        <m:sup>
                          <m:r>
                            <a:rPr lang="en-AU" b="0" i="1" smtClean="0">
                              <a:latin typeface="Cambria Math" panose="02040503050406030204" pitchFamily="18" charset="0"/>
                            </a:rPr>
                            <m:t>3</m:t>
                          </m:r>
                        </m:sup>
                      </m:sSup>
                    </m:oMath>
                    <m:oMath xmlns:m="http://schemas.openxmlformats.org/officeDocument/2006/math">
                      <m:r>
                        <m:rPr>
                          <m:aln/>
                        </m:rP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1</m:t>
                          </m:r>
                          <m:r>
                            <a:rPr lang="en-AU"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8</m:t>
                          </m:r>
                          <m:r>
                            <a:rPr lang="en-AU" i="1">
                              <a:latin typeface="Cambria Math" panose="02040503050406030204" pitchFamily="18" charset="0"/>
                            </a:rPr>
                            <m:t>𝑥</m:t>
                          </m:r>
                        </m:e>
                        <m:sup>
                          <m:r>
                            <a:rPr lang="en-AU" b="0" i="1" smtClean="0">
                              <a:latin typeface="Cambria Math" panose="02040503050406030204" pitchFamily="18" charset="0"/>
                            </a:rPr>
                            <m:t>3</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b="0" i="1" smtClean="0">
                              <a:latin typeface="Cambria Math" panose="02040503050406030204" pitchFamily="18" charset="0"/>
                            </a:rPr>
                            <m:t>3</m:t>
                          </m:r>
                          <m:r>
                            <a:rPr lang="en-AU"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4</m:t>
                          </m:r>
                          <m:r>
                            <a:rPr lang="en-AU" i="1">
                              <a:latin typeface="Cambria Math" panose="02040503050406030204" pitchFamily="18" charset="0"/>
                            </a:rPr>
                            <m:t>𝑥</m:t>
                          </m:r>
                        </m:e>
                        <m:sup>
                          <m:r>
                            <a:rPr lang="en-AU" b="0" i="1" smtClean="0">
                              <a:latin typeface="Cambria Math" panose="02040503050406030204" pitchFamily="18" charset="0"/>
                            </a:rPr>
                            <m:t>2</m:t>
                          </m:r>
                        </m:sup>
                      </m:sSup>
                      <m:r>
                        <a:rPr lang="en-AU"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−5</m:t>
                      </m:r>
                      <m:r>
                        <a:rPr lang="en-AU" i="1">
                          <a:latin typeface="Cambria Math" panose="02040503050406030204" pitchFamily="18" charset="0"/>
                          <a:ea typeface="Cambria Math" panose="02040503050406030204" pitchFamily="18" charset="0"/>
                        </a:rPr>
                        <m:t>𝑦</m:t>
                      </m:r>
                      <m:r>
                        <a:rPr lang="en-AU" i="1">
                          <a:latin typeface="Cambria Math" panose="02040503050406030204" pitchFamily="18" charset="0"/>
                        </a:rPr>
                        <m:t>+</m:t>
                      </m:r>
                      <m:r>
                        <a:rPr lang="en-AU" b="0" i="1" smtClean="0">
                          <a:latin typeface="Cambria Math" panose="02040503050406030204" pitchFamily="18" charset="0"/>
                        </a:rPr>
                        <m:t>3</m:t>
                      </m:r>
                      <m:r>
                        <a:rPr lang="en-AU"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25</m:t>
                      </m:r>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𝑦</m:t>
                          </m:r>
                        </m:e>
                        <m:sup>
                          <m:r>
                            <a:rPr lang="en-AU" i="1">
                              <a:latin typeface="Cambria Math" panose="02040503050406030204" pitchFamily="18" charset="0"/>
                              <a:ea typeface="Cambria Math" panose="02040503050406030204" pitchFamily="18" charset="0"/>
                            </a:rPr>
                            <m:t>2</m:t>
                          </m:r>
                        </m:sup>
                      </m:sSup>
                      <m:r>
                        <a:rPr lang="en-AU" i="1">
                          <a:latin typeface="Cambria Math" panose="02040503050406030204" pitchFamily="18" charset="0"/>
                        </a:rPr>
                        <m:t>+1</m:t>
                      </m:r>
                      <m:r>
                        <a:rPr lang="en-AU"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−125</m:t>
                      </m:r>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𝑦</m:t>
                          </m:r>
                        </m:e>
                        <m:sup>
                          <m:r>
                            <a:rPr lang="en-AU" b="0" i="1" smtClean="0">
                              <a:latin typeface="Cambria Math" panose="02040503050406030204" pitchFamily="18" charset="0"/>
                              <a:ea typeface="Cambria Math" panose="02040503050406030204" pitchFamily="18" charset="0"/>
                            </a:rPr>
                            <m:t>3</m:t>
                          </m:r>
                        </m:sup>
                      </m:sSup>
                    </m:oMath>
                    <m:oMath xmlns:m="http://schemas.openxmlformats.org/officeDocument/2006/math">
                      <m:r>
                        <m:rPr>
                          <m:aln/>
                        </m:rPr>
                        <a:rPr lang="en-AU" i="1">
                          <a:latin typeface="Cambria Math" panose="02040503050406030204" pitchFamily="18" charset="0"/>
                        </a:rPr>
                        <m:t>=</m:t>
                      </m:r>
                      <m:r>
                        <a:rPr lang="en-AU" b="0" i="1" smtClean="0">
                          <a:latin typeface="Cambria Math" panose="02040503050406030204" pitchFamily="18" charset="0"/>
                        </a:rPr>
                        <m:t>8</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m:t>
                      </m:r>
                      <m:r>
                        <a:rPr lang="en-AU" i="1">
                          <a:latin typeface="Cambria Math" panose="02040503050406030204" pitchFamily="18" charset="0"/>
                        </a:rPr>
                        <m:t>6</m:t>
                      </m:r>
                      <m:r>
                        <a:rPr lang="en-AU" b="0" i="1" smtClean="0">
                          <a:latin typeface="Cambria Math" panose="02040503050406030204" pitchFamily="18" charset="0"/>
                        </a:rPr>
                        <m:t>0</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b="0" i="1" smtClean="0">
                              <a:latin typeface="Cambria Math" panose="02040503050406030204" pitchFamily="18" charset="0"/>
                            </a:rPr>
                            <m:t>2</m:t>
                          </m:r>
                        </m:sup>
                      </m:sSup>
                      <m:r>
                        <a:rPr lang="en-AU" i="1">
                          <a:latin typeface="Cambria Math" panose="02040503050406030204" pitchFamily="18" charset="0"/>
                        </a:rPr>
                        <m:t>𝑦</m:t>
                      </m:r>
                      <m:r>
                        <a:rPr lang="en-AU" i="1">
                          <a:latin typeface="Cambria Math" panose="02040503050406030204" pitchFamily="18" charset="0"/>
                        </a:rPr>
                        <m:t>+150</m:t>
                      </m:r>
                      <m:r>
                        <a:rPr lang="en-AU" i="1">
                          <a:latin typeface="Cambria Math" panose="02040503050406030204" pitchFamily="18" charset="0"/>
                        </a:rPr>
                        <m:t>𝑥</m:t>
                      </m:r>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−125</m:t>
                      </m:r>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b="0" i="1" smtClean="0">
                              <a:latin typeface="Cambria Math" panose="02040503050406030204" pitchFamily="18" charset="0"/>
                            </a:rPr>
                            <m:t>3</m:t>
                          </m:r>
                        </m:sup>
                      </m:sSup>
                    </m:oMath>
                  </m:oMathPara>
                </a14:m>
                <a:endParaRPr lang="en-AU" dirty="0"/>
              </a:p>
              <a:p>
                <a:endParaRPr lang="en-AU" dirty="0"/>
              </a:p>
              <a:p>
                <a:endParaRPr lang="en-AU" dirty="0"/>
              </a:p>
              <a:p>
                <a:endParaRPr lang="en-AU" dirty="0"/>
              </a:p>
              <a:p>
                <a:endParaRPr lang="en-AU" dirty="0"/>
              </a:p>
            </p:txBody>
          </p:sp>
        </mc:Choice>
        <mc:Fallback xmlns="">
          <p:sp>
            <p:nvSpPr>
              <p:cNvPr id="4" name="Text Placeholder 3">
                <a:extLst>
                  <a:ext uri="{FF2B5EF4-FFF2-40B4-BE49-F238E27FC236}">
                    <a16:creationId xmlns:a16="http://schemas.microsoft.com/office/drawing/2014/main" id="{CFA855C1-00A1-8670-E268-61872AB586D5}"/>
                  </a:ext>
                </a:extLst>
              </p:cNvPr>
              <p:cNvSpPr>
                <a:spLocks noGrp="1" noRot="1" noChangeAspect="1" noMove="1" noResize="1" noEditPoints="1" noAdjustHandles="1" noChangeArrowheads="1" noChangeShapeType="1" noTextEdit="1"/>
              </p:cNvSpPr>
              <p:nvPr>
                <p:ph type="body" sz="quarter" idx="17"/>
              </p:nvPr>
            </p:nvSpPr>
            <p:spPr>
              <a:blipFill>
                <a:blip r:embed="rId2"/>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404935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0CAF8-EDE5-7DD9-7DE7-285BAB001D2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26C859A-5B9B-DD71-6E71-E52809BCB088}"/>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59206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3FE392-005C-D1CB-2FE1-9FE00966C22E}"/>
              </a:ext>
            </a:extLst>
          </p:cNvPr>
          <p:cNvSpPr>
            <a:spLocks noGrp="1"/>
          </p:cNvSpPr>
          <p:nvPr>
            <p:ph type="sldNum" sz="quarter" idx="12"/>
          </p:nvPr>
        </p:nvSpPr>
        <p:spPr/>
        <p:txBody>
          <a:bodyPr/>
          <a:lstStyle/>
          <a:p>
            <a:fld id="{10A01DC5-1685-4615-8240-15192985C6A2}" type="slidenum">
              <a:rPr lang="en-AU" smtClean="0"/>
              <a:t>14</a:t>
            </a:fld>
            <a:endParaRPr lang="en-AU" dirty="0"/>
          </a:p>
        </p:txBody>
      </p:sp>
      <p:sp>
        <p:nvSpPr>
          <p:cNvPr id="3" name="Title 2">
            <a:extLst>
              <a:ext uri="{FF2B5EF4-FFF2-40B4-BE49-F238E27FC236}">
                <a16:creationId xmlns:a16="http://schemas.microsoft.com/office/drawing/2014/main" id="{380D2597-74C6-D5B8-D4D9-708E56F47B2A}"/>
              </a:ext>
            </a:extLst>
          </p:cNvPr>
          <p:cNvSpPr>
            <a:spLocks noGrp="1"/>
          </p:cNvSpPr>
          <p:nvPr>
            <p:ph type="title"/>
          </p:nvPr>
        </p:nvSpPr>
        <p:spPr/>
        <p:txBody>
          <a:bodyPr/>
          <a:lstStyle/>
          <a:p>
            <a:r>
              <a:rPr lang="en-AU" dirty="0"/>
              <a:t>Binomial theorem problems</a:t>
            </a:r>
          </a:p>
        </p:txBody>
      </p:sp>
      <p:sp>
        <p:nvSpPr>
          <p:cNvPr id="4" name="Text Placeholder 3">
            <a:extLst>
              <a:ext uri="{FF2B5EF4-FFF2-40B4-BE49-F238E27FC236}">
                <a16:creationId xmlns:a16="http://schemas.microsoft.com/office/drawing/2014/main" id="{BF70E0C9-7DE1-B431-E82D-F7C58A0F549F}"/>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75471A0-39F0-82F5-D3C4-77805E69C88A}"/>
                  </a:ext>
                </a:extLst>
              </p:cNvPr>
              <p:cNvSpPr>
                <a:spLocks noGrp="1"/>
              </p:cNvSpPr>
              <p:nvPr>
                <p:ph type="body" sz="quarter" idx="17"/>
              </p:nvPr>
            </p:nvSpPr>
            <p:spPr/>
            <p:txBody>
              <a:bodyPr/>
              <a:lstStyle/>
              <a:p>
                <a:pPr marL="457200" lvl="0" indent="-457200">
                  <a:buFont typeface="+mj-lt"/>
                  <a:buAutoNum type="arabicPeriod"/>
                </a:pPr>
                <a:r>
                  <a:rPr lang="en-AU" dirty="0"/>
                  <a:t>Use the binomial theorem to expand </a:t>
                </a:r>
                <a14:m>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3</m:t>
                            </m:r>
                            <m:r>
                              <a:rPr lang="en-AU" i="1">
                                <a:latin typeface="Cambria Math" panose="02040503050406030204" pitchFamily="18" charset="0"/>
                              </a:rPr>
                              <m:t>𝑥</m:t>
                            </m:r>
                            <m:r>
                              <a:rPr lang="en-AU" i="1">
                                <a:latin typeface="Cambria Math" panose="02040503050406030204" pitchFamily="18" charset="0"/>
                              </a:rPr>
                              <m:t>−2</m:t>
                            </m:r>
                          </m:e>
                        </m:d>
                      </m:e>
                      <m:sup>
                        <m:r>
                          <a:rPr lang="en-AU" i="1">
                            <a:latin typeface="Cambria Math" panose="02040503050406030204" pitchFamily="18" charset="0"/>
                          </a:rPr>
                          <m:t>6</m:t>
                        </m:r>
                      </m:sup>
                    </m:sSup>
                  </m:oMath>
                </a14:m>
                <a:r>
                  <a:rPr lang="en-AU" dirty="0"/>
                  <a:t>.</a:t>
                </a:r>
              </a:p>
              <a:p>
                <a:pPr marL="457200" lvl="0" indent="-457200">
                  <a:buFont typeface="+mj-lt"/>
                  <a:buAutoNum type="arabicPeriod"/>
                </a:pPr>
                <a:r>
                  <a:rPr lang="en-AU" dirty="0"/>
                  <a:t>By writing </a:t>
                </a:r>
                <a14:m>
                  <m:oMath xmlns:m="http://schemas.openxmlformats.org/officeDocument/2006/math">
                    <m:r>
                      <a:rPr lang="en-AU" i="1">
                        <a:latin typeface="Cambria Math" panose="02040503050406030204" pitchFamily="18" charset="0"/>
                      </a:rPr>
                      <m:t>1.01</m:t>
                    </m:r>
                  </m:oMath>
                </a14:m>
                <a:r>
                  <a:rPr lang="en-AU" dirty="0"/>
                  <a:t> as </a:t>
                </a:r>
                <a14:m>
                  <m:oMath xmlns:m="http://schemas.openxmlformats.org/officeDocument/2006/math">
                    <m:r>
                      <a:rPr lang="en-AU" i="1">
                        <a:latin typeface="Cambria Math" panose="02040503050406030204" pitchFamily="18" charset="0"/>
                      </a:rPr>
                      <m:t>(1+0.01)</m:t>
                    </m:r>
                  </m:oMath>
                </a14:m>
                <a:r>
                  <a:rPr lang="en-AU" dirty="0"/>
                  <a:t>, use the binomial theorem to evaluate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1.01</m:t>
                        </m:r>
                      </m:e>
                      <m:sup>
                        <m:r>
                          <a:rPr lang="en-AU" i="1">
                            <a:latin typeface="Cambria Math" panose="02040503050406030204" pitchFamily="18" charset="0"/>
                          </a:rPr>
                          <m:t>3</m:t>
                        </m:r>
                      </m:sup>
                    </m:sSup>
                  </m:oMath>
                </a14:m>
                <a:r>
                  <a:rPr lang="en-AU" dirty="0"/>
                  <a:t>, correct to 2 decimal places.</a:t>
                </a:r>
              </a:p>
              <a:p>
                <a:pPr marL="457200" lvl="0" indent="-457200">
                  <a:buFont typeface="+mj-lt"/>
                  <a:buAutoNum type="arabicPeriod"/>
                </a:pPr>
                <a:r>
                  <a:rPr lang="en-AU" dirty="0"/>
                  <a:t>If </a:t>
                </a:r>
                <a14:m>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a:latin typeface="Cambria Math" panose="02040503050406030204" pitchFamily="18" charset="0"/>
                              </a:rPr>
                              <m:t>1+</m:t>
                            </m:r>
                            <m:rad>
                              <m:radPr>
                                <m:degHide m:val="on"/>
                                <m:ctrlPr>
                                  <a:rPr lang="en-AU" i="1">
                                    <a:latin typeface="Cambria Math" panose="02040503050406030204" pitchFamily="18" charset="0"/>
                                  </a:rPr>
                                </m:ctrlPr>
                              </m:radPr>
                              <m:deg/>
                              <m:e>
                                <m:r>
                                  <a:rPr lang="en-AU">
                                    <a:latin typeface="Cambria Math" panose="02040503050406030204" pitchFamily="18" charset="0"/>
                                  </a:rPr>
                                  <m:t>2</m:t>
                                </m:r>
                              </m:e>
                            </m:rad>
                          </m:e>
                        </m:d>
                      </m:e>
                      <m:sup>
                        <m:r>
                          <a:rPr lang="en-AU">
                            <a:latin typeface="Cambria Math" panose="02040503050406030204" pitchFamily="18" charset="0"/>
                          </a:rPr>
                          <m:t>4</m:t>
                        </m:r>
                      </m:sup>
                    </m:sSup>
                    <m:r>
                      <a:rPr lang="en-AU">
                        <a:latin typeface="Cambria Math" panose="02040503050406030204" pitchFamily="18" charset="0"/>
                      </a:rPr>
                      <m:t>=</m:t>
                    </m:r>
                    <m:r>
                      <a:rPr lang="en-AU" i="1">
                        <a:latin typeface="Cambria Math" panose="02040503050406030204" pitchFamily="18" charset="0"/>
                      </a:rPr>
                      <m:t>𝑎</m:t>
                    </m:r>
                    <m:r>
                      <a:rPr lang="en-AU">
                        <a:latin typeface="Cambria Math" panose="02040503050406030204" pitchFamily="18" charset="0"/>
                      </a:rPr>
                      <m:t>+</m:t>
                    </m:r>
                    <m:r>
                      <a:rPr lang="en-AU" i="1">
                        <a:latin typeface="Cambria Math" panose="02040503050406030204" pitchFamily="18" charset="0"/>
                      </a:rPr>
                      <m:t>𝑏</m:t>
                    </m:r>
                    <m:rad>
                      <m:radPr>
                        <m:degHide m:val="on"/>
                        <m:ctrlPr>
                          <a:rPr lang="en-AU" i="1">
                            <a:latin typeface="Cambria Math" panose="02040503050406030204" pitchFamily="18" charset="0"/>
                          </a:rPr>
                        </m:ctrlPr>
                      </m:radPr>
                      <m:deg/>
                      <m:e>
                        <m:r>
                          <a:rPr lang="en-AU">
                            <a:latin typeface="Cambria Math" panose="02040503050406030204" pitchFamily="18" charset="0"/>
                          </a:rPr>
                          <m:t>2</m:t>
                        </m:r>
                      </m:e>
                    </m:rad>
                  </m:oMath>
                </a14:m>
                <a:r>
                  <a:rPr lang="en-AU" dirty="0"/>
                  <a:t>, use the binomial theorem to evaluate </a:t>
                </a:r>
                <a14:m>
                  <m:oMath xmlns:m="http://schemas.openxmlformats.org/officeDocument/2006/math">
                    <m:r>
                      <a:rPr lang="en-AU" i="1">
                        <a:latin typeface="Cambria Math" panose="02040503050406030204" pitchFamily="18" charset="0"/>
                      </a:rPr>
                      <m:t>𝑎</m:t>
                    </m:r>
                  </m:oMath>
                </a14:m>
                <a:r>
                  <a:rPr lang="en-AU" dirty="0"/>
                  <a:t> and </a:t>
                </a:r>
                <a14:m>
                  <m:oMath xmlns:m="http://schemas.openxmlformats.org/officeDocument/2006/math">
                    <m:r>
                      <a:rPr lang="en-AU" i="1">
                        <a:latin typeface="Cambria Math" panose="02040503050406030204" pitchFamily="18" charset="0"/>
                      </a:rPr>
                      <m:t>𝑏</m:t>
                    </m:r>
                  </m:oMath>
                </a14:m>
                <a:r>
                  <a:rPr lang="en-AU" dirty="0"/>
                  <a:t>.</a:t>
                </a:r>
              </a:p>
              <a:p>
                <a:endParaRPr lang="en-AU" dirty="0"/>
              </a:p>
            </p:txBody>
          </p:sp>
        </mc:Choice>
        <mc:Fallback xmlns="">
          <p:sp>
            <p:nvSpPr>
              <p:cNvPr id="5" name="Text Placeholder 4">
                <a:extLst>
                  <a:ext uri="{FF2B5EF4-FFF2-40B4-BE49-F238E27FC236}">
                    <a16:creationId xmlns:a16="http://schemas.microsoft.com/office/drawing/2014/main" id="{975471A0-39F0-82F5-D3C4-77805E69C88A}"/>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274"/>
                </a:stretch>
              </a:blipFill>
            </p:spPr>
            <p:txBody>
              <a:bodyPr/>
              <a:lstStyle/>
              <a:p>
                <a:r>
                  <a:rPr lang="en-AU">
                    <a:noFill/>
                  </a:rPr>
                  <a:t> </a:t>
                </a:r>
              </a:p>
            </p:txBody>
          </p:sp>
        </mc:Fallback>
      </mc:AlternateContent>
    </p:spTree>
    <p:extLst>
      <p:ext uri="{BB962C8B-B14F-4D97-AF65-F5344CB8AC3E}">
        <p14:creationId xmlns:p14="http://schemas.microsoft.com/office/powerpoint/2010/main" val="82082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pPr>
            <a:r>
              <a:rPr lang="en-US" sz="1100" u="sng" dirty="0">
                <a:solidFill>
                  <a:srgbClr val="2F5496"/>
                </a:solidFill>
                <a:effectLst/>
                <a:latin typeface="Arial" panose="020B0604020202020204" pitchFamily="34" charset="0"/>
                <a:ea typeface="Arial" panose="020B0604020202020204" pitchFamily="34" charset="0"/>
                <a:hlinkClick r:id="rId6"/>
              </a:rPr>
              <a:t>Mathematics Extension 1 11–12 Syllabus</a:t>
            </a:r>
            <a:r>
              <a:rPr lang="en-AU" sz="1100" dirty="0">
                <a:solidFill>
                  <a:srgbClr val="000000"/>
                </a:solidFill>
                <a:effectLst/>
                <a:latin typeface="Arial" panose="020B0604020202020204" pitchFamily="34" charset="0"/>
                <a:ea typeface="Arial" panose="020B0604020202020204" pitchFamily="34" charset="0"/>
              </a:rPr>
              <a:t> </a:t>
            </a:r>
            <a:r>
              <a:rPr lang="en-AU" sz="1100"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270156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9A6FD-846C-7F2B-AD02-1767CEF4BB4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03E5D2D-61C3-AB42-88BA-43B0213C5942}"/>
              </a:ext>
            </a:extLst>
          </p:cNvPr>
          <p:cNvSpPr>
            <a:spLocks noGrp="1"/>
          </p:cNvSpPr>
          <p:nvPr>
            <p:ph type="title"/>
          </p:nvPr>
        </p:nvSpPr>
        <p:spPr/>
        <p:txBody>
          <a:bodyPr/>
          <a:lstStyle/>
          <a:p>
            <a:r>
              <a:rPr lang="en-AU" dirty="0">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C700339-E1C0-0F44-3C78-DFEA92F9AD6B}"/>
                  </a:ext>
                </a:extLst>
              </p:cNvPr>
              <p:cNvSpPr txBox="1"/>
              <p:nvPr/>
            </p:nvSpPr>
            <p:spPr>
              <a:xfrm>
                <a:off x="359998" y="1694912"/>
                <a:ext cx="11303000" cy="422500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20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Learning intentions</a:t>
                </a:r>
                <a:endParaRPr kumimoji="0" lang="en-AU" sz="2000" b="1" i="0" u="none" strike="noStrike" kern="1200" cap="none" spc="0" normalizeH="0" baseline="0" noProof="0" dirty="0">
                  <a:ln>
                    <a:noFill/>
                  </a:ln>
                  <a:solidFill>
                    <a:srgbClr val="002664"/>
                  </a:solidFill>
                  <a:effectLst/>
                  <a:uLnTx/>
                  <a:uFillTx/>
                  <a:latin typeface="Arial" panose="020B0604020202020204"/>
                  <a:ea typeface="+mn-lt"/>
                  <a:cs typeface="Arial" panose="020B0604020202020204" pitchFamily="34" charset="0"/>
                </a:endParaRPr>
              </a:p>
              <a:p>
                <a:pPr marL="285750" marR="0" lvl="0" indent="-285750" algn="l" defTabSz="609585" rtl="0" eaLnBrk="1" fontAlgn="auto" latinLnBrk="0" hangingPunct="1">
                  <a:lnSpc>
                    <a:spcPct val="150000"/>
                  </a:lnSpc>
                  <a:spcBef>
                    <a:spcPts val="1200"/>
                  </a:spcBef>
                  <a:spcAft>
                    <a:spcPts val="600"/>
                  </a:spcAft>
                  <a:buClrTx/>
                  <a:buSzTx/>
                  <a:buFont typeface="Arial" panose="020B0604020202020204" pitchFamily="34" charset="0"/>
                  <a:buChar char="•"/>
                  <a:tabLst>
                    <a:tab pos="228600" algn="l"/>
                  </a:tabLst>
                  <a:defRPr/>
                </a:pPr>
                <a:r>
                  <a:rPr kumimoji="0" lang="en-AU" sz="18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mn-cs"/>
                  </a:rPr>
                  <a:t>To be able to derive and apply the binomial theorem to expand and simplify expressions.</a:t>
                </a:r>
              </a:p>
              <a:p>
                <a:pPr marR="0" lvl="0" algn="l" defTabSz="609585" rtl="0" eaLnBrk="1" fontAlgn="auto" latinLnBrk="0" hangingPunct="1">
                  <a:lnSpc>
                    <a:spcPct val="150000"/>
                  </a:lnSpc>
                  <a:spcBef>
                    <a:spcPts val="1200"/>
                  </a:spcBef>
                  <a:spcAft>
                    <a:spcPts val="600"/>
                  </a:spcAft>
                  <a:buClrTx/>
                  <a:buSzTx/>
                  <a:tabLst>
                    <a:tab pos="228600" algn="l"/>
                  </a:tabLst>
                  <a:defRPr/>
                </a:pPr>
                <a:r>
                  <a:rPr kumimoji="0" lang="en-AU" sz="20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Success criteria</a:t>
                </a:r>
                <a:endParaRPr kumimoji="0" lang="en-US" sz="2000" b="0"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endParaRPr>
              </a:p>
              <a:p>
                <a:pPr marL="342900" lvl="0" indent="-342900">
                  <a:lnSpc>
                    <a:spcPct val="150000"/>
                  </a:lnSpc>
                  <a:spcBef>
                    <a:spcPts val="1200"/>
                  </a:spcBef>
                  <a:spcAft>
                    <a:spcPts val="600"/>
                  </a:spcAft>
                  <a:buSzPts val="1100"/>
                  <a:buFont typeface="Symbol" panose="05050102010706020507" pitchFamily="18" charset="2"/>
                  <a:buChar char=""/>
                </a:pPr>
                <a:r>
                  <a:rPr lang="en-AU" sz="1800" dirty="0">
                    <a:latin typeface="Arial" panose="020B0604020202020204" pitchFamily="34" charset="0"/>
                    <a:ea typeface="Calibri" panose="020F0502020204030204" pitchFamily="34" charset="0"/>
                  </a:rPr>
                  <a:t>I can identify and explain the general term in the context of a binomial expansion.</a:t>
                </a:r>
              </a:p>
              <a:p>
                <a:pPr marL="342900" lvl="0" indent="-342900">
                  <a:lnSpc>
                    <a:spcPct val="150000"/>
                  </a:lnSpc>
                  <a:spcBef>
                    <a:spcPts val="1200"/>
                  </a:spcBef>
                  <a:spcAft>
                    <a:spcPts val="600"/>
                  </a:spcAft>
                  <a:buSzPts val="1100"/>
                  <a:buFont typeface="Symbol" panose="05050102010706020507" pitchFamily="18" charset="2"/>
                  <a:buChar char=""/>
                </a:pPr>
                <a:r>
                  <a:rPr lang="en-AU" sz="1800" dirty="0">
                    <a:latin typeface="Arial" panose="020B0604020202020204" pitchFamily="34" charset="0"/>
                    <a:ea typeface="Calibri" panose="020F0502020204030204" pitchFamily="34" charset="0"/>
                  </a:rPr>
                  <a:t>I can derive the binomial theorem from the expansion of </a:t>
                </a:r>
                <a14:m>
                  <m:oMath xmlns:m="http://schemas.openxmlformats.org/officeDocument/2006/math">
                    <m:sSup>
                      <m:sSupPr>
                        <m:ctrlPr>
                          <a:rPr lang="en-AU" sz="1800" i="1" dirty="0" smtClean="0">
                            <a:latin typeface="Cambria Math" panose="02040503050406030204" pitchFamily="18" charset="0"/>
                            <a:ea typeface="Calibri" panose="020F0502020204030204" pitchFamily="34" charset="0"/>
                          </a:rPr>
                        </m:ctrlPr>
                      </m:sSupPr>
                      <m:e>
                        <m:d>
                          <m:dPr>
                            <m:ctrlPr>
                              <a:rPr lang="en-AU" sz="1800" i="1" dirty="0" smtClean="0">
                                <a:latin typeface="Cambria Math" panose="02040503050406030204" pitchFamily="18" charset="0"/>
                                <a:ea typeface="Calibri" panose="020F0502020204030204" pitchFamily="34" charset="0"/>
                              </a:rPr>
                            </m:ctrlPr>
                          </m:dPr>
                          <m:e>
                            <m:r>
                              <a:rPr lang="en-AU" sz="1800" i="1" dirty="0" err="1" smtClean="0">
                                <a:latin typeface="Cambria Math" panose="02040503050406030204" pitchFamily="18" charset="0"/>
                                <a:ea typeface="Calibri" panose="020F0502020204030204" pitchFamily="34" charset="0"/>
                              </a:rPr>
                              <m:t>𝑥</m:t>
                            </m:r>
                            <m:r>
                              <a:rPr lang="en-AU" sz="1800" i="1" dirty="0" err="1" smtClean="0">
                                <a:latin typeface="Cambria Math" panose="02040503050406030204" pitchFamily="18" charset="0"/>
                                <a:ea typeface="Calibri" panose="020F0502020204030204" pitchFamily="34" charset="0"/>
                              </a:rPr>
                              <m:t>+</m:t>
                            </m:r>
                            <m:r>
                              <a:rPr lang="en-AU" sz="1800" i="1" dirty="0" err="1" smtClean="0">
                                <a:latin typeface="Cambria Math" panose="02040503050406030204" pitchFamily="18" charset="0"/>
                                <a:ea typeface="Calibri" panose="020F0502020204030204" pitchFamily="34" charset="0"/>
                              </a:rPr>
                              <m:t>𝑦</m:t>
                            </m:r>
                          </m:e>
                        </m:d>
                      </m:e>
                      <m:sup>
                        <m:r>
                          <a:rPr lang="en-AU" sz="1800" i="1" dirty="0" smtClean="0">
                            <a:latin typeface="Cambria Math" panose="02040503050406030204" pitchFamily="18" charset="0"/>
                            <a:ea typeface="Calibri" panose="020F0502020204030204" pitchFamily="34" charset="0"/>
                          </a:rPr>
                          <m:t>𝑛</m:t>
                        </m:r>
                      </m:sup>
                    </m:sSup>
                  </m:oMath>
                </a14:m>
                <a:r>
                  <a:rPr lang="en-AU" sz="1800" dirty="0">
                    <a:latin typeface="Arial" panose="020B0604020202020204" pitchFamily="34" charset="0"/>
                    <a:ea typeface="Calibri" panose="020F0502020204030204" pitchFamily="34" charset="0"/>
                  </a:rPr>
                  <a:t>.</a:t>
                </a:r>
              </a:p>
              <a:p>
                <a:pPr marL="342900" lvl="0" indent="-342900">
                  <a:lnSpc>
                    <a:spcPct val="150000"/>
                  </a:lnSpc>
                  <a:spcBef>
                    <a:spcPts val="1200"/>
                  </a:spcBef>
                  <a:spcAft>
                    <a:spcPts val="600"/>
                  </a:spcAft>
                  <a:buSzPts val="1100"/>
                  <a:buFont typeface="Symbol" panose="05050102010706020507" pitchFamily="18" charset="2"/>
                  <a:buChar char=""/>
                </a:pPr>
                <a:r>
                  <a:rPr lang="en-AU" sz="1800" dirty="0">
                    <a:latin typeface="Arial" panose="020B0604020202020204" pitchFamily="34" charset="0"/>
                    <a:ea typeface="Calibri" panose="020F0502020204030204" pitchFamily="34" charset="0"/>
                  </a:rPr>
                  <a:t>I can apply the binomial theorem to expand a variety of expressions </a:t>
                </a:r>
                <a:r>
                  <a:rPr lang="en-AU" sz="1800" dirty="0">
                    <a:effectLst/>
                    <a:latin typeface="Arial" panose="020B0604020202020204" pitchFamily="34" charset="0"/>
                    <a:ea typeface="Calibri" panose="020F0502020204030204" pitchFamily="34" charset="0"/>
                  </a:rPr>
                  <a:t>in the form </a:t>
                </a:r>
                <a14:m>
                  <m:oMath xmlns:m="http://schemas.openxmlformats.org/officeDocument/2006/math">
                    <m:sSup>
                      <m:sSupPr>
                        <m:ctrlPr>
                          <a:rPr lang="en-AU" sz="1400" i="1">
                            <a:effectLst/>
                            <a:latin typeface="Cambria Math" panose="02040503050406030204" pitchFamily="18" charset="0"/>
                          </a:rPr>
                        </m:ctrlPr>
                      </m:sSupPr>
                      <m:e>
                        <m:d>
                          <m:dPr>
                            <m:ctrlPr>
                              <a:rPr lang="en-AU" sz="1400" i="1">
                                <a:effectLst/>
                                <a:latin typeface="Cambria Math" panose="02040503050406030204" pitchFamily="18" charset="0"/>
                              </a:rPr>
                            </m:ctrlPr>
                          </m:dPr>
                          <m:e>
                            <m:r>
                              <a:rPr lang="en-AU" sz="1800" i="1">
                                <a:effectLst/>
                                <a:latin typeface="Cambria Math" panose="02040503050406030204" pitchFamily="18" charset="0"/>
                                <a:ea typeface="Calibri" panose="020F0502020204030204" pitchFamily="34" charset="0"/>
                                <a:cs typeface="Arial" panose="020B0604020202020204" pitchFamily="34" charset="0"/>
                              </a:rPr>
                              <m:t>𝑥</m:t>
                            </m:r>
                            <m:r>
                              <a:rPr lang="en-AU" sz="1800" i="1">
                                <a:effectLst/>
                                <a:latin typeface="Cambria Math" panose="02040503050406030204" pitchFamily="18" charset="0"/>
                                <a:ea typeface="Calibri" panose="020F0502020204030204" pitchFamily="34" charset="0"/>
                                <a:cs typeface="Arial" panose="020B0604020202020204" pitchFamily="34" charset="0"/>
                              </a:rPr>
                              <m:t>+</m:t>
                            </m:r>
                            <m:r>
                              <a:rPr lang="en-AU" sz="1800" i="1">
                                <a:effectLst/>
                                <a:latin typeface="Cambria Math" panose="02040503050406030204" pitchFamily="18" charset="0"/>
                                <a:ea typeface="Calibri" panose="020F0502020204030204" pitchFamily="34" charset="0"/>
                                <a:cs typeface="Arial" panose="020B0604020202020204" pitchFamily="34" charset="0"/>
                              </a:rPr>
                              <m:t>𝑦</m:t>
                            </m:r>
                          </m:e>
                        </m:d>
                      </m:e>
                      <m:sup>
                        <m:r>
                          <a:rPr lang="en-AU" sz="1800" i="1">
                            <a:effectLst/>
                            <a:latin typeface="Cambria Math" panose="02040503050406030204" pitchFamily="18" charset="0"/>
                            <a:ea typeface="Calibri" panose="020F0502020204030204" pitchFamily="34" charset="0"/>
                            <a:cs typeface="Arial" panose="020B0604020202020204" pitchFamily="34" charset="0"/>
                          </a:rPr>
                          <m:t>𝑛</m:t>
                        </m:r>
                      </m:sup>
                    </m:sSup>
                  </m:oMath>
                </a14:m>
                <a:r>
                  <a:rPr lang="en-AU" sz="1800" dirty="0">
                    <a:latin typeface="Arial" panose="020B0604020202020204" pitchFamily="34" charset="0"/>
                    <a:ea typeface="Calibri" panose="020F0502020204030204" pitchFamily="34" charset="0"/>
                  </a:rPr>
                  <a:t>.</a:t>
                </a:r>
                <a:br>
                  <a:rPr kumimoji="0" lang="en-AU" sz="18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mn-cs"/>
                  </a:rPr>
                </a:br>
                <a:endParaRPr kumimoji="0" lang="en-AU" sz="2400" b="0" i="0"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endParaRPr>
              </a:p>
            </p:txBody>
          </p:sp>
        </mc:Choice>
        <mc:Fallback xmlns="">
          <p:sp>
            <p:nvSpPr>
              <p:cNvPr id="3" name="TextBox 2">
                <a:extLst>
                  <a:ext uri="{FF2B5EF4-FFF2-40B4-BE49-F238E27FC236}">
                    <a16:creationId xmlns:a16="http://schemas.microsoft.com/office/drawing/2014/main" id="{0C700339-E1C0-0F44-3C78-DFEA92F9AD6B}"/>
                  </a:ext>
                </a:extLst>
              </p:cNvPr>
              <p:cNvSpPr txBox="1">
                <a:spLocks noRot="1" noChangeAspect="1" noMove="1" noResize="1" noEditPoints="1" noAdjustHandles="1" noChangeArrowheads="1" noChangeShapeType="1" noTextEdit="1"/>
              </p:cNvSpPr>
              <p:nvPr/>
            </p:nvSpPr>
            <p:spPr>
              <a:xfrm>
                <a:off x="359998" y="1694912"/>
                <a:ext cx="11303000" cy="4225003"/>
              </a:xfrm>
              <a:prstGeom prst="rect">
                <a:avLst/>
              </a:prstGeom>
              <a:blipFill>
                <a:blip r:embed="rId3"/>
                <a:stretch>
                  <a:fillRect l="-1348"/>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4AB5785-3807-A26A-A7D1-FFC90F160F26}"/>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31674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F383C-D724-8D77-AA7F-AF9783AC762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0BEA103-BF49-F685-DF28-A4AD2C208D08}"/>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48228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4131B-9589-7E61-CA13-FD6DAE22E06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13B33A-A81C-CD0C-C7D2-D5BD407A2FA8}"/>
              </a:ext>
            </a:extLst>
          </p:cNvPr>
          <p:cNvSpPr>
            <a:spLocks noGrp="1"/>
          </p:cNvSpPr>
          <p:nvPr>
            <p:ph type="title"/>
          </p:nvPr>
        </p:nvSpPr>
        <p:spPr/>
        <p:txBody>
          <a:bodyPr/>
          <a:lstStyle/>
          <a:p>
            <a:r>
              <a:rPr lang="en-AU" dirty="0"/>
              <a:t>An expression for the general term</a:t>
            </a:r>
          </a:p>
        </p:txBody>
      </p:sp>
      <p:sp>
        <p:nvSpPr>
          <p:cNvPr id="5" name="Text Placeholder 4">
            <a:extLst>
              <a:ext uri="{FF2B5EF4-FFF2-40B4-BE49-F238E27FC236}">
                <a16:creationId xmlns:a16="http://schemas.microsoft.com/office/drawing/2014/main" id="{63295B4A-5F0D-E8D9-3FDC-272CD1D45CDD}"/>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D1128DA5-24FD-0164-8C50-0E7EDFD1AB0C}"/>
                  </a:ext>
                </a:extLst>
              </p:cNvPr>
              <p:cNvSpPr>
                <a:spLocks noGrp="1"/>
              </p:cNvSpPr>
              <p:nvPr>
                <p:ph type="body" sz="quarter" idx="17"/>
              </p:nvPr>
            </p:nvSpPr>
            <p:spPr>
              <a:xfrm>
                <a:off x="367138" y="5533715"/>
                <a:ext cx="11484000" cy="723647"/>
              </a:xfrm>
            </p:spPr>
            <p:txBody>
              <a:bodyPr/>
              <a:lstStyle/>
              <a:p>
                <a:r>
                  <a:rPr lang="en-AU" sz="2400" b="0" dirty="0"/>
                  <a:t>In the expansion of </a:t>
                </a:r>
                <a14:m>
                  <m:oMath xmlns:m="http://schemas.openxmlformats.org/officeDocument/2006/math">
                    <m:sSup>
                      <m:sSupPr>
                        <m:ctrlPr>
                          <a:rPr lang="en-AU" sz="2400" b="0" i="1" smtClean="0">
                            <a:latin typeface="Cambria Math" panose="02040503050406030204" pitchFamily="18" charset="0"/>
                          </a:rPr>
                        </m:ctrlPr>
                      </m:sSupPr>
                      <m:e>
                        <m:d>
                          <m:dPr>
                            <m:ctrlPr>
                              <a:rPr lang="en-AU" sz="2400" b="0" i="1" smtClean="0">
                                <a:latin typeface="Cambria Math" panose="02040503050406030204" pitchFamily="18" charset="0"/>
                              </a:rPr>
                            </m:ctrlPr>
                          </m:dPr>
                          <m:e>
                            <m:r>
                              <a:rPr lang="en-AU" sz="2400" b="0" i="1" smtClean="0">
                                <a:latin typeface="Cambria Math" panose="02040503050406030204" pitchFamily="18" charset="0"/>
                              </a:rPr>
                              <m:t>𝑥</m:t>
                            </m:r>
                            <m:r>
                              <a:rPr lang="en-AU" sz="2400" b="0" i="1" smtClean="0">
                                <a:latin typeface="Cambria Math" panose="02040503050406030204" pitchFamily="18" charset="0"/>
                              </a:rPr>
                              <m:t>+</m:t>
                            </m:r>
                            <m:r>
                              <a:rPr lang="en-AU" sz="2400" b="0" i="1" smtClean="0">
                                <a:latin typeface="Cambria Math" panose="02040503050406030204" pitchFamily="18" charset="0"/>
                              </a:rPr>
                              <m:t>𝑦</m:t>
                            </m:r>
                          </m:e>
                        </m:d>
                      </m:e>
                      <m:sup>
                        <m:r>
                          <a:rPr lang="en-AU" sz="2400" b="0" i="1" smtClean="0">
                            <a:latin typeface="Cambria Math" panose="02040503050406030204" pitchFamily="18" charset="0"/>
                          </a:rPr>
                          <m:t>𝑛</m:t>
                        </m:r>
                      </m:sup>
                    </m:sSup>
                  </m:oMath>
                </a14:m>
                <a:r>
                  <a:rPr lang="en-AU" sz="2400" dirty="0"/>
                  <a:t> each term can be expressed as: </a:t>
                </a:r>
                <a14:m>
                  <m:oMath xmlns:m="http://schemas.openxmlformats.org/officeDocument/2006/math">
                    <m:sSup>
                      <m:sSupPr>
                        <m:ctrlPr>
                          <a:rPr lang="en-AU" sz="2400" b="0" i="1" smtClean="0">
                            <a:latin typeface="Cambria Math" panose="02040503050406030204" pitchFamily="18" charset="0"/>
                          </a:rPr>
                        </m:ctrlPr>
                      </m:sSupPr>
                      <m:e>
                        <m:d>
                          <m:dPr>
                            <m:ctrlPr>
                              <a:rPr lang="en-AU" sz="2400" b="0" i="1" smtClean="0">
                                <a:latin typeface="Cambria Math" panose="02040503050406030204" pitchFamily="18" charset="0"/>
                              </a:rPr>
                            </m:ctrlPr>
                          </m:dPr>
                          <m:e>
                            <m:f>
                              <m:fPr>
                                <m:type m:val="noBar"/>
                                <m:ctrlPr>
                                  <a:rPr lang="en-AU" sz="2400" b="0" i="1" smtClean="0">
                                    <a:latin typeface="Cambria Math" panose="02040503050406030204" pitchFamily="18" charset="0"/>
                                  </a:rPr>
                                </m:ctrlPr>
                              </m:fPr>
                              <m:num>
                                <m:r>
                                  <a:rPr lang="en-AU" sz="2400" b="0" i="1" smtClean="0">
                                    <a:latin typeface="Cambria Math" panose="02040503050406030204" pitchFamily="18" charset="0"/>
                                  </a:rPr>
                                  <m:t>𝑛</m:t>
                                </m:r>
                              </m:num>
                              <m:den>
                                <m:r>
                                  <a:rPr lang="en-AU" sz="2400" b="0" i="1" smtClean="0">
                                    <a:latin typeface="Cambria Math" panose="02040503050406030204" pitchFamily="18" charset="0"/>
                                  </a:rPr>
                                  <m:t>𝑟</m:t>
                                </m:r>
                              </m:den>
                            </m:f>
                          </m:e>
                        </m:d>
                        <m:r>
                          <a:rPr lang="en-AU" sz="2400" b="0" i="1" smtClean="0">
                            <a:latin typeface="Cambria Math" panose="02040503050406030204" pitchFamily="18" charset="0"/>
                          </a:rPr>
                          <m:t>𝑥</m:t>
                        </m:r>
                      </m:e>
                      <m:sup>
                        <m:r>
                          <a:rPr lang="en-AU" sz="2400" b="0" i="1" smtClean="0">
                            <a:latin typeface="Cambria Math" panose="02040503050406030204" pitchFamily="18" charset="0"/>
                          </a:rPr>
                          <m:t>𝑛</m:t>
                        </m:r>
                        <m:r>
                          <a:rPr lang="en-AU" sz="2400" b="0" i="1" smtClean="0">
                            <a:latin typeface="Cambria Math" panose="02040503050406030204" pitchFamily="18" charset="0"/>
                          </a:rPr>
                          <m:t>−</m:t>
                        </m:r>
                        <m:r>
                          <a:rPr lang="en-AU" sz="2400" b="0" i="1" smtClean="0">
                            <a:latin typeface="Cambria Math" panose="02040503050406030204" pitchFamily="18" charset="0"/>
                          </a:rPr>
                          <m:t>𝑟</m:t>
                        </m:r>
                      </m:sup>
                    </m:sSup>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𝑦</m:t>
                        </m:r>
                      </m:e>
                      <m:sup>
                        <m:r>
                          <a:rPr lang="en-AU" sz="2400" b="0" i="1" smtClean="0">
                            <a:latin typeface="Cambria Math" panose="02040503050406030204" pitchFamily="18" charset="0"/>
                          </a:rPr>
                          <m:t>𝑟</m:t>
                        </m:r>
                      </m:sup>
                    </m:sSup>
                  </m:oMath>
                </a14:m>
                <a:endParaRPr lang="en-AU" sz="2400" dirty="0"/>
              </a:p>
              <a:p>
                <a:endParaRPr lang="en-AU" b="0" i="1" dirty="0">
                  <a:latin typeface="Cambria Math" panose="02040503050406030204" pitchFamily="18" charset="0"/>
                </a:endParaRPr>
              </a:p>
              <a:p>
                <a:endParaRPr lang="en-AU" dirty="0"/>
              </a:p>
              <a:p>
                <a:endParaRPr lang="en-AU" dirty="0"/>
              </a:p>
              <a:p>
                <a:endParaRPr lang="en-AU" dirty="0"/>
              </a:p>
              <a:p>
                <a:endParaRPr lang="en-AU" dirty="0"/>
              </a:p>
            </p:txBody>
          </p:sp>
        </mc:Choice>
        <mc:Fallback xmlns="">
          <p:sp>
            <p:nvSpPr>
              <p:cNvPr id="4" name="Text Placeholder 3">
                <a:extLst>
                  <a:ext uri="{FF2B5EF4-FFF2-40B4-BE49-F238E27FC236}">
                    <a16:creationId xmlns:a16="http://schemas.microsoft.com/office/drawing/2014/main" id="{D1128DA5-24FD-0164-8C50-0E7EDFD1AB0C}"/>
                  </a:ext>
                </a:extLst>
              </p:cNvPr>
              <p:cNvSpPr>
                <a:spLocks noGrp="1" noRot="1" noChangeAspect="1" noMove="1" noResize="1" noEditPoints="1" noAdjustHandles="1" noChangeArrowheads="1" noChangeShapeType="1" noTextEdit="1"/>
              </p:cNvSpPr>
              <p:nvPr>
                <p:ph type="body" sz="quarter" idx="17"/>
              </p:nvPr>
            </p:nvSpPr>
            <p:spPr>
              <a:xfrm>
                <a:off x="367138" y="5533715"/>
                <a:ext cx="11484000" cy="723647"/>
              </a:xfrm>
              <a:blipFill>
                <a:blip r:embed="rId2"/>
                <a:stretch>
                  <a:fillRect l="-1592" b="-1695"/>
                </a:stretch>
              </a:blipFill>
            </p:spPr>
            <p:txBody>
              <a:bodyPr/>
              <a:lstStyle/>
              <a:p>
                <a:r>
                  <a:rPr lang="en-AU">
                    <a:noFill/>
                  </a:rPr>
                  <a:t> </a:t>
                </a:r>
              </a:p>
            </p:txBody>
          </p:sp>
        </mc:Fallback>
      </mc:AlternateContent>
      <p:pic>
        <p:nvPicPr>
          <p:cNvPr id="6" name="Picture 5" descr="First 5 rows of Pascal's triangle recorded using combination notation. Rows from n equals zero to n equals 4. Positions from r equals zero to r equals 4. Each entry in the triangle represents the combination for choose r items from n.">
            <a:extLst>
              <a:ext uri="{FF2B5EF4-FFF2-40B4-BE49-F238E27FC236}">
                <a16:creationId xmlns:a16="http://schemas.microsoft.com/office/drawing/2014/main" id="{E18067BC-6052-878A-0EB8-EA644CBE5232}"/>
              </a:ext>
            </a:extLst>
          </p:cNvPr>
          <p:cNvPicPr>
            <a:picLocks noChangeAspect="1"/>
          </p:cNvPicPr>
          <p:nvPr/>
        </p:nvPicPr>
        <p:blipFill>
          <a:blip r:embed="rId3"/>
          <a:stretch>
            <a:fillRect/>
          </a:stretch>
        </p:blipFill>
        <p:spPr>
          <a:xfrm>
            <a:off x="367138" y="1453546"/>
            <a:ext cx="4891525" cy="3919158"/>
          </a:xfrm>
          <a:prstGeom prst="rect">
            <a:avLst/>
          </a:prstGeom>
        </p:spPr>
      </p:pic>
      <mc:AlternateContent xmlns:mc="http://schemas.openxmlformats.org/markup-compatibility/2006" xmlns:a14="http://schemas.microsoft.com/office/drawing/2010/main">
        <mc:Choice Requires="a14">
          <p:sp>
            <p:nvSpPr>
              <p:cNvPr id="2" name="Text Placeholder 12">
                <a:extLst>
                  <a:ext uri="{FF2B5EF4-FFF2-40B4-BE49-F238E27FC236}">
                    <a16:creationId xmlns:a16="http://schemas.microsoft.com/office/drawing/2014/main" id="{A3089549-D35C-2964-56B9-A6C9BA825823}"/>
                  </a:ext>
                </a:extLst>
              </p:cNvPr>
              <p:cNvSpPr txBox="1">
                <a:spLocks/>
              </p:cNvSpPr>
              <p:nvPr/>
            </p:nvSpPr>
            <p:spPr>
              <a:xfrm>
                <a:off x="5709225" y="1954020"/>
                <a:ext cx="5691351" cy="341868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000"/>
                  </a:spcAft>
                </a:pPr>
                <a14:m>
                  <m:oMathPara xmlns:m="http://schemas.openxmlformats.org/officeDocument/2006/math">
                    <m:oMathParaPr>
                      <m:jc m:val="left"/>
                    </m:oMathParaPr>
                    <m:oMath xmlns:m="http://schemas.openxmlformats.org/officeDocument/2006/math">
                      <m:sSup>
                        <m:sSupPr>
                          <m:ctrlPr>
                            <a:rPr lang="en-AU" sz="1800" i="1" smtClean="0">
                              <a:latin typeface="Cambria Math" panose="02040503050406030204" pitchFamily="18" charset="0"/>
                              <a:ea typeface="Cambria Math" panose="02040503050406030204" pitchFamily="18" charset="0"/>
                            </a:rPr>
                          </m:ctrlPr>
                        </m:sSupPr>
                        <m:e>
                          <m:d>
                            <m:dPr>
                              <m:ctrlPr>
                                <a:rPr lang="en-AU" sz="1800" i="1" smtClean="0">
                                  <a:latin typeface="Cambria Math" panose="02040503050406030204" pitchFamily="18" charset="0"/>
                                  <a:ea typeface="Cambria Math" panose="02040503050406030204" pitchFamily="18" charset="0"/>
                                </a:rPr>
                              </m:ctrlPr>
                            </m:dPr>
                            <m:e>
                              <m:r>
                                <a:rPr lang="en-AU" sz="1800" i="1" smtClean="0">
                                  <a:latin typeface="Cambria Math" panose="02040503050406030204" pitchFamily="18" charset="0"/>
                                  <a:ea typeface="Cambria Math" panose="02040503050406030204" pitchFamily="18" charset="0"/>
                                </a:rPr>
                                <m:t>𝑥</m:t>
                              </m:r>
                              <m:r>
                                <a:rPr lang="en-AU" sz="1800" i="1" smtClean="0">
                                  <a:latin typeface="Cambria Math" panose="02040503050406030204" pitchFamily="18" charset="0"/>
                                  <a:ea typeface="Cambria Math" panose="02040503050406030204" pitchFamily="18" charset="0"/>
                                </a:rPr>
                                <m:t>+</m:t>
                              </m:r>
                              <m:r>
                                <a:rPr lang="en-AU" sz="1800" i="1" smtClean="0">
                                  <a:latin typeface="Cambria Math" panose="02040503050406030204" pitchFamily="18" charset="0"/>
                                  <a:ea typeface="Cambria Math" panose="02040503050406030204" pitchFamily="18" charset="0"/>
                                </a:rPr>
                                <m:t>𝑦</m:t>
                              </m:r>
                            </m:e>
                          </m:d>
                        </m:e>
                        <m:sup>
                          <m:r>
                            <a:rPr lang="en-AU" sz="1800" i="1" smtClean="0">
                              <a:latin typeface="Cambria Math" panose="02040503050406030204" pitchFamily="18" charset="0"/>
                              <a:ea typeface="Cambria Math" panose="02040503050406030204" pitchFamily="18" charset="0"/>
                            </a:rPr>
                            <m:t>0</m:t>
                          </m:r>
                        </m:sup>
                      </m:sSup>
                      <m:r>
                        <a:rPr lang="en-AU" sz="1800" i="1" smtClean="0">
                          <a:latin typeface="Cambria Math" panose="02040503050406030204" pitchFamily="18" charset="0"/>
                          <a:ea typeface="Cambria Math" panose="02040503050406030204" pitchFamily="18" charset="0"/>
                        </a:rPr>
                        <m:t>=</m:t>
                      </m:r>
                      <m:r>
                        <a:rPr lang="en-AU" sz="1800" i="1" baseline="30000" smtClean="0">
                          <a:latin typeface="Cambria Math" panose="02040503050406030204" pitchFamily="18" charset="0"/>
                          <a:ea typeface="Cambria Math" panose="02040503050406030204" pitchFamily="18" charset="0"/>
                        </a:rPr>
                        <m:t>0</m:t>
                      </m:r>
                      <m:r>
                        <a:rPr lang="en-AU" sz="1800" i="1">
                          <a:latin typeface="Cambria Math" panose="02040503050406030204" pitchFamily="18" charset="0"/>
                          <a:ea typeface="Cambria Math" panose="02040503050406030204" pitchFamily="18" charset="0"/>
                        </a:rPr>
                        <m:t>𝐶</m:t>
                      </m:r>
                      <m:r>
                        <a:rPr lang="en-AU" sz="1800" i="1" baseline="-25000" smtClean="0">
                          <a:latin typeface="Cambria Math" panose="02040503050406030204" pitchFamily="18" charset="0"/>
                          <a:ea typeface="Cambria Math" panose="02040503050406030204" pitchFamily="18" charset="0"/>
                        </a:rPr>
                        <m:t>0</m:t>
                      </m:r>
                    </m:oMath>
                  </m:oMathPara>
                </a14:m>
                <a:endParaRPr lang="en-AU" sz="1800" i="1" baseline="-25000" dirty="0">
                  <a:latin typeface="Cambria Math" panose="02040503050406030204" pitchFamily="18" charset="0"/>
                  <a:ea typeface="Cambria Math" panose="02040503050406030204" pitchFamily="18" charset="0"/>
                </a:endParaRPr>
              </a:p>
              <a:p>
                <a:pPr>
                  <a:spcAft>
                    <a:spcPts val="2000"/>
                  </a:spcAft>
                </a:pPr>
                <a14:m>
                  <m:oMathPara xmlns:m="http://schemas.openxmlformats.org/officeDocument/2006/math">
                    <m:oMathParaPr>
                      <m:jc m:val="left"/>
                    </m:oMathParaPr>
                    <m:oMath xmlns:m="http://schemas.openxmlformats.org/officeDocument/2006/math">
                      <m:sSup>
                        <m:sSupPr>
                          <m:ctrlPr>
                            <a:rPr lang="en-AU" sz="1800" i="1" smtClean="0">
                              <a:latin typeface="Cambria Math" panose="02040503050406030204" pitchFamily="18" charset="0"/>
                              <a:ea typeface="Cambria Math" panose="02040503050406030204" pitchFamily="18" charset="0"/>
                            </a:rPr>
                          </m:ctrlPr>
                        </m:sSupPr>
                        <m:e>
                          <m:d>
                            <m:dPr>
                              <m:ctrlPr>
                                <a:rPr lang="en-AU" sz="1800" i="1" smtClean="0">
                                  <a:latin typeface="Cambria Math" panose="02040503050406030204" pitchFamily="18" charset="0"/>
                                  <a:ea typeface="Cambria Math" panose="02040503050406030204" pitchFamily="18" charset="0"/>
                                </a:rPr>
                              </m:ctrlPr>
                            </m:dPr>
                            <m:e>
                              <m:r>
                                <a:rPr lang="en-AU" sz="1800" i="1" smtClean="0">
                                  <a:latin typeface="Cambria Math" panose="02040503050406030204" pitchFamily="18" charset="0"/>
                                  <a:ea typeface="Cambria Math" panose="02040503050406030204" pitchFamily="18" charset="0"/>
                                </a:rPr>
                                <m:t>𝑥</m:t>
                              </m:r>
                              <m:r>
                                <a:rPr lang="en-AU" sz="1800" i="1" smtClean="0">
                                  <a:latin typeface="Cambria Math" panose="02040503050406030204" pitchFamily="18" charset="0"/>
                                  <a:ea typeface="Cambria Math" panose="02040503050406030204" pitchFamily="18" charset="0"/>
                                </a:rPr>
                                <m:t>+</m:t>
                              </m:r>
                              <m:r>
                                <a:rPr lang="en-AU" sz="1800" i="1" smtClean="0">
                                  <a:latin typeface="Cambria Math" panose="02040503050406030204" pitchFamily="18" charset="0"/>
                                  <a:ea typeface="Cambria Math" panose="02040503050406030204" pitchFamily="18" charset="0"/>
                                </a:rPr>
                                <m:t>𝑦</m:t>
                              </m:r>
                            </m:e>
                          </m:d>
                        </m:e>
                        <m:sup>
                          <m:r>
                            <a:rPr lang="en-AU" sz="1800" i="1" smtClean="0">
                              <a:latin typeface="Cambria Math" panose="02040503050406030204" pitchFamily="18" charset="0"/>
                              <a:ea typeface="Cambria Math" panose="02040503050406030204" pitchFamily="18" charset="0"/>
                            </a:rPr>
                            <m:t>1</m:t>
                          </m:r>
                        </m:sup>
                      </m:sSup>
                      <m:r>
                        <a:rPr lang="en-AU" sz="1800" i="1" smtClean="0">
                          <a:latin typeface="Cambria Math" panose="02040503050406030204" pitchFamily="18" charset="0"/>
                          <a:ea typeface="Cambria Math" panose="02040503050406030204" pitchFamily="18" charset="0"/>
                        </a:rPr>
                        <m:t>=</m:t>
                      </m:r>
                      <m:r>
                        <a:rPr lang="en-AU" sz="1800" i="1" baseline="30000" smtClean="0">
                          <a:latin typeface="Cambria Math" panose="02040503050406030204" pitchFamily="18" charset="0"/>
                          <a:ea typeface="Cambria Math" panose="02040503050406030204" pitchFamily="18" charset="0"/>
                        </a:rPr>
                        <m:t>1</m:t>
                      </m:r>
                      <m:r>
                        <a:rPr lang="en-AU" sz="1800" i="1">
                          <a:latin typeface="Cambria Math" panose="02040503050406030204" pitchFamily="18" charset="0"/>
                          <a:ea typeface="Cambria Math" panose="02040503050406030204" pitchFamily="18" charset="0"/>
                        </a:rPr>
                        <m:t>𝐶</m:t>
                      </m:r>
                      <m:r>
                        <a:rPr lang="en-AU" sz="1800" i="1" baseline="-25000">
                          <a:latin typeface="Cambria Math" panose="02040503050406030204" pitchFamily="18" charset="0"/>
                          <a:ea typeface="Cambria Math" panose="02040503050406030204" pitchFamily="18" charset="0"/>
                        </a:rPr>
                        <m:t>0</m:t>
                      </m:r>
                      <m:r>
                        <a:rPr lang="en-AU" sz="1800" i="1" smtClean="0">
                          <a:latin typeface="Cambria Math" panose="02040503050406030204" pitchFamily="18" charset="0"/>
                          <a:ea typeface="Cambria Math" panose="02040503050406030204" pitchFamily="18" charset="0"/>
                        </a:rPr>
                        <m:t>𝑥</m:t>
                      </m:r>
                      <m:r>
                        <a:rPr lang="en-AU" sz="1800" i="1" smtClean="0">
                          <a:latin typeface="Cambria Math" panose="02040503050406030204" pitchFamily="18" charset="0"/>
                          <a:ea typeface="Cambria Math" panose="02040503050406030204" pitchFamily="18" charset="0"/>
                        </a:rPr>
                        <m:t>+1</m:t>
                      </m:r>
                      <m:r>
                        <a:rPr lang="en-AU" sz="1800" i="1">
                          <a:latin typeface="Cambria Math" panose="02040503050406030204" pitchFamily="18" charset="0"/>
                          <a:ea typeface="Cambria Math" panose="02040503050406030204" pitchFamily="18" charset="0"/>
                        </a:rPr>
                        <m:t>𝐶</m:t>
                      </m:r>
                      <m:r>
                        <a:rPr lang="en-AU" sz="1800" i="1" baseline="-25000" smtClean="0">
                          <a:latin typeface="Cambria Math" panose="02040503050406030204" pitchFamily="18" charset="0"/>
                          <a:ea typeface="Cambria Math" panose="02040503050406030204" pitchFamily="18" charset="0"/>
                        </a:rPr>
                        <m:t>1</m:t>
                      </m:r>
                      <m:r>
                        <a:rPr lang="en-AU" sz="1800" i="1" smtClean="0">
                          <a:latin typeface="Cambria Math" panose="02040503050406030204" pitchFamily="18" charset="0"/>
                          <a:ea typeface="Cambria Math" panose="02040503050406030204" pitchFamily="18" charset="0"/>
                        </a:rPr>
                        <m:t>𝑦</m:t>
                      </m:r>
                    </m:oMath>
                  </m:oMathPara>
                </a14:m>
                <a:endParaRPr lang="en-AU" sz="1800" i="1" dirty="0">
                  <a:latin typeface="Cambria Math" panose="02040503050406030204" pitchFamily="18" charset="0"/>
                  <a:ea typeface="Cambria Math" panose="02040503050406030204" pitchFamily="18" charset="0"/>
                </a:endParaRPr>
              </a:p>
              <a:p>
                <a:pPr>
                  <a:spcAft>
                    <a:spcPts val="2000"/>
                  </a:spcAft>
                </a:pPr>
                <a14:m>
                  <m:oMathPara xmlns:m="http://schemas.openxmlformats.org/officeDocument/2006/math">
                    <m:oMathParaPr>
                      <m:jc m:val="left"/>
                    </m:oMathParaPr>
                    <m:oMath xmlns:m="http://schemas.openxmlformats.org/officeDocument/2006/math">
                      <m:sSup>
                        <m:sSupPr>
                          <m:ctrlPr>
                            <a:rPr lang="en-AU" sz="1800" i="1" smtClean="0">
                              <a:latin typeface="Cambria Math" panose="02040503050406030204" pitchFamily="18" charset="0"/>
                              <a:ea typeface="Cambria Math" panose="02040503050406030204" pitchFamily="18" charset="0"/>
                            </a:rPr>
                          </m:ctrlPr>
                        </m:sSupPr>
                        <m:e>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𝑥</m:t>
                              </m:r>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𝑦</m:t>
                              </m:r>
                            </m:e>
                          </m:d>
                        </m:e>
                        <m:sup>
                          <m:r>
                            <a:rPr lang="en-AU" sz="1800" i="1" smtClean="0">
                              <a:latin typeface="Cambria Math" panose="02040503050406030204" pitchFamily="18" charset="0"/>
                              <a:ea typeface="Cambria Math" panose="02040503050406030204" pitchFamily="18" charset="0"/>
                            </a:rPr>
                            <m:t>2</m:t>
                          </m:r>
                        </m:sup>
                      </m:sSup>
                      <m:r>
                        <a:rPr lang="en-AU" sz="1800" i="1">
                          <a:latin typeface="Cambria Math" panose="02040503050406030204" pitchFamily="18" charset="0"/>
                          <a:ea typeface="Cambria Math" panose="02040503050406030204" pitchFamily="18" charset="0"/>
                        </a:rPr>
                        <m:t>=</m:t>
                      </m:r>
                      <m:r>
                        <a:rPr lang="en-AU" sz="1800" i="1" baseline="30000" smtClean="0">
                          <a:latin typeface="Cambria Math" panose="02040503050406030204" pitchFamily="18" charset="0"/>
                          <a:ea typeface="Cambria Math" panose="02040503050406030204" pitchFamily="18" charset="0"/>
                        </a:rPr>
                        <m:t>2</m:t>
                      </m:r>
                      <m:r>
                        <a:rPr lang="en-AU" sz="1800" i="1">
                          <a:latin typeface="Cambria Math" panose="02040503050406030204" pitchFamily="18" charset="0"/>
                          <a:ea typeface="Cambria Math" panose="02040503050406030204" pitchFamily="18" charset="0"/>
                        </a:rPr>
                        <m:t>𝐶</m:t>
                      </m:r>
                      <m:r>
                        <a:rPr lang="en-AU" sz="1800" i="1" baseline="-25000">
                          <a:latin typeface="Cambria Math" panose="02040503050406030204" pitchFamily="18" charset="0"/>
                          <a:ea typeface="Cambria Math" panose="02040503050406030204" pitchFamily="18" charset="0"/>
                        </a:rPr>
                        <m:t>0</m:t>
                      </m:r>
                      <m:sSup>
                        <m:sSupPr>
                          <m:ctrlPr>
                            <a:rPr lang="en-AU" sz="1800" i="1" smtClean="0">
                              <a:latin typeface="Cambria Math" panose="02040503050406030204" pitchFamily="18" charset="0"/>
                              <a:ea typeface="Cambria Math" panose="02040503050406030204" pitchFamily="18" charset="0"/>
                            </a:rPr>
                          </m:ctrlPr>
                        </m:sSupPr>
                        <m:e>
                          <m:r>
                            <a:rPr lang="en-AU" sz="1800" i="1">
                              <a:latin typeface="Cambria Math" panose="02040503050406030204" pitchFamily="18" charset="0"/>
                              <a:ea typeface="Cambria Math" panose="02040503050406030204" pitchFamily="18" charset="0"/>
                            </a:rPr>
                            <m:t>𝑥</m:t>
                          </m:r>
                        </m:e>
                        <m:sup>
                          <m:r>
                            <a:rPr lang="en-AU" sz="1800" i="1" smtClean="0">
                              <a:latin typeface="Cambria Math" panose="02040503050406030204" pitchFamily="18" charset="0"/>
                              <a:ea typeface="Cambria Math" panose="02040503050406030204" pitchFamily="18" charset="0"/>
                            </a:rPr>
                            <m:t>2</m:t>
                          </m:r>
                        </m:sup>
                      </m:sSup>
                      <m:r>
                        <a:rPr lang="en-AU" sz="1800" i="1">
                          <a:latin typeface="Cambria Math" panose="02040503050406030204" pitchFamily="18" charset="0"/>
                          <a:ea typeface="Cambria Math" panose="02040503050406030204" pitchFamily="18" charset="0"/>
                        </a:rPr>
                        <m:t>+</m:t>
                      </m:r>
                      <m:r>
                        <a:rPr lang="en-AU" sz="1800" i="1" baseline="30000" smtClean="0">
                          <a:latin typeface="Cambria Math" panose="02040503050406030204" pitchFamily="18" charset="0"/>
                          <a:ea typeface="Cambria Math" panose="02040503050406030204" pitchFamily="18" charset="0"/>
                        </a:rPr>
                        <m:t>2</m:t>
                      </m:r>
                      <m:r>
                        <a:rPr lang="en-AU" sz="1800" i="1" smtClean="0">
                          <a:latin typeface="Cambria Math" panose="02040503050406030204" pitchFamily="18" charset="0"/>
                          <a:ea typeface="Cambria Math" panose="02040503050406030204" pitchFamily="18" charset="0"/>
                        </a:rPr>
                        <m:t>𝐶</m:t>
                      </m:r>
                      <m:r>
                        <a:rPr lang="en-AU" sz="1800" i="1" baseline="-25000" smtClean="0">
                          <a:latin typeface="Cambria Math" panose="02040503050406030204" pitchFamily="18" charset="0"/>
                          <a:ea typeface="Cambria Math" panose="02040503050406030204" pitchFamily="18" charset="0"/>
                        </a:rPr>
                        <m:t>1</m:t>
                      </m:r>
                      <m:r>
                        <a:rPr lang="en-AU" sz="1800" i="1" smtClean="0">
                          <a:latin typeface="Cambria Math" panose="02040503050406030204" pitchFamily="18" charset="0"/>
                          <a:ea typeface="Cambria Math" panose="02040503050406030204" pitchFamily="18" charset="0"/>
                        </a:rPr>
                        <m:t>𝑥𝑦</m:t>
                      </m:r>
                      <m:r>
                        <a:rPr lang="en-AU" sz="1800" i="1" smtClean="0">
                          <a:latin typeface="Cambria Math" panose="02040503050406030204" pitchFamily="18" charset="0"/>
                          <a:ea typeface="Cambria Math" panose="02040503050406030204" pitchFamily="18" charset="0"/>
                        </a:rPr>
                        <m:t>+2</m:t>
                      </m:r>
                      <m:r>
                        <a:rPr lang="en-AU" sz="1800" i="1">
                          <a:latin typeface="Cambria Math" panose="02040503050406030204" pitchFamily="18" charset="0"/>
                          <a:ea typeface="Cambria Math" panose="02040503050406030204" pitchFamily="18" charset="0"/>
                        </a:rPr>
                        <m:t>𝐶</m:t>
                      </m:r>
                      <m:r>
                        <a:rPr lang="en-AU" sz="1800" i="1" baseline="-25000" smtClean="0">
                          <a:latin typeface="Cambria Math" panose="02040503050406030204" pitchFamily="18" charset="0"/>
                          <a:ea typeface="Cambria Math" panose="02040503050406030204" pitchFamily="18" charset="0"/>
                        </a:rPr>
                        <m:t>2</m:t>
                      </m:r>
                      <m:sSup>
                        <m:sSupPr>
                          <m:ctrlPr>
                            <a:rPr lang="en-AU" sz="1800" i="1" smtClean="0">
                              <a:latin typeface="Cambria Math" panose="02040503050406030204" pitchFamily="18" charset="0"/>
                              <a:ea typeface="Cambria Math" panose="02040503050406030204" pitchFamily="18" charset="0"/>
                            </a:rPr>
                          </m:ctrlPr>
                        </m:sSupPr>
                        <m:e>
                          <m:r>
                            <a:rPr lang="en-AU" sz="1800" i="1" smtClean="0">
                              <a:latin typeface="Cambria Math" panose="02040503050406030204" pitchFamily="18" charset="0"/>
                              <a:ea typeface="Cambria Math" panose="02040503050406030204" pitchFamily="18" charset="0"/>
                            </a:rPr>
                            <m:t>𝑦</m:t>
                          </m:r>
                        </m:e>
                        <m:sup>
                          <m:r>
                            <a:rPr lang="en-AU" sz="1800" i="1" smtClean="0">
                              <a:latin typeface="Cambria Math" panose="02040503050406030204" pitchFamily="18" charset="0"/>
                              <a:ea typeface="Cambria Math" panose="02040503050406030204" pitchFamily="18" charset="0"/>
                            </a:rPr>
                            <m:t>2</m:t>
                          </m:r>
                        </m:sup>
                      </m:sSup>
                    </m:oMath>
                  </m:oMathPara>
                </a14:m>
                <a:endParaRPr lang="en-AU" sz="1800" i="1" dirty="0">
                  <a:latin typeface="Cambria Math" panose="02040503050406030204" pitchFamily="18" charset="0"/>
                  <a:ea typeface="Cambria Math" panose="02040503050406030204" pitchFamily="18" charset="0"/>
                </a:endParaRPr>
              </a:p>
              <a:p>
                <a:pPr>
                  <a:spcAft>
                    <a:spcPts val="2000"/>
                  </a:spcAft>
                </a:pPr>
                <a14:m>
                  <m:oMathPara xmlns:m="http://schemas.openxmlformats.org/officeDocument/2006/math">
                    <m:oMathParaPr>
                      <m:jc m:val="left"/>
                    </m:oMathParaPr>
                    <m:oMath xmlns:m="http://schemas.openxmlformats.org/officeDocument/2006/math">
                      <m:sSup>
                        <m:sSupPr>
                          <m:ctrlPr>
                            <a:rPr lang="en-AU" sz="1800" i="1" smtClean="0">
                              <a:latin typeface="Cambria Math" panose="02040503050406030204" pitchFamily="18" charset="0"/>
                              <a:ea typeface="Cambria Math" panose="02040503050406030204" pitchFamily="18" charset="0"/>
                            </a:rPr>
                          </m:ctrlPr>
                        </m:sSupPr>
                        <m:e>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𝑥</m:t>
                              </m:r>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𝑦</m:t>
                              </m:r>
                            </m:e>
                          </m:d>
                        </m:e>
                        <m:sup>
                          <m:r>
                            <a:rPr lang="en-AU" sz="1800" i="1" smtClean="0">
                              <a:latin typeface="Cambria Math" panose="02040503050406030204" pitchFamily="18" charset="0"/>
                              <a:ea typeface="Cambria Math" panose="02040503050406030204" pitchFamily="18" charset="0"/>
                            </a:rPr>
                            <m:t>3</m:t>
                          </m:r>
                        </m:sup>
                      </m:sSup>
                      <m:r>
                        <a:rPr lang="en-AU" sz="1800" i="1">
                          <a:latin typeface="Cambria Math" panose="02040503050406030204" pitchFamily="18" charset="0"/>
                          <a:ea typeface="Cambria Math" panose="02040503050406030204" pitchFamily="18" charset="0"/>
                        </a:rPr>
                        <m:t>=</m:t>
                      </m:r>
                      <m:sSup>
                        <m:sSupPr>
                          <m:ctrlPr>
                            <a:rPr lang="en-AU" sz="1800" i="1" smtClean="0">
                              <a:latin typeface="Cambria Math" panose="02040503050406030204" pitchFamily="18" charset="0"/>
                              <a:ea typeface="Cambria Math" panose="02040503050406030204" pitchFamily="18" charset="0"/>
                            </a:rPr>
                          </m:ctrlPr>
                        </m:sSupPr>
                        <m:e>
                          <m:r>
                            <a:rPr lang="en-AU" sz="1800" i="1" baseline="30000" smtClean="0">
                              <a:latin typeface="Cambria Math" panose="02040503050406030204" pitchFamily="18" charset="0"/>
                              <a:ea typeface="Cambria Math" panose="02040503050406030204" pitchFamily="18" charset="0"/>
                            </a:rPr>
                            <m:t>3</m:t>
                          </m:r>
                          <m:r>
                            <a:rPr lang="en-AU" sz="1800" i="1">
                              <a:latin typeface="Cambria Math" panose="02040503050406030204" pitchFamily="18" charset="0"/>
                              <a:ea typeface="Cambria Math" panose="02040503050406030204" pitchFamily="18" charset="0"/>
                            </a:rPr>
                            <m:t>𝐶</m:t>
                          </m:r>
                          <m:r>
                            <a:rPr lang="en-AU" sz="1800" i="1" baseline="-25000">
                              <a:latin typeface="Cambria Math" panose="02040503050406030204" pitchFamily="18" charset="0"/>
                              <a:ea typeface="Cambria Math" panose="02040503050406030204" pitchFamily="18" charset="0"/>
                            </a:rPr>
                            <m:t>0</m:t>
                          </m:r>
                          <m:r>
                            <a:rPr lang="en-AU" sz="1800" i="1">
                              <a:latin typeface="Cambria Math" panose="02040503050406030204" pitchFamily="18" charset="0"/>
                              <a:ea typeface="Cambria Math" panose="02040503050406030204" pitchFamily="18" charset="0"/>
                            </a:rPr>
                            <m:t>𝑥</m:t>
                          </m:r>
                        </m:e>
                        <m:sup>
                          <m:r>
                            <a:rPr lang="en-AU" sz="1800" i="1" smtClean="0">
                              <a:latin typeface="Cambria Math" panose="02040503050406030204" pitchFamily="18" charset="0"/>
                              <a:ea typeface="Cambria Math" panose="02040503050406030204" pitchFamily="18" charset="0"/>
                            </a:rPr>
                            <m:t>3</m:t>
                          </m:r>
                        </m:sup>
                      </m:sSup>
                      <m:r>
                        <a:rPr lang="en-AU" sz="1800" i="1">
                          <a:latin typeface="Cambria Math" panose="02040503050406030204" pitchFamily="18" charset="0"/>
                          <a:ea typeface="Cambria Math" panose="02040503050406030204" pitchFamily="18" charset="0"/>
                        </a:rPr>
                        <m:t>+</m:t>
                      </m:r>
                      <m:r>
                        <a:rPr lang="en-AU" sz="1800" i="1" baseline="30000" smtClean="0">
                          <a:latin typeface="Cambria Math" panose="02040503050406030204" pitchFamily="18" charset="0"/>
                          <a:ea typeface="Cambria Math" panose="02040503050406030204" pitchFamily="18" charset="0"/>
                        </a:rPr>
                        <m:t>3</m:t>
                      </m:r>
                      <m:r>
                        <a:rPr lang="en-AU" sz="1800" i="1">
                          <a:latin typeface="Cambria Math" panose="02040503050406030204" pitchFamily="18" charset="0"/>
                          <a:ea typeface="Cambria Math" panose="02040503050406030204" pitchFamily="18" charset="0"/>
                        </a:rPr>
                        <m:t>𝐶</m:t>
                      </m:r>
                      <m:r>
                        <a:rPr lang="en-AU" sz="1800" i="1" baseline="-25000">
                          <a:latin typeface="Cambria Math" panose="02040503050406030204" pitchFamily="18" charset="0"/>
                          <a:ea typeface="Cambria Math" panose="02040503050406030204" pitchFamily="18" charset="0"/>
                        </a:rPr>
                        <m:t>1</m:t>
                      </m:r>
                      <m:sSup>
                        <m:sSupPr>
                          <m:ctrlPr>
                            <a:rPr lang="en-AU" sz="1800" i="1" smtClean="0">
                              <a:latin typeface="Cambria Math" panose="02040503050406030204" pitchFamily="18" charset="0"/>
                              <a:ea typeface="Cambria Math" panose="02040503050406030204" pitchFamily="18" charset="0"/>
                            </a:rPr>
                          </m:ctrlPr>
                        </m:sSupPr>
                        <m:e>
                          <m:r>
                            <a:rPr lang="en-AU" sz="1800" i="1" smtClean="0">
                              <a:latin typeface="Cambria Math" panose="02040503050406030204" pitchFamily="18" charset="0"/>
                              <a:ea typeface="Cambria Math" panose="02040503050406030204" pitchFamily="18" charset="0"/>
                            </a:rPr>
                            <m:t>𝑥</m:t>
                          </m:r>
                        </m:e>
                        <m:sup>
                          <m:r>
                            <a:rPr lang="en-AU" sz="1800" i="1" smtClean="0">
                              <a:latin typeface="Cambria Math" panose="02040503050406030204" pitchFamily="18" charset="0"/>
                              <a:ea typeface="Cambria Math" panose="02040503050406030204" pitchFamily="18" charset="0"/>
                            </a:rPr>
                            <m:t>2</m:t>
                          </m:r>
                        </m:sup>
                      </m:sSup>
                      <m:r>
                        <a:rPr lang="en-AU" sz="1800" i="1" smtClean="0">
                          <a:latin typeface="Cambria Math" panose="02040503050406030204" pitchFamily="18" charset="0"/>
                          <a:ea typeface="Cambria Math" panose="02040503050406030204" pitchFamily="18" charset="0"/>
                        </a:rPr>
                        <m:t>𝑦</m:t>
                      </m:r>
                      <m:r>
                        <a:rPr lang="en-AU" sz="1800" i="1" smtClean="0">
                          <a:latin typeface="Cambria Math" panose="02040503050406030204" pitchFamily="18" charset="0"/>
                          <a:ea typeface="Cambria Math" panose="02040503050406030204" pitchFamily="18" charset="0"/>
                        </a:rPr>
                        <m:t>+3</m:t>
                      </m:r>
                      <m:r>
                        <a:rPr lang="en-AU" sz="1800" i="1">
                          <a:latin typeface="Cambria Math" panose="02040503050406030204" pitchFamily="18" charset="0"/>
                          <a:ea typeface="Cambria Math" panose="02040503050406030204" pitchFamily="18" charset="0"/>
                        </a:rPr>
                        <m:t>𝐶</m:t>
                      </m:r>
                      <m:r>
                        <a:rPr lang="en-AU" sz="1800" i="1" baseline="-25000" smtClean="0">
                          <a:latin typeface="Cambria Math" panose="02040503050406030204" pitchFamily="18" charset="0"/>
                          <a:ea typeface="Cambria Math" panose="02040503050406030204" pitchFamily="18" charset="0"/>
                        </a:rPr>
                        <m:t>2</m:t>
                      </m:r>
                      <m:r>
                        <a:rPr lang="en-AU" sz="1800" i="1" smtClean="0">
                          <a:latin typeface="Cambria Math" panose="02040503050406030204" pitchFamily="18" charset="0"/>
                          <a:ea typeface="Cambria Math" panose="02040503050406030204" pitchFamily="18" charset="0"/>
                        </a:rPr>
                        <m:t>𝑥</m:t>
                      </m:r>
                      <m:sSup>
                        <m:sSupPr>
                          <m:ctrlPr>
                            <a:rPr lang="en-AU" sz="1800" i="1" smtClean="0">
                              <a:latin typeface="Cambria Math" panose="02040503050406030204" pitchFamily="18" charset="0"/>
                              <a:ea typeface="Cambria Math" panose="02040503050406030204" pitchFamily="18" charset="0"/>
                            </a:rPr>
                          </m:ctrlPr>
                        </m:sSupPr>
                        <m:e>
                          <m:r>
                            <a:rPr lang="en-AU" sz="1800" i="1" smtClean="0">
                              <a:latin typeface="Cambria Math" panose="02040503050406030204" pitchFamily="18" charset="0"/>
                              <a:ea typeface="Cambria Math" panose="02040503050406030204" pitchFamily="18" charset="0"/>
                            </a:rPr>
                            <m:t>𝑦</m:t>
                          </m:r>
                        </m:e>
                        <m:sup>
                          <m:r>
                            <a:rPr lang="en-AU" sz="1800" i="1" smtClean="0">
                              <a:latin typeface="Cambria Math" panose="02040503050406030204" pitchFamily="18" charset="0"/>
                              <a:ea typeface="Cambria Math" panose="02040503050406030204" pitchFamily="18" charset="0"/>
                            </a:rPr>
                            <m:t>2</m:t>
                          </m:r>
                        </m:sup>
                      </m:sSup>
                      <m:r>
                        <a:rPr lang="en-AU" sz="1800" i="1" smtClean="0">
                          <a:latin typeface="Cambria Math" panose="02040503050406030204" pitchFamily="18" charset="0"/>
                          <a:ea typeface="Cambria Math" panose="02040503050406030204" pitchFamily="18" charset="0"/>
                        </a:rPr>
                        <m:t>+</m:t>
                      </m:r>
                      <m:r>
                        <a:rPr lang="en-AU" sz="1800" i="1" baseline="30000" smtClean="0">
                          <a:latin typeface="Cambria Math" panose="02040503050406030204" pitchFamily="18" charset="0"/>
                          <a:ea typeface="Cambria Math" panose="02040503050406030204" pitchFamily="18" charset="0"/>
                        </a:rPr>
                        <m:t>3</m:t>
                      </m:r>
                      <m:r>
                        <a:rPr lang="en-AU" sz="1800" i="1">
                          <a:latin typeface="Cambria Math" panose="02040503050406030204" pitchFamily="18" charset="0"/>
                          <a:ea typeface="Cambria Math" panose="02040503050406030204" pitchFamily="18" charset="0"/>
                        </a:rPr>
                        <m:t>𝐶</m:t>
                      </m:r>
                      <m:r>
                        <a:rPr lang="en-AU" sz="1800" i="1" baseline="-25000" smtClean="0">
                          <a:latin typeface="Cambria Math" panose="02040503050406030204" pitchFamily="18" charset="0"/>
                          <a:ea typeface="Cambria Math" panose="02040503050406030204" pitchFamily="18" charset="0"/>
                        </a:rPr>
                        <m:t>3</m:t>
                      </m:r>
                      <m:sSup>
                        <m:sSupPr>
                          <m:ctrlPr>
                            <a:rPr lang="en-AU" sz="1800" i="1" smtClean="0">
                              <a:latin typeface="Cambria Math" panose="02040503050406030204" pitchFamily="18" charset="0"/>
                              <a:ea typeface="Cambria Math" panose="02040503050406030204" pitchFamily="18" charset="0"/>
                            </a:rPr>
                          </m:ctrlPr>
                        </m:sSupPr>
                        <m:e>
                          <m:r>
                            <a:rPr lang="en-AU" sz="1800" i="1" smtClean="0">
                              <a:latin typeface="Cambria Math" panose="02040503050406030204" pitchFamily="18" charset="0"/>
                              <a:ea typeface="Cambria Math" panose="02040503050406030204" pitchFamily="18" charset="0"/>
                            </a:rPr>
                            <m:t>𝑦</m:t>
                          </m:r>
                        </m:e>
                        <m:sup>
                          <m:r>
                            <a:rPr lang="en-AU" sz="1800" i="1" smtClean="0">
                              <a:latin typeface="Cambria Math" panose="02040503050406030204" pitchFamily="18" charset="0"/>
                              <a:ea typeface="Cambria Math" panose="02040503050406030204" pitchFamily="18" charset="0"/>
                            </a:rPr>
                            <m:t>3</m:t>
                          </m:r>
                        </m:sup>
                      </m:sSup>
                    </m:oMath>
                  </m:oMathPara>
                </a14:m>
                <a:endParaRPr lang="en-AU" sz="1800" i="1" dirty="0">
                  <a:latin typeface="Cambria Math" panose="02040503050406030204" pitchFamily="18" charset="0"/>
                  <a:ea typeface="Cambria Math" panose="02040503050406030204" pitchFamily="18" charset="0"/>
                </a:endParaRPr>
              </a:p>
              <a:p>
                <a:pPr>
                  <a:spcAft>
                    <a:spcPts val="2000"/>
                  </a:spcAft>
                </a:pPr>
                <a14:m>
                  <m:oMathPara xmlns:m="http://schemas.openxmlformats.org/officeDocument/2006/math">
                    <m:oMathParaPr>
                      <m:jc m:val="left"/>
                    </m:oMathParaPr>
                    <m:oMath xmlns:m="http://schemas.openxmlformats.org/officeDocument/2006/math">
                      <m:sSup>
                        <m:sSupPr>
                          <m:ctrlPr>
                            <a:rPr lang="en-AU" sz="1800" i="1" smtClean="0">
                              <a:latin typeface="Cambria Math" panose="02040503050406030204" pitchFamily="18" charset="0"/>
                              <a:ea typeface="Cambria Math" panose="02040503050406030204" pitchFamily="18" charset="0"/>
                            </a:rPr>
                          </m:ctrlPr>
                        </m:sSupPr>
                        <m:e>
                          <m:d>
                            <m:dPr>
                              <m:ctrlPr>
                                <a:rPr lang="en-AU" sz="1800" i="1" smtClean="0">
                                  <a:latin typeface="Cambria Math" panose="02040503050406030204" pitchFamily="18" charset="0"/>
                                  <a:ea typeface="Cambria Math" panose="02040503050406030204" pitchFamily="18" charset="0"/>
                                </a:rPr>
                              </m:ctrlPr>
                            </m:dPr>
                            <m:e>
                              <m:r>
                                <a:rPr lang="en-AU" sz="1800" i="1" smtClean="0">
                                  <a:latin typeface="Cambria Math" panose="02040503050406030204" pitchFamily="18" charset="0"/>
                                  <a:ea typeface="Cambria Math" panose="02040503050406030204" pitchFamily="18" charset="0"/>
                                </a:rPr>
                                <m:t>𝑥</m:t>
                              </m:r>
                              <m:r>
                                <a:rPr lang="en-AU" sz="1800" i="1" smtClean="0">
                                  <a:latin typeface="Cambria Math" panose="02040503050406030204" pitchFamily="18" charset="0"/>
                                  <a:ea typeface="Cambria Math" panose="02040503050406030204" pitchFamily="18" charset="0"/>
                                </a:rPr>
                                <m:t>+</m:t>
                              </m:r>
                              <m:r>
                                <a:rPr lang="en-AU" sz="1800" i="1" smtClean="0">
                                  <a:latin typeface="Cambria Math" panose="02040503050406030204" pitchFamily="18" charset="0"/>
                                  <a:ea typeface="Cambria Math" panose="02040503050406030204" pitchFamily="18" charset="0"/>
                                </a:rPr>
                                <m:t>𝑦</m:t>
                              </m:r>
                            </m:e>
                          </m:d>
                        </m:e>
                        <m:sup>
                          <m:r>
                            <a:rPr lang="en-AU" sz="1800" i="1" smtClean="0">
                              <a:latin typeface="Cambria Math" panose="02040503050406030204" pitchFamily="18" charset="0"/>
                              <a:ea typeface="Cambria Math" panose="02040503050406030204" pitchFamily="18" charset="0"/>
                            </a:rPr>
                            <m:t>4</m:t>
                          </m:r>
                        </m:sup>
                      </m:sSup>
                      <m:r>
                        <a:rPr lang="en-AU" sz="1800" i="1" smtClean="0">
                          <a:latin typeface="Cambria Math" panose="02040503050406030204" pitchFamily="18" charset="0"/>
                          <a:ea typeface="Cambria Math" panose="02040503050406030204" pitchFamily="18" charset="0"/>
                        </a:rPr>
                        <m:t>=</m:t>
                      </m:r>
                      <m:r>
                        <a:rPr lang="en-AU" sz="1800" i="1" baseline="30000" smtClean="0">
                          <a:latin typeface="Cambria Math" panose="02040503050406030204" pitchFamily="18" charset="0"/>
                          <a:ea typeface="Cambria Math" panose="02040503050406030204" pitchFamily="18" charset="0"/>
                        </a:rPr>
                        <m:t>4</m:t>
                      </m:r>
                      <m:r>
                        <a:rPr lang="en-AU" sz="1800" i="1">
                          <a:latin typeface="Cambria Math" panose="02040503050406030204" pitchFamily="18" charset="0"/>
                          <a:ea typeface="Cambria Math" panose="02040503050406030204" pitchFamily="18" charset="0"/>
                        </a:rPr>
                        <m:t>𝐶</m:t>
                      </m:r>
                      <m:r>
                        <a:rPr lang="en-AU" sz="1800" i="1" baseline="-25000">
                          <a:latin typeface="Cambria Math" panose="02040503050406030204" pitchFamily="18" charset="0"/>
                          <a:ea typeface="Cambria Math" panose="02040503050406030204" pitchFamily="18" charset="0"/>
                        </a:rPr>
                        <m:t>0</m:t>
                      </m:r>
                      <m:sSup>
                        <m:sSupPr>
                          <m:ctrlPr>
                            <a:rPr lang="en-AU" sz="1800" i="1" smtClean="0">
                              <a:latin typeface="Cambria Math" panose="02040503050406030204" pitchFamily="18" charset="0"/>
                              <a:ea typeface="Cambria Math" panose="02040503050406030204" pitchFamily="18" charset="0"/>
                            </a:rPr>
                          </m:ctrlPr>
                        </m:sSupPr>
                        <m:e>
                          <m:r>
                            <a:rPr lang="en-AU" sz="1800" i="1" smtClean="0">
                              <a:latin typeface="Cambria Math" panose="02040503050406030204" pitchFamily="18" charset="0"/>
                              <a:ea typeface="Cambria Math" panose="02040503050406030204" pitchFamily="18" charset="0"/>
                            </a:rPr>
                            <m:t>𝑥</m:t>
                          </m:r>
                        </m:e>
                        <m:sup>
                          <m:r>
                            <a:rPr lang="en-AU" sz="1800" i="1" smtClean="0">
                              <a:latin typeface="Cambria Math" panose="02040503050406030204" pitchFamily="18" charset="0"/>
                              <a:ea typeface="Cambria Math" panose="02040503050406030204" pitchFamily="18" charset="0"/>
                            </a:rPr>
                            <m:t>4</m:t>
                          </m:r>
                        </m:sup>
                      </m:sSup>
                      <m:r>
                        <a:rPr lang="en-AU" sz="1800" i="1">
                          <a:latin typeface="Cambria Math" panose="02040503050406030204" pitchFamily="18" charset="0"/>
                          <a:ea typeface="Cambria Math" panose="02040503050406030204" pitchFamily="18" charset="0"/>
                        </a:rPr>
                        <m:t>+</m:t>
                      </m:r>
                      <m:r>
                        <a:rPr lang="en-AU" sz="1800" i="1" baseline="30000" smtClean="0">
                          <a:latin typeface="Cambria Math" panose="02040503050406030204" pitchFamily="18" charset="0"/>
                          <a:ea typeface="Cambria Math" panose="02040503050406030204" pitchFamily="18" charset="0"/>
                        </a:rPr>
                        <m:t>4</m:t>
                      </m:r>
                      <m:r>
                        <a:rPr lang="en-AU" sz="1800" i="1">
                          <a:latin typeface="Cambria Math" panose="02040503050406030204" pitchFamily="18" charset="0"/>
                          <a:ea typeface="Cambria Math" panose="02040503050406030204" pitchFamily="18" charset="0"/>
                        </a:rPr>
                        <m:t>𝐶</m:t>
                      </m:r>
                      <m:r>
                        <a:rPr lang="en-AU" sz="1800" i="1" baseline="-25000" smtClean="0">
                          <a:latin typeface="Cambria Math" panose="02040503050406030204" pitchFamily="18" charset="0"/>
                          <a:ea typeface="Cambria Math" panose="02040503050406030204" pitchFamily="18" charset="0"/>
                        </a:rPr>
                        <m:t>1</m:t>
                      </m:r>
                      <m:sSup>
                        <m:sSupPr>
                          <m:ctrlPr>
                            <a:rPr lang="en-AU" sz="1800" i="1">
                              <a:latin typeface="Cambria Math" panose="02040503050406030204" pitchFamily="18" charset="0"/>
                              <a:ea typeface="Cambria Math" panose="02040503050406030204" pitchFamily="18" charset="0"/>
                            </a:rPr>
                          </m:ctrlPr>
                        </m:sSupPr>
                        <m:e>
                          <m:r>
                            <a:rPr lang="en-AU" sz="1800" i="1">
                              <a:latin typeface="Cambria Math" panose="02040503050406030204" pitchFamily="18" charset="0"/>
                              <a:ea typeface="Cambria Math" panose="02040503050406030204" pitchFamily="18" charset="0"/>
                            </a:rPr>
                            <m:t>𝑥</m:t>
                          </m:r>
                        </m:e>
                        <m:sup>
                          <m:r>
                            <a:rPr lang="en-AU" sz="1800" i="1" smtClean="0">
                              <a:latin typeface="Cambria Math" panose="02040503050406030204" pitchFamily="18" charset="0"/>
                              <a:ea typeface="Cambria Math" panose="02040503050406030204" pitchFamily="18" charset="0"/>
                            </a:rPr>
                            <m:t>3</m:t>
                          </m:r>
                        </m:sup>
                      </m:sSup>
                      <m:r>
                        <a:rPr lang="en-AU" sz="1800" i="1">
                          <a:latin typeface="Cambria Math" panose="02040503050406030204" pitchFamily="18" charset="0"/>
                          <a:ea typeface="Cambria Math" panose="02040503050406030204" pitchFamily="18" charset="0"/>
                        </a:rPr>
                        <m:t>𝑦</m:t>
                      </m:r>
                      <m:r>
                        <a:rPr lang="en-AU" sz="1800" i="1">
                          <a:latin typeface="Cambria Math" panose="02040503050406030204" pitchFamily="18" charset="0"/>
                          <a:ea typeface="Cambria Math" panose="02040503050406030204" pitchFamily="18" charset="0"/>
                        </a:rPr>
                        <m:t>+4</m:t>
                      </m:r>
                      <m:r>
                        <a:rPr lang="en-AU" sz="1800" i="1">
                          <a:latin typeface="Cambria Math" panose="02040503050406030204" pitchFamily="18" charset="0"/>
                          <a:ea typeface="Cambria Math" panose="02040503050406030204" pitchFamily="18" charset="0"/>
                        </a:rPr>
                        <m:t>𝐶</m:t>
                      </m:r>
                      <m:r>
                        <a:rPr lang="en-AU" sz="1800" i="1" baseline="-25000" smtClean="0">
                          <a:latin typeface="Cambria Math" panose="02040503050406030204" pitchFamily="18" charset="0"/>
                          <a:ea typeface="Cambria Math" panose="02040503050406030204" pitchFamily="18" charset="0"/>
                        </a:rPr>
                        <m:t>2</m:t>
                      </m:r>
                      <m:sSup>
                        <m:sSupPr>
                          <m:ctrlPr>
                            <a:rPr lang="en-AU" sz="1800" i="1" smtClean="0">
                              <a:latin typeface="Cambria Math" panose="02040503050406030204" pitchFamily="18" charset="0"/>
                              <a:ea typeface="Cambria Math" panose="02040503050406030204" pitchFamily="18" charset="0"/>
                            </a:rPr>
                          </m:ctrlPr>
                        </m:sSupPr>
                        <m:e>
                          <m:r>
                            <a:rPr lang="en-AU" sz="1800" i="1">
                              <a:latin typeface="Cambria Math" panose="02040503050406030204" pitchFamily="18" charset="0"/>
                              <a:ea typeface="Cambria Math" panose="02040503050406030204" pitchFamily="18" charset="0"/>
                            </a:rPr>
                            <m:t>𝑥</m:t>
                          </m:r>
                        </m:e>
                        <m:sup>
                          <m:r>
                            <a:rPr lang="en-AU" sz="1800" i="1" smtClean="0">
                              <a:latin typeface="Cambria Math" panose="02040503050406030204" pitchFamily="18" charset="0"/>
                              <a:ea typeface="Cambria Math" panose="02040503050406030204" pitchFamily="18" charset="0"/>
                            </a:rPr>
                            <m:t>2</m:t>
                          </m:r>
                        </m:sup>
                      </m:sSup>
                      <m:sSup>
                        <m:sSupPr>
                          <m:ctrlPr>
                            <a:rPr lang="en-AU" sz="1800" i="1">
                              <a:latin typeface="Cambria Math" panose="02040503050406030204" pitchFamily="18" charset="0"/>
                              <a:ea typeface="Cambria Math" panose="02040503050406030204" pitchFamily="18" charset="0"/>
                            </a:rPr>
                          </m:ctrlPr>
                        </m:sSupPr>
                        <m:e>
                          <m:r>
                            <a:rPr lang="en-AU" sz="1800" i="1">
                              <a:latin typeface="Cambria Math" panose="02040503050406030204" pitchFamily="18" charset="0"/>
                              <a:ea typeface="Cambria Math" panose="02040503050406030204" pitchFamily="18" charset="0"/>
                            </a:rPr>
                            <m:t>𝑦</m:t>
                          </m:r>
                        </m:e>
                        <m:sup>
                          <m:r>
                            <a:rPr lang="en-AU" sz="1800" i="1">
                              <a:latin typeface="Cambria Math" panose="02040503050406030204" pitchFamily="18" charset="0"/>
                              <a:ea typeface="Cambria Math" panose="02040503050406030204" pitchFamily="18" charset="0"/>
                            </a:rPr>
                            <m:t>2</m:t>
                          </m:r>
                        </m:sup>
                      </m:sSup>
                      <m:r>
                        <a:rPr lang="en-AU" sz="1800" i="1">
                          <a:latin typeface="Cambria Math" panose="02040503050406030204" pitchFamily="18" charset="0"/>
                          <a:ea typeface="Cambria Math" panose="02040503050406030204" pitchFamily="18" charset="0"/>
                        </a:rPr>
                        <m:t>+</m:t>
                      </m:r>
                      <m:r>
                        <a:rPr lang="en-AU" sz="1800" i="1" baseline="30000" smtClean="0">
                          <a:latin typeface="Cambria Math" panose="02040503050406030204" pitchFamily="18" charset="0"/>
                          <a:ea typeface="Cambria Math" panose="02040503050406030204" pitchFamily="18" charset="0"/>
                        </a:rPr>
                        <m:t>4</m:t>
                      </m:r>
                      <m:r>
                        <a:rPr lang="en-AU" sz="1800" i="1">
                          <a:latin typeface="Cambria Math" panose="02040503050406030204" pitchFamily="18" charset="0"/>
                          <a:ea typeface="Cambria Math" panose="02040503050406030204" pitchFamily="18" charset="0"/>
                        </a:rPr>
                        <m:t>𝐶</m:t>
                      </m:r>
                      <m:r>
                        <a:rPr lang="en-AU" sz="1800" i="1" baseline="-25000" smtClean="0">
                          <a:latin typeface="Cambria Math" panose="02040503050406030204" pitchFamily="18" charset="0"/>
                          <a:ea typeface="Cambria Math" panose="02040503050406030204" pitchFamily="18" charset="0"/>
                        </a:rPr>
                        <m:t>3</m:t>
                      </m:r>
                      <m:r>
                        <a:rPr lang="en-AU" sz="1800" i="1" smtClean="0">
                          <a:latin typeface="Cambria Math" panose="02040503050406030204" pitchFamily="18" charset="0"/>
                          <a:ea typeface="Cambria Math" panose="02040503050406030204" pitchFamily="18" charset="0"/>
                        </a:rPr>
                        <m:t>𝑥</m:t>
                      </m:r>
                      <m:sSup>
                        <m:sSupPr>
                          <m:ctrlPr>
                            <a:rPr lang="en-AU" sz="1800" i="1">
                              <a:latin typeface="Cambria Math" panose="02040503050406030204" pitchFamily="18" charset="0"/>
                              <a:ea typeface="Cambria Math" panose="02040503050406030204" pitchFamily="18" charset="0"/>
                            </a:rPr>
                          </m:ctrlPr>
                        </m:sSupPr>
                        <m:e>
                          <m:r>
                            <a:rPr lang="en-AU" sz="1800" i="1">
                              <a:latin typeface="Cambria Math" panose="02040503050406030204" pitchFamily="18" charset="0"/>
                              <a:ea typeface="Cambria Math" panose="02040503050406030204" pitchFamily="18" charset="0"/>
                            </a:rPr>
                            <m:t>𝑦</m:t>
                          </m:r>
                        </m:e>
                        <m:sup>
                          <m:r>
                            <a:rPr lang="en-AU" sz="1800" i="1">
                              <a:latin typeface="Cambria Math" panose="02040503050406030204" pitchFamily="18" charset="0"/>
                              <a:ea typeface="Cambria Math" panose="02040503050406030204" pitchFamily="18" charset="0"/>
                            </a:rPr>
                            <m:t>3</m:t>
                          </m:r>
                        </m:sup>
                      </m:sSup>
                      <m:r>
                        <a:rPr lang="en-AU" sz="1800" i="1" smtClean="0">
                          <a:latin typeface="Cambria Math" panose="02040503050406030204" pitchFamily="18" charset="0"/>
                          <a:ea typeface="Cambria Math" panose="02040503050406030204" pitchFamily="18" charset="0"/>
                        </a:rPr>
                        <m:t>+</m:t>
                      </m:r>
                      <m:r>
                        <a:rPr lang="en-AU" sz="1800" i="1" baseline="30000" smtClean="0">
                          <a:latin typeface="Cambria Math" panose="02040503050406030204" pitchFamily="18" charset="0"/>
                          <a:ea typeface="Cambria Math" panose="02040503050406030204" pitchFamily="18" charset="0"/>
                        </a:rPr>
                        <m:t>4</m:t>
                      </m:r>
                      <m:r>
                        <a:rPr lang="en-AU" sz="1800" i="1">
                          <a:latin typeface="Cambria Math" panose="02040503050406030204" pitchFamily="18" charset="0"/>
                          <a:ea typeface="Cambria Math" panose="02040503050406030204" pitchFamily="18" charset="0"/>
                        </a:rPr>
                        <m:t>𝐶</m:t>
                      </m:r>
                      <m:r>
                        <a:rPr lang="en-AU" sz="1800" i="1" baseline="-25000" smtClean="0">
                          <a:latin typeface="Cambria Math" panose="02040503050406030204" pitchFamily="18" charset="0"/>
                          <a:ea typeface="Cambria Math" panose="02040503050406030204" pitchFamily="18" charset="0"/>
                        </a:rPr>
                        <m:t>4</m:t>
                      </m:r>
                      <m:sSup>
                        <m:sSupPr>
                          <m:ctrlPr>
                            <a:rPr lang="en-AU" sz="1800" i="1" smtClean="0">
                              <a:latin typeface="Cambria Math" panose="02040503050406030204" pitchFamily="18" charset="0"/>
                              <a:ea typeface="Cambria Math" panose="02040503050406030204" pitchFamily="18" charset="0"/>
                            </a:rPr>
                          </m:ctrlPr>
                        </m:sSupPr>
                        <m:e>
                          <m:r>
                            <a:rPr lang="en-AU" sz="1800" i="1" smtClean="0">
                              <a:latin typeface="Cambria Math" panose="02040503050406030204" pitchFamily="18" charset="0"/>
                              <a:ea typeface="Cambria Math" panose="02040503050406030204" pitchFamily="18" charset="0"/>
                            </a:rPr>
                            <m:t>𝑦</m:t>
                          </m:r>
                        </m:e>
                        <m:sup>
                          <m:r>
                            <a:rPr lang="en-AU" sz="1800" i="1" smtClean="0">
                              <a:latin typeface="Cambria Math" panose="02040503050406030204" pitchFamily="18" charset="0"/>
                              <a:ea typeface="Cambria Math" panose="02040503050406030204" pitchFamily="18" charset="0"/>
                            </a:rPr>
                            <m:t>4</m:t>
                          </m:r>
                        </m:sup>
                      </m:sSup>
                    </m:oMath>
                  </m:oMathPara>
                </a14:m>
                <a:endParaRPr lang="en-AU" sz="1800" i="1" dirty="0">
                  <a:latin typeface="Cambria Math" panose="02040503050406030204" pitchFamily="18" charset="0"/>
                  <a:ea typeface="Cambria Math" panose="02040503050406030204" pitchFamily="18" charset="0"/>
                </a:endParaRPr>
              </a:p>
            </p:txBody>
          </p:sp>
        </mc:Choice>
        <mc:Fallback xmlns="">
          <p:sp>
            <p:nvSpPr>
              <p:cNvPr id="2" name="Text Placeholder 12">
                <a:extLst>
                  <a:ext uri="{FF2B5EF4-FFF2-40B4-BE49-F238E27FC236}">
                    <a16:creationId xmlns:a16="http://schemas.microsoft.com/office/drawing/2014/main" id="{A3089549-D35C-2964-56B9-A6C9BA825823}"/>
                  </a:ext>
                </a:extLst>
              </p:cNvPr>
              <p:cNvSpPr txBox="1">
                <a:spLocks noRot="1" noChangeAspect="1" noMove="1" noResize="1" noEditPoints="1" noAdjustHandles="1" noChangeArrowheads="1" noChangeShapeType="1" noTextEdit="1"/>
              </p:cNvSpPr>
              <p:nvPr/>
            </p:nvSpPr>
            <p:spPr>
              <a:xfrm>
                <a:off x="5709225" y="1954020"/>
                <a:ext cx="5691351" cy="3418684"/>
              </a:xfrm>
              <a:prstGeom prst="rect">
                <a:avLst/>
              </a:prstGeom>
              <a:blipFill>
                <a:blip r:embed="rId4"/>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42217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74AF0-B7B5-43C5-80A4-113302E399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6240-27D6-A223-AE66-204A578F7334}"/>
              </a:ext>
            </a:extLst>
          </p:cNvPr>
          <p:cNvSpPr>
            <a:spLocks noGrp="1"/>
          </p:cNvSpPr>
          <p:nvPr>
            <p:ph type="title"/>
          </p:nvPr>
        </p:nvSpPr>
        <p:spPr/>
        <p:txBody>
          <a:bodyPr/>
          <a:lstStyle/>
          <a:p>
            <a:r>
              <a:rPr lang="en-AU" dirty="0"/>
              <a:t>Deriving the binomial theorem (1)</a:t>
            </a:r>
          </a:p>
        </p:txBody>
      </p:sp>
      <p:sp>
        <p:nvSpPr>
          <p:cNvPr id="5" name="Text Placeholder 4">
            <a:extLst>
              <a:ext uri="{FF2B5EF4-FFF2-40B4-BE49-F238E27FC236}">
                <a16:creationId xmlns:a16="http://schemas.microsoft.com/office/drawing/2014/main" id="{AD045D09-D468-C946-2CDE-6F1CF490690D}"/>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85B6914-19E3-018E-EE7C-E348D02CC6B3}"/>
                  </a:ext>
                </a:extLst>
              </p:cNvPr>
              <p:cNvSpPr>
                <a:spLocks noGrp="1"/>
              </p:cNvSpPr>
              <p:nvPr>
                <p:ph type="body" sz="quarter" idx="17"/>
              </p:nvPr>
            </p:nvSpPr>
            <p:spPr/>
            <p:txBody>
              <a:bodyPr/>
              <a:lstStyle/>
              <a:p>
                <a:r>
                  <a:rPr lang="en-AU" b="0" dirty="0"/>
                  <a:t>General term: In the expansion of </a:t>
                </a:r>
                <a14:m>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𝑦</m:t>
                            </m:r>
                          </m:e>
                        </m:d>
                      </m:e>
                      <m:sup>
                        <m:r>
                          <a:rPr lang="en-AU" b="0" i="1" smtClean="0">
                            <a:latin typeface="Cambria Math" panose="02040503050406030204" pitchFamily="18" charset="0"/>
                          </a:rPr>
                          <m:t>𝑛</m:t>
                        </m:r>
                      </m:sup>
                    </m:sSup>
                  </m:oMath>
                </a14:m>
                <a:r>
                  <a:rPr lang="en-AU" dirty="0"/>
                  <a:t> each term can be expressed as: </a:t>
                </a:r>
                <a14:m>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f>
                              <m:fPr>
                                <m:type m:val="noBar"/>
                                <m:ctrlPr>
                                  <a:rPr lang="en-AU" b="0" i="1" smtClean="0">
                                    <a:latin typeface="Cambria Math" panose="02040503050406030204" pitchFamily="18" charset="0"/>
                                  </a:rPr>
                                </m:ctrlPr>
                              </m:fPr>
                              <m:num>
                                <m:r>
                                  <a:rPr lang="en-AU" b="0" i="1" smtClean="0">
                                    <a:latin typeface="Cambria Math" panose="02040503050406030204" pitchFamily="18" charset="0"/>
                                  </a:rPr>
                                  <m:t>𝑛</m:t>
                                </m:r>
                              </m:num>
                              <m:den>
                                <m:r>
                                  <a:rPr lang="en-AU" b="0" i="1" smtClean="0">
                                    <a:latin typeface="Cambria Math" panose="02040503050406030204" pitchFamily="18" charset="0"/>
                                  </a:rPr>
                                  <m:t>𝑟</m:t>
                                </m:r>
                              </m:den>
                            </m:f>
                          </m:e>
                        </m:d>
                        <m:r>
                          <a:rPr lang="en-AU" b="0" i="1" smtClean="0">
                            <a:latin typeface="Cambria Math" panose="02040503050406030204" pitchFamily="18" charset="0"/>
                          </a:rPr>
                          <m:t>𝑥</m:t>
                        </m:r>
                      </m:e>
                      <m:sup>
                        <m:r>
                          <a:rPr lang="en-AU" b="0" i="1" smtClean="0">
                            <a:latin typeface="Cambria Math" panose="02040503050406030204" pitchFamily="18" charset="0"/>
                          </a:rPr>
                          <m:t>𝑛</m:t>
                        </m:r>
                        <m:r>
                          <a:rPr lang="en-AU" b="0" i="1" smtClean="0">
                            <a:latin typeface="Cambria Math" panose="02040503050406030204" pitchFamily="18" charset="0"/>
                          </a:rPr>
                          <m:t>−</m:t>
                        </m:r>
                        <m:r>
                          <a:rPr lang="en-AU" b="0" i="1" smtClean="0">
                            <a:latin typeface="Cambria Math" panose="02040503050406030204" pitchFamily="18" charset="0"/>
                          </a:rPr>
                          <m:t>𝑟</m:t>
                        </m:r>
                      </m:sup>
                    </m:sSup>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𝑟</m:t>
                        </m:r>
                      </m:sup>
                    </m:sSup>
                  </m:oMath>
                </a14:m>
                <a:endParaRPr lang="en-AU" dirty="0"/>
              </a:p>
              <a:p>
                <a:r>
                  <a:rPr lang="en-AU" dirty="0"/>
                  <a:t>Let’s consider </a:t>
                </a:r>
                <a14:m>
                  <m:oMath xmlns:m="http://schemas.openxmlformats.org/officeDocument/2006/math">
                    <m:r>
                      <a:rPr lang="en-AU" b="0" i="1" smtClean="0">
                        <a:latin typeface="Cambria Math" panose="02040503050406030204" pitchFamily="18" charset="0"/>
                      </a:rPr>
                      <m:t>𝑛</m:t>
                    </m:r>
                    <m:r>
                      <a:rPr lang="en-AU" b="0" i="1" smtClean="0">
                        <a:latin typeface="Cambria Math" panose="02040503050406030204" pitchFamily="18" charset="0"/>
                      </a:rPr>
                      <m:t>=3</m:t>
                    </m:r>
                  </m:oMath>
                </a14:m>
                <a:r>
                  <a:rPr lang="en-AU" b="0" dirty="0"/>
                  <a:t>. </a:t>
                </a:r>
              </a:p>
              <a:p>
                <a:r>
                  <a:rPr lang="en-AU" b="0" dirty="0"/>
                  <a:t>We know that </a:t>
                </a:r>
                <a14:m>
                  <m:oMath xmlns:m="http://schemas.openxmlformats.org/officeDocument/2006/math">
                    <m:sSup>
                      <m:sSupPr>
                        <m:ctrlPr>
                          <a:rPr lang="en-AU" b="0" i="1" smtClean="0">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𝑦</m:t>
                            </m:r>
                          </m:e>
                        </m:d>
                      </m:e>
                      <m:sup>
                        <m:r>
                          <a:rPr lang="en-AU" b="0" i="1" smtClean="0">
                            <a:latin typeface="Cambria Math" panose="02040503050406030204" pitchFamily="18" charset="0"/>
                          </a:rPr>
                          <m:t>3</m:t>
                        </m:r>
                      </m:sup>
                    </m:sSup>
                    <m:r>
                      <a:rPr lang="en-AU" i="1">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𝑦</m:t>
                    </m:r>
                    <m:r>
                      <a:rPr lang="en-AU" b="0" i="1" smtClean="0">
                        <a:latin typeface="Cambria Math" panose="02040503050406030204" pitchFamily="18" charset="0"/>
                      </a:rPr>
                      <m:t>+3</m:t>
                    </m:r>
                    <m:r>
                      <a:rPr lang="en-AU" b="0" i="1" smtClean="0">
                        <a:latin typeface="Cambria Math" panose="02040503050406030204" pitchFamily="18" charset="0"/>
                      </a:rPr>
                      <m:t>𝑥</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3</m:t>
                        </m:r>
                      </m:sup>
                    </m:sSup>
                  </m:oMath>
                </a14:m>
                <a:endParaRPr lang="en-AU" dirty="0"/>
              </a:p>
              <a:p>
                <a:r>
                  <a:rPr lang="en-AU" dirty="0"/>
                  <a:t>Let’s write the 4 terms using the general expression above:</a:t>
                </a:r>
              </a:p>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𝑦</m:t>
                              </m:r>
                            </m:e>
                          </m:d>
                        </m:e>
                        <m:sup>
                          <m:r>
                            <a:rPr lang="en-AU" b="0" i="1" smtClean="0">
                              <a:latin typeface="Cambria Math" panose="02040503050406030204" pitchFamily="18" charset="0"/>
                            </a:rPr>
                            <m:t>3</m:t>
                          </m:r>
                        </m:sup>
                      </m:sSup>
                      <m:r>
                        <a:rPr lang="en-AU" i="1">
                          <a:latin typeface="Cambria Math" panose="02040503050406030204" pitchFamily="18" charset="0"/>
                        </a:rPr>
                        <m:t>=</m:t>
                      </m:r>
                      <m:sSup>
                        <m:sSupPr>
                          <m:ctrlPr>
                            <a:rPr lang="en-AU" b="0" i="1" smtClean="0">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i="1">
                                      <a:latin typeface="Cambria Math" panose="02040503050406030204" pitchFamily="18" charset="0"/>
                                    </a:rPr>
                                    <m:t>3</m:t>
                                  </m:r>
                                </m:num>
                                <m:den>
                                  <m:r>
                                    <a:rPr lang="en-AU" i="1">
                                      <a:latin typeface="Cambria Math" panose="02040503050406030204" pitchFamily="18" charset="0"/>
                                    </a:rPr>
                                    <m:t>0</m:t>
                                  </m:r>
                                </m:den>
                              </m:f>
                            </m:e>
                          </m:d>
                          <m:r>
                            <a:rPr lang="en-AU" b="0" i="1" smtClean="0">
                              <a:latin typeface="Cambria Math" panose="02040503050406030204" pitchFamily="18" charset="0"/>
                            </a:rPr>
                            <m:t>𝑥</m:t>
                          </m:r>
                        </m:e>
                        <m:sup>
                          <m:r>
                            <a:rPr lang="en-AU" b="0" i="1" smtClean="0">
                              <a:latin typeface="Cambria Math" panose="02040503050406030204" pitchFamily="18" charset="0"/>
                            </a:rPr>
                            <m:t>3−0</m:t>
                          </m:r>
                        </m:sup>
                      </m:sSup>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0</m:t>
                          </m:r>
                        </m:sup>
                      </m:sSup>
                      <m:r>
                        <a:rPr lang="en-AU" b="0" i="1" smtClean="0">
                          <a:latin typeface="Cambria Math" panose="02040503050406030204" pitchFamily="18" charset="0"/>
                        </a:rPr>
                        <m:t>+</m:t>
                      </m:r>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i="1">
                                  <a:latin typeface="Cambria Math" panose="02040503050406030204" pitchFamily="18" charset="0"/>
                                </a:rPr>
                                <m:t>3</m:t>
                              </m:r>
                            </m:num>
                            <m:den>
                              <m:r>
                                <a:rPr lang="en-AU" b="0" i="1" smtClean="0">
                                  <a:latin typeface="Cambria Math" panose="02040503050406030204" pitchFamily="18" charset="0"/>
                                </a:rPr>
                                <m:t>1</m:t>
                              </m:r>
                            </m:den>
                          </m:f>
                        </m:e>
                      </m:d>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3−1</m:t>
                          </m:r>
                        </m:sup>
                      </m:sSup>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1</m:t>
                          </m:r>
                        </m:sup>
                      </m:sSup>
                      <m:r>
                        <a:rPr lang="en-AU" b="0" i="1" smtClean="0">
                          <a:latin typeface="Cambria Math" panose="02040503050406030204" pitchFamily="18" charset="0"/>
                        </a:rPr>
                        <m:t>+</m:t>
                      </m:r>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i="1">
                                  <a:latin typeface="Cambria Math" panose="02040503050406030204" pitchFamily="18" charset="0"/>
                                </a:rPr>
                                <m:t>3</m:t>
                              </m:r>
                            </m:num>
                            <m:den>
                              <m:r>
                                <a:rPr lang="en-AU" b="0" i="1" smtClean="0">
                                  <a:latin typeface="Cambria Math" panose="02040503050406030204" pitchFamily="18" charset="0"/>
                                </a:rPr>
                                <m:t>2</m:t>
                              </m:r>
                            </m:den>
                          </m:f>
                        </m:e>
                      </m:d>
                      <m:sSup>
                        <m:sSupPr>
                          <m:ctrlPr>
                            <a:rPr lang="en-AU" b="0" i="1" smtClean="0">
                              <a:latin typeface="Cambria Math" panose="02040503050406030204" pitchFamily="18" charset="0"/>
                            </a:rPr>
                          </m:ctrlPr>
                        </m:sSupPr>
                        <m:e>
                          <m:r>
                            <a:rPr lang="en-AU" i="1">
                              <a:latin typeface="Cambria Math" panose="02040503050406030204" pitchFamily="18" charset="0"/>
                            </a:rPr>
                            <m:t>𝑥</m:t>
                          </m:r>
                        </m:e>
                        <m:sup>
                          <m:r>
                            <a:rPr lang="en-AU" b="0" i="1" smtClean="0">
                              <a:latin typeface="Cambria Math" panose="02040503050406030204" pitchFamily="18" charset="0"/>
                            </a:rPr>
                            <m:t>3−2</m:t>
                          </m:r>
                        </m:sup>
                      </m:sSup>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i="1">
                                      <a:latin typeface="Cambria Math" panose="02040503050406030204" pitchFamily="18" charset="0"/>
                                    </a:rPr>
                                    <m:t>3</m:t>
                                  </m:r>
                                </m:num>
                                <m:den>
                                  <m:r>
                                    <a:rPr lang="en-AU" b="0" i="1" smtClean="0">
                                      <a:latin typeface="Cambria Math" panose="02040503050406030204" pitchFamily="18" charset="0"/>
                                    </a:rPr>
                                    <m:t>3</m:t>
                                  </m:r>
                                </m:den>
                              </m:f>
                            </m:e>
                          </m:d>
                          <m:sSup>
                            <m:sSupPr>
                              <m:ctrlPr>
                                <a:rPr lang="en-AU" b="0" i="1" smtClean="0">
                                  <a:latin typeface="Cambria Math" panose="02040503050406030204" pitchFamily="18" charset="0"/>
                                </a:rPr>
                              </m:ctrlPr>
                            </m:sSupPr>
                            <m:e>
                              <m:r>
                                <a:rPr lang="en-AU" i="1">
                                  <a:latin typeface="Cambria Math" panose="02040503050406030204" pitchFamily="18" charset="0"/>
                                </a:rPr>
                                <m:t>𝑥</m:t>
                              </m:r>
                            </m:e>
                            <m:sup>
                              <m:r>
                                <a:rPr lang="en-AU" b="0" i="1" smtClean="0">
                                  <a:latin typeface="Cambria Math" panose="02040503050406030204" pitchFamily="18" charset="0"/>
                                </a:rPr>
                                <m:t>3−3</m:t>
                              </m:r>
                            </m:sup>
                          </m:sSup>
                          <m:r>
                            <a:rPr lang="en-AU" b="0" i="1" smtClean="0">
                              <a:latin typeface="Cambria Math" panose="02040503050406030204" pitchFamily="18" charset="0"/>
                            </a:rPr>
                            <m:t>𝑦</m:t>
                          </m:r>
                        </m:e>
                        <m:sup>
                          <m:r>
                            <a:rPr lang="en-AU" b="0" i="1" smtClean="0">
                              <a:latin typeface="Cambria Math" panose="02040503050406030204" pitchFamily="18" charset="0"/>
                            </a:rPr>
                            <m:t>3</m:t>
                          </m:r>
                        </m:sup>
                      </m:sSup>
                    </m:oMath>
                  </m:oMathPara>
                </a14:m>
                <a:endParaRPr lang="en-AU" dirty="0"/>
              </a:p>
            </p:txBody>
          </p:sp>
        </mc:Choice>
        <mc:Fallback xmlns="">
          <p:sp>
            <p:nvSpPr>
              <p:cNvPr id="4" name="Text Placeholder 3">
                <a:extLst>
                  <a:ext uri="{FF2B5EF4-FFF2-40B4-BE49-F238E27FC236}">
                    <a16:creationId xmlns:a16="http://schemas.microsoft.com/office/drawing/2014/main" id="{285B6914-19E3-018E-EE7C-E348D02CC6B3}"/>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spTree>
    <p:extLst>
      <p:ext uri="{BB962C8B-B14F-4D97-AF65-F5344CB8AC3E}">
        <p14:creationId xmlns:p14="http://schemas.microsoft.com/office/powerpoint/2010/main" val="321000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93698-E513-9100-683E-6C57F87355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BCCCBA4-2546-6AED-4DA3-49AD92929DF1}"/>
              </a:ext>
            </a:extLst>
          </p:cNvPr>
          <p:cNvSpPr>
            <a:spLocks noGrp="1"/>
          </p:cNvSpPr>
          <p:nvPr>
            <p:ph type="title"/>
          </p:nvPr>
        </p:nvSpPr>
        <p:spPr/>
        <p:txBody>
          <a:bodyPr/>
          <a:lstStyle/>
          <a:p>
            <a:r>
              <a:rPr lang="en-AU" dirty="0"/>
              <a:t>Deriving the binomial theorem (2)</a:t>
            </a:r>
          </a:p>
        </p:txBody>
      </p:sp>
      <p:sp>
        <p:nvSpPr>
          <p:cNvPr id="5" name="Text Placeholder 4">
            <a:extLst>
              <a:ext uri="{FF2B5EF4-FFF2-40B4-BE49-F238E27FC236}">
                <a16:creationId xmlns:a16="http://schemas.microsoft.com/office/drawing/2014/main" id="{0069C72C-5286-B5C5-AC62-D79C72A917FF}"/>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C34625F4-1821-90A9-2E14-EC0DDC5D605C}"/>
                  </a:ext>
                </a:extLst>
              </p:cNvPr>
              <p:cNvSpPr>
                <a:spLocks noGrp="1"/>
              </p:cNvSpPr>
              <p:nvPr>
                <p:ph type="body" sz="quarter" idx="17"/>
              </p:nvPr>
            </p:nvSpPr>
            <p:spPr/>
            <p:txBody>
              <a:bodyPr/>
              <a:lstStyle/>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𝑦</m:t>
                              </m:r>
                            </m:e>
                          </m:d>
                        </m:e>
                        <m:sup>
                          <m:r>
                            <a:rPr lang="en-AU" b="0" i="1" smtClean="0">
                              <a:latin typeface="Cambria Math" panose="02040503050406030204" pitchFamily="18" charset="0"/>
                            </a:rPr>
                            <m:t>3</m:t>
                          </m:r>
                        </m:sup>
                      </m:sSup>
                      <m:r>
                        <a:rPr lang="en-AU" i="1">
                          <a:latin typeface="Cambria Math" panose="02040503050406030204" pitchFamily="18" charset="0"/>
                        </a:rPr>
                        <m:t>=</m:t>
                      </m:r>
                      <m:sSup>
                        <m:sSupPr>
                          <m:ctrlPr>
                            <a:rPr lang="en-AU" b="0" i="1" smtClean="0">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i="1">
                                      <a:latin typeface="Cambria Math" panose="02040503050406030204" pitchFamily="18" charset="0"/>
                                    </a:rPr>
                                    <m:t>3</m:t>
                                  </m:r>
                                </m:num>
                                <m:den>
                                  <m:r>
                                    <a:rPr lang="en-AU" i="1">
                                      <a:latin typeface="Cambria Math" panose="02040503050406030204" pitchFamily="18" charset="0"/>
                                    </a:rPr>
                                    <m:t>0</m:t>
                                  </m:r>
                                </m:den>
                              </m:f>
                            </m:e>
                          </m:d>
                          <m:r>
                            <a:rPr lang="en-AU" b="0" i="1" smtClean="0">
                              <a:latin typeface="Cambria Math" panose="02040503050406030204" pitchFamily="18" charset="0"/>
                            </a:rPr>
                            <m:t>𝑥</m:t>
                          </m:r>
                        </m:e>
                        <m:sup>
                          <m:r>
                            <a:rPr lang="en-AU" b="0" i="1" smtClean="0">
                              <a:latin typeface="Cambria Math" panose="02040503050406030204" pitchFamily="18" charset="0"/>
                            </a:rPr>
                            <m:t>3−0</m:t>
                          </m:r>
                        </m:sup>
                      </m:sSup>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0</m:t>
                          </m:r>
                        </m:sup>
                      </m:sSup>
                      <m:r>
                        <a:rPr lang="en-AU" b="0" i="1" smtClean="0">
                          <a:latin typeface="Cambria Math" panose="02040503050406030204" pitchFamily="18" charset="0"/>
                        </a:rPr>
                        <m:t>+</m:t>
                      </m:r>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i="1">
                                  <a:latin typeface="Cambria Math" panose="02040503050406030204" pitchFamily="18" charset="0"/>
                                </a:rPr>
                                <m:t>3</m:t>
                              </m:r>
                            </m:num>
                            <m:den>
                              <m:r>
                                <a:rPr lang="en-AU" b="0" i="1" smtClean="0">
                                  <a:latin typeface="Cambria Math" panose="02040503050406030204" pitchFamily="18" charset="0"/>
                                </a:rPr>
                                <m:t>1</m:t>
                              </m:r>
                            </m:den>
                          </m:f>
                        </m:e>
                      </m:d>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3−1</m:t>
                          </m:r>
                        </m:sup>
                      </m:sSup>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1</m:t>
                          </m:r>
                        </m:sup>
                      </m:sSup>
                      <m:r>
                        <a:rPr lang="en-AU" b="0" i="1" smtClean="0">
                          <a:latin typeface="Cambria Math" panose="02040503050406030204" pitchFamily="18" charset="0"/>
                        </a:rPr>
                        <m:t>+</m:t>
                      </m:r>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i="1">
                                  <a:latin typeface="Cambria Math" panose="02040503050406030204" pitchFamily="18" charset="0"/>
                                </a:rPr>
                                <m:t>3</m:t>
                              </m:r>
                            </m:num>
                            <m:den>
                              <m:r>
                                <a:rPr lang="en-AU" b="0" i="1" smtClean="0">
                                  <a:latin typeface="Cambria Math" panose="02040503050406030204" pitchFamily="18" charset="0"/>
                                </a:rPr>
                                <m:t>2</m:t>
                              </m:r>
                            </m:den>
                          </m:f>
                        </m:e>
                      </m:d>
                      <m:sSup>
                        <m:sSupPr>
                          <m:ctrlPr>
                            <a:rPr lang="en-AU" b="0" i="1" smtClean="0">
                              <a:latin typeface="Cambria Math" panose="02040503050406030204" pitchFamily="18" charset="0"/>
                            </a:rPr>
                          </m:ctrlPr>
                        </m:sSupPr>
                        <m:e>
                          <m:r>
                            <a:rPr lang="en-AU" i="1">
                              <a:latin typeface="Cambria Math" panose="02040503050406030204" pitchFamily="18" charset="0"/>
                            </a:rPr>
                            <m:t>𝑥</m:t>
                          </m:r>
                        </m:e>
                        <m:sup>
                          <m:r>
                            <a:rPr lang="en-AU" b="0" i="1" smtClean="0">
                              <a:latin typeface="Cambria Math" panose="02040503050406030204" pitchFamily="18" charset="0"/>
                            </a:rPr>
                            <m:t>3−2</m:t>
                          </m:r>
                        </m:sup>
                      </m:sSup>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i="1">
                                      <a:latin typeface="Cambria Math" panose="02040503050406030204" pitchFamily="18" charset="0"/>
                                    </a:rPr>
                                    <m:t>3</m:t>
                                  </m:r>
                                </m:num>
                                <m:den>
                                  <m:r>
                                    <a:rPr lang="en-AU" b="0" i="1" smtClean="0">
                                      <a:latin typeface="Cambria Math" panose="02040503050406030204" pitchFamily="18" charset="0"/>
                                    </a:rPr>
                                    <m:t>3</m:t>
                                  </m:r>
                                </m:den>
                              </m:f>
                            </m:e>
                          </m:d>
                          <m:sSup>
                            <m:sSupPr>
                              <m:ctrlPr>
                                <a:rPr lang="en-AU" b="0" i="1" smtClean="0">
                                  <a:latin typeface="Cambria Math" panose="02040503050406030204" pitchFamily="18" charset="0"/>
                                </a:rPr>
                              </m:ctrlPr>
                            </m:sSupPr>
                            <m:e>
                              <m:r>
                                <a:rPr lang="en-AU" i="1">
                                  <a:latin typeface="Cambria Math" panose="02040503050406030204" pitchFamily="18" charset="0"/>
                                </a:rPr>
                                <m:t>𝑥</m:t>
                              </m:r>
                            </m:e>
                            <m:sup>
                              <m:r>
                                <a:rPr lang="en-AU" b="0" i="1" smtClean="0">
                                  <a:latin typeface="Cambria Math" panose="02040503050406030204" pitchFamily="18" charset="0"/>
                                </a:rPr>
                                <m:t>3−3</m:t>
                              </m:r>
                            </m:sup>
                          </m:sSup>
                          <m:r>
                            <a:rPr lang="en-AU" b="0" i="1" smtClean="0">
                              <a:latin typeface="Cambria Math" panose="02040503050406030204" pitchFamily="18" charset="0"/>
                            </a:rPr>
                            <m:t>𝑦</m:t>
                          </m:r>
                        </m:e>
                        <m:sup>
                          <m:r>
                            <a:rPr lang="en-AU" b="0" i="1" smtClean="0">
                              <a:latin typeface="Cambria Math" panose="02040503050406030204" pitchFamily="18" charset="0"/>
                            </a:rPr>
                            <m:t>3</m:t>
                          </m:r>
                        </m:sup>
                      </m:sSup>
                    </m:oMath>
                  </m:oMathPara>
                </a14:m>
                <a:endParaRPr lang="en-AU" dirty="0"/>
              </a:p>
              <a:p>
                <a:r>
                  <a:rPr lang="en-AU" dirty="0"/>
                  <a:t>This is the binomial theorem, when </a:t>
                </a:r>
                <a14:m>
                  <m:oMath xmlns:m="http://schemas.openxmlformats.org/officeDocument/2006/math">
                    <m:r>
                      <a:rPr lang="en-AU" b="0" i="1" smtClean="0">
                        <a:latin typeface="Cambria Math" panose="02040503050406030204" pitchFamily="18" charset="0"/>
                      </a:rPr>
                      <m:t>𝑛</m:t>
                    </m:r>
                  </m:oMath>
                </a14:m>
                <a:r>
                  <a:rPr lang="en-AU" dirty="0"/>
                  <a:t> is a positive integer:</a:t>
                </a:r>
              </a:p>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𝑦</m:t>
                              </m:r>
                            </m:e>
                          </m:d>
                        </m:e>
                        <m:sup>
                          <m:r>
                            <a:rPr lang="en-AU" b="0" i="1" smtClean="0">
                              <a:latin typeface="Cambria Math" panose="02040503050406030204" pitchFamily="18" charset="0"/>
                            </a:rPr>
                            <m:t>𝑛</m:t>
                          </m:r>
                        </m:sup>
                      </m:sSup>
                      <m:r>
                        <a:rPr lang="en-AU" b="0" i="1" smtClean="0">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i="1">
                                      <a:latin typeface="Cambria Math" panose="02040503050406030204" pitchFamily="18" charset="0"/>
                                    </a:rPr>
                                    <m:t>𝑛</m:t>
                                  </m:r>
                                </m:num>
                                <m:den>
                                  <m:r>
                                    <a:rPr lang="en-AU" b="0" i="1" smtClean="0">
                                      <a:latin typeface="Cambria Math" panose="02040503050406030204" pitchFamily="18" charset="0"/>
                                    </a:rPr>
                                    <m:t>0</m:t>
                                  </m:r>
                                </m:den>
                              </m:f>
                            </m:e>
                          </m:d>
                          <m:r>
                            <a:rPr lang="en-AU" i="1">
                              <a:latin typeface="Cambria Math" panose="02040503050406030204" pitchFamily="18" charset="0"/>
                            </a:rPr>
                            <m:t>𝑥</m:t>
                          </m:r>
                        </m:e>
                        <m:sup>
                          <m:r>
                            <a:rPr lang="en-AU" i="1">
                              <a:latin typeface="Cambria Math" panose="02040503050406030204" pitchFamily="18" charset="0"/>
                            </a:rPr>
                            <m:t>𝑛</m:t>
                          </m:r>
                          <m:r>
                            <a:rPr lang="en-AU" i="1">
                              <a:latin typeface="Cambria Math" panose="02040503050406030204" pitchFamily="18" charset="0"/>
                            </a:rPr>
                            <m:t>−0</m:t>
                          </m:r>
                        </m:sup>
                      </m:sSup>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b="0" i="1" smtClean="0">
                              <a:latin typeface="Cambria Math" panose="02040503050406030204" pitchFamily="18" charset="0"/>
                            </a:rPr>
                            <m:t>0</m:t>
                          </m:r>
                        </m:sup>
                      </m:sSup>
                      <m:r>
                        <a:rPr lang="en-AU" b="0" i="1" smtClean="0">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i="1">
                                      <a:latin typeface="Cambria Math" panose="02040503050406030204" pitchFamily="18" charset="0"/>
                                    </a:rPr>
                                    <m:t>𝑛</m:t>
                                  </m:r>
                                </m:num>
                                <m:den>
                                  <m:r>
                                    <a:rPr lang="en-AU" b="0" i="1" smtClean="0">
                                      <a:latin typeface="Cambria Math" panose="02040503050406030204" pitchFamily="18" charset="0"/>
                                    </a:rPr>
                                    <m:t>1</m:t>
                                  </m:r>
                                </m:den>
                              </m:f>
                            </m:e>
                          </m:d>
                          <m:r>
                            <a:rPr lang="en-AU" i="1">
                              <a:latin typeface="Cambria Math" panose="02040503050406030204" pitchFamily="18" charset="0"/>
                            </a:rPr>
                            <m:t>𝑥</m:t>
                          </m:r>
                        </m:e>
                        <m:sup>
                          <m:r>
                            <a:rPr lang="en-AU" i="1">
                              <a:latin typeface="Cambria Math" panose="02040503050406030204" pitchFamily="18" charset="0"/>
                            </a:rPr>
                            <m:t>𝑛</m:t>
                          </m:r>
                          <m:r>
                            <a:rPr lang="en-AU" i="1">
                              <a:latin typeface="Cambria Math" panose="02040503050406030204" pitchFamily="18" charset="0"/>
                            </a:rPr>
                            <m:t>−1</m:t>
                          </m:r>
                        </m:sup>
                      </m:sSup>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b="0" i="1" smtClean="0">
                              <a:latin typeface="Cambria Math" panose="02040503050406030204" pitchFamily="18" charset="0"/>
                            </a:rPr>
                            <m:t>1</m:t>
                          </m:r>
                        </m:sup>
                      </m:sSup>
                      <m:r>
                        <a:rPr lang="en-AU" b="0" i="1" smtClean="0">
                          <a:latin typeface="Cambria Math" panose="02040503050406030204" pitchFamily="18" charset="0"/>
                        </a:rPr>
                        <m:t>+</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i="1">
                                      <a:latin typeface="Cambria Math" panose="02040503050406030204" pitchFamily="18" charset="0"/>
                                    </a:rPr>
                                    <m:t>𝑛</m:t>
                                  </m:r>
                                </m:num>
                                <m:den>
                                  <m:r>
                                    <a:rPr lang="en-AU" b="0" i="1" smtClean="0">
                                      <a:latin typeface="Cambria Math" panose="02040503050406030204" pitchFamily="18" charset="0"/>
                                    </a:rPr>
                                    <m:t>𝑛</m:t>
                                  </m:r>
                                  <m:r>
                                    <a:rPr lang="en-AU" b="0" i="1" smtClean="0">
                                      <a:latin typeface="Cambria Math" panose="02040503050406030204" pitchFamily="18" charset="0"/>
                                    </a:rPr>
                                    <m:t>−1</m:t>
                                  </m:r>
                                </m:den>
                              </m:f>
                            </m:e>
                          </m:d>
                          <m:r>
                            <a:rPr lang="en-AU" i="1">
                              <a:latin typeface="Cambria Math" panose="02040503050406030204" pitchFamily="18" charset="0"/>
                            </a:rPr>
                            <m:t>𝑥</m:t>
                          </m:r>
                        </m:e>
                        <m:sup>
                          <m:r>
                            <a:rPr lang="en-AU" i="1">
                              <a:latin typeface="Cambria Math" panose="02040503050406030204" pitchFamily="18" charset="0"/>
                            </a:rPr>
                            <m:t>𝑛</m:t>
                          </m:r>
                          <m:r>
                            <a:rPr lang="en-AU" i="1">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𝑛</m:t>
                              </m:r>
                              <m:r>
                                <a:rPr lang="en-AU" b="0" i="1" smtClean="0">
                                  <a:latin typeface="Cambria Math" panose="02040503050406030204" pitchFamily="18" charset="0"/>
                                </a:rPr>
                                <m:t>−1</m:t>
                              </m:r>
                            </m:e>
                          </m:d>
                        </m:sup>
                      </m:sSup>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b="0" i="1" smtClean="0">
                              <a:latin typeface="Cambria Math" panose="02040503050406030204" pitchFamily="18" charset="0"/>
                            </a:rPr>
                            <m:t>𝑛</m:t>
                          </m:r>
                          <m:r>
                            <a:rPr lang="en-AU" b="0" i="1" smtClean="0">
                              <a:latin typeface="Cambria Math" panose="02040503050406030204" pitchFamily="18" charset="0"/>
                            </a:rPr>
                            <m:t>−1</m:t>
                          </m:r>
                        </m:sup>
                      </m:sSup>
                      <m:r>
                        <a:rPr lang="en-AU" b="0" i="1" smtClean="0">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i="1">
                                      <a:latin typeface="Cambria Math" panose="02040503050406030204" pitchFamily="18" charset="0"/>
                                    </a:rPr>
                                    <m:t>𝑛</m:t>
                                  </m:r>
                                </m:num>
                                <m:den>
                                  <m:r>
                                    <a:rPr lang="en-AU" b="0" i="1" smtClean="0">
                                      <a:latin typeface="Cambria Math" panose="02040503050406030204" pitchFamily="18" charset="0"/>
                                    </a:rPr>
                                    <m:t>𝑛</m:t>
                                  </m:r>
                                </m:den>
                              </m:f>
                            </m:e>
                          </m:d>
                          <m:r>
                            <a:rPr lang="en-AU" i="1">
                              <a:latin typeface="Cambria Math" panose="02040503050406030204" pitchFamily="18" charset="0"/>
                            </a:rPr>
                            <m:t>𝑥</m:t>
                          </m:r>
                        </m:e>
                        <m:sup>
                          <m:r>
                            <a:rPr lang="en-AU" i="1">
                              <a:latin typeface="Cambria Math" panose="02040503050406030204" pitchFamily="18" charset="0"/>
                            </a:rPr>
                            <m:t>𝑛</m:t>
                          </m:r>
                          <m:r>
                            <a:rPr lang="en-AU" i="1">
                              <a:latin typeface="Cambria Math" panose="02040503050406030204" pitchFamily="18" charset="0"/>
                            </a:rPr>
                            <m:t>−</m:t>
                          </m:r>
                          <m:r>
                            <a:rPr lang="en-AU" b="0" i="1" smtClean="0">
                              <a:latin typeface="Cambria Math" panose="02040503050406030204" pitchFamily="18" charset="0"/>
                            </a:rPr>
                            <m:t>𝑛</m:t>
                          </m:r>
                        </m:sup>
                      </m:sSup>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b="0" i="1" smtClean="0">
                              <a:latin typeface="Cambria Math" panose="02040503050406030204" pitchFamily="18" charset="0"/>
                            </a:rPr>
                            <m:t>𝑛</m:t>
                          </m:r>
                        </m:sup>
                      </m:sSup>
                    </m:oMath>
                  </m:oMathPara>
                </a14:m>
                <a:endParaRPr lang="en-AU" dirty="0"/>
              </a:p>
              <a:p>
                <a:r>
                  <a:rPr lang="en-AU" dirty="0"/>
                  <a:t>Alternatively, we can write the expansion as a sum: </a:t>
                </a:r>
              </a:p>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𝑦</m:t>
                              </m:r>
                            </m:e>
                          </m:d>
                        </m:e>
                        <m:sup>
                          <m:r>
                            <a:rPr lang="en-AU" b="0" i="1" smtClean="0">
                              <a:latin typeface="Cambria Math" panose="02040503050406030204" pitchFamily="18" charset="0"/>
                            </a:rPr>
                            <m:t>𝑛</m:t>
                          </m:r>
                        </m:sup>
                      </m:sSup>
                      <m:r>
                        <a:rPr lang="en-AU" b="0" i="1" smtClean="0">
                          <a:latin typeface="Cambria Math" panose="02040503050406030204" pitchFamily="18" charset="0"/>
                        </a:rPr>
                        <m:t>=</m:t>
                      </m:r>
                      <m:nary>
                        <m:naryPr>
                          <m:chr m:val="∑"/>
                          <m:ctrlPr>
                            <a:rPr lang="en-AU" i="1">
                              <a:latin typeface="Cambria Math" panose="02040503050406030204" pitchFamily="18" charset="0"/>
                            </a:rPr>
                          </m:ctrlPr>
                        </m:naryPr>
                        <m:sub>
                          <m:r>
                            <m:rPr>
                              <m:brk m:alnAt="23"/>
                            </m:rPr>
                            <a:rPr lang="en-AU" i="1">
                              <a:latin typeface="Cambria Math" panose="02040503050406030204" pitchFamily="18" charset="0"/>
                            </a:rPr>
                            <m:t>𝑟</m:t>
                          </m:r>
                          <m:r>
                            <a:rPr lang="en-AU" i="1">
                              <a:latin typeface="Cambria Math" panose="02040503050406030204" pitchFamily="18" charset="0"/>
                            </a:rPr>
                            <m:t>=0</m:t>
                          </m:r>
                        </m:sub>
                        <m:sup>
                          <m:r>
                            <a:rPr lang="en-AU" i="1">
                              <a:latin typeface="Cambria Math" panose="02040503050406030204" pitchFamily="18" charset="0"/>
                            </a:rPr>
                            <m:t>𝑛</m:t>
                          </m:r>
                        </m:sup>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i="1">
                                      <a:latin typeface="Cambria Math" panose="02040503050406030204" pitchFamily="18" charset="0"/>
                                    </a:rPr>
                                    <m:t>𝑛</m:t>
                                  </m:r>
                                </m:num>
                                <m:den>
                                  <m:r>
                                    <a:rPr lang="en-AU" i="1">
                                      <a:latin typeface="Cambria Math" panose="02040503050406030204" pitchFamily="18" charset="0"/>
                                    </a:rPr>
                                    <m:t>𝑟</m:t>
                                  </m:r>
                                </m:den>
                              </m:f>
                            </m:e>
                          </m:d>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𝑛</m:t>
                              </m:r>
                              <m:r>
                                <a:rPr lang="en-AU" i="1">
                                  <a:latin typeface="Cambria Math" panose="02040503050406030204" pitchFamily="18" charset="0"/>
                                </a:rPr>
                                <m:t>−</m:t>
                              </m:r>
                              <m:r>
                                <a:rPr lang="en-AU" i="1">
                                  <a:latin typeface="Cambria Math" panose="02040503050406030204" pitchFamily="18" charset="0"/>
                                </a:rPr>
                                <m:t>𝑟</m:t>
                              </m:r>
                            </m:sup>
                          </m:sSup>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i="1">
                                  <a:latin typeface="Cambria Math" panose="02040503050406030204" pitchFamily="18" charset="0"/>
                                </a:rPr>
                                <m:t>𝑟</m:t>
                              </m:r>
                            </m:sup>
                          </m:sSup>
                        </m:e>
                      </m:nary>
                    </m:oMath>
                  </m:oMathPara>
                </a14:m>
                <a:endParaRPr lang="en-AU" dirty="0"/>
              </a:p>
              <a:p>
                <a:endParaRPr lang="en-AU" dirty="0"/>
              </a:p>
            </p:txBody>
          </p:sp>
        </mc:Choice>
        <mc:Fallback xmlns="">
          <p:sp>
            <p:nvSpPr>
              <p:cNvPr id="4" name="Text Placeholder 3">
                <a:extLst>
                  <a:ext uri="{FF2B5EF4-FFF2-40B4-BE49-F238E27FC236}">
                    <a16:creationId xmlns:a16="http://schemas.microsoft.com/office/drawing/2014/main" id="{C34625F4-1821-90A9-2E14-EC0DDC5D605C}"/>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spTree>
    <p:extLst>
      <p:ext uri="{BB962C8B-B14F-4D97-AF65-F5344CB8AC3E}">
        <p14:creationId xmlns:p14="http://schemas.microsoft.com/office/powerpoint/2010/main" val="276100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4CBDC3-C57B-7692-1FC2-F69CEDEEE950}"/>
              </a:ext>
            </a:extLst>
          </p:cNvPr>
          <p:cNvSpPr>
            <a:spLocks noGrp="1"/>
          </p:cNvSpPr>
          <p:nvPr>
            <p:ph type="title"/>
          </p:nvPr>
        </p:nvSpPr>
        <p:spPr/>
        <p:txBody>
          <a:bodyPr/>
          <a:lstStyle/>
          <a:p>
            <a:r>
              <a:rPr lang="en-AU" dirty="0"/>
              <a:t>Binomial expansions</a:t>
            </a:r>
          </a:p>
        </p:txBody>
      </p:sp>
      <p:sp>
        <p:nvSpPr>
          <p:cNvPr id="5" name="Text Placeholder 4">
            <a:extLst>
              <a:ext uri="{FF2B5EF4-FFF2-40B4-BE49-F238E27FC236}">
                <a16:creationId xmlns:a16="http://schemas.microsoft.com/office/drawing/2014/main" id="{59C112F2-78BB-124E-39A1-A9D7C40F8DF2}"/>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0D0C2822-F53A-F203-1560-188E65C1A300}"/>
                  </a:ext>
                </a:extLst>
              </p:cNvPr>
              <p:cNvSpPr>
                <a:spLocks noGrp="1"/>
              </p:cNvSpPr>
              <p:nvPr>
                <p:ph type="body" sz="quarter" idx="17"/>
              </p:nvPr>
            </p:nvSpPr>
            <p:spPr/>
            <p:txBody>
              <a:bodyPr/>
              <a:lstStyle/>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𝑦</m:t>
                              </m:r>
                            </m:e>
                          </m:d>
                        </m:e>
                        <m:sup>
                          <m:r>
                            <a:rPr lang="en-AU" b="0" i="1" smtClean="0">
                              <a:latin typeface="Cambria Math" panose="02040503050406030204" pitchFamily="18" charset="0"/>
                            </a:rPr>
                            <m:t>𝑛</m:t>
                          </m:r>
                        </m:sup>
                      </m:sSup>
                      <m:r>
                        <a:rPr lang="en-AU" i="1">
                          <a:latin typeface="Cambria Math" panose="02040503050406030204" pitchFamily="18" charset="0"/>
                        </a:rPr>
                        <m:t>=</m:t>
                      </m:r>
                      <m:nary>
                        <m:naryPr>
                          <m:chr m:val="∑"/>
                          <m:ctrlPr>
                            <a:rPr lang="en-AU" i="1">
                              <a:latin typeface="Cambria Math" panose="02040503050406030204" pitchFamily="18" charset="0"/>
                            </a:rPr>
                          </m:ctrlPr>
                        </m:naryPr>
                        <m:sub>
                          <m:r>
                            <m:rPr>
                              <m:brk m:alnAt="23"/>
                            </m:rPr>
                            <a:rPr lang="en-AU" i="1">
                              <a:latin typeface="Cambria Math" panose="02040503050406030204" pitchFamily="18" charset="0"/>
                            </a:rPr>
                            <m:t>𝑟</m:t>
                          </m:r>
                          <m:r>
                            <a:rPr lang="en-AU" i="1">
                              <a:latin typeface="Cambria Math" panose="02040503050406030204" pitchFamily="18" charset="0"/>
                            </a:rPr>
                            <m:t>=0</m:t>
                          </m:r>
                        </m:sub>
                        <m:sup>
                          <m:r>
                            <a:rPr lang="en-AU" i="1">
                              <a:latin typeface="Cambria Math" panose="02040503050406030204" pitchFamily="18" charset="0"/>
                            </a:rPr>
                            <m:t>𝑛</m:t>
                          </m:r>
                        </m:sup>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i="1">
                                      <a:latin typeface="Cambria Math" panose="02040503050406030204" pitchFamily="18" charset="0"/>
                                    </a:rPr>
                                    <m:t>𝑛</m:t>
                                  </m:r>
                                </m:num>
                                <m:den>
                                  <m:r>
                                    <a:rPr lang="en-AU" i="1">
                                      <a:latin typeface="Cambria Math" panose="02040503050406030204" pitchFamily="18" charset="0"/>
                                    </a:rPr>
                                    <m:t>𝑟</m:t>
                                  </m:r>
                                </m:den>
                              </m:f>
                            </m:e>
                          </m:d>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𝑛</m:t>
                              </m:r>
                              <m:r>
                                <a:rPr lang="en-AU" i="1">
                                  <a:latin typeface="Cambria Math" panose="02040503050406030204" pitchFamily="18" charset="0"/>
                                </a:rPr>
                                <m:t>−</m:t>
                              </m:r>
                              <m:r>
                                <a:rPr lang="en-AU" i="1">
                                  <a:latin typeface="Cambria Math" panose="02040503050406030204" pitchFamily="18" charset="0"/>
                                </a:rPr>
                                <m:t>𝑟</m:t>
                              </m:r>
                            </m:sup>
                          </m:sSup>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i="1">
                                  <a:latin typeface="Cambria Math" panose="02040503050406030204" pitchFamily="18" charset="0"/>
                                </a:rPr>
                                <m:t>𝑟</m:t>
                              </m:r>
                            </m:sup>
                          </m:sSup>
                        </m:e>
                      </m:nary>
                    </m:oMath>
                  </m:oMathPara>
                </a14:m>
                <a:endParaRPr lang="en-AU"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𝑦</m:t>
                              </m:r>
                            </m:e>
                          </m:d>
                        </m:e>
                        <m:sup>
                          <m:r>
                            <a:rPr lang="en-AU" b="0" i="1" smtClean="0">
                              <a:latin typeface="Cambria Math" panose="02040503050406030204" pitchFamily="18" charset="0"/>
                            </a:rPr>
                            <m:t>0</m:t>
                          </m:r>
                        </m:sup>
                      </m:sSup>
                      <m:r>
                        <a:rPr lang="en-AU" b="0" i="1" smtClean="0">
                          <a:latin typeface="Cambria Math" panose="02040503050406030204" pitchFamily="18" charset="0"/>
                        </a:rPr>
                        <m:t>=1</m:t>
                      </m:r>
                    </m:oMath>
                  </m:oMathPara>
                </a14:m>
                <a:endParaRPr lang="en-AU"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𝑦</m:t>
                              </m:r>
                            </m:e>
                          </m:d>
                        </m:e>
                        <m:sup>
                          <m:r>
                            <a:rPr lang="en-AU" b="0" i="1" smtClean="0">
                              <a:latin typeface="Cambria Math" panose="02040503050406030204" pitchFamily="18" charset="0"/>
                            </a:rPr>
                            <m:t>1</m:t>
                          </m:r>
                        </m:sup>
                      </m:sSup>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𝑦</m:t>
                      </m:r>
                    </m:oMath>
                  </m:oMathPara>
                </a14:m>
                <a:endParaRPr lang="en-AU" b="0" dirty="0"/>
              </a:p>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𝑦</m:t>
                              </m:r>
                            </m:e>
                          </m:d>
                        </m:e>
                        <m:sup>
                          <m:r>
                            <a:rPr lang="en-AU" b="0" i="1" smtClean="0">
                              <a:latin typeface="Cambria Math" panose="02040503050406030204" pitchFamily="18" charset="0"/>
                            </a:rPr>
                            <m:t>2</m:t>
                          </m:r>
                        </m:sup>
                      </m:sSup>
                      <m:r>
                        <a:rPr lang="en-AU" i="1">
                          <a:latin typeface="Cambria Math" panose="02040503050406030204" pitchFamily="18" charset="0"/>
                        </a:rPr>
                        <m:t>=</m:t>
                      </m:r>
                      <m:sSup>
                        <m:sSupPr>
                          <m:ctrlPr>
                            <a:rPr lang="en-AU" b="0" i="1" smtClean="0">
                              <a:latin typeface="Cambria Math" panose="02040503050406030204" pitchFamily="18" charset="0"/>
                            </a:rPr>
                          </m:ctrlPr>
                        </m:sSupPr>
                        <m:e>
                          <m:r>
                            <a:rPr lang="en-AU" i="1">
                              <a:latin typeface="Cambria Math" panose="02040503050406030204" pitchFamily="18" charset="0"/>
                            </a:rPr>
                            <m:t>𝑥</m:t>
                          </m:r>
                        </m:e>
                        <m:sup>
                          <m:r>
                            <a:rPr lang="en-AU" b="0" i="1" smtClean="0">
                              <a:latin typeface="Cambria Math" panose="02040503050406030204" pitchFamily="18" charset="0"/>
                            </a:rPr>
                            <m:t>2</m:t>
                          </m:r>
                        </m:sup>
                      </m:sSup>
                      <m:r>
                        <a:rPr lang="en-AU" i="1">
                          <a:latin typeface="Cambria Math" panose="02040503050406030204" pitchFamily="18" charset="0"/>
                        </a:rPr>
                        <m:t>+</m:t>
                      </m:r>
                      <m:r>
                        <a:rPr lang="en-AU" b="0" i="1" smtClean="0">
                          <a:latin typeface="Cambria Math" panose="02040503050406030204" pitchFamily="18" charset="0"/>
                        </a:rPr>
                        <m:t>2</m:t>
                      </m:r>
                      <m:r>
                        <a:rPr lang="en-AU" b="0" i="1" smtClean="0">
                          <a:latin typeface="Cambria Math" panose="02040503050406030204" pitchFamily="18" charset="0"/>
                        </a:rPr>
                        <m:t>𝑥𝑦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oMath>
                  </m:oMathPara>
                </a14:m>
                <a:endParaRPr lang="en-AU" dirty="0"/>
              </a:p>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𝑦</m:t>
                              </m:r>
                            </m:e>
                          </m:d>
                        </m:e>
                        <m:sup>
                          <m:r>
                            <a:rPr lang="en-AU" b="0" i="1" smtClean="0">
                              <a:latin typeface="Cambria Math" panose="02040503050406030204" pitchFamily="18" charset="0"/>
                            </a:rPr>
                            <m:t>3</m:t>
                          </m:r>
                        </m:sup>
                      </m:sSup>
                      <m:r>
                        <a:rPr lang="en-AU" i="1">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 </m:t>
                          </m:r>
                          <m:r>
                            <a:rPr lang="en-AU" i="1">
                              <a:latin typeface="Cambria Math" panose="02040503050406030204" pitchFamily="18" charset="0"/>
                            </a:rPr>
                            <m:t>𝑥</m:t>
                          </m:r>
                        </m:e>
                        <m:sup>
                          <m:r>
                            <a:rPr lang="en-AU" b="0" i="1" smtClean="0">
                              <a:latin typeface="Cambria Math" panose="02040503050406030204" pitchFamily="18" charset="0"/>
                            </a:rPr>
                            <m:t>3</m:t>
                          </m:r>
                        </m:sup>
                      </m:sSup>
                      <m:r>
                        <a:rPr lang="en-AU" i="1">
                          <a:latin typeface="Cambria Math" panose="02040503050406030204" pitchFamily="18" charset="0"/>
                        </a:rPr>
                        <m:t>+</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𝑦</m:t>
                      </m:r>
                      <m:r>
                        <a:rPr lang="en-AU" b="0" i="1" smtClean="0">
                          <a:latin typeface="Cambria Math" panose="02040503050406030204" pitchFamily="18" charset="0"/>
                        </a:rPr>
                        <m:t>+3</m:t>
                      </m:r>
                      <m:r>
                        <a:rPr lang="en-AU" b="0" i="1" smtClean="0">
                          <a:latin typeface="Cambria Math" panose="02040503050406030204" pitchFamily="18" charset="0"/>
                        </a:rPr>
                        <m:t>𝑥</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3</m:t>
                          </m:r>
                        </m:sup>
                      </m:sSup>
                    </m:oMath>
                  </m:oMathPara>
                </a14:m>
                <a:endParaRPr lang="en-AU" dirty="0"/>
              </a:p>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𝑦</m:t>
                              </m:r>
                            </m:e>
                          </m:d>
                        </m:e>
                        <m:sup>
                          <m:r>
                            <a:rPr lang="en-AU" b="0" i="1" smtClean="0">
                              <a:latin typeface="Cambria Math" panose="02040503050406030204" pitchFamily="18" charset="0"/>
                            </a:rPr>
                            <m:t>4</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4</m:t>
                          </m:r>
                        </m:sup>
                      </m:sSup>
                      <m:r>
                        <a:rPr lang="en-AU" i="1">
                          <a:latin typeface="Cambria Math" panose="02040503050406030204" pitchFamily="18" charset="0"/>
                        </a:rPr>
                        <m:t>+</m:t>
                      </m:r>
                      <m:r>
                        <a:rPr lang="en-AU" b="0" i="1" smtClean="0">
                          <a:latin typeface="Cambria Math" panose="02040503050406030204" pitchFamily="18" charset="0"/>
                        </a:rPr>
                        <m:t>4</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b="0" i="1" smtClean="0">
                              <a:latin typeface="Cambria Math" panose="02040503050406030204" pitchFamily="18" charset="0"/>
                            </a:rPr>
                            <m:t>3</m:t>
                          </m:r>
                        </m:sup>
                      </m:sSup>
                      <m:r>
                        <a:rPr lang="en-AU" i="1">
                          <a:latin typeface="Cambria Math" panose="02040503050406030204" pitchFamily="18" charset="0"/>
                        </a:rPr>
                        <m:t>𝑦</m:t>
                      </m:r>
                      <m:r>
                        <a:rPr lang="en-AU" i="1">
                          <a:latin typeface="Cambria Math" panose="02040503050406030204" pitchFamily="18" charset="0"/>
                        </a:rPr>
                        <m:t>+6</m:t>
                      </m:r>
                      <m:sSup>
                        <m:sSupPr>
                          <m:ctrlPr>
                            <a:rPr lang="en-AU" b="0" i="1" smtClean="0">
                              <a:latin typeface="Cambria Math" panose="02040503050406030204" pitchFamily="18" charset="0"/>
                            </a:rPr>
                          </m:ctrlPr>
                        </m:sSupPr>
                        <m:e>
                          <m:r>
                            <a:rPr lang="en-AU" i="1">
                              <a:latin typeface="Cambria Math" panose="02040503050406030204" pitchFamily="18" charset="0"/>
                            </a:rPr>
                            <m:t>𝑥</m:t>
                          </m:r>
                        </m:e>
                        <m:sup>
                          <m:r>
                            <a:rPr lang="en-AU" b="0" i="1" smtClean="0">
                              <a:latin typeface="Cambria Math" panose="02040503050406030204" pitchFamily="18" charset="0"/>
                            </a:rPr>
                            <m:t>2</m:t>
                          </m:r>
                        </m:sup>
                      </m:sSup>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i="1">
                              <a:latin typeface="Cambria Math" panose="02040503050406030204" pitchFamily="18" charset="0"/>
                            </a:rPr>
                            <m:t>2</m:t>
                          </m:r>
                        </m:sup>
                      </m:sSup>
                      <m:r>
                        <a:rPr lang="en-AU" i="1">
                          <a:latin typeface="Cambria Math" panose="02040503050406030204" pitchFamily="18" charset="0"/>
                        </a:rPr>
                        <m:t>+</m:t>
                      </m:r>
                      <m:r>
                        <a:rPr lang="en-AU" b="0" i="1" smtClean="0">
                          <a:latin typeface="Cambria Math" panose="02040503050406030204" pitchFamily="18" charset="0"/>
                        </a:rPr>
                        <m:t>4</m:t>
                      </m:r>
                      <m:r>
                        <a:rPr lang="en-AU" b="0" i="1" smtClean="0">
                          <a:latin typeface="Cambria Math" panose="02040503050406030204" pitchFamily="18" charset="0"/>
                        </a:rPr>
                        <m:t>𝑥</m:t>
                      </m:r>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i="1">
                              <a:latin typeface="Cambria Math" panose="02040503050406030204" pitchFamily="18" charset="0"/>
                            </a:rPr>
                            <m:t>3</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4</m:t>
                          </m:r>
                        </m:sup>
                      </m:sSup>
                    </m:oMath>
                  </m:oMathPara>
                </a14:m>
                <a:endParaRPr lang="en-AU" dirty="0"/>
              </a:p>
              <a:p>
                <a:endParaRPr lang="en-AU" dirty="0"/>
              </a:p>
              <a:p>
                <a:endParaRPr lang="en-AU" dirty="0"/>
              </a:p>
            </p:txBody>
          </p:sp>
        </mc:Choice>
        <mc:Fallback xmlns="">
          <p:sp>
            <p:nvSpPr>
              <p:cNvPr id="4" name="Text Placeholder 3">
                <a:extLst>
                  <a:ext uri="{FF2B5EF4-FFF2-40B4-BE49-F238E27FC236}">
                    <a16:creationId xmlns:a16="http://schemas.microsoft.com/office/drawing/2014/main" id="{0D0C2822-F53A-F203-1560-188E65C1A300}"/>
                  </a:ext>
                </a:extLst>
              </p:cNvPr>
              <p:cNvSpPr>
                <a:spLocks noGrp="1" noRot="1" noChangeAspect="1" noMove="1" noResize="1" noEditPoints="1" noAdjustHandles="1" noChangeArrowheads="1" noChangeShapeType="1" noTextEdit="1"/>
              </p:cNvSpPr>
              <p:nvPr>
                <p:ph type="body" sz="quarter" idx="17"/>
              </p:nvPr>
            </p:nvSpPr>
            <p:spPr>
              <a:blipFill>
                <a:blip r:embed="rId2"/>
                <a:stretch>
                  <a:fillRect/>
                </a:stretch>
              </a:blipFill>
            </p:spPr>
            <p:txBody>
              <a:bodyPr/>
              <a:lstStyle/>
              <a:p>
                <a:r>
                  <a:rPr lang="en-AU">
                    <a:noFill/>
                  </a:rPr>
                  <a:t> </a:t>
                </a:r>
              </a:p>
            </p:txBody>
          </p:sp>
        </mc:Fallback>
      </mc:AlternateContent>
      <p:pic>
        <p:nvPicPr>
          <p:cNvPr id="2" name="Picture 1" descr="First 5 rows of Pascal's triangle recorded using combination notation. Rows from n equals zero to n equals 4. Positions from r equals zero to r equals 4. Each entry in the triangle represents the combination for choose r items from n.">
            <a:extLst>
              <a:ext uri="{FF2B5EF4-FFF2-40B4-BE49-F238E27FC236}">
                <a16:creationId xmlns:a16="http://schemas.microsoft.com/office/drawing/2014/main" id="{07F2979D-D2B4-46BB-7BFF-DD551B61B7A5}"/>
              </a:ext>
            </a:extLst>
          </p:cNvPr>
          <p:cNvPicPr>
            <a:picLocks noChangeAspect="1"/>
          </p:cNvPicPr>
          <p:nvPr/>
        </p:nvPicPr>
        <p:blipFill>
          <a:blip r:embed="rId3"/>
          <a:stretch>
            <a:fillRect/>
          </a:stretch>
        </p:blipFill>
        <p:spPr>
          <a:xfrm>
            <a:off x="6324600" y="2272443"/>
            <a:ext cx="4891525" cy="3919158"/>
          </a:xfrm>
          <a:prstGeom prst="rect">
            <a:avLst/>
          </a:prstGeom>
        </p:spPr>
      </p:pic>
    </p:spTree>
    <p:extLst>
      <p:ext uri="{BB962C8B-B14F-4D97-AF65-F5344CB8AC3E}">
        <p14:creationId xmlns:p14="http://schemas.microsoft.com/office/powerpoint/2010/main" val="41629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3B98F-200F-FC95-B3A2-01BE487ABE4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3FC74B0-E023-95EE-9595-891E7DB87824}"/>
              </a:ext>
            </a:extLst>
          </p:cNvPr>
          <p:cNvSpPr>
            <a:spLocks noGrp="1"/>
          </p:cNvSpPr>
          <p:nvPr>
            <p:ph type="ctrTitle"/>
          </p:nvPr>
        </p:nvSpPr>
        <p:spPr/>
        <p:txBody>
          <a:bodyPr/>
          <a:lstStyle/>
          <a:p>
            <a:r>
              <a:rPr lang="en-AU" dirty="0">
                <a:latin typeface="+mj-lt"/>
              </a:rPr>
              <a:t>Releasing responsibility	</a:t>
            </a:r>
          </a:p>
        </p:txBody>
      </p:sp>
    </p:spTree>
    <p:extLst>
      <p:ext uri="{BB962C8B-B14F-4D97-AF65-F5344CB8AC3E}">
        <p14:creationId xmlns:p14="http://schemas.microsoft.com/office/powerpoint/2010/main" val="248374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A0FBC-7EA4-7E45-C94F-2F4D3402D4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C6DA898-B562-DF3B-B7B8-5143935FDFCB}"/>
              </a:ext>
            </a:extLst>
          </p:cNvPr>
          <p:cNvSpPr>
            <a:spLocks noGrp="1"/>
          </p:cNvSpPr>
          <p:nvPr>
            <p:ph type="title"/>
          </p:nvPr>
        </p:nvSpPr>
        <p:spPr/>
        <p:txBody>
          <a:bodyPr/>
          <a:lstStyle/>
          <a:p>
            <a:r>
              <a:rPr lang="en-AU" dirty="0"/>
              <a:t>Applying the binomial theorem (1)</a:t>
            </a:r>
          </a:p>
        </p:txBody>
      </p:sp>
      <p:sp>
        <p:nvSpPr>
          <p:cNvPr id="5" name="Text Placeholder 4">
            <a:extLst>
              <a:ext uri="{FF2B5EF4-FFF2-40B4-BE49-F238E27FC236}">
                <a16:creationId xmlns:a16="http://schemas.microsoft.com/office/drawing/2014/main" id="{FDD87A25-586C-FBDF-A06B-287748851B05}"/>
              </a:ext>
            </a:extLst>
          </p:cNvPr>
          <p:cNvSpPr>
            <a:spLocks noGrp="1"/>
          </p:cNvSpPr>
          <p:nvPr>
            <p:ph type="body" sz="quarter" idx="18"/>
          </p:nvPr>
        </p:nvSpPr>
        <p:spPr/>
        <p:txBody>
          <a:bodyPr/>
          <a:lstStyle/>
          <a:p>
            <a:r>
              <a:rPr lang="en-AU" dirty="0"/>
              <a:t>Worked example 1</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FF25848D-3531-5FDA-6628-E52E8B31E2F6}"/>
                  </a:ext>
                </a:extLst>
              </p:cNvPr>
              <p:cNvSpPr>
                <a:spLocks noGrp="1"/>
              </p:cNvSpPr>
              <p:nvPr>
                <p:ph type="body" sz="quarter" idx="17"/>
              </p:nvPr>
            </p:nvSpPr>
            <p:spPr/>
            <p:txBody>
              <a:bodyPr/>
              <a:lstStyle/>
              <a:p>
                <a:pPr lvl="0"/>
                <a:r>
                  <a:rPr lang="en-AU" dirty="0"/>
                  <a:t>Expand </a:t>
                </a:r>
                <a14:m>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𝑦</m:t>
                            </m:r>
                          </m:e>
                        </m:d>
                      </m:e>
                      <m:sup>
                        <m:r>
                          <a:rPr lang="en-AU" b="0" i="1" smtClean="0">
                            <a:latin typeface="Cambria Math" panose="02040503050406030204" pitchFamily="18" charset="0"/>
                          </a:rPr>
                          <m:t>5</m:t>
                        </m:r>
                      </m:sup>
                    </m:sSup>
                  </m:oMath>
                </a14:m>
                <a:r>
                  <a:rPr lang="en-AU" dirty="0"/>
                  <a:t> using the binomial theorem.</a:t>
                </a:r>
              </a:p>
              <a:p>
                <a:pPr lvl="0"/>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𝑦</m:t>
                              </m:r>
                            </m:e>
                          </m:d>
                        </m:e>
                        <m:sup>
                          <m:r>
                            <a:rPr lang="en-AU" b="0" i="1" smtClean="0">
                              <a:latin typeface="Cambria Math" panose="02040503050406030204" pitchFamily="18" charset="0"/>
                            </a:rPr>
                            <m:t>5</m:t>
                          </m:r>
                        </m:sup>
                      </m:sSup>
                    </m:oMath>
                    <m:oMath xmlns:m="http://schemas.openxmlformats.org/officeDocument/2006/math">
                      <m:r>
                        <m:rPr>
                          <m:aln/>
                        </m:rPr>
                        <a:rPr lang="en-AU" b="0" i="1" smtClean="0">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0</m:t>
                                  </m:r>
                                </m:den>
                              </m:f>
                            </m:e>
                          </m:d>
                          <m:r>
                            <a:rPr lang="en-AU" b="0" i="1" smtClean="0">
                              <a:latin typeface="Cambria Math" panose="02040503050406030204" pitchFamily="18" charset="0"/>
                            </a:rPr>
                            <m:t>𝑥</m:t>
                          </m:r>
                        </m:e>
                        <m:sup>
                          <m:r>
                            <a:rPr lang="en-AU" b="0" i="1" smtClean="0">
                              <a:latin typeface="Cambria Math" panose="02040503050406030204" pitchFamily="18" charset="0"/>
                            </a:rPr>
                            <m:t>5−0</m:t>
                          </m:r>
                        </m:sup>
                      </m:sSup>
                      <m:sSup>
                        <m:sSupPr>
                          <m:ctrlPr>
                            <a:rPr lang="en-AU" i="1">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𝑦</m:t>
                          </m:r>
                          <m:r>
                            <a:rPr lang="en-AU" b="0" i="1" smtClean="0">
                              <a:latin typeface="Cambria Math" panose="02040503050406030204" pitchFamily="18" charset="0"/>
                            </a:rPr>
                            <m:t>)</m:t>
                          </m:r>
                        </m:e>
                        <m:sup>
                          <m:r>
                            <a:rPr lang="en-AU" b="0" i="1" smtClean="0">
                              <a:latin typeface="Cambria Math" panose="02040503050406030204" pitchFamily="18" charset="0"/>
                            </a:rPr>
                            <m:t>0</m:t>
                          </m:r>
                        </m:sup>
                      </m:sSup>
                      <m:r>
                        <a:rPr lang="en-AU" b="0" i="1" smtClean="0">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1</m:t>
                                  </m:r>
                                </m:den>
                              </m:f>
                            </m:e>
                          </m:d>
                          <m:r>
                            <a:rPr lang="en-AU" b="0" i="1" smtClean="0">
                              <a:latin typeface="Cambria Math" panose="02040503050406030204" pitchFamily="18" charset="0"/>
                            </a:rPr>
                            <m:t>𝑥</m:t>
                          </m:r>
                        </m:e>
                        <m:sup>
                          <m:r>
                            <a:rPr lang="en-AU" b="0" i="1" smtClean="0">
                              <a:latin typeface="Cambria Math" panose="02040503050406030204" pitchFamily="18" charset="0"/>
                            </a:rPr>
                            <m:t>5</m:t>
                          </m:r>
                          <m:r>
                            <a:rPr lang="en-AU" i="1">
                              <a:latin typeface="Cambria Math" panose="02040503050406030204" pitchFamily="18" charset="0"/>
                            </a:rPr>
                            <m:t>−1</m:t>
                          </m:r>
                        </m:sup>
                      </m:sSup>
                      <m:sSup>
                        <m:sSupPr>
                          <m:ctrlPr>
                            <a:rPr lang="en-AU" i="1">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𝑦</m:t>
                          </m:r>
                          <m:r>
                            <a:rPr lang="en-AU" b="0" i="1" smtClean="0">
                              <a:latin typeface="Cambria Math" panose="02040503050406030204" pitchFamily="18" charset="0"/>
                            </a:rPr>
                            <m:t>)</m:t>
                          </m:r>
                        </m:e>
                        <m:sup>
                          <m:r>
                            <a:rPr lang="en-AU" b="0" i="1" smtClean="0">
                              <a:latin typeface="Cambria Math" panose="02040503050406030204" pitchFamily="18" charset="0"/>
                            </a:rPr>
                            <m:t>1</m:t>
                          </m:r>
                        </m:sup>
                      </m:sSup>
                      <m:r>
                        <a:rPr lang="en-AU" b="0" i="1" smtClean="0">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2</m:t>
                                  </m:r>
                                </m:den>
                              </m:f>
                            </m:e>
                          </m:d>
                          <m:r>
                            <a:rPr lang="en-AU" b="0" i="1" smtClean="0">
                              <a:latin typeface="Cambria Math" panose="02040503050406030204" pitchFamily="18" charset="0"/>
                            </a:rPr>
                            <m:t>𝑥</m:t>
                          </m:r>
                        </m:e>
                        <m:sup>
                          <m:r>
                            <a:rPr lang="en-AU" b="0" i="1" smtClean="0">
                              <a:latin typeface="Cambria Math" panose="02040503050406030204" pitchFamily="18" charset="0"/>
                            </a:rPr>
                            <m:t>5</m:t>
                          </m:r>
                          <m:r>
                            <a:rPr lang="en-AU" i="1">
                              <a:latin typeface="Cambria Math" panose="02040503050406030204" pitchFamily="18" charset="0"/>
                            </a:rPr>
                            <m:t>−</m:t>
                          </m:r>
                          <m:r>
                            <a:rPr lang="en-AU" b="0" i="1" smtClean="0">
                              <a:latin typeface="Cambria Math" panose="02040503050406030204" pitchFamily="18" charset="0"/>
                            </a:rPr>
                            <m:t>2</m:t>
                          </m:r>
                        </m:sup>
                      </m:sSup>
                      <m:sSup>
                        <m:sSupPr>
                          <m:ctrlPr>
                            <a:rPr lang="en-AU" i="1">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𝑦</m:t>
                          </m:r>
                          <m:r>
                            <a:rPr lang="en-AU" b="0" i="1" smtClean="0">
                              <a:latin typeface="Cambria Math" panose="02040503050406030204" pitchFamily="18" charset="0"/>
                            </a:rPr>
                            <m:t>)</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3</m:t>
                                  </m:r>
                                </m:den>
                              </m:f>
                            </m:e>
                          </m:d>
                          <m:r>
                            <a:rPr lang="en-AU" b="0" i="1" smtClean="0">
                              <a:latin typeface="Cambria Math" panose="02040503050406030204" pitchFamily="18" charset="0"/>
                            </a:rPr>
                            <m:t>𝑥</m:t>
                          </m:r>
                        </m:e>
                        <m:sup>
                          <m:r>
                            <a:rPr lang="en-AU" b="0" i="1" smtClean="0">
                              <a:latin typeface="Cambria Math" panose="02040503050406030204" pitchFamily="18" charset="0"/>
                            </a:rPr>
                            <m:t>5−3</m:t>
                          </m:r>
                        </m:sup>
                      </m:sSup>
                      <m:sSup>
                        <m:sSupPr>
                          <m:ctrlPr>
                            <a:rPr lang="en-AU" i="1">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𝑦</m:t>
                          </m:r>
                          <m:r>
                            <a:rPr lang="en-AU" b="0" i="1" smtClean="0">
                              <a:latin typeface="Cambria Math" panose="02040503050406030204" pitchFamily="18" charset="0"/>
                            </a:rPr>
                            <m:t>)</m:t>
                          </m:r>
                        </m:e>
                        <m:sup>
                          <m:r>
                            <a:rPr lang="en-AU" b="0" i="1" smtClean="0">
                              <a:latin typeface="Cambria Math" panose="02040503050406030204" pitchFamily="18" charset="0"/>
                            </a:rPr>
                            <m:t>3</m:t>
                          </m:r>
                        </m:sup>
                      </m:sSup>
                      <m:r>
                        <a:rPr lang="en-AU" b="0" i="1" smtClean="0">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4</m:t>
                                  </m:r>
                                </m:den>
                              </m:f>
                            </m:e>
                          </m:d>
                          <m:r>
                            <a:rPr lang="en-AU" b="0" i="1" smtClean="0">
                              <a:latin typeface="Cambria Math" panose="02040503050406030204" pitchFamily="18" charset="0"/>
                            </a:rPr>
                            <m:t>𝑥</m:t>
                          </m:r>
                        </m:e>
                        <m:sup>
                          <m:r>
                            <a:rPr lang="en-AU" b="0" i="1" smtClean="0">
                              <a:latin typeface="Cambria Math" panose="02040503050406030204" pitchFamily="18" charset="0"/>
                            </a:rPr>
                            <m:t>5−4</m:t>
                          </m:r>
                        </m:sup>
                      </m:sSup>
                      <m:sSup>
                        <m:sSupPr>
                          <m:ctrlPr>
                            <a:rPr lang="en-AU" i="1">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𝑦</m:t>
                          </m:r>
                          <m:r>
                            <a:rPr lang="en-AU" b="0" i="1" smtClean="0">
                              <a:latin typeface="Cambria Math" panose="02040503050406030204" pitchFamily="18" charset="0"/>
                            </a:rPr>
                            <m:t>)</m:t>
                          </m:r>
                        </m:e>
                        <m:sup>
                          <m:r>
                            <a:rPr lang="en-AU" b="0" i="1" smtClean="0">
                              <a:latin typeface="Cambria Math" panose="02040503050406030204" pitchFamily="18" charset="0"/>
                            </a:rPr>
                            <m:t>4</m:t>
                          </m:r>
                        </m:sup>
                      </m:sSup>
                      <m:r>
                        <a:rPr lang="en-AU" b="0" i="1" smtClean="0">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i="1">
                                      <a:latin typeface="Cambria Math" panose="02040503050406030204" pitchFamily="18" charset="0"/>
                                    </a:rPr>
                                    <m:t>5</m:t>
                                  </m:r>
                                </m:num>
                                <m:den>
                                  <m:r>
                                    <a:rPr lang="en-AU" b="0" i="1" smtClean="0">
                                      <a:latin typeface="Cambria Math" panose="02040503050406030204" pitchFamily="18" charset="0"/>
                                    </a:rPr>
                                    <m:t>5</m:t>
                                  </m:r>
                                </m:den>
                              </m:f>
                            </m:e>
                          </m:d>
                          <m:r>
                            <a:rPr lang="en-AU" i="1">
                              <a:latin typeface="Cambria Math" panose="02040503050406030204" pitchFamily="18" charset="0"/>
                            </a:rPr>
                            <m:t>𝑥</m:t>
                          </m:r>
                        </m:e>
                        <m:sup>
                          <m:r>
                            <a:rPr lang="en-AU" b="0" i="1" smtClean="0">
                              <a:latin typeface="Cambria Math" panose="02040503050406030204" pitchFamily="18" charset="0"/>
                            </a:rPr>
                            <m:t>5</m:t>
                          </m:r>
                          <m:r>
                            <a:rPr lang="en-AU" i="1">
                              <a:latin typeface="Cambria Math" panose="02040503050406030204" pitchFamily="18" charset="0"/>
                            </a:rPr>
                            <m:t>−</m:t>
                          </m:r>
                          <m:r>
                            <a:rPr lang="en-AU" b="0" i="1" smtClean="0">
                              <a:latin typeface="Cambria Math" panose="02040503050406030204" pitchFamily="18" charset="0"/>
                            </a:rPr>
                            <m:t>5</m:t>
                          </m:r>
                        </m:sup>
                      </m:sSup>
                      <m:sSup>
                        <m:sSupPr>
                          <m:ctrlPr>
                            <a:rPr lang="en-AU" i="1">
                              <a:latin typeface="Cambria Math" panose="02040503050406030204" pitchFamily="18" charset="0"/>
                            </a:rPr>
                          </m:ctrlPr>
                        </m:sSupPr>
                        <m:e>
                          <m:r>
                            <a:rPr lang="en-AU" i="1">
                              <a:latin typeface="Cambria Math" panose="02040503050406030204" pitchFamily="18" charset="0"/>
                            </a:rPr>
                            <m:t>(−</m:t>
                          </m:r>
                          <m:r>
                            <a:rPr lang="en-AU" i="1">
                              <a:latin typeface="Cambria Math" panose="02040503050406030204" pitchFamily="18" charset="0"/>
                            </a:rPr>
                            <m:t>𝑦</m:t>
                          </m:r>
                          <m:r>
                            <a:rPr lang="en-AU" i="1">
                              <a:latin typeface="Cambria Math" panose="02040503050406030204" pitchFamily="18" charset="0"/>
                            </a:rPr>
                            <m:t>)</m:t>
                          </m:r>
                        </m:e>
                        <m:sup>
                          <m:r>
                            <a:rPr lang="en-AU" b="0" i="1" smtClean="0">
                              <a:latin typeface="Cambria Math" panose="02040503050406030204" pitchFamily="18" charset="0"/>
                            </a:rPr>
                            <m:t>5</m:t>
                          </m:r>
                        </m:sup>
                      </m:sSup>
                    </m:oMath>
                    <m:oMath xmlns:m="http://schemas.openxmlformats.org/officeDocument/2006/math">
                      <m:r>
                        <m:rPr>
                          <m:aln/>
                        </m:rPr>
                        <a:rPr lang="en-AU" b="0" i="1" smtClean="0">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0</m:t>
                                  </m:r>
                                </m:den>
                              </m:f>
                            </m:e>
                          </m:d>
                          <m:r>
                            <a:rPr lang="en-AU" b="0" i="1" smtClean="0">
                              <a:latin typeface="Cambria Math" panose="02040503050406030204" pitchFamily="18" charset="0"/>
                            </a:rPr>
                            <m:t>𝑥</m:t>
                          </m:r>
                        </m:e>
                        <m:sup>
                          <m:r>
                            <a:rPr lang="en-AU" b="0" i="1" smtClean="0">
                              <a:latin typeface="Cambria Math" panose="02040503050406030204" pitchFamily="18" charset="0"/>
                            </a:rPr>
                            <m:t>5</m:t>
                          </m:r>
                        </m:sup>
                      </m:sSup>
                      <m:r>
                        <a:rPr lang="en-AU" b="0" i="1" smtClean="0">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1</m:t>
                                  </m:r>
                                </m:den>
                              </m:f>
                            </m:e>
                          </m:d>
                          <m:r>
                            <a:rPr lang="en-AU" b="0" i="1" smtClean="0">
                              <a:latin typeface="Cambria Math" panose="02040503050406030204" pitchFamily="18" charset="0"/>
                            </a:rPr>
                            <m:t>𝑥</m:t>
                          </m:r>
                        </m:e>
                        <m:sup>
                          <m:r>
                            <a:rPr lang="en-AU" b="0" i="1" smtClean="0">
                              <a:latin typeface="Cambria Math" panose="02040503050406030204" pitchFamily="18" charset="0"/>
                            </a:rPr>
                            <m:t>4</m:t>
                          </m:r>
                        </m:sup>
                      </m:sSup>
                      <m:sSup>
                        <m:sSupPr>
                          <m:ctrlPr>
                            <a:rPr lang="en-AU" i="1">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1</m:t>
                          </m:r>
                        </m:sup>
                      </m:sSup>
                      <m:r>
                        <a:rPr lang="en-AU" b="0" i="1" smtClean="0">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smtClean="0">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2</m:t>
                                  </m:r>
                                </m:den>
                              </m:f>
                            </m:e>
                          </m:d>
                          <m:r>
                            <a:rPr lang="en-AU" b="0" i="1" smtClean="0">
                              <a:latin typeface="Cambria Math" panose="02040503050406030204" pitchFamily="18" charset="0"/>
                            </a:rPr>
                            <m:t>𝑥</m:t>
                          </m:r>
                        </m:e>
                        <m:sup>
                          <m:r>
                            <a:rPr lang="en-AU" b="0" i="1" smtClean="0">
                              <a:latin typeface="Cambria Math" panose="02040503050406030204" pitchFamily="18" charset="0"/>
                            </a:rPr>
                            <m:t>3</m:t>
                          </m:r>
                        </m:sup>
                      </m:sSup>
                      <m:sSup>
                        <m:sSupPr>
                          <m:ctrlPr>
                            <a:rPr lang="en-AU" i="1">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m:t>
                      </m:r>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3</m:t>
                              </m:r>
                            </m:den>
                          </m:f>
                        </m:e>
                      </m:d>
                      <m:sSup>
                        <m:sSupPr>
                          <m:ctrlPr>
                            <a:rPr lang="en-AU" i="1">
                              <a:latin typeface="Cambria Math" panose="02040503050406030204" pitchFamily="18" charset="0"/>
                            </a:rPr>
                          </m:ctrlPr>
                        </m:sSup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𝑦</m:t>
                          </m:r>
                        </m:e>
                        <m:sup>
                          <m:r>
                            <a:rPr lang="en-AU" b="0" i="1" smtClean="0">
                              <a:latin typeface="Cambria Math" panose="02040503050406030204" pitchFamily="18" charset="0"/>
                            </a:rPr>
                            <m:t>3</m:t>
                          </m:r>
                        </m:sup>
                      </m:sSup>
                      <m:r>
                        <a:rPr lang="en-AU" b="0" i="1" smtClean="0">
                          <a:latin typeface="Cambria Math" panose="02040503050406030204" pitchFamily="18" charset="0"/>
                        </a:rPr>
                        <m:t>+</m:t>
                      </m:r>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4</m:t>
                              </m:r>
                            </m:den>
                          </m:f>
                        </m:e>
                      </m:d>
                      <m:sSup>
                        <m:sSupPr>
                          <m:ctrlPr>
                            <a:rPr lang="en-AU" i="1">
                              <a:latin typeface="Cambria Math" panose="02040503050406030204" pitchFamily="18" charset="0"/>
                            </a:rPr>
                          </m:ctrlPr>
                        </m:sSup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1</m:t>
                              </m:r>
                            </m:sup>
                          </m:sSup>
                          <m:r>
                            <a:rPr lang="en-AU" b="0" i="1" smtClean="0">
                              <a:latin typeface="Cambria Math" panose="02040503050406030204" pitchFamily="18" charset="0"/>
                            </a:rPr>
                            <m:t>𝑦</m:t>
                          </m:r>
                        </m:e>
                        <m:sup>
                          <m:r>
                            <a:rPr lang="en-AU" b="0" i="1" smtClean="0">
                              <a:latin typeface="Cambria Math" panose="02040503050406030204" pitchFamily="18" charset="0"/>
                            </a:rPr>
                            <m:t>4</m:t>
                          </m:r>
                        </m:sup>
                      </m:sSup>
                      <m:r>
                        <a:rPr lang="en-AU" b="0" i="1" smtClean="0">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r>
                                    <a:rPr lang="en-AU" i="1">
                                      <a:latin typeface="Cambria Math" panose="02040503050406030204" pitchFamily="18" charset="0"/>
                                    </a:rPr>
                                    <m:t>5</m:t>
                                  </m:r>
                                </m:num>
                                <m:den>
                                  <m:r>
                                    <a:rPr lang="en-AU" i="1">
                                      <a:latin typeface="Cambria Math" panose="02040503050406030204" pitchFamily="18" charset="0"/>
                                    </a:rPr>
                                    <m:t>5</m:t>
                                  </m:r>
                                </m:den>
                              </m:f>
                            </m:e>
                          </m:d>
                          <m:r>
                            <a:rPr lang="en-AU" i="1">
                              <a:latin typeface="Cambria Math" panose="02040503050406030204" pitchFamily="18" charset="0"/>
                            </a:rPr>
                            <m:t>𝑦</m:t>
                          </m:r>
                        </m:e>
                        <m:sup>
                          <m:r>
                            <a:rPr lang="en-AU" i="1">
                              <a:latin typeface="Cambria Math" panose="02040503050406030204" pitchFamily="18" charset="0"/>
                            </a:rPr>
                            <m:t>5</m:t>
                          </m:r>
                        </m:sup>
                      </m:sSup>
                    </m:oMath>
                    <m:oMath xmlns:m="http://schemas.openxmlformats.org/officeDocument/2006/math">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5</m:t>
                          </m:r>
                        </m:sup>
                      </m:sSup>
                      <m:r>
                        <a:rPr lang="en-AU" b="0" i="1" smtClean="0">
                          <a:latin typeface="Cambria Math" panose="02040503050406030204" pitchFamily="18" charset="0"/>
                        </a:rPr>
                        <m:t>−5</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4</m:t>
                          </m:r>
                        </m:sup>
                      </m:sSup>
                      <m:r>
                        <a:rPr lang="en-AU" b="0" i="1" smtClean="0">
                          <a:latin typeface="Cambria Math" panose="02040503050406030204" pitchFamily="18" charset="0"/>
                        </a:rPr>
                        <m:t>𝑦</m:t>
                      </m:r>
                      <m:r>
                        <a:rPr lang="en-AU" i="1">
                          <a:latin typeface="Cambria Math" panose="02040503050406030204" pitchFamily="18" charset="0"/>
                        </a:rPr>
                        <m:t>+</m:t>
                      </m:r>
                      <m:r>
                        <a:rPr lang="en-AU" b="0" i="1" smtClean="0">
                          <a:latin typeface="Cambria Math" panose="02040503050406030204" pitchFamily="18" charset="0"/>
                        </a:rPr>
                        <m:t>10</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sSup>
                        <m:sSupPr>
                          <m:ctrlPr>
                            <a:rPr lang="en-AU" i="1">
                              <a:latin typeface="Cambria Math" panose="02040503050406030204" pitchFamily="18" charset="0"/>
                            </a:rPr>
                          </m:ctrlPr>
                        </m:sSupPr>
                        <m:e>
                          <m:r>
                            <a:rPr lang="en-AU" b="0" i="1" smtClean="0">
                              <a:latin typeface="Cambria Math" panose="02040503050406030204" pitchFamily="18" charset="0"/>
                            </a:rPr>
                            <m:t>𝑦</m:t>
                          </m:r>
                        </m:e>
                        <m:sup>
                          <m:r>
                            <a:rPr lang="en-AU" i="1">
                              <a:latin typeface="Cambria Math" panose="02040503050406030204" pitchFamily="18" charset="0"/>
                            </a:rPr>
                            <m:t>2</m:t>
                          </m:r>
                        </m:sup>
                      </m:sSup>
                      <m:r>
                        <a:rPr lang="en-AU" b="0" i="1" smtClean="0">
                          <a:latin typeface="Cambria Math" panose="02040503050406030204" pitchFamily="18" charset="0"/>
                        </a:rPr>
                        <m:t>−10</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sSup>
                        <m:sSupPr>
                          <m:ctrlPr>
                            <a:rPr lang="en-AU" i="1">
                              <a:latin typeface="Cambria Math" panose="02040503050406030204" pitchFamily="18" charset="0"/>
                            </a:rPr>
                          </m:ctrlPr>
                        </m:sSupPr>
                        <m:e>
                          <m:r>
                            <a:rPr lang="en-AU" b="0" i="1" smtClean="0">
                              <a:latin typeface="Cambria Math" panose="02040503050406030204" pitchFamily="18" charset="0"/>
                            </a:rPr>
                            <m:t>𝑦</m:t>
                          </m:r>
                        </m:e>
                        <m:sup>
                          <m:r>
                            <a:rPr lang="en-AU" i="1">
                              <a:latin typeface="Cambria Math" panose="02040503050406030204" pitchFamily="18" charset="0"/>
                            </a:rPr>
                            <m:t>3</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5</m:t>
                          </m:r>
                          <m:r>
                            <a:rPr lang="en-AU" b="0" i="1" smtClean="0">
                              <a:latin typeface="Cambria Math" panose="02040503050406030204" pitchFamily="18" charset="0"/>
                            </a:rPr>
                            <m:t>𝑥𝑦</m:t>
                          </m:r>
                        </m:e>
                        <m:sup>
                          <m:r>
                            <a:rPr lang="en-AU" b="0" i="1" smtClean="0">
                              <a:latin typeface="Cambria Math" panose="02040503050406030204" pitchFamily="18" charset="0"/>
                            </a:rPr>
                            <m:t>4</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5</m:t>
                          </m:r>
                        </m:sup>
                      </m:sSup>
                    </m:oMath>
                  </m:oMathPara>
                </a14:m>
                <a:endParaRPr lang="en-AU" dirty="0"/>
              </a:p>
            </p:txBody>
          </p:sp>
        </mc:Choice>
        <mc:Fallback xmlns="">
          <p:sp>
            <p:nvSpPr>
              <p:cNvPr id="4" name="Text Placeholder 3">
                <a:extLst>
                  <a:ext uri="{FF2B5EF4-FFF2-40B4-BE49-F238E27FC236}">
                    <a16:creationId xmlns:a16="http://schemas.microsoft.com/office/drawing/2014/main" id="{FF25848D-3531-5FDA-6628-E52E8B31E2F6}"/>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386280D4-FCAD-D9D2-26C8-F9C2B315AF38}"/>
                  </a:ext>
                </a:extLst>
              </p:cNvPr>
              <p:cNvSpPr/>
              <p:nvPr/>
            </p:nvSpPr>
            <p:spPr>
              <a:xfrm>
                <a:off x="8222054" y="4547957"/>
                <a:ext cx="3336758" cy="1122947"/>
              </a:xfrm>
              <a:prstGeom prst="wedgeRoundRectCallout">
                <a:avLst>
                  <a:gd name="adj1" fmla="val -69872"/>
                  <a:gd name="adj2" fmla="val -6321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Why does this term not contain </a:t>
                </a:r>
                <a14:m>
                  <m:oMath xmlns:m="http://schemas.openxmlformats.org/officeDocument/2006/math">
                    <m:r>
                      <a:rPr lang="en-AU" b="0" i="1" smtClean="0">
                        <a:latin typeface="Cambria Math" panose="02040503050406030204" pitchFamily="18" charset="0"/>
                      </a:rPr>
                      <m:t>𝑥</m:t>
                    </m:r>
                  </m:oMath>
                </a14:m>
                <a:r>
                  <a:rPr lang="en-AU" dirty="0"/>
                  <a:t>?</a:t>
                </a:r>
              </a:p>
            </p:txBody>
          </p:sp>
        </mc:Choice>
        <mc:Fallback xmlns="">
          <p:sp>
            <p:nvSpPr>
              <p:cNvPr id="2" name="Speech Bubble: Rectangle with Corners Rounded 1">
                <a:extLst>
                  <a:ext uri="{FF2B5EF4-FFF2-40B4-BE49-F238E27FC236}">
                    <a16:creationId xmlns:a16="http://schemas.microsoft.com/office/drawing/2014/main" id="{386280D4-FCAD-D9D2-26C8-F9C2B315AF38}"/>
                  </a:ext>
                </a:extLst>
              </p:cNvPr>
              <p:cNvSpPr>
                <a:spLocks noRot="1" noChangeAspect="1" noMove="1" noResize="1" noEditPoints="1" noAdjustHandles="1" noChangeArrowheads="1" noChangeShapeType="1" noTextEdit="1"/>
              </p:cNvSpPr>
              <p:nvPr/>
            </p:nvSpPr>
            <p:spPr>
              <a:xfrm>
                <a:off x="8222054" y="4547957"/>
                <a:ext cx="3336758" cy="1122947"/>
              </a:xfrm>
              <a:prstGeom prst="wedgeRoundRectCallout">
                <a:avLst>
                  <a:gd name="adj1" fmla="val -69872"/>
                  <a:gd name="adj2" fmla="val -63214"/>
                  <a:gd name="adj3" fmla="val 16667"/>
                </a:avLst>
              </a:prstGeom>
              <a:blipFill>
                <a:blip r:embed="rId3"/>
                <a:stretch>
                  <a:fillRect/>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676B0EDE-44D6-CC7B-E4B0-863667891879}"/>
              </a:ext>
            </a:extLst>
          </p:cNvPr>
          <p:cNvSpPr/>
          <p:nvPr/>
        </p:nvSpPr>
        <p:spPr>
          <a:xfrm>
            <a:off x="4427621" y="5526525"/>
            <a:ext cx="3336758" cy="1122947"/>
          </a:xfrm>
          <a:prstGeom prst="wedgeRoundRectCallout">
            <a:avLst>
              <a:gd name="adj1" fmla="val -76122"/>
              <a:gd name="adj2" fmla="val -6892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Can we predict which terms will be negative?</a:t>
            </a:r>
          </a:p>
        </p:txBody>
      </p:sp>
    </p:spTree>
    <p:extLst>
      <p:ext uri="{BB962C8B-B14F-4D97-AF65-F5344CB8AC3E}">
        <p14:creationId xmlns:p14="http://schemas.microsoft.com/office/powerpoint/2010/main" val="300439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1361</Words>
  <Application>Microsoft Office PowerPoint</Application>
  <PresentationFormat>Widescreen</PresentationFormat>
  <Paragraphs>102</Paragraphs>
  <Slides>16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Symbol</vt:lpstr>
      <vt:lpstr>Arial</vt:lpstr>
      <vt:lpstr>Calibri</vt:lpstr>
      <vt:lpstr>Public Sans</vt:lpstr>
      <vt:lpstr>Cambria Math</vt:lpstr>
      <vt:lpstr>Times New Roman</vt:lpstr>
      <vt:lpstr>NSWG Corporate</vt:lpstr>
      <vt:lpstr>The binomial theorem</vt:lpstr>
      <vt:lpstr>Learning intentions and success criteria</vt:lpstr>
      <vt:lpstr>Activating prior knowledge</vt:lpstr>
      <vt:lpstr>An expression for the general term</vt:lpstr>
      <vt:lpstr>Deriving the binomial theorem (1)</vt:lpstr>
      <vt:lpstr>Deriving the binomial theorem (2)</vt:lpstr>
      <vt:lpstr>Binomial expansions</vt:lpstr>
      <vt:lpstr>Releasing responsibility </vt:lpstr>
      <vt:lpstr>Applying the binomial theorem (1)</vt:lpstr>
      <vt:lpstr>Applying the binomial theorem (2)</vt:lpstr>
      <vt:lpstr>Applying the binomial theorem (3)</vt:lpstr>
      <vt:lpstr>Applying the binomial theorem (4)</vt:lpstr>
      <vt:lpstr>Independent practice</vt:lpstr>
      <vt:lpstr>Binomial theorem problems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binomial theorem</dc:title>
  <dc:creator>NSW Department of Education</dc:creator>
  <cp:lastModifiedBy/>
  <cp:revision>1</cp:revision>
  <dcterms:created xsi:type="dcterms:W3CDTF">2025-08-18T23:57:25Z</dcterms:created>
  <dcterms:modified xsi:type="dcterms:W3CDTF">2025-08-18T23:57:39Z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2025-08-18T23:57:35Z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236927cb-ae36-4eda-910a-54464593304f</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