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6"/>
  </p:notesMasterIdLst>
  <p:handoutMasterIdLst>
    <p:handoutMasterId r:id="rId17"/>
  </p:handoutMasterIdLst>
  <p:sldIdLst>
    <p:sldId id="26505" r:id="rId2"/>
    <p:sldId id="26569" r:id="rId3"/>
    <p:sldId id="26557" r:id="rId4"/>
    <p:sldId id="26556" r:id="rId5"/>
    <p:sldId id="26568" r:id="rId6"/>
    <p:sldId id="26581" r:id="rId7"/>
    <p:sldId id="26560" r:id="rId8"/>
    <p:sldId id="26591" r:id="rId9"/>
    <p:sldId id="26567" r:id="rId10"/>
    <p:sldId id="26586" r:id="rId11"/>
    <p:sldId id="26588" r:id="rId12"/>
    <p:sldId id="26583" r:id="rId13"/>
    <p:sldId id="26555"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7CE39-551F-4A94-BBB5-44CA5741471F}" v="1" dt="2025-07-22T03:22:42.221"/>
    <p1510:client id="{47BBDFE7-DDFD-404D-9C19-411F45EC5A9B}" v="5" dt="2025-07-22T09:03:56.82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0" autoAdjust="0"/>
    <p:restoredTop sz="94660"/>
  </p:normalViewPr>
  <p:slideViewPr>
    <p:cSldViewPr snapToGrid="0">
      <p:cViewPr varScale="1">
        <p:scale>
          <a:sx n="101" d="100"/>
          <a:sy n="101" d="100"/>
        </p:scale>
        <p:origin x="336" y="6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19/08/2025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EF272-7620-5E80-D93A-70A8B246F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471FC-6D75-DAED-CF7E-C299426C7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0A333-0B42-587C-5166-1406F8DB662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7B04351-DDA6-AEFE-2F81-61BBAB90D730}"/>
              </a:ext>
            </a:extLst>
          </p:cNvPr>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281237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0167-30C0-EFE9-0E76-E425E80A6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A5E54-B264-040B-44AC-A21F6855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1516E-5730-DE6F-00D4-7A6BBA9EF1CD}"/>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02626C68-79E5-D5A9-33B2-55D57702B04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66366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3F3A-9694-E744-4852-5EECBFC93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5766C-BAA2-2296-A78B-59A131667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39860-9C6E-F2B8-ACA6-1E7FA9FC918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C49E63B-C7B2-0FF4-28CF-E1D8F987D1DB}"/>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70075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83F65-3B3C-85E9-AECD-639754854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3B525-6908-A0D1-B8AE-1BDDFA093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A67EB1-0FD2-AD3F-580D-F7D810E5BD1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3730B29-99F7-51DC-46EF-BE0CBEDE220E}"/>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74974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2C910-A769-5AC4-B1FD-87950222E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31C3A-5AA1-DAD2-1014-D006CE3BC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B63E7-DC33-07E3-0D76-B294B91A5C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FD4654D-8B29-1DA4-6B05-5DF97CFDF899}"/>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93267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Combinatorial patterns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The binomial theorem</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6C36C-4079-674F-516B-5A783504F4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4375A4-2E05-612B-982C-C56BF6FD7A27}"/>
              </a:ext>
            </a:extLst>
          </p:cNvPr>
          <p:cNvSpPr>
            <a:spLocks noGrp="1"/>
          </p:cNvSpPr>
          <p:nvPr>
            <p:ph type="sldNum" sz="quarter" idx="12"/>
          </p:nvPr>
        </p:nvSpPr>
        <p:spPr/>
        <p:txBody>
          <a:bodyPr/>
          <a:lstStyle/>
          <a:p>
            <a:fld id="{10A01DC5-1685-4615-8240-15192985C6A2}" type="slidenum">
              <a:rPr lang="en-AU" smtClean="0"/>
              <a:t>10</a:t>
            </a:fld>
            <a:endParaRPr lang="en-AU" dirty="0"/>
          </a:p>
        </p:txBody>
      </p:sp>
      <p:sp>
        <p:nvSpPr>
          <p:cNvPr id="3" name="Title 2">
            <a:extLst>
              <a:ext uri="{FF2B5EF4-FFF2-40B4-BE49-F238E27FC236}">
                <a16:creationId xmlns:a16="http://schemas.microsoft.com/office/drawing/2014/main" id="{E5B3B12F-CFAF-1E3C-EA7F-62FC2BD80E92}"/>
              </a:ext>
            </a:extLst>
          </p:cNvPr>
          <p:cNvSpPr>
            <a:spLocks noGrp="1"/>
          </p:cNvSpPr>
          <p:nvPr>
            <p:ph type="title"/>
          </p:nvPr>
        </p:nvSpPr>
        <p:spPr/>
        <p:txBody>
          <a:bodyPr/>
          <a:lstStyle/>
          <a:p>
            <a:r>
              <a:rPr lang="en-AU" dirty="0"/>
              <a:t>Patterns in Pascal’s triangle (2)</a:t>
            </a:r>
          </a:p>
        </p:txBody>
      </p:sp>
      <p:sp>
        <p:nvSpPr>
          <p:cNvPr id="4" name="Text Placeholder 3">
            <a:extLst>
              <a:ext uri="{FF2B5EF4-FFF2-40B4-BE49-F238E27FC236}">
                <a16:creationId xmlns:a16="http://schemas.microsoft.com/office/drawing/2014/main" id="{0E270E97-DA83-A650-87B0-0782D9C3A0BC}"/>
              </a:ext>
            </a:extLst>
          </p:cNvPr>
          <p:cNvSpPr>
            <a:spLocks noGrp="1"/>
          </p:cNvSpPr>
          <p:nvPr>
            <p:ph type="body" sz="quarter" idx="18"/>
          </p:nvPr>
        </p:nvSpPr>
        <p:spPr/>
        <p:txBody>
          <a:bodyPr/>
          <a:lstStyle/>
          <a:p>
            <a:r>
              <a:rPr lang="en-AU" dirty="0"/>
              <a:t>Key takeaways</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1C2F5D64-DD4E-D5EF-E88B-4A169F6586D2}"/>
                  </a:ext>
                </a:extLst>
              </p:cNvPr>
              <p:cNvSpPr>
                <a:spLocks noGrp="1"/>
              </p:cNvSpPr>
              <p:nvPr>
                <p:ph type="body" sz="quarter" idx="17"/>
              </p:nvPr>
            </p:nvSpPr>
            <p:spPr>
              <a:xfrm>
                <a:off x="5985419" y="1768846"/>
                <a:ext cx="5523409" cy="4424388"/>
              </a:xfrm>
            </p:spPr>
            <p:txBody>
              <a:bodyPr/>
              <a:lstStyle/>
              <a:p>
                <a:pPr marL="342900" indent="-342900">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Each row starts and ends with </a:t>
                </a:r>
                <a:r>
                  <a:rPr lang="en-AU" sz="1800" dirty="0">
                    <a:ea typeface="Calibri" panose="020F0502020204030204" pitchFamily="34" charset="0"/>
                  </a:rPr>
                  <a:t>1: </a:t>
                </a:r>
                <a:r>
                  <a:rPr lang="en-AU" sz="1800" i="1" baseline="30000" dirty="0">
                    <a:effectLst/>
                    <a:latin typeface="Cambria Math" panose="02040503050406030204" pitchFamily="18" charset="0"/>
                    <a:ea typeface="Calibri" panose="020F0502020204030204" pitchFamily="34" charset="0"/>
                    <a:cs typeface="Arial" panose="020B0604020202020204" pitchFamily="34" charset="0"/>
                  </a:rPr>
                  <a:t>n</a:t>
                </a:r>
                <a:r>
                  <a:rPr lang="en-AU" sz="1800" i="1" dirty="0">
                    <a:effectLst/>
                    <a:latin typeface="Cambria Math" panose="02040503050406030204" pitchFamily="18" charset="0"/>
                    <a:ea typeface="Calibri" panose="020F0502020204030204" pitchFamily="34" charset="0"/>
                    <a:cs typeface="Arial" panose="020B0604020202020204" pitchFamily="34" charset="0"/>
                  </a:rPr>
                  <a:t>C</a:t>
                </a:r>
                <a:r>
                  <a:rPr lang="en-AU" sz="1800" i="1" baseline="-25000" dirty="0">
                    <a:effectLst/>
                    <a:latin typeface="Cambria Math" panose="02040503050406030204" pitchFamily="18" charset="0"/>
                    <a:ea typeface="Calibri" panose="020F0502020204030204" pitchFamily="34" charset="0"/>
                    <a:cs typeface="Arial" panose="020B0604020202020204" pitchFamily="34" charset="0"/>
                  </a:rPr>
                  <a:t>0</a:t>
                </a:r>
                <a:r>
                  <a:rPr lang="en-AU" sz="1800" i="1" dirty="0">
                    <a:effectLst/>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en-AU" sz="1800" i="1">
                        <a:effectLst/>
                        <a:latin typeface="Cambria Math" panose="02040503050406030204" pitchFamily="18" charset="0"/>
                        <a:ea typeface="Calibri" panose="020F0502020204030204" pitchFamily="34" charset="0"/>
                        <a:cs typeface="Arial" panose="020B0604020202020204" pitchFamily="34" charset="0"/>
                      </a:rPr>
                      <m:t>=</m:t>
                    </m:r>
                  </m:oMath>
                </a14:m>
                <a:r>
                  <a:rPr lang="en-AU" sz="1800" i="1" dirty="0">
                    <a:effectLst/>
                    <a:latin typeface="Cambria Math" panose="02040503050406030204" pitchFamily="18" charset="0"/>
                    <a:ea typeface="Yu Mincho" panose="02020400000000000000" pitchFamily="18" charset="-128"/>
                    <a:cs typeface="Arial" panose="020B0604020202020204" pitchFamily="34" charset="0"/>
                  </a:rPr>
                  <a:t> </a:t>
                </a:r>
                <a:r>
                  <a:rPr lang="en-AU" sz="1800" i="1" baseline="30000" dirty="0">
                    <a:effectLst/>
                    <a:latin typeface="Cambria Math" panose="02040503050406030204" pitchFamily="18" charset="0"/>
                    <a:ea typeface="Calibri" panose="020F0502020204030204" pitchFamily="34" charset="0"/>
                    <a:cs typeface="Arial" panose="020B0604020202020204" pitchFamily="34" charset="0"/>
                  </a:rPr>
                  <a:t>n</a:t>
                </a:r>
                <a:r>
                  <a:rPr lang="en-AU" sz="1800" i="1" dirty="0">
                    <a:effectLst/>
                    <a:latin typeface="Cambria Math" panose="02040503050406030204" pitchFamily="18" charset="0"/>
                    <a:ea typeface="Calibri" panose="020F0502020204030204" pitchFamily="34" charset="0"/>
                    <a:cs typeface="Arial" panose="020B0604020202020204" pitchFamily="34" charset="0"/>
                  </a:rPr>
                  <a:t>C</a:t>
                </a:r>
                <a:r>
                  <a:rPr lang="en-AU" sz="1800" i="1" baseline="-25000" dirty="0">
                    <a:effectLst/>
                    <a:latin typeface="Cambria Math" panose="02040503050406030204" pitchFamily="18" charset="0"/>
                    <a:ea typeface="Calibri" panose="020F0502020204030204" pitchFamily="34" charset="0"/>
                    <a:cs typeface="Arial" panose="020B0604020202020204" pitchFamily="34" charset="0"/>
                  </a:rPr>
                  <a:t>n</a:t>
                </a:r>
                <a:r>
                  <a:rPr lang="en-AU" sz="1800" i="1" dirty="0">
                    <a:effectLst/>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en-AU" sz="1800" i="1">
                        <a:effectLst/>
                        <a:latin typeface="Cambria Math" panose="02040503050406030204" pitchFamily="18" charset="0"/>
                        <a:ea typeface="Calibri" panose="020F0502020204030204" pitchFamily="34" charset="0"/>
                        <a:cs typeface="Arial" panose="020B0604020202020204" pitchFamily="34" charset="0"/>
                      </a:rPr>
                      <m:t>=1</m:t>
                    </m:r>
                  </m:oMath>
                </a14:m>
                <a:r>
                  <a:rPr lang="en-AU" sz="1800" i="1" dirty="0">
                    <a:effectLst/>
                    <a:latin typeface="Cambria Math" panose="02040503050406030204" pitchFamily="18" charset="0"/>
                    <a:ea typeface="Yu Mincho" panose="02020400000000000000" pitchFamily="18" charset="-128"/>
                    <a:cs typeface="Arial" panose="020B0604020202020204" pitchFamily="34" charset="0"/>
                  </a:rPr>
                  <a:t> </a:t>
                </a:r>
                <a:endParaRPr lang="en-AU" sz="1800" dirty="0">
                  <a:ea typeface="Calibri" panose="020F0502020204030204" pitchFamily="34" charset="0"/>
                </a:endParaRPr>
              </a:p>
              <a:p>
                <a:pPr marL="342900" indent="-342900">
                  <a:spcBef>
                    <a:spcPts val="1200"/>
                  </a:spcBef>
                  <a:spcAft>
                    <a:spcPts val="600"/>
                  </a:spcAft>
                  <a:buFont typeface="Symbol" panose="05050102010706020507" pitchFamily="18" charset="2"/>
                  <a:buChar char=""/>
                </a:pPr>
                <a:r>
                  <a:rPr lang="en-AU" sz="1800" dirty="0">
                    <a:ea typeface="Calibri" panose="020F0502020204030204" pitchFamily="34" charset="0"/>
                  </a:rPr>
                  <a:t>Each row is symmetrical: </a:t>
                </a:r>
                <a:r>
                  <a:rPr lang="en-AU" sz="1800" i="1" baseline="30000" dirty="0">
                    <a:effectLst/>
                    <a:latin typeface="Cambria Math" panose="02040503050406030204" pitchFamily="18" charset="0"/>
                    <a:ea typeface="Calibri" panose="020F0502020204030204" pitchFamily="34" charset="0"/>
                    <a:cs typeface="Arial" panose="020B0604020202020204" pitchFamily="34" charset="0"/>
                  </a:rPr>
                  <a:t>n</a:t>
                </a:r>
                <a:r>
                  <a:rPr lang="en-AU" sz="1800" i="1" dirty="0">
                    <a:effectLst/>
                    <a:latin typeface="Cambria Math" panose="02040503050406030204" pitchFamily="18" charset="0"/>
                    <a:ea typeface="Calibri" panose="020F0502020204030204" pitchFamily="34" charset="0"/>
                    <a:cs typeface="Arial" panose="020B0604020202020204" pitchFamily="34" charset="0"/>
                  </a:rPr>
                  <a:t>C</a:t>
                </a:r>
                <a:r>
                  <a:rPr lang="en-AU" sz="1800" i="1" baseline="-25000" dirty="0">
                    <a:effectLst/>
                    <a:latin typeface="Cambria Math" panose="02040503050406030204" pitchFamily="18" charset="0"/>
                    <a:ea typeface="Calibri" panose="020F0502020204030204" pitchFamily="34" charset="0"/>
                    <a:cs typeface="Arial" panose="020B0604020202020204" pitchFamily="34" charset="0"/>
                  </a:rPr>
                  <a:t>r</a:t>
                </a:r>
                <a:r>
                  <a:rPr lang="en-AU" sz="1800" i="1" dirty="0">
                    <a:effectLst/>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en-AU" sz="1800" i="1">
                        <a:effectLst/>
                        <a:latin typeface="Cambria Math" panose="02040503050406030204" pitchFamily="18" charset="0"/>
                        <a:ea typeface="Calibri" panose="020F0502020204030204" pitchFamily="34" charset="0"/>
                        <a:cs typeface="Arial" panose="020B0604020202020204" pitchFamily="34" charset="0"/>
                      </a:rPr>
                      <m:t>=</m:t>
                    </m:r>
                  </m:oMath>
                </a14:m>
                <a:r>
                  <a:rPr lang="en-AU" sz="1800" i="1" dirty="0">
                    <a:effectLst/>
                    <a:latin typeface="Cambria Math" panose="02040503050406030204" pitchFamily="18" charset="0"/>
                    <a:ea typeface="Calibri" panose="020F0502020204030204" pitchFamily="34" charset="0"/>
                    <a:cs typeface="Arial" panose="020B0604020202020204" pitchFamily="34" charset="0"/>
                  </a:rPr>
                  <a:t> </a:t>
                </a:r>
                <a:r>
                  <a:rPr lang="en-AU" sz="1800" i="1" baseline="30000" dirty="0">
                    <a:effectLst/>
                    <a:latin typeface="Cambria Math" panose="02040503050406030204" pitchFamily="18" charset="0"/>
                    <a:ea typeface="Calibri" panose="020F0502020204030204" pitchFamily="34" charset="0"/>
                    <a:cs typeface="Arial" panose="020B0604020202020204" pitchFamily="34" charset="0"/>
                  </a:rPr>
                  <a:t>n</a:t>
                </a:r>
                <a:r>
                  <a:rPr lang="en-AU" sz="1800" i="1" dirty="0">
                    <a:effectLst/>
                    <a:latin typeface="Cambria Math" panose="02040503050406030204" pitchFamily="18" charset="0"/>
                    <a:ea typeface="Calibri" panose="020F0502020204030204" pitchFamily="34" charset="0"/>
                    <a:cs typeface="Arial" panose="020B0604020202020204" pitchFamily="34" charset="0"/>
                  </a:rPr>
                  <a:t>C</a:t>
                </a:r>
                <a:r>
                  <a:rPr lang="en-AU" sz="1800" i="1" baseline="-25000" dirty="0">
                    <a:effectLst/>
                    <a:latin typeface="Cambria Math" panose="02040503050406030204" pitchFamily="18" charset="0"/>
                    <a:ea typeface="Calibri" panose="020F0502020204030204" pitchFamily="34" charset="0"/>
                    <a:cs typeface="Arial" panose="020B0604020202020204" pitchFamily="34" charset="0"/>
                  </a:rPr>
                  <a:t>n-r</a:t>
                </a:r>
                <a:r>
                  <a:rPr lang="en-AU" sz="1800" b="1" i="1" dirty="0">
                    <a:effectLst/>
                    <a:latin typeface="Arial" panose="020B0604020202020204" pitchFamily="34" charset="0"/>
                    <a:ea typeface="Calibri" panose="020F0502020204030204" pitchFamily="34" charset="0"/>
                  </a:rPr>
                  <a:t> </a:t>
                </a:r>
                <a:endParaRPr lang="en-AU" sz="1800" dirty="0">
                  <a:ea typeface="Calibri" panose="020F0502020204030204" pitchFamily="34" charset="0"/>
                </a:endParaRPr>
              </a:p>
              <a:p>
                <a:pPr marL="342900" indent="-342900">
                  <a:spcBef>
                    <a:spcPts val="1200"/>
                  </a:spcBef>
                  <a:spcAft>
                    <a:spcPts val="600"/>
                  </a:spcAft>
                  <a:buFont typeface="Symbol" panose="05050102010706020507" pitchFamily="18" charset="2"/>
                  <a:buChar char=""/>
                </a:pPr>
                <a:r>
                  <a:rPr lang="en-AU" sz="1800" dirty="0">
                    <a:ea typeface="Calibri" panose="020F0502020204030204" pitchFamily="34" charset="0"/>
                  </a:rPr>
                  <a:t>Each entry is the sum of the two entries directly above it from the previous row: </a:t>
                </a:r>
                <a:r>
                  <a:rPr lang="en-AU" sz="1800" i="1" baseline="30000" dirty="0">
                    <a:effectLst/>
                    <a:latin typeface="Cambria Math" panose="02040503050406030204" pitchFamily="18" charset="0"/>
                    <a:ea typeface="Cambria Math" panose="02040503050406030204" pitchFamily="18" charset="0"/>
                  </a:rPr>
                  <a:t>n</a:t>
                </a:r>
                <a:r>
                  <a:rPr lang="en-AU" sz="1800" i="1" dirty="0">
                    <a:effectLst/>
                    <a:latin typeface="Cambria Math" panose="02040503050406030204" pitchFamily="18" charset="0"/>
                    <a:ea typeface="Cambria Math" panose="02040503050406030204" pitchFamily="18" charset="0"/>
                  </a:rPr>
                  <a:t>C</a:t>
                </a:r>
                <a:r>
                  <a:rPr lang="en-AU" sz="1800" i="1" baseline="-25000" dirty="0">
                    <a:effectLst/>
                    <a:latin typeface="Cambria Math" panose="02040503050406030204" pitchFamily="18" charset="0"/>
                    <a:ea typeface="Cambria Math" panose="02040503050406030204" pitchFamily="18" charset="0"/>
                  </a:rPr>
                  <a:t>r</a:t>
                </a:r>
                <a:r>
                  <a:rPr lang="en-AU" sz="1800" i="1" dirty="0">
                    <a:effectLst/>
                    <a:latin typeface="Cambria Math" panose="02040503050406030204" pitchFamily="18" charset="0"/>
                    <a:ea typeface="Cambria Math" panose="02040503050406030204" pitchFamily="18" charset="0"/>
                  </a:rPr>
                  <a:t> </a:t>
                </a:r>
                <a14:m>
                  <m:oMath xmlns:m="http://schemas.openxmlformats.org/officeDocument/2006/math">
                    <m:r>
                      <a:rPr lang="en-AU" sz="1800" i="1" smtClean="0">
                        <a:effectLst/>
                        <a:latin typeface="Cambria Math" panose="02040503050406030204" pitchFamily="18" charset="0"/>
                        <a:ea typeface="Cambria Math" panose="02040503050406030204" pitchFamily="18" charset="0"/>
                      </a:rPr>
                      <m:t>=</m:t>
                    </m:r>
                  </m:oMath>
                </a14:m>
                <a:r>
                  <a:rPr lang="en-AU" sz="1800" i="1" dirty="0">
                    <a:effectLst/>
                    <a:latin typeface="Cambria Math" panose="02040503050406030204" pitchFamily="18" charset="0"/>
                    <a:ea typeface="Cambria Math" panose="02040503050406030204" pitchFamily="18" charset="0"/>
                  </a:rPr>
                  <a:t> </a:t>
                </a:r>
                <a:r>
                  <a:rPr lang="en-AU" sz="1800" i="1" baseline="30000" dirty="0">
                    <a:effectLst/>
                    <a:latin typeface="Cambria Math" panose="02040503050406030204" pitchFamily="18" charset="0"/>
                    <a:ea typeface="Cambria Math" panose="02040503050406030204" pitchFamily="18" charset="0"/>
                  </a:rPr>
                  <a:t>n-1</a:t>
                </a:r>
                <a:r>
                  <a:rPr lang="en-AU" sz="1800" i="1" dirty="0">
                    <a:effectLst/>
                    <a:latin typeface="Cambria Math" panose="02040503050406030204" pitchFamily="18" charset="0"/>
                    <a:ea typeface="Cambria Math" panose="02040503050406030204" pitchFamily="18" charset="0"/>
                  </a:rPr>
                  <a:t>C</a:t>
                </a:r>
                <a:r>
                  <a:rPr lang="en-AU" sz="1800" i="1" baseline="-25000" dirty="0">
                    <a:effectLst/>
                    <a:latin typeface="Cambria Math" panose="02040503050406030204" pitchFamily="18" charset="0"/>
                    <a:ea typeface="Cambria Math" panose="02040503050406030204" pitchFamily="18" charset="0"/>
                  </a:rPr>
                  <a:t>r-1</a:t>
                </a:r>
                <a:r>
                  <a:rPr lang="en-AU" sz="1800" i="1" dirty="0">
                    <a:effectLst/>
                    <a:latin typeface="Cambria Math" panose="02040503050406030204" pitchFamily="18" charset="0"/>
                    <a:ea typeface="Cambria Math" panose="02040503050406030204" pitchFamily="18" charset="0"/>
                  </a:rPr>
                  <a:t> </a:t>
                </a:r>
                <a14:m>
                  <m:oMath xmlns:m="http://schemas.openxmlformats.org/officeDocument/2006/math">
                    <m:r>
                      <a:rPr lang="en-AU" sz="1800" i="1">
                        <a:latin typeface="Cambria Math" panose="02040503050406030204" pitchFamily="18" charset="0"/>
                        <a:ea typeface="Cambria Math" panose="02040503050406030204" pitchFamily="18" charset="0"/>
                      </a:rPr>
                      <m:t>+</m:t>
                    </m:r>
                  </m:oMath>
                </a14:m>
                <a:r>
                  <a:rPr lang="en-AU" sz="1800" i="1" dirty="0">
                    <a:latin typeface="Cambria Math" panose="02040503050406030204" pitchFamily="18" charset="0"/>
                    <a:ea typeface="Cambria Math" panose="02040503050406030204" pitchFamily="18" charset="0"/>
                  </a:rPr>
                  <a:t> </a:t>
                </a:r>
                <a:r>
                  <a:rPr lang="en-AU" sz="1800" i="1" baseline="30000" dirty="0">
                    <a:latin typeface="Cambria Math" panose="02040503050406030204" pitchFamily="18" charset="0"/>
                    <a:ea typeface="Cambria Math" panose="02040503050406030204" pitchFamily="18" charset="0"/>
                  </a:rPr>
                  <a:t>n-1</a:t>
                </a:r>
                <a:r>
                  <a:rPr lang="en-AU" sz="1800" i="1" dirty="0">
                    <a:latin typeface="Cambria Math" panose="02040503050406030204" pitchFamily="18" charset="0"/>
                    <a:ea typeface="Cambria Math" panose="02040503050406030204" pitchFamily="18" charset="0"/>
                  </a:rPr>
                  <a:t>C</a:t>
                </a:r>
                <a:r>
                  <a:rPr lang="en-AU" sz="1800" i="1" baseline="-25000" dirty="0">
                    <a:latin typeface="Cambria Math" panose="02040503050406030204" pitchFamily="18" charset="0"/>
                    <a:ea typeface="Cambria Math" panose="02040503050406030204" pitchFamily="18" charset="0"/>
                  </a:rPr>
                  <a:t>r</a:t>
                </a:r>
                <a:endParaRPr lang="en-AU" sz="1800" dirty="0">
                  <a:ea typeface="Calibri" panose="020F0502020204030204" pitchFamily="34" charset="0"/>
                </a:endParaRPr>
              </a:p>
              <a:p>
                <a:pPr>
                  <a:spcBef>
                    <a:spcPts val="1200"/>
                  </a:spcBef>
                  <a:spcAft>
                    <a:spcPts val="600"/>
                  </a:spcAft>
                </a:pPr>
                <a:endParaRPr lang="en-AU" sz="1800" dirty="0">
                  <a:ea typeface="Calibri" panose="020F0502020204030204" pitchFamily="34" charset="0"/>
                </a:endParaRPr>
              </a:p>
              <a:p>
                <a:pPr>
                  <a:spcBef>
                    <a:spcPts val="1200"/>
                  </a:spcBef>
                  <a:spcAft>
                    <a:spcPts val="600"/>
                  </a:spcAft>
                </a:pPr>
                <a:endParaRPr lang="en-AU" sz="1800" dirty="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endParaRPr lang="en-AU" sz="1800" dirty="0">
                  <a:effectLst/>
                  <a:latin typeface="Arial" panose="020B0604020202020204" pitchFamily="34" charset="0"/>
                  <a:ea typeface="Calibri" panose="020F0502020204030204" pitchFamily="34" charset="0"/>
                </a:endParaRPr>
              </a:p>
              <a:p>
                <a:pPr>
                  <a:spcAft>
                    <a:spcPts val="2000"/>
                  </a:spcAft>
                </a:pPr>
                <a:endParaRPr lang="en-AU" sz="1800" i="1" dirty="0">
                  <a:latin typeface="Cambria Math" panose="02040503050406030204" pitchFamily="18" charset="0"/>
                  <a:ea typeface="Cambria Math" panose="02040503050406030204" pitchFamily="18" charset="0"/>
                </a:endParaRPr>
              </a:p>
            </p:txBody>
          </p:sp>
        </mc:Choice>
        <mc:Fallback xmlns="">
          <p:sp>
            <p:nvSpPr>
              <p:cNvPr id="13" name="Text Placeholder 12">
                <a:extLst>
                  <a:ext uri="{FF2B5EF4-FFF2-40B4-BE49-F238E27FC236}">
                    <a16:creationId xmlns:a16="http://schemas.microsoft.com/office/drawing/2014/main" id="{1C2F5D64-DD4E-D5EF-E88B-4A169F6586D2}"/>
                  </a:ext>
                </a:extLst>
              </p:cNvPr>
              <p:cNvSpPr>
                <a:spLocks noGrp="1" noRot="1" noChangeAspect="1" noMove="1" noResize="1" noEditPoints="1" noAdjustHandles="1" noChangeArrowheads="1" noChangeShapeType="1" noTextEdit="1"/>
              </p:cNvSpPr>
              <p:nvPr>
                <p:ph type="body" sz="quarter" idx="17"/>
              </p:nvPr>
            </p:nvSpPr>
            <p:spPr>
              <a:xfrm>
                <a:off x="5985419" y="1768846"/>
                <a:ext cx="5523409" cy="4424388"/>
              </a:xfrm>
              <a:blipFill>
                <a:blip r:embed="rId2"/>
                <a:stretch>
                  <a:fillRect l="-2649"/>
                </a:stretch>
              </a:blipFill>
            </p:spPr>
            <p:txBody>
              <a:bodyPr/>
              <a:lstStyle/>
              <a:p>
                <a:r>
                  <a:rPr lang="en-AU">
                    <a:noFill/>
                  </a:rPr>
                  <a:t> </a:t>
                </a:r>
              </a:p>
            </p:txBody>
          </p:sp>
        </mc:Fallback>
      </mc:AlternateContent>
      <p:pic>
        <p:nvPicPr>
          <p:cNvPr id="9" name="Picture 8" descr="First 6 rows of Pascal's triangle recorded using combination notation. Rows from n equals zero to n equals 5. Positions from r equals zero to r equals 5. Each entry in the triangle represents the combination for choose r items from n.">
            <a:extLst>
              <a:ext uri="{FF2B5EF4-FFF2-40B4-BE49-F238E27FC236}">
                <a16:creationId xmlns:a16="http://schemas.microsoft.com/office/drawing/2014/main" id="{897BB126-2727-F577-4662-D31307A4DEAC}"/>
              </a:ext>
            </a:extLst>
          </p:cNvPr>
          <p:cNvPicPr>
            <a:picLocks noChangeAspect="1"/>
          </p:cNvPicPr>
          <p:nvPr/>
        </p:nvPicPr>
        <p:blipFill>
          <a:blip r:embed="rId3"/>
          <a:stretch>
            <a:fillRect/>
          </a:stretch>
        </p:blipFill>
        <p:spPr>
          <a:xfrm>
            <a:off x="187580" y="1317744"/>
            <a:ext cx="5523409" cy="5057177"/>
          </a:xfrm>
          <a:prstGeom prst="rect">
            <a:avLst/>
          </a:prstGeom>
        </p:spPr>
      </p:pic>
      <p:cxnSp>
        <p:nvCxnSpPr>
          <p:cNvPr id="15" name="Straight Connector 14">
            <a:extLst>
              <a:ext uri="{FF2B5EF4-FFF2-40B4-BE49-F238E27FC236}">
                <a16:creationId xmlns:a16="http://schemas.microsoft.com/office/drawing/2014/main" id="{C7BB9967-B9DE-9E34-BFC2-443C1CE37895}"/>
              </a:ext>
              <a:ext uri="{C183D7F6-B498-43B3-948B-1728B52AA6E4}">
                <adec:decorative xmlns:adec="http://schemas.microsoft.com/office/drawing/2017/decorative" val="1"/>
              </a:ext>
            </a:extLst>
          </p:cNvPr>
          <p:cNvCxnSpPr/>
          <p:nvPr/>
        </p:nvCxnSpPr>
        <p:spPr>
          <a:xfrm>
            <a:off x="5678903" y="1411707"/>
            <a:ext cx="0" cy="50757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1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55C6-515D-5EF5-1429-A32F3F4CED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3647454-A5A2-B322-6498-B82BA2F528C5}"/>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176899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43D72-D54A-704E-3881-E40A8762E5A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65249B-EBF9-DF3F-35BF-15B0191D0598}"/>
              </a:ext>
            </a:extLst>
          </p:cNvPr>
          <p:cNvSpPr>
            <a:spLocks noGrp="1"/>
          </p:cNvSpPr>
          <p:nvPr>
            <p:ph type="sldNum" sz="quarter" idx="12"/>
          </p:nvPr>
        </p:nvSpPr>
        <p:spPr/>
        <p:txBody>
          <a:bodyPr/>
          <a:lstStyle/>
          <a:p>
            <a:fld id="{10A01DC5-1685-4615-8240-15192985C6A2}" type="slidenum">
              <a:rPr lang="en-AU" smtClean="0"/>
              <a:t>12</a:t>
            </a:fld>
            <a:endParaRPr lang="en-AU" dirty="0"/>
          </a:p>
        </p:txBody>
      </p:sp>
      <p:sp>
        <p:nvSpPr>
          <p:cNvPr id="3" name="Title 2">
            <a:extLst>
              <a:ext uri="{FF2B5EF4-FFF2-40B4-BE49-F238E27FC236}">
                <a16:creationId xmlns:a16="http://schemas.microsoft.com/office/drawing/2014/main" id="{D1563E61-9044-5DA5-E138-5382083CC838}"/>
              </a:ext>
            </a:extLst>
          </p:cNvPr>
          <p:cNvSpPr>
            <a:spLocks noGrp="1"/>
          </p:cNvSpPr>
          <p:nvPr>
            <p:ph type="title"/>
          </p:nvPr>
        </p:nvSpPr>
        <p:spPr/>
        <p:txBody>
          <a:bodyPr/>
          <a:lstStyle/>
          <a:p>
            <a:r>
              <a:rPr lang="en-AU" dirty="0"/>
              <a:t>Equivalent coefficients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3535F79-74B8-C398-44C4-2762AC8F5927}"/>
                  </a:ext>
                </a:extLst>
              </p:cNvPr>
              <p:cNvSpPr>
                <a:spLocks noGrp="1"/>
              </p:cNvSpPr>
              <p:nvPr>
                <p:ph type="body" sz="quarter" idx="18"/>
              </p:nvPr>
            </p:nvSpPr>
            <p:spPr/>
            <p:txBody>
              <a:bodyPr/>
              <a:lstStyle/>
              <a:p>
                <a:r>
                  <a:rPr lang="en-AU" dirty="0"/>
                  <a:t>Expansion of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5</m:t>
                        </m:r>
                      </m:sup>
                    </m:sSup>
                  </m:oMath>
                </a14:m>
                <a:endParaRPr lang="en-AU" dirty="0"/>
              </a:p>
            </p:txBody>
          </p:sp>
        </mc:Choice>
        <mc:Fallback xmlns="">
          <p:sp>
            <p:nvSpPr>
              <p:cNvPr id="4" name="Text Placeholder 3">
                <a:extLst>
                  <a:ext uri="{FF2B5EF4-FFF2-40B4-BE49-F238E27FC236}">
                    <a16:creationId xmlns:a16="http://schemas.microsoft.com/office/drawing/2014/main" id="{73535F79-74B8-C398-44C4-2762AC8F5927}"/>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1327" t="-21569" b="-509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0BF6902-C9B3-EF05-D082-7F771EB70B3B}"/>
                  </a:ext>
                </a:extLst>
              </p:cNvPr>
              <p:cNvSpPr>
                <a:spLocks noGrp="1"/>
              </p:cNvSpPr>
              <p:nvPr>
                <p:ph type="body" sz="quarter" idx="17"/>
              </p:nvPr>
            </p:nvSpPr>
            <p:spPr/>
            <p:txBody>
              <a:bodyPr/>
              <a:lstStyle/>
              <a:p>
                <a:endParaRPr lang="en-AU" sz="2800" i="1" dirty="0">
                  <a:latin typeface="Cambria Math" panose="02040503050406030204" pitchFamily="18" charset="0"/>
                </a:endParaRPr>
              </a:p>
              <a:p>
                <a:pPr lvl="0"/>
                <a14:m>
                  <m:oMathPara xmlns:m="http://schemas.openxmlformats.org/officeDocument/2006/math">
                    <m:oMathParaPr>
                      <m:jc m:val="left"/>
                    </m:oMathParaPr>
                    <m:oMath xmlns:m="http://schemas.openxmlformats.org/officeDocument/2006/math">
                      <m:sSup>
                        <m:sSupPr>
                          <m:ctrlPr>
                            <a:rPr lang="en-AU" sz="2800" i="1">
                              <a:latin typeface="Cambria Math" panose="02040503050406030204" pitchFamily="18" charset="0"/>
                              <a:ea typeface="Cambria Math" panose="02040503050406030204" pitchFamily="18" charset="0"/>
                            </a:rPr>
                          </m:ctrlPr>
                        </m:sSupPr>
                        <m:e>
                          <m:d>
                            <m:dPr>
                              <m:ctrlPr>
                                <a:rPr lang="en-AU" sz="2800" i="1">
                                  <a:latin typeface="Cambria Math" panose="02040503050406030204" pitchFamily="18" charset="0"/>
                                  <a:ea typeface="Cambria Math" panose="02040503050406030204" pitchFamily="18" charset="0"/>
                                </a:rPr>
                              </m:ctrlPr>
                            </m:dPr>
                            <m:e>
                              <m:r>
                                <a:rPr lang="en-AU" sz="2800" i="1">
                                  <a:latin typeface="Cambria Math" panose="02040503050406030204" pitchFamily="18" charset="0"/>
                                  <a:ea typeface="Cambria Math" panose="02040503050406030204" pitchFamily="18" charset="0"/>
                                </a:rPr>
                                <m:t>𝑥</m:t>
                              </m:r>
                              <m:r>
                                <a:rPr lang="en-AU" sz="2800" i="1">
                                  <a:latin typeface="Cambria Math" panose="02040503050406030204" pitchFamily="18" charset="0"/>
                                  <a:ea typeface="Cambria Math" panose="02040503050406030204" pitchFamily="18" charset="0"/>
                                </a:rPr>
                                <m:t>+</m:t>
                              </m:r>
                              <m:r>
                                <a:rPr lang="en-AU" sz="2800" i="1">
                                  <a:latin typeface="Cambria Math" panose="02040503050406030204" pitchFamily="18" charset="0"/>
                                  <a:ea typeface="Cambria Math" panose="02040503050406030204" pitchFamily="18" charset="0"/>
                                </a:rPr>
                                <m:t>𝑦</m:t>
                              </m:r>
                            </m:e>
                          </m:d>
                        </m:e>
                        <m:sup>
                          <m:r>
                            <a:rPr lang="en-AU" sz="2800" i="1">
                              <a:latin typeface="Cambria Math" panose="02040503050406030204" pitchFamily="18" charset="0"/>
                              <a:ea typeface="Cambria Math" panose="02040503050406030204" pitchFamily="18" charset="0"/>
                            </a:rPr>
                            <m:t>5</m:t>
                          </m:r>
                        </m:sup>
                      </m:sSup>
                      <m:r>
                        <a:rPr lang="en-AU" sz="2800" i="1">
                          <a:latin typeface="Cambria Math" panose="02040503050406030204" pitchFamily="18" charset="0"/>
                          <a:ea typeface="Cambria Math" panose="02040503050406030204" pitchFamily="18" charset="0"/>
                        </a:rPr>
                        <m:t>=</m:t>
                      </m:r>
                      <m:sSup>
                        <m:sSupPr>
                          <m:ctrlPr>
                            <a:rPr lang="en-AU" sz="2800" i="1" smtClean="0">
                              <a:solidFill>
                                <a:schemeClr val="tx2"/>
                              </a:solidFill>
                              <a:latin typeface="Cambria Math" panose="02040503050406030204" pitchFamily="18" charset="0"/>
                              <a:ea typeface="Cambria Math" panose="02040503050406030204" pitchFamily="18" charset="0"/>
                            </a:rPr>
                          </m:ctrlPr>
                        </m:sSupPr>
                        <m:e>
                          <m:r>
                            <m:rPr>
                              <m:nor/>
                            </m:rPr>
                            <a:rPr lang="en-AU" sz="2800" i="1" baseline="30000">
                              <a:solidFill>
                                <a:schemeClr val="tx2"/>
                              </a:solidFill>
                              <a:latin typeface="Cambria Math" panose="02040503050406030204" pitchFamily="18" charset="0"/>
                              <a:ea typeface="Cambria Math" panose="02040503050406030204" pitchFamily="18" charset="0"/>
                            </a:rPr>
                            <m:t>5</m:t>
                          </m:r>
                          <m:r>
                            <m:rPr>
                              <m:nor/>
                            </m:rPr>
                            <a:rPr lang="en-AU" sz="2800" i="1">
                              <a:solidFill>
                                <a:schemeClr val="tx2"/>
                              </a:solidFill>
                              <a:latin typeface="Cambria Math" panose="02040503050406030204" pitchFamily="18" charset="0"/>
                              <a:ea typeface="Cambria Math" panose="02040503050406030204" pitchFamily="18" charset="0"/>
                            </a:rPr>
                            <m:t>C</m:t>
                          </m:r>
                          <m:r>
                            <m:rPr>
                              <m:nor/>
                            </m:rPr>
                            <a:rPr lang="en-AU" sz="2800" i="1" baseline="-25000">
                              <a:solidFill>
                                <a:schemeClr val="tx2"/>
                              </a:solidFill>
                              <a:latin typeface="Cambria Math" panose="02040503050406030204" pitchFamily="18" charset="0"/>
                              <a:ea typeface="Cambria Math" panose="02040503050406030204" pitchFamily="18" charset="0"/>
                            </a:rPr>
                            <m:t>0</m:t>
                          </m:r>
                          <m:r>
                            <a:rPr lang="en-AU" sz="2800" i="1">
                              <a:solidFill>
                                <a:schemeClr val="tx2"/>
                              </a:solidFill>
                              <a:latin typeface="Cambria Math" panose="02040503050406030204" pitchFamily="18" charset="0"/>
                              <a:ea typeface="Cambria Math" panose="02040503050406030204" pitchFamily="18" charset="0"/>
                            </a:rPr>
                            <m:t>𝑥</m:t>
                          </m:r>
                        </m:e>
                        <m:sup>
                          <m:r>
                            <a:rPr lang="en-AU" sz="2800" i="1">
                              <a:solidFill>
                                <a:schemeClr val="tx2"/>
                              </a:solidFill>
                              <a:latin typeface="Cambria Math" panose="02040503050406030204" pitchFamily="18" charset="0"/>
                              <a:ea typeface="Cambria Math" panose="02040503050406030204" pitchFamily="18" charset="0"/>
                            </a:rPr>
                            <m:t>5</m:t>
                          </m:r>
                        </m:sup>
                      </m:sSup>
                      <m:r>
                        <a:rPr lang="en-AU" sz="2800" i="1">
                          <a:latin typeface="Cambria Math" panose="02040503050406030204" pitchFamily="18" charset="0"/>
                          <a:ea typeface="Cambria Math" panose="02040503050406030204" pitchFamily="18" charset="0"/>
                        </a:rPr>
                        <m:t>+</m:t>
                      </m:r>
                      <m:r>
                        <m:rPr>
                          <m:nor/>
                        </m:rPr>
                        <a:rPr lang="en-AU" sz="2800" i="1" baseline="30000" smtClean="0">
                          <a:solidFill>
                            <a:schemeClr val="accent1"/>
                          </a:solidFill>
                          <a:latin typeface="Cambria Math" panose="02040503050406030204" pitchFamily="18" charset="0"/>
                          <a:ea typeface="Cambria Math" panose="02040503050406030204" pitchFamily="18" charset="0"/>
                        </a:rPr>
                        <m:t>5</m:t>
                      </m:r>
                      <m:r>
                        <m:rPr>
                          <m:nor/>
                        </m:rPr>
                        <a:rPr lang="en-AU" sz="2800" i="1" smtClean="0">
                          <a:solidFill>
                            <a:schemeClr val="accent1"/>
                          </a:solidFill>
                          <a:latin typeface="Cambria Math" panose="02040503050406030204" pitchFamily="18" charset="0"/>
                          <a:ea typeface="Cambria Math" panose="02040503050406030204" pitchFamily="18" charset="0"/>
                        </a:rPr>
                        <m:t>C</m:t>
                      </m:r>
                      <m:r>
                        <m:rPr>
                          <m:nor/>
                        </m:rPr>
                        <a:rPr lang="en-AU" sz="2800" i="1" baseline="-25000" smtClean="0">
                          <a:solidFill>
                            <a:schemeClr val="accent1"/>
                          </a:solidFill>
                          <a:latin typeface="Cambria Math" panose="02040503050406030204" pitchFamily="18" charset="0"/>
                          <a:ea typeface="Cambria Math" panose="02040503050406030204" pitchFamily="18" charset="0"/>
                        </a:rPr>
                        <m:t>1</m:t>
                      </m:r>
                      <m:sSup>
                        <m:sSupPr>
                          <m:ctrlPr>
                            <a:rPr lang="en-AU" sz="2800" i="1">
                              <a:solidFill>
                                <a:schemeClr val="accent1"/>
                              </a:solidFill>
                              <a:latin typeface="Cambria Math" panose="02040503050406030204" pitchFamily="18" charset="0"/>
                              <a:ea typeface="Cambria Math" panose="02040503050406030204" pitchFamily="18" charset="0"/>
                            </a:rPr>
                          </m:ctrlPr>
                        </m:sSupPr>
                        <m:e>
                          <m:r>
                            <a:rPr lang="en-AU" sz="2800" i="1">
                              <a:solidFill>
                                <a:schemeClr val="accent1"/>
                              </a:solidFill>
                              <a:latin typeface="Cambria Math" panose="02040503050406030204" pitchFamily="18" charset="0"/>
                              <a:ea typeface="Cambria Math" panose="02040503050406030204" pitchFamily="18" charset="0"/>
                            </a:rPr>
                            <m:t>𝑥</m:t>
                          </m:r>
                        </m:e>
                        <m:sup>
                          <m:r>
                            <a:rPr lang="en-AU" sz="2800" i="1">
                              <a:solidFill>
                                <a:schemeClr val="accent1"/>
                              </a:solidFill>
                              <a:latin typeface="Cambria Math" panose="02040503050406030204" pitchFamily="18" charset="0"/>
                              <a:ea typeface="Cambria Math" panose="02040503050406030204" pitchFamily="18" charset="0"/>
                            </a:rPr>
                            <m:t>4</m:t>
                          </m:r>
                        </m:sup>
                      </m:sSup>
                      <m:r>
                        <a:rPr lang="en-AU" sz="2800" i="1">
                          <a:solidFill>
                            <a:schemeClr val="accent1"/>
                          </a:solidFill>
                          <a:latin typeface="Cambria Math" panose="02040503050406030204" pitchFamily="18" charset="0"/>
                          <a:ea typeface="Cambria Math" panose="02040503050406030204" pitchFamily="18" charset="0"/>
                        </a:rPr>
                        <m:t>𝑦</m:t>
                      </m:r>
                      <m:r>
                        <a:rPr lang="en-AU" sz="2800" i="1">
                          <a:latin typeface="Cambria Math" panose="02040503050406030204" pitchFamily="18" charset="0"/>
                          <a:ea typeface="Cambria Math" panose="02040503050406030204" pitchFamily="18" charset="0"/>
                        </a:rPr>
                        <m:t>+</m:t>
                      </m:r>
                      <m:r>
                        <m:rPr>
                          <m:nor/>
                        </m:rPr>
                        <a:rPr lang="en-AU" sz="2800" i="1" baseline="30000" smtClean="0">
                          <a:solidFill>
                            <a:schemeClr val="accent2"/>
                          </a:solidFill>
                          <a:latin typeface="Cambria Math" panose="02040503050406030204" pitchFamily="18" charset="0"/>
                          <a:ea typeface="Cambria Math" panose="02040503050406030204" pitchFamily="18" charset="0"/>
                        </a:rPr>
                        <m:t>5</m:t>
                      </m:r>
                      <m:r>
                        <m:rPr>
                          <m:nor/>
                        </m:rPr>
                        <a:rPr lang="en-AU" sz="2800" i="1" smtClean="0">
                          <a:solidFill>
                            <a:schemeClr val="accent2"/>
                          </a:solidFill>
                          <a:latin typeface="Cambria Math" panose="02040503050406030204" pitchFamily="18" charset="0"/>
                          <a:ea typeface="Cambria Math" panose="02040503050406030204" pitchFamily="18" charset="0"/>
                        </a:rPr>
                        <m:t>C</m:t>
                      </m:r>
                      <m:r>
                        <m:rPr>
                          <m:nor/>
                        </m:rPr>
                        <a:rPr lang="en-AU" sz="2800" i="1" baseline="-25000" smtClean="0">
                          <a:solidFill>
                            <a:schemeClr val="accent2"/>
                          </a:solidFill>
                          <a:latin typeface="Cambria Math" panose="02040503050406030204" pitchFamily="18" charset="0"/>
                          <a:ea typeface="Cambria Math" panose="02040503050406030204" pitchFamily="18" charset="0"/>
                        </a:rPr>
                        <m:t>2</m:t>
                      </m:r>
                      <m:sSup>
                        <m:sSupPr>
                          <m:ctrlPr>
                            <a:rPr lang="en-AU" sz="2800" i="1">
                              <a:solidFill>
                                <a:schemeClr val="accent2"/>
                              </a:solidFill>
                              <a:latin typeface="Cambria Math" panose="02040503050406030204" pitchFamily="18" charset="0"/>
                              <a:ea typeface="Cambria Math" panose="02040503050406030204" pitchFamily="18" charset="0"/>
                            </a:rPr>
                          </m:ctrlPr>
                        </m:sSupPr>
                        <m:e>
                          <m:r>
                            <a:rPr lang="en-AU" sz="2800" i="1">
                              <a:solidFill>
                                <a:schemeClr val="accent2"/>
                              </a:solidFill>
                              <a:latin typeface="Cambria Math" panose="02040503050406030204" pitchFamily="18" charset="0"/>
                              <a:ea typeface="Cambria Math" panose="02040503050406030204" pitchFamily="18" charset="0"/>
                            </a:rPr>
                            <m:t>𝑥</m:t>
                          </m:r>
                        </m:e>
                        <m:sup>
                          <m:r>
                            <a:rPr lang="en-AU" sz="2800" i="1">
                              <a:solidFill>
                                <a:schemeClr val="accent2"/>
                              </a:solidFill>
                              <a:latin typeface="Cambria Math" panose="02040503050406030204" pitchFamily="18" charset="0"/>
                              <a:ea typeface="Cambria Math" panose="02040503050406030204" pitchFamily="18" charset="0"/>
                            </a:rPr>
                            <m:t>3</m:t>
                          </m:r>
                        </m:sup>
                      </m:sSup>
                      <m:sSup>
                        <m:sSupPr>
                          <m:ctrlPr>
                            <a:rPr lang="en-AU" sz="2800" i="1">
                              <a:solidFill>
                                <a:schemeClr val="accent2"/>
                              </a:solidFill>
                              <a:latin typeface="Cambria Math" panose="02040503050406030204" pitchFamily="18" charset="0"/>
                              <a:ea typeface="Cambria Math" panose="02040503050406030204" pitchFamily="18" charset="0"/>
                            </a:rPr>
                          </m:ctrlPr>
                        </m:sSupPr>
                        <m:e>
                          <m:r>
                            <a:rPr lang="en-AU" sz="2800" i="1">
                              <a:solidFill>
                                <a:schemeClr val="accent2"/>
                              </a:solidFill>
                              <a:latin typeface="Cambria Math" panose="02040503050406030204" pitchFamily="18" charset="0"/>
                              <a:ea typeface="Cambria Math" panose="02040503050406030204" pitchFamily="18" charset="0"/>
                            </a:rPr>
                            <m:t>𝑦</m:t>
                          </m:r>
                        </m:e>
                        <m:sup>
                          <m:r>
                            <a:rPr lang="en-AU" sz="2800" i="1">
                              <a:solidFill>
                                <a:schemeClr val="accent2"/>
                              </a:solidFill>
                              <a:latin typeface="Cambria Math" panose="02040503050406030204" pitchFamily="18" charset="0"/>
                              <a:ea typeface="Cambria Math" panose="02040503050406030204" pitchFamily="18" charset="0"/>
                            </a:rPr>
                            <m:t>2</m:t>
                          </m:r>
                        </m:sup>
                      </m:sSup>
                      <m:r>
                        <a:rPr lang="en-AU" sz="2800" i="1">
                          <a:latin typeface="Cambria Math" panose="02040503050406030204" pitchFamily="18" charset="0"/>
                          <a:ea typeface="Cambria Math" panose="02040503050406030204" pitchFamily="18" charset="0"/>
                        </a:rPr>
                        <m:t>+</m:t>
                      </m:r>
                      <m:r>
                        <m:rPr>
                          <m:nor/>
                        </m:rPr>
                        <a:rPr lang="en-AU" sz="2800" i="1" baseline="30000" smtClean="0">
                          <a:solidFill>
                            <a:srgbClr val="00B050"/>
                          </a:solidFill>
                          <a:latin typeface="Cambria Math" panose="02040503050406030204" pitchFamily="18" charset="0"/>
                          <a:ea typeface="Cambria Math" panose="02040503050406030204" pitchFamily="18" charset="0"/>
                        </a:rPr>
                        <m:t>5</m:t>
                      </m:r>
                      <m:r>
                        <m:rPr>
                          <m:nor/>
                        </m:rPr>
                        <a:rPr lang="en-AU" sz="2800" i="1" smtClean="0">
                          <a:solidFill>
                            <a:srgbClr val="00B050"/>
                          </a:solidFill>
                          <a:latin typeface="Cambria Math" panose="02040503050406030204" pitchFamily="18" charset="0"/>
                          <a:ea typeface="Cambria Math" panose="02040503050406030204" pitchFamily="18" charset="0"/>
                        </a:rPr>
                        <m:t>C</m:t>
                      </m:r>
                      <m:r>
                        <m:rPr>
                          <m:nor/>
                        </m:rPr>
                        <a:rPr lang="en-AU" sz="2800" i="1" baseline="-25000" smtClean="0">
                          <a:solidFill>
                            <a:srgbClr val="00B050"/>
                          </a:solidFill>
                          <a:latin typeface="Cambria Math" panose="02040503050406030204" pitchFamily="18" charset="0"/>
                          <a:ea typeface="Cambria Math" panose="02040503050406030204" pitchFamily="18" charset="0"/>
                        </a:rPr>
                        <m:t>3</m:t>
                      </m:r>
                      <m:sSup>
                        <m:sSupPr>
                          <m:ctrlPr>
                            <a:rPr lang="en-AU" sz="2800" b="0" i="1" smtClean="0">
                              <a:solidFill>
                                <a:srgbClr val="00B050"/>
                              </a:solidFill>
                              <a:latin typeface="Cambria Math" panose="02040503050406030204" pitchFamily="18" charset="0"/>
                              <a:ea typeface="Cambria Math" panose="02040503050406030204" pitchFamily="18" charset="0"/>
                            </a:rPr>
                          </m:ctrlPr>
                        </m:sSupPr>
                        <m:e>
                          <m:r>
                            <a:rPr lang="en-AU" sz="2800" b="0" i="1" smtClean="0">
                              <a:solidFill>
                                <a:srgbClr val="00B050"/>
                              </a:solidFill>
                              <a:latin typeface="Cambria Math" panose="02040503050406030204" pitchFamily="18" charset="0"/>
                              <a:ea typeface="Cambria Math" panose="02040503050406030204" pitchFamily="18" charset="0"/>
                            </a:rPr>
                            <m:t>𝑥</m:t>
                          </m:r>
                        </m:e>
                        <m:sup>
                          <m:r>
                            <a:rPr lang="en-AU" sz="2800" b="0" i="1" smtClean="0">
                              <a:solidFill>
                                <a:srgbClr val="00B050"/>
                              </a:solidFill>
                              <a:latin typeface="Cambria Math" panose="02040503050406030204" pitchFamily="18" charset="0"/>
                              <a:ea typeface="Cambria Math" panose="02040503050406030204" pitchFamily="18" charset="0"/>
                            </a:rPr>
                            <m:t>2</m:t>
                          </m:r>
                        </m:sup>
                      </m:sSup>
                      <m:sSup>
                        <m:sSupPr>
                          <m:ctrlPr>
                            <a:rPr lang="en-AU" sz="2800" i="1">
                              <a:solidFill>
                                <a:srgbClr val="00B050"/>
                              </a:solidFill>
                              <a:latin typeface="Cambria Math" panose="02040503050406030204" pitchFamily="18" charset="0"/>
                              <a:ea typeface="Cambria Math" panose="02040503050406030204" pitchFamily="18" charset="0"/>
                            </a:rPr>
                          </m:ctrlPr>
                        </m:sSupPr>
                        <m:e>
                          <m:r>
                            <a:rPr lang="en-AU" sz="2800" i="1">
                              <a:solidFill>
                                <a:srgbClr val="00B050"/>
                              </a:solidFill>
                              <a:latin typeface="Cambria Math" panose="02040503050406030204" pitchFamily="18" charset="0"/>
                              <a:ea typeface="Cambria Math" panose="02040503050406030204" pitchFamily="18" charset="0"/>
                            </a:rPr>
                            <m:t>𝑦</m:t>
                          </m:r>
                        </m:e>
                        <m:sup>
                          <m:r>
                            <a:rPr lang="en-AU" sz="2800" i="1">
                              <a:solidFill>
                                <a:srgbClr val="00B050"/>
                              </a:solidFill>
                              <a:latin typeface="Cambria Math" panose="02040503050406030204" pitchFamily="18" charset="0"/>
                              <a:ea typeface="Cambria Math" panose="02040503050406030204" pitchFamily="18" charset="0"/>
                            </a:rPr>
                            <m:t>3</m:t>
                          </m:r>
                        </m:sup>
                      </m:sSup>
                      <m:r>
                        <a:rPr lang="en-AU" sz="2800" i="1">
                          <a:latin typeface="Cambria Math" panose="02040503050406030204" pitchFamily="18" charset="0"/>
                          <a:ea typeface="Cambria Math" panose="02040503050406030204" pitchFamily="18" charset="0"/>
                        </a:rPr>
                        <m:t>+</m:t>
                      </m:r>
                      <m:r>
                        <m:rPr>
                          <m:nor/>
                        </m:rPr>
                        <a:rPr lang="en-AU" sz="2800" i="1" baseline="30000" smtClean="0">
                          <a:solidFill>
                            <a:srgbClr val="7030A0"/>
                          </a:solidFill>
                          <a:latin typeface="Cambria Math" panose="02040503050406030204" pitchFamily="18" charset="0"/>
                          <a:ea typeface="Cambria Math" panose="02040503050406030204" pitchFamily="18" charset="0"/>
                        </a:rPr>
                        <m:t>5</m:t>
                      </m:r>
                      <m:r>
                        <m:rPr>
                          <m:nor/>
                        </m:rPr>
                        <a:rPr lang="en-AU" sz="2800" i="1" smtClean="0">
                          <a:solidFill>
                            <a:srgbClr val="7030A0"/>
                          </a:solidFill>
                          <a:latin typeface="Cambria Math" panose="02040503050406030204" pitchFamily="18" charset="0"/>
                          <a:ea typeface="Cambria Math" panose="02040503050406030204" pitchFamily="18" charset="0"/>
                        </a:rPr>
                        <m:t>C</m:t>
                      </m:r>
                      <m:r>
                        <m:rPr>
                          <m:nor/>
                        </m:rPr>
                        <a:rPr lang="en-AU" sz="2800" i="1" baseline="-25000" smtClean="0">
                          <a:solidFill>
                            <a:srgbClr val="7030A0"/>
                          </a:solidFill>
                          <a:latin typeface="Cambria Math" panose="02040503050406030204" pitchFamily="18" charset="0"/>
                          <a:ea typeface="Cambria Math" panose="02040503050406030204" pitchFamily="18" charset="0"/>
                        </a:rPr>
                        <m:t>4</m:t>
                      </m:r>
                      <m:sSup>
                        <m:sSupPr>
                          <m:ctrlPr>
                            <a:rPr lang="en-AU" sz="2800" i="1">
                              <a:solidFill>
                                <a:srgbClr val="7030A0"/>
                              </a:solidFill>
                              <a:latin typeface="Cambria Math" panose="02040503050406030204" pitchFamily="18" charset="0"/>
                              <a:ea typeface="Cambria Math" panose="02040503050406030204" pitchFamily="18" charset="0"/>
                            </a:rPr>
                          </m:ctrlPr>
                        </m:sSupPr>
                        <m:e>
                          <m:r>
                            <a:rPr lang="en-AU" sz="2800" i="1">
                              <a:solidFill>
                                <a:srgbClr val="7030A0"/>
                              </a:solidFill>
                              <a:latin typeface="Cambria Math" panose="02040503050406030204" pitchFamily="18" charset="0"/>
                              <a:ea typeface="Cambria Math" panose="02040503050406030204" pitchFamily="18" charset="0"/>
                            </a:rPr>
                            <m:t>𝑥𝑦</m:t>
                          </m:r>
                        </m:e>
                        <m:sup>
                          <m:r>
                            <a:rPr lang="en-AU" sz="2800" i="1">
                              <a:solidFill>
                                <a:srgbClr val="7030A0"/>
                              </a:solidFill>
                              <a:latin typeface="Cambria Math" panose="02040503050406030204" pitchFamily="18" charset="0"/>
                              <a:ea typeface="Cambria Math" panose="02040503050406030204" pitchFamily="18" charset="0"/>
                            </a:rPr>
                            <m:t>4</m:t>
                          </m:r>
                        </m:sup>
                      </m:sSup>
                      <m:r>
                        <a:rPr lang="en-AU" sz="2800" i="1">
                          <a:latin typeface="Cambria Math" panose="02040503050406030204" pitchFamily="18" charset="0"/>
                          <a:ea typeface="Cambria Math" panose="02040503050406030204" pitchFamily="18" charset="0"/>
                        </a:rPr>
                        <m:t>+</m:t>
                      </m:r>
                      <m:r>
                        <m:rPr>
                          <m:nor/>
                        </m:rPr>
                        <a:rPr lang="en-AU" sz="2800" i="1" baseline="30000" smtClean="0">
                          <a:solidFill>
                            <a:srgbClr val="FFC000"/>
                          </a:solidFill>
                          <a:latin typeface="Cambria Math" panose="02040503050406030204" pitchFamily="18" charset="0"/>
                          <a:ea typeface="Cambria Math" panose="02040503050406030204" pitchFamily="18" charset="0"/>
                        </a:rPr>
                        <m:t>5</m:t>
                      </m:r>
                      <m:r>
                        <m:rPr>
                          <m:nor/>
                        </m:rPr>
                        <a:rPr lang="en-AU" sz="2800" i="1" smtClean="0">
                          <a:solidFill>
                            <a:srgbClr val="FFC000"/>
                          </a:solidFill>
                          <a:latin typeface="Cambria Math" panose="02040503050406030204" pitchFamily="18" charset="0"/>
                          <a:ea typeface="Cambria Math" panose="02040503050406030204" pitchFamily="18" charset="0"/>
                        </a:rPr>
                        <m:t>C</m:t>
                      </m:r>
                      <m:r>
                        <m:rPr>
                          <m:nor/>
                        </m:rPr>
                        <a:rPr lang="en-AU" sz="2800" i="1" baseline="-25000" smtClean="0">
                          <a:solidFill>
                            <a:srgbClr val="FFC000"/>
                          </a:solidFill>
                          <a:latin typeface="Cambria Math" panose="02040503050406030204" pitchFamily="18" charset="0"/>
                          <a:ea typeface="Cambria Math" panose="02040503050406030204" pitchFamily="18" charset="0"/>
                        </a:rPr>
                        <m:t>5</m:t>
                      </m:r>
                      <m:sSup>
                        <m:sSupPr>
                          <m:ctrlPr>
                            <a:rPr lang="en-AU" sz="2800" i="1">
                              <a:solidFill>
                                <a:srgbClr val="FFC000"/>
                              </a:solidFill>
                              <a:latin typeface="Cambria Math" panose="02040503050406030204" pitchFamily="18" charset="0"/>
                              <a:ea typeface="Cambria Math" panose="02040503050406030204" pitchFamily="18" charset="0"/>
                            </a:rPr>
                          </m:ctrlPr>
                        </m:sSupPr>
                        <m:e>
                          <m:r>
                            <a:rPr lang="en-AU" sz="2800" i="1">
                              <a:solidFill>
                                <a:srgbClr val="FFC000"/>
                              </a:solidFill>
                              <a:latin typeface="Cambria Math" panose="02040503050406030204" pitchFamily="18" charset="0"/>
                              <a:ea typeface="Cambria Math" panose="02040503050406030204" pitchFamily="18" charset="0"/>
                            </a:rPr>
                            <m:t>𝑦</m:t>
                          </m:r>
                        </m:e>
                        <m:sup>
                          <m:r>
                            <a:rPr lang="en-AU" sz="2800" i="1">
                              <a:solidFill>
                                <a:srgbClr val="FFC000"/>
                              </a:solidFill>
                              <a:latin typeface="Cambria Math" panose="02040503050406030204" pitchFamily="18" charset="0"/>
                              <a:ea typeface="Cambria Math" panose="02040503050406030204" pitchFamily="18" charset="0"/>
                            </a:rPr>
                            <m:t>5</m:t>
                          </m:r>
                        </m:sup>
                      </m:sSup>
                    </m:oMath>
                  </m:oMathPara>
                </a14:m>
                <a:endParaRPr lang="en-AU" sz="2800" i="1" dirty="0">
                  <a:solidFill>
                    <a:srgbClr val="FFC000"/>
                  </a:solidFill>
                  <a:latin typeface="Cambria Math" panose="02040503050406030204" pitchFamily="18" charset="0"/>
                  <a:ea typeface="Cambria Math" panose="02040503050406030204" pitchFamily="18" charset="0"/>
                </a:endParaRPr>
              </a:p>
              <a:p>
                <a:pPr lvl="0"/>
                <a:endParaRPr lang="en-AU" sz="2800" i="1" dirty="0">
                  <a:latin typeface="Cambria Math" panose="02040503050406030204" pitchFamily="18" charset="0"/>
                  <a:ea typeface="Cambria Math" panose="02040503050406030204" pitchFamily="18" charset="0"/>
                </a:endParaRPr>
              </a:p>
              <a:p>
                <a:pPr lvl="0"/>
                <a14:m>
                  <m:oMathPara xmlns:m="http://schemas.openxmlformats.org/officeDocument/2006/math">
                    <m:oMathParaPr>
                      <m:jc m:val="left"/>
                    </m:oMathParaPr>
                    <m:oMath xmlns:m="http://schemas.openxmlformats.org/officeDocument/2006/math">
                      <m:sSup>
                        <m:sSupPr>
                          <m:ctrlPr>
                            <a:rPr lang="en-AU" sz="2800" i="1">
                              <a:latin typeface="Cambria Math" panose="02040503050406030204" pitchFamily="18" charset="0"/>
                              <a:ea typeface="Cambria Math" panose="02040503050406030204" pitchFamily="18" charset="0"/>
                            </a:rPr>
                          </m:ctrlPr>
                        </m:sSupPr>
                        <m:e>
                          <m:d>
                            <m:dPr>
                              <m:ctrlPr>
                                <a:rPr lang="en-AU" sz="2800" i="1">
                                  <a:latin typeface="Cambria Math" panose="02040503050406030204" pitchFamily="18" charset="0"/>
                                  <a:ea typeface="Cambria Math" panose="02040503050406030204" pitchFamily="18" charset="0"/>
                                </a:rPr>
                              </m:ctrlPr>
                            </m:dPr>
                            <m:e>
                              <m:r>
                                <a:rPr lang="en-AU" sz="2800" i="1">
                                  <a:latin typeface="Cambria Math" panose="02040503050406030204" pitchFamily="18" charset="0"/>
                                  <a:ea typeface="Cambria Math" panose="02040503050406030204" pitchFamily="18" charset="0"/>
                                </a:rPr>
                                <m:t>𝑥</m:t>
                              </m:r>
                              <m:r>
                                <a:rPr lang="en-AU" sz="2800" i="1">
                                  <a:latin typeface="Cambria Math" panose="02040503050406030204" pitchFamily="18" charset="0"/>
                                  <a:ea typeface="Cambria Math" panose="02040503050406030204" pitchFamily="18" charset="0"/>
                                </a:rPr>
                                <m:t>+</m:t>
                              </m:r>
                              <m:r>
                                <a:rPr lang="en-AU" sz="2800" i="1">
                                  <a:latin typeface="Cambria Math" panose="02040503050406030204" pitchFamily="18" charset="0"/>
                                  <a:ea typeface="Cambria Math" panose="02040503050406030204" pitchFamily="18" charset="0"/>
                                </a:rPr>
                                <m:t>𝑦</m:t>
                              </m:r>
                            </m:e>
                          </m:d>
                        </m:e>
                        <m:sup>
                          <m:r>
                            <a:rPr lang="en-AU" sz="2800" i="1">
                              <a:latin typeface="Cambria Math" panose="02040503050406030204" pitchFamily="18" charset="0"/>
                              <a:ea typeface="Cambria Math" panose="02040503050406030204" pitchFamily="18" charset="0"/>
                            </a:rPr>
                            <m:t>5</m:t>
                          </m:r>
                        </m:sup>
                      </m:sSup>
                      <m:r>
                        <a:rPr lang="en-AU" sz="2800" i="1">
                          <a:latin typeface="Cambria Math" panose="02040503050406030204" pitchFamily="18" charset="0"/>
                          <a:ea typeface="Cambria Math" panose="02040503050406030204" pitchFamily="18" charset="0"/>
                        </a:rPr>
                        <m:t>=</m:t>
                      </m:r>
                      <m:sSup>
                        <m:sSupPr>
                          <m:ctrlPr>
                            <a:rPr lang="en-AU" sz="2800" i="1" smtClean="0">
                              <a:solidFill>
                                <a:schemeClr val="tx2"/>
                              </a:solidFill>
                              <a:latin typeface="Cambria Math" panose="02040503050406030204" pitchFamily="18" charset="0"/>
                              <a:ea typeface="Cambria Math" panose="02040503050406030204" pitchFamily="18" charset="0"/>
                            </a:rPr>
                          </m:ctrlPr>
                        </m:sSupPr>
                        <m:e>
                          <m:r>
                            <a:rPr lang="en-AU" sz="2800" i="1">
                              <a:solidFill>
                                <a:schemeClr val="tx2"/>
                              </a:solidFill>
                              <a:latin typeface="Cambria Math" panose="02040503050406030204" pitchFamily="18" charset="0"/>
                              <a:ea typeface="Cambria Math" panose="02040503050406030204" pitchFamily="18" charset="0"/>
                            </a:rPr>
                            <m:t>𝑥</m:t>
                          </m:r>
                        </m:e>
                        <m:sup>
                          <m:r>
                            <a:rPr lang="en-AU" sz="2800" i="1">
                              <a:solidFill>
                                <a:schemeClr val="tx2"/>
                              </a:solidFill>
                              <a:latin typeface="Cambria Math" panose="02040503050406030204" pitchFamily="18" charset="0"/>
                              <a:ea typeface="Cambria Math" panose="02040503050406030204" pitchFamily="18" charset="0"/>
                            </a:rPr>
                            <m:t>5</m:t>
                          </m:r>
                        </m:sup>
                      </m:sSup>
                      <m:r>
                        <a:rPr lang="en-AU" sz="2800" i="1">
                          <a:latin typeface="Cambria Math" panose="02040503050406030204" pitchFamily="18" charset="0"/>
                          <a:ea typeface="Cambria Math" panose="02040503050406030204" pitchFamily="18" charset="0"/>
                        </a:rPr>
                        <m:t>+</m:t>
                      </m:r>
                      <m:sSup>
                        <m:sSupPr>
                          <m:ctrlPr>
                            <a:rPr lang="en-AU" sz="2800" i="1" smtClean="0">
                              <a:solidFill>
                                <a:schemeClr val="accent1"/>
                              </a:solidFill>
                              <a:latin typeface="Cambria Math" panose="02040503050406030204" pitchFamily="18" charset="0"/>
                              <a:ea typeface="Cambria Math" panose="02040503050406030204" pitchFamily="18" charset="0"/>
                            </a:rPr>
                          </m:ctrlPr>
                        </m:sSupPr>
                        <m:e>
                          <m:r>
                            <a:rPr lang="en-AU" sz="2800" i="1">
                              <a:solidFill>
                                <a:schemeClr val="accent1"/>
                              </a:solidFill>
                              <a:latin typeface="Cambria Math" panose="02040503050406030204" pitchFamily="18" charset="0"/>
                              <a:ea typeface="Cambria Math" panose="02040503050406030204" pitchFamily="18" charset="0"/>
                            </a:rPr>
                            <m:t>5</m:t>
                          </m:r>
                          <m:r>
                            <a:rPr lang="en-AU" sz="2800" i="1">
                              <a:solidFill>
                                <a:schemeClr val="accent1"/>
                              </a:solidFill>
                              <a:latin typeface="Cambria Math" panose="02040503050406030204" pitchFamily="18" charset="0"/>
                              <a:ea typeface="Cambria Math" panose="02040503050406030204" pitchFamily="18" charset="0"/>
                            </a:rPr>
                            <m:t>𝑥</m:t>
                          </m:r>
                        </m:e>
                        <m:sup>
                          <m:r>
                            <a:rPr lang="en-AU" sz="2800" i="1">
                              <a:solidFill>
                                <a:schemeClr val="accent1"/>
                              </a:solidFill>
                              <a:latin typeface="Cambria Math" panose="02040503050406030204" pitchFamily="18" charset="0"/>
                              <a:ea typeface="Cambria Math" panose="02040503050406030204" pitchFamily="18" charset="0"/>
                            </a:rPr>
                            <m:t>4</m:t>
                          </m:r>
                        </m:sup>
                      </m:sSup>
                      <m:r>
                        <a:rPr lang="en-AU" sz="2800" i="1">
                          <a:solidFill>
                            <a:schemeClr val="accent1"/>
                          </a:solidFill>
                          <a:latin typeface="Cambria Math" panose="02040503050406030204" pitchFamily="18" charset="0"/>
                          <a:ea typeface="Cambria Math" panose="02040503050406030204" pitchFamily="18" charset="0"/>
                        </a:rPr>
                        <m:t>𝑦</m:t>
                      </m:r>
                      <m:r>
                        <a:rPr lang="en-AU" sz="2800" i="1">
                          <a:latin typeface="Cambria Math" panose="02040503050406030204" pitchFamily="18" charset="0"/>
                          <a:ea typeface="Cambria Math" panose="02040503050406030204" pitchFamily="18" charset="0"/>
                        </a:rPr>
                        <m:t>+</m:t>
                      </m:r>
                      <m:sSup>
                        <m:sSupPr>
                          <m:ctrlPr>
                            <a:rPr lang="en-AU" sz="2800" i="1" smtClean="0">
                              <a:solidFill>
                                <a:schemeClr val="accent2"/>
                              </a:solidFill>
                              <a:latin typeface="Cambria Math" panose="02040503050406030204" pitchFamily="18" charset="0"/>
                              <a:ea typeface="Cambria Math" panose="02040503050406030204" pitchFamily="18" charset="0"/>
                            </a:rPr>
                          </m:ctrlPr>
                        </m:sSupPr>
                        <m:e>
                          <m:r>
                            <a:rPr lang="en-AU" sz="2800" i="1">
                              <a:solidFill>
                                <a:schemeClr val="accent2"/>
                              </a:solidFill>
                              <a:latin typeface="Cambria Math" panose="02040503050406030204" pitchFamily="18" charset="0"/>
                              <a:ea typeface="Cambria Math" panose="02040503050406030204" pitchFamily="18" charset="0"/>
                            </a:rPr>
                            <m:t>10</m:t>
                          </m:r>
                          <m:r>
                            <a:rPr lang="en-AU" sz="2800" i="1">
                              <a:solidFill>
                                <a:schemeClr val="accent2"/>
                              </a:solidFill>
                              <a:latin typeface="Cambria Math" panose="02040503050406030204" pitchFamily="18" charset="0"/>
                              <a:ea typeface="Cambria Math" panose="02040503050406030204" pitchFamily="18" charset="0"/>
                            </a:rPr>
                            <m:t>𝑥</m:t>
                          </m:r>
                        </m:e>
                        <m:sup>
                          <m:r>
                            <a:rPr lang="en-AU" sz="2800" i="1">
                              <a:solidFill>
                                <a:schemeClr val="accent2"/>
                              </a:solidFill>
                              <a:latin typeface="Cambria Math" panose="02040503050406030204" pitchFamily="18" charset="0"/>
                              <a:ea typeface="Cambria Math" panose="02040503050406030204" pitchFamily="18" charset="0"/>
                            </a:rPr>
                            <m:t>3</m:t>
                          </m:r>
                        </m:sup>
                      </m:sSup>
                      <m:sSup>
                        <m:sSupPr>
                          <m:ctrlPr>
                            <a:rPr lang="en-AU" sz="2800" i="1">
                              <a:solidFill>
                                <a:schemeClr val="accent2"/>
                              </a:solidFill>
                              <a:latin typeface="Cambria Math" panose="02040503050406030204" pitchFamily="18" charset="0"/>
                              <a:ea typeface="Cambria Math" panose="02040503050406030204" pitchFamily="18" charset="0"/>
                            </a:rPr>
                          </m:ctrlPr>
                        </m:sSupPr>
                        <m:e>
                          <m:r>
                            <a:rPr lang="en-AU" sz="2800" i="1">
                              <a:solidFill>
                                <a:schemeClr val="accent2"/>
                              </a:solidFill>
                              <a:latin typeface="Cambria Math" panose="02040503050406030204" pitchFamily="18" charset="0"/>
                              <a:ea typeface="Cambria Math" panose="02040503050406030204" pitchFamily="18" charset="0"/>
                            </a:rPr>
                            <m:t>𝑦</m:t>
                          </m:r>
                        </m:e>
                        <m:sup>
                          <m:r>
                            <a:rPr lang="en-AU" sz="2800" i="1">
                              <a:solidFill>
                                <a:schemeClr val="accent2"/>
                              </a:solidFill>
                              <a:latin typeface="Cambria Math" panose="02040503050406030204" pitchFamily="18" charset="0"/>
                              <a:ea typeface="Cambria Math" panose="02040503050406030204" pitchFamily="18" charset="0"/>
                            </a:rPr>
                            <m:t>2</m:t>
                          </m:r>
                        </m:sup>
                      </m:sSup>
                      <m:r>
                        <a:rPr lang="en-AU" sz="2800" i="1">
                          <a:latin typeface="Cambria Math" panose="02040503050406030204" pitchFamily="18" charset="0"/>
                          <a:ea typeface="Cambria Math" panose="02040503050406030204" pitchFamily="18" charset="0"/>
                        </a:rPr>
                        <m:t>+</m:t>
                      </m:r>
                      <m:r>
                        <a:rPr lang="en-AU" sz="2800" i="1" smtClean="0">
                          <a:solidFill>
                            <a:srgbClr val="00B050"/>
                          </a:solidFill>
                          <a:latin typeface="Cambria Math" panose="02040503050406030204" pitchFamily="18" charset="0"/>
                          <a:ea typeface="Cambria Math" panose="02040503050406030204" pitchFamily="18" charset="0"/>
                        </a:rPr>
                        <m:t>10</m:t>
                      </m:r>
                      <m:sSup>
                        <m:sSupPr>
                          <m:ctrlPr>
                            <a:rPr lang="en-AU" sz="2800" i="1">
                              <a:solidFill>
                                <a:srgbClr val="00B050"/>
                              </a:solidFill>
                              <a:latin typeface="Cambria Math" panose="02040503050406030204" pitchFamily="18" charset="0"/>
                              <a:ea typeface="Cambria Math" panose="02040503050406030204" pitchFamily="18" charset="0"/>
                            </a:rPr>
                          </m:ctrlPr>
                        </m:sSupPr>
                        <m:e>
                          <m:r>
                            <a:rPr lang="en-AU" sz="2800" i="1">
                              <a:solidFill>
                                <a:srgbClr val="00B050"/>
                              </a:solidFill>
                              <a:latin typeface="Cambria Math" panose="02040503050406030204" pitchFamily="18" charset="0"/>
                              <a:ea typeface="Cambria Math" panose="02040503050406030204" pitchFamily="18" charset="0"/>
                            </a:rPr>
                            <m:t>𝑥</m:t>
                          </m:r>
                        </m:e>
                        <m:sup>
                          <m:r>
                            <a:rPr lang="en-AU" sz="2800" i="1">
                              <a:solidFill>
                                <a:srgbClr val="00B050"/>
                              </a:solidFill>
                              <a:latin typeface="Cambria Math" panose="02040503050406030204" pitchFamily="18" charset="0"/>
                              <a:ea typeface="Cambria Math" panose="02040503050406030204" pitchFamily="18" charset="0"/>
                            </a:rPr>
                            <m:t>2</m:t>
                          </m:r>
                        </m:sup>
                      </m:sSup>
                      <m:sSup>
                        <m:sSupPr>
                          <m:ctrlPr>
                            <a:rPr lang="en-AU" sz="2800" i="1">
                              <a:solidFill>
                                <a:srgbClr val="00B050"/>
                              </a:solidFill>
                              <a:latin typeface="Cambria Math" panose="02040503050406030204" pitchFamily="18" charset="0"/>
                              <a:ea typeface="Cambria Math" panose="02040503050406030204" pitchFamily="18" charset="0"/>
                            </a:rPr>
                          </m:ctrlPr>
                        </m:sSupPr>
                        <m:e>
                          <m:r>
                            <a:rPr lang="en-AU" sz="2800" i="1">
                              <a:solidFill>
                                <a:srgbClr val="00B050"/>
                              </a:solidFill>
                              <a:latin typeface="Cambria Math" panose="02040503050406030204" pitchFamily="18" charset="0"/>
                              <a:ea typeface="Cambria Math" panose="02040503050406030204" pitchFamily="18" charset="0"/>
                            </a:rPr>
                            <m:t>𝑦</m:t>
                          </m:r>
                        </m:e>
                        <m:sup>
                          <m:r>
                            <a:rPr lang="en-AU" sz="2800" i="1">
                              <a:solidFill>
                                <a:srgbClr val="00B050"/>
                              </a:solidFill>
                              <a:latin typeface="Cambria Math" panose="02040503050406030204" pitchFamily="18" charset="0"/>
                              <a:ea typeface="Cambria Math" panose="02040503050406030204" pitchFamily="18" charset="0"/>
                            </a:rPr>
                            <m:t>3</m:t>
                          </m:r>
                        </m:sup>
                      </m:sSup>
                      <m:r>
                        <a:rPr lang="en-AU" sz="2800" i="1">
                          <a:latin typeface="Cambria Math" panose="02040503050406030204" pitchFamily="18" charset="0"/>
                          <a:ea typeface="Cambria Math" panose="02040503050406030204" pitchFamily="18" charset="0"/>
                        </a:rPr>
                        <m:t>+</m:t>
                      </m:r>
                      <m:r>
                        <a:rPr lang="en-AU" sz="2800" i="1" smtClean="0">
                          <a:solidFill>
                            <a:srgbClr val="7030A0"/>
                          </a:solidFill>
                          <a:latin typeface="Cambria Math" panose="02040503050406030204" pitchFamily="18" charset="0"/>
                          <a:ea typeface="Cambria Math" panose="02040503050406030204" pitchFamily="18" charset="0"/>
                        </a:rPr>
                        <m:t>5</m:t>
                      </m:r>
                      <m:sSup>
                        <m:sSupPr>
                          <m:ctrlPr>
                            <a:rPr lang="en-AU" sz="2800" i="1">
                              <a:solidFill>
                                <a:srgbClr val="7030A0"/>
                              </a:solidFill>
                              <a:latin typeface="Cambria Math" panose="02040503050406030204" pitchFamily="18" charset="0"/>
                              <a:ea typeface="Cambria Math" panose="02040503050406030204" pitchFamily="18" charset="0"/>
                            </a:rPr>
                          </m:ctrlPr>
                        </m:sSupPr>
                        <m:e>
                          <m:r>
                            <a:rPr lang="en-AU" sz="2800" i="1">
                              <a:solidFill>
                                <a:srgbClr val="7030A0"/>
                              </a:solidFill>
                              <a:latin typeface="Cambria Math" panose="02040503050406030204" pitchFamily="18" charset="0"/>
                              <a:ea typeface="Cambria Math" panose="02040503050406030204" pitchFamily="18" charset="0"/>
                            </a:rPr>
                            <m:t>𝑥𝑦</m:t>
                          </m:r>
                        </m:e>
                        <m:sup>
                          <m:r>
                            <a:rPr lang="en-AU" sz="2800" i="1">
                              <a:solidFill>
                                <a:srgbClr val="7030A0"/>
                              </a:solidFill>
                              <a:latin typeface="Cambria Math" panose="02040503050406030204" pitchFamily="18" charset="0"/>
                              <a:ea typeface="Cambria Math" panose="02040503050406030204" pitchFamily="18" charset="0"/>
                            </a:rPr>
                            <m:t>4</m:t>
                          </m:r>
                        </m:sup>
                      </m:sSup>
                      <m:r>
                        <a:rPr lang="en-AU" sz="2800" i="1">
                          <a:latin typeface="Cambria Math" panose="02040503050406030204" pitchFamily="18" charset="0"/>
                          <a:ea typeface="Cambria Math" panose="02040503050406030204" pitchFamily="18" charset="0"/>
                        </a:rPr>
                        <m:t>+</m:t>
                      </m:r>
                      <m:sSup>
                        <m:sSupPr>
                          <m:ctrlPr>
                            <a:rPr lang="en-AU" sz="2800" i="1" smtClean="0">
                              <a:solidFill>
                                <a:srgbClr val="FFC000"/>
                              </a:solidFill>
                              <a:latin typeface="Cambria Math" panose="02040503050406030204" pitchFamily="18" charset="0"/>
                              <a:ea typeface="Cambria Math" panose="02040503050406030204" pitchFamily="18" charset="0"/>
                            </a:rPr>
                          </m:ctrlPr>
                        </m:sSupPr>
                        <m:e>
                          <m:r>
                            <a:rPr lang="en-AU" sz="2800" i="1">
                              <a:solidFill>
                                <a:srgbClr val="FFC000"/>
                              </a:solidFill>
                              <a:latin typeface="Cambria Math" panose="02040503050406030204" pitchFamily="18" charset="0"/>
                              <a:ea typeface="Cambria Math" panose="02040503050406030204" pitchFamily="18" charset="0"/>
                            </a:rPr>
                            <m:t>𝑦</m:t>
                          </m:r>
                        </m:e>
                        <m:sup>
                          <m:r>
                            <a:rPr lang="en-AU" sz="2800" i="1">
                              <a:solidFill>
                                <a:srgbClr val="FFC000"/>
                              </a:solidFill>
                              <a:latin typeface="Cambria Math" panose="02040503050406030204" pitchFamily="18" charset="0"/>
                              <a:ea typeface="Cambria Math" panose="02040503050406030204" pitchFamily="18" charset="0"/>
                            </a:rPr>
                            <m:t>5</m:t>
                          </m:r>
                        </m:sup>
                      </m:sSup>
                    </m:oMath>
                  </m:oMathPara>
                </a14:m>
                <a:endParaRPr lang="en-AU" i="1" dirty="0">
                  <a:latin typeface="Cambria Math" panose="02040503050406030204" pitchFamily="18" charset="0"/>
                  <a:ea typeface="Cambria Math" panose="02040503050406030204" pitchFamily="18" charset="0"/>
                </a:endParaRPr>
              </a:p>
              <a:p>
                <a:endParaRPr lang="en-AU" sz="3200" i="1" dirty="0"/>
              </a:p>
            </p:txBody>
          </p:sp>
        </mc:Choice>
        <mc:Fallback xmlns="">
          <p:sp>
            <p:nvSpPr>
              <p:cNvPr id="5" name="Text Placeholder 4">
                <a:extLst>
                  <a:ext uri="{FF2B5EF4-FFF2-40B4-BE49-F238E27FC236}">
                    <a16:creationId xmlns:a16="http://schemas.microsoft.com/office/drawing/2014/main" id="{30BF6902-C9B3-EF05-D082-7F771EB70B3B}"/>
                  </a:ext>
                </a:extLst>
              </p:cNvPr>
              <p:cNvSpPr>
                <a:spLocks noGrp="1" noRot="1" noChangeAspect="1" noMove="1" noResize="1" noEditPoints="1" noAdjustHandles="1" noChangeArrowheads="1" noChangeShapeType="1" noTextEdit="1"/>
              </p:cNvSpPr>
              <p:nvPr>
                <p:ph type="body" sz="quarter" idx="17"/>
              </p:nvPr>
            </p:nvSpPr>
            <p:spPr>
              <a:blipFill>
                <a:blip r:embed="rId3"/>
                <a:stretch>
                  <a:fillRect/>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C603516F-BF4A-E0ED-9C25-6401067842BB}"/>
              </a:ext>
            </a:extLst>
          </p:cNvPr>
          <p:cNvSpPr/>
          <p:nvPr/>
        </p:nvSpPr>
        <p:spPr>
          <a:xfrm>
            <a:off x="8502154" y="5014044"/>
            <a:ext cx="3209654" cy="1034855"/>
          </a:xfrm>
          <a:prstGeom prst="wedgeRoundRectCallout">
            <a:avLst>
              <a:gd name="adj1" fmla="val -43063"/>
              <a:gd name="adj2" fmla="val -1055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What is the value of the coefficient of this term and why?</a:t>
            </a:r>
          </a:p>
        </p:txBody>
      </p:sp>
      <p:sp>
        <p:nvSpPr>
          <p:cNvPr id="7" name="Speech Bubble: Rectangle with Corners Rounded 6">
            <a:extLst>
              <a:ext uri="{FF2B5EF4-FFF2-40B4-BE49-F238E27FC236}">
                <a16:creationId xmlns:a16="http://schemas.microsoft.com/office/drawing/2014/main" id="{36B954BF-C2FB-938E-51F5-27904138271E}"/>
              </a:ext>
              <a:ext uri="{C183D7F6-B498-43B3-948B-1728B52AA6E4}">
                <adec:decorative xmlns:adec="http://schemas.microsoft.com/office/drawing/2017/decorative" val="1"/>
              </a:ext>
            </a:extLst>
          </p:cNvPr>
          <p:cNvSpPr/>
          <p:nvPr/>
        </p:nvSpPr>
        <p:spPr>
          <a:xfrm>
            <a:off x="4175588" y="5382034"/>
            <a:ext cx="3209654" cy="814020"/>
          </a:xfrm>
          <a:prstGeom prst="wedgeRoundRectCallout">
            <a:avLst>
              <a:gd name="adj1" fmla="val -39918"/>
              <a:gd name="adj2" fmla="val -1412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2000" dirty="0"/>
          </a:p>
        </p:txBody>
      </p:sp>
      <p:sp>
        <p:nvSpPr>
          <p:cNvPr id="8" name="Speech Bubble: Rectangle with Corners Rounded 7">
            <a:extLst>
              <a:ext uri="{FF2B5EF4-FFF2-40B4-BE49-F238E27FC236}">
                <a16:creationId xmlns:a16="http://schemas.microsoft.com/office/drawing/2014/main" id="{76547BE7-63D8-637A-91E8-158B947372DA}"/>
              </a:ext>
            </a:extLst>
          </p:cNvPr>
          <p:cNvSpPr/>
          <p:nvPr/>
        </p:nvSpPr>
        <p:spPr>
          <a:xfrm>
            <a:off x="4175588" y="5382034"/>
            <a:ext cx="3209654" cy="814020"/>
          </a:xfrm>
          <a:prstGeom prst="wedgeRoundRectCallout">
            <a:avLst>
              <a:gd name="adj1" fmla="val -5739"/>
              <a:gd name="adj2" fmla="val -1452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Why are both coefficients equal to 10?</a:t>
            </a:r>
          </a:p>
        </p:txBody>
      </p:sp>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FA7FF588-5DB9-5DC0-634C-E3312960A28F}"/>
                  </a:ext>
                </a:extLst>
              </p:cNvPr>
              <p:cNvSpPr/>
              <p:nvPr/>
            </p:nvSpPr>
            <p:spPr>
              <a:xfrm>
                <a:off x="5292500" y="1180152"/>
                <a:ext cx="3209654" cy="814020"/>
              </a:xfrm>
              <a:prstGeom prst="wedgeRoundRectCallout">
                <a:avLst>
                  <a:gd name="adj1" fmla="val -44538"/>
                  <a:gd name="adj2" fmla="val 10361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Why is the value of </a:t>
                </a:r>
                <a14:m>
                  <m:oMath xmlns:m="http://schemas.openxmlformats.org/officeDocument/2006/math">
                    <m:r>
                      <a:rPr lang="en-AU" sz="2000" b="0" i="1" smtClean="0">
                        <a:latin typeface="Cambria Math" panose="02040503050406030204" pitchFamily="18" charset="0"/>
                      </a:rPr>
                      <m:t>𝑟</m:t>
                    </m:r>
                    <m:r>
                      <a:rPr lang="en-AU" sz="2000" b="0" i="1" smtClean="0">
                        <a:latin typeface="Cambria Math" panose="02040503050406030204" pitchFamily="18" charset="0"/>
                      </a:rPr>
                      <m:t>=2</m:t>
                    </m:r>
                  </m:oMath>
                </a14:m>
                <a:r>
                  <a:rPr lang="en-AU" sz="2000" dirty="0"/>
                  <a:t> for the third term?</a:t>
                </a:r>
              </a:p>
            </p:txBody>
          </p:sp>
        </mc:Choice>
        <mc:Fallback xmlns="">
          <p:sp>
            <p:nvSpPr>
              <p:cNvPr id="9" name="Speech Bubble: Rectangle with Corners Rounded 8">
                <a:extLst>
                  <a:ext uri="{FF2B5EF4-FFF2-40B4-BE49-F238E27FC236}">
                    <a16:creationId xmlns:a16="http://schemas.microsoft.com/office/drawing/2014/main" id="{FA7FF588-5DB9-5DC0-634C-E3312960A28F}"/>
                  </a:ext>
                </a:extLst>
              </p:cNvPr>
              <p:cNvSpPr>
                <a:spLocks noRot="1" noChangeAspect="1" noMove="1" noResize="1" noEditPoints="1" noAdjustHandles="1" noChangeArrowheads="1" noChangeShapeType="1" noTextEdit="1"/>
              </p:cNvSpPr>
              <p:nvPr/>
            </p:nvSpPr>
            <p:spPr>
              <a:xfrm>
                <a:off x="5292500" y="1180152"/>
                <a:ext cx="3209654" cy="814020"/>
              </a:xfrm>
              <a:prstGeom prst="wedgeRoundRectCallout">
                <a:avLst>
                  <a:gd name="adj1" fmla="val -44538"/>
                  <a:gd name="adj2" fmla="val 103611"/>
                  <a:gd name="adj3" fmla="val 16667"/>
                </a:avLst>
              </a:prstGeom>
              <a:blipFill>
                <a:blip r:embed="rId4"/>
                <a:stretch>
                  <a:fillRect l="-567"/>
                </a:stretch>
              </a:blipFill>
            </p:spPr>
            <p:txBody>
              <a:bodyPr/>
              <a:lstStyle/>
              <a:p>
                <a:r>
                  <a:rPr lang="en-AU">
                    <a:noFill/>
                  </a:rPr>
                  <a:t> </a:t>
                </a:r>
              </a:p>
            </p:txBody>
          </p:sp>
        </mc:Fallback>
      </mc:AlternateContent>
    </p:spTree>
    <p:extLst>
      <p:ext uri="{BB962C8B-B14F-4D97-AF65-F5344CB8AC3E}">
        <p14:creationId xmlns:p14="http://schemas.microsoft.com/office/powerpoint/2010/main" val="394881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pPr>
            <a:r>
              <a:rPr lang="en-US" sz="1100" u="sng" dirty="0">
                <a:solidFill>
                  <a:srgbClr val="2F5496"/>
                </a:solidFill>
                <a:effectLst/>
                <a:latin typeface="Arial" panose="020B0604020202020204" pitchFamily="34" charset="0"/>
                <a:ea typeface="Arial" panose="020B0604020202020204" pitchFamily="34" charset="0"/>
                <a:hlinkClick r:id="rId6"/>
              </a:rPr>
              <a:t>Mathematics Extension 1 11–12 Syllabus</a:t>
            </a:r>
            <a:r>
              <a:rPr lang="en-AU" sz="1100" dirty="0">
                <a:solidFill>
                  <a:srgbClr val="000000"/>
                </a:solidFill>
                <a:effectLst/>
                <a:latin typeface="Arial" panose="020B0604020202020204" pitchFamily="34" charset="0"/>
                <a:ea typeface="Arial" panose="020B0604020202020204" pitchFamily="34" charset="0"/>
              </a:rPr>
              <a:t> </a:t>
            </a:r>
            <a:r>
              <a:rPr lang="en-AU" sz="11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2701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C5F9E-2F67-EC6D-E829-AF36263E58E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E15454-49EC-D539-0CB3-B2BC26AFB504}"/>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150591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A6FD-846C-7F2B-AD02-1767CEF4BB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3E5D2D-61C3-AB42-88BA-43B0213C5942}"/>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C700339-E1C0-0F44-3C78-DFEA92F9AD6B}"/>
                  </a:ext>
                </a:extLst>
              </p:cNvPr>
              <p:cNvSpPr txBox="1"/>
              <p:nvPr/>
            </p:nvSpPr>
            <p:spPr>
              <a:xfrm>
                <a:off x="359998" y="1694912"/>
                <a:ext cx="11303000" cy="44786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intentions</a:t>
                </a:r>
                <a:endParaRPr kumimoji="0" lang="en-AU" sz="18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285750" lvl="0" indent="-285750">
                  <a:lnSpc>
                    <a:spcPct val="150000"/>
                  </a:lnSpc>
                  <a:spcBef>
                    <a:spcPts val="1200"/>
                  </a:spcBef>
                  <a:spcAft>
                    <a:spcPts val="600"/>
                  </a:spcAft>
                  <a:buSzPts val="1100"/>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To understand the equivalence between coefficients in binomial expansions and combinations. </a:t>
                </a:r>
              </a:p>
              <a:p>
                <a:pPr marL="285750" lvl="0" indent="-285750">
                  <a:lnSpc>
                    <a:spcPct val="150000"/>
                  </a:lnSpc>
                  <a:spcBef>
                    <a:spcPts val="1200"/>
                  </a:spcBef>
                  <a:spcAft>
                    <a:spcPts val="600"/>
                  </a:spcAft>
                  <a:buSzPts val="1100"/>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To be able to use key combinatorial identities.</a:t>
                </a:r>
              </a:p>
              <a:p>
                <a:pPr>
                  <a:spcBef>
                    <a:spcPts val="1200"/>
                  </a:spcBef>
                  <a:spcAft>
                    <a:spcPts val="600"/>
                  </a:spcAft>
                </a:pPr>
                <a:r>
                  <a:rPr kumimoji="0" lang="en-AU" sz="1600" b="1" i="0" u="none" strike="noStrike" kern="1200" cap="none" spc="0" normalizeH="0" baseline="0" noProof="0" dirty="0">
                    <a:ln>
                      <a:noFill/>
                    </a:ln>
                    <a:solidFill>
                      <a:srgbClr val="002664"/>
                    </a:solidFill>
                    <a:uLnTx/>
                    <a:uFillTx/>
                    <a:latin typeface="Arial" panose="020B0604020202020204" pitchFamily="34" charset="0"/>
                    <a:ea typeface="Calibri" panose="020F0502020204030204" pitchFamily="34" charset="0"/>
                    <a:cs typeface="Arial" panose="020B0604020202020204" pitchFamily="34" charset="0"/>
                  </a:rPr>
                  <a:t>S</a:t>
                </a: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uccess criteria</a:t>
                </a:r>
              </a:p>
              <a:p>
                <a:pPr marL="285750" indent="-285750">
                  <a:lnSpc>
                    <a:spcPct val="150000"/>
                  </a:lnSpc>
                  <a:spcBef>
                    <a:spcPts val="1200"/>
                  </a:spcBef>
                  <a:spcAft>
                    <a:spcPts val="600"/>
                  </a:spcAft>
                  <a:buSzPts val="1100"/>
                  <a:buFont typeface="Arial" panose="020B0604020202020204" pitchFamily="34" charset="0"/>
                  <a:buChar char="•"/>
                </a:pPr>
                <a:r>
                  <a:rPr lang="en-AU" sz="1600" dirty="0">
                    <a:latin typeface="Arial" panose="020B0604020202020204" pitchFamily="34" charset="0"/>
                    <a:ea typeface="Calibri" panose="020F0502020204030204" pitchFamily="34" charset="0"/>
                  </a:rPr>
                  <a:t>I can use combinations to determine the coefficients of binomial expansions. </a:t>
                </a:r>
              </a:p>
              <a:p>
                <a:pPr marL="285750" indent="-285750">
                  <a:lnSpc>
                    <a:spcPct val="150000"/>
                  </a:lnSpc>
                  <a:spcBef>
                    <a:spcPts val="1200"/>
                  </a:spcBef>
                  <a:spcAft>
                    <a:spcPts val="600"/>
                  </a:spcAft>
                  <a:buSzPts val="1100"/>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I can explain why the coefficients in the expansion of </a:t>
                </a:r>
                <a14:m>
                  <m:oMath xmlns:m="http://schemas.openxmlformats.org/officeDocument/2006/math">
                    <m:sSup>
                      <m:sSupPr>
                        <m:ctrlPr>
                          <a:rPr lang="en-AU" sz="1600" i="1">
                            <a:effectLst/>
                            <a:latin typeface="Cambria Math" panose="02040503050406030204" pitchFamily="18" charset="0"/>
                            <a:ea typeface="Calibri" panose="020F0502020204030204" pitchFamily="34" charset="0"/>
                          </a:rPr>
                        </m:ctrlPr>
                      </m:sSupPr>
                      <m:e>
                        <m:d>
                          <m:dPr>
                            <m:ctrlPr>
                              <a:rPr lang="en-AU" sz="1600" i="1">
                                <a:effectLst/>
                                <a:latin typeface="Cambria Math" panose="02040503050406030204" pitchFamily="18" charset="0"/>
                                <a:ea typeface="Calibri" panose="020F0502020204030204" pitchFamily="34" charset="0"/>
                              </a:rPr>
                            </m:ctrlPr>
                          </m:dPr>
                          <m:e>
                            <m:r>
                              <a:rPr lang="en-AU" sz="1600" i="1">
                                <a:effectLst/>
                                <a:latin typeface="Cambria Math" panose="02040503050406030204" pitchFamily="18" charset="0"/>
                                <a:ea typeface="Calibri" panose="020F0502020204030204" pitchFamily="34" charset="0"/>
                              </a:rPr>
                              <m:t>𝑥</m:t>
                            </m:r>
                            <m:r>
                              <a:rPr lang="en-AU" sz="1600" i="1">
                                <a:effectLst/>
                                <a:latin typeface="Cambria Math" panose="02040503050406030204" pitchFamily="18" charset="0"/>
                                <a:ea typeface="Calibri" panose="020F0502020204030204" pitchFamily="34" charset="0"/>
                              </a:rPr>
                              <m:t>+</m:t>
                            </m:r>
                            <m:r>
                              <a:rPr lang="en-AU" sz="1600" i="1">
                                <a:effectLst/>
                                <a:latin typeface="Cambria Math" panose="02040503050406030204" pitchFamily="18" charset="0"/>
                                <a:ea typeface="Calibri" panose="020F0502020204030204" pitchFamily="34" charset="0"/>
                              </a:rPr>
                              <m:t>𝑦</m:t>
                            </m:r>
                          </m:e>
                        </m:d>
                      </m:e>
                      <m:sup>
                        <m:r>
                          <a:rPr lang="en-AU" sz="1600" i="1">
                            <a:effectLst/>
                            <a:latin typeface="Cambria Math" panose="02040503050406030204" pitchFamily="18" charset="0"/>
                            <a:ea typeface="Calibri" panose="020F0502020204030204" pitchFamily="34" charset="0"/>
                          </a:rPr>
                          <m:t>𝑛</m:t>
                        </m:r>
                      </m:sup>
                    </m:sSup>
                  </m:oMath>
                </a14:m>
                <a:r>
                  <a:rPr lang="en-AU" sz="1600" dirty="0">
                    <a:effectLst/>
                    <a:latin typeface="Arial" panose="020B0604020202020204" pitchFamily="34" charset="0"/>
                    <a:ea typeface="Yu Mincho" panose="02020400000000000000" pitchFamily="18" charset="-128"/>
                  </a:rPr>
                  <a:t> are given by </a:t>
                </a:r>
                <a:r>
                  <a:rPr lang="en-AU" sz="1600" i="1" baseline="30000" dirty="0">
                    <a:effectLst/>
                    <a:latin typeface="Cambria Math" panose="02040503050406030204" pitchFamily="18" charset="0"/>
                    <a:ea typeface="Calibri" panose="020F0502020204030204" pitchFamily="34" charset="0"/>
                  </a:rPr>
                  <a:t>n</a:t>
                </a:r>
                <a:r>
                  <a:rPr lang="en-AU" sz="1600" i="1" dirty="0">
                    <a:effectLst/>
                    <a:latin typeface="Cambria Math" panose="02040503050406030204" pitchFamily="18" charset="0"/>
                    <a:ea typeface="Calibri" panose="020F0502020204030204" pitchFamily="34" charset="0"/>
                  </a:rPr>
                  <a:t>C</a:t>
                </a:r>
                <a:r>
                  <a:rPr lang="en-AU" sz="1600" i="1" baseline="-25000" dirty="0">
                    <a:effectLst/>
                    <a:latin typeface="Cambria Math" panose="02040503050406030204" pitchFamily="18" charset="0"/>
                    <a:ea typeface="Calibri" panose="020F0502020204030204" pitchFamily="34" charset="0"/>
                  </a:rPr>
                  <a:t>r</a:t>
                </a:r>
                <a:r>
                  <a:rPr lang="en-AU" sz="1600" dirty="0">
                    <a:effectLst/>
                    <a:latin typeface="Arial" panose="020B0604020202020204" pitchFamily="34" charset="0"/>
                    <a:ea typeface="Yu Mincho" panose="02020400000000000000" pitchFamily="18" charset="-128"/>
                  </a:rPr>
                  <a:t>.</a:t>
                </a:r>
                <a:endParaRPr lang="en-AU" sz="1600" dirty="0">
                  <a:effectLst/>
                  <a:latin typeface="Arial" panose="020B0604020202020204" pitchFamily="34" charset="0"/>
                  <a:ea typeface="Calibri" panose="020F0502020204030204" pitchFamily="34" charset="0"/>
                </a:endParaRPr>
              </a:p>
              <a:p>
                <a:pPr marL="285750" indent="-285750">
                  <a:lnSpc>
                    <a:spcPct val="150000"/>
                  </a:lnSpc>
                  <a:spcBef>
                    <a:spcPts val="1200"/>
                  </a:spcBef>
                  <a:spcAft>
                    <a:spcPts val="600"/>
                  </a:spcAft>
                  <a:buSzPts val="1100"/>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I can use the identities </a:t>
                </a:r>
                <a:r>
                  <a:rPr lang="en-AU" sz="1600" i="1" baseline="30000" dirty="0">
                    <a:effectLst/>
                    <a:latin typeface="Cambria Math" panose="02040503050406030204" pitchFamily="18" charset="0"/>
                    <a:ea typeface="Calibri" panose="020F0502020204030204" pitchFamily="34" charset="0"/>
                    <a:cs typeface="Arial" panose="020B0604020202020204" pitchFamily="34" charset="0"/>
                  </a:rPr>
                  <a:t>n</a:t>
                </a:r>
                <a:r>
                  <a:rPr lang="en-AU" sz="1600" i="1" dirty="0">
                    <a:effectLst/>
                    <a:latin typeface="Cambria Math" panose="02040503050406030204" pitchFamily="18" charset="0"/>
                    <a:ea typeface="Calibri" panose="020F0502020204030204" pitchFamily="34" charset="0"/>
                    <a:cs typeface="Arial" panose="020B0604020202020204" pitchFamily="34" charset="0"/>
                  </a:rPr>
                  <a:t>C</a:t>
                </a:r>
                <a:r>
                  <a:rPr lang="en-AU" sz="1600" i="1" baseline="-25000" dirty="0">
                    <a:effectLst/>
                    <a:latin typeface="Cambria Math" panose="02040503050406030204" pitchFamily="18" charset="0"/>
                    <a:ea typeface="Calibri" panose="020F0502020204030204" pitchFamily="34" charset="0"/>
                    <a:cs typeface="Arial" panose="020B0604020202020204" pitchFamily="34" charset="0"/>
                  </a:rPr>
                  <a:t>r</a:t>
                </a:r>
                <a:r>
                  <a:rPr lang="en-AU" sz="1600" dirty="0">
                    <a:effectLst/>
                    <a:latin typeface="Cambria Math" panose="02040503050406030204" pitchFamily="18" charset="0"/>
                    <a:ea typeface="Calibri" panose="020F0502020204030204" pitchFamily="34" charset="0"/>
                    <a:cs typeface="Arial" panose="020B0604020202020204" pitchFamily="34" charset="0"/>
                  </a:rPr>
                  <a:t> </a:t>
                </a:r>
                <a:r>
                  <a:rPr lang="en-AU" sz="1600" dirty="0">
                    <a:effectLst/>
                    <a:ea typeface="Calibri" panose="020F0502020204030204" pitchFamily="34" charset="0"/>
                    <a:cs typeface="Arial" panose="020B0604020202020204" pitchFamily="34" charset="0"/>
                  </a:rPr>
                  <a:t> </a:t>
                </a:r>
                <a14:m>
                  <m:oMath xmlns:m="http://schemas.openxmlformats.org/officeDocument/2006/math">
                    <m:r>
                      <a:rPr lang="en-AU" sz="1600" i="1">
                        <a:effectLst/>
                        <a:latin typeface="Cambria Math" panose="02040503050406030204" pitchFamily="18" charset="0"/>
                        <a:ea typeface="Calibri" panose="020F0502020204030204" pitchFamily="34" charset="0"/>
                        <a:cs typeface="Arial" panose="020B0604020202020204" pitchFamily="34" charset="0"/>
                      </a:rPr>
                      <m:t>=</m:t>
                    </m:r>
                  </m:oMath>
                </a14:m>
                <a:r>
                  <a:rPr lang="en-AU" sz="1600" dirty="0">
                    <a:effectLst/>
                    <a:latin typeface="Cambria Math" panose="02040503050406030204" pitchFamily="18" charset="0"/>
                    <a:ea typeface="Calibri" panose="020F0502020204030204" pitchFamily="34" charset="0"/>
                    <a:cs typeface="Arial" panose="020B0604020202020204" pitchFamily="34" charset="0"/>
                  </a:rPr>
                  <a:t> </a:t>
                </a:r>
                <a:r>
                  <a:rPr lang="en-AU" sz="1600" i="1" baseline="30000" dirty="0">
                    <a:latin typeface="Cambria Math" panose="02040503050406030204" pitchFamily="18" charset="0"/>
                    <a:ea typeface="Calibri" panose="020F0502020204030204" pitchFamily="34" charset="0"/>
                  </a:rPr>
                  <a:t>n-1</a:t>
                </a:r>
                <a:r>
                  <a:rPr lang="en-AU" sz="1600" i="1" dirty="0">
                    <a:latin typeface="Cambria Math" panose="02040503050406030204" pitchFamily="18" charset="0"/>
                    <a:ea typeface="Calibri" panose="020F0502020204030204" pitchFamily="34" charset="0"/>
                  </a:rPr>
                  <a:t>C</a:t>
                </a:r>
                <a:r>
                  <a:rPr lang="en-AU" sz="1600" i="1" baseline="-25000" dirty="0">
                    <a:latin typeface="Cambria Math" panose="02040503050406030204" pitchFamily="18" charset="0"/>
                    <a:ea typeface="Calibri" panose="020F0502020204030204" pitchFamily="34" charset="0"/>
                  </a:rPr>
                  <a:t>r-1</a:t>
                </a:r>
                <a:r>
                  <a:rPr lang="en-AU" sz="1600" dirty="0">
                    <a:latin typeface="Cambria Math" panose="02040503050406030204" pitchFamily="18" charset="0"/>
                    <a:ea typeface="Calibri" panose="020F0502020204030204" pitchFamily="34" charset="0"/>
                  </a:rPr>
                  <a:t> +</a:t>
                </a:r>
                <a:r>
                  <a:rPr lang="en-AU" sz="1600" i="1" baseline="30000" dirty="0">
                    <a:latin typeface="Cambria Math" panose="02040503050406030204" pitchFamily="18" charset="0"/>
                    <a:ea typeface="Calibri" panose="020F0502020204030204" pitchFamily="34" charset="0"/>
                  </a:rPr>
                  <a:t>n-1</a:t>
                </a:r>
                <a:r>
                  <a:rPr lang="en-AU" sz="1600" i="1" dirty="0">
                    <a:latin typeface="Cambria Math" panose="02040503050406030204" pitchFamily="18" charset="0"/>
                    <a:ea typeface="Calibri" panose="020F0502020204030204" pitchFamily="34" charset="0"/>
                  </a:rPr>
                  <a:t>C</a:t>
                </a:r>
                <a:r>
                  <a:rPr lang="en-AU" sz="1600" i="1" baseline="-25000" dirty="0">
                    <a:latin typeface="Cambria Math" panose="02040503050406030204" pitchFamily="18" charset="0"/>
                    <a:ea typeface="Calibri" panose="020F0502020204030204" pitchFamily="34" charset="0"/>
                  </a:rPr>
                  <a:t>r</a:t>
                </a:r>
                <a:r>
                  <a:rPr lang="en-AU" sz="1600" i="1" baseline="-25000" dirty="0">
                    <a:latin typeface="Arial" panose="020B0604020202020204" pitchFamily="34" charset="0"/>
                    <a:ea typeface="Calibri" panose="020F0502020204030204" pitchFamily="34" charset="0"/>
                  </a:rPr>
                  <a:t> </a:t>
                </a:r>
                <a:r>
                  <a:rPr lang="en-AU" sz="1600" dirty="0">
                    <a:latin typeface="Arial" panose="020B0604020202020204" pitchFamily="34" charset="0"/>
                    <a:ea typeface="Calibri" panose="020F0502020204030204" pitchFamily="34" charset="0"/>
                  </a:rPr>
                  <a:t>and </a:t>
                </a:r>
                <a:r>
                  <a:rPr lang="en-AU" sz="1600" i="1" baseline="30000" dirty="0">
                    <a:latin typeface="Cambria Math" panose="02040503050406030204" pitchFamily="18" charset="0"/>
                    <a:ea typeface="Calibri" panose="020F0502020204030204" pitchFamily="34" charset="0"/>
                  </a:rPr>
                  <a:t>n</a:t>
                </a:r>
                <a:r>
                  <a:rPr lang="en-AU" sz="1600" i="1" dirty="0">
                    <a:latin typeface="Cambria Math" panose="02040503050406030204" pitchFamily="18" charset="0"/>
                    <a:ea typeface="Calibri" panose="020F0502020204030204" pitchFamily="34" charset="0"/>
                  </a:rPr>
                  <a:t>C</a:t>
                </a:r>
                <a:r>
                  <a:rPr lang="en-AU" sz="1600" i="1" baseline="-25000" dirty="0">
                    <a:latin typeface="Cambria Math" panose="02040503050406030204" pitchFamily="18" charset="0"/>
                    <a:ea typeface="Calibri" panose="020F0502020204030204" pitchFamily="34" charset="0"/>
                  </a:rPr>
                  <a:t>r</a:t>
                </a:r>
                <a:r>
                  <a:rPr lang="en-AU" sz="1600" dirty="0">
                    <a:latin typeface="Cambria Math" panose="02040503050406030204" pitchFamily="18" charset="0"/>
                    <a:ea typeface="Calibri" panose="020F0502020204030204" pitchFamily="34" charset="0"/>
                  </a:rPr>
                  <a:t> </a:t>
                </a:r>
                <a:r>
                  <a:rPr lang="en-AU" sz="1600" dirty="0">
                    <a:ea typeface="Calibri" panose="020F0502020204030204" pitchFamily="34" charset="0"/>
                    <a:cs typeface="Arial" panose="020B0604020202020204" pitchFamily="34" charset="0"/>
                  </a:rPr>
                  <a:t> </a:t>
                </a:r>
                <a14:m>
                  <m:oMath xmlns:m="http://schemas.openxmlformats.org/officeDocument/2006/math">
                    <m:r>
                      <a:rPr lang="en-AU" sz="1600" i="1">
                        <a:latin typeface="Cambria Math" panose="02040503050406030204" pitchFamily="18" charset="0"/>
                        <a:ea typeface="Calibri" panose="020F0502020204030204" pitchFamily="34" charset="0"/>
                        <a:cs typeface="Arial" panose="020B0604020202020204" pitchFamily="34" charset="0"/>
                      </a:rPr>
                      <m:t>=</m:t>
                    </m:r>
                  </m:oMath>
                </a14:m>
                <a:r>
                  <a:rPr lang="en-AU" sz="1600" dirty="0">
                    <a:latin typeface="Cambria Math" panose="02040503050406030204" pitchFamily="18" charset="0"/>
                    <a:ea typeface="Calibri" panose="020F0502020204030204" pitchFamily="34" charset="0"/>
                    <a:cs typeface="Arial" panose="020B0604020202020204" pitchFamily="34" charset="0"/>
                  </a:rPr>
                  <a:t> </a:t>
                </a:r>
                <a:r>
                  <a:rPr lang="en-AU" sz="1600" i="1" baseline="30000" dirty="0">
                    <a:latin typeface="Cambria Math" panose="02040503050406030204" pitchFamily="18" charset="0"/>
                    <a:ea typeface="Calibri" panose="020F0502020204030204" pitchFamily="34" charset="0"/>
                    <a:cs typeface="Arial" panose="020B0604020202020204" pitchFamily="34" charset="0"/>
                  </a:rPr>
                  <a:t>n</a:t>
                </a:r>
                <a:r>
                  <a:rPr lang="en-AU" sz="1600" i="1" dirty="0">
                    <a:latin typeface="Cambria Math" panose="02040503050406030204" pitchFamily="18" charset="0"/>
                    <a:ea typeface="Calibri" panose="020F0502020204030204" pitchFamily="34" charset="0"/>
                    <a:cs typeface="Arial" panose="020B0604020202020204" pitchFamily="34" charset="0"/>
                  </a:rPr>
                  <a:t>C</a:t>
                </a:r>
                <a:r>
                  <a:rPr lang="en-AU" sz="1600" i="1" baseline="-25000" dirty="0">
                    <a:latin typeface="Cambria Math" panose="02040503050406030204" pitchFamily="18" charset="0"/>
                    <a:ea typeface="Calibri" panose="020F0502020204030204" pitchFamily="34" charset="0"/>
                    <a:cs typeface="Arial" panose="020B0604020202020204" pitchFamily="34" charset="0"/>
                  </a:rPr>
                  <a:t>n-r </a:t>
                </a:r>
                <a:r>
                  <a:rPr lang="en-AU" sz="1600" dirty="0"/>
                  <a:t>to simplify expressions involving binomial coefficients.</a:t>
                </a:r>
              </a:p>
              <a:p>
                <a:pPr marL="285750" indent="-285750">
                  <a:lnSpc>
                    <a:spcPct val="150000"/>
                  </a:lnSpc>
                  <a:spcBef>
                    <a:spcPts val="1200"/>
                  </a:spcBef>
                  <a:spcAft>
                    <a:spcPts val="600"/>
                  </a:spcAft>
                  <a:buSzPts val="1100"/>
                  <a:buFont typeface="Arial" panose="020B0604020202020204" pitchFamily="34" charset="0"/>
                  <a:buChar char="•"/>
                </a:pPr>
                <a:r>
                  <a:rPr lang="en-AU" sz="1600" dirty="0">
                    <a:effectLst/>
                    <a:latin typeface="Arial" panose="020B0604020202020204" pitchFamily="34" charset="0"/>
                    <a:ea typeface="Calibri" panose="020F0502020204030204" pitchFamily="34" charset="0"/>
                  </a:rPr>
                  <a:t>I can apply patterns and identities to expand binomial expressions using combination notation.</a:t>
                </a:r>
              </a:p>
            </p:txBody>
          </p:sp>
        </mc:Choice>
        <mc:Fallback xmlns="">
          <p:sp>
            <p:nvSpPr>
              <p:cNvPr id="3" name="TextBox 2">
                <a:extLst>
                  <a:ext uri="{FF2B5EF4-FFF2-40B4-BE49-F238E27FC236}">
                    <a16:creationId xmlns:a16="http://schemas.microsoft.com/office/drawing/2014/main" id="{0C700339-E1C0-0F44-3C78-DFEA92F9AD6B}"/>
                  </a:ext>
                </a:extLst>
              </p:cNvPr>
              <p:cNvSpPr txBox="1">
                <a:spLocks noRot="1" noChangeAspect="1" noMove="1" noResize="1" noEditPoints="1" noAdjustHandles="1" noChangeArrowheads="1" noChangeShapeType="1" noTextEdit="1"/>
              </p:cNvSpPr>
              <p:nvPr/>
            </p:nvSpPr>
            <p:spPr>
              <a:xfrm>
                <a:off x="359998" y="1694912"/>
                <a:ext cx="11303000" cy="4478662"/>
              </a:xfrm>
              <a:prstGeom prst="rect">
                <a:avLst/>
              </a:prstGeom>
              <a:blipFill>
                <a:blip r:embed="rId3"/>
                <a:stretch>
                  <a:fillRect l="-1241" b="-190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4AB5785-3807-A26A-A7D1-FFC90F160F2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167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3B98F-200F-FC95-B3A2-01BE487ABE4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FC74B0-E023-95EE-9595-891E7DB87824}"/>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48374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526FB8-7347-3C76-A885-8A987AA86372}"/>
              </a:ext>
            </a:extLst>
          </p:cNvPr>
          <p:cNvSpPr>
            <a:spLocks noGrp="1"/>
          </p:cNvSpPr>
          <p:nvPr>
            <p:ph type="sldNum" sz="quarter" idx="12"/>
          </p:nvPr>
        </p:nvSpPr>
        <p:spPr/>
        <p:txBody>
          <a:bodyPr/>
          <a:lstStyle/>
          <a:p>
            <a:fld id="{10A01DC5-1685-4615-8240-15192985C6A2}" type="slidenum">
              <a:rPr lang="en-AU" smtClean="0"/>
              <a:t>5</a:t>
            </a:fld>
            <a:endParaRPr lang="en-AU" dirty="0"/>
          </a:p>
        </p:txBody>
      </p:sp>
      <p:sp>
        <p:nvSpPr>
          <p:cNvPr id="3" name="Title 2">
            <a:extLst>
              <a:ext uri="{FF2B5EF4-FFF2-40B4-BE49-F238E27FC236}">
                <a16:creationId xmlns:a16="http://schemas.microsoft.com/office/drawing/2014/main" id="{EFBDABEE-581F-9817-3E50-5EA8EDF3F57D}"/>
              </a:ext>
            </a:extLst>
          </p:cNvPr>
          <p:cNvSpPr>
            <a:spLocks noGrp="1"/>
          </p:cNvSpPr>
          <p:nvPr>
            <p:ph type="title"/>
          </p:nvPr>
        </p:nvSpPr>
        <p:spPr/>
        <p:txBody>
          <a:bodyPr/>
          <a:lstStyle/>
          <a:p>
            <a:r>
              <a:rPr lang="en-AU" dirty="0"/>
              <a:t>Binomial coefficients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5FDAB4C-A8B5-0C3C-5E01-72BD021791DF}"/>
                  </a:ext>
                </a:extLst>
              </p:cNvPr>
              <p:cNvSpPr>
                <a:spLocks noGrp="1"/>
              </p:cNvSpPr>
              <p:nvPr>
                <p:ph type="body" sz="quarter" idx="18"/>
              </p:nvPr>
            </p:nvSpPr>
            <p:spPr/>
            <p:txBody>
              <a:bodyPr/>
              <a:lstStyle/>
              <a:p>
                <a:r>
                  <a:rPr lang="en-AU" dirty="0"/>
                  <a:t>Expansion of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4</m:t>
                        </m:r>
                      </m:sup>
                    </m:sSup>
                  </m:oMath>
                </a14:m>
                <a:endParaRPr lang="en-AU" dirty="0"/>
              </a:p>
            </p:txBody>
          </p:sp>
        </mc:Choice>
        <mc:Fallback xmlns="">
          <p:sp>
            <p:nvSpPr>
              <p:cNvPr id="4" name="Text Placeholder 3">
                <a:extLst>
                  <a:ext uri="{FF2B5EF4-FFF2-40B4-BE49-F238E27FC236}">
                    <a16:creationId xmlns:a16="http://schemas.microsoft.com/office/drawing/2014/main" id="{25FDAB4C-A8B5-0C3C-5E01-72BD021791DF}"/>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1327" t="-23529" b="-509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E4F307E-2004-B0F7-3539-2F7A6768D1A5}"/>
                  </a:ext>
                </a:extLst>
              </p:cNvPr>
              <p:cNvSpPr>
                <a:spLocks noGrp="1"/>
              </p:cNvSpPr>
              <p:nvPr>
                <p:ph type="body" sz="quarter" idx="17"/>
              </p:nvPr>
            </p:nvSpPr>
            <p:spPr>
              <a:xfrm>
                <a:off x="354000" y="2559513"/>
                <a:ext cx="11484000" cy="2344855"/>
              </a:xfrm>
            </p:spPr>
            <p:txBody>
              <a:bodyPr/>
              <a:lstStyle/>
              <a:p>
                <a:pPr/>
                <a14:m>
                  <m:oMathPara xmlns:m="http://schemas.openxmlformats.org/officeDocument/2006/math">
                    <m:oMathParaPr>
                      <m:jc m:val="left"/>
                    </m:oMathParaPr>
                    <m:oMath xmlns:m="http://schemas.openxmlformats.org/officeDocument/2006/math">
                      <m:sSup>
                        <m:sSupPr>
                          <m:ctrlPr>
                            <a:rPr lang="en-AU" sz="2800" b="0" i="1" smtClean="0">
                              <a:latin typeface="Cambria Math" panose="02040503050406030204" pitchFamily="18" charset="0"/>
                            </a:rPr>
                          </m:ctrlPr>
                        </m:sSupPr>
                        <m:e>
                          <m:d>
                            <m:dPr>
                              <m:ctrlPr>
                                <a:rPr lang="en-AU" sz="2800" b="0" i="1" smtClean="0">
                                  <a:latin typeface="Cambria Math" panose="02040503050406030204" pitchFamily="18" charset="0"/>
                                </a:rPr>
                              </m:ctrlPr>
                            </m:dPr>
                            <m:e>
                              <m:r>
                                <a:rPr lang="en-AU" sz="2800" b="0" i="1" smtClean="0">
                                  <a:latin typeface="Cambria Math" panose="02040503050406030204" pitchFamily="18" charset="0"/>
                                </a:rPr>
                                <m:t>𝑥</m:t>
                              </m:r>
                              <m:r>
                                <a:rPr lang="en-AU" sz="2800" b="0" i="1" smtClean="0">
                                  <a:latin typeface="Cambria Math" panose="02040503050406030204" pitchFamily="18" charset="0"/>
                                </a:rPr>
                                <m:t>+</m:t>
                              </m:r>
                              <m:r>
                                <a:rPr lang="en-AU" sz="2800" b="0" i="1" smtClean="0">
                                  <a:latin typeface="Cambria Math" panose="02040503050406030204" pitchFamily="18" charset="0"/>
                                </a:rPr>
                                <m:t>𝑦</m:t>
                              </m:r>
                            </m:e>
                          </m:d>
                        </m:e>
                        <m:sup>
                          <m:r>
                            <a:rPr lang="en-AU" sz="2800" b="0" i="1" smtClean="0">
                              <a:latin typeface="Cambria Math" panose="02040503050406030204" pitchFamily="18" charset="0"/>
                            </a:rPr>
                            <m:t>4</m:t>
                          </m:r>
                        </m:sup>
                      </m:sSup>
                      <m:r>
                        <a:rPr lang="en-AU" sz="2800" b="0" i="1" smtClean="0">
                          <a:latin typeface="Cambria Math" panose="02040503050406030204" pitchFamily="18" charset="0"/>
                        </a:rPr>
                        <m:t>=</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4</m:t>
                          </m:r>
                        </m:sup>
                      </m:sSup>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𝑦</m:t>
                          </m:r>
                        </m:e>
                        <m:sup>
                          <m:r>
                            <a:rPr lang="en-AU" sz="2800" b="0" i="1" smtClean="0">
                              <a:latin typeface="Cambria Math" panose="02040503050406030204" pitchFamily="18" charset="0"/>
                            </a:rPr>
                            <m:t>0</m:t>
                          </m:r>
                        </m:sup>
                      </m:sSup>
                      <m:r>
                        <a:rPr lang="en-AU" sz="2800" i="1">
                          <a:latin typeface="Cambria Math" panose="02040503050406030204" pitchFamily="18" charset="0"/>
                        </a:rPr>
                        <m:t>+</m:t>
                      </m:r>
                      <m:r>
                        <m:rPr>
                          <m:nor/>
                        </m:rPr>
                        <a:rPr lang="en-AU" sz="2800" b="0" smtClean="0">
                          <a:latin typeface="Cambria Math" panose="02040503050406030204" pitchFamily="18" charset="0"/>
                        </a:rPr>
                        <m:t>4</m:t>
                      </m:r>
                      <m:sSup>
                        <m:sSupPr>
                          <m:ctrlPr>
                            <a:rPr lang="en-AU" sz="2800" i="1" smtClean="0">
                              <a:latin typeface="Cambria Math" panose="02040503050406030204" pitchFamily="18" charset="0"/>
                            </a:rPr>
                          </m:ctrlPr>
                        </m:sSupPr>
                        <m:e>
                          <m:r>
                            <a:rPr lang="en-AU" sz="2800" i="1">
                              <a:latin typeface="Cambria Math" panose="02040503050406030204" pitchFamily="18" charset="0"/>
                            </a:rPr>
                            <m:t>𝑥</m:t>
                          </m:r>
                        </m:e>
                        <m:sup>
                          <m:r>
                            <a:rPr lang="en-AU" sz="2800" b="0" i="1" smtClean="0">
                              <a:latin typeface="Cambria Math" panose="02040503050406030204" pitchFamily="18" charset="0"/>
                            </a:rPr>
                            <m:t>3</m:t>
                          </m:r>
                        </m:sup>
                      </m:sSup>
                      <m:sSup>
                        <m:sSupPr>
                          <m:ctrlPr>
                            <a:rPr lang="en-AU" sz="2800" b="0" i="1" smtClean="0">
                              <a:latin typeface="Cambria Math" panose="02040503050406030204" pitchFamily="18" charset="0"/>
                            </a:rPr>
                          </m:ctrlPr>
                        </m:sSupPr>
                        <m:e>
                          <m:r>
                            <a:rPr lang="en-AU" sz="2800" i="1">
                              <a:latin typeface="Cambria Math" panose="02040503050406030204" pitchFamily="18" charset="0"/>
                            </a:rPr>
                            <m:t>𝑦</m:t>
                          </m:r>
                        </m:e>
                        <m:sup>
                          <m:r>
                            <a:rPr lang="en-AU" sz="2800" b="0" i="1" smtClean="0">
                              <a:latin typeface="Cambria Math" panose="02040503050406030204" pitchFamily="18" charset="0"/>
                            </a:rPr>
                            <m:t>1</m:t>
                          </m:r>
                        </m:sup>
                      </m:sSup>
                      <m:r>
                        <a:rPr lang="en-AU" sz="2800" i="1">
                          <a:latin typeface="Cambria Math" panose="02040503050406030204" pitchFamily="18" charset="0"/>
                        </a:rPr>
                        <m:t>+</m:t>
                      </m:r>
                      <m:r>
                        <m:rPr>
                          <m:nor/>
                        </m:rPr>
                        <a:rPr lang="en-AU" sz="2800" b="0" smtClean="0">
                          <a:latin typeface="Cambria Math" panose="02040503050406030204" pitchFamily="18" charset="0"/>
                        </a:rPr>
                        <m:t>6</m:t>
                      </m:r>
                      <m:sSup>
                        <m:sSupPr>
                          <m:ctrlPr>
                            <a:rPr lang="en-AU" sz="2800" b="0" i="1" smtClean="0">
                              <a:latin typeface="Cambria Math" panose="02040503050406030204" pitchFamily="18" charset="0"/>
                            </a:rPr>
                          </m:ctrlPr>
                        </m:sSupPr>
                        <m:e>
                          <m:r>
                            <a:rPr lang="en-AU" sz="2800" i="1">
                              <a:latin typeface="Cambria Math" panose="02040503050406030204" pitchFamily="18" charset="0"/>
                            </a:rPr>
                            <m:t>𝑥</m:t>
                          </m:r>
                        </m:e>
                        <m:sup>
                          <m:r>
                            <a:rPr lang="en-AU" sz="2800" b="0" i="1" smtClean="0">
                              <a:latin typeface="Cambria Math" panose="02040503050406030204" pitchFamily="18" charset="0"/>
                            </a:rPr>
                            <m:t>2</m:t>
                          </m:r>
                        </m:sup>
                      </m:sSup>
                      <m:sSup>
                        <m:sSupPr>
                          <m:ctrlPr>
                            <a:rPr lang="en-AU" sz="2800" i="1">
                              <a:latin typeface="Cambria Math" panose="02040503050406030204" pitchFamily="18" charset="0"/>
                            </a:rPr>
                          </m:ctrlPr>
                        </m:sSupPr>
                        <m:e>
                          <m:r>
                            <a:rPr lang="en-AU" sz="2800" i="1">
                              <a:latin typeface="Cambria Math" panose="02040503050406030204" pitchFamily="18" charset="0"/>
                            </a:rPr>
                            <m:t>𝑦</m:t>
                          </m:r>
                        </m:e>
                        <m:sup>
                          <m:r>
                            <a:rPr lang="en-AU" sz="2800" i="1">
                              <a:latin typeface="Cambria Math" panose="02040503050406030204" pitchFamily="18" charset="0"/>
                            </a:rPr>
                            <m:t>2</m:t>
                          </m:r>
                        </m:sup>
                      </m:sSup>
                      <m:r>
                        <a:rPr lang="en-AU" sz="2800" i="1">
                          <a:latin typeface="Cambria Math" panose="02040503050406030204" pitchFamily="18" charset="0"/>
                        </a:rPr>
                        <m:t>+</m:t>
                      </m:r>
                      <m:r>
                        <m:rPr>
                          <m:nor/>
                        </m:rPr>
                        <a:rPr lang="en-AU" sz="2800" b="0" smtClean="0">
                          <a:latin typeface="Cambria Math" panose="02040503050406030204" pitchFamily="18" charset="0"/>
                        </a:rPr>
                        <m:t>4</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1</m:t>
                          </m:r>
                        </m:sup>
                      </m:sSup>
                      <m:sSup>
                        <m:sSupPr>
                          <m:ctrlPr>
                            <a:rPr lang="en-AU" sz="2800" i="1">
                              <a:latin typeface="Cambria Math" panose="02040503050406030204" pitchFamily="18" charset="0"/>
                            </a:rPr>
                          </m:ctrlPr>
                        </m:sSupPr>
                        <m:e>
                          <m:r>
                            <a:rPr lang="en-AU" sz="2800" i="1">
                              <a:latin typeface="Cambria Math" panose="02040503050406030204" pitchFamily="18" charset="0"/>
                            </a:rPr>
                            <m:t>𝑦</m:t>
                          </m:r>
                        </m:e>
                        <m:sup>
                          <m:r>
                            <a:rPr lang="en-AU" sz="2800" i="1">
                              <a:latin typeface="Cambria Math" panose="02040503050406030204" pitchFamily="18" charset="0"/>
                            </a:rPr>
                            <m:t>3</m:t>
                          </m:r>
                        </m:sup>
                      </m:sSup>
                      <m:r>
                        <a:rPr lang="en-AU" sz="2800" b="0" i="1" smtClean="0">
                          <a:latin typeface="Cambria Math" panose="02040503050406030204" pitchFamily="18" charset="0"/>
                        </a:rPr>
                        <m:t>+</m:t>
                      </m:r>
                      <m:sSup>
                        <m:sSupPr>
                          <m:ctrlPr>
                            <a:rPr lang="en-AU" sz="2800" b="0" i="1" smtClean="0">
                              <a:latin typeface="Cambria Math" panose="02040503050406030204" pitchFamily="18" charset="0"/>
                            </a:rPr>
                          </m:ctrlPr>
                        </m:sSupPr>
                        <m:e>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0</m:t>
                              </m:r>
                            </m:sup>
                          </m:sSup>
                          <m:r>
                            <a:rPr lang="en-AU" sz="2800" b="0" i="1" smtClean="0">
                              <a:latin typeface="Cambria Math" panose="02040503050406030204" pitchFamily="18" charset="0"/>
                            </a:rPr>
                            <m:t>𝑦</m:t>
                          </m:r>
                        </m:e>
                        <m:sup>
                          <m:r>
                            <a:rPr lang="en-AU" sz="2800" b="0" i="1" smtClean="0">
                              <a:latin typeface="Cambria Math" panose="02040503050406030204" pitchFamily="18" charset="0"/>
                            </a:rPr>
                            <m:t>4</m:t>
                          </m:r>
                        </m:sup>
                      </m:sSup>
                    </m:oMath>
                  </m:oMathPara>
                </a14:m>
                <a:endParaRPr lang="en-AU" sz="2800" b="0" i="1" dirty="0">
                  <a:latin typeface="Cambria Math" panose="02040503050406030204" pitchFamily="18" charset="0"/>
                </a:endParaRPr>
              </a:p>
              <a:p>
                <a:endParaRPr lang="en-AU" sz="28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AU" sz="2800" b="0" i="1" smtClean="0">
                              <a:latin typeface="Cambria Math" panose="02040503050406030204" pitchFamily="18" charset="0"/>
                            </a:rPr>
                          </m:ctrlPr>
                        </m:sSupPr>
                        <m:e>
                          <m:d>
                            <m:dPr>
                              <m:ctrlPr>
                                <a:rPr lang="en-AU" sz="2800" b="0" i="1" smtClean="0">
                                  <a:latin typeface="Cambria Math" panose="02040503050406030204" pitchFamily="18" charset="0"/>
                                </a:rPr>
                              </m:ctrlPr>
                            </m:dPr>
                            <m:e>
                              <m:r>
                                <a:rPr lang="en-AU" sz="2800" b="0" i="1" smtClean="0">
                                  <a:latin typeface="Cambria Math" panose="02040503050406030204" pitchFamily="18" charset="0"/>
                                </a:rPr>
                                <m:t>𝑥</m:t>
                              </m:r>
                              <m:r>
                                <a:rPr lang="en-AU" sz="2800" b="0" i="1" smtClean="0">
                                  <a:latin typeface="Cambria Math" panose="02040503050406030204" pitchFamily="18" charset="0"/>
                                </a:rPr>
                                <m:t>+</m:t>
                              </m:r>
                              <m:r>
                                <a:rPr lang="en-AU" sz="2800" b="0" i="1" smtClean="0">
                                  <a:latin typeface="Cambria Math" panose="02040503050406030204" pitchFamily="18" charset="0"/>
                                </a:rPr>
                                <m:t>𝑦</m:t>
                              </m:r>
                            </m:e>
                          </m:d>
                        </m:e>
                        <m:sup>
                          <m:r>
                            <a:rPr lang="en-AU" sz="2800" b="0" i="1" smtClean="0">
                              <a:latin typeface="Cambria Math" panose="02040503050406030204" pitchFamily="18" charset="0"/>
                            </a:rPr>
                            <m:t>4</m:t>
                          </m:r>
                        </m:sup>
                      </m:sSup>
                      <m:r>
                        <a:rPr lang="en-AU" sz="2800" b="0" i="1" smtClean="0">
                          <a:latin typeface="Cambria Math" panose="02040503050406030204" pitchFamily="18" charset="0"/>
                        </a:rPr>
                        <m:t>=</m:t>
                      </m:r>
                      <m:sSup>
                        <m:sSupPr>
                          <m:ctrlPr>
                            <a:rPr lang="en-AU" sz="2800" b="0" i="1" smtClean="0">
                              <a:latin typeface="Cambria Math" panose="02040503050406030204" pitchFamily="18" charset="0"/>
                            </a:rPr>
                          </m:ctrlPr>
                        </m:sSupPr>
                        <m:e>
                          <m:r>
                            <m:rPr>
                              <m:nor/>
                            </m:rPr>
                            <a:rPr lang="en-AU" sz="2800" i="1" baseline="30000"/>
                            <m:t>4</m:t>
                          </m:r>
                          <m:r>
                            <m:rPr>
                              <m:nor/>
                            </m:rPr>
                            <a:rPr lang="en-AU" sz="2800" i="1"/>
                            <m:t>C</m:t>
                          </m:r>
                          <m:r>
                            <m:rPr>
                              <m:nor/>
                            </m:rPr>
                            <a:rPr lang="en-AU" sz="2800" i="1" baseline="-25000"/>
                            <m:t>0</m:t>
                          </m:r>
                          <m:r>
                            <a:rPr lang="en-AU" sz="2800" b="0" i="1" smtClean="0">
                              <a:latin typeface="Cambria Math" panose="02040503050406030204" pitchFamily="18" charset="0"/>
                            </a:rPr>
                            <m:t>𝑥</m:t>
                          </m:r>
                        </m:e>
                        <m:sup>
                          <m:r>
                            <a:rPr lang="en-AU" sz="2800" b="0" i="1" smtClean="0">
                              <a:latin typeface="Cambria Math" panose="02040503050406030204" pitchFamily="18" charset="0"/>
                            </a:rPr>
                            <m:t>4</m:t>
                          </m:r>
                        </m:sup>
                      </m:sSup>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𝑦</m:t>
                          </m:r>
                        </m:e>
                        <m:sup>
                          <m:r>
                            <a:rPr lang="en-AU" sz="2800" b="0" i="1" smtClean="0">
                              <a:latin typeface="Cambria Math" panose="02040503050406030204" pitchFamily="18" charset="0"/>
                            </a:rPr>
                            <m:t>0</m:t>
                          </m:r>
                        </m:sup>
                      </m:sSup>
                      <m:r>
                        <a:rPr lang="en-AU" sz="2800" i="1">
                          <a:latin typeface="Cambria Math" panose="02040503050406030204" pitchFamily="18" charset="0"/>
                        </a:rPr>
                        <m:t>+</m:t>
                      </m:r>
                      <m:r>
                        <m:rPr>
                          <m:nor/>
                        </m:rPr>
                        <a:rPr lang="en-AU" sz="2800" i="1" baseline="30000"/>
                        <m:t>4</m:t>
                      </m:r>
                      <m:r>
                        <m:rPr>
                          <m:nor/>
                        </m:rPr>
                        <a:rPr lang="en-AU" sz="2800" i="1"/>
                        <m:t>C</m:t>
                      </m:r>
                      <m:r>
                        <m:rPr>
                          <m:nor/>
                        </m:rPr>
                        <a:rPr lang="en-AU" sz="2800" i="1" baseline="-25000"/>
                        <m:t>1</m:t>
                      </m:r>
                      <m:sSup>
                        <m:sSupPr>
                          <m:ctrlPr>
                            <a:rPr lang="en-AU" sz="2800" i="1" smtClean="0">
                              <a:latin typeface="Cambria Math" panose="02040503050406030204" pitchFamily="18" charset="0"/>
                            </a:rPr>
                          </m:ctrlPr>
                        </m:sSupPr>
                        <m:e>
                          <m:r>
                            <a:rPr lang="en-AU" sz="2800" i="1">
                              <a:latin typeface="Cambria Math" panose="02040503050406030204" pitchFamily="18" charset="0"/>
                            </a:rPr>
                            <m:t>𝑥</m:t>
                          </m:r>
                        </m:e>
                        <m:sup>
                          <m:r>
                            <a:rPr lang="en-AU" sz="2800" b="0" i="1" smtClean="0">
                              <a:latin typeface="Cambria Math" panose="02040503050406030204" pitchFamily="18" charset="0"/>
                            </a:rPr>
                            <m:t>3</m:t>
                          </m:r>
                        </m:sup>
                      </m:sSup>
                      <m:sSup>
                        <m:sSupPr>
                          <m:ctrlPr>
                            <a:rPr lang="en-AU" sz="2800" b="0" i="1" smtClean="0">
                              <a:latin typeface="Cambria Math" panose="02040503050406030204" pitchFamily="18" charset="0"/>
                            </a:rPr>
                          </m:ctrlPr>
                        </m:sSupPr>
                        <m:e>
                          <m:r>
                            <a:rPr lang="en-AU" sz="2800" i="1">
                              <a:latin typeface="Cambria Math" panose="02040503050406030204" pitchFamily="18" charset="0"/>
                            </a:rPr>
                            <m:t>𝑦</m:t>
                          </m:r>
                        </m:e>
                        <m:sup>
                          <m:r>
                            <a:rPr lang="en-AU" sz="2800" b="0" i="1" smtClean="0">
                              <a:latin typeface="Cambria Math" panose="02040503050406030204" pitchFamily="18" charset="0"/>
                            </a:rPr>
                            <m:t>1</m:t>
                          </m:r>
                        </m:sup>
                      </m:sSup>
                      <m:r>
                        <a:rPr lang="en-AU" sz="2800" i="1">
                          <a:latin typeface="Cambria Math" panose="02040503050406030204" pitchFamily="18" charset="0"/>
                        </a:rPr>
                        <m:t>+</m:t>
                      </m:r>
                      <m:r>
                        <m:rPr>
                          <m:nor/>
                        </m:rPr>
                        <a:rPr lang="en-AU" sz="2800" i="1" baseline="30000"/>
                        <m:t>4</m:t>
                      </m:r>
                      <m:r>
                        <m:rPr>
                          <m:nor/>
                        </m:rPr>
                        <a:rPr lang="en-AU" sz="2800" i="1"/>
                        <m:t>C</m:t>
                      </m:r>
                      <m:r>
                        <m:rPr>
                          <m:nor/>
                        </m:rPr>
                        <a:rPr lang="en-AU" sz="2800" i="1" baseline="-25000"/>
                        <m:t>2</m:t>
                      </m:r>
                      <m:sSup>
                        <m:sSupPr>
                          <m:ctrlPr>
                            <a:rPr lang="en-AU" sz="2800" b="0" i="1" smtClean="0">
                              <a:latin typeface="Cambria Math" panose="02040503050406030204" pitchFamily="18" charset="0"/>
                            </a:rPr>
                          </m:ctrlPr>
                        </m:sSupPr>
                        <m:e>
                          <m:r>
                            <a:rPr lang="en-AU" sz="2800" i="1">
                              <a:latin typeface="Cambria Math" panose="02040503050406030204" pitchFamily="18" charset="0"/>
                            </a:rPr>
                            <m:t>𝑥</m:t>
                          </m:r>
                        </m:e>
                        <m:sup>
                          <m:r>
                            <a:rPr lang="en-AU" sz="2800" b="0" i="1" smtClean="0">
                              <a:latin typeface="Cambria Math" panose="02040503050406030204" pitchFamily="18" charset="0"/>
                            </a:rPr>
                            <m:t>2</m:t>
                          </m:r>
                        </m:sup>
                      </m:sSup>
                      <m:sSup>
                        <m:sSupPr>
                          <m:ctrlPr>
                            <a:rPr lang="en-AU" sz="2800" i="1">
                              <a:latin typeface="Cambria Math" panose="02040503050406030204" pitchFamily="18" charset="0"/>
                            </a:rPr>
                          </m:ctrlPr>
                        </m:sSupPr>
                        <m:e>
                          <m:r>
                            <a:rPr lang="en-AU" sz="2800" i="1">
                              <a:latin typeface="Cambria Math" panose="02040503050406030204" pitchFamily="18" charset="0"/>
                            </a:rPr>
                            <m:t>𝑦</m:t>
                          </m:r>
                        </m:e>
                        <m:sup>
                          <m:r>
                            <a:rPr lang="en-AU" sz="2800" i="1">
                              <a:latin typeface="Cambria Math" panose="02040503050406030204" pitchFamily="18" charset="0"/>
                            </a:rPr>
                            <m:t>2</m:t>
                          </m:r>
                        </m:sup>
                      </m:sSup>
                      <m:r>
                        <a:rPr lang="en-AU" sz="2800" i="1">
                          <a:latin typeface="Cambria Math" panose="02040503050406030204" pitchFamily="18" charset="0"/>
                        </a:rPr>
                        <m:t>+</m:t>
                      </m:r>
                      <m:r>
                        <m:rPr>
                          <m:nor/>
                        </m:rPr>
                        <a:rPr lang="en-AU" sz="2800" i="1" baseline="30000"/>
                        <m:t>4</m:t>
                      </m:r>
                      <m:r>
                        <m:rPr>
                          <m:nor/>
                        </m:rPr>
                        <a:rPr lang="en-AU" sz="2800" i="1"/>
                        <m:t>C</m:t>
                      </m:r>
                      <m:r>
                        <m:rPr>
                          <m:nor/>
                        </m:rPr>
                        <a:rPr lang="en-AU" sz="2800" i="1" baseline="-25000"/>
                        <m:t>3</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1</m:t>
                          </m:r>
                        </m:sup>
                      </m:sSup>
                      <m:sSup>
                        <m:sSupPr>
                          <m:ctrlPr>
                            <a:rPr lang="en-AU" sz="2800" i="1">
                              <a:latin typeface="Cambria Math" panose="02040503050406030204" pitchFamily="18" charset="0"/>
                            </a:rPr>
                          </m:ctrlPr>
                        </m:sSupPr>
                        <m:e>
                          <m:r>
                            <a:rPr lang="en-AU" sz="2800" i="1">
                              <a:latin typeface="Cambria Math" panose="02040503050406030204" pitchFamily="18" charset="0"/>
                            </a:rPr>
                            <m:t>𝑦</m:t>
                          </m:r>
                        </m:e>
                        <m:sup>
                          <m:r>
                            <a:rPr lang="en-AU" sz="2800" i="1">
                              <a:latin typeface="Cambria Math" panose="02040503050406030204" pitchFamily="18" charset="0"/>
                            </a:rPr>
                            <m:t>3</m:t>
                          </m:r>
                        </m:sup>
                      </m:sSup>
                      <m:r>
                        <a:rPr lang="en-AU" sz="2800" b="0" i="1" smtClean="0">
                          <a:latin typeface="Cambria Math" panose="02040503050406030204" pitchFamily="18" charset="0"/>
                        </a:rPr>
                        <m:t>+</m:t>
                      </m:r>
                      <m:r>
                        <m:rPr>
                          <m:nor/>
                        </m:rPr>
                        <a:rPr lang="en-AU" sz="2800" i="1" baseline="30000"/>
                        <m:t>4</m:t>
                      </m:r>
                      <m:r>
                        <m:rPr>
                          <m:nor/>
                        </m:rPr>
                        <a:rPr lang="en-AU" sz="2800" i="1"/>
                        <m:t>C</m:t>
                      </m:r>
                      <m:r>
                        <m:rPr>
                          <m:nor/>
                        </m:rPr>
                        <a:rPr lang="en-AU" sz="2800" i="1" baseline="-25000"/>
                        <m:t>4</m:t>
                      </m:r>
                      <m:sSup>
                        <m:sSupPr>
                          <m:ctrlPr>
                            <a:rPr lang="en-AU" sz="2800" b="0" i="1" smtClean="0">
                              <a:latin typeface="Cambria Math" panose="02040503050406030204" pitchFamily="18" charset="0"/>
                            </a:rPr>
                          </m:ctrlPr>
                        </m:sSupPr>
                        <m:e>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0</m:t>
                              </m:r>
                            </m:sup>
                          </m:sSup>
                          <m:r>
                            <a:rPr lang="en-AU" sz="2800" b="0" i="1" smtClean="0">
                              <a:latin typeface="Cambria Math" panose="02040503050406030204" pitchFamily="18" charset="0"/>
                            </a:rPr>
                            <m:t>𝑦</m:t>
                          </m:r>
                        </m:e>
                        <m:sup>
                          <m:r>
                            <a:rPr lang="en-AU" sz="2800" b="0" i="1" smtClean="0">
                              <a:latin typeface="Cambria Math" panose="02040503050406030204" pitchFamily="18" charset="0"/>
                            </a:rPr>
                            <m:t>4</m:t>
                          </m:r>
                        </m:sup>
                      </m:sSup>
                    </m:oMath>
                  </m:oMathPara>
                </a14:m>
                <a:endParaRPr lang="en-AU" sz="2800" dirty="0"/>
              </a:p>
              <a:p>
                <a:endParaRPr lang="en-AU" sz="3200" i="1" dirty="0"/>
              </a:p>
            </p:txBody>
          </p:sp>
        </mc:Choice>
        <mc:Fallback xmlns="">
          <p:sp>
            <p:nvSpPr>
              <p:cNvPr id="5" name="Text Placeholder 4">
                <a:extLst>
                  <a:ext uri="{FF2B5EF4-FFF2-40B4-BE49-F238E27FC236}">
                    <a16:creationId xmlns:a16="http://schemas.microsoft.com/office/drawing/2014/main" id="{1E4F307E-2004-B0F7-3539-2F7A6768D1A5}"/>
                  </a:ext>
                </a:extLst>
              </p:cNvPr>
              <p:cNvSpPr>
                <a:spLocks noGrp="1" noRot="1" noChangeAspect="1" noMove="1" noResize="1" noEditPoints="1" noAdjustHandles="1" noChangeArrowheads="1" noChangeShapeType="1" noTextEdit="1"/>
              </p:cNvSpPr>
              <p:nvPr>
                <p:ph type="body" sz="quarter" idx="17"/>
              </p:nvPr>
            </p:nvSpPr>
            <p:spPr>
              <a:xfrm>
                <a:off x="354000" y="2559513"/>
                <a:ext cx="11484000" cy="2344855"/>
              </a:xfrm>
              <a:blipFill>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128969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2700B-78DC-1C61-119B-086E328BC87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DA1667-3910-D5D4-37C2-92679B0DD1FB}"/>
              </a:ext>
            </a:extLst>
          </p:cNvPr>
          <p:cNvSpPr>
            <a:spLocks noGrp="1"/>
          </p:cNvSpPr>
          <p:nvPr>
            <p:ph type="sldNum" sz="quarter" idx="12"/>
          </p:nvPr>
        </p:nvSpPr>
        <p:spPr/>
        <p:txBody>
          <a:bodyPr/>
          <a:lstStyle/>
          <a:p>
            <a:fld id="{10A01DC5-1685-4615-8240-15192985C6A2}" type="slidenum">
              <a:rPr lang="en-AU" smtClean="0"/>
              <a:t>6</a:t>
            </a:fld>
            <a:endParaRPr lang="en-AU" dirty="0"/>
          </a:p>
        </p:txBody>
      </p:sp>
      <p:sp>
        <p:nvSpPr>
          <p:cNvPr id="3" name="Title 2">
            <a:extLst>
              <a:ext uri="{FF2B5EF4-FFF2-40B4-BE49-F238E27FC236}">
                <a16:creationId xmlns:a16="http://schemas.microsoft.com/office/drawing/2014/main" id="{C5D73E5B-F568-B7D9-CA2C-745C22480B30}"/>
              </a:ext>
            </a:extLst>
          </p:cNvPr>
          <p:cNvSpPr>
            <a:spLocks noGrp="1"/>
          </p:cNvSpPr>
          <p:nvPr>
            <p:ph type="title"/>
          </p:nvPr>
        </p:nvSpPr>
        <p:spPr/>
        <p:txBody>
          <a:bodyPr/>
          <a:lstStyle/>
          <a:p>
            <a:r>
              <a:rPr lang="en-AU" dirty="0"/>
              <a:t>Binomial coefficients (2)</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BE1B285-1B0F-2C60-C88D-FFDA1E3849C7}"/>
                  </a:ext>
                </a:extLst>
              </p:cNvPr>
              <p:cNvSpPr>
                <a:spLocks noGrp="1"/>
              </p:cNvSpPr>
              <p:nvPr>
                <p:ph type="body" sz="quarter" idx="18"/>
              </p:nvPr>
            </p:nvSpPr>
            <p:spPr>
              <a:xfrm>
                <a:off x="359999" y="982520"/>
                <a:ext cx="11483999" cy="443487"/>
              </a:xfrm>
            </p:spPr>
            <p:txBody>
              <a:bodyPr/>
              <a:lstStyle/>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𝑦</m:t>
                              </m:r>
                            </m:e>
                          </m:d>
                        </m:e>
                        <m:sup>
                          <m:r>
                            <a:rPr lang="en-AU" i="1">
                              <a:latin typeface="Cambria Math" panose="02040503050406030204" pitchFamily="18" charset="0"/>
                            </a:rPr>
                            <m:t>4</m:t>
                          </m:r>
                        </m:sup>
                      </m:sSup>
                      <m:r>
                        <a:rPr lang="en-AU" i="1">
                          <a:latin typeface="Cambria Math" panose="02040503050406030204" pitchFamily="18" charset="0"/>
                        </a:rPr>
                        <m:t>=</m:t>
                      </m:r>
                      <m:d>
                        <m:dPr>
                          <m:ctrlPr>
                            <a:rPr lang="en-AU" i="1">
                              <a:solidFill>
                                <a:srgbClr val="C00000"/>
                              </a:solidFill>
                              <a:latin typeface="Cambria Math" panose="02040503050406030204" pitchFamily="18" charset="0"/>
                            </a:rPr>
                          </m:ctrlPr>
                        </m:dPr>
                        <m:e>
                          <m:r>
                            <a:rPr lang="en-AU" i="1">
                              <a:solidFill>
                                <a:srgbClr val="C00000"/>
                              </a:solidFill>
                              <a:latin typeface="Cambria Math" panose="02040503050406030204" pitchFamily="18" charset="0"/>
                            </a:rPr>
                            <m:t>𝑥</m:t>
                          </m:r>
                          <m:r>
                            <a:rPr lang="en-AU" i="1">
                              <a:solidFill>
                                <a:srgbClr val="C00000"/>
                              </a:solidFill>
                              <a:latin typeface="Cambria Math" panose="02040503050406030204" pitchFamily="18" charset="0"/>
                            </a:rPr>
                            <m:t>+</m:t>
                          </m:r>
                          <m:r>
                            <a:rPr lang="en-AU" i="1">
                              <a:solidFill>
                                <a:srgbClr val="C00000"/>
                              </a:solidFill>
                              <a:latin typeface="Cambria Math" panose="02040503050406030204" pitchFamily="18" charset="0"/>
                            </a:rPr>
                            <m:t>𝑦</m:t>
                          </m:r>
                        </m:e>
                      </m:d>
                      <m:d>
                        <m:dPr>
                          <m:ctrlPr>
                            <a:rPr lang="en-AU" i="1">
                              <a:solidFill>
                                <a:srgbClr val="00B050"/>
                              </a:solidFill>
                              <a:latin typeface="Cambria Math" panose="02040503050406030204" pitchFamily="18" charset="0"/>
                            </a:rPr>
                          </m:ctrlPr>
                        </m:dPr>
                        <m:e>
                          <m:r>
                            <a:rPr lang="en-AU" i="1">
                              <a:solidFill>
                                <a:srgbClr val="00B050"/>
                              </a:solidFill>
                              <a:latin typeface="Cambria Math" panose="02040503050406030204" pitchFamily="18" charset="0"/>
                            </a:rPr>
                            <m:t>𝑥</m:t>
                          </m:r>
                          <m:r>
                            <a:rPr lang="en-AU" i="1">
                              <a:solidFill>
                                <a:srgbClr val="00B050"/>
                              </a:solidFill>
                              <a:latin typeface="Cambria Math" panose="02040503050406030204" pitchFamily="18" charset="0"/>
                            </a:rPr>
                            <m:t>+</m:t>
                          </m:r>
                          <m:r>
                            <a:rPr lang="en-AU" i="1">
                              <a:solidFill>
                                <a:srgbClr val="00B050"/>
                              </a:solidFill>
                              <a:latin typeface="Cambria Math" panose="02040503050406030204" pitchFamily="18" charset="0"/>
                            </a:rPr>
                            <m:t>𝑦</m:t>
                          </m:r>
                        </m:e>
                      </m:d>
                      <m:d>
                        <m:dPr>
                          <m:ctrlPr>
                            <a:rPr lang="en-AU" i="1">
                              <a:solidFill>
                                <a:srgbClr val="0070C0"/>
                              </a:solidFill>
                              <a:latin typeface="Cambria Math" panose="02040503050406030204" pitchFamily="18" charset="0"/>
                            </a:rPr>
                          </m:ctrlPr>
                        </m:dPr>
                        <m:e>
                          <m:r>
                            <a:rPr lang="en-AU" i="1">
                              <a:solidFill>
                                <a:srgbClr val="0070C0"/>
                              </a:solidFill>
                              <a:latin typeface="Cambria Math" panose="02040503050406030204" pitchFamily="18" charset="0"/>
                            </a:rPr>
                            <m:t>𝑥</m:t>
                          </m:r>
                          <m:r>
                            <a:rPr lang="en-AU" i="1">
                              <a:solidFill>
                                <a:srgbClr val="0070C0"/>
                              </a:solidFill>
                              <a:latin typeface="Cambria Math" panose="02040503050406030204" pitchFamily="18" charset="0"/>
                            </a:rPr>
                            <m:t>+</m:t>
                          </m:r>
                          <m:r>
                            <a:rPr lang="en-AU" i="1">
                              <a:solidFill>
                                <a:srgbClr val="0070C0"/>
                              </a:solidFill>
                              <a:latin typeface="Cambria Math" panose="02040503050406030204" pitchFamily="18" charset="0"/>
                            </a:rPr>
                            <m:t>𝑦</m:t>
                          </m:r>
                        </m:e>
                      </m:d>
                      <m:d>
                        <m:dPr>
                          <m:ctrlPr>
                            <a:rPr lang="en-AU" i="1">
                              <a:solidFill>
                                <a:srgbClr val="7030A0"/>
                              </a:solidFill>
                              <a:latin typeface="Cambria Math" panose="02040503050406030204" pitchFamily="18" charset="0"/>
                            </a:rPr>
                          </m:ctrlPr>
                        </m:dPr>
                        <m:e>
                          <m:r>
                            <a:rPr lang="en-AU" i="1">
                              <a:solidFill>
                                <a:srgbClr val="7030A0"/>
                              </a:solidFill>
                              <a:latin typeface="Cambria Math" panose="02040503050406030204" pitchFamily="18" charset="0"/>
                            </a:rPr>
                            <m:t>𝑥</m:t>
                          </m:r>
                          <m:r>
                            <a:rPr lang="en-AU" i="1">
                              <a:solidFill>
                                <a:srgbClr val="7030A0"/>
                              </a:solidFill>
                              <a:latin typeface="Cambria Math" panose="02040503050406030204" pitchFamily="18" charset="0"/>
                            </a:rPr>
                            <m:t>+</m:t>
                          </m:r>
                          <m:r>
                            <a:rPr lang="en-AU" i="1">
                              <a:solidFill>
                                <a:srgbClr val="7030A0"/>
                              </a:solidFill>
                              <a:latin typeface="Cambria Math" panose="02040503050406030204" pitchFamily="18" charset="0"/>
                            </a:rPr>
                            <m:t>𝑦</m:t>
                          </m:r>
                        </m:e>
                      </m:d>
                    </m:oMath>
                  </m:oMathPara>
                </a14:m>
                <a:endParaRPr lang="en-AU" dirty="0"/>
              </a:p>
            </p:txBody>
          </p:sp>
        </mc:Choice>
        <mc:Fallback xmlns="">
          <p:sp>
            <p:nvSpPr>
              <p:cNvPr id="4" name="Text Placeholder 3">
                <a:extLst>
                  <a:ext uri="{FF2B5EF4-FFF2-40B4-BE49-F238E27FC236}">
                    <a16:creationId xmlns:a16="http://schemas.microsoft.com/office/drawing/2014/main" id="{2BE1B285-1B0F-2C60-C88D-FFDA1E3849C7}"/>
                  </a:ext>
                </a:extLst>
              </p:cNvPr>
              <p:cNvSpPr>
                <a:spLocks noGrp="1" noRot="1" noChangeAspect="1" noMove="1" noResize="1" noEditPoints="1" noAdjustHandles="1" noChangeArrowheads="1" noChangeShapeType="1" noTextEdit="1"/>
              </p:cNvSpPr>
              <p:nvPr>
                <p:ph type="body" sz="quarter" idx="18"/>
              </p:nvPr>
            </p:nvSpPr>
            <p:spPr>
              <a:xfrm>
                <a:off x="359999" y="982520"/>
                <a:ext cx="11483999" cy="443487"/>
              </a:xfrm>
              <a:blipFill>
                <a:blip r:embed="rId2"/>
                <a:stretch>
                  <a:fillRect t="-684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C083956-770C-6C13-6063-96A6A643420A}"/>
                  </a:ext>
                </a:extLst>
              </p:cNvPr>
              <p:cNvSpPr>
                <a:spLocks noGrp="1"/>
              </p:cNvSpPr>
              <p:nvPr>
                <p:ph type="body" sz="quarter" idx="17"/>
              </p:nvPr>
            </p:nvSpPr>
            <p:spPr/>
            <p:txBody>
              <a:bodyPr/>
              <a:lstStyle/>
              <a:p>
                <a:r>
                  <a:rPr lang="en-AU" dirty="0"/>
                  <a:t>Let’s consider the term containing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𝑦</m:t>
                    </m:r>
                  </m:oMath>
                </a14:m>
                <a:r>
                  <a:rPr lang="en-AU" dirty="0"/>
                  <a:t>. </a:t>
                </a:r>
              </a:p>
              <a:p>
                <a:r>
                  <a:rPr lang="en-AU" dirty="0"/>
                  <a:t>This can be formed by choosing </a:t>
                </a:r>
                <a14:m>
                  <m:oMath xmlns:m="http://schemas.openxmlformats.org/officeDocument/2006/math">
                    <m:r>
                      <a:rPr lang="en-AU" b="0" i="1" smtClean="0">
                        <a:latin typeface="Cambria Math" panose="02040503050406030204" pitchFamily="18" charset="0"/>
                      </a:rPr>
                      <m:t>𝑥</m:t>
                    </m:r>
                  </m:oMath>
                </a14:m>
                <a:r>
                  <a:rPr lang="en-AU" dirty="0"/>
                  <a:t> from 3 factors and </a:t>
                </a:r>
                <a14:m>
                  <m:oMath xmlns:m="http://schemas.openxmlformats.org/officeDocument/2006/math">
                    <m:r>
                      <a:rPr lang="en-AU" b="0" i="1" smtClean="0">
                        <a:latin typeface="Cambria Math" panose="02040503050406030204" pitchFamily="18" charset="0"/>
                      </a:rPr>
                      <m:t>𝑦</m:t>
                    </m:r>
                  </m:oMath>
                </a14:m>
                <a:r>
                  <a:rPr lang="en-AU" dirty="0"/>
                  <a:t> from 1 factor: </a:t>
                </a:r>
                <a14:m>
                  <m:oMath xmlns:m="http://schemas.openxmlformats.org/officeDocument/2006/math">
                    <m:r>
                      <a:rPr lang="en-AU" b="0" i="1" smtClean="0">
                        <a:solidFill>
                          <a:srgbClr val="C00000"/>
                        </a:solidFill>
                        <a:latin typeface="Cambria Math" panose="02040503050406030204" pitchFamily="18" charset="0"/>
                      </a:rPr>
                      <m:t>𝑥</m:t>
                    </m:r>
                    <m:r>
                      <a:rPr lang="en-AU" b="0" i="1" smtClean="0">
                        <a:solidFill>
                          <a:srgbClr val="00B050"/>
                        </a:solidFill>
                        <a:latin typeface="Cambria Math" panose="02040503050406030204" pitchFamily="18" charset="0"/>
                      </a:rPr>
                      <m:t>𝑥</m:t>
                    </m:r>
                    <m:r>
                      <a:rPr lang="en-AU" b="0" i="1" smtClean="0">
                        <a:solidFill>
                          <a:srgbClr val="0070C0"/>
                        </a:solidFill>
                        <a:latin typeface="Cambria Math" panose="02040503050406030204" pitchFamily="18" charset="0"/>
                      </a:rPr>
                      <m:t>𝑥</m:t>
                    </m:r>
                    <m:r>
                      <a:rPr lang="en-AU" b="0" i="1" smtClean="0">
                        <a:solidFill>
                          <a:srgbClr val="7030A0"/>
                        </a:solidFill>
                        <a:latin typeface="Cambria Math" panose="02040503050406030204" pitchFamily="18" charset="0"/>
                      </a:rPr>
                      <m:t>𝑦</m:t>
                    </m:r>
                    <m:r>
                      <a:rPr lang="en-AU" b="0" i="1" smtClean="0">
                        <a:latin typeface="Cambria Math" panose="02040503050406030204" pitchFamily="18" charset="0"/>
                      </a:rPr>
                      <m:t>, </m:t>
                    </m:r>
                    <m:r>
                      <a:rPr lang="en-AU" b="0" i="1" smtClean="0">
                        <a:solidFill>
                          <a:srgbClr val="C00000"/>
                        </a:solidFill>
                        <a:latin typeface="Cambria Math" panose="02040503050406030204" pitchFamily="18" charset="0"/>
                      </a:rPr>
                      <m:t>𝑥</m:t>
                    </m:r>
                    <m:r>
                      <a:rPr lang="en-AU" b="0" i="1" smtClean="0">
                        <a:solidFill>
                          <a:srgbClr val="00B050"/>
                        </a:solidFill>
                        <a:latin typeface="Cambria Math" panose="02040503050406030204" pitchFamily="18" charset="0"/>
                      </a:rPr>
                      <m:t>𝑥</m:t>
                    </m:r>
                    <m:r>
                      <a:rPr lang="en-AU" b="0" i="1" smtClean="0">
                        <a:solidFill>
                          <a:srgbClr val="0070C0"/>
                        </a:solidFill>
                        <a:latin typeface="Cambria Math" panose="02040503050406030204" pitchFamily="18" charset="0"/>
                      </a:rPr>
                      <m:t>𝑦</m:t>
                    </m:r>
                    <m:r>
                      <a:rPr lang="en-AU" b="0" i="1" smtClean="0">
                        <a:solidFill>
                          <a:srgbClr val="7030A0"/>
                        </a:solidFill>
                        <a:latin typeface="Cambria Math" panose="02040503050406030204" pitchFamily="18" charset="0"/>
                      </a:rPr>
                      <m:t>𝑥</m:t>
                    </m:r>
                    <m:r>
                      <a:rPr lang="en-AU" b="0" i="1" smtClean="0">
                        <a:latin typeface="Cambria Math" panose="02040503050406030204" pitchFamily="18" charset="0"/>
                      </a:rPr>
                      <m:t>, </m:t>
                    </m:r>
                    <m:r>
                      <a:rPr lang="en-AU" b="0" i="1" smtClean="0">
                        <a:solidFill>
                          <a:srgbClr val="C00000"/>
                        </a:solidFill>
                        <a:latin typeface="Cambria Math" panose="02040503050406030204" pitchFamily="18" charset="0"/>
                      </a:rPr>
                      <m:t>𝑥</m:t>
                    </m:r>
                    <m:r>
                      <a:rPr lang="en-AU" b="0" i="1" smtClean="0">
                        <a:solidFill>
                          <a:srgbClr val="00B050"/>
                        </a:solidFill>
                        <a:latin typeface="Cambria Math" panose="02040503050406030204" pitchFamily="18" charset="0"/>
                      </a:rPr>
                      <m:t>𝑦</m:t>
                    </m:r>
                    <m:r>
                      <a:rPr lang="en-AU" b="0" i="1" smtClean="0">
                        <a:solidFill>
                          <a:srgbClr val="0070C0"/>
                        </a:solidFill>
                        <a:latin typeface="Cambria Math" panose="02040503050406030204" pitchFamily="18" charset="0"/>
                      </a:rPr>
                      <m:t>𝑥</m:t>
                    </m:r>
                    <m:r>
                      <a:rPr lang="en-AU" b="0" i="1" smtClean="0">
                        <a:solidFill>
                          <a:srgbClr val="7030A0"/>
                        </a:solidFill>
                        <a:latin typeface="Cambria Math" panose="02040503050406030204" pitchFamily="18" charset="0"/>
                      </a:rPr>
                      <m:t>𝑥</m:t>
                    </m:r>
                    <m:r>
                      <a:rPr lang="en-AU" b="0" i="1" smtClean="0">
                        <a:latin typeface="Cambria Math" panose="02040503050406030204" pitchFamily="18" charset="0"/>
                      </a:rPr>
                      <m:t>, </m:t>
                    </m:r>
                    <m:r>
                      <a:rPr lang="en-AU" b="0" i="1" smtClean="0">
                        <a:solidFill>
                          <a:srgbClr val="C00000"/>
                        </a:solidFill>
                        <a:latin typeface="Cambria Math" panose="02040503050406030204" pitchFamily="18" charset="0"/>
                      </a:rPr>
                      <m:t>𝑦</m:t>
                    </m:r>
                    <m:r>
                      <a:rPr lang="en-AU" b="0" i="1" smtClean="0">
                        <a:solidFill>
                          <a:srgbClr val="00B050"/>
                        </a:solidFill>
                        <a:latin typeface="Cambria Math" panose="02040503050406030204" pitchFamily="18" charset="0"/>
                      </a:rPr>
                      <m:t>𝑥</m:t>
                    </m:r>
                    <m:r>
                      <a:rPr lang="en-AU" b="0" i="1" smtClean="0">
                        <a:solidFill>
                          <a:srgbClr val="0070C0"/>
                        </a:solidFill>
                        <a:latin typeface="Cambria Math" panose="02040503050406030204" pitchFamily="18" charset="0"/>
                      </a:rPr>
                      <m:t>𝑥</m:t>
                    </m:r>
                    <m:r>
                      <a:rPr lang="en-AU" b="0" i="1" smtClean="0">
                        <a:solidFill>
                          <a:srgbClr val="7030A0"/>
                        </a:solidFill>
                        <a:latin typeface="Cambria Math" panose="02040503050406030204" pitchFamily="18" charset="0"/>
                      </a:rPr>
                      <m:t>𝑥</m:t>
                    </m:r>
                  </m:oMath>
                </a14:m>
                <a:endParaRPr lang="en-AU" dirty="0"/>
              </a:p>
              <a:p>
                <a:r>
                  <a:rPr lang="en-AU" dirty="0"/>
                  <a:t>There are </a:t>
                </a:r>
                <a:r>
                  <a:rPr lang="en-AU" i="1" baseline="30000" dirty="0"/>
                  <a:t>4</a:t>
                </a:r>
                <a:r>
                  <a:rPr lang="en-AU" i="1" dirty="0"/>
                  <a:t>C</a:t>
                </a:r>
                <a:r>
                  <a:rPr lang="en-AU" i="1" baseline="-25000" dirty="0"/>
                  <a:t>3</a:t>
                </a:r>
                <a:r>
                  <a:rPr lang="en-AU" dirty="0"/>
                  <a:t> ways of choosing three </a:t>
                </a:r>
                <a14:m>
                  <m:oMath xmlns:m="http://schemas.openxmlformats.org/officeDocument/2006/math">
                    <m:r>
                      <a:rPr lang="en-AU" b="0" i="1" smtClean="0">
                        <a:latin typeface="Cambria Math" panose="02040503050406030204" pitchFamily="18" charset="0"/>
                      </a:rPr>
                      <m:t>𝑥</m:t>
                    </m:r>
                  </m:oMath>
                </a14:m>
                <a:r>
                  <a:rPr lang="en-AU" dirty="0"/>
                  <a:t>’s from four factors. Equivalently, there are </a:t>
                </a:r>
                <a:r>
                  <a:rPr lang="en-AU" i="1" baseline="30000" dirty="0"/>
                  <a:t>4</a:t>
                </a:r>
                <a:r>
                  <a:rPr lang="en-AU" i="1" dirty="0"/>
                  <a:t>C</a:t>
                </a:r>
                <a:r>
                  <a:rPr lang="en-AU" i="1" baseline="-25000" dirty="0"/>
                  <a:t>1</a:t>
                </a:r>
                <a:r>
                  <a:rPr lang="en-AU" dirty="0"/>
                  <a:t> ways of choosing one </a:t>
                </a:r>
                <a14:m>
                  <m:oMath xmlns:m="http://schemas.openxmlformats.org/officeDocument/2006/math">
                    <m:r>
                      <a:rPr lang="en-AU" b="0" i="1" smtClean="0">
                        <a:latin typeface="Cambria Math" panose="02040503050406030204" pitchFamily="18" charset="0"/>
                      </a:rPr>
                      <m:t>𝑦</m:t>
                    </m:r>
                  </m:oMath>
                </a14:m>
                <a:r>
                  <a:rPr lang="en-AU" dirty="0"/>
                  <a:t> from four factors. </a:t>
                </a:r>
              </a:p>
              <a:p>
                <a:r>
                  <a:rPr lang="en-AU" dirty="0"/>
                  <a:t>Therefore, the coefficient for the term in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i="1">
                        <a:latin typeface="Cambria Math" panose="02040503050406030204" pitchFamily="18" charset="0"/>
                      </a:rPr>
                      <m:t>𝑦</m:t>
                    </m:r>
                  </m:oMath>
                </a14:m>
                <a:r>
                  <a:rPr lang="en-AU" dirty="0"/>
                  <a:t> is </a:t>
                </a:r>
                <a:r>
                  <a:rPr lang="en-AU" i="1" baseline="30000" dirty="0"/>
                  <a:t>4</a:t>
                </a:r>
                <a:r>
                  <a:rPr lang="en-AU" i="1" dirty="0"/>
                  <a:t>C</a:t>
                </a:r>
                <a:r>
                  <a:rPr lang="en-AU" i="1" baseline="-25000" dirty="0"/>
                  <a:t>3</a:t>
                </a:r>
                <a:r>
                  <a:rPr lang="en-AU" dirty="0"/>
                  <a:t> </a:t>
                </a:r>
                <a14:m>
                  <m:oMath xmlns:m="http://schemas.openxmlformats.org/officeDocument/2006/math">
                    <m:r>
                      <a:rPr lang="en-AU" i="1">
                        <a:latin typeface="Cambria Math" panose="02040503050406030204" pitchFamily="18" charset="0"/>
                      </a:rPr>
                      <m:t>=</m:t>
                    </m:r>
                  </m:oMath>
                </a14:m>
                <a:r>
                  <a:rPr lang="en-AU" i="1" baseline="30000" dirty="0"/>
                  <a:t>4</a:t>
                </a:r>
                <a:r>
                  <a:rPr lang="en-AU" i="1" dirty="0"/>
                  <a:t>C</a:t>
                </a:r>
                <a:r>
                  <a:rPr lang="en-AU" i="1" baseline="-25000" dirty="0"/>
                  <a:t>1</a:t>
                </a:r>
                <a:r>
                  <a:rPr lang="en-AU" dirty="0"/>
                  <a:t> </a:t>
                </a:r>
                <a14:m>
                  <m:oMath xmlns:m="http://schemas.openxmlformats.org/officeDocument/2006/math">
                    <m:r>
                      <a:rPr lang="en-AU" i="1">
                        <a:latin typeface="Cambria Math" panose="02040503050406030204" pitchFamily="18" charset="0"/>
                      </a:rPr>
                      <m:t>=4</m:t>
                    </m:r>
                  </m:oMath>
                </a14:m>
                <a:endParaRPr lang="en-AU" dirty="0"/>
              </a:p>
              <a:p>
                <a:endParaRPr lang="en-AU" dirty="0"/>
              </a:p>
              <a:p>
                <a:r>
                  <a:rPr lang="en-AU" b="1" dirty="0"/>
                  <a:t>In general, to obtain a term of </a:t>
                </a:r>
                <a14:m>
                  <m:oMath xmlns:m="http://schemas.openxmlformats.org/officeDocument/2006/math">
                    <m:sSup>
                      <m:sSupPr>
                        <m:ctrlPr>
                          <a:rPr lang="en-AU" b="1" i="1">
                            <a:latin typeface="Cambria Math" panose="02040503050406030204" pitchFamily="18" charset="0"/>
                          </a:rPr>
                        </m:ctrlPr>
                      </m:sSupPr>
                      <m:e>
                        <m:r>
                          <a:rPr lang="en-AU" b="1" i="1">
                            <a:latin typeface="Cambria Math" panose="02040503050406030204" pitchFamily="18" charset="0"/>
                          </a:rPr>
                          <m:t>𝒙</m:t>
                        </m:r>
                      </m:e>
                      <m:sup>
                        <m:r>
                          <a:rPr lang="en-AU" b="1" i="1">
                            <a:latin typeface="Cambria Math" panose="02040503050406030204" pitchFamily="18" charset="0"/>
                          </a:rPr>
                          <m:t>𝒏</m:t>
                        </m:r>
                        <m:r>
                          <a:rPr lang="en-AU" b="1" i="1">
                            <a:latin typeface="Cambria Math" panose="02040503050406030204" pitchFamily="18" charset="0"/>
                          </a:rPr>
                          <m:t>−</m:t>
                        </m:r>
                        <m:r>
                          <a:rPr lang="en-AU" b="1" i="1">
                            <a:latin typeface="Cambria Math" panose="02040503050406030204" pitchFamily="18" charset="0"/>
                          </a:rPr>
                          <m:t>𝒓</m:t>
                        </m:r>
                      </m:sup>
                    </m:sSup>
                    <m:sSup>
                      <m:sSupPr>
                        <m:ctrlPr>
                          <a:rPr lang="en-AU" b="1" i="1">
                            <a:latin typeface="Cambria Math" panose="02040503050406030204" pitchFamily="18" charset="0"/>
                          </a:rPr>
                        </m:ctrlPr>
                      </m:sSupPr>
                      <m:e>
                        <m:r>
                          <a:rPr lang="en-AU" b="1" i="1">
                            <a:latin typeface="Cambria Math" panose="02040503050406030204" pitchFamily="18" charset="0"/>
                          </a:rPr>
                          <m:t>𝒚</m:t>
                        </m:r>
                      </m:e>
                      <m:sup>
                        <m:r>
                          <a:rPr lang="en-AU" b="1" i="1">
                            <a:latin typeface="Cambria Math" panose="02040503050406030204" pitchFamily="18" charset="0"/>
                          </a:rPr>
                          <m:t>𝒓</m:t>
                        </m:r>
                      </m:sup>
                    </m:sSup>
                  </m:oMath>
                </a14:m>
                <a:r>
                  <a:rPr lang="en-AU" b="1" dirty="0"/>
                  <a:t>, we need to select </a:t>
                </a:r>
                <a14:m>
                  <m:oMath xmlns:m="http://schemas.openxmlformats.org/officeDocument/2006/math">
                    <m:r>
                      <a:rPr lang="en-AU" b="1" i="1">
                        <a:latin typeface="Cambria Math" panose="02040503050406030204" pitchFamily="18" charset="0"/>
                      </a:rPr>
                      <m:t>𝒚</m:t>
                    </m:r>
                  </m:oMath>
                </a14:m>
                <a:r>
                  <a:rPr lang="en-AU" b="1" dirty="0"/>
                  <a:t> from </a:t>
                </a:r>
                <a14:m>
                  <m:oMath xmlns:m="http://schemas.openxmlformats.org/officeDocument/2006/math">
                    <m:r>
                      <a:rPr lang="en-AU" b="1" i="1">
                        <a:latin typeface="Cambria Math" panose="02040503050406030204" pitchFamily="18" charset="0"/>
                      </a:rPr>
                      <m:t>𝒓</m:t>
                    </m:r>
                  </m:oMath>
                </a14:m>
                <a:r>
                  <a:rPr lang="en-AU" b="1" dirty="0"/>
                  <a:t> factors and </a:t>
                </a:r>
                <a14:m>
                  <m:oMath xmlns:m="http://schemas.openxmlformats.org/officeDocument/2006/math">
                    <m:r>
                      <a:rPr lang="en-AU" b="1" i="1">
                        <a:latin typeface="Cambria Math" panose="02040503050406030204" pitchFamily="18" charset="0"/>
                      </a:rPr>
                      <m:t>𝒙</m:t>
                    </m:r>
                  </m:oMath>
                </a14:m>
                <a:r>
                  <a:rPr lang="en-AU" b="1" dirty="0"/>
                  <a:t> from the remaining </a:t>
                </a:r>
                <a14:m>
                  <m:oMath xmlns:m="http://schemas.openxmlformats.org/officeDocument/2006/math">
                    <m:r>
                      <a:rPr lang="en-AU" b="1" i="1">
                        <a:latin typeface="Cambria Math" panose="02040503050406030204" pitchFamily="18" charset="0"/>
                      </a:rPr>
                      <m:t>𝒏</m:t>
                    </m:r>
                    <m:r>
                      <a:rPr lang="en-AU" b="1" i="1">
                        <a:latin typeface="Cambria Math" panose="02040503050406030204" pitchFamily="18" charset="0"/>
                      </a:rPr>
                      <m:t>−</m:t>
                    </m:r>
                    <m:r>
                      <a:rPr lang="en-AU" b="1" i="1">
                        <a:latin typeface="Cambria Math" panose="02040503050406030204" pitchFamily="18" charset="0"/>
                      </a:rPr>
                      <m:t>𝒓</m:t>
                    </m:r>
                  </m:oMath>
                </a14:m>
                <a:r>
                  <a:rPr lang="en-AU" b="1" dirty="0"/>
                  <a:t> factors. This can be done in </a:t>
                </a:r>
                <a:r>
                  <a:rPr lang="en-AU" b="1" i="1" baseline="30000" dirty="0"/>
                  <a:t>n</a:t>
                </a:r>
                <a:r>
                  <a:rPr lang="en-AU" b="1" i="1" dirty="0"/>
                  <a:t>C</a:t>
                </a:r>
                <a:r>
                  <a:rPr lang="en-AU" b="1" i="1" baseline="-25000" dirty="0"/>
                  <a:t>r</a:t>
                </a:r>
                <a:r>
                  <a:rPr lang="en-AU" b="1" dirty="0"/>
                  <a:t> ways, yielding </a:t>
                </a:r>
                <a:r>
                  <a:rPr lang="en-AU" b="1" i="1" baseline="30000" dirty="0"/>
                  <a:t>n</a:t>
                </a:r>
                <a:r>
                  <a:rPr lang="en-AU" b="1" i="1" dirty="0"/>
                  <a:t>C</a:t>
                </a:r>
                <a:r>
                  <a:rPr lang="en-AU" b="1" i="1" baseline="-25000" dirty="0"/>
                  <a:t>r</a:t>
                </a:r>
                <a:r>
                  <a:rPr lang="en-AU" b="1" dirty="0"/>
                  <a:t> as the coefficient of </a:t>
                </a:r>
                <a14:m>
                  <m:oMath xmlns:m="http://schemas.openxmlformats.org/officeDocument/2006/math">
                    <m:sSup>
                      <m:sSupPr>
                        <m:ctrlPr>
                          <a:rPr lang="en-AU" b="1" i="1">
                            <a:latin typeface="Cambria Math" panose="02040503050406030204" pitchFamily="18" charset="0"/>
                          </a:rPr>
                        </m:ctrlPr>
                      </m:sSupPr>
                      <m:e>
                        <m:r>
                          <a:rPr lang="en-AU" b="1" i="1">
                            <a:latin typeface="Cambria Math" panose="02040503050406030204" pitchFamily="18" charset="0"/>
                          </a:rPr>
                          <m:t>𝒙</m:t>
                        </m:r>
                      </m:e>
                      <m:sup>
                        <m:r>
                          <a:rPr lang="en-AU" b="1" i="1">
                            <a:latin typeface="Cambria Math" panose="02040503050406030204" pitchFamily="18" charset="0"/>
                          </a:rPr>
                          <m:t>𝒏</m:t>
                        </m:r>
                        <m:r>
                          <a:rPr lang="en-AU" b="1" i="1">
                            <a:latin typeface="Cambria Math" panose="02040503050406030204" pitchFamily="18" charset="0"/>
                          </a:rPr>
                          <m:t>−</m:t>
                        </m:r>
                        <m:r>
                          <a:rPr lang="en-AU" b="1" i="1">
                            <a:latin typeface="Cambria Math" panose="02040503050406030204" pitchFamily="18" charset="0"/>
                          </a:rPr>
                          <m:t>𝒓</m:t>
                        </m:r>
                      </m:sup>
                    </m:sSup>
                    <m:sSup>
                      <m:sSupPr>
                        <m:ctrlPr>
                          <a:rPr lang="en-AU" b="1" i="1">
                            <a:latin typeface="Cambria Math" panose="02040503050406030204" pitchFamily="18" charset="0"/>
                          </a:rPr>
                        </m:ctrlPr>
                      </m:sSupPr>
                      <m:e>
                        <m:r>
                          <a:rPr lang="en-AU" b="1" i="1">
                            <a:latin typeface="Cambria Math" panose="02040503050406030204" pitchFamily="18" charset="0"/>
                          </a:rPr>
                          <m:t>𝒚</m:t>
                        </m:r>
                      </m:e>
                      <m:sup>
                        <m:r>
                          <a:rPr lang="en-AU" b="1" i="1">
                            <a:latin typeface="Cambria Math" panose="02040503050406030204" pitchFamily="18" charset="0"/>
                          </a:rPr>
                          <m:t>𝒓</m:t>
                        </m:r>
                      </m:sup>
                    </m:sSup>
                  </m:oMath>
                </a14:m>
                <a:r>
                  <a:rPr lang="en-AU" b="1" dirty="0"/>
                  <a:t>. </a:t>
                </a:r>
              </a:p>
            </p:txBody>
          </p:sp>
        </mc:Choice>
        <mc:Fallback xmlns="">
          <p:sp>
            <p:nvSpPr>
              <p:cNvPr id="5" name="Text Placeholder 4">
                <a:extLst>
                  <a:ext uri="{FF2B5EF4-FFF2-40B4-BE49-F238E27FC236}">
                    <a16:creationId xmlns:a16="http://schemas.microsoft.com/office/drawing/2014/main" id="{5C083956-770C-6C13-6063-96A6A643420A}"/>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Tree>
    <p:extLst>
      <p:ext uri="{BB962C8B-B14F-4D97-AF65-F5344CB8AC3E}">
        <p14:creationId xmlns:p14="http://schemas.microsoft.com/office/powerpoint/2010/main" val="92332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EFB9D-FF95-2FB0-00CD-F1019BA702C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5F4A3D-D7DC-9E1B-F454-8B683B2D5AFC}"/>
              </a:ext>
            </a:extLst>
          </p:cNvPr>
          <p:cNvSpPr>
            <a:spLocks noGrp="1"/>
          </p:cNvSpPr>
          <p:nvPr>
            <p:ph type="sldNum" sz="quarter" idx="12"/>
          </p:nvPr>
        </p:nvSpPr>
        <p:spPr/>
        <p:txBody>
          <a:bodyPr/>
          <a:lstStyle/>
          <a:p>
            <a:fld id="{10A01DC5-1685-4615-8240-15192985C6A2}" type="slidenum">
              <a:rPr lang="en-AU" smtClean="0"/>
              <a:t>7</a:t>
            </a:fld>
            <a:endParaRPr lang="en-AU" dirty="0"/>
          </a:p>
        </p:txBody>
      </p:sp>
      <p:sp>
        <p:nvSpPr>
          <p:cNvPr id="3" name="Title 2">
            <a:extLst>
              <a:ext uri="{FF2B5EF4-FFF2-40B4-BE49-F238E27FC236}">
                <a16:creationId xmlns:a16="http://schemas.microsoft.com/office/drawing/2014/main" id="{8D033F1F-7352-FFB6-D5E0-9140AE19AB9A}"/>
              </a:ext>
            </a:extLst>
          </p:cNvPr>
          <p:cNvSpPr>
            <a:spLocks noGrp="1"/>
          </p:cNvSpPr>
          <p:nvPr>
            <p:ph type="title"/>
          </p:nvPr>
        </p:nvSpPr>
        <p:spPr/>
        <p:txBody>
          <a:bodyPr/>
          <a:lstStyle/>
          <a:p>
            <a:r>
              <a:rPr lang="en-AU" dirty="0"/>
              <a:t>Pascal’s triangle (1)</a:t>
            </a:r>
          </a:p>
        </p:txBody>
      </p:sp>
      <p:sp>
        <p:nvSpPr>
          <p:cNvPr id="4" name="Text Placeholder 3">
            <a:extLst>
              <a:ext uri="{FF2B5EF4-FFF2-40B4-BE49-F238E27FC236}">
                <a16:creationId xmlns:a16="http://schemas.microsoft.com/office/drawing/2014/main" id="{2D7CDB87-A179-686B-EB42-992DAB847A5C}"/>
              </a:ext>
            </a:extLst>
          </p:cNvPr>
          <p:cNvSpPr>
            <a:spLocks noGrp="1"/>
          </p:cNvSpPr>
          <p:nvPr>
            <p:ph type="body" sz="quarter" idx="18"/>
          </p:nvPr>
        </p:nvSpPr>
        <p:spPr/>
        <p:txBody>
          <a:bodyPr/>
          <a:lstStyle/>
          <a:p>
            <a:r>
              <a:rPr lang="en-AU" dirty="0"/>
              <a:t>Combination notation</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21979BF3-97A6-A38E-3CAA-BE640732FE14}"/>
                  </a:ext>
                </a:extLst>
              </p:cNvPr>
              <p:cNvSpPr>
                <a:spLocks noGrp="1"/>
              </p:cNvSpPr>
              <p:nvPr>
                <p:ph type="body" sz="quarter" idx="17"/>
              </p:nvPr>
            </p:nvSpPr>
            <p:spPr>
              <a:xfrm>
                <a:off x="5959366" y="1768846"/>
                <a:ext cx="5691351" cy="4424388"/>
              </a:xfrm>
            </p:spPr>
            <p:txBody>
              <a:bodyPr/>
              <a:lstStyle/>
              <a:p>
                <a:pPr>
                  <a:spcAft>
                    <a:spcPts val="2000"/>
                  </a:spcAft>
                </a:pPr>
                <a14:m>
                  <m:oMathPara xmlns:m="http://schemas.openxmlformats.org/officeDocument/2006/math">
                    <m:oMathParaPr>
                      <m:jc m:val="left"/>
                    </m:oMathParaPr>
                    <m:oMath xmlns:m="http://schemas.openxmlformats.org/officeDocument/2006/math">
                      <m:sSup>
                        <m:sSupPr>
                          <m:ctrlPr>
                            <a:rPr lang="en-AU" sz="1800" b="0" i="1" smtClean="0">
                              <a:latin typeface="Cambria Math" panose="02040503050406030204" pitchFamily="18" charset="0"/>
                              <a:ea typeface="Cambria Math" panose="02040503050406030204" pitchFamily="18" charset="0"/>
                            </a:rPr>
                          </m:ctrlPr>
                        </m:sSupPr>
                        <m:e>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𝑦</m:t>
                              </m:r>
                            </m:e>
                          </m:d>
                        </m:e>
                        <m:sup>
                          <m:r>
                            <a:rPr lang="en-AU" sz="1800" b="0" i="1" smtClean="0">
                              <a:latin typeface="Cambria Math" panose="02040503050406030204" pitchFamily="18" charset="0"/>
                              <a:ea typeface="Cambria Math" panose="02040503050406030204" pitchFamily="18" charset="0"/>
                            </a:rPr>
                            <m:t>0</m:t>
                          </m:r>
                        </m:sup>
                      </m:sSup>
                      <m:r>
                        <a:rPr lang="en-AU" sz="1800" b="0" i="1" smtClean="0">
                          <a:latin typeface="Cambria Math" panose="02040503050406030204" pitchFamily="18" charset="0"/>
                          <a:ea typeface="Cambria Math" panose="02040503050406030204" pitchFamily="18" charset="0"/>
                        </a:rPr>
                        <m:t>=</m:t>
                      </m:r>
                      <m:r>
                        <a:rPr lang="en-AU" sz="1800" b="0" i="1" baseline="30000" smtClean="0">
                          <a:latin typeface="Cambria Math" panose="02040503050406030204" pitchFamily="18" charset="0"/>
                          <a:ea typeface="Cambria Math" panose="02040503050406030204" pitchFamily="18" charset="0"/>
                        </a:rPr>
                        <m:t>0</m:t>
                      </m:r>
                      <m:r>
                        <a:rPr lang="en-AU" sz="1800" i="1">
                          <a:latin typeface="Cambria Math" panose="02040503050406030204" pitchFamily="18" charset="0"/>
                          <a:ea typeface="Cambria Math" panose="02040503050406030204" pitchFamily="18" charset="0"/>
                        </a:rPr>
                        <m:t>𝐶</m:t>
                      </m:r>
                      <m:r>
                        <a:rPr lang="en-AU" sz="1800" b="0" i="1" baseline="-25000" smtClean="0">
                          <a:latin typeface="Cambria Math" panose="02040503050406030204" pitchFamily="18" charset="0"/>
                          <a:ea typeface="Cambria Math" panose="02040503050406030204" pitchFamily="18" charset="0"/>
                        </a:rPr>
                        <m:t>0</m:t>
                      </m:r>
                    </m:oMath>
                  </m:oMathPara>
                </a14:m>
                <a:endParaRPr lang="en-AU" sz="1800" b="0" i="1" baseline="-25000" dirty="0">
                  <a:latin typeface="Cambria Math" panose="02040503050406030204" pitchFamily="18" charset="0"/>
                  <a:ea typeface="Cambria Math" panose="02040503050406030204" pitchFamily="18" charset="0"/>
                </a:endParaRPr>
              </a:p>
              <a:p>
                <a:pPr>
                  <a:spcAft>
                    <a:spcPts val="2000"/>
                  </a:spcAft>
                </a:pPr>
                <a14:m>
                  <m:oMathPara xmlns:m="http://schemas.openxmlformats.org/officeDocument/2006/math">
                    <m:oMathParaPr>
                      <m:jc m:val="left"/>
                    </m:oMathParaPr>
                    <m:oMath xmlns:m="http://schemas.openxmlformats.org/officeDocument/2006/math">
                      <m:sSup>
                        <m:sSupPr>
                          <m:ctrlPr>
                            <a:rPr lang="en-AU" sz="1800" b="0" i="1" smtClean="0">
                              <a:latin typeface="Cambria Math" panose="02040503050406030204" pitchFamily="18" charset="0"/>
                              <a:ea typeface="Cambria Math" panose="02040503050406030204" pitchFamily="18" charset="0"/>
                            </a:rPr>
                          </m:ctrlPr>
                        </m:sSupPr>
                        <m:e>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𝑦</m:t>
                              </m:r>
                            </m:e>
                          </m:d>
                        </m:e>
                        <m:sup>
                          <m:r>
                            <a:rPr lang="en-AU" sz="1800" b="0" i="1" smtClean="0">
                              <a:latin typeface="Cambria Math" panose="02040503050406030204" pitchFamily="18" charset="0"/>
                              <a:ea typeface="Cambria Math" panose="02040503050406030204" pitchFamily="18" charset="0"/>
                            </a:rPr>
                            <m:t>1</m:t>
                          </m:r>
                        </m:sup>
                      </m:sSup>
                      <m:r>
                        <a:rPr lang="en-AU" sz="1800" b="0" i="1" smtClean="0">
                          <a:latin typeface="Cambria Math" panose="02040503050406030204" pitchFamily="18" charset="0"/>
                          <a:ea typeface="Cambria Math" panose="02040503050406030204" pitchFamily="18" charset="0"/>
                        </a:rPr>
                        <m:t>=</m:t>
                      </m:r>
                      <m:r>
                        <a:rPr lang="en-AU" sz="1800" b="0" i="1" baseline="30000" smtClean="0">
                          <a:latin typeface="Cambria Math" panose="02040503050406030204" pitchFamily="18" charset="0"/>
                          <a:ea typeface="Cambria Math" panose="02040503050406030204" pitchFamily="18" charset="0"/>
                        </a:rPr>
                        <m:t>1</m:t>
                      </m:r>
                      <m:r>
                        <a:rPr lang="en-AU" sz="1800" i="1">
                          <a:latin typeface="Cambria Math" panose="02040503050406030204" pitchFamily="18" charset="0"/>
                          <a:ea typeface="Cambria Math" panose="02040503050406030204" pitchFamily="18" charset="0"/>
                        </a:rPr>
                        <m:t>𝐶</m:t>
                      </m:r>
                      <m:r>
                        <a:rPr lang="en-AU" sz="1800" i="1" baseline="-25000">
                          <a:latin typeface="Cambria Math" panose="02040503050406030204" pitchFamily="18" charset="0"/>
                          <a:ea typeface="Cambria Math" panose="02040503050406030204" pitchFamily="18" charset="0"/>
                        </a:rPr>
                        <m:t>0</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+1</m:t>
                      </m:r>
                      <m:r>
                        <a:rPr lang="en-AU" sz="1800" i="1">
                          <a:latin typeface="Cambria Math" panose="02040503050406030204" pitchFamily="18" charset="0"/>
                          <a:ea typeface="Cambria Math" panose="02040503050406030204" pitchFamily="18" charset="0"/>
                        </a:rPr>
                        <m:t>𝐶</m:t>
                      </m:r>
                      <m:r>
                        <a:rPr lang="en-AU" sz="1800" b="0" i="1" baseline="-25000" smtClean="0">
                          <a:latin typeface="Cambria Math" panose="02040503050406030204" pitchFamily="18" charset="0"/>
                          <a:ea typeface="Cambria Math" panose="02040503050406030204" pitchFamily="18" charset="0"/>
                        </a:rPr>
                        <m:t>1</m:t>
                      </m:r>
                      <m:r>
                        <a:rPr lang="en-AU" sz="1800" b="0" i="1" smtClean="0">
                          <a:latin typeface="Cambria Math" panose="02040503050406030204" pitchFamily="18" charset="0"/>
                          <a:ea typeface="Cambria Math" panose="02040503050406030204" pitchFamily="18" charset="0"/>
                        </a:rPr>
                        <m:t>𝑦</m:t>
                      </m:r>
                    </m:oMath>
                  </m:oMathPara>
                </a14:m>
                <a:endParaRPr lang="en-AU" sz="1800" b="0" i="1" dirty="0">
                  <a:latin typeface="Cambria Math" panose="02040503050406030204" pitchFamily="18" charset="0"/>
                  <a:ea typeface="Cambria Math" panose="02040503050406030204" pitchFamily="18" charset="0"/>
                </a:endParaRPr>
              </a:p>
              <a:p>
                <a:pPr>
                  <a:spcAft>
                    <a:spcPts val="2000"/>
                  </a:spcAft>
                </a:pPr>
                <a14:m>
                  <m:oMathPara xmlns:m="http://schemas.openxmlformats.org/officeDocument/2006/math">
                    <m:oMathParaPr>
                      <m:jc m:val="left"/>
                    </m:oMathParaPr>
                    <m:oMath xmlns:m="http://schemas.openxmlformats.org/officeDocument/2006/math">
                      <m:sSup>
                        <m:sSupPr>
                          <m:ctrlPr>
                            <a:rPr lang="en-AU" sz="1800" b="0" i="1" smtClean="0">
                              <a:latin typeface="Cambria Math" panose="02040503050406030204" pitchFamily="18" charset="0"/>
                              <a:ea typeface="Cambria Math" panose="02040503050406030204" pitchFamily="18" charset="0"/>
                            </a:rPr>
                          </m:ctrlPr>
                        </m:sSupPr>
                        <m:e>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𝑦</m:t>
                              </m:r>
                            </m:e>
                          </m:d>
                        </m:e>
                        <m:sup>
                          <m:r>
                            <a:rPr lang="en-AU" sz="1800" b="0" i="1" smtClean="0">
                              <a:latin typeface="Cambria Math" panose="02040503050406030204" pitchFamily="18" charset="0"/>
                              <a:ea typeface="Cambria Math" panose="02040503050406030204" pitchFamily="18" charset="0"/>
                            </a:rPr>
                            <m:t>2</m:t>
                          </m:r>
                        </m:sup>
                      </m:sSup>
                      <m:r>
                        <a:rPr lang="en-AU" sz="1800" i="1">
                          <a:latin typeface="Cambria Math" panose="02040503050406030204" pitchFamily="18" charset="0"/>
                          <a:ea typeface="Cambria Math" panose="02040503050406030204" pitchFamily="18" charset="0"/>
                        </a:rPr>
                        <m:t>=</m:t>
                      </m:r>
                      <m:r>
                        <a:rPr lang="en-AU" sz="1800" b="0" i="1" baseline="30000" smtClean="0">
                          <a:latin typeface="Cambria Math" panose="02040503050406030204" pitchFamily="18" charset="0"/>
                          <a:ea typeface="Cambria Math" panose="02040503050406030204" pitchFamily="18" charset="0"/>
                        </a:rPr>
                        <m:t>2</m:t>
                      </m:r>
                      <m:r>
                        <a:rPr lang="en-AU" sz="1800" i="1">
                          <a:latin typeface="Cambria Math" panose="02040503050406030204" pitchFamily="18" charset="0"/>
                          <a:ea typeface="Cambria Math" panose="02040503050406030204" pitchFamily="18" charset="0"/>
                        </a:rPr>
                        <m:t>𝐶</m:t>
                      </m:r>
                      <m:r>
                        <a:rPr lang="en-AU" sz="1800" i="1" baseline="-25000">
                          <a:latin typeface="Cambria Math" panose="02040503050406030204" pitchFamily="18" charset="0"/>
                          <a:ea typeface="Cambria Math" panose="02040503050406030204" pitchFamily="18" charset="0"/>
                        </a:rPr>
                        <m:t>0</m:t>
                      </m:r>
                      <m:sSup>
                        <m:sSupPr>
                          <m:ctrlPr>
                            <a:rPr lang="en-AU" sz="1800" b="0" i="1" smtClean="0">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𝑥</m:t>
                          </m:r>
                        </m:e>
                        <m:sup>
                          <m:r>
                            <a:rPr lang="en-AU" sz="1800" b="0" i="1" smtClean="0">
                              <a:latin typeface="Cambria Math" panose="02040503050406030204" pitchFamily="18" charset="0"/>
                              <a:ea typeface="Cambria Math" panose="02040503050406030204" pitchFamily="18" charset="0"/>
                            </a:rPr>
                            <m:t>2</m:t>
                          </m:r>
                        </m:sup>
                      </m:sSup>
                      <m:r>
                        <a:rPr lang="en-AU" sz="1800" i="1">
                          <a:latin typeface="Cambria Math" panose="02040503050406030204" pitchFamily="18" charset="0"/>
                          <a:ea typeface="Cambria Math" panose="02040503050406030204" pitchFamily="18" charset="0"/>
                        </a:rPr>
                        <m:t>+</m:t>
                      </m:r>
                      <m:r>
                        <a:rPr lang="en-AU" sz="1800" b="0" i="1" baseline="30000" smtClean="0">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𝐶</m:t>
                      </m:r>
                      <m:r>
                        <a:rPr lang="en-AU" sz="1800" b="0" i="1" baseline="-25000" smtClean="0">
                          <a:latin typeface="Cambria Math" panose="02040503050406030204" pitchFamily="18" charset="0"/>
                          <a:ea typeface="Cambria Math" panose="02040503050406030204" pitchFamily="18" charset="0"/>
                        </a:rPr>
                        <m:t>1</m:t>
                      </m:r>
                      <m:r>
                        <a:rPr lang="en-AU" sz="1800" b="0" i="1" smtClean="0">
                          <a:latin typeface="Cambria Math" panose="02040503050406030204" pitchFamily="18" charset="0"/>
                          <a:ea typeface="Cambria Math" panose="02040503050406030204" pitchFamily="18" charset="0"/>
                        </a:rPr>
                        <m:t>𝑥𝑦</m:t>
                      </m:r>
                      <m:r>
                        <a:rPr lang="en-AU" sz="1800" b="0" i="1" smtClean="0">
                          <a:latin typeface="Cambria Math" panose="02040503050406030204" pitchFamily="18" charset="0"/>
                          <a:ea typeface="Cambria Math" panose="02040503050406030204" pitchFamily="18" charset="0"/>
                        </a:rPr>
                        <m:t>+2</m:t>
                      </m:r>
                      <m:r>
                        <a:rPr lang="en-AU" sz="1800" i="1">
                          <a:latin typeface="Cambria Math" panose="02040503050406030204" pitchFamily="18" charset="0"/>
                          <a:ea typeface="Cambria Math" panose="02040503050406030204" pitchFamily="18" charset="0"/>
                        </a:rPr>
                        <m:t>𝐶</m:t>
                      </m:r>
                      <m:r>
                        <a:rPr lang="en-AU" sz="1800" b="0" i="1" baseline="-25000" smtClean="0">
                          <a:latin typeface="Cambria Math" panose="02040503050406030204" pitchFamily="18" charset="0"/>
                          <a:ea typeface="Cambria Math" panose="02040503050406030204" pitchFamily="18" charset="0"/>
                        </a:rPr>
                        <m:t>2</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𝑦</m:t>
                          </m:r>
                        </m:e>
                        <m:sup>
                          <m:r>
                            <a:rPr lang="en-AU" sz="1800" b="0" i="1" smtClean="0">
                              <a:latin typeface="Cambria Math" panose="02040503050406030204" pitchFamily="18" charset="0"/>
                              <a:ea typeface="Cambria Math" panose="02040503050406030204" pitchFamily="18" charset="0"/>
                            </a:rPr>
                            <m:t>2</m:t>
                          </m:r>
                        </m:sup>
                      </m:sSup>
                    </m:oMath>
                  </m:oMathPara>
                </a14:m>
                <a:endParaRPr lang="en-AU" sz="1800" i="1" dirty="0">
                  <a:latin typeface="Cambria Math" panose="02040503050406030204" pitchFamily="18" charset="0"/>
                  <a:ea typeface="Cambria Math" panose="02040503050406030204" pitchFamily="18" charset="0"/>
                </a:endParaRPr>
              </a:p>
              <a:p>
                <a:pPr>
                  <a:spcAft>
                    <a:spcPts val="2000"/>
                  </a:spcAft>
                </a:pPr>
                <a14:m>
                  <m:oMathPara xmlns:m="http://schemas.openxmlformats.org/officeDocument/2006/math">
                    <m:oMathParaPr>
                      <m:jc m:val="left"/>
                    </m:oMathParaPr>
                    <m:oMath xmlns:m="http://schemas.openxmlformats.org/officeDocument/2006/math">
                      <m:sSup>
                        <m:sSupPr>
                          <m:ctrlPr>
                            <a:rPr lang="en-AU" sz="1800" b="0" i="1" smtClean="0">
                              <a:latin typeface="Cambria Math" panose="02040503050406030204" pitchFamily="18" charset="0"/>
                              <a:ea typeface="Cambria Math" panose="02040503050406030204" pitchFamily="18" charset="0"/>
                            </a:rPr>
                          </m:ctrlPr>
                        </m:sSupPr>
                        <m:e>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𝑦</m:t>
                              </m:r>
                            </m:e>
                          </m:d>
                        </m:e>
                        <m:sup>
                          <m:r>
                            <a:rPr lang="en-AU" sz="1800" b="0" i="1" smtClean="0">
                              <a:latin typeface="Cambria Math" panose="02040503050406030204" pitchFamily="18" charset="0"/>
                              <a:ea typeface="Cambria Math" panose="02040503050406030204" pitchFamily="18" charset="0"/>
                            </a:rPr>
                            <m:t>3</m:t>
                          </m:r>
                        </m:sup>
                      </m:sSup>
                      <m:r>
                        <a:rPr lang="en-AU" sz="1800" i="1">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baseline="30000" smtClean="0">
                              <a:latin typeface="Cambria Math" panose="02040503050406030204" pitchFamily="18" charset="0"/>
                              <a:ea typeface="Cambria Math" panose="02040503050406030204" pitchFamily="18" charset="0"/>
                            </a:rPr>
                            <m:t>3</m:t>
                          </m:r>
                          <m:r>
                            <a:rPr lang="en-AU" sz="1800" i="1">
                              <a:latin typeface="Cambria Math" panose="02040503050406030204" pitchFamily="18" charset="0"/>
                              <a:ea typeface="Cambria Math" panose="02040503050406030204" pitchFamily="18" charset="0"/>
                            </a:rPr>
                            <m:t>𝐶</m:t>
                          </m:r>
                          <m:r>
                            <a:rPr lang="en-AU" sz="1800" i="1" baseline="-25000">
                              <a:latin typeface="Cambria Math" panose="02040503050406030204" pitchFamily="18" charset="0"/>
                              <a:ea typeface="Cambria Math" panose="02040503050406030204" pitchFamily="18" charset="0"/>
                            </a:rPr>
                            <m:t>0</m:t>
                          </m:r>
                          <m:r>
                            <a:rPr lang="en-AU" sz="1800" i="1">
                              <a:latin typeface="Cambria Math" panose="02040503050406030204" pitchFamily="18" charset="0"/>
                              <a:ea typeface="Cambria Math" panose="02040503050406030204" pitchFamily="18" charset="0"/>
                            </a:rPr>
                            <m:t>𝑥</m:t>
                          </m:r>
                        </m:e>
                        <m:sup>
                          <m:r>
                            <a:rPr lang="en-AU" sz="1800" b="0" i="1" smtClean="0">
                              <a:latin typeface="Cambria Math" panose="02040503050406030204" pitchFamily="18" charset="0"/>
                              <a:ea typeface="Cambria Math" panose="02040503050406030204" pitchFamily="18" charset="0"/>
                            </a:rPr>
                            <m:t>3</m:t>
                          </m:r>
                        </m:sup>
                      </m:sSup>
                      <m:r>
                        <a:rPr lang="en-AU" sz="1800" i="1">
                          <a:latin typeface="Cambria Math" panose="02040503050406030204" pitchFamily="18" charset="0"/>
                          <a:ea typeface="Cambria Math" panose="02040503050406030204" pitchFamily="18" charset="0"/>
                        </a:rPr>
                        <m:t>+</m:t>
                      </m:r>
                      <m:r>
                        <a:rPr lang="en-AU" sz="1800" b="0" i="1" baseline="30000" smtClean="0">
                          <a:latin typeface="Cambria Math" panose="02040503050406030204" pitchFamily="18" charset="0"/>
                          <a:ea typeface="Cambria Math" panose="02040503050406030204" pitchFamily="18" charset="0"/>
                        </a:rPr>
                        <m:t>3</m:t>
                      </m:r>
                      <m:r>
                        <a:rPr lang="en-AU" sz="1800" i="1">
                          <a:latin typeface="Cambria Math" panose="02040503050406030204" pitchFamily="18" charset="0"/>
                          <a:ea typeface="Cambria Math" panose="02040503050406030204" pitchFamily="18" charset="0"/>
                        </a:rPr>
                        <m:t>𝐶</m:t>
                      </m:r>
                      <m:r>
                        <a:rPr lang="en-AU" sz="1800" i="1" baseline="-25000">
                          <a:latin typeface="Cambria Math" panose="02040503050406030204" pitchFamily="18" charset="0"/>
                          <a:ea typeface="Cambria Math" panose="02040503050406030204" pitchFamily="18" charset="0"/>
                        </a:rPr>
                        <m:t>1</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𝑥</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+3</m:t>
                      </m:r>
                      <m:r>
                        <a:rPr lang="en-AU" sz="1800" i="1">
                          <a:latin typeface="Cambria Math" panose="02040503050406030204" pitchFamily="18" charset="0"/>
                          <a:ea typeface="Cambria Math" panose="02040503050406030204" pitchFamily="18" charset="0"/>
                        </a:rPr>
                        <m:t>𝐶</m:t>
                      </m:r>
                      <m:r>
                        <a:rPr lang="en-AU" sz="1800" b="0" i="1" baseline="-25000" smtClean="0">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𝑥</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𝑦</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m:t>
                      </m:r>
                      <m:r>
                        <a:rPr lang="en-AU" sz="1800" b="0" i="1" baseline="30000" smtClean="0">
                          <a:latin typeface="Cambria Math" panose="02040503050406030204" pitchFamily="18" charset="0"/>
                          <a:ea typeface="Cambria Math" panose="02040503050406030204" pitchFamily="18" charset="0"/>
                        </a:rPr>
                        <m:t>3</m:t>
                      </m:r>
                      <m:r>
                        <a:rPr lang="en-AU" sz="1800" i="1">
                          <a:latin typeface="Cambria Math" panose="02040503050406030204" pitchFamily="18" charset="0"/>
                          <a:ea typeface="Cambria Math" panose="02040503050406030204" pitchFamily="18" charset="0"/>
                        </a:rPr>
                        <m:t>𝐶</m:t>
                      </m:r>
                      <m:r>
                        <a:rPr lang="en-AU" sz="1800" b="0" i="1" baseline="-25000" smtClean="0">
                          <a:latin typeface="Cambria Math" panose="02040503050406030204" pitchFamily="18" charset="0"/>
                          <a:ea typeface="Cambria Math" panose="02040503050406030204" pitchFamily="18" charset="0"/>
                        </a:rPr>
                        <m:t>3</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𝑦</m:t>
                          </m:r>
                        </m:e>
                        <m:sup>
                          <m:r>
                            <a:rPr lang="en-AU" sz="1800" b="0" i="1" smtClean="0">
                              <a:latin typeface="Cambria Math" panose="02040503050406030204" pitchFamily="18" charset="0"/>
                              <a:ea typeface="Cambria Math" panose="02040503050406030204" pitchFamily="18" charset="0"/>
                            </a:rPr>
                            <m:t>3</m:t>
                          </m:r>
                        </m:sup>
                      </m:sSup>
                    </m:oMath>
                  </m:oMathPara>
                </a14:m>
                <a:endParaRPr lang="en-AU" sz="1800" i="1" dirty="0">
                  <a:latin typeface="Cambria Math" panose="02040503050406030204" pitchFamily="18" charset="0"/>
                  <a:ea typeface="Cambria Math" panose="02040503050406030204" pitchFamily="18" charset="0"/>
                </a:endParaRPr>
              </a:p>
              <a:p>
                <a:pPr>
                  <a:spcAft>
                    <a:spcPts val="2000"/>
                  </a:spcAft>
                </a:pPr>
                <a14:m>
                  <m:oMathPara xmlns:m="http://schemas.openxmlformats.org/officeDocument/2006/math">
                    <m:oMathParaPr>
                      <m:jc m:val="left"/>
                    </m:oMathParaPr>
                    <m:oMath xmlns:m="http://schemas.openxmlformats.org/officeDocument/2006/math">
                      <m:sSup>
                        <m:sSupPr>
                          <m:ctrlPr>
                            <a:rPr lang="en-AU" sz="1800" b="0" i="1" smtClean="0">
                              <a:latin typeface="Cambria Math" panose="02040503050406030204" pitchFamily="18" charset="0"/>
                              <a:ea typeface="Cambria Math" panose="02040503050406030204" pitchFamily="18" charset="0"/>
                            </a:rPr>
                          </m:ctrlPr>
                        </m:sSupPr>
                        <m:e>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𝑦</m:t>
                              </m:r>
                            </m:e>
                          </m:d>
                        </m:e>
                        <m:sup>
                          <m:r>
                            <a:rPr lang="en-AU" sz="1800" b="0" i="1" smtClean="0">
                              <a:latin typeface="Cambria Math" panose="02040503050406030204" pitchFamily="18" charset="0"/>
                              <a:ea typeface="Cambria Math" panose="02040503050406030204" pitchFamily="18" charset="0"/>
                            </a:rPr>
                            <m:t>4</m:t>
                          </m:r>
                        </m:sup>
                      </m:sSup>
                      <m:r>
                        <a:rPr lang="en-AU" sz="1800" b="0" i="1" smtClean="0">
                          <a:latin typeface="Cambria Math" panose="02040503050406030204" pitchFamily="18" charset="0"/>
                          <a:ea typeface="Cambria Math" panose="02040503050406030204" pitchFamily="18" charset="0"/>
                        </a:rPr>
                        <m:t>=</m:t>
                      </m:r>
                      <m:r>
                        <a:rPr lang="en-AU" sz="1800" b="0" i="1" baseline="30000" smtClean="0">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𝐶</m:t>
                      </m:r>
                      <m:r>
                        <a:rPr lang="en-AU" sz="1800" i="1" baseline="-25000">
                          <a:latin typeface="Cambria Math" panose="02040503050406030204" pitchFamily="18" charset="0"/>
                          <a:ea typeface="Cambria Math" panose="02040503050406030204" pitchFamily="18" charset="0"/>
                        </a:rPr>
                        <m:t>0</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𝑥</m:t>
                          </m:r>
                        </m:e>
                        <m:sup>
                          <m:r>
                            <a:rPr lang="en-AU" sz="1800" b="0" i="1" smtClean="0">
                              <a:latin typeface="Cambria Math" panose="02040503050406030204" pitchFamily="18" charset="0"/>
                              <a:ea typeface="Cambria Math" panose="02040503050406030204" pitchFamily="18" charset="0"/>
                            </a:rPr>
                            <m:t>4</m:t>
                          </m:r>
                        </m:sup>
                      </m:sSup>
                      <m:r>
                        <a:rPr lang="en-AU" sz="1800" i="1">
                          <a:latin typeface="Cambria Math" panose="02040503050406030204" pitchFamily="18" charset="0"/>
                          <a:ea typeface="Cambria Math" panose="02040503050406030204" pitchFamily="18" charset="0"/>
                        </a:rPr>
                        <m:t>+</m:t>
                      </m:r>
                      <m:r>
                        <a:rPr lang="en-AU" sz="1800" b="0" i="1" baseline="30000" smtClean="0">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𝐶</m:t>
                      </m:r>
                      <m:r>
                        <a:rPr lang="en-AU" sz="1800" b="0" i="1" baseline="-25000" smtClean="0">
                          <a:latin typeface="Cambria Math" panose="02040503050406030204" pitchFamily="18" charset="0"/>
                          <a:ea typeface="Cambria Math" panose="02040503050406030204" pitchFamily="18" charset="0"/>
                        </a:rPr>
                        <m:t>1</m:t>
                      </m:r>
                      <m:sSup>
                        <m:sSupPr>
                          <m:ctrlPr>
                            <a:rPr lang="en-AU" sz="1800" i="1">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𝑥</m:t>
                          </m:r>
                        </m:e>
                        <m:sup>
                          <m:r>
                            <a:rPr lang="en-AU" sz="1800" b="0" i="1" smtClean="0">
                              <a:latin typeface="Cambria Math" panose="02040503050406030204" pitchFamily="18" charset="0"/>
                              <a:ea typeface="Cambria Math" panose="02040503050406030204" pitchFamily="18" charset="0"/>
                            </a:rPr>
                            <m:t>3</m:t>
                          </m:r>
                        </m:sup>
                      </m:sSup>
                      <m:r>
                        <a:rPr lang="en-AU" sz="1800" i="1">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𝐶</m:t>
                      </m:r>
                      <m:r>
                        <a:rPr lang="en-AU" sz="1800" b="0" i="1" baseline="-25000" smtClean="0">
                          <a:latin typeface="Cambria Math" panose="02040503050406030204" pitchFamily="18" charset="0"/>
                          <a:ea typeface="Cambria Math" panose="02040503050406030204" pitchFamily="18" charset="0"/>
                        </a:rPr>
                        <m:t>2</m:t>
                      </m:r>
                      <m:sSup>
                        <m:sSupPr>
                          <m:ctrlPr>
                            <a:rPr lang="en-AU" sz="1800" b="0" i="1" smtClean="0">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𝑥</m:t>
                          </m:r>
                        </m:e>
                        <m:sup>
                          <m:r>
                            <a:rPr lang="en-AU" sz="1800" b="0" i="1" smtClean="0">
                              <a:latin typeface="Cambria Math" panose="02040503050406030204" pitchFamily="18" charset="0"/>
                              <a:ea typeface="Cambria Math" panose="02040503050406030204" pitchFamily="18" charset="0"/>
                            </a:rPr>
                            <m:t>2</m:t>
                          </m:r>
                        </m:sup>
                      </m:sSup>
                      <m:sSup>
                        <m:sSupPr>
                          <m:ctrlPr>
                            <a:rPr lang="en-AU" sz="1800" i="1">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𝑦</m:t>
                          </m:r>
                        </m:e>
                        <m:sup>
                          <m:r>
                            <a:rPr lang="en-AU" sz="1800" i="1">
                              <a:latin typeface="Cambria Math" panose="02040503050406030204" pitchFamily="18" charset="0"/>
                              <a:ea typeface="Cambria Math" panose="02040503050406030204" pitchFamily="18" charset="0"/>
                            </a:rPr>
                            <m:t>2</m:t>
                          </m:r>
                        </m:sup>
                      </m:sSup>
                      <m:r>
                        <a:rPr lang="en-AU" sz="1800" i="1">
                          <a:latin typeface="Cambria Math" panose="02040503050406030204" pitchFamily="18" charset="0"/>
                          <a:ea typeface="Cambria Math" panose="02040503050406030204" pitchFamily="18" charset="0"/>
                        </a:rPr>
                        <m:t>+</m:t>
                      </m:r>
                      <m:r>
                        <a:rPr lang="en-AU" sz="1800" b="0" i="1" baseline="30000" smtClean="0">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𝐶</m:t>
                      </m:r>
                      <m:r>
                        <a:rPr lang="en-AU" sz="1800" b="0" i="1" baseline="-25000" smtClean="0">
                          <a:latin typeface="Cambria Math" panose="02040503050406030204" pitchFamily="18" charset="0"/>
                          <a:ea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𝑥</m:t>
                      </m:r>
                      <m:sSup>
                        <m:sSupPr>
                          <m:ctrlPr>
                            <a:rPr lang="en-AU" sz="1800" i="1">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𝑦</m:t>
                          </m:r>
                        </m:e>
                        <m:sup>
                          <m:r>
                            <a:rPr lang="en-AU" sz="1800" i="1">
                              <a:latin typeface="Cambria Math" panose="02040503050406030204" pitchFamily="18" charset="0"/>
                              <a:ea typeface="Cambria Math" panose="02040503050406030204" pitchFamily="18" charset="0"/>
                            </a:rPr>
                            <m:t>3</m:t>
                          </m:r>
                        </m:sup>
                      </m:sSup>
                      <m:r>
                        <a:rPr lang="en-AU" sz="1800" b="0" i="1" smtClean="0">
                          <a:latin typeface="Cambria Math" panose="02040503050406030204" pitchFamily="18" charset="0"/>
                          <a:ea typeface="Cambria Math" panose="02040503050406030204" pitchFamily="18" charset="0"/>
                        </a:rPr>
                        <m:t>+</m:t>
                      </m:r>
                      <m:r>
                        <a:rPr lang="en-AU" sz="1800" b="0" i="1" baseline="30000" smtClean="0">
                          <a:latin typeface="Cambria Math" panose="02040503050406030204" pitchFamily="18" charset="0"/>
                          <a:ea typeface="Cambria Math" panose="02040503050406030204" pitchFamily="18" charset="0"/>
                        </a:rPr>
                        <m:t>4</m:t>
                      </m:r>
                      <m:r>
                        <a:rPr lang="en-AU" sz="1800" i="1">
                          <a:latin typeface="Cambria Math" panose="02040503050406030204" pitchFamily="18" charset="0"/>
                          <a:ea typeface="Cambria Math" panose="02040503050406030204" pitchFamily="18" charset="0"/>
                        </a:rPr>
                        <m:t>𝐶</m:t>
                      </m:r>
                      <m:r>
                        <a:rPr lang="en-AU" sz="1800" b="0" i="1" baseline="-25000" smtClean="0">
                          <a:latin typeface="Cambria Math" panose="02040503050406030204" pitchFamily="18" charset="0"/>
                          <a:ea typeface="Cambria Math" panose="02040503050406030204" pitchFamily="18" charset="0"/>
                        </a:rPr>
                        <m:t>4</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𝑦</m:t>
                          </m:r>
                        </m:e>
                        <m:sup>
                          <m:r>
                            <a:rPr lang="en-AU" sz="1800" b="0" i="1" smtClean="0">
                              <a:latin typeface="Cambria Math" panose="02040503050406030204" pitchFamily="18" charset="0"/>
                              <a:ea typeface="Cambria Math" panose="02040503050406030204" pitchFamily="18" charset="0"/>
                            </a:rPr>
                            <m:t>4</m:t>
                          </m:r>
                        </m:sup>
                      </m:sSup>
                    </m:oMath>
                  </m:oMathPara>
                </a14:m>
                <a:endParaRPr lang="en-AU" sz="1800" i="1" dirty="0">
                  <a:latin typeface="Cambria Math" panose="02040503050406030204" pitchFamily="18" charset="0"/>
                  <a:ea typeface="Cambria Math" panose="02040503050406030204" pitchFamily="18" charset="0"/>
                </a:endParaRPr>
              </a:p>
            </p:txBody>
          </p:sp>
        </mc:Choice>
        <mc:Fallback xmlns="">
          <p:sp>
            <p:nvSpPr>
              <p:cNvPr id="13" name="Text Placeholder 12">
                <a:extLst>
                  <a:ext uri="{FF2B5EF4-FFF2-40B4-BE49-F238E27FC236}">
                    <a16:creationId xmlns:a16="http://schemas.microsoft.com/office/drawing/2014/main" id="{21979BF3-97A6-A38E-3CAA-BE640732FE14}"/>
                  </a:ext>
                </a:extLst>
              </p:cNvPr>
              <p:cNvSpPr>
                <a:spLocks noGrp="1" noRot="1" noChangeAspect="1" noMove="1" noResize="1" noEditPoints="1" noAdjustHandles="1" noChangeArrowheads="1" noChangeShapeType="1" noTextEdit="1"/>
              </p:cNvSpPr>
              <p:nvPr>
                <p:ph type="body" sz="quarter" idx="17"/>
              </p:nvPr>
            </p:nvSpPr>
            <p:spPr>
              <a:xfrm>
                <a:off x="5959366" y="1768846"/>
                <a:ext cx="5691351" cy="4424388"/>
              </a:xfrm>
              <a:blipFill>
                <a:blip r:embed="rId3"/>
                <a:stretch>
                  <a:fillRect/>
                </a:stretch>
              </a:blipFill>
            </p:spPr>
            <p:txBody>
              <a:bodyPr/>
              <a:lstStyle/>
              <a:p>
                <a:r>
                  <a:rPr lang="en-AU">
                    <a:noFill/>
                  </a:rPr>
                  <a:t> </a:t>
                </a:r>
              </a:p>
            </p:txBody>
          </p:sp>
        </mc:Fallback>
      </mc:AlternateContent>
      <p:pic>
        <p:nvPicPr>
          <p:cNvPr id="9" name="Picture 8" descr="First 6 rows of Pascal's triangle recorded using combination notation. Rows from n equals zero to n equals 5. Positions from r equals zero to r equals 5. Each entry in the triangle represents the combination for choose r items from n.">
            <a:extLst>
              <a:ext uri="{FF2B5EF4-FFF2-40B4-BE49-F238E27FC236}">
                <a16:creationId xmlns:a16="http://schemas.microsoft.com/office/drawing/2014/main" id="{496989BA-7F6F-B1A0-9849-79EBC143E73F}"/>
              </a:ext>
            </a:extLst>
          </p:cNvPr>
          <p:cNvPicPr>
            <a:picLocks noChangeAspect="1"/>
          </p:cNvPicPr>
          <p:nvPr/>
        </p:nvPicPr>
        <p:blipFill>
          <a:blip r:embed="rId4"/>
          <a:stretch>
            <a:fillRect/>
          </a:stretch>
        </p:blipFill>
        <p:spPr>
          <a:xfrm>
            <a:off x="187580" y="1317744"/>
            <a:ext cx="5523409" cy="5057177"/>
          </a:xfrm>
          <a:prstGeom prst="rect">
            <a:avLst/>
          </a:prstGeom>
        </p:spPr>
      </p:pic>
      <p:cxnSp>
        <p:nvCxnSpPr>
          <p:cNvPr id="15" name="Straight Connector 14">
            <a:extLst>
              <a:ext uri="{FF2B5EF4-FFF2-40B4-BE49-F238E27FC236}">
                <a16:creationId xmlns:a16="http://schemas.microsoft.com/office/drawing/2014/main" id="{21F43623-53F3-E6A0-296B-2A1CBE810F3E}"/>
              </a:ext>
              <a:ext uri="{C183D7F6-B498-43B3-948B-1728B52AA6E4}">
                <adec:decorative xmlns:adec="http://schemas.microsoft.com/office/drawing/2017/decorative" val="1"/>
              </a:ext>
            </a:extLst>
          </p:cNvPr>
          <p:cNvCxnSpPr/>
          <p:nvPr/>
        </p:nvCxnSpPr>
        <p:spPr>
          <a:xfrm>
            <a:off x="5678903" y="1411707"/>
            <a:ext cx="0" cy="50757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5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3CB37-0343-448E-E74C-F7F5F5F237C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E60F49-3613-4BCE-6EC2-D415FCB60FAC}"/>
              </a:ext>
            </a:extLst>
          </p:cNvPr>
          <p:cNvSpPr>
            <a:spLocks noGrp="1"/>
          </p:cNvSpPr>
          <p:nvPr>
            <p:ph type="sldNum" sz="quarter" idx="12"/>
          </p:nvPr>
        </p:nvSpPr>
        <p:spPr/>
        <p:txBody>
          <a:bodyPr/>
          <a:lstStyle/>
          <a:p>
            <a:fld id="{10A01DC5-1685-4615-8240-15192985C6A2}" type="slidenum">
              <a:rPr lang="en-AU" smtClean="0"/>
              <a:t>8</a:t>
            </a:fld>
            <a:endParaRPr lang="en-AU" dirty="0"/>
          </a:p>
        </p:txBody>
      </p:sp>
      <p:sp>
        <p:nvSpPr>
          <p:cNvPr id="3" name="Title 2">
            <a:extLst>
              <a:ext uri="{FF2B5EF4-FFF2-40B4-BE49-F238E27FC236}">
                <a16:creationId xmlns:a16="http://schemas.microsoft.com/office/drawing/2014/main" id="{70DC1495-1FB2-AB84-1BFC-B27110097437}"/>
              </a:ext>
            </a:extLst>
          </p:cNvPr>
          <p:cNvSpPr>
            <a:spLocks noGrp="1"/>
          </p:cNvSpPr>
          <p:nvPr>
            <p:ph type="title"/>
          </p:nvPr>
        </p:nvSpPr>
        <p:spPr/>
        <p:txBody>
          <a:bodyPr/>
          <a:lstStyle/>
          <a:p>
            <a:r>
              <a:rPr lang="en-AU" dirty="0"/>
              <a:t>Patterns in Pascal’s triangle (1)</a:t>
            </a:r>
          </a:p>
        </p:txBody>
      </p:sp>
      <p:sp>
        <p:nvSpPr>
          <p:cNvPr id="4" name="Text Placeholder 3">
            <a:extLst>
              <a:ext uri="{FF2B5EF4-FFF2-40B4-BE49-F238E27FC236}">
                <a16:creationId xmlns:a16="http://schemas.microsoft.com/office/drawing/2014/main" id="{123A2B3E-74CD-9044-CB0D-D9ABDE6C2CCE}"/>
              </a:ext>
            </a:extLst>
          </p:cNvPr>
          <p:cNvSpPr>
            <a:spLocks noGrp="1"/>
          </p:cNvSpPr>
          <p:nvPr>
            <p:ph type="body" sz="quarter" idx="18"/>
          </p:nvPr>
        </p:nvSpPr>
        <p:spPr/>
        <p:txBody>
          <a:bodyPr/>
          <a:lstStyle/>
          <a:p>
            <a:r>
              <a:rPr lang="en-AU" dirty="0"/>
              <a:t>Confirming identities</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F3823D4E-A5F7-9F7F-1FBA-F3B43E5F9845}"/>
                  </a:ext>
                </a:extLst>
              </p:cNvPr>
              <p:cNvSpPr>
                <a:spLocks noGrp="1"/>
              </p:cNvSpPr>
              <p:nvPr>
                <p:ph type="body" sz="quarter" idx="17"/>
              </p:nvPr>
            </p:nvSpPr>
            <p:spPr>
              <a:xfrm>
                <a:off x="5985419" y="1768846"/>
                <a:ext cx="5523409" cy="4424388"/>
              </a:xfrm>
            </p:spPr>
            <p:txBody>
              <a:bodyPr/>
              <a:lstStyle/>
              <a:p>
                <a:pPr marL="342900" indent="-342900">
                  <a:spcBef>
                    <a:spcPts val="1200"/>
                  </a:spcBef>
                  <a:spcAft>
                    <a:spcPts val="600"/>
                  </a:spcAft>
                  <a:buFont typeface="Symbol" panose="05050102010706020507" pitchFamily="18" charset="2"/>
                  <a:buChar char=""/>
                </a:pPr>
                <a:r>
                  <a:rPr lang="en-AU" sz="1800" i="1" baseline="30000" dirty="0">
                    <a:latin typeface="Cambria Math" panose="02040503050406030204" pitchFamily="18" charset="0"/>
                    <a:ea typeface="Calibri" panose="020F0502020204030204" pitchFamily="34" charset="0"/>
                  </a:rPr>
                  <a:t>n</a:t>
                </a:r>
                <a:r>
                  <a:rPr lang="en-AU" sz="1800" i="1" dirty="0">
                    <a:latin typeface="Cambria Math" panose="02040503050406030204" pitchFamily="18" charset="0"/>
                    <a:ea typeface="Calibri" panose="020F0502020204030204" pitchFamily="34" charset="0"/>
                  </a:rPr>
                  <a:t>C</a:t>
                </a:r>
                <a:r>
                  <a:rPr lang="en-AU" sz="1800" i="1" baseline="-25000" dirty="0">
                    <a:latin typeface="Cambria Math" panose="02040503050406030204" pitchFamily="18" charset="0"/>
                    <a:ea typeface="Calibri" panose="020F0502020204030204" pitchFamily="34" charset="0"/>
                  </a:rPr>
                  <a:t>0</a:t>
                </a:r>
                <a:r>
                  <a:rPr lang="en-AU" sz="1800" i="1" dirty="0">
                    <a:latin typeface="Cambria Math" panose="02040503050406030204" pitchFamily="18" charset="0"/>
                    <a:ea typeface="Calibri" panose="020F0502020204030204" pitchFamily="34" charset="0"/>
                  </a:rPr>
                  <a:t> </a:t>
                </a:r>
                <a14:m>
                  <m:oMath xmlns:m="http://schemas.openxmlformats.org/officeDocument/2006/math">
                    <m:r>
                      <a:rPr lang="en-AU" sz="1800" i="1">
                        <a:latin typeface="Cambria Math" panose="02040503050406030204" pitchFamily="18" charset="0"/>
                        <a:ea typeface="Calibri" panose="020F0502020204030204" pitchFamily="34" charset="0"/>
                      </a:rPr>
                      <m:t>=</m:t>
                    </m:r>
                  </m:oMath>
                </a14:m>
                <a:r>
                  <a:rPr lang="en-AU" sz="1800" i="1" dirty="0">
                    <a:latin typeface="Cambria Math" panose="02040503050406030204" pitchFamily="18" charset="0"/>
                    <a:ea typeface="Yu Mincho" panose="02020400000000000000" pitchFamily="18" charset="-128"/>
                  </a:rPr>
                  <a:t> </a:t>
                </a:r>
                <a:r>
                  <a:rPr lang="en-AU" sz="1800" i="1" baseline="30000" dirty="0">
                    <a:latin typeface="Cambria Math" panose="02040503050406030204" pitchFamily="18" charset="0"/>
                    <a:ea typeface="Calibri" panose="020F0502020204030204" pitchFamily="34" charset="0"/>
                  </a:rPr>
                  <a:t>n</a:t>
                </a:r>
                <a:r>
                  <a:rPr lang="en-AU" sz="1800" i="1" dirty="0">
                    <a:latin typeface="Cambria Math" panose="02040503050406030204" pitchFamily="18" charset="0"/>
                    <a:ea typeface="Calibri" panose="020F0502020204030204" pitchFamily="34" charset="0"/>
                  </a:rPr>
                  <a:t>C</a:t>
                </a:r>
                <a:r>
                  <a:rPr lang="en-AU" sz="1800" i="1" baseline="-25000" dirty="0">
                    <a:latin typeface="Cambria Math" panose="02040503050406030204" pitchFamily="18" charset="0"/>
                    <a:ea typeface="Calibri" panose="020F0502020204030204" pitchFamily="34" charset="0"/>
                  </a:rPr>
                  <a:t>n</a:t>
                </a:r>
                <a:r>
                  <a:rPr lang="en-AU" sz="1800" i="1" dirty="0">
                    <a:latin typeface="Cambria Math" panose="02040503050406030204" pitchFamily="18" charset="0"/>
                    <a:ea typeface="Calibri" panose="020F0502020204030204" pitchFamily="34" charset="0"/>
                  </a:rPr>
                  <a:t> </a:t>
                </a:r>
                <a14:m>
                  <m:oMath xmlns:m="http://schemas.openxmlformats.org/officeDocument/2006/math">
                    <m:r>
                      <a:rPr lang="en-AU" sz="1800" i="1">
                        <a:latin typeface="Cambria Math" panose="02040503050406030204" pitchFamily="18" charset="0"/>
                        <a:ea typeface="Calibri" panose="020F0502020204030204" pitchFamily="34" charset="0"/>
                      </a:rPr>
                      <m:t>=1</m:t>
                    </m:r>
                  </m:oMath>
                </a14:m>
                <a:r>
                  <a:rPr lang="en-AU" sz="1800" i="1" dirty="0">
                    <a:latin typeface="Cambria Math" panose="02040503050406030204" pitchFamily="18" charset="0"/>
                    <a:ea typeface="Yu Mincho" panose="02020400000000000000" pitchFamily="18" charset="-128"/>
                  </a:rPr>
                  <a:t> </a:t>
                </a:r>
                <a:endParaRPr lang="en-AU" sz="1800" dirty="0">
                  <a:ea typeface="Calibri" panose="020F0502020204030204" pitchFamily="34" charset="0"/>
                </a:endParaRPr>
              </a:p>
              <a:p>
                <a:pPr marL="342900" indent="-342900">
                  <a:spcBef>
                    <a:spcPts val="1200"/>
                  </a:spcBef>
                  <a:spcAft>
                    <a:spcPts val="600"/>
                  </a:spcAft>
                  <a:buFont typeface="Symbol" panose="05050102010706020507" pitchFamily="18" charset="2"/>
                  <a:buChar char=""/>
                </a:pPr>
                <a:r>
                  <a:rPr lang="en-AU" sz="1800" i="1" baseline="30000" dirty="0">
                    <a:latin typeface="Cambria Math" panose="02040503050406030204" pitchFamily="18" charset="0"/>
                    <a:ea typeface="Calibri" panose="020F0502020204030204" pitchFamily="34" charset="0"/>
                  </a:rPr>
                  <a:t>n</a:t>
                </a:r>
                <a:r>
                  <a:rPr lang="en-AU" sz="1800" i="1" dirty="0">
                    <a:latin typeface="Cambria Math" panose="02040503050406030204" pitchFamily="18" charset="0"/>
                    <a:ea typeface="Calibri" panose="020F0502020204030204" pitchFamily="34" charset="0"/>
                  </a:rPr>
                  <a:t>C</a:t>
                </a:r>
                <a:r>
                  <a:rPr lang="en-AU" sz="1800" i="1" baseline="-25000" dirty="0">
                    <a:latin typeface="Cambria Math" panose="02040503050406030204" pitchFamily="18" charset="0"/>
                    <a:ea typeface="Calibri" panose="020F0502020204030204" pitchFamily="34" charset="0"/>
                  </a:rPr>
                  <a:t>r</a:t>
                </a:r>
                <a:r>
                  <a:rPr lang="en-AU" sz="1800" i="1" dirty="0">
                    <a:latin typeface="Cambria Math" panose="02040503050406030204" pitchFamily="18" charset="0"/>
                    <a:ea typeface="Calibri" panose="020F0502020204030204" pitchFamily="34" charset="0"/>
                  </a:rPr>
                  <a:t> </a:t>
                </a:r>
                <a14:m>
                  <m:oMath xmlns:m="http://schemas.openxmlformats.org/officeDocument/2006/math">
                    <m:r>
                      <a:rPr lang="en-AU" sz="1800" i="1">
                        <a:latin typeface="Cambria Math" panose="02040503050406030204" pitchFamily="18" charset="0"/>
                        <a:ea typeface="Calibri" panose="020F0502020204030204" pitchFamily="34" charset="0"/>
                      </a:rPr>
                      <m:t>=</m:t>
                    </m:r>
                  </m:oMath>
                </a14:m>
                <a:r>
                  <a:rPr lang="en-AU" sz="1800" i="1" dirty="0">
                    <a:latin typeface="Cambria Math" panose="02040503050406030204" pitchFamily="18" charset="0"/>
                    <a:ea typeface="Calibri" panose="020F0502020204030204" pitchFamily="34" charset="0"/>
                  </a:rPr>
                  <a:t> </a:t>
                </a:r>
                <a:r>
                  <a:rPr lang="en-AU" sz="1800" i="1" baseline="30000" dirty="0">
                    <a:latin typeface="Cambria Math" panose="02040503050406030204" pitchFamily="18" charset="0"/>
                    <a:ea typeface="Calibri" panose="020F0502020204030204" pitchFamily="34" charset="0"/>
                  </a:rPr>
                  <a:t>n</a:t>
                </a:r>
                <a:r>
                  <a:rPr lang="en-AU" sz="1800" i="1" dirty="0">
                    <a:latin typeface="Cambria Math" panose="02040503050406030204" pitchFamily="18" charset="0"/>
                    <a:ea typeface="Calibri" panose="020F0502020204030204" pitchFamily="34" charset="0"/>
                  </a:rPr>
                  <a:t>C</a:t>
                </a:r>
                <a:r>
                  <a:rPr lang="en-AU" sz="1800" i="1" baseline="-25000" dirty="0">
                    <a:latin typeface="Cambria Math" panose="02040503050406030204" pitchFamily="18" charset="0"/>
                    <a:ea typeface="Calibri" panose="020F0502020204030204" pitchFamily="34" charset="0"/>
                  </a:rPr>
                  <a:t>n-r</a:t>
                </a:r>
                <a:r>
                  <a:rPr lang="en-AU" sz="1800" b="1" i="1" dirty="0">
                    <a:ea typeface="Calibri" panose="020F0502020204030204" pitchFamily="34" charset="0"/>
                  </a:rPr>
                  <a:t> </a:t>
                </a:r>
                <a:endParaRPr lang="en-AU" sz="1800" dirty="0">
                  <a:ea typeface="Calibri" panose="020F0502020204030204" pitchFamily="34" charset="0"/>
                </a:endParaRPr>
              </a:p>
              <a:p>
                <a:pPr marL="342900" indent="-342900">
                  <a:spcBef>
                    <a:spcPts val="1200"/>
                  </a:spcBef>
                  <a:spcAft>
                    <a:spcPts val="600"/>
                  </a:spcAft>
                  <a:buFont typeface="Symbol" panose="05050102010706020507" pitchFamily="18" charset="2"/>
                  <a:buChar char=""/>
                </a:pPr>
                <a:r>
                  <a:rPr lang="en-AU" sz="1800" i="1" baseline="30000" dirty="0">
                    <a:latin typeface="Cambria Math" panose="02040503050406030204" pitchFamily="18" charset="0"/>
                    <a:ea typeface="Cambria Math" panose="02040503050406030204" pitchFamily="18" charset="0"/>
                  </a:rPr>
                  <a:t>n</a:t>
                </a:r>
                <a:r>
                  <a:rPr lang="en-AU" sz="1800" i="1" dirty="0">
                    <a:latin typeface="Cambria Math" panose="02040503050406030204" pitchFamily="18" charset="0"/>
                    <a:ea typeface="Cambria Math" panose="02040503050406030204" pitchFamily="18" charset="0"/>
                  </a:rPr>
                  <a:t>C</a:t>
                </a:r>
                <a:r>
                  <a:rPr lang="en-AU" sz="1800" i="1" baseline="-25000" dirty="0">
                    <a:latin typeface="Cambria Math" panose="02040503050406030204" pitchFamily="18" charset="0"/>
                    <a:ea typeface="Cambria Math" panose="02040503050406030204" pitchFamily="18" charset="0"/>
                  </a:rPr>
                  <a:t>r</a:t>
                </a:r>
                <a:r>
                  <a:rPr lang="en-AU" sz="1800" i="1" dirty="0">
                    <a:latin typeface="Cambria Math" panose="02040503050406030204" pitchFamily="18" charset="0"/>
                    <a:ea typeface="Cambria Math" panose="02040503050406030204" pitchFamily="18" charset="0"/>
                  </a:rPr>
                  <a:t> </a:t>
                </a:r>
                <a14:m>
                  <m:oMath xmlns:m="http://schemas.openxmlformats.org/officeDocument/2006/math">
                    <m:r>
                      <a:rPr lang="en-AU" sz="1800" i="1">
                        <a:latin typeface="Cambria Math" panose="02040503050406030204" pitchFamily="18" charset="0"/>
                        <a:ea typeface="Cambria Math" panose="02040503050406030204" pitchFamily="18" charset="0"/>
                      </a:rPr>
                      <m:t>=</m:t>
                    </m:r>
                  </m:oMath>
                </a14:m>
                <a:r>
                  <a:rPr lang="en-AU" sz="1800" i="1" dirty="0">
                    <a:latin typeface="Cambria Math" panose="02040503050406030204" pitchFamily="18" charset="0"/>
                    <a:ea typeface="Cambria Math" panose="02040503050406030204" pitchFamily="18" charset="0"/>
                  </a:rPr>
                  <a:t> </a:t>
                </a:r>
                <a:r>
                  <a:rPr lang="en-AU" sz="1800" i="1" baseline="30000" dirty="0">
                    <a:latin typeface="Cambria Math" panose="02040503050406030204" pitchFamily="18" charset="0"/>
                    <a:ea typeface="Cambria Math" panose="02040503050406030204" pitchFamily="18" charset="0"/>
                  </a:rPr>
                  <a:t>n-1</a:t>
                </a:r>
                <a:r>
                  <a:rPr lang="en-AU" sz="1800" i="1" dirty="0">
                    <a:latin typeface="Cambria Math" panose="02040503050406030204" pitchFamily="18" charset="0"/>
                    <a:ea typeface="Cambria Math" panose="02040503050406030204" pitchFamily="18" charset="0"/>
                  </a:rPr>
                  <a:t>C</a:t>
                </a:r>
                <a:r>
                  <a:rPr lang="en-AU" sz="1800" i="1" baseline="-25000" dirty="0">
                    <a:latin typeface="Cambria Math" panose="02040503050406030204" pitchFamily="18" charset="0"/>
                    <a:ea typeface="Cambria Math" panose="02040503050406030204" pitchFamily="18" charset="0"/>
                  </a:rPr>
                  <a:t>r-1</a:t>
                </a:r>
                <a:r>
                  <a:rPr lang="en-AU" sz="1800" i="1" dirty="0">
                    <a:latin typeface="Cambria Math" panose="02040503050406030204" pitchFamily="18" charset="0"/>
                    <a:ea typeface="Cambria Math" panose="02040503050406030204" pitchFamily="18" charset="0"/>
                  </a:rPr>
                  <a:t> </a:t>
                </a:r>
                <a14:m>
                  <m:oMath xmlns:m="http://schemas.openxmlformats.org/officeDocument/2006/math">
                    <m:r>
                      <a:rPr lang="en-AU" sz="1800" i="1">
                        <a:latin typeface="Cambria Math" panose="02040503050406030204" pitchFamily="18" charset="0"/>
                        <a:ea typeface="Cambria Math" panose="02040503050406030204" pitchFamily="18" charset="0"/>
                      </a:rPr>
                      <m:t>+</m:t>
                    </m:r>
                  </m:oMath>
                </a14:m>
                <a:r>
                  <a:rPr lang="en-AU" sz="1800" i="1" dirty="0">
                    <a:latin typeface="Cambria Math" panose="02040503050406030204" pitchFamily="18" charset="0"/>
                    <a:ea typeface="Cambria Math" panose="02040503050406030204" pitchFamily="18" charset="0"/>
                  </a:rPr>
                  <a:t> </a:t>
                </a:r>
                <a:r>
                  <a:rPr lang="en-AU" sz="1800" i="1" baseline="30000" dirty="0">
                    <a:latin typeface="Cambria Math" panose="02040503050406030204" pitchFamily="18" charset="0"/>
                    <a:ea typeface="Cambria Math" panose="02040503050406030204" pitchFamily="18" charset="0"/>
                  </a:rPr>
                  <a:t>n-1</a:t>
                </a:r>
                <a:r>
                  <a:rPr lang="en-AU" sz="1800" i="1" dirty="0">
                    <a:latin typeface="Cambria Math" panose="02040503050406030204" pitchFamily="18" charset="0"/>
                    <a:ea typeface="Cambria Math" panose="02040503050406030204" pitchFamily="18" charset="0"/>
                  </a:rPr>
                  <a:t>C</a:t>
                </a:r>
                <a:r>
                  <a:rPr lang="en-AU" sz="1800" i="1" baseline="-25000" dirty="0">
                    <a:latin typeface="Cambria Math" panose="02040503050406030204" pitchFamily="18" charset="0"/>
                    <a:ea typeface="Cambria Math" panose="02040503050406030204" pitchFamily="18" charset="0"/>
                  </a:rPr>
                  <a:t>r</a:t>
                </a:r>
                <a:endParaRPr lang="en-AU" sz="1800" dirty="0">
                  <a:ea typeface="Calibri" panose="020F0502020204030204" pitchFamily="34" charset="0"/>
                </a:endParaRPr>
              </a:p>
              <a:p>
                <a:pPr>
                  <a:spcBef>
                    <a:spcPts val="1200"/>
                  </a:spcBef>
                  <a:spcAft>
                    <a:spcPts val="600"/>
                  </a:spcAft>
                </a:pPr>
                <a:endParaRPr lang="en-AU" sz="1800" dirty="0">
                  <a:ea typeface="Calibri" panose="020F0502020204030204" pitchFamily="34" charset="0"/>
                </a:endParaRPr>
              </a:p>
              <a:p>
                <a:pPr>
                  <a:spcBef>
                    <a:spcPts val="1200"/>
                  </a:spcBef>
                  <a:spcAft>
                    <a:spcPts val="600"/>
                  </a:spcAft>
                </a:pPr>
                <a:endParaRPr lang="en-AU" sz="1800" dirty="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endParaRPr lang="en-AU" sz="1800" dirty="0">
                  <a:effectLst/>
                  <a:latin typeface="Arial" panose="020B0604020202020204" pitchFamily="34" charset="0"/>
                  <a:ea typeface="Calibri" panose="020F0502020204030204" pitchFamily="34" charset="0"/>
                </a:endParaRPr>
              </a:p>
              <a:p>
                <a:pPr>
                  <a:spcAft>
                    <a:spcPts val="2000"/>
                  </a:spcAft>
                </a:pPr>
                <a:endParaRPr lang="en-AU" sz="1800" i="1" dirty="0">
                  <a:latin typeface="Cambria Math" panose="02040503050406030204" pitchFamily="18" charset="0"/>
                  <a:ea typeface="Cambria Math" panose="02040503050406030204" pitchFamily="18" charset="0"/>
                </a:endParaRPr>
              </a:p>
            </p:txBody>
          </p:sp>
        </mc:Choice>
        <mc:Fallback xmlns="">
          <p:sp>
            <p:nvSpPr>
              <p:cNvPr id="13" name="Text Placeholder 12">
                <a:extLst>
                  <a:ext uri="{FF2B5EF4-FFF2-40B4-BE49-F238E27FC236}">
                    <a16:creationId xmlns:a16="http://schemas.microsoft.com/office/drawing/2014/main" id="{F3823D4E-A5F7-9F7F-1FBA-F3B43E5F9845}"/>
                  </a:ext>
                </a:extLst>
              </p:cNvPr>
              <p:cNvSpPr>
                <a:spLocks noGrp="1" noRot="1" noChangeAspect="1" noMove="1" noResize="1" noEditPoints="1" noAdjustHandles="1" noChangeArrowheads="1" noChangeShapeType="1" noTextEdit="1"/>
              </p:cNvSpPr>
              <p:nvPr>
                <p:ph type="body" sz="quarter" idx="17"/>
              </p:nvPr>
            </p:nvSpPr>
            <p:spPr>
              <a:xfrm>
                <a:off x="5985419" y="1768846"/>
                <a:ext cx="5523409" cy="4424388"/>
              </a:xfrm>
              <a:blipFill>
                <a:blip r:embed="rId2"/>
                <a:stretch>
                  <a:fillRect l="-2649"/>
                </a:stretch>
              </a:blipFill>
            </p:spPr>
            <p:txBody>
              <a:bodyPr/>
              <a:lstStyle/>
              <a:p>
                <a:r>
                  <a:rPr lang="en-AU">
                    <a:noFill/>
                  </a:rPr>
                  <a:t> </a:t>
                </a:r>
              </a:p>
            </p:txBody>
          </p:sp>
        </mc:Fallback>
      </mc:AlternateContent>
      <p:pic>
        <p:nvPicPr>
          <p:cNvPr id="9" name="Picture 8" descr="First 6 rows of Pascal's triangle recorded using combination notation. Rows from n equals zero to n equals 5. Positions from r equals zero to r equals 5. Each entry in the triangle represents the combination for choose r items from n.">
            <a:extLst>
              <a:ext uri="{FF2B5EF4-FFF2-40B4-BE49-F238E27FC236}">
                <a16:creationId xmlns:a16="http://schemas.microsoft.com/office/drawing/2014/main" id="{2B75B9B7-B7CA-0E58-A1C2-92660AF26365}"/>
              </a:ext>
            </a:extLst>
          </p:cNvPr>
          <p:cNvPicPr>
            <a:picLocks noChangeAspect="1"/>
          </p:cNvPicPr>
          <p:nvPr/>
        </p:nvPicPr>
        <p:blipFill>
          <a:blip r:embed="rId3"/>
          <a:stretch>
            <a:fillRect/>
          </a:stretch>
        </p:blipFill>
        <p:spPr>
          <a:xfrm>
            <a:off x="187580" y="1317744"/>
            <a:ext cx="5523409" cy="5057177"/>
          </a:xfrm>
          <a:prstGeom prst="rect">
            <a:avLst/>
          </a:prstGeom>
        </p:spPr>
      </p:pic>
      <p:cxnSp>
        <p:nvCxnSpPr>
          <p:cNvPr id="15" name="Straight Connector 14">
            <a:extLst>
              <a:ext uri="{FF2B5EF4-FFF2-40B4-BE49-F238E27FC236}">
                <a16:creationId xmlns:a16="http://schemas.microsoft.com/office/drawing/2014/main" id="{FB1328DD-628F-2C6E-91DA-C3288AB8E2EA}"/>
              </a:ext>
              <a:ext uri="{C183D7F6-B498-43B3-948B-1728B52AA6E4}">
                <adec:decorative xmlns:adec="http://schemas.microsoft.com/office/drawing/2017/decorative" val="1"/>
              </a:ext>
            </a:extLst>
          </p:cNvPr>
          <p:cNvCxnSpPr/>
          <p:nvPr/>
        </p:nvCxnSpPr>
        <p:spPr>
          <a:xfrm>
            <a:off x="5678903" y="1411707"/>
            <a:ext cx="0" cy="50757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74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16EE3-F107-F9B5-37C2-CFFD11B3378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DACD73-C4B5-6FBB-4CE3-B24FF0F4AB43}"/>
              </a:ext>
            </a:extLst>
          </p:cNvPr>
          <p:cNvSpPr>
            <a:spLocks noGrp="1"/>
          </p:cNvSpPr>
          <p:nvPr>
            <p:ph type="ctrTitle"/>
          </p:nvPr>
        </p:nvSpPr>
        <p:spPr/>
        <p:txBody>
          <a:bodyPr/>
          <a:lstStyle/>
          <a:p>
            <a:r>
              <a:rPr lang="en-AU" dirty="0">
                <a:latin typeface="+mj-lt"/>
              </a:rPr>
              <a:t>Releasing responsibility	</a:t>
            </a:r>
          </a:p>
        </p:txBody>
      </p:sp>
    </p:spTree>
    <p:extLst>
      <p:ext uri="{BB962C8B-B14F-4D97-AF65-F5344CB8AC3E}">
        <p14:creationId xmlns:p14="http://schemas.microsoft.com/office/powerpoint/2010/main" val="8604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1136</Words>
  <Application>Microsoft Office PowerPoint</Application>
  <PresentationFormat>Widescreen</PresentationFormat>
  <Paragraphs>97</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Symbol</vt:lpstr>
      <vt:lpstr>Public Sans</vt:lpstr>
      <vt:lpstr>Arial</vt:lpstr>
      <vt:lpstr>Calibri</vt:lpstr>
      <vt:lpstr>Cambria Math</vt:lpstr>
      <vt:lpstr>Times New Roman</vt:lpstr>
      <vt:lpstr>NSWG Corporate</vt:lpstr>
      <vt:lpstr>Combinatorial patterns</vt:lpstr>
      <vt:lpstr>Activating prior knowledge</vt:lpstr>
      <vt:lpstr>Learning intentions and success criteria</vt:lpstr>
      <vt:lpstr>Connecting learning</vt:lpstr>
      <vt:lpstr>Binomial coefficients (1)</vt:lpstr>
      <vt:lpstr>Binomial coefficients (2)</vt:lpstr>
      <vt:lpstr>Pascal’s triangle (1)</vt:lpstr>
      <vt:lpstr>Patterns in Pascal’s triangle (1)</vt:lpstr>
      <vt:lpstr>Releasing responsibility </vt:lpstr>
      <vt:lpstr>Patterns in Pascal’s triangle (2)</vt:lpstr>
      <vt:lpstr>Independent practice</vt:lpstr>
      <vt:lpstr>Equivalent coefficients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Combinatorial patterns</dc:title>
  <dc:creator>NSW Department of Education</dc:creator>
  <cp:lastModifiedBy/>
  <cp:revision>1</cp:revision>
  <dcterms:created xsi:type="dcterms:W3CDTF">2025-08-18T23:59:38Z</dcterms:created>
  <dcterms:modified xsi:type="dcterms:W3CDTF">2025-08-18T23:59:50Z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2025-08-18T23:59:49Z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d131dc16-0a9e-46a0-84d4-bdc13805b84f</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