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13"/>
  </p:notesMasterIdLst>
  <p:handoutMasterIdLst>
    <p:handoutMasterId r:id="rId14"/>
  </p:handoutMasterIdLst>
  <p:sldIdLst>
    <p:sldId id="26505" r:id="rId2"/>
    <p:sldId id="26561" r:id="rId3"/>
    <p:sldId id="26508" r:id="rId4"/>
    <p:sldId id="26565" r:id="rId5"/>
    <p:sldId id="26570" r:id="rId6"/>
    <p:sldId id="26562" r:id="rId7"/>
    <p:sldId id="26556" r:id="rId8"/>
    <p:sldId id="26563" r:id="rId9"/>
    <p:sldId id="26564" r:id="rId10"/>
    <p:sldId id="26555" r:id="rId11"/>
    <p:sldId id="361" r:id="rId12"/>
  </p:sldIdLst>
  <p:sldSz cx="12192000" cy="6858000"/>
  <p:notesSz cx="6858000" cy="9144000"/>
  <p:embeddedFontLst>
    <p:embeddedFont>
      <p:font typeface="Cambria Math" panose="02040503050406030204" pitchFamily="18" charset="0"/>
      <p:regular r:id="rId15"/>
    </p:embeddedFont>
    <p:embeddedFont>
      <p:font typeface="Public Sans" pitchFamily="2" charset="0"/>
      <p:regular r:id="rId16"/>
      <p:bold r:id="rId17"/>
      <p:italic r:id="rId18"/>
      <p:boldItalic r:id="rId1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BB47"/>
    <a:srgbClr val="B51458"/>
    <a:srgbClr val="146CFD"/>
    <a:srgbClr val="E5F7FC"/>
    <a:srgbClr val="00ACC2"/>
    <a:srgbClr val="FBDBE7"/>
    <a:srgbClr val="FFFFFF"/>
    <a:srgbClr val="EDF9E0"/>
    <a:srgbClr val="63E2E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0" y="84"/>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19/08/2025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19/08/2025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A0167-30C0-EFE9-0E76-E425E80A62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A5E54-B264-040B-44AC-A21F6855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1516E-5730-DE6F-00D4-7A6BBA9EF1CD}"/>
              </a:ext>
            </a:extLst>
          </p:cNvPr>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a:extLst>
              <a:ext uri="{FF2B5EF4-FFF2-40B4-BE49-F238E27FC236}">
                <a16:creationId xmlns:a16="http://schemas.microsoft.com/office/drawing/2014/main" id="{02626C68-79E5-D5A9-33B2-55D57702B041}"/>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66366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4B747-FFE9-6633-D002-BB89A9A29F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D5E67D-7B02-7292-E378-ECFF5DAA14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C0E419-A4E5-D03E-432E-20FBE795408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D853A8B-8F3C-92D3-E7A9-FB864993B67A}"/>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001838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867BE-C2F7-650B-0BDA-0ED4D37B19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F890F3-0C6D-9CF4-6A8C-0C1CA7C8BF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E33097-940D-9AAD-5232-2448D5B4055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4D0B0E5-A13F-80A7-B0F9-886CCEF1BDA5}"/>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94771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36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Pascal’s triangle </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a:t>
            </a:r>
            <a:r>
              <a:rPr lang="en-AU">
                <a:latin typeface="+mj-lt"/>
              </a:rPr>
              <a:t>– Stage 6 (Year 11) </a:t>
            </a:r>
            <a:endParaRPr lang="en-AU" dirty="0">
              <a:latin typeface="+mj-lt"/>
            </a:endParaRP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The binomial theorem</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a:latin typeface="+mj-lt"/>
            </a:endParaRPr>
          </a:p>
        </p:txBody>
      </p:sp>
      <p:sp>
        <p:nvSpPr>
          <p:cNvPr id="2" name="Picture Placeholder 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AU">
              <a:latin typeface="+mn-lt"/>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US" sz="1100" u="sng">
                <a:solidFill>
                  <a:srgbClr val="2F5496"/>
                </a:solidFill>
                <a:effectLst/>
                <a:latin typeface="Arial" panose="020B0604020202020204" pitchFamily="34" charset="0"/>
                <a:ea typeface="Arial" panose="020B0604020202020204" pitchFamily="34" charset="0"/>
                <a:hlinkClick r:id="rId6"/>
              </a:rPr>
              <a:t>Mathematics Extension 1 11-12 Syllabus</a:t>
            </a:r>
            <a:r>
              <a:rPr lang="en-AU" sz="1100">
                <a:solidFill>
                  <a:srgbClr val="000000"/>
                </a:solidFill>
                <a:effectLst/>
                <a:latin typeface="Arial" panose="020B0604020202020204" pitchFamily="34" charset="0"/>
                <a:ea typeface="Arial" panose="020B0604020202020204" pitchFamily="34" charset="0"/>
              </a:rPr>
              <a:t> </a:t>
            </a:r>
            <a:r>
              <a:rPr lang="en-AU" sz="110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endParaRPr lang="en-AU" sz="1100">
              <a:effectLst/>
              <a:highlight>
                <a:srgbClr val="FFFF00"/>
              </a:highligh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70156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dirty="0">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dirty="0">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9A6FD-846C-7F2B-AD02-1767CEF4BB4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3E5D2D-61C3-AB42-88BA-43B0213C5942}"/>
              </a:ext>
            </a:extLst>
          </p:cNvPr>
          <p:cNvSpPr>
            <a:spLocks noGrp="1"/>
          </p:cNvSpPr>
          <p:nvPr>
            <p:ph type="title"/>
          </p:nvPr>
        </p:nvSpPr>
        <p:spPr/>
        <p:txBody>
          <a:bodyPr/>
          <a:lstStyle/>
          <a:p>
            <a:r>
              <a:rPr lang="en-AU">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C700339-E1C0-0F44-3C78-DFEA92F9AD6B}"/>
                  </a:ext>
                </a:extLst>
              </p:cNvPr>
              <p:cNvSpPr txBox="1"/>
              <p:nvPr/>
            </p:nvSpPr>
            <p:spPr>
              <a:xfrm>
                <a:off x="359998" y="1626672"/>
                <a:ext cx="11303000" cy="515012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8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Learning intentions</a:t>
                </a:r>
                <a:endParaRPr kumimoji="0" lang="en-AU" sz="1800" b="1" i="0" u="none" strike="noStrike" kern="1200" cap="none" spc="0" normalizeH="0" baseline="0" noProof="0" dirty="0">
                  <a:ln>
                    <a:noFill/>
                  </a:ln>
                  <a:solidFill>
                    <a:srgbClr val="002664"/>
                  </a:solidFill>
                  <a:effectLst/>
                  <a:uLnTx/>
                  <a:uFillTx/>
                  <a:latin typeface="Arial" panose="020B0604020202020204"/>
                  <a:ea typeface="+mn-lt"/>
                  <a:cs typeface="Arial" panose="020B0604020202020204" pitchFamily="34" charset="0"/>
                </a:endParaRPr>
              </a:p>
              <a:p>
                <a:pPr marL="342900" indent="-342900">
                  <a:lnSpc>
                    <a:spcPct val="150000"/>
                  </a:lnSpc>
                  <a:spcBef>
                    <a:spcPts val="1200"/>
                  </a:spcBef>
                  <a:spcAft>
                    <a:spcPts val="600"/>
                  </a:spcAft>
                  <a:buFont typeface="Symbol" panose="05050102010706020507" pitchFamily="18" charset="2"/>
                  <a:buChar char=""/>
                  <a:tabLst>
                    <a:tab pos="228600" algn="l"/>
                  </a:tabLst>
                  <a:defRPr/>
                </a:pPr>
                <a:r>
                  <a:rPr lang="en-AU" sz="1800" dirty="0">
                    <a:effectLst/>
                    <a:latin typeface="Arial" panose="020B0604020202020204" pitchFamily="34" charset="0"/>
                    <a:ea typeface="Calibri" panose="020F0502020204030204" pitchFamily="34" charset="0"/>
                  </a:rPr>
                  <a:t>To be able to identify patterns in Pascal’s triangle.</a:t>
                </a:r>
              </a:p>
              <a:p>
                <a:pPr marL="342900" indent="-342900">
                  <a:lnSpc>
                    <a:spcPct val="150000"/>
                  </a:lnSpc>
                  <a:spcBef>
                    <a:spcPts val="1200"/>
                  </a:spcBef>
                  <a:spcAft>
                    <a:spcPts val="600"/>
                  </a:spcAft>
                  <a:buFont typeface="Symbol" panose="05050102010706020507" pitchFamily="18" charset="2"/>
                  <a:buChar char=""/>
                  <a:tabLst>
                    <a:tab pos="228600" algn="l"/>
                  </a:tabLst>
                  <a:defRPr/>
                </a:pPr>
                <a:r>
                  <a:rPr lang="en-AU" sz="1800" dirty="0">
                    <a:latin typeface="Arial" panose="020B0604020202020204" pitchFamily="34" charset="0"/>
                    <a:ea typeface="Calibri" panose="020F0502020204030204" pitchFamily="34" charset="0"/>
                  </a:rPr>
                  <a:t>To understand how Pascal’s triangle connects to binomial expansions. </a:t>
                </a:r>
                <a:r>
                  <a:rPr lang="en-AU" sz="1800" dirty="0">
                    <a:effectLst/>
                    <a:latin typeface="Arial" panose="020B0604020202020204" pitchFamily="34" charset="0"/>
                    <a:ea typeface="Calibri" panose="020F050202020403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8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Success criteria</a:t>
                </a:r>
                <a:endParaRPr kumimoji="0" lang="en-US" sz="1800" b="0"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endParaRP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identify and describe various patterns in Pascal’s triangle.</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recognise a binomial as an algebraic expression consisting of two terms.</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expand binomial expressions for the form </a:t>
                </a:r>
                <a14:m>
                  <m:oMath xmlns:m="http://schemas.openxmlformats.org/officeDocument/2006/math">
                    <m:sSup>
                      <m:sSupPr>
                        <m:ctrlPr>
                          <a:rPr lang="en-AU" sz="1800" b="0" i="1" smtClean="0">
                            <a:effectLst/>
                            <a:latin typeface="Cambria Math" panose="02040503050406030204" pitchFamily="18" charset="0"/>
                            <a:ea typeface="Calibri" panose="020F0502020204030204" pitchFamily="34" charset="0"/>
                          </a:rPr>
                        </m:ctrlPr>
                      </m:sSupPr>
                      <m:e>
                        <m:d>
                          <m:dPr>
                            <m:ctrlPr>
                              <a:rPr lang="en-AU" sz="1800" b="0" i="1" smtClean="0">
                                <a:effectLst/>
                                <a:latin typeface="Cambria Math" panose="02040503050406030204" pitchFamily="18" charset="0"/>
                                <a:ea typeface="Calibri" panose="020F0502020204030204" pitchFamily="34" charset="0"/>
                              </a:rPr>
                            </m:ctrlPr>
                          </m:dPr>
                          <m:e>
                            <m:r>
                              <a:rPr lang="en-AU" sz="1800" b="0" i="1" smtClean="0">
                                <a:effectLst/>
                                <a:latin typeface="Cambria Math" panose="02040503050406030204" pitchFamily="18" charset="0"/>
                                <a:ea typeface="Calibri" panose="020F0502020204030204" pitchFamily="34" charset="0"/>
                              </a:rPr>
                              <m:t>𝑥</m:t>
                            </m:r>
                            <m:r>
                              <a:rPr lang="en-AU" sz="1800" b="0" i="1" smtClean="0">
                                <a:effectLst/>
                                <a:latin typeface="Cambria Math" panose="02040503050406030204" pitchFamily="18" charset="0"/>
                                <a:ea typeface="Calibri" panose="020F0502020204030204" pitchFamily="34" charset="0"/>
                              </a:rPr>
                              <m:t>+</m:t>
                            </m:r>
                            <m:r>
                              <a:rPr lang="en-AU" sz="1800" b="0" i="1" smtClean="0">
                                <a:effectLst/>
                                <a:latin typeface="Cambria Math" panose="02040503050406030204" pitchFamily="18" charset="0"/>
                                <a:ea typeface="Calibri" panose="020F0502020204030204" pitchFamily="34" charset="0"/>
                              </a:rPr>
                              <m:t>𝑦</m:t>
                            </m:r>
                          </m:e>
                        </m:d>
                      </m:e>
                      <m:sup>
                        <m:r>
                          <a:rPr lang="en-AU" sz="1800" b="0" i="1" smtClean="0">
                            <a:effectLst/>
                            <a:latin typeface="Cambria Math" panose="02040503050406030204" pitchFamily="18" charset="0"/>
                            <a:ea typeface="Calibri" panose="020F0502020204030204" pitchFamily="34" charset="0"/>
                          </a:rPr>
                          <m:t>𝑛</m:t>
                        </m:r>
                      </m:sup>
                    </m:sSup>
                  </m:oMath>
                </a14:m>
                <a:r>
                  <a:rPr lang="en-AU" sz="1800" dirty="0">
                    <a:effectLst/>
                    <a:latin typeface="Arial" panose="020B0604020202020204" pitchFamily="34" charset="0"/>
                    <a:ea typeface="Calibri" panose="020F0502020204030204" pitchFamily="34" charset="0"/>
                  </a:rPr>
                  <a:t> for </a:t>
                </a:r>
                <a14:m>
                  <m:oMath xmlns:m="http://schemas.openxmlformats.org/officeDocument/2006/math">
                    <m:r>
                      <a:rPr lang="en-AU" sz="1800" i="1">
                        <a:effectLst/>
                        <a:latin typeface="Cambria Math" panose="02040503050406030204" pitchFamily="18" charset="0"/>
                        <a:ea typeface="Calibri" panose="020F0502020204030204" pitchFamily="34" charset="0"/>
                      </a:rPr>
                      <m:t>𝑛</m:t>
                    </m:r>
                    <m:r>
                      <a:rPr lang="en-AU" sz="1800" i="1">
                        <a:effectLst/>
                        <a:latin typeface="Cambria Math" panose="02040503050406030204" pitchFamily="18" charset="0"/>
                        <a:ea typeface="Calibri" panose="020F0502020204030204" pitchFamily="34" charset="0"/>
                      </a:rPr>
                      <m:t>=0,1,2,3,4,5</m:t>
                    </m:r>
                  </m:oMath>
                </a14:m>
                <a:r>
                  <a:rPr lang="en-AU" sz="1800" dirty="0">
                    <a:effectLst/>
                    <a:latin typeface="Arial" panose="020B0604020202020204" pitchFamily="34" charset="0"/>
                    <a:ea typeface="Calibri" panose="020F0502020204030204" pitchFamily="34" charset="0"/>
                  </a:rPr>
                  <a:t>.</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 can make connections between the coefficients in a binomial expansion and corresponding values in Pascal’s triangle.</a:t>
                </a:r>
                <a:endParaRPr kumimoji="0" lang="en-AU" sz="1800" b="0"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endParaRPr>
              </a:p>
            </p:txBody>
          </p:sp>
        </mc:Choice>
        <mc:Fallback xmlns="">
          <p:sp>
            <p:nvSpPr>
              <p:cNvPr id="3" name="TextBox 2">
                <a:extLst>
                  <a:ext uri="{FF2B5EF4-FFF2-40B4-BE49-F238E27FC236}">
                    <a16:creationId xmlns:a16="http://schemas.microsoft.com/office/drawing/2014/main" id="{0C700339-E1C0-0F44-3C78-DFEA92F9AD6B}"/>
                  </a:ext>
                </a:extLst>
              </p:cNvPr>
              <p:cNvSpPr txBox="1">
                <a:spLocks noRot="1" noChangeAspect="1" noMove="1" noResize="1" noEditPoints="1" noAdjustHandles="1" noChangeArrowheads="1" noChangeShapeType="1" noTextEdit="1"/>
              </p:cNvSpPr>
              <p:nvPr/>
            </p:nvSpPr>
            <p:spPr>
              <a:xfrm>
                <a:off x="359998" y="1626672"/>
                <a:ext cx="11303000" cy="5150128"/>
              </a:xfrm>
              <a:prstGeom prst="rect">
                <a:avLst/>
              </a:prstGeom>
              <a:blipFill>
                <a:blip r:embed="rId3"/>
                <a:stretch>
                  <a:fillRect l="-1241" b="-1775"/>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4AB5785-3807-A26A-A7D1-FFC90F160F2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31674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cs typeface="Arial"/>
              </a:rPr>
              <a:t>Activating prior knowledge</a:t>
            </a:r>
            <a:endParaRPr lang="en-AU">
              <a:latin typeface="+mj-lt"/>
            </a:endParaRPr>
          </a:p>
        </p:txBody>
      </p:sp>
    </p:spTree>
    <p:extLst>
      <p:ext uri="{BB962C8B-B14F-4D97-AF65-F5344CB8AC3E}">
        <p14:creationId xmlns:p14="http://schemas.microsoft.com/office/powerpoint/2010/main" val="183187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2DBB58-0F2C-E5C8-3DA9-CB3CD6192FA2}"/>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a:p>
        </p:txBody>
      </p:sp>
      <p:sp>
        <p:nvSpPr>
          <p:cNvPr id="11" name="Title 2">
            <a:extLst>
              <a:ext uri="{FF2B5EF4-FFF2-40B4-BE49-F238E27FC236}">
                <a16:creationId xmlns:a16="http://schemas.microsoft.com/office/drawing/2014/main" id="{7326E309-774A-3355-72CF-7CE152DC4C05}"/>
              </a:ext>
            </a:extLst>
          </p:cNvPr>
          <p:cNvSpPr>
            <a:spLocks noGrp="1"/>
          </p:cNvSpPr>
          <p:nvPr>
            <p:ph type="title"/>
          </p:nvPr>
        </p:nvSpPr>
        <p:spPr>
          <a:xfrm>
            <a:off x="360000" y="360000"/>
            <a:ext cx="11484000" cy="545601"/>
          </a:xfrm>
        </p:spPr>
        <p:txBody>
          <a:bodyPr/>
          <a:lstStyle/>
          <a:p>
            <a:r>
              <a:rPr lang="en-US"/>
              <a:t>Expand</a:t>
            </a:r>
          </a:p>
        </p:txBody>
      </p:sp>
      <mc:AlternateContent xmlns:mc="http://schemas.openxmlformats.org/markup-compatibility/2006" xmlns:a14="http://schemas.microsoft.com/office/drawing/2010/main">
        <mc:Choice Requires="a14">
          <p:graphicFrame>
            <p:nvGraphicFramePr>
              <p:cNvPr id="6" name="Table 5" descr="Powers of binomial (x+y) from zero to 5. ">
                <a:extLst>
                  <a:ext uri="{FF2B5EF4-FFF2-40B4-BE49-F238E27FC236}">
                    <a16:creationId xmlns:a16="http://schemas.microsoft.com/office/drawing/2014/main" id="{FFE78702-27A2-78B0-36B1-9FDA1EC4C9B2}"/>
                  </a:ext>
                </a:extLst>
              </p:cNvPr>
              <p:cNvGraphicFramePr>
                <a:graphicFrameLocks noGrp="1"/>
              </p:cNvGraphicFramePr>
              <p:nvPr>
                <p:extLst>
                  <p:ext uri="{D42A27DB-BD31-4B8C-83A1-F6EECF244321}">
                    <p14:modId xmlns:p14="http://schemas.microsoft.com/office/powerpoint/2010/main" val="1993313414"/>
                  </p:ext>
                </p:extLst>
              </p:nvPr>
            </p:nvGraphicFramePr>
            <p:xfrm>
              <a:off x="3919177" y="1572630"/>
              <a:ext cx="4353646" cy="4814520"/>
            </p:xfrm>
            <a:graphic>
              <a:graphicData uri="http://schemas.openxmlformats.org/drawingml/2006/table">
                <a:tbl>
                  <a:tblPr firstRow="1" firstCol="1" bandRow="1">
                    <a:tableStyleId>{616DA210-FB5B-4158-B5E0-FEB733F419BA}</a:tableStyleId>
                  </a:tblPr>
                  <a:tblGrid>
                    <a:gridCol w="4353646">
                      <a:extLst>
                        <a:ext uri="{9D8B030D-6E8A-4147-A177-3AD203B41FA5}">
                          <a16:colId xmlns:a16="http://schemas.microsoft.com/office/drawing/2014/main" val="924723666"/>
                        </a:ext>
                      </a:extLst>
                    </a:gridCol>
                  </a:tblGrid>
                  <a:tr h="801372">
                    <a:tc>
                      <a:txBody>
                        <a:bodyPr/>
                        <a:lstStyle/>
                        <a:p>
                          <a:pPr>
                            <a:lnSpc>
                              <a:spcPct val="150000"/>
                            </a:lnSpc>
                            <a:spcBef>
                              <a:spcPts val="1200"/>
                            </a:spcBef>
                            <a:spcAft>
                              <a:spcPts val="600"/>
                            </a:spcAft>
                            <a:buNone/>
                          </a:pPr>
                          <a14:m>
                            <m:oMathPara xmlns:m="http://schemas.openxmlformats.org/officeDocument/2006/math">
                              <m:oMathParaPr>
                                <m:jc m:val="centerGroup"/>
                              </m:oMathParaPr>
                              <m:oMath xmlns:m="http://schemas.openxmlformats.org/officeDocument/2006/math">
                                <m:sSup>
                                  <m:sSupPr>
                                    <m:ctrlPr>
                                      <a:rPr lang="en-AU" sz="2400" i="1" smtClean="0">
                                        <a:effectLst/>
                                        <a:latin typeface="Cambria Math" panose="02040503050406030204" pitchFamily="18" charset="0"/>
                                      </a:rPr>
                                    </m:ctrlPr>
                                  </m:sSupPr>
                                  <m:e>
                                    <m:r>
                                      <a:rPr lang="en-AU" sz="2400">
                                        <a:effectLst/>
                                        <a:latin typeface="Cambria Math" panose="02040503050406030204" pitchFamily="18" charset="0"/>
                                      </a:rPr>
                                      <m:t>(</m:t>
                                    </m:r>
                                    <m:r>
                                      <a:rPr lang="en-AU" sz="2400">
                                        <a:effectLst/>
                                        <a:latin typeface="Cambria Math" panose="02040503050406030204" pitchFamily="18" charset="0"/>
                                      </a:rPr>
                                      <m:t>𝑥</m:t>
                                    </m:r>
                                    <m:r>
                                      <a:rPr lang="en-AU" sz="2400">
                                        <a:effectLst/>
                                        <a:latin typeface="Cambria Math" panose="02040503050406030204" pitchFamily="18" charset="0"/>
                                      </a:rPr>
                                      <m:t>+</m:t>
                                    </m:r>
                                    <m:r>
                                      <a:rPr lang="en-AU" sz="2400">
                                        <a:effectLst/>
                                        <a:latin typeface="Cambria Math" panose="02040503050406030204" pitchFamily="18" charset="0"/>
                                      </a:rPr>
                                      <m:t>𝑦</m:t>
                                    </m:r>
                                    <m:r>
                                      <a:rPr lang="en-AU" sz="2400">
                                        <a:effectLst/>
                                        <a:latin typeface="Cambria Math" panose="02040503050406030204" pitchFamily="18" charset="0"/>
                                      </a:rPr>
                                      <m:t>)</m:t>
                                    </m:r>
                                  </m:e>
                                  <m:sup>
                                    <m:r>
                                      <a:rPr lang="en-AU" sz="2400">
                                        <a:effectLst/>
                                        <a:latin typeface="Cambria Math" panose="02040503050406030204" pitchFamily="18" charset="0"/>
                                      </a:rPr>
                                      <m:t>0</m:t>
                                    </m:r>
                                  </m:sup>
                                </m:sSup>
                              </m:oMath>
                            </m:oMathPara>
                          </a14:m>
                          <a:endParaRPr lang="en-AU" sz="2400" dirty="0">
                            <a:effectLst/>
                            <a:latin typeface="Arial" panose="020B0604020202020204" pitchFamily="34" charset="0"/>
                            <a:ea typeface="Calibri" panose="020F0502020204030204" pitchFamily="34" charset="0"/>
                            <a:cs typeface="Arial" panose="020B0604020202020204" pitchFamily="34" charset="0"/>
                          </a:endParaRPr>
                        </a:p>
                      </a:txBody>
                      <a:tcPr marL="150886" marR="150886" marT="0" marB="0"/>
                    </a:tc>
                    <a:extLst>
                      <a:ext uri="{0D108BD9-81ED-4DB2-BD59-A6C34878D82A}">
                        <a16:rowId xmlns:a16="http://schemas.microsoft.com/office/drawing/2014/main" val="2444057175"/>
                      </a:ext>
                    </a:extLst>
                  </a:tr>
                  <a:tr h="801372">
                    <a:tc>
                      <a:txBody>
                        <a:bodyPr/>
                        <a:lstStyle/>
                        <a:p>
                          <a:pPr>
                            <a:lnSpc>
                              <a:spcPct val="150000"/>
                            </a:lnSpc>
                            <a:spcBef>
                              <a:spcPts val="1200"/>
                            </a:spcBef>
                            <a:spcAft>
                              <a:spcPts val="600"/>
                            </a:spcAft>
                            <a:buNone/>
                          </a:pPr>
                          <a14:m>
                            <m:oMathPara xmlns:m="http://schemas.openxmlformats.org/officeDocument/2006/math">
                              <m:oMathParaPr>
                                <m:jc m:val="centerGroup"/>
                              </m:oMathParaPr>
                              <m:oMath xmlns:m="http://schemas.openxmlformats.org/officeDocument/2006/math">
                                <m:sSup>
                                  <m:sSupPr>
                                    <m:ctrlPr>
                                      <a:rPr lang="en-AU" sz="2400" i="1" smtClean="0">
                                        <a:effectLst/>
                                        <a:latin typeface="Cambria Math" panose="02040503050406030204" pitchFamily="18" charset="0"/>
                                      </a:rPr>
                                    </m:ctrlPr>
                                  </m:sSupPr>
                                  <m:e>
                                    <m:r>
                                      <a:rPr lang="en-AU" sz="2400">
                                        <a:effectLst/>
                                        <a:latin typeface="Cambria Math" panose="02040503050406030204" pitchFamily="18" charset="0"/>
                                      </a:rPr>
                                      <m:t>(</m:t>
                                    </m:r>
                                    <m:r>
                                      <a:rPr lang="en-AU" sz="2400">
                                        <a:effectLst/>
                                        <a:latin typeface="Cambria Math" panose="02040503050406030204" pitchFamily="18" charset="0"/>
                                      </a:rPr>
                                      <m:t>𝑥</m:t>
                                    </m:r>
                                    <m:r>
                                      <a:rPr lang="en-AU" sz="2400">
                                        <a:effectLst/>
                                        <a:latin typeface="Cambria Math" panose="02040503050406030204" pitchFamily="18" charset="0"/>
                                      </a:rPr>
                                      <m:t>+</m:t>
                                    </m:r>
                                    <m:r>
                                      <a:rPr lang="en-AU" sz="2400">
                                        <a:effectLst/>
                                        <a:latin typeface="Cambria Math" panose="02040503050406030204" pitchFamily="18" charset="0"/>
                                      </a:rPr>
                                      <m:t>𝑦</m:t>
                                    </m:r>
                                    <m:r>
                                      <a:rPr lang="en-AU" sz="2400">
                                        <a:effectLst/>
                                        <a:latin typeface="Cambria Math" panose="02040503050406030204" pitchFamily="18" charset="0"/>
                                      </a:rPr>
                                      <m:t>)</m:t>
                                    </m:r>
                                  </m:e>
                                  <m:sup>
                                    <m:r>
                                      <a:rPr lang="en-AU" sz="2400">
                                        <a:effectLst/>
                                        <a:latin typeface="Cambria Math" panose="02040503050406030204" pitchFamily="18" charset="0"/>
                                      </a:rPr>
                                      <m:t>1</m:t>
                                    </m:r>
                                  </m:sup>
                                </m:sSup>
                              </m:oMath>
                            </m:oMathPara>
                          </a14:m>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150886" marR="150886" marT="0" marB="0"/>
                    </a:tc>
                    <a:extLst>
                      <a:ext uri="{0D108BD9-81ED-4DB2-BD59-A6C34878D82A}">
                        <a16:rowId xmlns:a16="http://schemas.microsoft.com/office/drawing/2014/main" val="14822929"/>
                      </a:ext>
                    </a:extLst>
                  </a:tr>
                  <a:tr h="801372">
                    <a:tc>
                      <a:txBody>
                        <a:bodyPr/>
                        <a:lstStyle/>
                        <a:p>
                          <a:pPr>
                            <a:lnSpc>
                              <a:spcPct val="150000"/>
                            </a:lnSpc>
                            <a:spcBef>
                              <a:spcPts val="1200"/>
                            </a:spcBef>
                            <a:spcAft>
                              <a:spcPts val="600"/>
                            </a:spcAft>
                            <a:buNone/>
                          </a:pPr>
                          <a14:m>
                            <m:oMathPara xmlns:m="http://schemas.openxmlformats.org/officeDocument/2006/math">
                              <m:oMathParaPr>
                                <m:jc m:val="centerGroup"/>
                              </m:oMathParaPr>
                              <m:oMath xmlns:m="http://schemas.openxmlformats.org/officeDocument/2006/math">
                                <m:sSup>
                                  <m:sSupPr>
                                    <m:ctrlPr>
                                      <a:rPr lang="en-AU" sz="2400" i="1" smtClean="0">
                                        <a:effectLst/>
                                        <a:latin typeface="Cambria Math" panose="02040503050406030204" pitchFamily="18" charset="0"/>
                                      </a:rPr>
                                    </m:ctrlPr>
                                  </m:sSupPr>
                                  <m:e>
                                    <m:r>
                                      <a:rPr lang="en-AU" sz="2400">
                                        <a:effectLst/>
                                        <a:latin typeface="Cambria Math" panose="02040503050406030204" pitchFamily="18" charset="0"/>
                                      </a:rPr>
                                      <m:t>(</m:t>
                                    </m:r>
                                    <m:r>
                                      <a:rPr lang="en-AU" sz="2400">
                                        <a:effectLst/>
                                        <a:latin typeface="Cambria Math" panose="02040503050406030204" pitchFamily="18" charset="0"/>
                                      </a:rPr>
                                      <m:t>𝑥</m:t>
                                    </m:r>
                                    <m:r>
                                      <a:rPr lang="en-AU" sz="2400">
                                        <a:effectLst/>
                                        <a:latin typeface="Cambria Math" panose="02040503050406030204" pitchFamily="18" charset="0"/>
                                      </a:rPr>
                                      <m:t>+</m:t>
                                    </m:r>
                                    <m:r>
                                      <a:rPr lang="en-AU" sz="2400">
                                        <a:effectLst/>
                                        <a:latin typeface="Cambria Math" panose="02040503050406030204" pitchFamily="18" charset="0"/>
                                      </a:rPr>
                                      <m:t>𝑦</m:t>
                                    </m:r>
                                    <m:r>
                                      <a:rPr lang="en-AU" sz="2400">
                                        <a:effectLst/>
                                        <a:latin typeface="Cambria Math" panose="02040503050406030204" pitchFamily="18" charset="0"/>
                                      </a:rPr>
                                      <m:t>)</m:t>
                                    </m:r>
                                  </m:e>
                                  <m:sup>
                                    <m:r>
                                      <a:rPr lang="en-AU" sz="2400">
                                        <a:effectLst/>
                                        <a:latin typeface="Cambria Math" panose="02040503050406030204" pitchFamily="18" charset="0"/>
                                      </a:rPr>
                                      <m:t>2</m:t>
                                    </m:r>
                                  </m:sup>
                                </m:sSup>
                              </m:oMath>
                            </m:oMathPara>
                          </a14:m>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150886" marR="150886" marT="0" marB="0"/>
                    </a:tc>
                    <a:extLst>
                      <a:ext uri="{0D108BD9-81ED-4DB2-BD59-A6C34878D82A}">
                        <a16:rowId xmlns:a16="http://schemas.microsoft.com/office/drawing/2014/main" val="3857915547"/>
                      </a:ext>
                    </a:extLst>
                  </a:tr>
                  <a:tr h="801372">
                    <a:tc>
                      <a:txBody>
                        <a:bodyPr/>
                        <a:lstStyle/>
                        <a:p>
                          <a:pPr>
                            <a:lnSpc>
                              <a:spcPct val="150000"/>
                            </a:lnSpc>
                            <a:spcBef>
                              <a:spcPts val="1200"/>
                            </a:spcBef>
                            <a:spcAft>
                              <a:spcPts val="600"/>
                            </a:spcAft>
                            <a:buNone/>
                          </a:pPr>
                          <a14:m>
                            <m:oMathPara xmlns:m="http://schemas.openxmlformats.org/officeDocument/2006/math">
                              <m:oMathParaPr>
                                <m:jc m:val="centerGroup"/>
                              </m:oMathParaPr>
                              <m:oMath xmlns:m="http://schemas.openxmlformats.org/officeDocument/2006/math">
                                <m:sSup>
                                  <m:sSupPr>
                                    <m:ctrlPr>
                                      <a:rPr lang="en-AU" sz="2400" i="1" smtClean="0">
                                        <a:effectLst/>
                                        <a:latin typeface="Cambria Math" panose="02040503050406030204" pitchFamily="18" charset="0"/>
                                      </a:rPr>
                                    </m:ctrlPr>
                                  </m:sSupPr>
                                  <m:e>
                                    <m:r>
                                      <a:rPr lang="en-AU" sz="2400">
                                        <a:effectLst/>
                                        <a:latin typeface="Cambria Math" panose="02040503050406030204" pitchFamily="18" charset="0"/>
                                      </a:rPr>
                                      <m:t>(</m:t>
                                    </m:r>
                                    <m:r>
                                      <a:rPr lang="en-AU" sz="2400">
                                        <a:effectLst/>
                                        <a:latin typeface="Cambria Math" panose="02040503050406030204" pitchFamily="18" charset="0"/>
                                      </a:rPr>
                                      <m:t>𝑥</m:t>
                                    </m:r>
                                    <m:r>
                                      <a:rPr lang="en-AU" sz="2400">
                                        <a:effectLst/>
                                        <a:latin typeface="Cambria Math" panose="02040503050406030204" pitchFamily="18" charset="0"/>
                                      </a:rPr>
                                      <m:t>+</m:t>
                                    </m:r>
                                    <m:r>
                                      <a:rPr lang="en-AU" sz="2400">
                                        <a:effectLst/>
                                        <a:latin typeface="Cambria Math" panose="02040503050406030204" pitchFamily="18" charset="0"/>
                                      </a:rPr>
                                      <m:t>𝑦</m:t>
                                    </m:r>
                                    <m:r>
                                      <a:rPr lang="en-AU" sz="2400">
                                        <a:effectLst/>
                                        <a:latin typeface="Cambria Math" panose="02040503050406030204" pitchFamily="18" charset="0"/>
                                      </a:rPr>
                                      <m:t>)</m:t>
                                    </m:r>
                                  </m:e>
                                  <m:sup>
                                    <m:r>
                                      <a:rPr lang="en-AU" sz="2400">
                                        <a:effectLst/>
                                        <a:latin typeface="Cambria Math" panose="02040503050406030204" pitchFamily="18" charset="0"/>
                                      </a:rPr>
                                      <m:t>3</m:t>
                                    </m:r>
                                  </m:sup>
                                </m:sSup>
                              </m:oMath>
                            </m:oMathPara>
                          </a14:m>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150886" marR="150886" marT="0" marB="0"/>
                    </a:tc>
                    <a:extLst>
                      <a:ext uri="{0D108BD9-81ED-4DB2-BD59-A6C34878D82A}">
                        <a16:rowId xmlns:a16="http://schemas.microsoft.com/office/drawing/2014/main" val="815883909"/>
                      </a:ext>
                    </a:extLst>
                  </a:tr>
                  <a:tr h="801372">
                    <a:tc>
                      <a:txBody>
                        <a:bodyPr/>
                        <a:lstStyle/>
                        <a:p>
                          <a:pPr>
                            <a:lnSpc>
                              <a:spcPct val="150000"/>
                            </a:lnSpc>
                            <a:spcBef>
                              <a:spcPts val="1200"/>
                            </a:spcBef>
                            <a:spcAft>
                              <a:spcPts val="600"/>
                            </a:spcAft>
                            <a:buNone/>
                          </a:pPr>
                          <a14:m>
                            <m:oMathPara xmlns:m="http://schemas.openxmlformats.org/officeDocument/2006/math">
                              <m:oMathParaPr>
                                <m:jc m:val="centerGroup"/>
                              </m:oMathParaPr>
                              <m:oMath xmlns:m="http://schemas.openxmlformats.org/officeDocument/2006/math">
                                <m:sSup>
                                  <m:sSupPr>
                                    <m:ctrlPr>
                                      <a:rPr lang="en-AU" sz="2400" i="1" smtClean="0">
                                        <a:effectLst/>
                                        <a:latin typeface="Cambria Math" panose="02040503050406030204" pitchFamily="18" charset="0"/>
                                      </a:rPr>
                                    </m:ctrlPr>
                                  </m:sSupPr>
                                  <m:e>
                                    <m:r>
                                      <a:rPr lang="en-AU" sz="2400">
                                        <a:effectLst/>
                                        <a:latin typeface="Cambria Math" panose="02040503050406030204" pitchFamily="18" charset="0"/>
                                      </a:rPr>
                                      <m:t>(</m:t>
                                    </m:r>
                                    <m:r>
                                      <a:rPr lang="en-AU" sz="2400">
                                        <a:effectLst/>
                                        <a:latin typeface="Cambria Math" panose="02040503050406030204" pitchFamily="18" charset="0"/>
                                      </a:rPr>
                                      <m:t>𝑥</m:t>
                                    </m:r>
                                    <m:r>
                                      <a:rPr lang="en-AU" sz="2400">
                                        <a:effectLst/>
                                        <a:latin typeface="Cambria Math" panose="02040503050406030204" pitchFamily="18" charset="0"/>
                                      </a:rPr>
                                      <m:t>+</m:t>
                                    </m:r>
                                    <m:r>
                                      <a:rPr lang="en-AU" sz="2400">
                                        <a:effectLst/>
                                        <a:latin typeface="Cambria Math" panose="02040503050406030204" pitchFamily="18" charset="0"/>
                                      </a:rPr>
                                      <m:t>𝑦</m:t>
                                    </m:r>
                                    <m:r>
                                      <a:rPr lang="en-AU" sz="2400">
                                        <a:effectLst/>
                                        <a:latin typeface="Cambria Math" panose="02040503050406030204" pitchFamily="18" charset="0"/>
                                      </a:rPr>
                                      <m:t>)</m:t>
                                    </m:r>
                                  </m:e>
                                  <m:sup>
                                    <m:r>
                                      <a:rPr lang="en-AU" sz="2400">
                                        <a:effectLst/>
                                        <a:latin typeface="Cambria Math" panose="02040503050406030204" pitchFamily="18" charset="0"/>
                                      </a:rPr>
                                      <m:t>4</m:t>
                                    </m:r>
                                  </m:sup>
                                </m:sSup>
                              </m:oMath>
                            </m:oMathPara>
                          </a14:m>
                          <a:endParaRPr lang="en-AU" sz="2400">
                            <a:effectLst/>
                            <a:latin typeface="Arial" panose="020B0604020202020204" pitchFamily="34" charset="0"/>
                            <a:ea typeface="Calibri" panose="020F0502020204030204" pitchFamily="34" charset="0"/>
                            <a:cs typeface="Arial" panose="020B0604020202020204" pitchFamily="34" charset="0"/>
                          </a:endParaRPr>
                        </a:p>
                      </a:txBody>
                      <a:tcPr marL="150886" marR="150886" marT="0" marB="0"/>
                    </a:tc>
                    <a:extLst>
                      <a:ext uri="{0D108BD9-81ED-4DB2-BD59-A6C34878D82A}">
                        <a16:rowId xmlns:a16="http://schemas.microsoft.com/office/drawing/2014/main" val="2425237860"/>
                      </a:ext>
                    </a:extLst>
                  </a:tr>
                  <a:tr h="807660">
                    <a:tc>
                      <a:txBody>
                        <a:bodyPr/>
                        <a:lstStyle/>
                        <a:p>
                          <a:pPr>
                            <a:lnSpc>
                              <a:spcPct val="150000"/>
                            </a:lnSpc>
                            <a:spcBef>
                              <a:spcPts val="1200"/>
                            </a:spcBef>
                            <a:spcAft>
                              <a:spcPts val="600"/>
                            </a:spcAft>
                            <a:buNone/>
                          </a:pPr>
                          <a14:m>
                            <m:oMathPara xmlns:m="http://schemas.openxmlformats.org/officeDocument/2006/math">
                              <m:oMathParaPr>
                                <m:jc m:val="centerGroup"/>
                              </m:oMathParaPr>
                              <m:oMath xmlns:m="http://schemas.openxmlformats.org/officeDocument/2006/math">
                                <m:sSup>
                                  <m:sSupPr>
                                    <m:ctrlPr>
                                      <a:rPr lang="en-AU" sz="2400" i="1" smtClean="0">
                                        <a:effectLst/>
                                        <a:latin typeface="Cambria Math" panose="02040503050406030204" pitchFamily="18" charset="0"/>
                                      </a:rPr>
                                    </m:ctrlPr>
                                  </m:sSupPr>
                                  <m:e>
                                    <m:r>
                                      <a:rPr lang="en-AU" sz="2400">
                                        <a:effectLst/>
                                        <a:latin typeface="Cambria Math" panose="02040503050406030204" pitchFamily="18" charset="0"/>
                                      </a:rPr>
                                      <m:t>(</m:t>
                                    </m:r>
                                    <m:r>
                                      <a:rPr lang="en-AU" sz="2400">
                                        <a:effectLst/>
                                        <a:latin typeface="Cambria Math" panose="02040503050406030204" pitchFamily="18" charset="0"/>
                                      </a:rPr>
                                      <m:t>𝑥</m:t>
                                    </m:r>
                                    <m:r>
                                      <a:rPr lang="en-AU" sz="2400">
                                        <a:effectLst/>
                                        <a:latin typeface="Cambria Math" panose="02040503050406030204" pitchFamily="18" charset="0"/>
                                      </a:rPr>
                                      <m:t>+</m:t>
                                    </m:r>
                                    <m:r>
                                      <a:rPr lang="en-AU" sz="2400">
                                        <a:effectLst/>
                                        <a:latin typeface="Cambria Math" panose="02040503050406030204" pitchFamily="18" charset="0"/>
                                      </a:rPr>
                                      <m:t>𝑦</m:t>
                                    </m:r>
                                    <m:r>
                                      <a:rPr lang="en-AU" sz="2400">
                                        <a:effectLst/>
                                        <a:latin typeface="Cambria Math" panose="02040503050406030204" pitchFamily="18" charset="0"/>
                                      </a:rPr>
                                      <m:t>)</m:t>
                                    </m:r>
                                  </m:e>
                                  <m:sup>
                                    <m:r>
                                      <a:rPr lang="en-AU" sz="2400">
                                        <a:effectLst/>
                                        <a:latin typeface="Cambria Math" panose="02040503050406030204" pitchFamily="18" charset="0"/>
                                      </a:rPr>
                                      <m:t>5</m:t>
                                    </m:r>
                                  </m:sup>
                                </m:sSup>
                              </m:oMath>
                            </m:oMathPara>
                          </a14:m>
                          <a:endParaRPr lang="en-AU" sz="2400" dirty="0">
                            <a:effectLst/>
                            <a:latin typeface="Arial" panose="020B0604020202020204" pitchFamily="34" charset="0"/>
                            <a:ea typeface="Calibri" panose="020F0502020204030204" pitchFamily="34" charset="0"/>
                            <a:cs typeface="Arial" panose="020B0604020202020204" pitchFamily="34" charset="0"/>
                          </a:endParaRPr>
                        </a:p>
                      </a:txBody>
                      <a:tcPr marL="150886" marR="150886" marT="0" marB="0"/>
                    </a:tc>
                    <a:extLst>
                      <a:ext uri="{0D108BD9-81ED-4DB2-BD59-A6C34878D82A}">
                        <a16:rowId xmlns:a16="http://schemas.microsoft.com/office/drawing/2014/main" val="1631705104"/>
                      </a:ext>
                    </a:extLst>
                  </a:tr>
                </a:tbl>
              </a:graphicData>
            </a:graphic>
          </p:graphicFrame>
        </mc:Choice>
        <mc:Fallback xmlns="">
          <p:graphicFrame>
            <p:nvGraphicFramePr>
              <p:cNvPr id="6" name="Table 5" descr="Powers of binomial (x+y) from zero to 5. ">
                <a:extLst>
                  <a:ext uri="{FF2B5EF4-FFF2-40B4-BE49-F238E27FC236}">
                    <a16:creationId xmlns:a16="http://schemas.microsoft.com/office/drawing/2014/main" id="{FFE78702-27A2-78B0-36B1-9FDA1EC4C9B2}"/>
                  </a:ext>
                </a:extLst>
              </p:cNvPr>
              <p:cNvGraphicFramePr>
                <a:graphicFrameLocks noGrp="1"/>
              </p:cNvGraphicFramePr>
              <p:nvPr>
                <p:extLst>
                  <p:ext uri="{D42A27DB-BD31-4B8C-83A1-F6EECF244321}">
                    <p14:modId xmlns:p14="http://schemas.microsoft.com/office/powerpoint/2010/main" val="1993313414"/>
                  </p:ext>
                </p:extLst>
              </p:nvPr>
            </p:nvGraphicFramePr>
            <p:xfrm>
              <a:off x="3919177" y="1572630"/>
              <a:ext cx="4353646" cy="4814520"/>
            </p:xfrm>
            <a:graphic>
              <a:graphicData uri="http://schemas.openxmlformats.org/drawingml/2006/table">
                <a:tbl>
                  <a:tblPr firstRow="1" firstCol="1" bandRow="1">
                    <a:tableStyleId>{616DA210-FB5B-4158-B5E0-FEB733F419BA}</a:tableStyleId>
                  </a:tblPr>
                  <a:tblGrid>
                    <a:gridCol w="4353646">
                      <a:extLst>
                        <a:ext uri="{9D8B030D-6E8A-4147-A177-3AD203B41FA5}">
                          <a16:colId xmlns:a16="http://schemas.microsoft.com/office/drawing/2014/main" val="924723666"/>
                        </a:ext>
                      </a:extLst>
                    </a:gridCol>
                  </a:tblGrid>
                  <a:tr h="801372">
                    <a:tc>
                      <a:txBody>
                        <a:bodyPr/>
                        <a:lstStyle/>
                        <a:p>
                          <a:endParaRPr lang="en-US"/>
                        </a:p>
                      </a:txBody>
                      <a:tcPr marL="150886" marR="150886" marT="0" marB="0">
                        <a:blipFill>
                          <a:blip r:embed="rId2"/>
                          <a:stretch>
                            <a:fillRect l="-140" t="-758" r="-419" b="-500758"/>
                          </a:stretch>
                        </a:blipFill>
                      </a:tcPr>
                    </a:tc>
                    <a:extLst>
                      <a:ext uri="{0D108BD9-81ED-4DB2-BD59-A6C34878D82A}">
                        <a16:rowId xmlns:a16="http://schemas.microsoft.com/office/drawing/2014/main" val="2444057175"/>
                      </a:ext>
                    </a:extLst>
                  </a:tr>
                  <a:tr h="801372">
                    <a:tc>
                      <a:txBody>
                        <a:bodyPr/>
                        <a:lstStyle/>
                        <a:p>
                          <a:endParaRPr lang="en-US"/>
                        </a:p>
                      </a:txBody>
                      <a:tcPr marL="150886" marR="150886" marT="0" marB="0">
                        <a:blipFill>
                          <a:blip r:embed="rId2"/>
                          <a:stretch>
                            <a:fillRect l="-140" t="-101527" r="-419" b="-404580"/>
                          </a:stretch>
                        </a:blipFill>
                      </a:tcPr>
                    </a:tc>
                    <a:extLst>
                      <a:ext uri="{0D108BD9-81ED-4DB2-BD59-A6C34878D82A}">
                        <a16:rowId xmlns:a16="http://schemas.microsoft.com/office/drawing/2014/main" val="14822929"/>
                      </a:ext>
                    </a:extLst>
                  </a:tr>
                  <a:tr h="801372">
                    <a:tc>
                      <a:txBody>
                        <a:bodyPr/>
                        <a:lstStyle/>
                        <a:p>
                          <a:endParaRPr lang="en-US"/>
                        </a:p>
                      </a:txBody>
                      <a:tcPr marL="150886" marR="150886" marT="0" marB="0">
                        <a:blipFill>
                          <a:blip r:embed="rId2"/>
                          <a:stretch>
                            <a:fillRect l="-140" t="-200000" r="-419" b="-301515"/>
                          </a:stretch>
                        </a:blipFill>
                      </a:tcPr>
                    </a:tc>
                    <a:extLst>
                      <a:ext uri="{0D108BD9-81ED-4DB2-BD59-A6C34878D82A}">
                        <a16:rowId xmlns:a16="http://schemas.microsoft.com/office/drawing/2014/main" val="3857915547"/>
                      </a:ext>
                    </a:extLst>
                  </a:tr>
                  <a:tr h="801372">
                    <a:tc>
                      <a:txBody>
                        <a:bodyPr/>
                        <a:lstStyle/>
                        <a:p>
                          <a:endParaRPr lang="en-US"/>
                        </a:p>
                      </a:txBody>
                      <a:tcPr marL="150886" marR="150886" marT="0" marB="0">
                        <a:blipFill>
                          <a:blip r:embed="rId2"/>
                          <a:stretch>
                            <a:fillRect l="-140" t="-300000" r="-419" b="-201515"/>
                          </a:stretch>
                        </a:blipFill>
                      </a:tcPr>
                    </a:tc>
                    <a:extLst>
                      <a:ext uri="{0D108BD9-81ED-4DB2-BD59-A6C34878D82A}">
                        <a16:rowId xmlns:a16="http://schemas.microsoft.com/office/drawing/2014/main" val="815883909"/>
                      </a:ext>
                    </a:extLst>
                  </a:tr>
                  <a:tr h="801372">
                    <a:tc>
                      <a:txBody>
                        <a:bodyPr/>
                        <a:lstStyle/>
                        <a:p>
                          <a:endParaRPr lang="en-US"/>
                        </a:p>
                      </a:txBody>
                      <a:tcPr marL="150886" marR="150886" marT="0" marB="0">
                        <a:blipFill>
                          <a:blip r:embed="rId2"/>
                          <a:stretch>
                            <a:fillRect l="-140" t="-403053" r="-419" b="-103053"/>
                          </a:stretch>
                        </a:blipFill>
                      </a:tcPr>
                    </a:tc>
                    <a:extLst>
                      <a:ext uri="{0D108BD9-81ED-4DB2-BD59-A6C34878D82A}">
                        <a16:rowId xmlns:a16="http://schemas.microsoft.com/office/drawing/2014/main" val="2425237860"/>
                      </a:ext>
                    </a:extLst>
                  </a:tr>
                  <a:tr h="807660">
                    <a:tc>
                      <a:txBody>
                        <a:bodyPr/>
                        <a:lstStyle/>
                        <a:p>
                          <a:endParaRPr lang="en-US"/>
                        </a:p>
                      </a:txBody>
                      <a:tcPr marL="150886" marR="150886" marT="0" marB="0">
                        <a:blipFill>
                          <a:blip r:embed="rId2"/>
                          <a:stretch>
                            <a:fillRect l="-140" t="-495489" r="-419" b="-1504"/>
                          </a:stretch>
                        </a:blipFill>
                      </a:tcPr>
                    </a:tc>
                    <a:extLst>
                      <a:ext uri="{0D108BD9-81ED-4DB2-BD59-A6C34878D82A}">
                        <a16:rowId xmlns:a16="http://schemas.microsoft.com/office/drawing/2014/main" val="1631705104"/>
                      </a:ext>
                    </a:extLst>
                  </a:tr>
                </a:tbl>
              </a:graphicData>
            </a:graphic>
          </p:graphicFrame>
        </mc:Fallback>
      </mc:AlternateContent>
    </p:spTree>
    <p:extLst>
      <p:ext uri="{BB962C8B-B14F-4D97-AF65-F5344CB8AC3E}">
        <p14:creationId xmlns:p14="http://schemas.microsoft.com/office/powerpoint/2010/main" val="370305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4DA9C-F56A-7CB3-08EE-5A0FB9F2DF4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A201873-F24D-4553-2BFF-B4EA7132CEC2}"/>
              </a:ext>
            </a:extLst>
          </p:cNvPr>
          <p:cNvSpPr>
            <a:spLocks noGrp="1"/>
          </p:cNvSpPr>
          <p:nvPr>
            <p:ph type="ctrTitle"/>
          </p:nvPr>
        </p:nvSpPr>
        <p:spPr/>
        <p:txBody>
          <a:bodyPr/>
          <a:lstStyle/>
          <a:p>
            <a:r>
              <a:rPr lang="en-AU" dirty="0">
                <a:latin typeface="+mj-lt"/>
                <a:cs typeface="Arial"/>
              </a:rPr>
              <a:t>Connecting learning</a:t>
            </a:r>
            <a:endParaRPr lang="en-AU" dirty="0">
              <a:latin typeface="+mj-lt"/>
            </a:endParaRPr>
          </a:p>
        </p:txBody>
      </p:sp>
    </p:spTree>
    <p:extLst>
      <p:ext uri="{BB962C8B-B14F-4D97-AF65-F5344CB8AC3E}">
        <p14:creationId xmlns:p14="http://schemas.microsoft.com/office/powerpoint/2010/main" val="294278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CB7E4-3C68-A605-8840-ED6E16E9516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471D06-E626-654D-FBFA-50ACCA31BBF9}"/>
              </a:ext>
            </a:extLst>
          </p:cNvPr>
          <p:cNvSpPr>
            <a:spLocks noGrp="1"/>
          </p:cNvSpPr>
          <p:nvPr>
            <p:ph type="title"/>
          </p:nvPr>
        </p:nvSpPr>
        <p:spPr/>
        <p:txBody>
          <a:bodyPr/>
          <a:lstStyle/>
          <a:p>
            <a:r>
              <a:rPr lang="en-AU" dirty="0"/>
              <a:t>Pascal’s triangle (1)</a:t>
            </a:r>
          </a:p>
        </p:txBody>
      </p:sp>
      <p:sp>
        <p:nvSpPr>
          <p:cNvPr id="5" name="Text Placeholder 4">
            <a:extLst>
              <a:ext uri="{FF2B5EF4-FFF2-40B4-BE49-F238E27FC236}">
                <a16:creationId xmlns:a16="http://schemas.microsoft.com/office/drawing/2014/main" id="{3301B2E5-695B-DEC0-DCFB-215C274CA40E}"/>
              </a:ext>
            </a:extLst>
          </p:cNvPr>
          <p:cNvSpPr>
            <a:spLocks noGrp="1"/>
          </p:cNvSpPr>
          <p:nvPr>
            <p:ph type="body" sz="quarter" idx="18"/>
          </p:nvPr>
        </p:nvSpPr>
        <p:spPr/>
        <p:txBody>
          <a:bodyPr/>
          <a:lstStyle/>
          <a:p>
            <a:endParaRPr lang="en-AU" dirty="0"/>
          </a:p>
        </p:txBody>
      </p:sp>
      <p:pic>
        <p:nvPicPr>
          <p:cNvPr id="31" name="Picture 30" descr="start of Pascal's triangle&#10;Row 0: 1&#10;row 1: 1, 1&#10;row 2: 1, 2, 1 &#10;Row 3: 1, 3,3,1">
            <a:extLst>
              <a:ext uri="{FF2B5EF4-FFF2-40B4-BE49-F238E27FC236}">
                <a16:creationId xmlns:a16="http://schemas.microsoft.com/office/drawing/2014/main" id="{FF5A9421-35C7-566F-DB9D-5E4484360141}"/>
              </a:ext>
            </a:extLst>
          </p:cNvPr>
          <p:cNvPicPr>
            <a:picLocks noChangeAspect="1"/>
          </p:cNvPicPr>
          <p:nvPr/>
        </p:nvPicPr>
        <p:blipFill>
          <a:blip r:embed="rId2"/>
          <a:stretch>
            <a:fillRect/>
          </a:stretch>
        </p:blipFill>
        <p:spPr>
          <a:xfrm>
            <a:off x="3428628" y="1506203"/>
            <a:ext cx="5334744" cy="4991797"/>
          </a:xfrm>
          <a:prstGeom prst="rect">
            <a:avLst/>
          </a:prstGeom>
        </p:spPr>
      </p:pic>
    </p:spTree>
    <p:extLst>
      <p:ext uri="{BB962C8B-B14F-4D97-AF65-F5344CB8AC3E}">
        <p14:creationId xmlns:p14="http://schemas.microsoft.com/office/powerpoint/2010/main" val="44821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FBA9E-CFDC-7D93-AD48-4CE274E380B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8CB9664-A23E-E58D-7DCE-8E160BDFCDEF}"/>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4491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BB25D3-3AB8-BEFE-9868-6BA9C5125419}"/>
              </a:ext>
            </a:extLst>
          </p:cNvPr>
          <p:cNvSpPr>
            <a:spLocks noGrp="1"/>
          </p:cNvSpPr>
          <p:nvPr>
            <p:ph type="title"/>
          </p:nvPr>
        </p:nvSpPr>
        <p:spPr/>
        <p:txBody>
          <a:bodyPr/>
          <a:lstStyle/>
          <a:p>
            <a:r>
              <a:rPr lang="en-AU"/>
              <a:t>Binomial expansion</a:t>
            </a:r>
          </a:p>
        </p:txBody>
      </p:sp>
      <p:sp>
        <p:nvSpPr>
          <p:cNvPr id="5" name="Text Placeholder 4">
            <a:extLst>
              <a:ext uri="{FF2B5EF4-FFF2-40B4-BE49-F238E27FC236}">
                <a16:creationId xmlns:a16="http://schemas.microsoft.com/office/drawing/2014/main" id="{01BD8265-81FE-832C-7E9A-8D26D4205120}"/>
              </a:ext>
            </a:extLst>
          </p:cNvPr>
          <p:cNvSpPr>
            <a:spLocks noGrp="1"/>
          </p:cNvSpPr>
          <p:nvPr>
            <p:ph type="body" sz="quarter" idx="18"/>
          </p:nvPr>
        </p:nvSpPr>
        <p:spPr/>
        <p:txBody>
          <a:bodyPr/>
          <a:lstStyle/>
          <a:p>
            <a:r>
              <a:rPr lang="en-AU"/>
              <a:t>Definitions</a:t>
            </a:r>
          </a:p>
        </p:txBody>
      </p:sp>
      <mc:AlternateContent xmlns:mc="http://schemas.openxmlformats.org/markup-compatibility/2006" xmlns:a14="http://schemas.microsoft.com/office/drawing/2010/main">
        <mc:Choice Requires="a14">
          <p:sp>
            <p:nvSpPr>
              <p:cNvPr id="10" name="Text Placeholder 9">
                <a:extLst>
                  <a:ext uri="{FF2B5EF4-FFF2-40B4-BE49-F238E27FC236}">
                    <a16:creationId xmlns:a16="http://schemas.microsoft.com/office/drawing/2014/main" id="{2872D870-71D9-7459-F9B5-E3CEA77FECA9}"/>
                  </a:ext>
                </a:extLst>
              </p:cNvPr>
              <p:cNvSpPr>
                <a:spLocks noGrp="1"/>
              </p:cNvSpPr>
              <p:nvPr>
                <p:ph type="body" sz="quarter" idx="17"/>
              </p:nvPr>
            </p:nvSpPr>
            <p:spPr>
              <a:xfrm>
                <a:off x="360000" y="1567087"/>
                <a:ext cx="11484000" cy="4000594"/>
              </a:xfrm>
            </p:spPr>
            <p:txBody>
              <a:bodyPr/>
              <a:lstStyle/>
              <a:p>
                <a:r>
                  <a:rPr lang="en-AU"/>
                  <a:t>A </a:t>
                </a:r>
                <a:r>
                  <a:rPr lang="en-AU" b="1"/>
                  <a:t>binomial</a:t>
                </a:r>
                <a:r>
                  <a:rPr lang="en-AU"/>
                  <a:t> is an expression with 2 terms. For example:</a:t>
                </a:r>
              </a:p>
              <a:p>
                <a:pPr algn="ctr"/>
                <a:r>
                  <a:rPr lang="en-AU"/>
                  <a:t>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r>
                      <a:rPr lang="en-AU" b="0" i="1" smtClean="0">
                        <a:latin typeface="Cambria Math" panose="02040503050406030204" pitchFamily="18" charset="0"/>
                      </a:rPr>
                      <m:t> </m:t>
                    </m:r>
                  </m:oMath>
                </a14:m>
                <a:endParaRPr lang="en-AU" b="0"/>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−3</m:t>
                      </m:r>
                    </m:oMath>
                  </m:oMathPara>
                </a14:m>
                <a:endParaRPr lang="en-AU" b="0"/>
              </a:p>
              <a:p>
                <a:pPr/>
                <a:r>
                  <a:rPr lang="en-AU"/>
                  <a:t>A </a:t>
                </a:r>
                <a:r>
                  <a:rPr lang="en-AU" b="1"/>
                  <a:t>binomial expansion </a:t>
                </a:r>
                <a:r>
                  <a:rPr lang="en-AU"/>
                  <a:t>is the expansion of a binomial to any power. For example:</a:t>
                </a:r>
                <a:br>
                  <a:rPr lang="en-AU" b="0"/>
                </a:br>
                <a14:m>
                  <m:oMathPara xmlns:m="http://schemas.openxmlformats.org/officeDocument/2006/math">
                    <m:oMathParaPr>
                      <m:jc m:val="centerGroup"/>
                    </m:oMathParaPr>
                    <m:oMath xmlns:m="http://schemas.openxmlformats.org/officeDocument/2006/math">
                      <m:sSup>
                        <m:sSupPr>
                          <m:ctrlPr>
                            <a:rPr lang="en-AU" i="1" smtClean="0">
                              <a:latin typeface="Cambria Math" panose="02040503050406030204" pitchFamily="18" charset="0"/>
                            </a:rPr>
                          </m:ctrlPr>
                        </m:sSupPr>
                        <m:e>
                          <m:d>
                            <m:dPr>
                              <m:ctrlPr>
                                <a:rPr lang="en-AU"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+2</m:t>
                      </m:r>
                      <m:r>
                        <a:rPr lang="en-AU" b="0" i="1" smtClean="0">
                          <a:latin typeface="Cambria Math" panose="02040503050406030204" pitchFamily="18" charset="0"/>
                        </a:rPr>
                        <m:t>𝑥𝑦</m:t>
                      </m:r>
                      <m:r>
                        <a:rPr lang="en-AU" b="0" i="1" smtClean="0">
                          <a:latin typeface="Cambria Math" panose="02040503050406030204" pitchFamily="18" charset="0"/>
                        </a:rPr>
                        <m:t>+</m:t>
                      </m:r>
                      <m:sSup>
                        <m:sSupPr>
                          <m:ctrlPr>
                            <a:rPr lang="en-AU"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oMath>
                  </m:oMathPara>
                </a14:m>
                <a:endParaRPr lang="en-AU"/>
              </a:p>
              <a:p>
                <a:br>
                  <a:rPr lang="en-AU" b="0"/>
                </a:br>
                <a:endParaRPr lang="en-AU" b="0"/>
              </a:p>
              <a:p>
                <a:endParaRPr lang="en-AU" b="0"/>
              </a:p>
              <a:p>
                <a:endParaRPr lang="en-AU"/>
              </a:p>
            </p:txBody>
          </p:sp>
        </mc:Choice>
        <mc:Fallback xmlns="">
          <p:sp>
            <p:nvSpPr>
              <p:cNvPr id="10" name="Text Placeholder 9">
                <a:extLst>
                  <a:ext uri="{FF2B5EF4-FFF2-40B4-BE49-F238E27FC236}">
                    <a16:creationId xmlns:a16="http://schemas.microsoft.com/office/drawing/2014/main" id="{2872D870-71D9-7459-F9B5-E3CEA77FECA9}"/>
                  </a:ext>
                </a:extLst>
              </p:cNvPr>
              <p:cNvSpPr>
                <a:spLocks noGrp="1" noRot="1" noChangeAspect="1" noMove="1" noResize="1" noEditPoints="1" noAdjustHandles="1" noChangeArrowheads="1" noChangeShapeType="1" noTextEdit="1"/>
              </p:cNvSpPr>
              <p:nvPr>
                <p:ph type="body" sz="quarter" idx="17"/>
              </p:nvPr>
            </p:nvSpPr>
            <p:spPr>
              <a:xfrm>
                <a:off x="360000" y="1567087"/>
                <a:ext cx="11484000" cy="4000594"/>
              </a:xfrm>
              <a:blipFill>
                <a:blip r:embed="rId2"/>
                <a:stretch>
                  <a:fillRect l="-1327"/>
                </a:stretch>
              </a:blipFill>
            </p:spPr>
            <p:txBody>
              <a:bodyPr/>
              <a:lstStyle/>
              <a:p>
                <a:r>
                  <a:rPr lang="en-AU">
                    <a:noFill/>
                  </a:rPr>
                  <a:t> </a:t>
                </a:r>
              </a:p>
            </p:txBody>
          </p:sp>
        </mc:Fallback>
      </mc:AlternateContent>
    </p:spTree>
    <p:extLst>
      <p:ext uri="{BB962C8B-B14F-4D97-AF65-F5344CB8AC3E}">
        <p14:creationId xmlns:p14="http://schemas.microsoft.com/office/powerpoint/2010/main" val="51300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A347F-4DFB-6638-4ED8-647083354C51}"/>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6AD7AA6B-9B86-998C-71CB-C4D6741EE4C5}"/>
                  </a:ext>
                </a:extLst>
              </p:cNvPr>
              <p:cNvSpPr>
                <a:spLocks noGrp="1"/>
              </p:cNvSpPr>
              <p:nvPr>
                <p:ph type="title"/>
              </p:nvPr>
            </p:nvSpPr>
            <p:spPr/>
            <p:txBody>
              <a:bodyPr/>
              <a:lstStyle/>
              <a:p>
                <a:r>
                  <a:rPr lang="en-AU" dirty="0"/>
                  <a:t>Binomial expansion of </a:t>
                </a:r>
                <a14:m>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e>
                        </m:d>
                      </m:e>
                      <m:sup>
                        <m:r>
                          <a:rPr lang="en-AU" b="0" i="1" smtClean="0">
                            <a:latin typeface="Cambria Math" panose="02040503050406030204" pitchFamily="18" charset="0"/>
                          </a:rPr>
                          <m:t>5</m:t>
                        </m:r>
                      </m:sup>
                    </m:sSup>
                  </m:oMath>
                </a14:m>
                <a:endParaRPr lang="en-AU" dirty="0"/>
              </a:p>
            </p:txBody>
          </p:sp>
        </mc:Choice>
        <mc:Fallback xmlns="">
          <p:sp>
            <p:nvSpPr>
              <p:cNvPr id="3" name="Title 2">
                <a:extLst>
                  <a:ext uri="{FF2B5EF4-FFF2-40B4-BE49-F238E27FC236}">
                    <a16:creationId xmlns:a16="http://schemas.microsoft.com/office/drawing/2014/main" id="{6AD7AA6B-9B86-998C-71CB-C4D6741EE4C5}"/>
                  </a:ext>
                </a:extLst>
              </p:cNvPr>
              <p:cNvSpPr>
                <a:spLocks noGrp="1" noRot="1" noChangeAspect="1" noMove="1" noResize="1" noEditPoints="1" noAdjustHandles="1" noChangeArrowheads="1" noChangeShapeType="1" noTextEdit="1"/>
              </p:cNvSpPr>
              <p:nvPr>
                <p:ph type="title"/>
              </p:nvPr>
            </p:nvSpPr>
            <p:spPr>
              <a:blipFill>
                <a:blip r:embed="rId3"/>
                <a:stretch>
                  <a:fillRect l="-2389" t="-34444" b="-42222"/>
                </a:stretch>
              </a:blipFill>
            </p:spPr>
            <p:txBody>
              <a:bodyPr/>
              <a:lstStyle/>
              <a:p>
                <a:r>
                  <a:rPr lang="en-AU">
                    <a:noFill/>
                  </a:rPr>
                  <a:t> </a:t>
                </a:r>
              </a:p>
            </p:txBody>
          </p:sp>
        </mc:Fallback>
      </mc:AlternateContent>
      <p:sp>
        <p:nvSpPr>
          <p:cNvPr id="5" name="Text Placeholder 4">
            <a:extLst>
              <a:ext uri="{FF2B5EF4-FFF2-40B4-BE49-F238E27FC236}">
                <a16:creationId xmlns:a16="http://schemas.microsoft.com/office/drawing/2014/main" id="{4246F7A9-AFE5-1093-E514-0E821951A92F}"/>
              </a:ext>
            </a:extLst>
          </p:cNvPr>
          <p:cNvSpPr>
            <a:spLocks noGrp="1"/>
          </p:cNvSpPr>
          <p:nvPr>
            <p:ph type="body" sz="quarter" idx="18"/>
          </p:nvPr>
        </p:nvSpPr>
        <p:spPr>
          <a:xfrm>
            <a:off x="360001" y="1161424"/>
            <a:ext cx="11483999" cy="310015"/>
          </a:xfrm>
        </p:spPr>
        <p:txBody>
          <a:bodyPr/>
          <a:lstStyle/>
          <a:p>
            <a:endParaRPr lang="en-AU"/>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E78EB10-969A-301C-F5F3-1B36F12532D2}"/>
                  </a:ext>
                </a:extLst>
              </p:cNvPr>
              <p:cNvSpPr>
                <a:spLocks noGrp="1"/>
              </p:cNvSpPr>
              <p:nvPr>
                <p:ph type="body" sz="quarter" idx="17"/>
              </p:nvPr>
            </p:nvSpPr>
            <p:spPr>
              <a:xfrm>
                <a:off x="468857" y="2322339"/>
                <a:ext cx="11484000" cy="1890487"/>
              </a:xfrm>
            </p:spPr>
            <p:txBody>
              <a:bodyPr/>
              <a:lstStyle/>
              <a:p>
                <a:r>
                  <a:rPr lang="en-AU" dirty="0"/>
                  <a:t>     </a:t>
                </a:r>
              </a:p>
              <a:p>
                <a:pPr/>
                <a14:m>
                  <m:oMathPara xmlns:m="http://schemas.openxmlformats.org/officeDocument/2006/math">
                    <m:oMathParaPr>
                      <m:jc m:val="centerGroup"/>
                    </m:oMathParaPr>
                    <m:oMath xmlns:m="http://schemas.openxmlformats.org/officeDocument/2006/math">
                      <m:sSup>
                        <m:sSupPr>
                          <m:ctrlPr>
                            <a:rPr lang="en-AU" sz="3200" b="0" i="1" smtClean="0">
                              <a:latin typeface="Cambria Math" panose="02040503050406030204" pitchFamily="18" charset="0"/>
                            </a:rPr>
                          </m:ctrlPr>
                        </m:sSupPr>
                        <m:e>
                          <m:d>
                            <m:dPr>
                              <m:ctrlPr>
                                <a:rPr lang="en-AU" sz="3200" b="0" i="1" smtClean="0">
                                  <a:latin typeface="Cambria Math" panose="02040503050406030204" pitchFamily="18" charset="0"/>
                                </a:rPr>
                              </m:ctrlPr>
                            </m:dPr>
                            <m:e>
                              <m:r>
                                <a:rPr lang="en-AU" sz="3200" b="0" i="1" smtClean="0">
                                  <a:latin typeface="Cambria Math" panose="02040503050406030204" pitchFamily="18" charset="0"/>
                                </a:rPr>
                                <m:t>𝑥</m:t>
                              </m:r>
                              <m:r>
                                <a:rPr lang="en-AU" sz="3200" b="0" i="1" smtClean="0">
                                  <a:latin typeface="Cambria Math" panose="02040503050406030204" pitchFamily="18" charset="0"/>
                                </a:rPr>
                                <m:t>+</m:t>
                              </m:r>
                              <m:r>
                                <a:rPr lang="en-AU" sz="3200" b="0" i="1" smtClean="0">
                                  <a:latin typeface="Cambria Math" panose="02040503050406030204" pitchFamily="18" charset="0"/>
                                </a:rPr>
                                <m:t>𝑦</m:t>
                              </m:r>
                            </m:e>
                          </m:d>
                        </m:e>
                        <m:sup>
                          <m:r>
                            <a:rPr lang="en-AU" sz="3200" b="0" i="1" smtClean="0">
                              <a:latin typeface="Cambria Math" panose="02040503050406030204" pitchFamily="18" charset="0"/>
                            </a:rPr>
                            <m:t>5</m:t>
                          </m:r>
                        </m:sup>
                      </m:sSup>
                      <m:r>
                        <a:rPr lang="en-AU" sz="3200" b="0" i="1" smtClean="0">
                          <a:latin typeface="Cambria Math" panose="02040503050406030204" pitchFamily="18" charset="0"/>
                        </a:rPr>
                        <m:t>=</m:t>
                      </m:r>
                      <m:sSup>
                        <m:sSupPr>
                          <m:ctrlPr>
                            <a:rPr lang="en-AU" sz="3200" b="0" i="1" smtClean="0">
                              <a:solidFill>
                                <a:schemeClr val="accent1">
                                  <a:lumMod val="75000"/>
                                  <a:lumOff val="25000"/>
                                </a:schemeClr>
                              </a:solidFill>
                              <a:latin typeface="Cambria Math" panose="02040503050406030204" pitchFamily="18" charset="0"/>
                            </a:rPr>
                          </m:ctrlPr>
                        </m:sSupPr>
                        <m:e>
                          <m:r>
                            <a:rPr lang="en-AU" sz="3200" b="0" i="1" smtClean="0">
                              <a:solidFill>
                                <a:schemeClr val="accent1">
                                  <a:lumMod val="75000"/>
                                  <a:lumOff val="25000"/>
                                </a:schemeClr>
                              </a:solidFill>
                              <a:latin typeface="Cambria Math" panose="02040503050406030204" pitchFamily="18" charset="0"/>
                            </a:rPr>
                            <m:t>𝑥</m:t>
                          </m:r>
                        </m:e>
                        <m:sup>
                          <m:r>
                            <a:rPr lang="en-AU" sz="3200" b="0" i="1" smtClean="0">
                              <a:solidFill>
                                <a:schemeClr val="accent1">
                                  <a:lumMod val="75000"/>
                                  <a:lumOff val="25000"/>
                                </a:schemeClr>
                              </a:solidFill>
                              <a:latin typeface="Cambria Math" panose="02040503050406030204" pitchFamily="18" charset="0"/>
                            </a:rPr>
                            <m:t>5</m:t>
                          </m:r>
                        </m:sup>
                      </m:sSup>
                      <m:r>
                        <a:rPr lang="en-AU" sz="3200" b="0" i="1" smtClean="0">
                          <a:latin typeface="Cambria Math" panose="02040503050406030204" pitchFamily="18" charset="0"/>
                        </a:rPr>
                        <m:t>+</m:t>
                      </m:r>
                      <m:r>
                        <a:rPr lang="en-AU" sz="3200" b="0" i="1" smtClean="0">
                          <a:solidFill>
                            <a:srgbClr val="00B050"/>
                          </a:solidFill>
                          <a:latin typeface="Cambria Math" panose="02040503050406030204" pitchFamily="18" charset="0"/>
                        </a:rPr>
                        <m:t>5</m:t>
                      </m:r>
                      <m:sSup>
                        <m:sSupPr>
                          <m:ctrlPr>
                            <a:rPr lang="en-AU" sz="3200" b="0" i="1" smtClean="0">
                              <a:solidFill>
                                <a:schemeClr val="accent1">
                                  <a:lumMod val="75000"/>
                                  <a:lumOff val="25000"/>
                                </a:schemeClr>
                              </a:solidFill>
                              <a:latin typeface="Cambria Math" panose="02040503050406030204" pitchFamily="18" charset="0"/>
                            </a:rPr>
                          </m:ctrlPr>
                        </m:sSupPr>
                        <m:e>
                          <m:r>
                            <a:rPr lang="en-AU" sz="3200" b="0" i="1" smtClean="0">
                              <a:solidFill>
                                <a:schemeClr val="accent1">
                                  <a:lumMod val="75000"/>
                                  <a:lumOff val="25000"/>
                                </a:schemeClr>
                              </a:solidFill>
                              <a:latin typeface="Cambria Math" panose="02040503050406030204" pitchFamily="18" charset="0"/>
                            </a:rPr>
                            <m:t>𝑥</m:t>
                          </m:r>
                        </m:e>
                        <m:sup>
                          <m:r>
                            <a:rPr lang="en-AU" sz="3200" b="0" i="1" smtClean="0">
                              <a:solidFill>
                                <a:schemeClr val="accent1">
                                  <a:lumMod val="75000"/>
                                  <a:lumOff val="25000"/>
                                </a:schemeClr>
                              </a:solidFill>
                              <a:latin typeface="Cambria Math" panose="02040503050406030204" pitchFamily="18" charset="0"/>
                            </a:rPr>
                            <m:t>4</m:t>
                          </m:r>
                        </m:sup>
                      </m:sSup>
                      <m:r>
                        <a:rPr lang="en-AU" sz="3200" b="0" i="1" smtClean="0">
                          <a:solidFill>
                            <a:schemeClr val="tx2"/>
                          </a:solidFill>
                          <a:latin typeface="Cambria Math" panose="02040503050406030204" pitchFamily="18" charset="0"/>
                        </a:rPr>
                        <m:t>𝑦</m:t>
                      </m:r>
                      <m:r>
                        <a:rPr lang="en-AU" sz="3200" b="0" i="1" smtClean="0">
                          <a:latin typeface="Cambria Math" panose="02040503050406030204" pitchFamily="18" charset="0"/>
                        </a:rPr>
                        <m:t>+</m:t>
                      </m:r>
                      <m:r>
                        <a:rPr lang="en-AU" sz="3200" b="0" i="1" smtClean="0">
                          <a:solidFill>
                            <a:srgbClr val="00B050"/>
                          </a:solidFill>
                          <a:latin typeface="Cambria Math" panose="02040503050406030204" pitchFamily="18" charset="0"/>
                        </a:rPr>
                        <m:t>10</m:t>
                      </m:r>
                      <m:sSup>
                        <m:sSupPr>
                          <m:ctrlPr>
                            <a:rPr lang="en-AU" sz="3200" b="0" i="1" smtClean="0">
                              <a:solidFill>
                                <a:schemeClr val="accent1">
                                  <a:lumMod val="75000"/>
                                  <a:lumOff val="25000"/>
                                </a:schemeClr>
                              </a:solidFill>
                              <a:latin typeface="Cambria Math" panose="02040503050406030204" pitchFamily="18" charset="0"/>
                            </a:rPr>
                          </m:ctrlPr>
                        </m:sSupPr>
                        <m:e>
                          <m:r>
                            <a:rPr lang="en-AU" sz="3200" b="0" i="1" smtClean="0">
                              <a:solidFill>
                                <a:schemeClr val="accent1">
                                  <a:lumMod val="75000"/>
                                  <a:lumOff val="25000"/>
                                </a:schemeClr>
                              </a:solidFill>
                              <a:latin typeface="Cambria Math" panose="02040503050406030204" pitchFamily="18" charset="0"/>
                            </a:rPr>
                            <m:t>𝑥</m:t>
                          </m:r>
                        </m:e>
                        <m:sup>
                          <m:r>
                            <a:rPr lang="en-AU" sz="3200" b="0" i="1" smtClean="0">
                              <a:solidFill>
                                <a:schemeClr val="accent1">
                                  <a:lumMod val="75000"/>
                                  <a:lumOff val="25000"/>
                                </a:schemeClr>
                              </a:solidFill>
                              <a:latin typeface="Cambria Math" panose="02040503050406030204" pitchFamily="18" charset="0"/>
                            </a:rPr>
                            <m:t>3</m:t>
                          </m:r>
                        </m:sup>
                      </m:sSup>
                      <m:sSup>
                        <m:sSupPr>
                          <m:ctrlPr>
                            <a:rPr lang="en-AU" sz="3200" b="0" i="1" smtClean="0">
                              <a:solidFill>
                                <a:schemeClr val="tx2"/>
                              </a:solidFill>
                              <a:latin typeface="Cambria Math" panose="02040503050406030204" pitchFamily="18" charset="0"/>
                            </a:rPr>
                          </m:ctrlPr>
                        </m:sSupPr>
                        <m:e>
                          <m:r>
                            <a:rPr lang="en-AU" sz="3200" b="0" i="1" smtClean="0">
                              <a:solidFill>
                                <a:schemeClr val="tx2"/>
                              </a:solidFill>
                              <a:latin typeface="Cambria Math" panose="02040503050406030204" pitchFamily="18" charset="0"/>
                            </a:rPr>
                            <m:t>𝑦</m:t>
                          </m:r>
                        </m:e>
                        <m:sup>
                          <m:r>
                            <a:rPr lang="en-AU" sz="3200" b="0" i="1" smtClean="0">
                              <a:solidFill>
                                <a:schemeClr val="tx2"/>
                              </a:solidFill>
                              <a:latin typeface="Cambria Math" panose="02040503050406030204" pitchFamily="18" charset="0"/>
                            </a:rPr>
                            <m:t>2</m:t>
                          </m:r>
                        </m:sup>
                      </m:sSup>
                      <m:r>
                        <a:rPr lang="en-AU" sz="3200" b="0" i="1" smtClean="0">
                          <a:latin typeface="Cambria Math" panose="02040503050406030204" pitchFamily="18" charset="0"/>
                        </a:rPr>
                        <m:t>+</m:t>
                      </m:r>
                      <m:r>
                        <a:rPr lang="en-AU" sz="3200" b="0" i="1" smtClean="0">
                          <a:solidFill>
                            <a:srgbClr val="00B050"/>
                          </a:solidFill>
                          <a:latin typeface="Cambria Math" panose="02040503050406030204" pitchFamily="18" charset="0"/>
                        </a:rPr>
                        <m:t>10</m:t>
                      </m:r>
                      <m:sSup>
                        <m:sSupPr>
                          <m:ctrlPr>
                            <a:rPr lang="en-AU" sz="3200" b="0" i="1" smtClean="0">
                              <a:solidFill>
                                <a:schemeClr val="accent1">
                                  <a:lumMod val="75000"/>
                                  <a:lumOff val="25000"/>
                                </a:schemeClr>
                              </a:solidFill>
                              <a:latin typeface="Cambria Math" panose="02040503050406030204" pitchFamily="18" charset="0"/>
                            </a:rPr>
                          </m:ctrlPr>
                        </m:sSupPr>
                        <m:e>
                          <m:r>
                            <a:rPr lang="en-AU" sz="3200" b="0" i="1" smtClean="0">
                              <a:solidFill>
                                <a:schemeClr val="accent1">
                                  <a:lumMod val="75000"/>
                                  <a:lumOff val="25000"/>
                                </a:schemeClr>
                              </a:solidFill>
                              <a:latin typeface="Cambria Math" panose="02040503050406030204" pitchFamily="18" charset="0"/>
                            </a:rPr>
                            <m:t>𝑥</m:t>
                          </m:r>
                        </m:e>
                        <m:sup>
                          <m:r>
                            <a:rPr lang="en-AU" sz="3200" b="0" i="1" smtClean="0">
                              <a:solidFill>
                                <a:schemeClr val="accent1">
                                  <a:lumMod val="75000"/>
                                  <a:lumOff val="25000"/>
                                </a:schemeClr>
                              </a:solidFill>
                              <a:latin typeface="Cambria Math" panose="02040503050406030204" pitchFamily="18" charset="0"/>
                            </a:rPr>
                            <m:t>2</m:t>
                          </m:r>
                        </m:sup>
                      </m:sSup>
                      <m:sSup>
                        <m:sSupPr>
                          <m:ctrlPr>
                            <a:rPr lang="en-AU" sz="3200" b="0" i="1" smtClean="0">
                              <a:solidFill>
                                <a:schemeClr val="tx2"/>
                              </a:solidFill>
                              <a:latin typeface="Cambria Math" panose="02040503050406030204" pitchFamily="18" charset="0"/>
                            </a:rPr>
                          </m:ctrlPr>
                        </m:sSupPr>
                        <m:e>
                          <m:r>
                            <a:rPr lang="en-AU" sz="3200" b="0" i="1" smtClean="0">
                              <a:solidFill>
                                <a:schemeClr val="tx2"/>
                              </a:solidFill>
                              <a:latin typeface="Cambria Math" panose="02040503050406030204" pitchFamily="18" charset="0"/>
                            </a:rPr>
                            <m:t>𝑦</m:t>
                          </m:r>
                        </m:e>
                        <m:sup>
                          <m:r>
                            <a:rPr lang="en-AU" sz="3200" b="0" i="1" smtClean="0">
                              <a:solidFill>
                                <a:schemeClr val="tx2"/>
                              </a:solidFill>
                              <a:latin typeface="Cambria Math" panose="02040503050406030204" pitchFamily="18" charset="0"/>
                            </a:rPr>
                            <m:t>3</m:t>
                          </m:r>
                        </m:sup>
                      </m:sSup>
                      <m:r>
                        <a:rPr lang="en-AU" sz="3200" b="0" i="1" smtClean="0">
                          <a:latin typeface="Cambria Math" panose="02040503050406030204" pitchFamily="18" charset="0"/>
                        </a:rPr>
                        <m:t>+</m:t>
                      </m:r>
                      <m:r>
                        <a:rPr lang="en-AU" sz="3200" b="0" i="1" smtClean="0">
                          <a:solidFill>
                            <a:srgbClr val="00B050"/>
                          </a:solidFill>
                          <a:latin typeface="Cambria Math" panose="02040503050406030204" pitchFamily="18" charset="0"/>
                        </a:rPr>
                        <m:t>5</m:t>
                      </m:r>
                      <m:r>
                        <a:rPr lang="en-AU" sz="3200" b="0" i="1" smtClean="0">
                          <a:solidFill>
                            <a:schemeClr val="accent1">
                              <a:lumMod val="75000"/>
                              <a:lumOff val="25000"/>
                            </a:schemeClr>
                          </a:solidFill>
                          <a:latin typeface="Cambria Math" panose="02040503050406030204" pitchFamily="18" charset="0"/>
                        </a:rPr>
                        <m:t>𝑥</m:t>
                      </m:r>
                      <m:sSup>
                        <m:sSupPr>
                          <m:ctrlPr>
                            <a:rPr lang="en-AU" sz="3200" b="0" i="1" smtClean="0">
                              <a:solidFill>
                                <a:schemeClr val="tx2"/>
                              </a:solidFill>
                              <a:latin typeface="Cambria Math" panose="02040503050406030204" pitchFamily="18" charset="0"/>
                            </a:rPr>
                          </m:ctrlPr>
                        </m:sSupPr>
                        <m:e>
                          <m:r>
                            <a:rPr lang="en-AU" sz="3200" b="0" i="1" smtClean="0">
                              <a:solidFill>
                                <a:schemeClr val="tx2"/>
                              </a:solidFill>
                              <a:latin typeface="Cambria Math" panose="02040503050406030204" pitchFamily="18" charset="0"/>
                            </a:rPr>
                            <m:t>𝑦</m:t>
                          </m:r>
                        </m:e>
                        <m:sup>
                          <m:r>
                            <a:rPr lang="en-AU" sz="3200" b="0" i="1" smtClean="0">
                              <a:solidFill>
                                <a:schemeClr val="tx2"/>
                              </a:solidFill>
                              <a:latin typeface="Cambria Math" panose="02040503050406030204" pitchFamily="18" charset="0"/>
                            </a:rPr>
                            <m:t>4</m:t>
                          </m:r>
                        </m:sup>
                      </m:sSup>
                      <m:r>
                        <a:rPr lang="en-AU" sz="3200" b="0" i="1" smtClean="0">
                          <a:latin typeface="Cambria Math" panose="02040503050406030204" pitchFamily="18" charset="0"/>
                        </a:rPr>
                        <m:t>+</m:t>
                      </m:r>
                      <m:sSup>
                        <m:sSupPr>
                          <m:ctrlPr>
                            <a:rPr lang="en-AU" sz="3200" b="0" i="1" smtClean="0">
                              <a:solidFill>
                                <a:schemeClr val="tx2"/>
                              </a:solidFill>
                              <a:latin typeface="Cambria Math" panose="02040503050406030204" pitchFamily="18" charset="0"/>
                            </a:rPr>
                          </m:ctrlPr>
                        </m:sSupPr>
                        <m:e>
                          <m:r>
                            <a:rPr lang="en-AU" sz="3200" b="0" i="1" smtClean="0">
                              <a:solidFill>
                                <a:schemeClr val="tx2"/>
                              </a:solidFill>
                              <a:latin typeface="Cambria Math" panose="02040503050406030204" pitchFamily="18" charset="0"/>
                            </a:rPr>
                            <m:t>𝑦</m:t>
                          </m:r>
                        </m:e>
                        <m:sup>
                          <m:r>
                            <a:rPr lang="en-AU" sz="3200" b="0" i="1" smtClean="0">
                              <a:solidFill>
                                <a:schemeClr val="tx2"/>
                              </a:solidFill>
                              <a:latin typeface="Cambria Math" panose="02040503050406030204" pitchFamily="18" charset="0"/>
                            </a:rPr>
                            <m:t>5</m:t>
                          </m:r>
                        </m:sup>
                      </m:sSup>
                    </m:oMath>
                  </m:oMathPara>
                </a14:m>
                <a:endParaRPr lang="en-AU" dirty="0"/>
              </a:p>
            </p:txBody>
          </p:sp>
        </mc:Choice>
        <mc:Fallback xmlns="">
          <p:sp>
            <p:nvSpPr>
              <p:cNvPr id="4" name="Text Placeholder 3">
                <a:extLst>
                  <a:ext uri="{FF2B5EF4-FFF2-40B4-BE49-F238E27FC236}">
                    <a16:creationId xmlns:a16="http://schemas.microsoft.com/office/drawing/2014/main" id="{0E78EB10-969A-301C-F5F3-1B36F12532D2}"/>
                  </a:ext>
                </a:extLst>
              </p:cNvPr>
              <p:cNvSpPr>
                <a:spLocks noGrp="1" noRot="1" noChangeAspect="1" noMove="1" noResize="1" noEditPoints="1" noAdjustHandles="1" noChangeArrowheads="1" noChangeShapeType="1" noTextEdit="1"/>
              </p:cNvSpPr>
              <p:nvPr>
                <p:ph type="body" sz="quarter" idx="17"/>
              </p:nvPr>
            </p:nvSpPr>
            <p:spPr>
              <a:xfrm>
                <a:off x="468857" y="2322339"/>
                <a:ext cx="11484000" cy="1890487"/>
              </a:xfr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2605362D-5AAE-8ED8-E8ED-FA31452C5D1F}"/>
                  </a:ext>
                </a:extLst>
              </p:cNvPr>
              <p:cNvSpPr/>
              <p:nvPr/>
            </p:nvSpPr>
            <p:spPr>
              <a:xfrm>
                <a:off x="1471595" y="1316431"/>
                <a:ext cx="2213429" cy="1552120"/>
              </a:xfrm>
              <a:prstGeom prst="wedgeRoundRectCallout">
                <a:avLst>
                  <a:gd name="adj1" fmla="val 35312"/>
                  <a:gd name="adj2" fmla="val 6262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a:t>What is the power of </a:t>
                </a:r>
                <a14:m>
                  <m:oMath xmlns:m="http://schemas.openxmlformats.org/officeDocument/2006/math">
                    <m:r>
                      <a:rPr lang="en-AU" b="0" i="1" smtClean="0">
                        <a:latin typeface="Cambria Math" panose="02040503050406030204" pitchFamily="18" charset="0"/>
                      </a:rPr>
                      <m:t>𝑦</m:t>
                    </m:r>
                  </m:oMath>
                </a14:m>
                <a:r>
                  <a:rPr lang="en-AU"/>
                  <a:t> in the term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5</m:t>
                        </m:r>
                      </m:sup>
                    </m:sSup>
                    <m:r>
                      <a:rPr lang="en-AU" b="0" i="1" smtClean="0">
                        <a:latin typeface="Cambria Math" panose="02040503050406030204" pitchFamily="18" charset="0"/>
                      </a:rPr>
                      <m:t>?</m:t>
                    </m:r>
                  </m:oMath>
                </a14:m>
                <a:endParaRPr lang="en-AU"/>
              </a:p>
            </p:txBody>
          </p:sp>
        </mc:Choice>
        <mc:Fallback xmlns="">
          <p:sp>
            <p:nvSpPr>
              <p:cNvPr id="6" name="Speech Bubble: Rectangle with Corners Rounded 5">
                <a:extLst>
                  <a:ext uri="{FF2B5EF4-FFF2-40B4-BE49-F238E27FC236}">
                    <a16:creationId xmlns:a16="http://schemas.microsoft.com/office/drawing/2014/main" id="{2605362D-5AAE-8ED8-E8ED-FA31452C5D1F}"/>
                  </a:ext>
                </a:extLst>
              </p:cNvPr>
              <p:cNvSpPr>
                <a:spLocks noRot="1" noChangeAspect="1" noMove="1" noResize="1" noEditPoints="1" noAdjustHandles="1" noChangeArrowheads="1" noChangeShapeType="1" noTextEdit="1"/>
              </p:cNvSpPr>
              <p:nvPr/>
            </p:nvSpPr>
            <p:spPr>
              <a:xfrm>
                <a:off x="1471595" y="1316431"/>
                <a:ext cx="2213429" cy="1552120"/>
              </a:xfrm>
              <a:prstGeom prst="wedgeRoundRectCallout">
                <a:avLst>
                  <a:gd name="adj1" fmla="val 35312"/>
                  <a:gd name="adj2" fmla="val 62621"/>
                  <a:gd name="adj3" fmla="val 16667"/>
                </a:avLst>
              </a:prstGeom>
              <a:blipFill>
                <a:blip r:embed="rId5"/>
                <a:stretch>
                  <a:fillRect l="-54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5269D50B-76DF-8886-E865-6A0B376711D9}"/>
                  </a:ext>
                </a:extLst>
              </p:cNvPr>
              <p:cNvSpPr/>
              <p:nvPr/>
            </p:nvSpPr>
            <p:spPr>
              <a:xfrm>
                <a:off x="8384293" y="4077444"/>
                <a:ext cx="2869746" cy="1552120"/>
              </a:xfrm>
              <a:prstGeom prst="wedgeRoundRectCallout">
                <a:avLst>
                  <a:gd name="adj1" fmla="val -37381"/>
                  <a:gd name="adj2" fmla="val -7868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dirty="0"/>
                  <a:t>How would the expansion change if it was </a:t>
                </a:r>
                <a14:m>
                  <m:oMath xmlns:m="http://schemas.openxmlformats.org/officeDocument/2006/math">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𝑦</m:t>
                            </m:r>
                          </m:e>
                        </m:d>
                      </m:e>
                      <m:sup>
                        <m:r>
                          <a:rPr lang="en-AU" b="0" i="1" smtClean="0">
                            <a:latin typeface="Cambria Math" panose="02040503050406030204" pitchFamily="18" charset="0"/>
                          </a:rPr>
                          <m:t>5</m:t>
                        </m:r>
                      </m:sup>
                    </m:sSup>
                  </m:oMath>
                </a14:m>
                <a:r>
                  <a:rPr lang="en-AU" dirty="0"/>
                  <a:t>?</a:t>
                </a:r>
              </a:p>
            </p:txBody>
          </p:sp>
        </mc:Choice>
        <mc:Fallback xmlns="">
          <p:sp>
            <p:nvSpPr>
              <p:cNvPr id="7" name="Speech Bubble: Rectangle with Corners Rounded 6">
                <a:extLst>
                  <a:ext uri="{FF2B5EF4-FFF2-40B4-BE49-F238E27FC236}">
                    <a16:creationId xmlns:a16="http://schemas.microsoft.com/office/drawing/2014/main" id="{5269D50B-76DF-8886-E865-6A0B376711D9}"/>
                  </a:ext>
                </a:extLst>
              </p:cNvPr>
              <p:cNvSpPr>
                <a:spLocks noRot="1" noChangeAspect="1" noMove="1" noResize="1" noEditPoints="1" noAdjustHandles="1" noChangeArrowheads="1" noChangeShapeType="1" noTextEdit="1"/>
              </p:cNvSpPr>
              <p:nvPr/>
            </p:nvSpPr>
            <p:spPr>
              <a:xfrm>
                <a:off x="8384293" y="4077444"/>
                <a:ext cx="2869746" cy="1552120"/>
              </a:xfrm>
              <a:prstGeom prst="wedgeRoundRectCallout">
                <a:avLst>
                  <a:gd name="adj1" fmla="val -37381"/>
                  <a:gd name="adj2" fmla="val -78689"/>
                  <a:gd name="adj3" fmla="val 16667"/>
                </a:avLst>
              </a:prstGeom>
              <a:blipFill>
                <a:blip r:embed="rId6"/>
                <a:stretch>
                  <a:fillRect l="-423" r="-1268"/>
                </a:stretch>
              </a:blipFill>
            </p:spPr>
            <p:txBody>
              <a:bodyPr/>
              <a:lstStyle/>
              <a:p>
                <a:r>
                  <a:rPr lang="en-AU">
                    <a:noFill/>
                  </a:rPr>
                  <a:t> </a:t>
                </a:r>
              </a:p>
            </p:txBody>
          </p:sp>
        </mc:Fallback>
      </mc:AlternateContent>
      <p:sp>
        <p:nvSpPr>
          <p:cNvPr id="8" name="Speech Bubble: Rectangle with Corners Rounded 7">
            <a:extLst>
              <a:ext uri="{FF2B5EF4-FFF2-40B4-BE49-F238E27FC236}">
                <a16:creationId xmlns:a16="http://schemas.microsoft.com/office/drawing/2014/main" id="{AFE2768C-072E-5F99-1765-B45EC29E72FC}"/>
              </a:ext>
            </a:extLst>
          </p:cNvPr>
          <p:cNvSpPr/>
          <p:nvPr/>
        </p:nvSpPr>
        <p:spPr>
          <a:xfrm>
            <a:off x="3956531" y="4258131"/>
            <a:ext cx="3844447" cy="1890487"/>
          </a:xfrm>
          <a:prstGeom prst="wedgeRoundRectCallout">
            <a:avLst>
              <a:gd name="adj1" fmla="val -2667"/>
              <a:gd name="adj2" fmla="val -8166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dirty="0"/>
              <a:t>What connections can you see between the expansion and Pascal’s triangle?</a:t>
            </a:r>
          </a:p>
        </p:txBody>
      </p:sp>
      <p:pic>
        <p:nvPicPr>
          <p:cNvPr id="2" name="Picture 1" descr="First 6 rows of Pascal's triangle">
            <a:extLst>
              <a:ext uri="{FF2B5EF4-FFF2-40B4-BE49-F238E27FC236}">
                <a16:creationId xmlns:a16="http://schemas.microsoft.com/office/drawing/2014/main" id="{74E49A4C-0E3E-3DD3-5718-87016E50CF0E}"/>
              </a:ext>
            </a:extLst>
          </p:cNvPr>
          <p:cNvPicPr>
            <a:picLocks noChangeAspect="1"/>
          </p:cNvPicPr>
          <p:nvPr/>
        </p:nvPicPr>
        <p:blipFill>
          <a:blip r:embed="rId7"/>
          <a:srcRect l="1244" r="-1"/>
          <a:stretch>
            <a:fillRect/>
          </a:stretch>
        </p:blipFill>
        <p:spPr>
          <a:xfrm>
            <a:off x="8384293" y="299022"/>
            <a:ext cx="3148213" cy="2235315"/>
          </a:xfrm>
          <a:prstGeom prst="rect">
            <a:avLst/>
          </a:prstGeom>
        </p:spPr>
      </p:pic>
    </p:spTree>
    <p:extLst>
      <p:ext uri="{BB962C8B-B14F-4D97-AF65-F5344CB8AC3E}">
        <p14:creationId xmlns:p14="http://schemas.microsoft.com/office/powerpoint/2010/main" val="307089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823</Words>
  <Application>Microsoft Office PowerPoint</Application>
  <PresentationFormat>Widescreen</PresentationFormat>
  <Paragraphs>68</Paragraphs>
  <Slides>11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Symbol</vt:lpstr>
      <vt:lpstr>Arial</vt:lpstr>
      <vt:lpstr>Public Sans</vt:lpstr>
      <vt:lpstr>Calibri</vt:lpstr>
      <vt:lpstr>Cambria Math</vt:lpstr>
      <vt:lpstr>Times New Roman</vt:lpstr>
      <vt:lpstr>NSWG Corporate</vt:lpstr>
      <vt:lpstr>Pascal’s triangle </vt:lpstr>
      <vt:lpstr>Learning intentions and success criteria</vt:lpstr>
      <vt:lpstr>Activating prior knowledge</vt:lpstr>
      <vt:lpstr>Expand</vt:lpstr>
      <vt:lpstr>Connecting learning</vt:lpstr>
      <vt:lpstr>Pascal’s triangle (1)</vt:lpstr>
      <vt:lpstr>Releasing responsibility</vt:lpstr>
      <vt:lpstr>Binomial expansion</vt:lpstr>
      <vt:lpstr>Binomial expansion of (x+y)^5</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Pascal’s triangle </dc:title>
  <dc:creator>NSW Department of Education</dc:creator>
  <cp:lastModifiedBy/>
  <cp:revision>1</cp:revision>
  <dcterms:created xsi:type="dcterms:W3CDTF">2025-08-19T00:00:15Z</dcterms:created>
  <dcterms:modified xsi:type="dcterms:W3CDTF">2025-08-19T00:00:25Z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2025-08-19T00:00:24Z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5f70ed5f-cfaf-47c8-af9c-ccda81efb175</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