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2"/>
  </p:notesMasterIdLst>
  <p:handoutMasterIdLst>
    <p:handoutMasterId r:id="rId23"/>
  </p:handoutMasterIdLst>
  <p:sldIdLst>
    <p:sldId id="26505" r:id="rId5"/>
    <p:sldId id="26383" r:id="rId6"/>
    <p:sldId id="271" r:id="rId7"/>
    <p:sldId id="26507" r:id="rId8"/>
    <p:sldId id="26506" r:id="rId9"/>
    <p:sldId id="26539" r:id="rId10"/>
    <p:sldId id="26538" r:id="rId11"/>
    <p:sldId id="26540" r:id="rId12"/>
    <p:sldId id="26543" r:id="rId13"/>
    <p:sldId id="26508" r:id="rId14"/>
    <p:sldId id="26533" r:id="rId15"/>
    <p:sldId id="26527" r:id="rId16"/>
    <p:sldId id="26523" r:id="rId17"/>
    <p:sldId id="26524" r:id="rId18"/>
    <p:sldId id="26531" r:id="rId19"/>
    <p:sldId id="360" r:id="rId20"/>
    <p:sldId id="361" r:id="rId21"/>
  </p:sldIdLst>
  <p:sldSz cx="12192000" cy="6858000"/>
  <p:notesSz cx="6858000" cy="9144000"/>
  <p:embeddedFontLst>
    <p:embeddedFont>
      <p:font typeface="Cambria Math" panose="02040503050406030204" pitchFamily="18" charset="0"/>
      <p:regular r:id="rId24"/>
    </p:embeddedFont>
    <p:embeddedFont>
      <p:font typeface="Public Sans" pitchFamily="2" charset="0"/>
      <p:regular r:id="rId25"/>
      <p:bold r:id="rId26"/>
      <p:italic r:id="rId27"/>
      <p:boldItalic r:id="rId2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FD22F13-BCEA-AC4D-F704-69E9602F823B}" name="Samuel McOnie" initials="SM" userId="S::Samuel.McOnie2@det.nsw.edu.au::4edae52c-3859-458f-be36-be36f687d27c" providerId="AD"/>
  <p188:author id="{C217C917-583C-E77D-B579-6E8946FFDC11}" name="Sam Houda" initials="SH" userId="S::samantha.houda1@det.nsw.edu.au::8177d86a-8cc2-4537-942b-686d9dda63ce" providerId="AD"/>
  <p188:author id="{07BE1E32-B1B9-C586-6223-7A9FA1A7B64E}" name="Colleen Worton" initials="CW" userId="S::Colleen.Worton1@det.nsw.edu.au::a6748734-c10b-4b5d-9295-d5dfe3f3f624" providerId="AD"/>
  <p188:author id="{1F9DAA67-1999-CDD5-89B9-99579500886D}" name="Belinda Zammit" initials="BZ" userId="S::Belinda.Zammit3@det.nsw.edu.au::19300e28-55a3-4c43-b3ac-256c5f3db2f0" providerId="AD"/>
  <p188:author id="{217AD476-3FEC-A309-C9FF-4713763B9BC5}" name="Mao Qu" initials="MQ" userId="S::mao.qu1@det.nsw.edu.au::2b3b56ba-f82c-4679-8c27-5fc4cfa6acd1" providerId="AD"/>
  <p188:author id="{FB6664F6-0480-2BED-BC34-E3CF4005A9EE}" name="Leena Ryan" initials="LR" userId="S::Leena.Ryan1@det.nsw.edu.au::9c67d486-9172-40ac-ba38-ccc164a357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5B99BA-0DCE-455E-8686-583F582761E6}" v="1" dt="2025-07-22T06:42:09.66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41" autoAdjust="0"/>
  </p:normalViewPr>
  <p:slideViewPr>
    <p:cSldViewPr snapToGrid="0">
      <p:cViewPr varScale="1">
        <p:scale>
          <a:sx n="92" d="100"/>
          <a:sy n="92" d="100"/>
        </p:scale>
        <p:origin x="428" y="6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195B3F71-AA4B-40D7-9F2C-8F0F63EDB983}"/>
    <pc:docChg chg="modSld">
      <pc:chgData name="Daisy Hong" userId="852f2fe8-ba51-4773-8c32-260fca1b2ee4" providerId="ADAL" clId="{195B3F71-AA4B-40D7-9F2C-8F0F63EDB983}" dt="2025-07-22T04:59:31.632" v="41" actId="13244"/>
      <pc:docMkLst>
        <pc:docMk/>
      </pc:docMkLst>
      <pc:sldChg chg="modSp mod">
        <pc:chgData name="Daisy Hong" userId="852f2fe8-ba51-4773-8c32-260fca1b2ee4" providerId="ADAL" clId="{195B3F71-AA4B-40D7-9F2C-8F0F63EDB983}" dt="2025-07-22T04:57:28.532" v="32"/>
        <pc:sldMkLst>
          <pc:docMk/>
          <pc:sldMk cId="3648967162" sldId="26383"/>
        </pc:sldMkLst>
        <pc:spChg chg="ord">
          <ac:chgData name="Daisy Hong" userId="852f2fe8-ba51-4773-8c32-260fca1b2ee4" providerId="ADAL" clId="{195B3F71-AA4B-40D7-9F2C-8F0F63EDB983}" dt="2025-07-22T04:57:28.532" v="32"/>
          <ac:spMkLst>
            <pc:docMk/>
            <pc:sldMk cId="3648967162" sldId="26383"/>
            <ac:spMk id="3" creationId="{DF637BA9-DB5E-2457-A795-0B300DBA6F82}"/>
          </ac:spMkLst>
        </pc:spChg>
      </pc:sldChg>
      <pc:sldChg chg="modSp mod">
        <pc:chgData name="Daisy Hong" userId="852f2fe8-ba51-4773-8c32-260fca1b2ee4" providerId="ADAL" clId="{195B3F71-AA4B-40D7-9F2C-8F0F63EDB983}" dt="2025-07-22T04:57:10.243" v="30" actId="1035"/>
        <pc:sldMkLst>
          <pc:docMk/>
          <pc:sldMk cId="2212264922" sldId="26505"/>
        </pc:sldMkLst>
        <pc:spChg chg="mod">
          <ac:chgData name="Daisy Hong" userId="852f2fe8-ba51-4773-8c32-260fca1b2ee4" providerId="ADAL" clId="{195B3F71-AA4B-40D7-9F2C-8F0F63EDB983}" dt="2025-07-22T04:57:10.243" v="30" actId="1035"/>
          <ac:spMkLst>
            <pc:docMk/>
            <pc:sldMk cId="2212264922" sldId="26505"/>
            <ac:spMk id="3" creationId="{2EF38185-B00A-9878-8E80-7D55E5647711}"/>
          </ac:spMkLst>
        </pc:spChg>
      </pc:sldChg>
      <pc:sldChg chg="modSp mod">
        <pc:chgData name="Daisy Hong" userId="852f2fe8-ba51-4773-8c32-260fca1b2ee4" providerId="ADAL" clId="{195B3F71-AA4B-40D7-9F2C-8F0F63EDB983}" dt="2025-07-22T04:56:23.763" v="25" actId="14100"/>
        <pc:sldMkLst>
          <pc:docMk/>
          <pc:sldMk cId="2454984682" sldId="26507"/>
        </pc:sldMkLst>
        <pc:spChg chg="ord">
          <ac:chgData name="Daisy Hong" userId="852f2fe8-ba51-4773-8c32-260fca1b2ee4" providerId="ADAL" clId="{195B3F71-AA4B-40D7-9F2C-8F0F63EDB983}" dt="2025-07-22T04:55:58.433" v="23" actId="13244"/>
          <ac:spMkLst>
            <pc:docMk/>
            <pc:sldMk cId="2454984682" sldId="26507"/>
            <ac:spMk id="3" creationId="{394AAF77-5A98-9051-4116-376780A6196C}"/>
          </ac:spMkLst>
        </pc:spChg>
        <pc:spChg chg="mod">
          <ac:chgData name="Daisy Hong" userId="852f2fe8-ba51-4773-8c32-260fca1b2ee4" providerId="ADAL" clId="{195B3F71-AA4B-40D7-9F2C-8F0F63EDB983}" dt="2025-07-22T04:56:16.533" v="24" actId="14100"/>
          <ac:spMkLst>
            <pc:docMk/>
            <pc:sldMk cId="2454984682" sldId="26507"/>
            <ac:spMk id="12" creationId="{FA37F51C-F13C-4015-C00B-B3774AEBA21D}"/>
          </ac:spMkLst>
        </pc:spChg>
        <pc:spChg chg="mod">
          <ac:chgData name="Daisy Hong" userId="852f2fe8-ba51-4773-8c32-260fca1b2ee4" providerId="ADAL" clId="{195B3F71-AA4B-40D7-9F2C-8F0F63EDB983}" dt="2025-07-22T04:56:23.763" v="25" actId="14100"/>
          <ac:spMkLst>
            <pc:docMk/>
            <pc:sldMk cId="2454984682" sldId="26507"/>
            <ac:spMk id="13" creationId="{5B953966-FD71-5928-B2ED-4EBCB8E3CD53}"/>
          </ac:spMkLst>
        </pc:spChg>
      </pc:sldChg>
      <pc:sldChg chg="modSp mod">
        <pc:chgData name="Daisy Hong" userId="852f2fe8-ba51-4773-8c32-260fca1b2ee4" providerId="ADAL" clId="{195B3F71-AA4B-40D7-9F2C-8F0F63EDB983}" dt="2025-07-22T04:59:08.267" v="40" actId="962"/>
        <pc:sldMkLst>
          <pc:docMk/>
          <pc:sldMk cId="1087618226" sldId="26523"/>
        </pc:sldMkLst>
        <pc:spChg chg="mod ord">
          <ac:chgData name="Daisy Hong" userId="852f2fe8-ba51-4773-8c32-260fca1b2ee4" providerId="ADAL" clId="{195B3F71-AA4B-40D7-9F2C-8F0F63EDB983}" dt="2025-07-22T04:59:08.267" v="40" actId="962"/>
          <ac:spMkLst>
            <pc:docMk/>
            <pc:sldMk cId="1087618226" sldId="26523"/>
            <ac:spMk id="2" creationId="{661DCED9-38BF-96B4-84F4-6D71ACE2D3F2}"/>
          </ac:spMkLst>
        </pc:spChg>
      </pc:sldChg>
      <pc:sldChg chg="modSp mod">
        <pc:chgData name="Daisy Hong" userId="852f2fe8-ba51-4773-8c32-260fca1b2ee4" providerId="ADAL" clId="{195B3F71-AA4B-40D7-9F2C-8F0F63EDB983}" dt="2025-07-22T04:59:31.632" v="41" actId="13244"/>
        <pc:sldMkLst>
          <pc:docMk/>
          <pc:sldMk cId="3376306721" sldId="26524"/>
        </pc:sldMkLst>
        <pc:spChg chg="mod ord">
          <ac:chgData name="Daisy Hong" userId="852f2fe8-ba51-4773-8c32-260fca1b2ee4" providerId="ADAL" clId="{195B3F71-AA4B-40D7-9F2C-8F0F63EDB983}" dt="2025-07-22T04:55:48.566" v="22" actId="962"/>
          <ac:spMkLst>
            <pc:docMk/>
            <pc:sldMk cId="3376306721" sldId="26524"/>
            <ac:spMk id="2" creationId="{3743CD3B-EE01-690E-013A-AA6279F5CCA1}"/>
          </ac:spMkLst>
        </pc:spChg>
        <pc:spChg chg="ord">
          <ac:chgData name="Daisy Hong" userId="852f2fe8-ba51-4773-8c32-260fca1b2ee4" providerId="ADAL" clId="{195B3F71-AA4B-40D7-9F2C-8F0F63EDB983}" dt="2025-07-22T04:59:31.632" v="41" actId="13244"/>
          <ac:spMkLst>
            <pc:docMk/>
            <pc:sldMk cId="3376306721" sldId="26524"/>
            <ac:spMk id="12" creationId="{AB078EFE-E8CB-8F4D-AD39-8ADD56B7092A}"/>
          </ac:spMkLst>
        </pc:spChg>
      </pc:sldChg>
      <pc:sldChg chg="modSp mod">
        <pc:chgData name="Daisy Hong" userId="852f2fe8-ba51-4773-8c32-260fca1b2ee4" providerId="ADAL" clId="{195B3F71-AA4B-40D7-9F2C-8F0F63EDB983}" dt="2025-07-22T04:55:41.056" v="19" actId="962"/>
        <pc:sldMkLst>
          <pc:docMk/>
          <pc:sldMk cId="903217340" sldId="26527"/>
        </pc:sldMkLst>
        <pc:spChg chg="mod ord">
          <ac:chgData name="Daisy Hong" userId="852f2fe8-ba51-4773-8c32-260fca1b2ee4" providerId="ADAL" clId="{195B3F71-AA4B-40D7-9F2C-8F0F63EDB983}" dt="2025-07-22T04:55:10.788" v="14" actId="962"/>
          <ac:spMkLst>
            <pc:docMk/>
            <pc:sldMk cId="903217340" sldId="26527"/>
            <ac:spMk id="2" creationId="{34624F7F-CA76-FB35-8851-61A191C3023C}"/>
          </ac:spMkLst>
        </pc:spChg>
        <pc:spChg chg="mod">
          <ac:chgData name="Daisy Hong" userId="852f2fe8-ba51-4773-8c32-260fca1b2ee4" providerId="ADAL" clId="{195B3F71-AA4B-40D7-9F2C-8F0F63EDB983}" dt="2025-07-22T04:55:21.931" v="15" actId="14100"/>
          <ac:spMkLst>
            <pc:docMk/>
            <pc:sldMk cId="903217340" sldId="26527"/>
            <ac:spMk id="5" creationId="{E36A173B-72EC-A2F4-594F-F17A0D694F6F}"/>
          </ac:spMkLst>
        </pc:spChg>
        <pc:picChg chg="mod">
          <ac:chgData name="Daisy Hong" userId="852f2fe8-ba51-4773-8c32-260fca1b2ee4" providerId="ADAL" clId="{195B3F71-AA4B-40D7-9F2C-8F0F63EDB983}" dt="2025-07-22T04:55:41.056" v="19" actId="962"/>
          <ac:picMkLst>
            <pc:docMk/>
            <pc:sldMk cId="903217340" sldId="26527"/>
            <ac:picMk id="8" creationId="{D91C097A-4B54-60B0-AC80-1C24833F196D}"/>
          </ac:picMkLst>
        </pc:picChg>
      </pc:sldChg>
      <pc:sldChg chg="modSp mod">
        <pc:chgData name="Daisy Hong" userId="852f2fe8-ba51-4773-8c32-260fca1b2ee4" providerId="ADAL" clId="{195B3F71-AA4B-40D7-9F2C-8F0F63EDB983}" dt="2025-07-22T04:56:54.724" v="28" actId="14100"/>
        <pc:sldMkLst>
          <pc:docMk/>
          <pc:sldMk cId="873512124" sldId="26531"/>
        </pc:sldMkLst>
        <pc:spChg chg="mod ord">
          <ac:chgData name="Daisy Hong" userId="852f2fe8-ba51-4773-8c32-260fca1b2ee4" providerId="ADAL" clId="{195B3F71-AA4B-40D7-9F2C-8F0F63EDB983}" dt="2025-07-22T04:56:43.054" v="27" actId="962"/>
          <ac:spMkLst>
            <pc:docMk/>
            <pc:sldMk cId="873512124" sldId="26531"/>
            <ac:spMk id="2" creationId="{54EE63DF-5ED4-0615-8DFC-27251D0ECEB8}"/>
          </ac:spMkLst>
        </pc:spChg>
        <pc:spChg chg="mod">
          <ac:chgData name="Daisy Hong" userId="852f2fe8-ba51-4773-8c32-260fca1b2ee4" providerId="ADAL" clId="{195B3F71-AA4B-40D7-9F2C-8F0F63EDB983}" dt="2025-07-22T04:56:54.724" v="28" actId="14100"/>
          <ac:spMkLst>
            <pc:docMk/>
            <pc:sldMk cId="873512124" sldId="26531"/>
            <ac:spMk id="5" creationId="{213D3B79-062E-C406-46A8-87F7DCEC8813}"/>
          </ac:spMkLst>
        </pc:spChg>
      </pc:sldChg>
      <pc:sldChg chg="modSp mod">
        <pc:chgData name="Daisy Hong" userId="852f2fe8-ba51-4773-8c32-260fca1b2ee4" providerId="ADAL" clId="{195B3F71-AA4B-40D7-9F2C-8F0F63EDB983}" dt="2025-07-22T04:58:42.360" v="39" actId="962"/>
        <pc:sldMkLst>
          <pc:docMk/>
          <pc:sldMk cId="1862929854" sldId="26533"/>
        </pc:sldMkLst>
        <pc:spChg chg="mod ord">
          <ac:chgData name="Daisy Hong" userId="852f2fe8-ba51-4773-8c32-260fca1b2ee4" providerId="ADAL" clId="{195B3F71-AA4B-40D7-9F2C-8F0F63EDB983}" dt="2025-07-22T04:58:42.360" v="39" actId="962"/>
          <ac:spMkLst>
            <pc:docMk/>
            <pc:sldMk cId="1862929854" sldId="26533"/>
            <ac:spMk id="2" creationId="{86FA5448-DC61-A601-5FD2-E445D73BE0D4}"/>
          </ac:spMkLst>
        </pc:spChg>
      </pc:sldChg>
      <pc:sldChg chg="modSp mod">
        <pc:chgData name="Daisy Hong" userId="852f2fe8-ba51-4773-8c32-260fca1b2ee4" providerId="ADAL" clId="{195B3F71-AA4B-40D7-9F2C-8F0F63EDB983}" dt="2025-07-22T04:57:58.547" v="35" actId="962"/>
        <pc:sldMkLst>
          <pc:docMk/>
          <pc:sldMk cId="4198888222" sldId="26538"/>
        </pc:sldMkLst>
        <pc:spChg chg="mod ord">
          <ac:chgData name="Daisy Hong" userId="852f2fe8-ba51-4773-8c32-260fca1b2ee4" providerId="ADAL" clId="{195B3F71-AA4B-40D7-9F2C-8F0F63EDB983}" dt="2025-07-22T04:50:56.344" v="3" actId="13244"/>
          <ac:spMkLst>
            <pc:docMk/>
            <pc:sldMk cId="4198888222" sldId="26538"/>
            <ac:spMk id="2" creationId="{0179BF52-21BC-975E-3508-EC4FBE4B88AA}"/>
          </ac:spMkLst>
        </pc:spChg>
        <pc:spChg chg="mod">
          <ac:chgData name="Daisy Hong" userId="852f2fe8-ba51-4773-8c32-260fca1b2ee4" providerId="ADAL" clId="{195B3F71-AA4B-40D7-9F2C-8F0F63EDB983}" dt="2025-07-22T04:57:58.547" v="35" actId="962"/>
          <ac:spMkLst>
            <pc:docMk/>
            <pc:sldMk cId="4198888222" sldId="26538"/>
            <ac:spMk id="4" creationId="{B5E15217-4A50-28D4-83D2-C7E36448E5DF}"/>
          </ac:spMkLst>
        </pc:spChg>
        <pc:picChg chg="mod">
          <ac:chgData name="Daisy Hong" userId="852f2fe8-ba51-4773-8c32-260fca1b2ee4" providerId="ADAL" clId="{195B3F71-AA4B-40D7-9F2C-8F0F63EDB983}" dt="2025-07-22T04:50:57.206" v="5" actId="962"/>
          <ac:picMkLst>
            <pc:docMk/>
            <pc:sldMk cId="4198888222" sldId="26538"/>
            <ac:picMk id="8" creationId="{D0793B7F-2A95-2D90-1410-5D7FE1BB313F}"/>
          </ac:picMkLst>
        </pc:picChg>
      </pc:sldChg>
      <pc:sldChg chg="modSp mod">
        <pc:chgData name="Daisy Hong" userId="852f2fe8-ba51-4773-8c32-260fca1b2ee4" providerId="ADAL" clId="{195B3F71-AA4B-40D7-9F2C-8F0F63EDB983}" dt="2025-07-22T04:57:53.705" v="34" actId="962"/>
        <pc:sldMkLst>
          <pc:docMk/>
          <pc:sldMk cId="3729726350" sldId="26539"/>
        </pc:sldMkLst>
        <pc:spChg chg="mod ord">
          <ac:chgData name="Daisy Hong" userId="852f2fe8-ba51-4773-8c32-260fca1b2ee4" providerId="ADAL" clId="{195B3F71-AA4B-40D7-9F2C-8F0F63EDB983}" dt="2025-07-22T04:57:53.705" v="34" actId="962"/>
          <ac:spMkLst>
            <pc:docMk/>
            <pc:sldMk cId="3729726350" sldId="26539"/>
            <ac:spMk id="2" creationId="{57C7F4F3-5D67-546E-14F4-9355AF6652F1}"/>
          </ac:spMkLst>
        </pc:spChg>
        <pc:spChg chg="mod">
          <ac:chgData name="Daisy Hong" userId="852f2fe8-ba51-4773-8c32-260fca1b2ee4" providerId="ADAL" clId="{195B3F71-AA4B-40D7-9F2C-8F0F63EDB983}" dt="2025-07-22T04:57:50.074" v="33" actId="962"/>
          <ac:spMkLst>
            <pc:docMk/>
            <pc:sldMk cId="3729726350" sldId="26539"/>
            <ac:spMk id="4" creationId="{A7DA9784-17FD-C57A-D4BB-C6FF53489FA3}"/>
          </ac:spMkLst>
        </pc:spChg>
      </pc:sldChg>
      <pc:sldChg chg="modSp mod">
        <pc:chgData name="Daisy Hong" userId="852f2fe8-ba51-4773-8c32-260fca1b2ee4" providerId="ADAL" clId="{195B3F71-AA4B-40D7-9F2C-8F0F63EDB983}" dt="2025-07-22T04:58:06.331" v="37" actId="962"/>
        <pc:sldMkLst>
          <pc:docMk/>
          <pc:sldMk cId="2189307026" sldId="26540"/>
        </pc:sldMkLst>
        <pc:spChg chg="mod ord">
          <ac:chgData name="Daisy Hong" userId="852f2fe8-ba51-4773-8c32-260fca1b2ee4" providerId="ADAL" clId="{195B3F71-AA4B-40D7-9F2C-8F0F63EDB983}" dt="2025-07-22T04:58:04.006" v="36" actId="962"/>
          <ac:spMkLst>
            <pc:docMk/>
            <pc:sldMk cId="2189307026" sldId="26540"/>
            <ac:spMk id="2" creationId="{9905769A-60AA-4722-ABB9-BA54EEDDE97F}"/>
          </ac:spMkLst>
        </pc:spChg>
        <pc:spChg chg="mod">
          <ac:chgData name="Daisy Hong" userId="852f2fe8-ba51-4773-8c32-260fca1b2ee4" providerId="ADAL" clId="{195B3F71-AA4B-40D7-9F2C-8F0F63EDB983}" dt="2025-07-22T04:58:06.331" v="37" actId="962"/>
          <ac:spMkLst>
            <pc:docMk/>
            <pc:sldMk cId="2189307026" sldId="26540"/>
            <ac:spMk id="4" creationId="{A69780CD-77FD-ABB2-FB97-DCC35D7FF68C}"/>
          </ac:spMkLst>
        </pc:spChg>
      </pc:sldChg>
      <pc:sldChg chg="modSp mod">
        <pc:chgData name="Daisy Hong" userId="852f2fe8-ba51-4773-8c32-260fca1b2ee4" providerId="ADAL" clId="{195B3F71-AA4B-40D7-9F2C-8F0F63EDB983}" dt="2025-07-22T04:58:11.219" v="38" actId="962"/>
        <pc:sldMkLst>
          <pc:docMk/>
          <pc:sldMk cId="3410183887" sldId="26543"/>
        </pc:sldMkLst>
        <pc:spChg chg="mod ord">
          <ac:chgData name="Daisy Hong" userId="852f2fe8-ba51-4773-8c32-260fca1b2ee4" providerId="ADAL" clId="{195B3F71-AA4B-40D7-9F2C-8F0F63EDB983}" dt="2025-07-22T04:54:55.727" v="9" actId="962"/>
          <ac:spMkLst>
            <pc:docMk/>
            <pc:sldMk cId="3410183887" sldId="26543"/>
            <ac:spMk id="2" creationId="{CAB9E288-1703-3DC0-28D3-D04FD8C24888}"/>
          </ac:spMkLst>
        </pc:spChg>
        <pc:spChg chg="mod">
          <ac:chgData name="Daisy Hong" userId="852f2fe8-ba51-4773-8c32-260fca1b2ee4" providerId="ADAL" clId="{195B3F71-AA4B-40D7-9F2C-8F0F63EDB983}" dt="2025-07-22T04:58:11.219" v="38" actId="962"/>
          <ac:spMkLst>
            <pc:docMk/>
            <pc:sldMk cId="3410183887" sldId="26543"/>
            <ac:spMk id="4" creationId="{E3D9948C-27CA-D0BF-F9EB-57539676B350}"/>
          </ac:spMkLst>
        </pc:spChg>
        <pc:picChg chg="mod">
          <ac:chgData name="Daisy Hong" userId="852f2fe8-ba51-4773-8c32-260fca1b2ee4" providerId="ADAL" clId="{195B3F71-AA4B-40D7-9F2C-8F0F63EDB983}" dt="2025-07-22T04:54:56.199" v="11" actId="962"/>
          <ac:picMkLst>
            <pc:docMk/>
            <pc:sldMk cId="3410183887" sldId="26543"/>
            <ac:picMk id="7" creationId="{2798C156-E030-665C-6307-64B95FE7BF9E}"/>
          </ac:picMkLst>
        </pc:picChg>
      </pc:sldChg>
    </pc:docChg>
  </pc:docChgLst>
  <pc:docChgLst>
    <pc:chgData name="Daisy Hong" userId="852f2fe8-ba51-4773-8c32-260fca1b2ee4" providerId="ADAL" clId="{C05B99BA-0DCE-455E-8686-583F582761E6}"/>
    <pc:docChg chg="modSld">
      <pc:chgData name="Daisy Hong" userId="852f2fe8-ba51-4773-8c32-260fca1b2ee4" providerId="ADAL" clId="{C05B99BA-0DCE-455E-8686-583F582761E6}" dt="2025-07-22T06:42:09.666" v="0"/>
      <pc:docMkLst>
        <pc:docMk/>
      </pc:docMkLst>
      <pc:sldChg chg="modSp">
        <pc:chgData name="Daisy Hong" userId="852f2fe8-ba51-4773-8c32-260fca1b2ee4" providerId="ADAL" clId="{C05B99BA-0DCE-455E-8686-583F582761E6}" dt="2025-07-22T06:42:09.666" v="0"/>
        <pc:sldMkLst>
          <pc:docMk/>
          <pc:sldMk cId="2212264922" sldId="26505"/>
        </pc:sldMkLst>
        <pc:spChg chg="mod">
          <ac:chgData name="Daisy Hong" userId="852f2fe8-ba51-4773-8c32-260fca1b2ee4" providerId="ADAL" clId="{C05B99BA-0DCE-455E-8686-583F582761E6}" dt="2025-07-22T06:42:09.666" v="0"/>
          <ac:spMkLst>
            <pc:docMk/>
            <pc:sldMk cId="2212264922" sldId="26505"/>
            <ac:spMk id="11" creationId="{3D12AD43-6748-1D46-1B69-DCBF45A4585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31/07/2025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31/07/2025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1" Type="http://schemas.openxmlformats.org/officeDocument/2006/relationships/slideLayout" Target="../slideLayouts/slideLayout4.xml"/><Relationship Id="rId6" Type="http://schemas.openxmlformats.org/officeDocument/2006/relationships/image" Target="../media/image151.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0.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10.png"/></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0.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39999" y="2240968"/>
            <a:ext cx="6255979" cy="2033997"/>
          </a:xfrm>
        </p:spPr>
        <p:txBody>
          <a:bodyPr/>
          <a:lstStyle/>
          <a:p>
            <a:r>
              <a:rPr lang="en-AU" dirty="0">
                <a:latin typeface="+mj-lt"/>
                <a:cs typeface="Arial"/>
              </a:rPr>
              <a:t>Rational inequalities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a:t>
            </a:r>
            <a:r>
              <a:rPr lang="en-AU">
                <a:latin typeface="+mj-lt"/>
              </a:rPr>
              <a:t>– </a:t>
            </a:r>
            <a:r>
              <a:rPr lang="en-AU"/>
              <a:t>Stage 6 (Year 11) </a:t>
            </a:r>
            <a:endParaRPr lang="en-AU" dirty="0">
              <a:latin typeface="+mj-lt"/>
            </a:endParaRP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The binomial theorem</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sp>
        <p:nvSpPr>
          <p:cNvPr id="2" name="Picture Placeholder 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dirty="0">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8FAB7-C5E7-B629-7F41-57070551C3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CC0036-4C8E-2FBD-B861-CCF44797E3C3}"/>
              </a:ext>
            </a:extLst>
          </p:cNvPr>
          <p:cNvSpPr>
            <a:spLocks noGrp="1"/>
          </p:cNvSpPr>
          <p:nvPr>
            <p:ph type="title"/>
          </p:nvPr>
        </p:nvSpPr>
        <p:spPr/>
        <p:txBody>
          <a:bodyPr/>
          <a:lstStyle/>
          <a:p>
            <a:r>
              <a:rPr lang="en-AU" dirty="0"/>
              <a:t>Solving rational inequalities (1)</a:t>
            </a:r>
          </a:p>
        </p:txBody>
      </p:sp>
      <p:sp>
        <p:nvSpPr>
          <p:cNvPr id="4" name="Text Placeholder 3">
            <a:extLst>
              <a:ext uri="{FF2B5EF4-FFF2-40B4-BE49-F238E27FC236}">
                <a16:creationId xmlns:a16="http://schemas.microsoft.com/office/drawing/2014/main" id="{50746380-A168-598C-1DAE-1237D2197E38}"/>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57D1AED-18B4-99BB-4976-3C6728DB1F47}"/>
                  </a:ext>
                </a:extLst>
              </p:cNvPr>
              <p:cNvSpPr>
                <a:spLocks noGrp="1"/>
              </p:cNvSpPr>
              <p:nvPr>
                <p:ph type="body" sz="quarter" idx="17"/>
              </p:nvPr>
            </p:nvSpPr>
            <p:spPr/>
            <p:txBody>
              <a:bodyPr/>
              <a:lstStyle/>
              <a:p>
                <a:r>
                  <a:rPr lang="en-AU" dirty="0"/>
                  <a:t>Solve </a:t>
                </a:r>
                <a14:m>
                  <m:oMath xmlns:m="http://schemas.openxmlformats.org/officeDocument/2006/math">
                    <m:f>
                      <m:fPr>
                        <m:ctrlPr>
                          <a:rPr lang="en-AU" i="1">
                            <a:latin typeface="Cambria Math" panose="02040503050406030204" pitchFamily="18" charset="0"/>
                          </a:rPr>
                        </m:ctrlPr>
                      </m:fPr>
                      <m:num>
                        <m:r>
                          <a:rPr lang="en-AU" b="0" i="1" smtClean="0">
                            <a:latin typeface="Cambria Math" panose="02040503050406030204" pitchFamily="18" charset="0"/>
                          </a:rPr>
                          <m:t>2</m:t>
                        </m:r>
                        <m:r>
                          <a:rPr lang="en-AU" i="1">
                            <a:latin typeface="Cambria Math" panose="02040503050406030204" pitchFamily="18" charset="0"/>
                            <a:ea typeface="Calibri" panose="020F0502020204030204" pitchFamily="34" charset="0"/>
                          </a:rPr>
                          <m:t>𝑥</m:t>
                        </m:r>
                        <m:r>
                          <a:rPr lang="en-AU" b="0" i="1" smtClean="0">
                            <a:latin typeface="Cambria Math" panose="02040503050406030204" pitchFamily="18" charset="0"/>
                            <a:ea typeface="Calibri" panose="020F0502020204030204" pitchFamily="34" charset="0"/>
                          </a:rPr>
                          <m:t>+1</m:t>
                        </m:r>
                      </m:num>
                      <m:den>
                        <m:r>
                          <a:rPr lang="en-AU" i="1">
                            <a:latin typeface="Cambria Math" panose="02040503050406030204" pitchFamily="18" charset="0"/>
                            <a:ea typeface="Calibri" panose="020F0502020204030204" pitchFamily="34" charset="0"/>
                          </a:rPr>
                          <m:t>𝑥</m:t>
                        </m:r>
                        <m:r>
                          <a:rPr lang="en-AU" b="0" i="1" smtClean="0">
                            <a:latin typeface="Cambria Math" panose="02040503050406030204" pitchFamily="18" charset="0"/>
                            <a:ea typeface="Calibri" panose="020F0502020204030204" pitchFamily="34" charset="0"/>
                          </a:rPr>
                          <m:t>−3</m:t>
                        </m:r>
                      </m:den>
                    </m:f>
                    <m:r>
                      <a:rPr lang="en-AU" b="0" i="1" smtClean="0">
                        <a:latin typeface="Cambria Math" panose="02040503050406030204" pitchFamily="18" charset="0"/>
                        <a:ea typeface="Calibri" panose="020F0502020204030204" pitchFamily="34" charset="0"/>
                      </a:rPr>
                      <m:t>≥1</m:t>
                    </m:r>
                  </m:oMath>
                </a14:m>
                <a:endParaRPr lang="en-AU" dirty="0"/>
              </a:p>
            </p:txBody>
          </p:sp>
        </mc:Choice>
        <mc:Fallback xmlns="">
          <p:sp>
            <p:nvSpPr>
              <p:cNvPr id="5" name="Text Placeholder 4">
                <a:extLst>
                  <a:ext uri="{FF2B5EF4-FFF2-40B4-BE49-F238E27FC236}">
                    <a16:creationId xmlns:a16="http://schemas.microsoft.com/office/drawing/2014/main" id="{E57D1AED-18B4-99BB-4976-3C6728DB1F47}"/>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97D759C6-9B8F-BD7C-D3A1-4EB21CB7FE7C}"/>
                  </a:ext>
                </a:extLst>
              </p:cNvPr>
              <p:cNvGraphicFramePr>
                <a:graphicFrameLocks noGrp="1"/>
              </p:cNvGraphicFramePr>
              <p:nvPr>
                <p:extLst>
                  <p:ext uri="{D42A27DB-BD31-4B8C-83A1-F6EECF244321}">
                    <p14:modId xmlns:p14="http://schemas.microsoft.com/office/powerpoint/2010/main" val="2302422809"/>
                  </p:ext>
                </p:extLst>
              </p:nvPr>
            </p:nvGraphicFramePr>
            <p:xfrm>
              <a:off x="348000" y="2272753"/>
              <a:ext cx="11376000" cy="3796979"/>
            </p:xfrm>
            <a:graphic>
              <a:graphicData uri="http://schemas.openxmlformats.org/drawingml/2006/table">
                <a:tbl>
                  <a:tblPr firstRow="1" bandRow="1">
                    <a:tableStyleId>{2D5ABB26-0587-4C30-8999-92F81FD0307C}</a:tableStyleId>
                  </a:tblPr>
                  <a:tblGrid>
                    <a:gridCol w="5688000">
                      <a:extLst>
                        <a:ext uri="{9D8B030D-6E8A-4147-A177-3AD203B41FA5}">
                          <a16:colId xmlns:a16="http://schemas.microsoft.com/office/drawing/2014/main" val="2806277996"/>
                        </a:ext>
                      </a:extLst>
                    </a:gridCol>
                    <a:gridCol w="5688000">
                      <a:extLst>
                        <a:ext uri="{9D8B030D-6E8A-4147-A177-3AD203B41FA5}">
                          <a16:colId xmlns:a16="http://schemas.microsoft.com/office/drawing/2014/main" val="1456675973"/>
                        </a:ext>
                      </a:extLst>
                    </a:gridCol>
                  </a:tblGrid>
                  <a:tr h="489846">
                    <a:tc>
                      <a:txBody>
                        <a:bodyPr/>
                        <a:lstStyle/>
                        <a:p>
                          <a:pPr algn="r"/>
                          <a:r>
                            <a:rPr lang="en-AU" dirty="0"/>
                            <a:t>Consider where the rational expression is undefined: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≠3</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1996393"/>
                      </a:ext>
                    </a:extLst>
                  </a:tr>
                  <a:tr h="489846">
                    <a:tc>
                      <a:txBody>
                        <a:bodyPr/>
                        <a:lstStyle/>
                        <a:p>
                          <a:pPr algn="r"/>
                          <a:r>
                            <a:rPr lang="en-AU" dirty="0"/>
                            <a:t>Solve as an equation to find point of intersection: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
                              </m:oMathParaPr>
                              <m:oMath xmlns:m="http://schemas.openxmlformats.org/officeDocument/2006/math">
                                <m:f>
                                  <m:fPr>
                                    <m:ctrlPr>
                                      <a:rPr lang="en-AU" i="1" smtClean="0">
                                        <a:latin typeface="Cambria Math" panose="02040503050406030204" pitchFamily="18" charset="0"/>
                                      </a:rPr>
                                    </m:ctrlPr>
                                  </m:fPr>
                                  <m:num>
                                    <m:r>
                                      <a:rPr lang="en-AU" b="0" i="1" smtClean="0">
                                        <a:latin typeface="Cambria Math" panose="02040503050406030204" pitchFamily="18" charset="0"/>
                                      </a:rPr>
                                      <m:t>2</m:t>
                                    </m:r>
                                    <m:r>
                                      <a:rPr lang="en-AU" i="1">
                                        <a:latin typeface="Cambria Math" panose="02040503050406030204" pitchFamily="18" charset="0"/>
                                        <a:ea typeface="Calibri" panose="020F0502020204030204" pitchFamily="34" charset="0"/>
                                      </a:rPr>
                                      <m:t>𝑥</m:t>
                                    </m:r>
                                    <m:r>
                                      <a:rPr lang="en-AU" b="0" i="1" smtClean="0">
                                        <a:latin typeface="Cambria Math" panose="02040503050406030204" pitchFamily="18" charset="0"/>
                                        <a:ea typeface="Calibri" panose="020F0502020204030204" pitchFamily="34" charset="0"/>
                                      </a:rPr>
                                      <m:t>+1</m:t>
                                    </m:r>
                                  </m:num>
                                  <m:den>
                                    <m:r>
                                      <a:rPr lang="en-AU" i="1">
                                        <a:latin typeface="Cambria Math" panose="02040503050406030204" pitchFamily="18" charset="0"/>
                                        <a:ea typeface="Calibri" panose="020F0502020204030204" pitchFamily="34" charset="0"/>
                                      </a:rPr>
                                      <m:t>𝑥</m:t>
                                    </m:r>
                                    <m:r>
                                      <a:rPr lang="en-AU" b="0" i="1" smtClean="0">
                                        <a:latin typeface="Cambria Math" panose="02040503050406030204" pitchFamily="18" charset="0"/>
                                        <a:ea typeface="Calibri" panose="020F0502020204030204" pitchFamily="34" charset="0"/>
                                      </a:rPr>
                                      <m:t>−3</m:t>
                                    </m:r>
                                  </m:den>
                                </m:f>
                                <m:r>
                                  <a:rPr lang="en-AU" b="0" i="1" smtClean="0">
                                    <a:latin typeface="Cambria Math" panose="02040503050406030204" pitchFamily="18" charset="0"/>
                                    <a:ea typeface="Calibri" panose="020F0502020204030204" pitchFamily="34" charset="0"/>
                                  </a:rPr>
                                  <m:t>=1</m:t>
                                </m:r>
                              </m:oMath>
                              <m:oMath xmlns:m="http://schemas.openxmlformats.org/officeDocument/2006/math">
                                <m:r>
                                  <a:rPr lang="en-AU" b="0" i="1" smtClean="0">
                                    <a:latin typeface="Cambria Math" panose="02040503050406030204" pitchFamily="18" charset="0"/>
                                    <a:ea typeface="Calibri" panose="020F0502020204030204" pitchFamily="34" charset="0"/>
                                  </a:rPr>
                                  <m:t>2</m:t>
                                </m:r>
                                <m:r>
                                  <a:rPr lang="en-AU" b="0" i="1" smtClean="0">
                                    <a:latin typeface="Cambria Math" panose="02040503050406030204" pitchFamily="18" charset="0"/>
                                    <a:ea typeface="Calibri" panose="020F0502020204030204" pitchFamily="34" charset="0"/>
                                  </a:rPr>
                                  <m:t>𝑥</m:t>
                                </m:r>
                                <m:r>
                                  <a:rPr lang="en-AU" b="0" i="1" smtClean="0">
                                    <a:latin typeface="Cambria Math" panose="02040503050406030204" pitchFamily="18" charset="0"/>
                                    <a:ea typeface="Calibri" panose="020F0502020204030204" pitchFamily="34" charset="0"/>
                                  </a:rPr>
                                  <m:t>+1=</m:t>
                                </m:r>
                                <m:r>
                                  <a:rPr lang="en-AU" b="0" i="1" smtClean="0">
                                    <a:latin typeface="Cambria Math" panose="02040503050406030204" pitchFamily="18" charset="0"/>
                                    <a:ea typeface="Calibri" panose="020F0502020204030204" pitchFamily="34" charset="0"/>
                                  </a:rPr>
                                  <m:t>𝑥</m:t>
                                </m:r>
                                <m:r>
                                  <a:rPr lang="en-AU" b="0" i="1" smtClean="0">
                                    <a:latin typeface="Cambria Math" panose="02040503050406030204" pitchFamily="18" charset="0"/>
                                    <a:ea typeface="Calibri" panose="020F0502020204030204" pitchFamily="34" charset="0"/>
                                  </a:rPr>
                                  <m:t>−3</m:t>
                                </m:r>
                              </m:oMath>
                              <m:oMath xmlns:m="http://schemas.openxmlformats.org/officeDocument/2006/math">
                                <m:r>
                                  <a:rPr lang="en-AU" b="0" i="1" smtClean="0">
                                    <a:latin typeface="Cambria Math" panose="02040503050406030204" pitchFamily="18" charset="0"/>
                                    <a:ea typeface="Calibri" panose="020F0502020204030204" pitchFamily="34" charset="0"/>
                                  </a:rPr>
                                  <m:t>𝑥</m:t>
                                </m:r>
                                <m:r>
                                  <a:rPr lang="en-AU" b="0" i="1" smtClean="0">
                                    <a:latin typeface="Cambria Math" panose="02040503050406030204" pitchFamily="18" charset="0"/>
                                    <a:ea typeface="Calibri" panose="020F0502020204030204" pitchFamily="34" charset="0"/>
                                  </a:rPr>
                                  <m:t>=−4</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1347361"/>
                      </a:ext>
                    </a:extLst>
                  </a:tr>
                  <a:tr h="461558">
                    <a:tc>
                      <a:txBody>
                        <a:bodyPr/>
                        <a:lstStyle/>
                        <a:p>
                          <a:pPr algn="r"/>
                          <a:r>
                            <a:rPr lang="en-AU" dirty="0"/>
                            <a:t>Identify critical values: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b="0" i="0" dirty="0">
                              <a:latin typeface="+mn-lt"/>
                            </a:rPr>
                            <a:t>Equal to </a:t>
                          </a:r>
                          <a14:m>
                            <m:oMath xmlns:m="http://schemas.openxmlformats.org/officeDocument/2006/math">
                              <m:r>
                                <a:rPr lang="en-AU" b="0" i="1" smtClean="0">
                                  <a:latin typeface="Cambria Math" panose="02040503050406030204" pitchFamily="18" charset="0"/>
                                </a:rPr>
                                <m:t>1</m:t>
                              </m:r>
                            </m:oMath>
                          </a14:m>
                          <a:r>
                            <a:rPr lang="en-AU" b="0" i="0" baseline="0" dirty="0">
                              <a:latin typeface="+mn-lt"/>
                            </a:rPr>
                            <a:t> at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=−4</m:t>
                              </m:r>
                            </m:oMath>
                          </a14:m>
                          <a:r>
                            <a:rPr lang="en-AU" dirty="0"/>
                            <a:t>, undefined at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m:t>
                              </m:r>
                            </m:oMath>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3735775"/>
                      </a:ext>
                    </a:extLst>
                  </a:tr>
                  <a:tr h="970129">
                    <a:tc>
                      <a:txBody>
                        <a:bodyPr/>
                        <a:lstStyle/>
                        <a:p>
                          <a:pPr algn="r"/>
                          <a:r>
                            <a:rPr lang="en-AU" dirty="0"/>
                            <a:t>Test signs in each interval: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highlight>
                              <a:srgbClr val="FFFF00"/>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374933"/>
                      </a:ext>
                    </a:extLst>
                  </a:tr>
                  <a:tr h="720000">
                    <a:tc>
                      <a:txBody>
                        <a:bodyPr/>
                        <a:lstStyle/>
                        <a:p>
                          <a:pPr algn="r"/>
                          <a:r>
                            <a:rPr lang="en-AU" dirty="0"/>
                            <a:t>Solution: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 xmlns:m="http://schemas.openxmlformats.org/officeDocument/2006/math">
                              <m:r>
                                <a:rPr lang="en-AU" sz="1800" i="1" kern="1200" smtClean="0">
                                  <a:solidFill>
                                    <a:schemeClr val="tx1"/>
                                  </a:solidFill>
                                  <a:effectLst/>
                                  <a:latin typeface="Cambria Math" panose="02040503050406030204" pitchFamily="18" charset="0"/>
                                  <a:ea typeface="+mn-ea"/>
                                  <a:cs typeface="+mn-cs"/>
                                </a:rPr>
                                <m:t>𝑥</m:t>
                              </m:r>
                              <m:r>
                                <a:rPr lang="en-AU" sz="1800" i="1" kern="1200" smtClean="0">
                                  <a:solidFill>
                                    <a:schemeClr val="tx1"/>
                                  </a:solidFill>
                                  <a:effectLst/>
                                  <a:latin typeface="Cambria Math" panose="02040503050406030204" pitchFamily="18" charset="0"/>
                                  <a:ea typeface="+mn-ea"/>
                                  <a:cs typeface="+mn-cs"/>
                                </a:rPr>
                                <m:t>≤−4</m:t>
                              </m:r>
                            </m:oMath>
                          </a14:m>
                          <a:r>
                            <a:rPr lang="en-AU" sz="1800" kern="1200" dirty="0">
                              <a:solidFill>
                                <a:schemeClr val="tx1"/>
                              </a:solidFill>
                              <a:effectLst/>
                              <a:latin typeface="+mn-lt"/>
                              <a:ea typeface="+mn-ea"/>
                              <a:cs typeface="+mn-cs"/>
                            </a:rPr>
                            <a:t> and </a:t>
                          </a:r>
                          <a14:m>
                            <m:oMath xmlns:m="http://schemas.openxmlformats.org/officeDocument/2006/math">
                              <m:r>
                                <a:rPr lang="en-AU" sz="1800" i="1" kern="1200">
                                  <a:solidFill>
                                    <a:schemeClr val="tx1"/>
                                  </a:solidFill>
                                  <a:effectLst/>
                                  <a:latin typeface="Cambria Math" panose="02040503050406030204" pitchFamily="18" charset="0"/>
                                  <a:ea typeface="+mn-ea"/>
                                  <a:cs typeface="+mn-cs"/>
                                </a:rPr>
                                <m:t>𝑥</m:t>
                              </m:r>
                              <m:r>
                                <a:rPr lang="en-AU" sz="1800" i="1" kern="1200">
                                  <a:solidFill>
                                    <a:schemeClr val="tx1"/>
                                  </a:solidFill>
                                  <a:effectLst/>
                                  <a:latin typeface="Cambria Math" panose="02040503050406030204" pitchFamily="18" charset="0"/>
                                  <a:ea typeface="+mn-ea"/>
                                  <a:cs typeface="+mn-cs"/>
                                </a:rPr>
                                <m:t>&gt;3</m:t>
                              </m:r>
                            </m:oMath>
                          </a14:m>
                          <a:endParaRPr lang="en-AU" dirty="0"/>
                        </a:p>
                        <a:p>
                          <a:pPr algn="ctr"/>
                          <a14:m>
                            <m:oMathPara xmlns:m="http://schemas.openxmlformats.org/officeDocument/2006/math">
                              <m:oMathParaPr>
                                <m:jc m:val="centerGroup"/>
                              </m:oMathParaPr>
                              <m:oMath xmlns:m="http://schemas.openxmlformats.org/officeDocument/2006/math">
                                <m:r>
                                  <a:rPr lang="en-AU" sz="1800" b="0" i="1" kern="1200" smtClean="0">
                                    <a:solidFill>
                                      <a:schemeClr val="tx1"/>
                                    </a:solidFill>
                                    <a:effectLst/>
                                    <a:latin typeface="Cambria Math" panose="02040503050406030204" pitchFamily="18" charset="0"/>
                                    <a:ea typeface="+mn-ea"/>
                                    <a:cs typeface="+mn-cs"/>
                                  </a:rPr>
                                  <m:t>𝑥</m:t>
                                </m:r>
                                <m:r>
                                  <a:rPr lang="en-AU" sz="1800" i="1" kern="1200" smtClean="0">
                                    <a:solidFill>
                                      <a:schemeClr val="tx1"/>
                                    </a:solidFill>
                                    <a:effectLst/>
                                    <a:latin typeface="Cambria Math" panose="02040503050406030204" pitchFamily="18" charset="0"/>
                                    <a:ea typeface="+mn-ea"/>
                                    <a:cs typeface="+mn-cs"/>
                                  </a:rPr>
                                  <m:t>∈(−∞,−</m:t>
                                </m:r>
                                <m:r>
                                  <a:rPr lang="en-AU" sz="1800" b="0" i="1" kern="1200" smtClean="0">
                                    <a:solidFill>
                                      <a:schemeClr val="tx1"/>
                                    </a:solidFill>
                                    <a:effectLst/>
                                    <a:latin typeface="Cambria Math" panose="02040503050406030204" pitchFamily="18" charset="0"/>
                                    <a:ea typeface="+mn-ea"/>
                                    <a:cs typeface="+mn-cs"/>
                                  </a:rPr>
                                  <m:t>4]</m:t>
                                </m:r>
                                <m:r>
                                  <a:rPr lang="en-AU" sz="1800" i="1" kern="1200" smtClean="0">
                                    <a:solidFill>
                                      <a:schemeClr val="tx1"/>
                                    </a:solidFill>
                                    <a:effectLst/>
                                    <a:latin typeface="Cambria Math" panose="02040503050406030204" pitchFamily="18" charset="0"/>
                                    <a:ea typeface="+mn-ea"/>
                                    <a:cs typeface="+mn-cs"/>
                                  </a:rPr>
                                  <m:t>∪(</m:t>
                                </m:r>
                                <m:r>
                                  <a:rPr lang="en-AU" sz="1800" b="0" i="1" kern="1200" smtClean="0">
                                    <a:solidFill>
                                      <a:schemeClr val="tx1"/>
                                    </a:solidFill>
                                    <a:effectLst/>
                                    <a:latin typeface="Cambria Math" panose="02040503050406030204" pitchFamily="18" charset="0"/>
                                    <a:ea typeface="+mn-ea"/>
                                    <a:cs typeface="+mn-cs"/>
                                  </a:rPr>
                                  <m:t>3</m:t>
                                </m:r>
                                <m:r>
                                  <a:rPr lang="en-AU" sz="1800" i="1" kern="1200" smtClean="0">
                                    <a:solidFill>
                                      <a:schemeClr val="tx1"/>
                                    </a:solidFill>
                                    <a:effectLst/>
                                    <a:latin typeface="Cambria Math" panose="02040503050406030204" pitchFamily="18" charset="0"/>
                                    <a:ea typeface="+mn-ea"/>
                                    <a:cs typeface="+mn-cs"/>
                                  </a:rPr>
                                  <m:t>,∞)</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7920268"/>
                      </a:ext>
                    </a:extLst>
                  </a:tr>
                </a:tbl>
              </a:graphicData>
            </a:graphic>
          </p:graphicFrame>
        </mc:Choice>
        <mc:Fallback xmlns="">
          <p:graphicFrame>
            <p:nvGraphicFramePr>
              <p:cNvPr id="6" name="Table 5">
                <a:extLst>
                  <a:ext uri="{FF2B5EF4-FFF2-40B4-BE49-F238E27FC236}">
                    <a16:creationId xmlns:a16="http://schemas.microsoft.com/office/drawing/2014/main" id="{97D759C6-9B8F-BD7C-D3A1-4EB21CB7FE7C}"/>
                  </a:ext>
                </a:extLst>
              </p:cNvPr>
              <p:cNvGraphicFramePr>
                <a:graphicFrameLocks noGrp="1"/>
              </p:cNvGraphicFramePr>
              <p:nvPr>
                <p:extLst>
                  <p:ext uri="{D42A27DB-BD31-4B8C-83A1-F6EECF244321}">
                    <p14:modId xmlns:p14="http://schemas.microsoft.com/office/powerpoint/2010/main" val="2302422809"/>
                  </p:ext>
                </p:extLst>
              </p:nvPr>
            </p:nvGraphicFramePr>
            <p:xfrm>
              <a:off x="348000" y="2272753"/>
              <a:ext cx="11376000" cy="3796979"/>
            </p:xfrm>
            <a:graphic>
              <a:graphicData uri="http://schemas.openxmlformats.org/drawingml/2006/table">
                <a:tbl>
                  <a:tblPr firstRow="1" bandRow="1">
                    <a:tableStyleId>{2D5ABB26-0587-4C30-8999-92F81FD0307C}</a:tableStyleId>
                  </a:tblPr>
                  <a:tblGrid>
                    <a:gridCol w="5688000">
                      <a:extLst>
                        <a:ext uri="{9D8B030D-6E8A-4147-A177-3AD203B41FA5}">
                          <a16:colId xmlns:a16="http://schemas.microsoft.com/office/drawing/2014/main" val="2806277996"/>
                        </a:ext>
                      </a:extLst>
                    </a:gridCol>
                    <a:gridCol w="5688000">
                      <a:extLst>
                        <a:ext uri="{9D8B030D-6E8A-4147-A177-3AD203B41FA5}">
                          <a16:colId xmlns:a16="http://schemas.microsoft.com/office/drawing/2014/main" val="1456675973"/>
                        </a:ext>
                      </a:extLst>
                    </a:gridCol>
                  </a:tblGrid>
                  <a:tr h="489846">
                    <a:tc>
                      <a:txBody>
                        <a:bodyPr/>
                        <a:lstStyle/>
                        <a:p>
                          <a:pPr algn="r"/>
                          <a:r>
                            <a:rPr lang="en-AU" dirty="0"/>
                            <a:t>Consider where the rational expression is undefined: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0107" t="-6173" b="-670370"/>
                          </a:stretch>
                        </a:blipFill>
                      </a:tcPr>
                    </a:tc>
                    <a:extLst>
                      <a:ext uri="{0D108BD9-81ED-4DB2-BD59-A6C34878D82A}">
                        <a16:rowId xmlns:a16="http://schemas.microsoft.com/office/drawing/2014/main" val="4231996393"/>
                      </a:ext>
                    </a:extLst>
                  </a:tr>
                  <a:tr h="1155446">
                    <a:tc>
                      <a:txBody>
                        <a:bodyPr/>
                        <a:lstStyle/>
                        <a:p>
                          <a:pPr algn="r"/>
                          <a:r>
                            <a:rPr lang="en-AU" dirty="0"/>
                            <a:t>Solve as an equation to find point of intersection: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0107" t="-45503" b="-187302"/>
                          </a:stretch>
                        </a:blipFill>
                      </a:tcPr>
                    </a:tc>
                    <a:extLst>
                      <a:ext uri="{0D108BD9-81ED-4DB2-BD59-A6C34878D82A}">
                        <a16:rowId xmlns:a16="http://schemas.microsoft.com/office/drawing/2014/main" val="3221347361"/>
                      </a:ext>
                    </a:extLst>
                  </a:tr>
                  <a:tr h="461558">
                    <a:tc>
                      <a:txBody>
                        <a:bodyPr/>
                        <a:lstStyle/>
                        <a:p>
                          <a:pPr algn="r"/>
                          <a:r>
                            <a:rPr lang="en-AU" dirty="0"/>
                            <a:t>Identify critical values: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0107" t="-361842" b="-365789"/>
                          </a:stretch>
                        </a:blipFill>
                      </a:tcPr>
                    </a:tc>
                    <a:extLst>
                      <a:ext uri="{0D108BD9-81ED-4DB2-BD59-A6C34878D82A}">
                        <a16:rowId xmlns:a16="http://schemas.microsoft.com/office/drawing/2014/main" val="1103735775"/>
                      </a:ext>
                    </a:extLst>
                  </a:tr>
                  <a:tr h="970129">
                    <a:tc>
                      <a:txBody>
                        <a:bodyPr/>
                        <a:lstStyle/>
                        <a:p>
                          <a:pPr algn="r"/>
                          <a:r>
                            <a:rPr lang="en-AU" dirty="0"/>
                            <a:t>Test signs in each interval: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highlight>
                              <a:srgbClr val="FFFF00"/>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374933"/>
                      </a:ext>
                    </a:extLst>
                  </a:tr>
                  <a:tr h="720000">
                    <a:tc>
                      <a:txBody>
                        <a:bodyPr/>
                        <a:lstStyle/>
                        <a:p>
                          <a:pPr algn="r"/>
                          <a:r>
                            <a:rPr lang="en-AU" dirty="0"/>
                            <a:t>Solution: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0107" t="-433051"/>
                          </a:stretch>
                        </a:blipFill>
                      </a:tcPr>
                    </a:tc>
                    <a:extLst>
                      <a:ext uri="{0D108BD9-81ED-4DB2-BD59-A6C34878D82A}">
                        <a16:rowId xmlns:a16="http://schemas.microsoft.com/office/drawing/2014/main" val="4177920268"/>
                      </a:ext>
                    </a:extLst>
                  </a:tr>
                </a:tbl>
              </a:graphicData>
            </a:graphic>
          </p:graphicFrame>
        </mc:Fallback>
      </mc:AlternateContent>
      <p:pic>
        <p:nvPicPr>
          <p:cNvPr id="10" name="Picture 9" descr="Number line showing the solution">
            <a:extLst>
              <a:ext uri="{FF2B5EF4-FFF2-40B4-BE49-F238E27FC236}">
                <a16:creationId xmlns:a16="http://schemas.microsoft.com/office/drawing/2014/main" id="{808FAC95-0135-E41C-8B53-680A1693444A}"/>
              </a:ext>
            </a:extLst>
          </p:cNvPr>
          <p:cNvPicPr>
            <a:picLocks noChangeAspect="1"/>
          </p:cNvPicPr>
          <p:nvPr/>
        </p:nvPicPr>
        <p:blipFill>
          <a:blip r:embed="rId5"/>
          <a:stretch>
            <a:fillRect/>
          </a:stretch>
        </p:blipFill>
        <p:spPr>
          <a:xfrm>
            <a:off x="7479820" y="4389001"/>
            <a:ext cx="4073087" cy="990551"/>
          </a:xfrm>
          <a:prstGeom prst="rect">
            <a:avLst/>
          </a:prstGeom>
        </p:spPr>
      </p:pic>
      <p:sp>
        <p:nvSpPr>
          <p:cNvPr id="13" name="Speech Bubble: Rectangle with Corners Rounded 12">
            <a:extLst>
              <a:ext uri="{FF2B5EF4-FFF2-40B4-BE49-F238E27FC236}">
                <a16:creationId xmlns:a16="http://schemas.microsoft.com/office/drawing/2014/main" id="{6ECE5DA2-5B1A-CC8A-4BCC-13D0544CA195}"/>
              </a:ext>
            </a:extLst>
          </p:cNvPr>
          <p:cNvSpPr/>
          <p:nvPr/>
        </p:nvSpPr>
        <p:spPr>
          <a:xfrm>
            <a:off x="7234990" y="1581602"/>
            <a:ext cx="4596900" cy="434292"/>
          </a:xfrm>
          <a:prstGeom prst="wedgeRoundRectCallout">
            <a:avLst>
              <a:gd name="adj1" fmla="val 7002"/>
              <a:gd name="adj2" fmla="val 25302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do we solve as an equation?</a:t>
            </a:r>
          </a:p>
        </p:txBody>
      </p:sp>
      <p:sp>
        <p:nvSpPr>
          <p:cNvPr id="14" name="Speech Bubble: Rectangle with Corners Rounded 13">
            <a:extLst>
              <a:ext uri="{FF2B5EF4-FFF2-40B4-BE49-F238E27FC236}">
                <a16:creationId xmlns:a16="http://schemas.microsoft.com/office/drawing/2014/main" id="{F429B62B-329E-7BF8-9AD7-008B063DBE55}"/>
              </a:ext>
            </a:extLst>
          </p:cNvPr>
          <p:cNvSpPr/>
          <p:nvPr/>
        </p:nvSpPr>
        <p:spPr>
          <a:xfrm>
            <a:off x="639093" y="5144369"/>
            <a:ext cx="4327429" cy="470367"/>
          </a:xfrm>
          <a:prstGeom prst="wedgeRoundRectCallout">
            <a:avLst>
              <a:gd name="adj1" fmla="val 100354"/>
              <a:gd name="adj2" fmla="val -4644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What calculations have occurred here?</a:t>
            </a:r>
          </a:p>
        </p:txBody>
      </p:sp>
      <mc:AlternateContent xmlns:mc="http://schemas.openxmlformats.org/markup-compatibility/2006" xmlns:a14="http://schemas.microsoft.com/office/drawing/2010/main">
        <mc:Choice Requires="a14">
          <p:sp>
            <p:nvSpPr>
              <p:cNvPr id="16" name="Speech Bubble: Rectangle with Corners Rounded 15">
                <a:extLst>
                  <a:ext uri="{FF2B5EF4-FFF2-40B4-BE49-F238E27FC236}">
                    <a16:creationId xmlns:a16="http://schemas.microsoft.com/office/drawing/2014/main" id="{9AFD21D2-4AB9-BE8A-39E5-06099F8C4F82}"/>
                  </a:ext>
                </a:extLst>
              </p:cNvPr>
              <p:cNvSpPr/>
              <p:nvPr/>
            </p:nvSpPr>
            <p:spPr>
              <a:xfrm>
                <a:off x="468000" y="6061307"/>
                <a:ext cx="3541466" cy="640898"/>
              </a:xfrm>
              <a:prstGeom prst="wedgeRoundRectCallout">
                <a:avLst>
                  <a:gd name="adj1" fmla="val 204209"/>
                  <a:gd name="adj2" fmla="val 455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is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=3</m:t>
                    </m:r>
                  </m:oMath>
                </a14:m>
                <a:r>
                  <a:rPr lang="en-AU" sz="1800" dirty="0"/>
                  <a:t> not included as part of the solution?</a:t>
                </a:r>
              </a:p>
            </p:txBody>
          </p:sp>
        </mc:Choice>
        <mc:Fallback xmlns="">
          <p:sp>
            <p:nvSpPr>
              <p:cNvPr id="16" name="Speech Bubble: Rectangle with Corners Rounded 15">
                <a:extLst>
                  <a:ext uri="{FF2B5EF4-FFF2-40B4-BE49-F238E27FC236}">
                    <a16:creationId xmlns:a16="http://schemas.microsoft.com/office/drawing/2014/main" id="{9AFD21D2-4AB9-BE8A-39E5-06099F8C4F82}"/>
                  </a:ext>
                </a:extLst>
              </p:cNvPr>
              <p:cNvSpPr>
                <a:spLocks noRot="1" noChangeAspect="1" noMove="1" noResize="1" noEditPoints="1" noAdjustHandles="1" noChangeArrowheads="1" noChangeShapeType="1" noTextEdit="1"/>
              </p:cNvSpPr>
              <p:nvPr/>
            </p:nvSpPr>
            <p:spPr>
              <a:xfrm>
                <a:off x="468000" y="6061307"/>
                <a:ext cx="3541466" cy="640898"/>
              </a:xfrm>
              <a:prstGeom prst="wedgeRoundRectCallout">
                <a:avLst>
                  <a:gd name="adj1" fmla="val 204209"/>
                  <a:gd name="adj2" fmla="val 4552"/>
                  <a:gd name="adj3" fmla="val 16667"/>
                </a:avLst>
              </a:prstGeom>
              <a:blipFill>
                <a:blip r:embed="rId6"/>
                <a:stretch>
                  <a:fillRect t="-3738" b="-14019"/>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86FA5448-DC61-A601-5FD2-E445D73BE0D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186292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5E2BC-FF21-E130-F24C-3099C612EE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8EC5AE-69B7-3E6E-4F12-3BE17757089D}"/>
              </a:ext>
            </a:extLst>
          </p:cNvPr>
          <p:cNvSpPr>
            <a:spLocks noGrp="1"/>
          </p:cNvSpPr>
          <p:nvPr>
            <p:ph type="title"/>
          </p:nvPr>
        </p:nvSpPr>
        <p:spPr/>
        <p:txBody>
          <a:bodyPr/>
          <a:lstStyle/>
          <a:p>
            <a:r>
              <a:rPr lang="en-AU" dirty="0"/>
              <a:t>Solving rational inequalities (2)</a:t>
            </a:r>
          </a:p>
        </p:txBody>
      </p:sp>
      <p:sp>
        <p:nvSpPr>
          <p:cNvPr id="4" name="Text Placeholder 3">
            <a:extLst>
              <a:ext uri="{FF2B5EF4-FFF2-40B4-BE49-F238E27FC236}">
                <a16:creationId xmlns:a16="http://schemas.microsoft.com/office/drawing/2014/main" id="{77F3933F-C165-DCC2-1E37-DC12F47581A3}"/>
              </a:ext>
            </a:extLst>
          </p:cNvPr>
          <p:cNvSpPr>
            <a:spLocks noGrp="1"/>
          </p:cNvSpPr>
          <p:nvPr>
            <p:ph type="body" sz="quarter" idx="18"/>
          </p:nvPr>
        </p:nvSpPr>
        <p:spPr/>
        <p:txBody>
          <a:bodyPr/>
          <a:lstStyle/>
          <a:p>
            <a:r>
              <a:rPr lang="en-AU" dirty="0"/>
              <a:t>Your turn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36A173B-72EC-A2F4-594F-F17A0D694F6F}"/>
                  </a:ext>
                </a:extLst>
              </p:cNvPr>
              <p:cNvSpPr>
                <a:spLocks noGrp="1"/>
              </p:cNvSpPr>
              <p:nvPr>
                <p:ph type="body" sz="quarter" idx="17"/>
              </p:nvPr>
            </p:nvSpPr>
            <p:spPr>
              <a:xfrm>
                <a:off x="360000" y="1567086"/>
                <a:ext cx="11484000" cy="794277"/>
              </a:xfrm>
            </p:spPr>
            <p:txBody>
              <a:bodyPr/>
              <a:lstStyle/>
              <a:p>
                <a:r>
                  <a:rPr lang="en-AU" dirty="0"/>
                  <a:t>Solve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3</m:t>
                        </m:r>
                        <m:r>
                          <a:rPr lang="en-AU" i="1">
                            <a:latin typeface="Cambria Math" panose="02040503050406030204" pitchFamily="18" charset="0"/>
                            <a:ea typeface="Calibri" panose="020F0502020204030204" pitchFamily="34" charset="0"/>
                          </a:rPr>
                          <m:t>𝑥</m:t>
                        </m:r>
                        <m:r>
                          <a:rPr lang="en-AU" i="1">
                            <a:latin typeface="Cambria Math" panose="02040503050406030204" pitchFamily="18" charset="0"/>
                            <a:ea typeface="Calibri" panose="020F0502020204030204" pitchFamily="34" charset="0"/>
                          </a:rPr>
                          <m:t>−2</m:t>
                        </m:r>
                      </m:num>
                      <m:den>
                        <m:r>
                          <a:rPr lang="en-AU" i="1">
                            <a:latin typeface="Cambria Math" panose="02040503050406030204" pitchFamily="18" charset="0"/>
                            <a:ea typeface="Calibri" panose="020F0502020204030204" pitchFamily="34" charset="0"/>
                          </a:rPr>
                          <m:t>𝑥</m:t>
                        </m:r>
                        <m:r>
                          <a:rPr lang="en-AU" i="1">
                            <a:latin typeface="Cambria Math" panose="02040503050406030204" pitchFamily="18" charset="0"/>
                            <a:ea typeface="Calibri" panose="020F0502020204030204" pitchFamily="34" charset="0"/>
                          </a:rPr>
                          <m:t>+1</m:t>
                        </m:r>
                      </m:den>
                    </m:f>
                    <m:r>
                      <a:rPr lang="en-AU" i="1">
                        <a:latin typeface="Cambria Math" panose="02040503050406030204" pitchFamily="18" charset="0"/>
                        <a:ea typeface="Calibri" panose="020F0502020204030204" pitchFamily="34" charset="0"/>
                      </a:rPr>
                      <m:t>&lt;2</m:t>
                    </m:r>
                  </m:oMath>
                </a14:m>
                <a:endParaRPr lang="en-AU" dirty="0"/>
              </a:p>
            </p:txBody>
          </p:sp>
        </mc:Choice>
        <mc:Fallback xmlns="">
          <p:sp>
            <p:nvSpPr>
              <p:cNvPr id="5" name="Text Placeholder 4">
                <a:extLst>
                  <a:ext uri="{FF2B5EF4-FFF2-40B4-BE49-F238E27FC236}">
                    <a16:creationId xmlns:a16="http://schemas.microsoft.com/office/drawing/2014/main" id="{E36A173B-72EC-A2F4-594F-F17A0D694F6F}"/>
                  </a:ext>
                </a:extLst>
              </p:cNvPr>
              <p:cNvSpPr>
                <a:spLocks noGrp="1" noRot="1" noChangeAspect="1" noMove="1" noResize="1" noEditPoints="1" noAdjustHandles="1" noChangeArrowheads="1" noChangeShapeType="1" noTextEdit="1"/>
              </p:cNvSpPr>
              <p:nvPr>
                <p:ph type="body" sz="quarter" idx="17"/>
              </p:nvPr>
            </p:nvSpPr>
            <p:spPr>
              <a:xfrm>
                <a:off x="360000" y="1567086"/>
                <a:ext cx="11484000" cy="794277"/>
              </a:xfrm>
              <a:blipFill>
                <a:blip r:embed="rId2"/>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1172D085-8FBC-6B7C-67F1-F27DF7B1EB45}"/>
                  </a:ext>
                </a:extLst>
              </p:cNvPr>
              <p:cNvGraphicFramePr>
                <a:graphicFrameLocks noGrp="1"/>
              </p:cNvGraphicFramePr>
              <p:nvPr>
                <p:extLst>
                  <p:ext uri="{D42A27DB-BD31-4B8C-83A1-F6EECF244321}">
                    <p14:modId xmlns:p14="http://schemas.microsoft.com/office/powerpoint/2010/main" val="1192683761"/>
                  </p:ext>
                </p:extLst>
              </p:nvPr>
            </p:nvGraphicFramePr>
            <p:xfrm>
              <a:off x="359999" y="2570353"/>
              <a:ext cx="11376000" cy="3523752"/>
            </p:xfrm>
            <a:graphic>
              <a:graphicData uri="http://schemas.openxmlformats.org/drawingml/2006/table">
                <a:tbl>
                  <a:tblPr firstRow="1" bandRow="1">
                    <a:tableStyleId>{2D5ABB26-0587-4C30-8999-92F81FD0307C}</a:tableStyleId>
                  </a:tblPr>
                  <a:tblGrid>
                    <a:gridCol w="5688000">
                      <a:extLst>
                        <a:ext uri="{9D8B030D-6E8A-4147-A177-3AD203B41FA5}">
                          <a16:colId xmlns:a16="http://schemas.microsoft.com/office/drawing/2014/main" val="2806277996"/>
                        </a:ext>
                      </a:extLst>
                    </a:gridCol>
                    <a:gridCol w="5688000">
                      <a:extLst>
                        <a:ext uri="{9D8B030D-6E8A-4147-A177-3AD203B41FA5}">
                          <a16:colId xmlns:a16="http://schemas.microsoft.com/office/drawing/2014/main" val="1456675973"/>
                        </a:ext>
                      </a:extLst>
                    </a:gridCol>
                  </a:tblGrid>
                  <a:tr h="489846">
                    <a:tc>
                      <a:txBody>
                        <a:bodyPr/>
                        <a:lstStyle/>
                        <a:p>
                          <a:pPr algn="r"/>
                          <a:r>
                            <a:rPr lang="en-AU" dirty="0"/>
                            <a:t>Consider where the rational expression is undefined: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≠−1</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1996393"/>
                      </a:ext>
                    </a:extLst>
                  </a:tr>
                  <a:tr h="489846">
                    <a:tc>
                      <a:txBody>
                        <a:bodyPr/>
                        <a:lstStyle/>
                        <a:p>
                          <a:pPr algn="r"/>
                          <a:r>
                            <a:rPr lang="en-AU" dirty="0"/>
                            <a:t>Solve as an equation to find point of intersection: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
                              </m:oMathParaPr>
                              <m:oMath xmlns:m="http://schemas.openxmlformats.org/officeDocument/2006/math">
                                <m:r>
                                  <a:rPr lang="en-AU" b="0" i="1" smtClean="0">
                                    <a:latin typeface="Cambria Math" panose="02040503050406030204" pitchFamily="18" charset="0"/>
                                    <a:ea typeface="Calibri" panose="020F0502020204030204" pitchFamily="34" charset="0"/>
                                  </a:rPr>
                                  <m:t>3</m:t>
                                </m:r>
                                <m:r>
                                  <a:rPr lang="en-AU" b="0" i="1" smtClean="0">
                                    <a:latin typeface="Cambria Math" panose="02040503050406030204" pitchFamily="18" charset="0"/>
                                    <a:ea typeface="Calibri" panose="020F0502020204030204" pitchFamily="34" charset="0"/>
                                  </a:rPr>
                                  <m:t>𝑥</m:t>
                                </m:r>
                                <m:r>
                                  <a:rPr lang="en-AU" b="0" i="1" smtClean="0">
                                    <a:latin typeface="Cambria Math" panose="02040503050406030204" pitchFamily="18" charset="0"/>
                                    <a:ea typeface="Calibri" panose="020F0502020204030204" pitchFamily="34" charset="0"/>
                                  </a:rPr>
                                  <m:t>−2=2</m:t>
                                </m:r>
                                <m:r>
                                  <a:rPr lang="en-AU" b="0" i="1" smtClean="0">
                                    <a:latin typeface="Cambria Math" panose="02040503050406030204" pitchFamily="18" charset="0"/>
                                    <a:ea typeface="Calibri" panose="020F0502020204030204" pitchFamily="34" charset="0"/>
                                  </a:rPr>
                                  <m:t>𝑥</m:t>
                                </m:r>
                                <m:r>
                                  <a:rPr lang="en-AU" b="0" i="1" smtClean="0">
                                    <a:latin typeface="Cambria Math" panose="02040503050406030204" pitchFamily="18" charset="0"/>
                                    <a:ea typeface="Calibri" panose="020F0502020204030204" pitchFamily="34" charset="0"/>
                                  </a:rPr>
                                  <m:t>+2</m:t>
                                </m:r>
                              </m:oMath>
                              <m:oMath xmlns:m="http://schemas.openxmlformats.org/officeDocument/2006/math">
                                <m:r>
                                  <a:rPr lang="en-AU" b="0" i="1" smtClean="0">
                                    <a:latin typeface="Cambria Math" panose="02040503050406030204" pitchFamily="18" charset="0"/>
                                    <a:ea typeface="Calibri" panose="020F0502020204030204" pitchFamily="34" charset="0"/>
                                  </a:rPr>
                                  <m:t>𝑥</m:t>
                                </m:r>
                                <m:r>
                                  <a:rPr lang="en-AU" b="0" i="1" smtClean="0">
                                    <a:latin typeface="Cambria Math" panose="02040503050406030204" pitchFamily="18" charset="0"/>
                                    <a:ea typeface="Calibri" panose="020F0502020204030204" pitchFamily="34" charset="0"/>
                                  </a:rPr>
                                  <m:t>=4</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1347361"/>
                      </a:ext>
                    </a:extLst>
                  </a:tr>
                  <a:tr h="461558">
                    <a:tc>
                      <a:txBody>
                        <a:bodyPr/>
                        <a:lstStyle/>
                        <a:p>
                          <a:pPr algn="r"/>
                          <a:r>
                            <a:rPr lang="en-AU" dirty="0"/>
                            <a:t>Identify critical values: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b="0" i="0" dirty="0">
                              <a:latin typeface="+mn-lt"/>
                            </a:rPr>
                            <a:t>Equal to </a:t>
                          </a:r>
                          <a14:m>
                            <m:oMath xmlns:m="http://schemas.openxmlformats.org/officeDocument/2006/math">
                              <m:r>
                                <a:rPr lang="en-AU" b="0" i="1" dirty="0" smtClean="0">
                                  <a:latin typeface="Cambria Math" panose="02040503050406030204" pitchFamily="18" charset="0"/>
                                </a:rPr>
                                <m:t>2</m:t>
                              </m:r>
                            </m:oMath>
                          </a14:m>
                          <a:r>
                            <a:rPr lang="en-AU" b="0" i="0" baseline="0" dirty="0">
                              <a:latin typeface="+mn-lt"/>
                            </a:rPr>
                            <a:t> at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=4</m:t>
                              </m:r>
                            </m:oMath>
                          </a14:m>
                          <a:r>
                            <a:rPr lang="en-AU" dirty="0"/>
                            <a:t>, undefined at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=−1</m:t>
                              </m:r>
                            </m:oMath>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3735775"/>
                      </a:ext>
                    </a:extLst>
                  </a:tr>
                  <a:tr h="1212268">
                    <a:tc>
                      <a:txBody>
                        <a:bodyPr/>
                        <a:lstStyle/>
                        <a:p>
                          <a:pPr algn="r"/>
                          <a:r>
                            <a:rPr lang="en-AU" dirty="0"/>
                            <a:t>Test signs in each interval: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highlight>
                              <a:srgbClr val="FFFF00"/>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374933"/>
                      </a:ext>
                    </a:extLst>
                  </a:tr>
                  <a:tr h="720000">
                    <a:tc>
                      <a:txBody>
                        <a:bodyPr/>
                        <a:lstStyle/>
                        <a:p>
                          <a:pPr algn="r"/>
                          <a:r>
                            <a:rPr lang="en-AU" dirty="0"/>
                            <a:t>Solution: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−1&lt;</m:t>
                                </m:r>
                                <m:r>
                                  <a:rPr lang="en-AU" b="0" i="1" smtClean="0">
                                    <a:latin typeface="Cambria Math" panose="02040503050406030204" pitchFamily="18" charset="0"/>
                                  </a:rPr>
                                  <m:t>𝑥</m:t>
                                </m:r>
                                <m:r>
                                  <a:rPr lang="en-AU" b="0" i="1" smtClean="0">
                                    <a:latin typeface="Cambria Math" panose="02040503050406030204" pitchFamily="18" charset="0"/>
                                  </a:rPr>
                                  <m:t>&lt;4</m:t>
                                </m:r>
                              </m:oMath>
                            </m:oMathPara>
                          </a14:m>
                          <a:endParaRPr lang="en-AU"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AU" sz="1800" b="0" i="1" kern="1200" smtClean="0">
                                    <a:solidFill>
                                      <a:schemeClr val="tx1"/>
                                    </a:solidFill>
                                    <a:effectLst/>
                                    <a:latin typeface="Cambria Math" panose="02040503050406030204" pitchFamily="18" charset="0"/>
                                    <a:ea typeface="+mn-ea"/>
                                    <a:cs typeface="+mn-cs"/>
                                  </a:rPr>
                                  <m:t>𝑥</m:t>
                                </m:r>
                                <m:r>
                                  <a:rPr lang="en-AU" sz="1800" i="1" kern="1200" smtClean="0">
                                    <a:solidFill>
                                      <a:schemeClr val="tx1"/>
                                    </a:solidFill>
                                    <a:effectLst/>
                                    <a:latin typeface="Cambria Math" panose="02040503050406030204" pitchFamily="18" charset="0"/>
                                    <a:ea typeface="+mn-ea"/>
                                    <a:cs typeface="+mn-cs"/>
                                  </a:rPr>
                                  <m:t>∈</m:t>
                                </m:r>
                                <m:r>
                                  <a:rPr lang="en-AU" sz="1800" b="0" i="1" kern="1200" smtClean="0">
                                    <a:solidFill>
                                      <a:schemeClr val="tx1"/>
                                    </a:solidFill>
                                    <a:effectLst/>
                                    <a:latin typeface="Cambria Math" panose="02040503050406030204" pitchFamily="18" charset="0"/>
                                    <a:ea typeface="+mn-ea"/>
                                    <a:cs typeface="+mn-cs"/>
                                  </a:rPr>
                                  <m:t>(</m:t>
                                </m:r>
                                <m:r>
                                  <a:rPr lang="en-AU" sz="1800" i="1" kern="1200" smtClean="0">
                                    <a:solidFill>
                                      <a:schemeClr val="tx1"/>
                                    </a:solidFill>
                                    <a:effectLst/>
                                    <a:latin typeface="Cambria Math" panose="02040503050406030204" pitchFamily="18" charset="0"/>
                                    <a:ea typeface="+mn-ea"/>
                                    <a:cs typeface="+mn-cs"/>
                                  </a:rPr>
                                  <m:t>−</m:t>
                                </m:r>
                                <m:r>
                                  <a:rPr lang="en-AU" sz="1800" b="0" i="1" kern="1200" smtClean="0">
                                    <a:solidFill>
                                      <a:schemeClr val="tx1"/>
                                    </a:solidFill>
                                    <a:effectLst/>
                                    <a:latin typeface="Cambria Math" panose="02040503050406030204" pitchFamily="18" charset="0"/>
                                    <a:ea typeface="+mn-ea"/>
                                    <a:cs typeface="+mn-cs"/>
                                  </a:rPr>
                                  <m:t>1</m:t>
                                </m:r>
                                <m:r>
                                  <a:rPr lang="en-AU" sz="1800" i="1" kern="1200" smtClean="0">
                                    <a:solidFill>
                                      <a:schemeClr val="tx1"/>
                                    </a:solidFill>
                                    <a:effectLst/>
                                    <a:latin typeface="Cambria Math" panose="02040503050406030204" pitchFamily="18" charset="0"/>
                                    <a:ea typeface="+mn-ea"/>
                                    <a:cs typeface="+mn-cs"/>
                                  </a:rPr>
                                  <m:t>,</m:t>
                                </m:r>
                                <m:r>
                                  <a:rPr lang="en-AU" sz="1800" b="0" i="1" kern="1200" smtClean="0">
                                    <a:solidFill>
                                      <a:schemeClr val="tx1"/>
                                    </a:solidFill>
                                    <a:effectLst/>
                                    <a:latin typeface="Cambria Math" panose="02040503050406030204" pitchFamily="18" charset="0"/>
                                    <a:ea typeface="+mn-ea"/>
                                    <a:cs typeface="+mn-cs"/>
                                  </a:rPr>
                                  <m:t> 4</m:t>
                                </m:r>
                                <m:r>
                                  <a:rPr lang="en-AU" sz="1800" i="1" kern="1200" smtClean="0">
                                    <a:solidFill>
                                      <a:schemeClr val="tx1"/>
                                    </a:solidFill>
                                    <a:effectLst/>
                                    <a:latin typeface="Cambria Math" panose="02040503050406030204" pitchFamily="18" charset="0"/>
                                    <a:ea typeface="+mn-ea"/>
                                    <a:cs typeface="+mn-cs"/>
                                  </a:rPr>
                                  <m:t>)</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7920268"/>
                      </a:ext>
                    </a:extLst>
                  </a:tr>
                </a:tbl>
              </a:graphicData>
            </a:graphic>
          </p:graphicFrame>
        </mc:Choice>
        <mc:Fallback xmlns="">
          <p:graphicFrame>
            <p:nvGraphicFramePr>
              <p:cNvPr id="6" name="Table 5">
                <a:extLst>
                  <a:ext uri="{FF2B5EF4-FFF2-40B4-BE49-F238E27FC236}">
                    <a16:creationId xmlns:a16="http://schemas.microsoft.com/office/drawing/2014/main" id="{1172D085-8FBC-6B7C-67F1-F27DF7B1EB45}"/>
                  </a:ext>
                </a:extLst>
              </p:cNvPr>
              <p:cNvGraphicFramePr>
                <a:graphicFrameLocks noGrp="1"/>
              </p:cNvGraphicFramePr>
              <p:nvPr>
                <p:extLst>
                  <p:ext uri="{D42A27DB-BD31-4B8C-83A1-F6EECF244321}">
                    <p14:modId xmlns:p14="http://schemas.microsoft.com/office/powerpoint/2010/main" val="1192683761"/>
                  </p:ext>
                </p:extLst>
              </p:nvPr>
            </p:nvGraphicFramePr>
            <p:xfrm>
              <a:off x="359999" y="2570353"/>
              <a:ext cx="11376000" cy="3523752"/>
            </p:xfrm>
            <a:graphic>
              <a:graphicData uri="http://schemas.openxmlformats.org/drawingml/2006/table">
                <a:tbl>
                  <a:tblPr firstRow="1" bandRow="1">
                    <a:tableStyleId>{2D5ABB26-0587-4C30-8999-92F81FD0307C}</a:tableStyleId>
                  </a:tblPr>
                  <a:tblGrid>
                    <a:gridCol w="5688000">
                      <a:extLst>
                        <a:ext uri="{9D8B030D-6E8A-4147-A177-3AD203B41FA5}">
                          <a16:colId xmlns:a16="http://schemas.microsoft.com/office/drawing/2014/main" val="2806277996"/>
                        </a:ext>
                      </a:extLst>
                    </a:gridCol>
                    <a:gridCol w="5688000">
                      <a:extLst>
                        <a:ext uri="{9D8B030D-6E8A-4147-A177-3AD203B41FA5}">
                          <a16:colId xmlns:a16="http://schemas.microsoft.com/office/drawing/2014/main" val="1456675973"/>
                        </a:ext>
                      </a:extLst>
                    </a:gridCol>
                  </a:tblGrid>
                  <a:tr h="489846">
                    <a:tc>
                      <a:txBody>
                        <a:bodyPr/>
                        <a:lstStyle/>
                        <a:p>
                          <a:pPr algn="r"/>
                          <a:r>
                            <a:rPr lang="en-AU" dirty="0"/>
                            <a:t>Consider where the rational expression is undefined: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0107" t="-6250" b="-623750"/>
                          </a:stretch>
                        </a:blipFill>
                      </a:tcPr>
                    </a:tc>
                    <a:extLst>
                      <a:ext uri="{0D108BD9-81ED-4DB2-BD59-A6C34878D82A}">
                        <a16:rowId xmlns:a16="http://schemas.microsoft.com/office/drawing/2014/main" val="4231996393"/>
                      </a:ext>
                    </a:extLst>
                  </a:tr>
                  <a:tr h="640080">
                    <a:tc>
                      <a:txBody>
                        <a:bodyPr/>
                        <a:lstStyle/>
                        <a:p>
                          <a:pPr algn="r"/>
                          <a:r>
                            <a:rPr lang="en-AU" dirty="0"/>
                            <a:t>Solve as an equation to find point of intersection: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0107" t="-80189" b="-370755"/>
                          </a:stretch>
                        </a:blipFill>
                      </a:tcPr>
                    </a:tc>
                    <a:extLst>
                      <a:ext uri="{0D108BD9-81ED-4DB2-BD59-A6C34878D82A}">
                        <a16:rowId xmlns:a16="http://schemas.microsoft.com/office/drawing/2014/main" val="3221347361"/>
                      </a:ext>
                    </a:extLst>
                  </a:tr>
                  <a:tr h="461558">
                    <a:tc>
                      <a:txBody>
                        <a:bodyPr/>
                        <a:lstStyle/>
                        <a:p>
                          <a:pPr algn="r"/>
                          <a:r>
                            <a:rPr lang="en-AU" dirty="0"/>
                            <a:t>Identify critical values: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0107" t="-251316" b="-417105"/>
                          </a:stretch>
                        </a:blipFill>
                      </a:tcPr>
                    </a:tc>
                    <a:extLst>
                      <a:ext uri="{0D108BD9-81ED-4DB2-BD59-A6C34878D82A}">
                        <a16:rowId xmlns:a16="http://schemas.microsoft.com/office/drawing/2014/main" val="1103735775"/>
                      </a:ext>
                    </a:extLst>
                  </a:tr>
                  <a:tr h="1212268">
                    <a:tc>
                      <a:txBody>
                        <a:bodyPr/>
                        <a:lstStyle/>
                        <a:p>
                          <a:pPr algn="r"/>
                          <a:r>
                            <a:rPr lang="en-AU" dirty="0"/>
                            <a:t>Test signs in each interval: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AU" dirty="0">
                            <a:highlight>
                              <a:srgbClr val="FFFF00"/>
                            </a:highligh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374933"/>
                      </a:ext>
                    </a:extLst>
                  </a:tr>
                  <a:tr h="720000">
                    <a:tc>
                      <a:txBody>
                        <a:bodyPr/>
                        <a:lstStyle/>
                        <a:p>
                          <a:pPr algn="r"/>
                          <a:r>
                            <a:rPr lang="en-AU" dirty="0"/>
                            <a:t>Solution: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0107" t="-394915"/>
                          </a:stretch>
                        </a:blipFill>
                      </a:tcPr>
                    </a:tc>
                    <a:extLst>
                      <a:ext uri="{0D108BD9-81ED-4DB2-BD59-A6C34878D82A}">
                        <a16:rowId xmlns:a16="http://schemas.microsoft.com/office/drawing/2014/main" val="4177920268"/>
                      </a:ext>
                    </a:extLst>
                  </a:tr>
                </a:tbl>
              </a:graphicData>
            </a:graphic>
          </p:graphicFrame>
        </mc:Fallback>
      </mc:AlternateContent>
      <p:pic>
        <p:nvPicPr>
          <p:cNvPr id="8" name="Picture 7" descr="Number line showing the solution">
            <a:extLst>
              <a:ext uri="{FF2B5EF4-FFF2-40B4-BE49-F238E27FC236}">
                <a16:creationId xmlns:a16="http://schemas.microsoft.com/office/drawing/2014/main" id="{D91C097A-4B54-60B0-AC80-1C24833F196D}"/>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6416842" y="4122019"/>
            <a:ext cx="4914673" cy="1168895"/>
          </a:xfrm>
          <a:prstGeom prst="rect">
            <a:avLst/>
          </a:prstGeom>
        </p:spPr>
      </p:pic>
      <p:sp>
        <p:nvSpPr>
          <p:cNvPr id="2" name="Slide Number Placeholder 1">
            <a:extLst>
              <a:ext uri="{FF2B5EF4-FFF2-40B4-BE49-F238E27FC236}">
                <a16:creationId xmlns:a16="http://schemas.microsoft.com/office/drawing/2014/main" id="{34624F7F-CA76-FB35-8851-61A191C3023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90321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0C574-74FF-0E7F-0D3F-D9613C6E5367}"/>
              </a:ext>
            </a:extLst>
          </p:cNvPr>
          <p:cNvSpPr>
            <a:spLocks noGrp="1"/>
          </p:cNvSpPr>
          <p:nvPr>
            <p:ph type="title"/>
          </p:nvPr>
        </p:nvSpPr>
        <p:spPr/>
        <p:txBody>
          <a:bodyPr/>
          <a:lstStyle/>
          <a:p>
            <a:r>
              <a:rPr lang="en-AU" dirty="0"/>
              <a:t>Solving rational inequalities (3)</a:t>
            </a:r>
          </a:p>
        </p:txBody>
      </p:sp>
      <p:sp>
        <p:nvSpPr>
          <p:cNvPr id="4" name="Text Placeholder 3">
            <a:extLst>
              <a:ext uri="{FF2B5EF4-FFF2-40B4-BE49-F238E27FC236}">
                <a16:creationId xmlns:a16="http://schemas.microsoft.com/office/drawing/2014/main" id="{00D10337-7542-1E9F-8892-190FA823B0C6}"/>
              </a:ext>
            </a:extLst>
          </p:cNvPr>
          <p:cNvSpPr>
            <a:spLocks noGrp="1"/>
          </p:cNvSpPr>
          <p:nvPr>
            <p:ph type="body" sz="quarter" idx="18"/>
          </p:nvPr>
        </p:nvSpPr>
        <p:spPr/>
        <p:txBody>
          <a:bodyPr/>
          <a:lstStyle/>
          <a:p>
            <a:r>
              <a:rPr lang="en-AU" dirty="0"/>
              <a:t>Incorrect worked example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E730F86-BF30-C615-8568-7EC9E72F4887}"/>
                  </a:ext>
                </a:extLst>
              </p:cNvPr>
              <p:cNvSpPr>
                <a:spLocks noGrp="1"/>
              </p:cNvSpPr>
              <p:nvPr>
                <p:ph type="body" sz="quarter" idx="17"/>
              </p:nvPr>
            </p:nvSpPr>
            <p:spPr/>
            <p:txBody>
              <a:bodyPr/>
              <a:lstStyle/>
              <a:p>
                <a:r>
                  <a:rPr lang="en-AU" dirty="0"/>
                  <a:t>Angelo attempted another method to solve the inequality </a:t>
                </a:r>
                <a14:m>
                  <m:oMath xmlns:m="http://schemas.openxmlformats.org/officeDocument/2006/math">
                    <m:f>
                      <m:fPr>
                        <m:ctrlPr>
                          <a:rPr lang="en-AU" i="1" smtClean="0">
                            <a:effectLst/>
                            <a:latin typeface="Cambria Math" panose="02040503050406030204" pitchFamily="18" charset="0"/>
                          </a:rPr>
                        </m:ctrlPr>
                      </m:fPr>
                      <m:num>
                        <m:r>
                          <a:rPr lang="en-AU" b="0" i="1" smtClean="0">
                            <a:effectLst/>
                            <a:latin typeface="Cambria Math" panose="02040503050406030204" pitchFamily="18" charset="0"/>
                          </a:rPr>
                          <m:t>3</m:t>
                        </m:r>
                        <m:r>
                          <a:rPr lang="en-AU" i="1">
                            <a:effectLst/>
                            <a:latin typeface="Cambria Math" panose="02040503050406030204" pitchFamily="18" charset="0"/>
                            <a:ea typeface="Calibri" panose="020F0502020204030204" pitchFamily="34" charset="0"/>
                          </a:rPr>
                          <m:t>𝑥</m:t>
                        </m:r>
                        <m:r>
                          <a:rPr lang="en-AU" i="1">
                            <a:effectLst/>
                            <a:latin typeface="Cambria Math" panose="02040503050406030204" pitchFamily="18" charset="0"/>
                            <a:ea typeface="Calibri" panose="020F0502020204030204" pitchFamily="34" charset="0"/>
                          </a:rPr>
                          <m:t>−2</m:t>
                        </m:r>
                      </m:num>
                      <m:den>
                        <m:r>
                          <a:rPr lang="en-AU" i="1">
                            <a:effectLst/>
                            <a:latin typeface="Cambria Math" panose="02040503050406030204" pitchFamily="18" charset="0"/>
                            <a:ea typeface="Calibri" panose="020F0502020204030204" pitchFamily="34" charset="0"/>
                          </a:rPr>
                          <m:t>𝑥</m:t>
                        </m:r>
                        <m:r>
                          <a:rPr lang="en-AU" i="1">
                            <a:effectLst/>
                            <a:latin typeface="Cambria Math" panose="02040503050406030204" pitchFamily="18" charset="0"/>
                            <a:ea typeface="Calibri" panose="020F0502020204030204" pitchFamily="34" charset="0"/>
                          </a:rPr>
                          <m:t>+1</m:t>
                        </m:r>
                      </m:den>
                    </m:f>
                    <m:r>
                      <a:rPr lang="en-AU" b="0" i="1" smtClean="0">
                        <a:effectLst/>
                        <a:latin typeface="Cambria Math" panose="02040503050406030204" pitchFamily="18" charset="0"/>
                        <a:ea typeface="Calibri" panose="020F0502020204030204" pitchFamily="34" charset="0"/>
                      </a:rPr>
                      <m:t>&lt;2</m:t>
                    </m:r>
                  </m:oMath>
                </a14:m>
                <a:r>
                  <a:rPr lang="en-AU" dirty="0"/>
                  <a:t>. </a:t>
                </a:r>
              </a:p>
              <a:p>
                <a:r>
                  <a:rPr lang="en-AU" dirty="0"/>
                  <a:t>He has made a mistake. Below is his working out.</a:t>
                </a:r>
              </a:p>
              <a:p>
                <a:pPr/>
                <a14:m>
                  <m:oMathPara xmlns:m="http://schemas.openxmlformats.org/officeDocument/2006/math">
                    <m:oMathParaPr>
                      <m:jc m:val="centerGroup"/>
                    </m:oMathParaPr>
                    <m:oMath xmlns:m="http://schemas.openxmlformats.org/officeDocument/2006/math">
                      <m:f>
                        <m:fPr>
                          <m:ctrlPr>
                            <a:rPr lang="en-AU" i="1" smtClean="0">
                              <a:effectLst/>
                              <a:latin typeface="Cambria Math" panose="02040503050406030204" pitchFamily="18" charset="0"/>
                            </a:rPr>
                          </m:ctrlPr>
                        </m:fPr>
                        <m:num>
                          <m:r>
                            <a:rPr lang="en-AU" b="0" i="1" smtClean="0">
                              <a:effectLst/>
                              <a:latin typeface="Cambria Math" panose="02040503050406030204" pitchFamily="18" charset="0"/>
                            </a:rPr>
                            <m:t>3</m:t>
                          </m:r>
                          <m:r>
                            <a:rPr lang="en-AU" sz="2000" i="1">
                              <a:effectLst/>
                              <a:latin typeface="Cambria Math" panose="02040503050406030204" pitchFamily="18" charset="0"/>
                              <a:ea typeface="Calibri" panose="020F0502020204030204" pitchFamily="34" charset="0"/>
                              <a:cs typeface="Arial" panose="020B0604020202020204" pitchFamily="34" charset="0"/>
                            </a:rPr>
                            <m:t>𝑥</m:t>
                          </m:r>
                          <m:r>
                            <a:rPr lang="en-AU" sz="2000" i="1">
                              <a:effectLst/>
                              <a:latin typeface="Cambria Math" panose="02040503050406030204" pitchFamily="18" charset="0"/>
                              <a:ea typeface="Calibri" panose="020F0502020204030204" pitchFamily="34" charset="0"/>
                              <a:cs typeface="Arial" panose="020B0604020202020204" pitchFamily="34" charset="0"/>
                            </a:rPr>
                            <m:t>−2</m:t>
                          </m:r>
                        </m:num>
                        <m:den>
                          <m:r>
                            <a:rPr lang="en-AU" sz="2000" i="1">
                              <a:effectLst/>
                              <a:latin typeface="Cambria Math" panose="02040503050406030204" pitchFamily="18" charset="0"/>
                              <a:ea typeface="Calibri" panose="020F0502020204030204" pitchFamily="34" charset="0"/>
                              <a:cs typeface="Arial" panose="020B0604020202020204" pitchFamily="34" charset="0"/>
                            </a:rPr>
                            <m:t>𝑥</m:t>
                          </m:r>
                          <m:r>
                            <a:rPr lang="en-AU" sz="2000" i="1">
                              <a:effectLst/>
                              <a:latin typeface="Cambria Math" panose="02040503050406030204" pitchFamily="18" charset="0"/>
                              <a:ea typeface="Calibri" panose="020F0502020204030204" pitchFamily="34" charset="0"/>
                              <a:cs typeface="Arial" panose="020B0604020202020204" pitchFamily="34" charset="0"/>
                            </a:rPr>
                            <m:t>+1</m:t>
                          </m:r>
                        </m:den>
                      </m:f>
                      <m:r>
                        <a:rPr lang="en-AU" sz="2000" i="1" smtClean="0">
                          <a:effectLst/>
                          <a:latin typeface="Cambria Math" panose="02040503050406030204" pitchFamily="18" charset="0"/>
                          <a:ea typeface="Cambria Math" panose="02040503050406030204" pitchFamily="18" charset="0"/>
                        </a:rPr>
                        <m:t>×</m:t>
                      </m:r>
                      <m:d>
                        <m:dPr>
                          <m:ctrlPr>
                            <a:rPr lang="en-AU" sz="2000" b="0" i="1" smtClean="0">
                              <a:effectLst/>
                              <a:latin typeface="Cambria Math" panose="02040503050406030204" pitchFamily="18" charset="0"/>
                              <a:ea typeface="Cambria Math" panose="02040503050406030204" pitchFamily="18" charset="0"/>
                            </a:rPr>
                          </m:ctrlPr>
                        </m:dPr>
                        <m:e>
                          <m:r>
                            <a:rPr lang="en-AU" sz="2000" b="0" i="1" smtClean="0">
                              <a:effectLst/>
                              <a:latin typeface="Cambria Math" panose="02040503050406030204" pitchFamily="18" charset="0"/>
                              <a:ea typeface="Cambria Math" panose="02040503050406030204" pitchFamily="18" charset="0"/>
                            </a:rPr>
                            <m:t>𝑥</m:t>
                          </m:r>
                          <m:r>
                            <a:rPr lang="en-AU" sz="2000" b="0" i="1" smtClean="0">
                              <a:effectLst/>
                              <a:latin typeface="Cambria Math" panose="02040503050406030204" pitchFamily="18" charset="0"/>
                              <a:ea typeface="Cambria Math" panose="02040503050406030204" pitchFamily="18" charset="0"/>
                            </a:rPr>
                            <m:t>+1</m:t>
                          </m:r>
                        </m:e>
                      </m:d>
                      <m:r>
                        <m:rPr>
                          <m:aln/>
                        </m:rPr>
                        <a:rPr lang="en-AU" sz="2000" b="0" i="1" smtClean="0">
                          <a:effectLst/>
                          <a:latin typeface="Cambria Math" panose="02040503050406030204" pitchFamily="18" charset="0"/>
                          <a:ea typeface="Cambria Math" panose="02040503050406030204" pitchFamily="18" charset="0"/>
                        </a:rPr>
                        <m:t>&lt;</m:t>
                      </m:r>
                      <m:r>
                        <a:rPr lang="en-AU" sz="2000" b="0" i="1" smtClean="0">
                          <a:effectLst/>
                          <a:latin typeface="Cambria Math" panose="02040503050406030204" pitchFamily="18" charset="0"/>
                          <a:ea typeface="Calibri" panose="020F0502020204030204" pitchFamily="34" charset="0"/>
                          <a:cs typeface="Arial" panose="020B0604020202020204" pitchFamily="34" charset="0"/>
                        </a:rPr>
                        <m:t>2</m:t>
                      </m:r>
                      <m:r>
                        <a:rPr lang="en-AU" sz="2000" i="1" smtClean="0">
                          <a:effectLst/>
                          <a:latin typeface="Cambria Math" panose="02040503050406030204" pitchFamily="18" charset="0"/>
                          <a:ea typeface="Cambria Math" panose="02040503050406030204" pitchFamily="18" charset="0"/>
                        </a:rPr>
                        <m:t>×</m:t>
                      </m:r>
                      <m:r>
                        <a:rPr lang="en-AU" sz="2000" b="0" i="1" smtClean="0">
                          <a:effectLst/>
                          <a:latin typeface="Cambria Math" panose="02040503050406030204" pitchFamily="18" charset="0"/>
                          <a:ea typeface="Cambria Math" panose="02040503050406030204" pitchFamily="18" charset="0"/>
                        </a:rPr>
                        <m:t>(</m:t>
                      </m:r>
                      <m:r>
                        <a:rPr lang="en-AU" sz="2000" b="0" i="1" smtClean="0">
                          <a:effectLst/>
                          <a:latin typeface="Cambria Math" panose="02040503050406030204" pitchFamily="18" charset="0"/>
                          <a:ea typeface="Cambria Math" panose="02040503050406030204" pitchFamily="18" charset="0"/>
                        </a:rPr>
                        <m:t>𝑥</m:t>
                      </m:r>
                      <m:r>
                        <a:rPr lang="en-AU" sz="2000" b="0" i="1" smtClean="0">
                          <a:effectLst/>
                          <a:latin typeface="Cambria Math" panose="02040503050406030204" pitchFamily="18" charset="0"/>
                          <a:ea typeface="Cambria Math" panose="02040503050406030204" pitchFamily="18" charset="0"/>
                        </a:rPr>
                        <m:t>+1)</m:t>
                      </m:r>
                    </m:oMath>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−2</m:t>
                      </m:r>
                      <m:r>
                        <m:rPr>
                          <m:aln/>
                        </m:rPr>
                        <a:rPr lang="en-AU" b="0" i="1" smtClean="0">
                          <a:latin typeface="Cambria Math" panose="02040503050406030204" pitchFamily="18" charset="0"/>
                        </a:rPr>
                        <m:t>&lt;</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+2</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&lt;</m:t>
                      </m:r>
                      <m:r>
                        <a:rPr lang="en-AU" b="0" i="1" smtClean="0">
                          <a:latin typeface="Cambria Math" panose="02040503050406030204" pitchFamily="18" charset="0"/>
                        </a:rPr>
                        <m:t>4</m:t>
                      </m:r>
                    </m:oMath>
                  </m:oMathPara>
                </a14:m>
                <a:endParaRPr lang="en-AU" dirty="0"/>
              </a:p>
            </p:txBody>
          </p:sp>
        </mc:Choice>
        <mc:Fallback xmlns="">
          <p:sp>
            <p:nvSpPr>
              <p:cNvPr id="5" name="Text Placeholder 4">
                <a:extLst>
                  <a:ext uri="{FF2B5EF4-FFF2-40B4-BE49-F238E27FC236}">
                    <a16:creationId xmlns:a16="http://schemas.microsoft.com/office/drawing/2014/main" id="{9E730F86-BF30-C615-8568-7EC9E72F4887}"/>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cxnSp>
        <p:nvCxnSpPr>
          <p:cNvPr id="7" name="Straight Connector 6">
            <a:extLst>
              <a:ext uri="{FF2B5EF4-FFF2-40B4-BE49-F238E27FC236}">
                <a16:creationId xmlns:a16="http://schemas.microsoft.com/office/drawing/2014/main" id="{42419636-F561-2DDB-748D-D32C40D8D2DF}"/>
              </a:ext>
              <a:ext uri="{C183D7F6-B498-43B3-948B-1728B52AA6E4}">
                <adec:decorative xmlns:adec="http://schemas.microsoft.com/office/drawing/2017/decorative" val="1"/>
              </a:ext>
            </a:extLst>
          </p:cNvPr>
          <p:cNvCxnSpPr>
            <a:cxnSpLocks/>
          </p:cNvCxnSpPr>
          <p:nvPr/>
        </p:nvCxnSpPr>
        <p:spPr>
          <a:xfrm flipV="1">
            <a:off x="4379496" y="3593432"/>
            <a:ext cx="689811" cy="14437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04505B5-09C6-08B0-6011-773166B4DE4C}"/>
              </a:ext>
              <a:ext uri="{C183D7F6-B498-43B3-948B-1728B52AA6E4}">
                <adec:decorative xmlns:adec="http://schemas.microsoft.com/office/drawing/2017/decorative" val="1"/>
              </a:ext>
            </a:extLst>
          </p:cNvPr>
          <p:cNvCxnSpPr>
            <a:cxnSpLocks/>
          </p:cNvCxnSpPr>
          <p:nvPr/>
        </p:nvCxnSpPr>
        <p:spPr>
          <a:xfrm flipV="1">
            <a:off x="5406189" y="3449053"/>
            <a:ext cx="689811" cy="14437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phic 10" descr="Checkbox Crossed with solid fill">
            <a:extLst>
              <a:ext uri="{FF2B5EF4-FFF2-40B4-BE49-F238E27FC236}">
                <a16:creationId xmlns:a16="http://schemas.microsoft.com/office/drawing/2014/main" id="{E44A1C8F-A9DD-7AC0-20D7-628C774EE3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55600" y="3064624"/>
            <a:ext cx="914400" cy="914400"/>
          </a:xfrm>
          <a:prstGeom prst="rect">
            <a:avLst/>
          </a:prstGeom>
        </p:spPr>
      </p:pic>
      <p:sp>
        <p:nvSpPr>
          <p:cNvPr id="12" name="Speech Bubble: Rectangle with Corners Rounded 11">
            <a:extLst>
              <a:ext uri="{FF2B5EF4-FFF2-40B4-BE49-F238E27FC236}">
                <a16:creationId xmlns:a16="http://schemas.microsoft.com/office/drawing/2014/main" id="{EF1E7D08-76F0-3B3C-7282-E56A4ED89E00}"/>
              </a:ext>
            </a:extLst>
          </p:cNvPr>
          <p:cNvSpPr/>
          <p:nvPr/>
        </p:nvSpPr>
        <p:spPr>
          <a:xfrm>
            <a:off x="348000" y="3561930"/>
            <a:ext cx="2956674" cy="778042"/>
          </a:xfrm>
          <a:prstGeom prst="wedgeRoundRectCallout">
            <a:avLst>
              <a:gd name="adj1" fmla="val 82803"/>
              <a:gd name="adj2" fmla="val -4399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What was Angelo’s first step?</a:t>
            </a:r>
          </a:p>
        </p:txBody>
      </p:sp>
      <p:sp>
        <p:nvSpPr>
          <p:cNvPr id="13" name="Speech Bubble: Rectangle with Corners Rounded 12">
            <a:extLst>
              <a:ext uri="{FF2B5EF4-FFF2-40B4-BE49-F238E27FC236}">
                <a16:creationId xmlns:a16="http://schemas.microsoft.com/office/drawing/2014/main" id="{E78F020F-2162-EBC2-1DFF-DB28406D3ED5}"/>
              </a:ext>
            </a:extLst>
          </p:cNvPr>
          <p:cNvSpPr/>
          <p:nvPr/>
        </p:nvSpPr>
        <p:spPr>
          <a:xfrm>
            <a:off x="2634000" y="5466143"/>
            <a:ext cx="2956674" cy="778042"/>
          </a:xfrm>
          <a:prstGeom prst="wedgeRoundRectCallout">
            <a:avLst>
              <a:gd name="adj1" fmla="val 56217"/>
              <a:gd name="adj2" fmla="val -14708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Why is this solution incorrect?</a:t>
            </a:r>
          </a:p>
        </p:txBody>
      </p:sp>
      <p:sp>
        <p:nvSpPr>
          <p:cNvPr id="14" name="Speech Bubble: Rectangle with Corners Rounded 13">
            <a:extLst>
              <a:ext uri="{FF2B5EF4-FFF2-40B4-BE49-F238E27FC236}">
                <a16:creationId xmlns:a16="http://schemas.microsoft.com/office/drawing/2014/main" id="{8FD4DCB2-C7EA-5DFC-3F33-ED1E70917C4F}"/>
              </a:ext>
            </a:extLst>
          </p:cNvPr>
          <p:cNvSpPr/>
          <p:nvPr/>
        </p:nvSpPr>
        <p:spPr>
          <a:xfrm>
            <a:off x="7347284" y="5466143"/>
            <a:ext cx="4122190" cy="908777"/>
          </a:xfrm>
          <a:prstGeom prst="wedgeRoundRectCallout">
            <a:avLst>
              <a:gd name="adj1" fmla="val -48967"/>
              <a:gd name="adj2" fmla="val -18198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What important information has not been considered?</a:t>
            </a:r>
          </a:p>
        </p:txBody>
      </p:sp>
      <p:sp>
        <p:nvSpPr>
          <p:cNvPr id="2" name="Slide Number Placeholder 1">
            <a:extLst>
              <a:ext uri="{FF2B5EF4-FFF2-40B4-BE49-F238E27FC236}">
                <a16:creationId xmlns:a16="http://schemas.microsoft.com/office/drawing/2014/main" id="{661DCED9-38BF-96B4-84F4-6D71ACE2D3F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108761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8FC9C-D6E7-164B-C004-2EDA269E79D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FBA4B9-6FEC-054B-502D-F4EFF714B193}"/>
              </a:ext>
            </a:extLst>
          </p:cNvPr>
          <p:cNvSpPr>
            <a:spLocks noGrp="1"/>
          </p:cNvSpPr>
          <p:nvPr>
            <p:ph type="title"/>
          </p:nvPr>
        </p:nvSpPr>
        <p:spPr/>
        <p:txBody>
          <a:bodyPr/>
          <a:lstStyle/>
          <a:p>
            <a:r>
              <a:rPr lang="en-AU" dirty="0"/>
              <a:t>Solving rational inequalities (4)</a:t>
            </a:r>
          </a:p>
        </p:txBody>
      </p:sp>
      <p:sp>
        <p:nvSpPr>
          <p:cNvPr id="4" name="Text Placeholder 3">
            <a:extLst>
              <a:ext uri="{FF2B5EF4-FFF2-40B4-BE49-F238E27FC236}">
                <a16:creationId xmlns:a16="http://schemas.microsoft.com/office/drawing/2014/main" id="{6E17AD9A-6995-30B1-A41B-E06227219757}"/>
              </a:ext>
            </a:extLst>
          </p:cNvPr>
          <p:cNvSpPr>
            <a:spLocks noGrp="1"/>
          </p:cNvSpPr>
          <p:nvPr>
            <p:ph type="body" sz="quarter" idx="18"/>
          </p:nvPr>
        </p:nvSpPr>
        <p:spPr/>
        <p:txBody>
          <a:bodyPr/>
          <a:lstStyle/>
          <a:p>
            <a:r>
              <a:rPr lang="en-AU" dirty="0"/>
              <a:t>Worked example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8638492-2B46-C301-089E-BE11DED2FA63}"/>
                  </a:ext>
                </a:extLst>
              </p:cNvPr>
              <p:cNvSpPr>
                <a:spLocks noGrp="1"/>
              </p:cNvSpPr>
              <p:nvPr>
                <p:ph type="body" sz="quarter" idx="17"/>
              </p:nvPr>
            </p:nvSpPr>
            <p:spPr/>
            <p:txBody>
              <a:bodyPr/>
              <a:lstStyle/>
              <a:p>
                <a:r>
                  <a:rPr lang="en-AU" dirty="0"/>
                  <a:t>Solve </a:t>
                </a:r>
                <a14:m>
                  <m:oMath xmlns:m="http://schemas.openxmlformats.org/officeDocument/2006/math">
                    <m:f>
                      <m:fPr>
                        <m:ctrlPr>
                          <a:rPr lang="en-AU" i="1" smtClean="0">
                            <a:effectLst/>
                            <a:latin typeface="Cambria Math" panose="02040503050406030204" pitchFamily="18" charset="0"/>
                          </a:rPr>
                        </m:ctrlPr>
                      </m:fPr>
                      <m:num>
                        <m:r>
                          <a:rPr lang="en-AU" sz="2000" i="1">
                            <a:effectLst/>
                            <a:latin typeface="Cambria Math" panose="02040503050406030204" pitchFamily="18" charset="0"/>
                            <a:ea typeface="Calibri" panose="020F0502020204030204" pitchFamily="34" charset="0"/>
                            <a:cs typeface="Arial" panose="020B0604020202020204" pitchFamily="34" charset="0"/>
                          </a:rPr>
                          <m:t>𝑥</m:t>
                        </m:r>
                        <m:r>
                          <a:rPr lang="en-AU" sz="2000" b="0" i="1" smtClean="0">
                            <a:effectLst/>
                            <a:latin typeface="Cambria Math" panose="02040503050406030204" pitchFamily="18" charset="0"/>
                            <a:ea typeface="Calibri" panose="020F0502020204030204" pitchFamily="34" charset="0"/>
                            <a:cs typeface="Arial" panose="020B0604020202020204" pitchFamily="34" charset="0"/>
                          </a:rPr>
                          <m:t>+3</m:t>
                        </m:r>
                      </m:num>
                      <m:den>
                        <m:r>
                          <a:rPr lang="en-AU" sz="2000" i="1">
                            <a:effectLst/>
                            <a:latin typeface="Cambria Math" panose="02040503050406030204" pitchFamily="18" charset="0"/>
                            <a:ea typeface="Calibri" panose="020F0502020204030204" pitchFamily="34" charset="0"/>
                            <a:cs typeface="Arial" panose="020B0604020202020204" pitchFamily="34" charset="0"/>
                          </a:rPr>
                          <m:t>𝑥</m:t>
                        </m:r>
                        <m:r>
                          <a:rPr lang="en-AU" sz="2000" b="0" i="1" smtClean="0">
                            <a:effectLst/>
                            <a:latin typeface="Cambria Math" panose="02040503050406030204" pitchFamily="18" charset="0"/>
                            <a:ea typeface="Calibri" panose="020F0502020204030204" pitchFamily="34" charset="0"/>
                            <a:cs typeface="Arial" panose="020B0604020202020204" pitchFamily="34" charset="0"/>
                          </a:rPr>
                          <m:t>−</m:t>
                        </m:r>
                        <m:r>
                          <a:rPr lang="en-AU" sz="2000" i="1">
                            <a:effectLst/>
                            <a:latin typeface="Cambria Math" panose="02040503050406030204" pitchFamily="18" charset="0"/>
                            <a:ea typeface="Calibri" panose="020F0502020204030204" pitchFamily="34" charset="0"/>
                            <a:cs typeface="Arial" panose="020B0604020202020204" pitchFamily="34" charset="0"/>
                          </a:rPr>
                          <m:t>1</m:t>
                        </m:r>
                      </m:den>
                    </m:f>
                    <m:r>
                      <a:rPr lang="en-AU" sz="2000" b="0" i="1" smtClean="0">
                        <a:effectLst/>
                        <a:latin typeface="Cambria Math" panose="02040503050406030204" pitchFamily="18" charset="0"/>
                        <a:ea typeface="Calibri" panose="020F0502020204030204" pitchFamily="34" charset="0"/>
                        <a:cs typeface="Arial" panose="020B0604020202020204" pitchFamily="34" charset="0"/>
                      </a:rPr>
                      <m:t>≤</m:t>
                    </m:r>
                    <m:r>
                      <a:rPr lang="en-AU" sz="2000" i="1" smtClean="0">
                        <a:effectLst/>
                        <a:latin typeface="Cambria Math" panose="02040503050406030204" pitchFamily="18" charset="0"/>
                        <a:ea typeface="Calibri" panose="020F0502020204030204" pitchFamily="34" charset="0"/>
                        <a:cs typeface="Arial" panose="020B0604020202020204" pitchFamily="34" charset="0"/>
                      </a:rPr>
                      <m:t>0</m:t>
                    </m:r>
                  </m:oMath>
                </a14:m>
                <a:endParaRPr lang="en-AU" dirty="0"/>
              </a:p>
              <a:p>
                <a:endParaRPr lang="en-AU" dirty="0"/>
              </a:p>
            </p:txBody>
          </p:sp>
        </mc:Choice>
        <mc:Fallback xmlns="">
          <p:sp>
            <p:nvSpPr>
              <p:cNvPr id="5" name="Text Placeholder 4">
                <a:extLst>
                  <a:ext uri="{FF2B5EF4-FFF2-40B4-BE49-F238E27FC236}">
                    <a16:creationId xmlns:a16="http://schemas.microsoft.com/office/drawing/2014/main" id="{88638492-2B46-C301-089E-BE11DED2FA63}"/>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27264F18-F57E-6DF0-4C24-4E936A3B6E14}"/>
                  </a:ext>
                </a:extLst>
              </p:cNvPr>
              <p:cNvGraphicFramePr>
                <a:graphicFrameLocks noGrp="1"/>
              </p:cNvGraphicFramePr>
              <p:nvPr>
                <p:extLst>
                  <p:ext uri="{D42A27DB-BD31-4B8C-83A1-F6EECF244321}">
                    <p14:modId xmlns:p14="http://schemas.microsoft.com/office/powerpoint/2010/main" val="3331859716"/>
                  </p:ext>
                </p:extLst>
              </p:nvPr>
            </p:nvGraphicFramePr>
            <p:xfrm>
              <a:off x="348000" y="2413775"/>
              <a:ext cx="11483998" cy="4431200"/>
            </p:xfrm>
            <a:graphic>
              <a:graphicData uri="http://schemas.openxmlformats.org/drawingml/2006/table">
                <a:tbl>
                  <a:tblPr firstRow="1" bandRow="1">
                    <a:tableStyleId>{2D5ABB26-0587-4C30-8999-92F81FD0307C}</a:tableStyleId>
                  </a:tblPr>
                  <a:tblGrid>
                    <a:gridCol w="5741999">
                      <a:extLst>
                        <a:ext uri="{9D8B030D-6E8A-4147-A177-3AD203B41FA5}">
                          <a16:colId xmlns:a16="http://schemas.microsoft.com/office/drawing/2014/main" val="2806277996"/>
                        </a:ext>
                      </a:extLst>
                    </a:gridCol>
                    <a:gridCol w="5741999">
                      <a:extLst>
                        <a:ext uri="{9D8B030D-6E8A-4147-A177-3AD203B41FA5}">
                          <a16:colId xmlns:a16="http://schemas.microsoft.com/office/drawing/2014/main" val="1456675973"/>
                        </a:ext>
                      </a:extLst>
                    </a:gridCol>
                  </a:tblGrid>
                  <a:tr h="489846">
                    <a:tc>
                      <a:txBody>
                        <a:bodyPr/>
                        <a:lstStyle/>
                        <a:p>
                          <a:pPr algn="r"/>
                          <a:r>
                            <a:rPr lang="en-AU" dirty="0"/>
                            <a:t>Consider where the rational expression is undefined: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≠1</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1996393"/>
                      </a:ext>
                    </a:extLst>
                  </a:tr>
                  <a:tr h="1062364">
                    <a:tc>
                      <a:txBody>
                        <a:bodyPr/>
                        <a:lstStyle/>
                        <a:p>
                          <a:pPr algn="r"/>
                          <a:r>
                            <a:rPr lang="en-AU" dirty="0"/>
                            <a:t>Multiply both sides by the square of the denominator: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lang="en-AU" i="1" smtClean="0">
                                        <a:effectLst/>
                                        <a:latin typeface="Cambria Math" panose="02040503050406030204" pitchFamily="18" charset="0"/>
                                      </a:rPr>
                                    </m:ctrlPr>
                                  </m:fPr>
                                  <m:num>
                                    <m:r>
                                      <a:rPr lang="en-AU" sz="1800" i="1">
                                        <a:effectLst/>
                                        <a:latin typeface="Cambria Math" panose="02040503050406030204" pitchFamily="18" charset="0"/>
                                        <a:ea typeface="Calibri" panose="020F0502020204030204" pitchFamily="34" charset="0"/>
                                        <a:cs typeface="Arial" panose="020B0604020202020204" pitchFamily="34" charset="0"/>
                                      </a:rPr>
                                      <m:t>𝑥</m:t>
                                    </m:r>
                                    <m:r>
                                      <a:rPr lang="en-AU" sz="1800" b="0" i="1" smtClean="0">
                                        <a:effectLst/>
                                        <a:latin typeface="Cambria Math" panose="02040503050406030204" pitchFamily="18" charset="0"/>
                                        <a:ea typeface="Calibri" panose="020F0502020204030204" pitchFamily="34" charset="0"/>
                                        <a:cs typeface="Arial" panose="020B0604020202020204" pitchFamily="34" charset="0"/>
                                      </a:rPr>
                                      <m:t>+3</m:t>
                                    </m:r>
                                  </m:num>
                                  <m:den>
                                    <m:r>
                                      <a:rPr lang="en-AU" sz="1800" i="1">
                                        <a:effectLst/>
                                        <a:latin typeface="Cambria Math" panose="02040503050406030204" pitchFamily="18" charset="0"/>
                                        <a:ea typeface="Calibri" panose="020F0502020204030204" pitchFamily="34" charset="0"/>
                                        <a:cs typeface="Arial" panose="020B0604020202020204" pitchFamily="34" charset="0"/>
                                      </a:rPr>
                                      <m:t>𝑥</m:t>
                                    </m:r>
                                    <m:r>
                                      <a:rPr lang="en-AU" sz="1800" b="0" i="1" smtClean="0">
                                        <a:effectLst/>
                                        <a:latin typeface="Cambria Math" panose="02040503050406030204" pitchFamily="18" charset="0"/>
                                        <a:ea typeface="Calibri" panose="020F0502020204030204" pitchFamily="34" charset="0"/>
                                        <a:cs typeface="Arial" panose="020B0604020202020204" pitchFamily="34" charset="0"/>
                                      </a:rPr>
                                      <m:t>−</m:t>
                                    </m:r>
                                    <m:r>
                                      <a:rPr lang="en-AU" sz="1800" i="1">
                                        <a:effectLst/>
                                        <a:latin typeface="Cambria Math" panose="02040503050406030204" pitchFamily="18" charset="0"/>
                                        <a:ea typeface="Calibri" panose="020F0502020204030204" pitchFamily="34" charset="0"/>
                                        <a:cs typeface="Arial" panose="020B0604020202020204" pitchFamily="34" charset="0"/>
                                      </a:rPr>
                                      <m:t>1</m:t>
                                    </m:r>
                                  </m:den>
                                </m:f>
                                <m:r>
                                  <a:rPr lang="en-AU" sz="1800" i="1" smtClean="0">
                                    <a:effectLst/>
                                    <a:latin typeface="Cambria Math" panose="02040503050406030204" pitchFamily="18" charset="0"/>
                                    <a:ea typeface="Cambria Math" panose="02040503050406030204" pitchFamily="18" charset="0"/>
                                  </a:rPr>
                                  <m:t>×</m:t>
                                </m:r>
                                <m:sSup>
                                  <m:sSupPr>
                                    <m:ctrlPr>
                                      <a:rPr lang="en-AU" sz="1800" b="0" i="1" smtClean="0">
                                        <a:effectLst/>
                                        <a:latin typeface="Cambria Math" panose="02040503050406030204" pitchFamily="18" charset="0"/>
                                        <a:ea typeface="Cambria Math" panose="02040503050406030204" pitchFamily="18" charset="0"/>
                                      </a:rPr>
                                    </m:ctrlPr>
                                  </m:sSupPr>
                                  <m:e>
                                    <m:d>
                                      <m:dPr>
                                        <m:ctrlPr>
                                          <a:rPr lang="en-AU" sz="1800" b="0" i="1" smtClean="0">
                                            <a:effectLst/>
                                            <a:latin typeface="Cambria Math" panose="02040503050406030204" pitchFamily="18" charset="0"/>
                                            <a:ea typeface="Cambria Math" panose="02040503050406030204" pitchFamily="18" charset="0"/>
                                          </a:rPr>
                                        </m:ctrlPr>
                                      </m:dPr>
                                      <m:e>
                                        <m:r>
                                          <a:rPr lang="en-AU" sz="1800" b="0" i="1" smtClean="0">
                                            <a:effectLst/>
                                            <a:latin typeface="Cambria Math" panose="02040503050406030204" pitchFamily="18" charset="0"/>
                                            <a:ea typeface="Cambria Math" panose="02040503050406030204" pitchFamily="18" charset="0"/>
                                          </a:rPr>
                                          <m:t>𝑥</m:t>
                                        </m:r>
                                        <m:r>
                                          <a:rPr lang="en-AU" sz="1800" b="0" i="1" smtClean="0">
                                            <a:effectLst/>
                                            <a:latin typeface="Cambria Math" panose="02040503050406030204" pitchFamily="18" charset="0"/>
                                            <a:ea typeface="Cambria Math" panose="02040503050406030204" pitchFamily="18" charset="0"/>
                                          </a:rPr>
                                          <m:t>−1</m:t>
                                        </m:r>
                                      </m:e>
                                    </m:d>
                                  </m:e>
                                  <m:sup>
                                    <m:r>
                                      <a:rPr lang="en-AU" sz="1800" b="0" i="1" smtClean="0">
                                        <a:effectLst/>
                                        <a:latin typeface="Cambria Math" panose="02040503050406030204" pitchFamily="18" charset="0"/>
                                        <a:ea typeface="Cambria Math" panose="02040503050406030204" pitchFamily="18" charset="0"/>
                                      </a:rPr>
                                      <m:t>2</m:t>
                                    </m:r>
                                  </m:sup>
                                </m:sSup>
                                <m:r>
                                  <a:rPr lang="en-AU" sz="1800" b="0" i="1" smtClean="0">
                                    <a:effectLst/>
                                    <a:latin typeface="Cambria Math" panose="02040503050406030204" pitchFamily="18" charset="0"/>
                                    <a:ea typeface="Cambria Math" panose="02040503050406030204" pitchFamily="18" charset="0"/>
                                  </a:rPr>
                                  <m:t>≤</m:t>
                                </m:r>
                                <m:r>
                                  <a:rPr lang="en-AU" sz="1800" i="1">
                                    <a:effectLst/>
                                    <a:latin typeface="Cambria Math" panose="02040503050406030204" pitchFamily="18" charset="0"/>
                                    <a:ea typeface="Calibri" panose="020F0502020204030204" pitchFamily="34" charset="0"/>
                                    <a:cs typeface="Arial" panose="020B0604020202020204" pitchFamily="34" charset="0"/>
                                  </a:rPr>
                                  <m:t>0</m:t>
                                </m:r>
                                <m:r>
                                  <a:rPr lang="en-AU" sz="1800" i="1" smtClean="0">
                                    <a:effectLst/>
                                    <a:latin typeface="Cambria Math" panose="02040503050406030204" pitchFamily="18" charset="0"/>
                                    <a:ea typeface="Cambria Math" panose="02040503050406030204" pitchFamily="18" charset="0"/>
                                  </a:rPr>
                                  <m:t>×</m:t>
                                </m:r>
                                <m:sSup>
                                  <m:sSupPr>
                                    <m:ctrlPr>
                                      <a:rPr lang="en-AU" sz="1800" b="0" i="1" smtClean="0">
                                        <a:effectLst/>
                                        <a:latin typeface="Cambria Math" panose="02040503050406030204" pitchFamily="18" charset="0"/>
                                        <a:ea typeface="Cambria Math" panose="02040503050406030204" pitchFamily="18" charset="0"/>
                                      </a:rPr>
                                    </m:ctrlPr>
                                  </m:sSupPr>
                                  <m:e>
                                    <m:d>
                                      <m:dPr>
                                        <m:ctrlPr>
                                          <a:rPr lang="en-AU" sz="1800" b="0" i="1" smtClean="0">
                                            <a:effectLst/>
                                            <a:latin typeface="Cambria Math" panose="02040503050406030204" pitchFamily="18" charset="0"/>
                                            <a:ea typeface="Cambria Math" panose="02040503050406030204" pitchFamily="18" charset="0"/>
                                          </a:rPr>
                                        </m:ctrlPr>
                                      </m:dPr>
                                      <m:e>
                                        <m:r>
                                          <a:rPr lang="en-AU" sz="1800" b="0" i="1" smtClean="0">
                                            <a:effectLst/>
                                            <a:latin typeface="Cambria Math" panose="02040503050406030204" pitchFamily="18" charset="0"/>
                                            <a:ea typeface="Cambria Math" panose="02040503050406030204" pitchFamily="18" charset="0"/>
                                          </a:rPr>
                                          <m:t>𝑥</m:t>
                                        </m:r>
                                        <m:r>
                                          <a:rPr lang="en-AU" sz="1800" b="0" i="1" smtClean="0">
                                            <a:effectLst/>
                                            <a:latin typeface="Cambria Math" panose="02040503050406030204" pitchFamily="18" charset="0"/>
                                            <a:ea typeface="Cambria Math" panose="02040503050406030204" pitchFamily="18" charset="0"/>
                                          </a:rPr>
                                          <m:t>−1</m:t>
                                        </m:r>
                                      </m:e>
                                    </m:d>
                                  </m:e>
                                  <m:sup>
                                    <m:r>
                                      <a:rPr lang="en-AU" sz="1800" b="0" i="1" smtClean="0">
                                        <a:effectLst/>
                                        <a:latin typeface="Cambria Math" panose="02040503050406030204" pitchFamily="18" charset="0"/>
                                        <a:ea typeface="Cambria Math" panose="02040503050406030204" pitchFamily="18" charset="0"/>
                                      </a:rPr>
                                      <m:t>2</m:t>
                                    </m:r>
                                  </m:sup>
                                </m:sSup>
                              </m:oMath>
                              <m:oMath xmlns:m="http://schemas.openxmlformats.org/officeDocument/2006/math">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+3</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−1</m:t>
                                    </m:r>
                                  </m:e>
                                </m:d>
                                <m:r>
                                  <a:rPr lang="en-AU" b="0" i="1" smtClean="0">
                                    <a:latin typeface="Cambria Math" panose="02040503050406030204" pitchFamily="18" charset="0"/>
                                  </a:rPr>
                                  <m:t>≤0</m:t>
                                </m:r>
                              </m:oMath>
                            </m:oMathPara>
                          </a14:m>
                          <a:endParaRPr lang="en-AU" b="0" i="1" dirty="0">
                            <a:latin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1684890"/>
                      </a:ext>
                    </a:extLst>
                  </a:tr>
                  <a:tr h="1680836">
                    <a:tc>
                      <a:txBody>
                        <a:bodyPr/>
                        <a:lstStyle/>
                        <a:p>
                          <a:pPr algn="r"/>
                          <a:r>
                            <a:rPr lang="en-AU" dirty="0"/>
                            <a:t>Sketch the parabola and observe its position in relation to the </a:t>
                          </a:r>
                          <a14:m>
                            <m:oMath xmlns:m="http://schemas.openxmlformats.org/officeDocument/2006/math">
                              <m:r>
                                <a:rPr lang="en-AU" b="0" i="1" smtClean="0">
                                  <a:latin typeface="Cambria Math" panose="02040503050406030204" pitchFamily="18" charset="0"/>
                                </a:rPr>
                                <m:t>𝑥</m:t>
                              </m:r>
                            </m:oMath>
                          </a14:m>
                          <a:r>
                            <a:rPr lang="en-AU" dirty="0"/>
                            <a:t>-axis: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dirty="0"/>
                            <a:t>Sketch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−1)</m:t>
                              </m:r>
                            </m:oMath>
                          </a14:m>
                          <a:endParaRPr lang="en-AU" dirty="0"/>
                        </a:p>
                        <a:p>
                          <a:pPr marL="0" marR="0" lvl="0" indent="0" algn="l" defTabSz="914377" rtl="0" eaLnBrk="1" fontAlgn="auto" latinLnBrk="0" hangingPunct="1">
                            <a:lnSpc>
                              <a:spcPct val="100000"/>
                            </a:lnSpc>
                            <a:spcBef>
                              <a:spcPts val="0"/>
                            </a:spcBef>
                            <a:spcAft>
                              <a:spcPts val="0"/>
                            </a:spcAft>
                            <a:buClrTx/>
                            <a:buSzTx/>
                            <a:buFontTx/>
                            <a:buNone/>
                            <a:tabLst/>
                            <a:defRPr/>
                          </a:pPr>
                          <a:r>
                            <a:rPr lang="en-AU" dirty="0"/>
                            <a:t>Concave up parabola</a:t>
                          </a:r>
                        </a:p>
                        <a:p>
                          <a:pPr marL="0" marR="0" lvl="0" indent="0" algn="l" defTabSz="914377" rtl="0" eaLnBrk="1" fontAlgn="auto" latinLnBrk="0" hangingPunct="1">
                            <a:lnSpc>
                              <a:spcPct val="100000"/>
                            </a:lnSpc>
                            <a:spcBef>
                              <a:spcPts val="0"/>
                            </a:spcBef>
                            <a:spcAft>
                              <a:spcPts val="0"/>
                            </a:spcAft>
                            <a:buClrTx/>
                            <a:buSzTx/>
                            <a:buFontTx/>
                            <a:buNone/>
                            <a:tabLst/>
                            <a:defRPr/>
                          </a:pPr>
                          <a:r>
                            <a:rPr lang="en-AU" b="0" dirty="0"/>
                            <a:t>With </a:t>
                          </a:r>
                          <a14:m>
                            <m:oMath xmlns:m="http://schemas.openxmlformats.org/officeDocument/2006/math">
                              <m:r>
                                <a:rPr lang="en-AU" b="0" i="1" smtClean="0">
                                  <a:latin typeface="Cambria Math" panose="02040503050406030204" pitchFamily="18" charset="0"/>
                                </a:rPr>
                                <m:t>𝑥</m:t>
                              </m:r>
                            </m:oMath>
                          </a14:m>
                          <a:r>
                            <a:rPr lang="en-AU" dirty="0"/>
                            <a:t>-intercepts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=−3, 1</m:t>
                              </m:r>
                            </m:oMath>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3735775"/>
                      </a:ext>
                    </a:extLst>
                  </a:tr>
                  <a:tr h="1198154">
                    <a:tc>
                      <a:txBody>
                        <a:bodyPr/>
                        <a:lstStyle/>
                        <a:p>
                          <a:pPr algn="r"/>
                          <a:r>
                            <a:rPr lang="en-AU" dirty="0"/>
                            <a:t>Solution: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14:m>
                            <m:oMath xmlns:m="http://schemas.openxmlformats.org/officeDocument/2006/math">
                              <m:r>
                                <a:rPr lang="en-AU" sz="1800" b="0" i="1" kern="1200" smtClean="0">
                                  <a:solidFill>
                                    <a:schemeClr val="tx1"/>
                                  </a:solidFill>
                                  <a:effectLst/>
                                  <a:latin typeface="Cambria Math" panose="02040503050406030204" pitchFamily="18" charset="0"/>
                                  <a:ea typeface="+mn-ea"/>
                                  <a:cs typeface="+mn-cs"/>
                                </a:rPr>
                                <m:t>−3≤</m:t>
                              </m:r>
                              <m:r>
                                <a:rPr lang="en-AU" sz="1800" i="1" kern="1200" smtClean="0">
                                  <a:solidFill>
                                    <a:schemeClr val="tx1"/>
                                  </a:solidFill>
                                  <a:effectLst/>
                                  <a:latin typeface="Cambria Math" panose="02040503050406030204" pitchFamily="18" charset="0"/>
                                  <a:ea typeface="+mn-ea"/>
                                  <a:cs typeface="+mn-cs"/>
                                </a:rPr>
                                <m:t>𝑥</m:t>
                              </m:r>
                              <m:r>
                                <a:rPr lang="en-AU" sz="1800" i="1" kern="1200" smtClean="0">
                                  <a:solidFill>
                                    <a:schemeClr val="tx1"/>
                                  </a:solidFill>
                                  <a:effectLst/>
                                  <a:latin typeface="Cambria Math" panose="02040503050406030204" pitchFamily="18" charset="0"/>
                                  <a:ea typeface="+mn-ea"/>
                                  <a:cs typeface="+mn-cs"/>
                                </a:rPr>
                                <m:t>&lt;1</m:t>
                              </m:r>
                            </m:oMath>
                          </a14:m>
                          <a:r>
                            <a:rPr lang="en-AU" sz="1800" kern="1200" dirty="0">
                              <a:solidFill>
                                <a:schemeClr val="tx1"/>
                              </a:solidFill>
                              <a:effectLst/>
                              <a:latin typeface="+mn-lt"/>
                              <a:ea typeface="+mn-ea"/>
                              <a:cs typeface="+mn-cs"/>
                            </a:rPr>
                            <a:t> </a:t>
                          </a:r>
                        </a:p>
                        <a:p>
                          <a:pPr algn="ctr"/>
                          <a14:m>
                            <m:oMathPara xmlns:m="http://schemas.openxmlformats.org/officeDocument/2006/math">
                              <m:oMathParaPr>
                                <m:jc m:val="left"/>
                              </m:oMathParaPr>
                              <m:oMath xmlns:m="http://schemas.openxmlformats.org/officeDocument/2006/math">
                                <m:r>
                                  <a:rPr lang="en-AU" sz="1800" b="0" i="1" kern="1200" smtClean="0">
                                    <a:solidFill>
                                      <a:schemeClr val="tx1"/>
                                    </a:solidFill>
                                    <a:effectLst/>
                                    <a:latin typeface="Cambria Math" panose="02040503050406030204" pitchFamily="18" charset="0"/>
                                    <a:ea typeface="+mn-ea"/>
                                    <a:cs typeface="+mn-cs"/>
                                  </a:rPr>
                                  <m:t>𝑥</m:t>
                                </m:r>
                                <m:r>
                                  <a:rPr lang="en-AU" sz="1800" i="1" kern="1200" smtClean="0">
                                    <a:solidFill>
                                      <a:schemeClr val="tx1"/>
                                    </a:solidFill>
                                    <a:effectLst/>
                                    <a:latin typeface="Cambria Math" panose="02040503050406030204" pitchFamily="18" charset="0"/>
                                    <a:ea typeface="+mn-ea"/>
                                    <a:cs typeface="+mn-cs"/>
                                  </a:rPr>
                                  <m:t>∈</m:t>
                                </m:r>
                                <m:r>
                                  <a:rPr lang="en-AU" sz="1800" b="0" i="1" kern="1200" smtClean="0">
                                    <a:solidFill>
                                      <a:schemeClr val="tx1"/>
                                    </a:solidFill>
                                    <a:effectLst/>
                                    <a:latin typeface="Cambria Math" panose="02040503050406030204" pitchFamily="18" charset="0"/>
                                    <a:ea typeface="+mn-ea"/>
                                    <a:cs typeface="+mn-cs"/>
                                  </a:rPr>
                                  <m:t>[</m:t>
                                </m:r>
                                <m:r>
                                  <a:rPr lang="en-AU" sz="1800" i="1" kern="1200" smtClean="0">
                                    <a:solidFill>
                                      <a:schemeClr val="tx1"/>
                                    </a:solidFill>
                                    <a:effectLst/>
                                    <a:latin typeface="Cambria Math" panose="02040503050406030204" pitchFamily="18" charset="0"/>
                                    <a:ea typeface="+mn-ea"/>
                                    <a:cs typeface="+mn-cs"/>
                                  </a:rPr>
                                  <m:t>−</m:t>
                                </m:r>
                                <m:r>
                                  <a:rPr lang="en-AU" sz="1800" b="0" i="1" kern="1200" smtClean="0">
                                    <a:solidFill>
                                      <a:schemeClr val="tx1"/>
                                    </a:solidFill>
                                    <a:effectLst/>
                                    <a:latin typeface="Cambria Math" panose="02040503050406030204" pitchFamily="18" charset="0"/>
                                    <a:ea typeface="+mn-ea"/>
                                    <a:cs typeface="+mn-cs"/>
                                  </a:rPr>
                                  <m:t>3</m:t>
                                </m:r>
                                <m:r>
                                  <a:rPr lang="en-AU" sz="1800" i="1" kern="1200" smtClean="0">
                                    <a:solidFill>
                                      <a:schemeClr val="tx1"/>
                                    </a:solidFill>
                                    <a:effectLst/>
                                    <a:latin typeface="Cambria Math" panose="02040503050406030204" pitchFamily="18" charset="0"/>
                                    <a:ea typeface="+mn-ea"/>
                                    <a:cs typeface="+mn-cs"/>
                                  </a:rPr>
                                  <m:t>,</m:t>
                                </m:r>
                                <m:r>
                                  <a:rPr lang="en-AU" sz="1800" b="0" i="1" kern="1200" smtClean="0">
                                    <a:solidFill>
                                      <a:schemeClr val="tx1"/>
                                    </a:solidFill>
                                    <a:effectLst/>
                                    <a:latin typeface="Cambria Math" panose="02040503050406030204" pitchFamily="18" charset="0"/>
                                    <a:ea typeface="+mn-ea"/>
                                    <a:cs typeface="+mn-cs"/>
                                  </a:rPr>
                                  <m:t> </m:t>
                                </m:r>
                                <m:r>
                                  <a:rPr lang="en-AU" sz="1800" i="1" kern="1200" smtClean="0">
                                    <a:solidFill>
                                      <a:schemeClr val="tx1"/>
                                    </a:solidFill>
                                    <a:effectLst/>
                                    <a:latin typeface="Cambria Math" panose="02040503050406030204" pitchFamily="18" charset="0"/>
                                    <a:ea typeface="+mn-ea"/>
                                    <a:cs typeface="+mn-cs"/>
                                  </a:rPr>
                                  <m:t>1)</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7920268"/>
                      </a:ext>
                    </a:extLst>
                  </a:tr>
                </a:tbl>
              </a:graphicData>
            </a:graphic>
          </p:graphicFrame>
        </mc:Choice>
        <mc:Fallback xmlns="">
          <p:graphicFrame>
            <p:nvGraphicFramePr>
              <p:cNvPr id="6" name="Table 5">
                <a:extLst>
                  <a:ext uri="{FF2B5EF4-FFF2-40B4-BE49-F238E27FC236}">
                    <a16:creationId xmlns:a16="http://schemas.microsoft.com/office/drawing/2014/main" id="{27264F18-F57E-6DF0-4C24-4E936A3B6E14}"/>
                  </a:ext>
                </a:extLst>
              </p:cNvPr>
              <p:cNvGraphicFramePr>
                <a:graphicFrameLocks noGrp="1"/>
              </p:cNvGraphicFramePr>
              <p:nvPr>
                <p:extLst>
                  <p:ext uri="{D42A27DB-BD31-4B8C-83A1-F6EECF244321}">
                    <p14:modId xmlns:p14="http://schemas.microsoft.com/office/powerpoint/2010/main" val="3331859716"/>
                  </p:ext>
                </p:extLst>
              </p:nvPr>
            </p:nvGraphicFramePr>
            <p:xfrm>
              <a:off x="348000" y="2413775"/>
              <a:ext cx="11483998" cy="4431200"/>
            </p:xfrm>
            <a:graphic>
              <a:graphicData uri="http://schemas.openxmlformats.org/drawingml/2006/table">
                <a:tbl>
                  <a:tblPr firstRow="1" bandRow="1">
                    <a:tableStyleId>{2D5ABB26-0587-4C30-8999-92F81FD0307C}</a:tableStyleId>
                  </a:tblPr>
                  <a:tblGrid>
                    <a:gridCol w="5741999">
                      <a:extLst>
                        <a:ext uri="{9D8B030D-6E8A-4147-A177-3AD203B41FA5}">
                          <a16:colId xmlns:a16="http://schemas.microsoft.com/office/drawing/2014/main" val="2806277996"/>
                        </a:ext>
                      </a:extLst>
                    </a:gridCol>
                    <a:gridCol w="5741999">
                      <a:extLst>
                        <a:ext uri="{9D8B030D-6E8A-4147-A177-3AD203B41FA5}">
                          <a16:colId xmlns:a16="http://schemas.microsoft.com/office/drawing/2014/main" val="1456675973"/>
                        </a:ext>
                      </a:extLst>
                    </a:gridCol>
                  </a:tblGrid>
                  <a:tr h="489846">
                    <a:tc>
                      <a:txBody>
                        <a:bodyPr/>
                        <a:lstStyle/>
                        <a:p>
                          <a:pPr algn="r"/>
                          <a:r>
                            <a:rPr lang="en-AU" dirty="0"/>
                            <a:t>Consider where the rational expression is undefined: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0000" t="-6250" b="-810000"/>
                          </a:stretch>
                        </a:blipFill>
                      </a:tcPr>
                    </a:tc>
                    <a:extLst>
                      <a:ext uri="{0D108BD9-81ED-4DB2-BD59-A6C34878D82A}">
                        <a16:rowId xmlns:a16="http://schemas.microsoft.com/office/drawing/2014/main" val="4231996393"/>
                      </a:ext>
                    </a:extLst>
                  </a:tr>
                  <a:tr h="1062364">
                    <a:tc>
                      <a:txBody>
                        <a:bodyPr/>
                        <a:lstStyle/>
                        <a:p>
                          <a:pPr algn="r"/>
                          <a:r>
                            <a:rPr lang="en-AU" dirty="0"/>
                            <a:t>Multiply both sides by the square of the denominator: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0000" t="-48571" b="-270286"/>
                          </a:stretch>
                        </a:blipFill>
                      </a:tcPr>
                    </a:tc>
                    <a:extLst>
                      <a:ext uri="{0D108BD9-81ED-4DB2-BD59-A6C34878D82A}">
                        <a16:rowId xmlns:a16="http://schemas.microsoft.com/office/drawing/2014/main" val="3361684890"/>
                      </a:ext>
                    </a:extLst>
                  </a:tr>
                  <a:tr h="1680836">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94203" r="-100000" b="-71377"/>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0000" t="-94203" b="-71377"/>
                          </a:stretch>
                        </a:blipFill>
                      </a:tcPr>
                    </a:tc>
                    <a:extLst>
                      <a:ext uri="{0D108BD9-81ED-4DB2-BD59-A6C34878D82A}">
                        <a16:rowId xmlns:a16="http://schemas.microsoft.com/office/drawing/2014/main" val="1103735775"/>
                      </a:ext>
                    </a:extLst>
                  </a:tr>
                  <a:tr h="1198154">
                    <a:tc>
                      <a:txBody>
                        <a:bodyPr/>
                        <a:lstStyle/>
                        <a:p>
                          <a:pPr algn="r"/>
                          <a:r>
                            <a:rPr lang="en-AU" dirty="0"/>
                            <a:t>Solution: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0000" t="-272081"/>
                          </a:stretch>
                        </a:blipFill>
                      </a:tcPr>
                    </a:tc>
                    <a:extLst>
                      <a:ext uri="{0D108BD9-81ED-4DB2-BD59-A6C34878D82A}">
                        <a16:rowId xmlns:a16="http://schemas.microsoft.com/office/drawing/2014/main" val="4177920268"/>
                      </a:ext>
                    </a:extLst>
                  </a:tr>
                </a:tbl>
              </a:graphicData>
            </a:graphic>
          </p:graphicFrame>
        </mc:Fallback>
      </mc:AlternateContent>
      <p:pic>
        <p:nvPicPr>
          <p:cNvPr id="8" name="Picture 7" descr="Graph of the parabola y=(x+3)(x-1)">
            <a:extLst>
              <a:ext uri="{FF2B5EF4-FFF2-40B4-BE49-F238E27FC236}">
                <a16:creationId xmlns:a16="http://schemas.microsoft.com/office/drawing/2014/main" id="{078BE9D0-F4F7-0199-1FF4-4C04B43183E8}"/>
              </a:ext>
            </a:extLst>
          </p:cNvPr>
          <p:cNvPicPr>
            <a:picLocks noChangeAspect="1"/>
          </p:cNvPicPr>
          <p:nvPr/>
        </p:nvPicPr>
        <p:blipFill>
          <a:blip r:embed="rId5"/>
          <a:stretch>
            <a:fillRect/>
          </a:stretch>
        </p:blipFill>
        <p:spPr>
          <a:xfrm>
            <a:off x="9490169" y="3903461"/>
            <a:ext cx="1993831" cy="2463564"/>
          </a:xfrm>
          <a:prstGeom prst="rect">
            <a:avLst/>
          </a:prstGeom>
        </p:spPr>
      </p:pic>
      <p:sp>
        <p:nvSpPr>
          <p:cNvPr id="13" name="Speech Bubble: Rectangle with Corners Rounded 12">
            <a:extLst>
              <a:ext uri="{FF2B5EF4-FFF2-40B4-BE49-F238E27FC236}">
                <a16:creationId xmlns:a16="http://schemas.microsoft.com/office/drawing/2014/main" id="{7DE4B4B4-4E95-A055-62C6-ECBC555442A4}"/>
              </a:ext>
            </a:extLst>
          </p:cNvPr>
          <p:cNvSpPr/>
          <p:nvPr/>
        </p:nvSpPr>
        <p:spPr>
          <a:xfrm>
            <a:off x="4410284" y="1375329"/>
            <a:ext cx="3383428" cy="668939"/>
          </a:xfrm>
          <a:prstGeom prst="wedgeRoundRectCallout">
            <a:avLst>
              <a:gd name="adj1" fmla="val 60904"/>
              <a:gd name="adj2" fmla="val 18081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Why do we multiply by the square of the denominator?</a:t>
            </a:r>
          </a:p>
        </p:txBody>
      </p:sp>
      <p:sp>
        <p:nvSpPr>
          <p:cNvPr id="16" name="Speech Bubble: Rectangle with Corners Rounded 15">
            <a:extLst>
              <a:ext uri="{FF2B5EF4-FFF2-40B4-BE49-F238E27FC236}">
                <a16:creationId xmlns:a16="http://schemas.microsoft.com/office/drawing/2014/main" id="{DEF26E98-F8F3-8008-6106-A024014DBBCF}"/>
              </a:ext>
            </a:extLst>
          </p:cNvPr>
          <p:cNvSpPr/>
          <p:nvPr/>
        </p:nvSpPr>
        <p:spPr>
          <a:xfrm>
            <a:off x="8556945" y="1369454"/>
            <a:ext cx="3541466" cy="774942"/>
          </a:xfrm>
          <a:prstGeom prst="wedgeRoundRectCallout">
            <a:avLst>
              <a:gd name="adj1" fmla="val 9747"/>
              <a:gd name="adj2" fmla="val 15885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else could we solve this without sketching a parabola?</a:t>
            </a:r>
          </a:p>
        </p:txBody>
      </p:sp>
      <p:sp>
        <p:nvSpPr>
          <p:cNvPr id="12" name="Speech Bubble: Rectangle with Corners Rounded 11">
            <a:extLst>
              <a:ext uri="{FF2B5EF4-FFF2-40B4-BE49-F238E27FC236}">
                <a16:creationId xmlns:a16="http://schemas.microsoft.com/office/drawing/2014/main" id="{AB078EFE-E8CB-8F4D-AD39-8ADD56B7092A}"/>
              </a:ext>
            </a:extLst>
          </p:cNvPr>
          <p:cNvSpPr/>
          <p:nvPr/>
        </p:nvSpPr>
        <p:spPr>
          <a:xfrm>
            <a:off x="708000" y="5072523"/>
            <a:ext cx="3541466" cy="774942"/>
          </a:xfrm>
          <a:prstGeom prst="wedgeRoundRectCallout">
            <a:avLst>
              <a:gd name="adj1" fmla="val 96721"/>
              <a:gd name="adj2" fmla="val 10089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do we read the solution from the graph of the parabola?</a:t>
            </a:r>
          </a:p>
        </p:txBody>
      </p:sp>
      <p:sp>
        <p:nvSpPr>
          <p:cNvPr id="2" name="Slide Number Placeholder 1">
            <a:extLst>
              <a:ext uri="{FF2B5EF4-FFF2-40B4-BE49-F238E27FC236}">
                <a16:creationId xmlns:a16="http://schemas.microsoft.com/office/drawing/2014/main" id="{3743CD3B-EE01-690E-013A-AA6279F5CCA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337630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8CBA8-C1B4-4D8F-3716-2F0D9B9A3D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F4BC6B-E2D3-7925-3F72-EEFD9D59EB3D}"/>
              </a:ext>
            </a:extLst>
          </p:cNvPr>
          <p:cNvSpPr>
            <a:spLocks noGrp="1"/>
          </p:cNvSpPr>
          <p:nvPr>
            <p:ph type="title"/>
          </p:nvPr>
        </p:nvSpPr>
        <p:spPr/>
        <p:txBody>
          <a:bodyPr/>
          <a:lstStyle/>
          <a:p>
            <a:r>
              <a:rPr lang="en-AU" dirty="0"/>
              <a:t>Solving rational inequalities (5)</a:t>
            </a:r>
          </a:p>
        </p:txBody>
      </p:sp>
      <p:sp>
        <p:nvSpPr>
          <p:cNvPr id="4" name="Text Placeholder 3">
            <a:extLst>
              <a:ext uri="{FF2B5EF4-FFF2-40B4-BE49-F238E27FC236}">
                <a16:creationId xmlns:a16="http://schemas.microsoft.com/office/drawing/2014/main" id="{1D0A5E78-696D-B048-8014-874680FB95EE}"/>
              </a:ext>
            </a:extLst>
          </p:cNvPr>
          <p:cNvSpPr>
            <a:spLocks noGrp="1"/>
          </p:cNvSpPr>
          <p:nvPr>
            <p:ph type="body" sz="quarter" idx="18"/>
          </p:nvPr>
        </p:nvSpPr>
        <p:spPr/>
        <p:txBody>
          <a:bodyPr/>
          <a:lstStyle/>
          <a:p>
            <a:r>
              <a:rPr lang="en-AU" dirty="0"/>
              <a:t>Your turn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213D3B79-062E-C406-46A8-87F7DCEC8813}"/>
                  </a:ext>
                </a:extLst>
              </p:cNvPr>
              <p:cNvSpPr>
                <a:spLocks noGrp="1"/>
              </p:cNvSpPr>
              <p:nvPr>
                <p:ph type="body" sz="quarter" idx="17"/>
              </p:nvPr>
            </p:nvSpPr>
            <p:spPr>
              <a:xfrm>
                <a:off x="360000" y="1567087"/>
                <a:ext cx="11484000" cy="697714"/>
              </a:xfrm>
            </p:spPr>
            <p:txBody>
              <a:bodyPr/>
              <a:lstStyle/>
              <a:p>
                <a:r>
                  <a:rPr lang="en-AU" dirty="0"/>
                  <a:t>Solve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ea typeface="Calibri" panose="020F0502020204030204" pitchFamily="34" charset="0"/>
                          </a:rPr>
                          <m:t>𝑥</m:t>
                        </m:r>
                        <m:r>
                          <a:rPr lang="en-AU" i="1">
                            <a:latin typeface="Cambria Math" panose="02040503050406030204" pitchFamily="18" charset="0"/>
                            <a:ea typeface="Calibri" panose="020F0502020204030204" pitchFamily="34" charset="0"/>
                          </a:rPr>
                          <m:t>−2</m:t>
                        </m:r>
                      </m:num>
                      <m:den>
                        <m:r>
                          <a:rPr lang="en-AU" i="1">
                            <a:latin typeface="Cambria Math" panose="02040503050406030204" pitchFamily="18" charset="0"/>
                            <a:ea typeface="Calibri" panose="020F0502020204030204" pitchFamily="34" charset="0"/>
                          </a:rPr>
                          <m:t>𝑥</m:t>
                        </m:r>
                        <m:r>
                          <a:rPr lang="en-AU" i="1">
                            <a:latin typeface="Cambria Math" panose="02040503050406030204" pitchFamily="18" charset="0"/>
                            <a:ea typeface="Calibri" panose="020F0502020204030204" pitchFamily="34" charset="0"/>
                          </a:rPr>
                          <m:t>+1</m:t>
                        </m:r>
                      </m:den>
                    </m:f>
                    <m:r>
                      <a:rPr lang="en-AU" i="1">
                        <a:latin typeface="Cambria Math" panose="02040503050406030204" pitchFamily="18" charset="0"/>
                        <a:ea typeface="Calibri" panose="020F0502020204030204" pitchFamily="34" charset="0"/>
                      </a:rPr>
                      <m:t>&gt;0</m:t>
                    </m:r>
                  </m:oMath>
                </a14:m>
                <a:endParaRPr lang="en-AU" dirty="0"/>
              </a:p>
              <a:p>
                <a:endParaRPr lang="en-AU" dirty="0"/>
              </a:p>
            </p:txBody>
          </p:sp>
        </mc:Choice>
        <mc:Fallback xmlns="">
          <p:sp>
            <p:nvSpPr>
              <p:cNvPr id="5" name="Text Placeholder 4">
                <a:extLst>
                  <a:ext uri="{FF2B5EF4-FFF2-40B4-BE49-F238E27FC236}">
                    <a16:creationId xmlns:a16="http://schemas.microsoft.com/office/drawing/2014/main" id="{213D3B79-062E-C406-46A8-87F7DCEC8813}"/>
                  </a:ext>
                </a:extLst>
              </p:cNvPr>
              <p:cNvSpPr>
                <a:spLocks noGrp="1" noRot="1" noChangeAspect="1" noMove="1" noResize="1" noEditPoints="1" noAdjustHandles="1" noChangeArrowheads="1" noChangeShapeType="1" noTextEdit="1"/>
              </p:cNvSpPr>
              <p:nvPr>
                <p:ph type="body" sz="quarter" idx="17"/>
              </p:nvPr>
            </p:nvSpPr>
            <p:spPr>
              <a:xfrm>
                <a:off x="360000" y="1567087"/>
                <a:ext cx="11484000" cy="697714"/>
              </a:xfrm>
              <a:blipFill>
                <a:blip r:embed="rId2"/>
                <a:stretch>
                  <a:fillRect l="-13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021032B2-B8A7-B7F9-7B9F-4363E3EB99B4}"/>
                  </a:ext>
                </a:extLst>
              </p:cNvPr>
              <p:cNvGraphicFramePr>
                <a:graphicFrameLocks noGrp="1"/>
              </p:cNvGraphicFramePr>
              <p:nvPr>
                <p:extLst>
                  <p:ext uri="{D42A27DB-BD31-4B8C-83A1-F6EECF244321}">
                    <p14:modId xmlns:p14="http://schemas.microsoft.com/office/powerpoint/2010/main" val="3893558850"/>
                  </p:ext>
                </p:extLst>
              </p:nvPr>
            </p:nvGraphicFramePr>
            <p:xfrm>
              <a:off x="348000" y="2413775"/>
              <a:ext cx="11483998" cy="4431200"/>
            </p:xfrm>
            <a:graphic>
              <a:graphicData uri="http://schemas.openxmlformats.org/drawingml/2006/table">
                <a:tbl>
                  <a:tblPr firstRow="1" bandRow="1">
                    <a:tableStyleId>{2D5ABB26-0587-4C30-8999-92F81FD0307C}</a:tableStyleId>
                  </a:tblPr>
                  <a:tblGrid>
                    <a:gridCol w="5741999">
                      <a:extLst>
                        <a:ext uri="{9D8B030D-6E8A-4147-A177-3AD203B41FA5}">
                          <a16:colId xmlns:a16="http://schemas.microsoft.com/office/drawing/2014/main" val="2806277996"/>
                        </a:ext>
                      </a:extLst>
                    </a:gridCol>
                    <a:gridCol w="5741999">
                      <a:extLst>
                        <a:ext uri="{9D8B030D-6E8A-4147-A177-3AD203B41FA5}">
                          <a16:colId xmlns:a16="http://schemas.microsoft.com/office/drawing/2014/main" val="1456675973"/>
                        </a:ext>
                      </a:extLst>
                    </a:gridCol>
                  </a:tblGrid>
                  <a:tr h="489846">
                    <a:tc>
                      <a:txBody>
                        <a:bodyPr/>
                        <a:lstStyle/>
                        <a:p>
                          <a:pPr algn="r"/>
                          <a:r>
                            <a:rPr lang="en-AU" dirty="0"/>
                            <a:t>Consider where the rational expression is undefined: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≠−1</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1996393"/>
                      </a:ext>
                    </a:extLst>
                  </a:tr>
                  <a:tr h="1062364">
                    <a:tc>
                      <a:txBody>
                        <a:bodyPr/>
                        <a:lstStyle/>
                        <a:p>
                          <a:pPr algn="r"/>
                          <a:r>
                            <a:rPr lang="en-AU" dirty="0"/>
                            <a:t>Multiply both sides by the square of the denominator: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AU" i="1" smtClean="0">
                                        <a:effectLst/>
                                        <a:latin typeface="Cambria Math" panose="02040503050406030204" pitchFamily="18" charset="0"/>
                                      </a:rPr>
                                    </m:ctrlPr>
                                  </m:fPr>
                                  <m:num>
                                    <m:r>
                                      <a:rPr lang="en-AU" sz="1800" i="1">
                                        <a:effectLst/>
                                        <a:latin typeface="Cambria Math" panose="02040503050406030204" pitchFamily="18" charset="0"/>
                                        <a:ea typeface="Calibri" panose="020F0502020204030204" pitchFamily="34" charset="0"/>
                                        <a:cs typeface="Arial" panose="020B0604020202020204" pitchFamily="34" charset="0"/>
                                      </a:rPr>
                                      <m:t>𝑥</m:t>
                                    </m:r>
                                    <m:r>
                                      <a:rPr lang="en-AU" sz="1800" i="1">
                                        <a:effectLst/>
                                        <a:latin typeface="Cambria Math" panose="02040503050406030204" pitchFamily="18" charset="0"/>
                                        <a:ea typeface="Calibri" panose="020F0502020204030204" pitchFamily="34" charset="0"/>
                                        <a:cs typeface="Arial" panose="020B0604020202020204" pitchFamily="34" charset="0"/>
                                      </a:rPr>
                                      <m:t>−2</m:t>
                                    </m:r>
                                  </m:num>
                                  <m:den>
                                    <m:r>
                                      <a:rPr lang="en-AU" sz="1800" i="1">
                                        <a:effectLst/>
                                        <a:latin typeface="Cambria Math" panose="02040503050406030204" pitchFamily="18" charset="0"/>
                                        <a:ea typeface="Calibri" panose="020F0502020204030204" pitchFamily="34" charset="0"/>
                                        <a:cs typeface="Arial" panose="020B0604020202020204" pitchFamily="34" charset="0"/>
                                      </a:rPr>
                                      <m:t>𝑥</m:t>
                                    </m:r>
                                    <m:r>
                                      <a:rPr lang="en-AU" sz="1800" i="1">
                                        <a:effectLst/>
                                        <a:latin typeface="Cambria Math" panose="02040503050406030204" pitchFamily="18" charset="0"/>
                                        <a:ea typeface="Calibri" panose="020F0502020204030204" pitchFamily="34" charset="0"/>
                                        <a:cs typeface="Arial" panose="020B0604020202020204" pitchFamily="34" charset="0"/>
                                      </a:rPr>
                                      <m:t>+1</m:t>
                                    </m:r>
                                  </m:den>
                                </m:f>
                                <m:r>
                                  <a:rPr lang="en-AU" sz="1800" i="1" smtClean="0">
                                    <a:effectLst/>
                                    <a:latin typeface="Cambria Math" panose="02040503050406030204" pitchFamily="18" charset="0"/>
                                    <a:ea typeface="Cambria Math" panose="02040503050406030204" pitchFamily="18" charset="0"/>
                                  </a:rPr>
                                  <m:t>×</m:t>
                                </m:r>
                                <m:sSup>
                                  <m:sSupPr>
                                    <m:ctrlPr>
                                      <a:rPr lang="en-AU" sz="1800" b="0" i="1" smtClean="0">
                                        <a:effectLst/>
                                        <a:latin typeface="Cambria Math" panose="02040503050406030204" pitchFamily="18" charset="0"/>
                                        <a:ea typeface="Cambria Math" panose="02040503050406030204" pitchFamily="18" charset="0"/>
                                      </a:rPr>
                                    </m:ctrlPr>
                                  </m:sSupPr>
                                  <m:e>
                                    <m:d>
                                      <m:dPr>
                                        <m:ctrlPr>
                                          <a:rPr lang="en-AU" sz="1800" b="0" i="1" smtClean="0">
                                            <a:effectLst/>
                                            <a:latin typeface="Cambria Math" panose="02040503050406030204" pitchFamily="18" charset="0"/>
                                            <a:ea typeface="Cambria Math" panose="02040503050406030204" pitchFamily="18" charset="0"/>
                                          </a:rPr>
                                        </m:ctrlPr>
                                      </m:dPr>
                                      <m:e>
                                        <m:r>
                                          <a:rPr lang="en-AU" sz="1800" b="0" i="1" smtClean="0">
                                            <a:effectLst/>
                                            <a:latin typeface="Cambria Math" panose="02040503050406030204" pitchFamily="18" charset="0"/>
                                            <a:ea typeface="Cambria Math" panose="02040503050406030204" pitchFamily="18" charset="0"/>
                                          </a:rPr>
                                          <m:t>𝑥</m:t>
                                        </m:r>
                                        <m:r>
                                          <a:rPr lang="en-AU" sz="1800" b="0" i="1" smtClean="0">
                                            <a:effectLst/>
                                            <a:latin typeface="Cambria Math" panose="02040503050406030204" pitchFamily="18" charset="0"/>
                                            <a:ea typeface="Cambria Math" panose="02040503050406030204" pitchFamily="18" charset="0"/>
                                          </a:rPr>
                                          <m:t>+1</m:t>
                                        </m:r>
                                      </m:e>
                                    </m:d>
                                  </m:e>
                                  <m:sup>
                                    <m:r>
                                      <a:rPr lang="en-AU" sz="1800" b="0" i="1" smtClean="0">
                                        <a:effectLst/>
                                        <a:latin typeface="Cambria Math" panose="02040503050406030204" pitchFamily="18" charset="0"/>
                                        <a:ea typeface="Cambria Math" panose="02040503050406030204" pitchFamily="18" charset="0"/>
                                      </a:rPr>
                                      <m:t>2</m:t>
                                    </m:r>
                                  </m:sup>
                                </m:sSup>
                                <m:r>
                                  <m:rPr>
                                    <m:aln/>
                                  </m:rPr>
                                  <a:rPr lang="en-AU" sz="1800" i="1">
                                    <a:effectLst/>
                                    <a:latin typeface="Cambria Math" panose="02040503050406030204" pitchFamily="18" charset="0"/>
                                    <a:ea typeface="Calibri" panose="020F0502020204030204" pitchFamily="34" charset="0"/>
                                    <a:cs typeface="Arial" panose="020B0604020202020204" pitchFamily="34" charset="0"/>
                                  </a:rPr>
                                  <m:t>&gt;</m:t>
                                </m:r>
                                <m:r>
                                  <a:rPr lang="en-AU" sz="1800" i="1">
                                    <a:effectLst/>
                                    <a:latin typeface="Cambria Math" panose="02040503050406030204" pitchFamily="18" charset="0"/>
                                    <a:ea typeface="Calibri" panose="020F0502020204030204" pitchFamily="34" charset="0"/>
                                    <a:cs typeface="Arial" panose="020B0604020202020204" pitchFamily="34" charset="0"/>
                                  </a:rPr>
                                  <m:t>0</m:t>
                                </m:r>
                                <m:r>
                                  <a:rPr lang="en-AU" sz="1800" i="1" smtClean="0">
                                    <a:effectLst/>
                                    <a:latin typeface="Cambria Math" panose="02040503050406030204" pitchFamily="18" charset="0"/>
                                    <a:ea typeface="Cambria Math" panose="02040503050406030204" pitchFamily="18" charset="0"/>
                                  </a:rPr>
                                  <m:t>×</m:t>
                                </m:r>
                                <m:sSup>
                                  <m:sSupPr>
                                    <m:ctrlPr>
                                      <a:rPr lang="en-AU" sz="1800" b="0" i="1" smtClean="0">
                                        <a:effectLst/>
                                        <a:latin typeface="Cambria Math" panose="02040503050406030204" pitchFamily="18" charset="0"/>
                                        <a:ea typeface="Cambria Math" panose="02040503050406030204" pitchFamily="18" charset="0"/>
                                      </a:rPr>
                                    </m:ctrlPr>
                                  </m:sSupPr>
                                  <m:e>
                                    <m:d>
                                      <m:dPr>
                                        <m:ctrlPr>
                                          <a:rPr lang="en-AU" sz="1800" b="0" i="1" smtClean="0">
                                            <a:effectLst/>
                                            <a:latin typeface="Cambria Math" panose="02040503050406030204" pitchFamily="18" charset="0"/>
                                            <a:ea typeface="Cambria Math" panose="02040503050406030204" pitchFamily="18" charset="0"/>
                                          </a:rPr>
                                        </m:ctrlPr>
                                      </m:dPr>
                                      <m:e>
                                        <m:r>
                                          <a:rPr lang="en-AU" sz="1800" b="0" i="1" smtClean="0">
                                            <a:effectLst/>
                                            <a:latin typeface="Cambria Math" panose="02040503050406030204" pitchFamily="18" charset="0"/>
                                            <a:ea typeface="Cambria Math" panose="02040503050406030204" pitchFamily="18" charset="0"/>
                                          </a:rPr>
                                          <m:t>𝑥</m:t>
                                        </m:r>
                                        <m:r>
                                          <a:rPr lang="en-AU" sz="1800" b="0" i="1" smtClean="0">
                                            <a:effectLst/>
                                            <a:latin typeface="Cambria Math" panose="02040503050406030204" pitchFamily="18" charset="0"/>
                                            <a:ea typeface="Cambria Math" panose="02040503050406030204" pitchFamily="18" charset="0"/>
                                          </a:rPr>
                                          <m:t>+1</m:t>
                                        </m:r>
                                      </m:e>
                                    </m:d>
                                  </m:e>
                                  <m:sup>
                                    <m:r>
                                      <a:rPr lang="en-AU" sz="1800" b="0" i="1" smtClean="0">
                                        <a:effectLst/>
                                        <a:latin typeface="Cambria Math" panose="02040503050406030204" pitchFamily="18" charset="0"/>
                                        <a:ea typeface="Cambria Math" panose="02040503050406030204" pitchFamily="18" charset="0"/>
                                      </a:rPr>
                                      <m:t>2</m:t>
                                    </m:r>
                                  </m:sup>
                                </m:sSup>
                              </m:oMath>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+1)</m:t>
                                </m:r>
                                <m:r>
                                  <m:rPr>
                                    <m:aln/>
                                  </m:rPr>
                                  <a:rPr lang="en-AU" b="0" i="1" smtClean="0">
                                    <a:latin typeface="Cambria Math" panose="02040503050406030204" pitchFamily="18" charset="0"/>
                                  </a:rPr>
                                  <m:t>&gt;</m:t>
                                </m:r>
                                <m:r>
                                  <a:rPr lang="en-AU" b="0" i="1" smtClean="0">
                                    <a:latin typeface="Cambria Math" panose="02040503050406030204" pitchFamily="18" charset="0"/>
                                  </a:rPr>
                                  <m:t>0</m:t>
                                </m:r>
                              </m:oMath>
                            </m:oMathPara>
                          </a14:m>
                          <a:endParaRPr lang="en-AU" b="0" i="1" dirty="0">
                            <a:latin typeface="Cambria Math"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1684890"/>
                      </a:ext>
                    </a:extLst>
                  </a:tr>
                  <a:tr h="1680836">
                    <a:tc>
                      <a:txBody>
                        <a:bodyPr/>
                        <a:lstStyle/>
                        <a:p>
                          <a:pPr algn="r"/>
                          <a:r>
                            <a:rPr lang="en-AU" dirty="0"/>
                            <a:t>Sketch the parabola and observe its position in relation to the </a:t>
                          </a:r>
                          <a14:m>
                            <m:oMath xmlns:m="http://schemas.openxmlformats.org/officeDocument/2006/math">
                              <m:r>
                                <a:rPr lang="en-AU" b="0" i="1" smtClean="0">
                                  <a:latin typeface="Cambria Math" panose="02040503050406030204" pitchFamily="18" charset="0"/>
                                </a:rPr>
                                <m:t>𝑥</m:t>
                              </m:r>
                            </m:oMath>
                          </a14:m>
                          <a:r>
                            <a:rPr lang="en-AU" dirty="0"/>
                            <a:t>-axis: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dirty="0"/>
                            <a:t>Sketch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+1)</m:t>
                              </m:r>
                            </m:oMath>
                          </a14:m>
                          <a:endParaRPr lang="en-AU" dirty="0"/>
                        </a:p>
                        <a:p>
                          <a:pPr marL="0" marR="0" lvl="0" indent="0" algn="l" defTabSz="914377" rtl="0" eaLnBrk="1" fontAlgn="auto" latinLnBrk="0" hangingPunct="1">
                            <a:lnSpc>
                              <a:spcPct val="100000"/>
                            </a:lnSpc>
                            <a:spcBef>
                              <a:spcPts val="0"/>
                            </a:spcBef>
                            <a:spcAft>
                              <a:spcPts val="0"/>
                            </a:spcAft>
                            <a:buClrTx/>
                            <a:buSzTx/>
                            <a:buFontTx/>
                            <a:buNone/>
                            <a:tabLst/>
                            <a:defRPr/>
                          </a:pPr>
                          <a:r>
                            <a:rPr lang="en-AU" dirty="0"/>
                            <a:t>Concave up parabola</a:t>
                          </a:r>
                        </a:p>
                        <a:p>
                          <a:pPr marL="0" marR="0" lvl="0" indent="0" algn="l" defTabSz="914377" rtl="0" eaLnBrk="1" fontAlgn="auto" latinLnBrk="0" hangingPunct="1">
                            <a:lnSpc>
                              <a:spcPct val="100000"/>
                            </a:lnSpc>
                            <a:spcBef>
                              <a:spcPts val="0"/>
                            </a:spcBef>
                            <a:spcAft>
                              <a:spcPts val="0"/>
                            </a:spcAft>
                            <a:buClrTx/>
                            <a:buSzTx/>
                            <a:buFontTx/>
                            <a:buNone/>
                            <a:tabLst/>
                            <a:defRPr/>
                          </a:pPr>
                          <a:r>
                            <a:rPr lang="en-AU" b="0" dirty="0"/>
                            <a:t>With </a:t>
                          </a:r>
                          <a14:m>
                            <m:oMath xmlns:m="http://schemas.openxmlformats.org/officeDocument/2006/math">
                              <m:r>
                                <a:rPr lang="en-AU" b="0" i="1" smtClean="0">
                                  <a:latin typeface="Cambria Math" panose="02040503050406030204" pitchFamily="18" charset="0"/>
                                </a:rPr>
                                <m:t>𝑥</m:t>
                              </m:r>
                            </m:oMath>
                          </a14:m>
                          <a:r>
                            <a:rPr lang="en-AU" dirty="0"/>
                            <a:t>-intercepts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=−1, 2</m:t>
                              </m:r>
                            </m:oMath>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3735775"/>
                      </a:ext>
                    </a:extLst>
                  </a:tr>
                  <a:tr h="1198154">
                    <a:tc>
                      <a:txBody>
                        <a:bodyPr/>
                        <a:lstStyle/>
                        <a:p>
                          <a:pPr algn="r"/>
                          <a:r>
                            <a:rPr lang="en-AU" dirty="0"/>
                            <a:t>Solution: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14:m>
                            <m:oMath xmlns:m="http://schemas.openxmlformats.org/officeDocument/2006/math">
                              <m:r>
                                <a:rPr lang="en-AU" sz="1800" i="1" kern="1200" smtClean="0">
                                  <a:solidFill>
                                    <a:schemeClr val="tx1"/>
                                  </a:solidFill>
                                  <a:effectLst/>
                                  <a:latin typeface="Cambria Math" panose="02040503050406030204" pitchFamily="18" charset="0"/>
                                  <a:ea typeface="+mn-ea"/>
                                  <a:cs typeface="+mn-cs"/>
                                </a:rPr>
                                <m:t>𝑥</m:t>
                              </m:r>
                              <m:r>
                                <a:rPr lang="en-AU" sz="1800" i="1" kern="1200" smtClean="0">
                                  <a:solidFill>
                                    <a:schemeClr val="tx1"/>
                                  </a:solidFill>
                                  <a:effectLst/>
                                  <a:latin typeface="Cambria Math" panose="02040503050406030204" pitchFamily="18" charset="0"/>
                                  <a:ea typeface="+mn-ea"/>
                                  <a:cs typeface="+mn-cs"/>
                                </a:rPr>
                                <m:t>&lt;−1</m:t>
                              </m:r>
                            </m:oMath>
                          </a14:m>
                          <a:r>
                            <a:rPr lang="en-AU" sz="1800" kern="1200" dirty="0">
                              <a:solidFill>
                                <a:schemeClr val="tx1"/>
                              </a:solidFill>
                              <a:effectLst/>
                              <a:latin typeface="+mn-lt"/>
                              <a:ea typeface="+mn-ea"/>
                              <a:cs typeface="+mn-cs"/>
                            </a:rPr>
                            <a:t> or </a:t>
                          </a:r>
                          <a14:m>
                            <m:oMath xmlns:m="http://schemas.openxmlformats.org/officeDocument/2006/math">
                              <m:r>
                                <a:rPr lang="en-AU" sz="1800" i="1" kern="1200">
                                  <a:solidFill>
                                    <a:schemeClr val="tx1"/>
                                  </a:solidFill>
                                  <a:effectLst/>
                                  <a:latin typeface="Cambria Math" panose="02040503050406030204" pitchFamily="18" charset="0"/>
                                  <a:ea typeface="+mn-ea"/>
                                  <a:cs typeface="+mn-cs"/>
                                </a:rPr>
                                <m:t>𝑥</m:t>
                              </m:r>
                              <m:r>
                                <a:rPr lang="en-AU" sz="1800" i="1" kern="1200">
                                  <a:solidFill>
                                    <a:schemeClr val="tx1"/>
                                  </a:solidFill>
                                  <a:effectLst/>
                                  <a:latin typeface="Cambria Math" panose="02040503050406030204" pitchFamily="18" charset="0"/>
                                  <a:ea typeface="+mn-ea"/>
                                  <a:cs typeface="+mn-cs"/>
                                </a:rPr>
                                <m:t>&gt;2</m:t>
                              </m:r>
                            </m:oMath>
                          </a14:m>
                          <a:endParaRPr lang="en-AU" dirty="0"/>
                        </a:p>
                        <a:p>
                          <a:pPr algn="l"/>
                          <a14:m>
                            <m:oMathPara xmlns:m="http://schemas.openxmlformats.org/officeDocument/2006/math">
                              <m:oMathParaPr>
                                <m:jc m:val="left"/>
                              </m:oMathParaPr>
                              <m:oMath xmlns:m="http://schemas.openxmlformats.org/officeDocument/2006/math">
                                <m:r>
                                  <a:rPr lang="en-AU" sz="1800" b="0" i="1" kern="1200" smtClean="0">
                                    <a:solidFill>
                                      <a:schemeClr val="tx1"/>
                                    </a:solidFill>
                                    <a:effectLst/>
                                    <a:latin typeface="Cambria Math" panose="02040503050406030204" pitchFamily="18" charset="0"/>
                                    <a:ea typeface="+mn-ea"/>
                                    <a:cs typeface="+mn-cs"/>
                                  </a:rPr>
                                  <m:t>𝑥</m:t>
                                </m:r>
                                <m:r>
                                  <a:rPr lang="en-AU" sz="1800" i="1" kern="1200" smtClean="0">
                                    <a:solidFill>
                                      <a:schemeClr val="tx1"/>
                                    </a:solidFill>
                                    <a:effectLst/>
                                    <a:latin typeface="Cambria Math" panose="02040503050406030204" pitchFamily="18" charset="0"/>
                                    <a:ea typeface="+mn-ea"/>
                                    <a:cs typeface="+mn-cs"/>
                                  </a:rPr>
                                  <m:t>∈(−∞,−1)∪(2,∞)</m:t>
                                </m:r>
                              </m:oMath>
                            </m:oMathPara>
                          </a14:m>
                          <a:endParaRPr lang="en-A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7920268"/>
                      </a:ext>
                    </a:extLst>
                  </a:tr>
                </a:tbl>
              </a:graphicData>
            </a:graphic>
          </p:graphicFrame>
        </mc:Choice>
        <mc:Fallback xmlns="">
          <p:graphicFrame>
            <p:nvGraphicFramePr>
              <p:cNvPr id="6" name="Table 5">
                <a:extLst>
                  <a:ext uri="{FF2B5EF4-FFF2-40B4-BE49-F238E27FC236}">
                    <a16:creationId xmlns:a16="http://schemas.microsoft.com/office/drawing/2014/main" id="{021032B2-B8A7-B7F9-7B9F-4363E3EB99B4}"/>
                  </a:ext>
                </a:extLst>
              </p:cNvPr>
              <p:cNvGraphicFramePr>
                <a:graphicFrameLocks noGrp="1"/>
              </p:cNvGraphicFramePr>
              <p:nvPr>
                <p:extLst>
                  <p:ext uri="{D42A27DB-BD31-4B8C-83A1-F6EECF244321}">
                    <p14:modId xmlns:p14="http://schemas.microsoft.com/office/powerpoint/2010/main" val="3893558850"/>
                  </p:ext>
                </p:extLst>
              </p:nvPr>
            </p:nvGraphicFramePr>
            <p:xfrm>
              <a:off x="348000" y="2413775"/>
              <a:ext cx="11483998" cy="4431200"/>
            </p:xfrm>
            <a:graphic>
              <a:graphicData uri="http://schemas.openxmlformats.org/drawingml/2006/table">
                <a:tbl>
                  <a:tblPr firstRow="1" bandRow="1">
                    <a:tableStyleId>{2D5ABB26-0587-4C30-8999-92F81FD0307C}</a:tableStyleId>
                  </a:tblPr>
                  <a:tblGrid>
                    <a:gridCol w="5741999">
                      <a:extLst>
                        <a:ext uri="{9D8B030D-6E8A-4147-A177-3AD203B41FA5}">
                          <a16:colId xmlns:a16="http://schemas.microsoft.com/office/drawing/2014/main" val="2806277996"/>
                        </a:ext>
                      </a:extLst>
                    </a:gridCol>
                    <a:gridCol w="5741999">
                      <a:extLst>
                        <a:ext uri="{9D8B030D-6E8A-4147-A177-3AD203B41FA5}">
                          <a16:colId xmlns:a16="http://schemas.microsoft.com/office/drawing/2014/main" val="1456675973"/>
                        </a:ext>
                      </a:extLst>
                    </a:gridCol>
                  </a:tblGrid>
                  <a:tr h="489846">
                    <a:tc>
                      <a:txBody>
                        <a:bodyPr/>
                        <a:lstStyle/>
                        <a:p>
                          <a:pPr algn="r"/>
                          <a:r>
                            <a:rPr lang="en-AU" dirty="0"/>
                            <a:t>Consider where the rational expression is undefined: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0000" t="-6250" b="-810000"/>
                          </a:stretch>
                        </a:blipFill>
                      </a:tcPr>
                    </a:tc>
                    <a:extLst>
                      <a:ext uri="{0D108BD9-81ED-4DB2-BD59-A6C34878D82A}">
                        <a16:rowId xmlns:a16="http://schemas.microsoft.com/office/drawing/2014/main" val="4231996393"/>
                      </a:ext>
                    </a:extLst>
                  </a:tr>
                  <a:tr h="1062364">
                    <a:tc>
                      <a:txBody>
                        <a:bodyPr/>
                        <a:lstStyle/>
                        <a:p>
                          <a:pPr algn="r"/>
                          <a:r>
                            <a:rPr lang="en-AU" dirty="0"/>
                            <a:t>Multiply both sides by the square of the denominator: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0000" t="-48571" b="-270286"/>
                          </a:stretch>
                        </a:blipFill>
                      </a:tcPr>
                    </a:tc>
                    <a:extLst>
                      <a:ext uri="{0D108BD9-81ED-4DB2-BD59-A6C34878D82A}">
                        <a16:rowId xmlns:a16="http://schemas.microsoft.com/office/drawing/2014/main" val="3361684890"/>
                      </a:ext>
                    </a:extLst>
                  </a:tr>
                  <a:tr h="1680836">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94203" r="-100000" b="-71377"/>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0000" t="-94203" b="-71377"/>
                          </a:stretch>
                        </a:blipFill>
                      </a:tcPr>
                    </a:tc>
                    <a:extLst>
                      <a:ext uri="{0D108BD9-81ED-4DB2-BD59-A6C34878D82A}">
                        <a16:rowId xmlns:a16="http://schemas.microsoft.com/office/drawing/2014/main" val="1103735775"/>
                      </a:ext>
                    </a:extLst>
                  </a:tr>
                  <a:tr h="1198154">
                    <a:tc>
                      <a:txBody>
                        <a:bodyPr/>
                        <a:lstStyle/>
                        <a:p>
                          <a:pPr algn="r"/>
                          <a:r>
                            <a:rPr lang="en-AU" dirty="0"/>
                            <a:t>Solution: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100000" t="-272081"/>
                          </a:stretch>
                        </a:blipFill>
                      </a:tcPr>
                    </a:tc>
                    <a:extLst>
                      <a:ext uri="{0D108BD9-81ED-4DB2-BD59-A6C34878D82A}">
                        <a16:rowId xmlns:a16="http://schemas.microsoft.com/office/drawing/2014/main" val="4177920268"/>
                      </a:ext>
                    </a:extLst>
                  </a:tr>
                </a:tbl>
              </a:graphicData>
            </a:graphic>
          </p:graphicFrame>
        </mc:Fallback>
      </mc:AlternateContent>
      <p:pic>
        <p:nvPicPr>
          <p:cNvPr id="9" name="Picture 8" descr="Graph of the parabola y=(x-2)(x+1)">
            <a:extLst>
              <a:ext uri="{FF2B5EF4-FFF2-40B4-BE49-F238E27FC236}">
                <a16:creationId xmlns:a16="http://schemas.microsoft.com/office/drawing/2014/main" id="{075AACA6-F751-8D15-C527-9EEF49123954}"/>
              </a:ext>
            </a:extLst>
          </p:cNvPr>
          <p:cNvPicPr>
            <a:picLocks noChangeAspect="1"/>
          </p:cNvPicPr>
          <p:nvPr/>
        </p:nvPicPr>
        <p:blipFill>
          <a:blip r:embed="rId5"/>
          <a:stretch>
            <a:fillRect/>
          </a:stretch>
        </p:blipFill>
        <p:spPr>
          <a:xfrm>
            <a:off x="9166183" y="3850104"/>
            <a:ext cx="2182406" cy="2242551"/>
          </a:xfrm>
          <a:prstGeom prst="rect">
            <a:avLst/>
          </a:prstGeom>
        </p:spPr>
      </p:pic>
      <p:sp>
        <p:nvSpPr>
          <p:cNvPr id="2" name="Slide Number Placeholder 1">
            <a:extLst>
              <a:ext uri="{FF2B5EF4-FFF2-40B4-BE49-F238E27FC236}">
                <a16:creationId xmlns:a16="http://schemas.microsoft.com/office/drawing/2014/main" id="{54EE63DF-5ED4-0615-8DFC-27251D0ECE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87351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pPr>
            <a:r>
              <a:rPr lang="en-US" u="sng" dirty="0">
                <a:solidFill>
                  <a:srgbClr val="2F5496"/>
                </a:solidFill>
                <a:effectLst/>
                <a:latin typeface="Arial" panose="020B0604020202020204" pitchFamily="34" charset="0"/>
                <a:ea typeface="Arial" panose="020B0604020202020204" pitchFamily="34" charset="0"/>
                <a:hlinkClick r:id="rId6"/>
              </a:rPr>
              <a:t>Mathematics Extension 1 11–12 Syllabus</a:t>
            </a:r>
            <a:r>
              <a:rPr lang="en-AU" dirty="0">
                <a:solidFill>
                  <a:srgbClr val="000000"/>
                </a:solidFill>
                <a:effectLst/>
                <a:latin typeface="Arial" panose="020B0604020202020204" pitchFamily="34" charset="0"/>
                <a:ea typeface="Arial" panose="020B060402020202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09798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solve inequalities involving rational expressions with variables in the denominator.</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I can identify values that make a rational expression zero or undefined.</a:t>
            </a:r>
          </a:p>
          <a:p>
            <a:pPr marL="342900" indent="-342900">
              <a:lnSpc>
                <a:spcPct val="150000"/>
              </a:lnSpc>
              <a:spcAft>
                <a:spcPts val="600"/>
              </a:spcAft>
              <a:buFont typeface="Arial"/>
              <a:buChar char="•"/>
            </a:pPr>
            <a:r>
              <a:rPr lang="en-AU" sz="2000" dirty="0">
                <a:cs typeface="Arial" panose="020B0604020202020204" pitchFamily="34" charset="0"/>
              </a:rPr>
              <a:t>I can explain where a rational expression is positive or negative.</a:t>
            </a:r>
          </a:p>
          <a:p>
            <a:pPr marL="342900" indent="-342900">
              <a:lnSpc>
                <a:spcPct val="150000"/>
              </a:lnSpc>
              <a:spcAft>
                <a:spcPts val="600"/>
              </a:spcAft>
              <a:buFont typeface="Arial"/>
              <a:buChar char="•"/>
            </a:pPr>
            <a:r>
              <a:rPr lang="en-AU" sz="2000" dirty="0">
                <a:cs typeface="Arial" panose="020B0604020202020204" pitchFamily="34" charset="0"/>
              </a:rPr>
              <a:t>I can identify and justify critical values of an inequality involving a rational expression.</a:t>
            </a:r>
          </a:p>
          <a:p>
            <a:pPr marL="342900" indent="-342900">
              <a:lnSpc>
                <a:spcPct val="150000"/>
              </a:lnSpc>
              <a:spcAft>
                <a:spcPts val="600"/>
              </a:spcAft>
              <a:buFont typeface="Arial"/>
              <a:buChar char="•"/>
            </a:pPr>
            <a:r>
              <a:rPr lang="en-AU" sz="2000" dirty="0">
                <a:cs typeface="Arial" panose="020B0604020202020204" pitchFamily="34" charset="0"/>
              </a:rPr>
              <a:t>I can solve inequalities involving rational expressions with variables in the denominator and justify the reasoning behind my method and solution.</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latin typeface="+mj-lt"/>
              </a:rPr>
              <a:t>Starter questions</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5126400" cy="253427"/>
          </a:xfrm>
        </p:spPr>
        <p:txBody>
          <a:bodyPr/>
          <a:lstStyle/>
          <a:p>
            <a:r>
              <a:rPr lang="en-AU" dirty="0">
                <a:latin typeface="+mj-lt"/>
              </a:rPr>
              <a:t>Activating prior knowledge</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a:xfrm>
                <a:off x="345623" y="1710860"/>
                <a:ext cx="4276619" cy="4807835"/>
              </a:xfrm>
            </p:spPr>
            <p:txBody>
              <a:bodyPr/>
              <a:lstStyle/>
              <a:p>
                <a:pPr marL="457200" indent="-457200">
                  <a:buFont typeface="+mj-lt"/>
                  <a:buAutoNum type="arabicPeriod"/>
                </a:pPr>
                <a:r>
                  <a:rPr lang="en-AU" dirty="0">
                    <a:latin typeface="+mn-lt"/>
                  </a:rPr>
                  <a:t>Solve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&lt;0</m:t>
                    </m:r>
                  </m:oMath>
                </a14:m>
                <a:endParaRPr lang="en-AU" b="0" dirty="0">
                  <a:latin typeface="+mn-lt"/>
                </a:endParaRPr>
              </a:p>
              <a:p>
                <a:pPr marL="457200" indent="-457200">
                  <a:buFont typeface="+mj-lt"/>
                  <a:buAutoNum type="arabicPeriod"/>
                </a:pPr>
                <a:r>
                  <a:rPr lang="en-AU" b="0" dirty="0"/>
                  <a:t>For what values of </a:t>
                </a:r>
                <a14:m>
                  <m:oMath xmlns:m="http://schemas.openxmlformats.org/officeDocument/2006/math">
                    <m:r>
                      <a:rPr lang="en-AU" b="0" i="1" smtClean="0">
                        <a:latin typeface="Cambria Math" panose="02040503050406030204" pitchFamily="18" charset="0"/>
                      </a:rPr>
                      <m:t>𝑥</m:t>
                    </m:r>
                  </m:oMath>
                </a14:m>
                <a:r>
                  <a:rPr lang="en-AU" b="0" dirty="0"/>
                  <a:t> is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𝑥</m:t>
                        </m:r>
                      </m:den>
                    </m:f>
                    <m:r>
                      <a:rPr lang="en-AU" b="0" i="1" smtClean="0">
                        <a:latin typeface="Cambria Math" panose="02040503050406030204" pitchFamily="18" charset="0"/>
                      </a:rPr>
                      <m:t>&gt;0</m:t>
                    </m:r>
                  </m:oMath>
                </a14:m>
                <a:endParaRPr lang="en-AU" b="0" dirty="0">
                  <a:latin typeface="+mn-lt"/>
                </a:endParaRPr>
              </a:p>
              <a:p>
                <a:pPr marL="457200" indent="-457200">
                  <a:buFont typeface="+mj-lt"/>
                  <a:buAutoNum type="arabicPeriod"/>
                </a:pPr>
                <a:r>
                  <a:rPr lang="en-AU" dirty="0">
                    <a:latin typeface="+mn-lt"/>
                  </a:rPr>
                  <a:t>Simplify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4</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−16</m:t>
                        </m:r>
                      </m:num>
                      <m:den>
                        <m:r>
                          <a:rPr lang="en-AU" i="1">
                            <a:latin typeface="Cambria Math" panose="02040503050406030204" pitchFamily="18" charset="0"/>
                          </a:rPr>
                          <m:t>2</m:t>
                        </m:r>
                        <m:r>
                          <a:rPr lang="en-AU" i="1">
                            <a:latin typeface="Cambria Math" panose="02040503050406030204" pitchFamily="18" charset="0"/>
                          </a:rPr>
                          <m:t>𝑥</m:t>
                        </m:r>
                      </m:den>
                    </m:f>
                  </m:oMath>
                </a14:m>
                <a:endParaRPr lang="en-AU" dirty="0">
                  <a:latin typeface="+mn-lt"/>
                </a:endParaRPr>
              </a:p>
              <a:p>
                <a:pPr marL="457200" indent="-457200">
                  <a:buFont typeface="+mj-lt"/>
                  <a:buAutoNum type="arabicPeriod"/>
                </a:pPr>
                <a:r>
                  <a:rPr lang="en-AU" b="0" dirty="0">
                    <a:latin typeface="+mn-lt"/>
                  </a:rPr>
                  <a:t>Sketch 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𝑥</m:t>
                        </m:r>
                        <m:r>
                          <a:rPr lang="en-AU" b="0" i="1" smtClean="0">
                            <a:latin typeface="Cambria Math" panose="02040503050406030204" pitchFamily="18" charset="0"/>
                          </a:rPr>
                          <m:t>+1</m:t>
                        </m:r>
                      </m:den>
                    </m:f>
                  </m:oMath>
                </a14:m>
                <a:endParaRPr lang="en-AU" b="0" dirty="0">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xfrm>
                <a:off x="345623" y="1710860"/>
                <a:ext cx="4276619" cy="4807835"/>
              </a:xfrm>
              <a:blipFill>
                <a:blip r:embed="rId3"/>
                <a:stretch>
                  <a:fillRect l="-342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5" name="Table 4" descr="Solutions in a table. ">
                <a:extLst>
                  <a:ext uri="{FF2B5EF4-FFF2-40B4-BE49-F238E27FC236}">
                    <a16:creationId xmlns:a16="http://schemas.microsoft.com/office/drawing/2014/main" id="{49BD76D0-8AB4-3177-D370-99D6E3A887E2}"/>
                  </a:ext>
                </a:extLst>
              </p:cNvPr>
              <p:cNvGraphicFramePr>
                <a:graphicFrameLocks noGrp="1"/>
              </p:cNvGraphicFramePr>
              <p:nvPr>
                <p:extLst>
                  <p:ext uri="{D42A27DB-BD31-4B8C-83A1-F6EECF244321}">
                    <p14:modId xmlns:p14="http://schemas.microsoft.com/office/powerpoint/2010/main" val="806029613"/>
                  </p:ext>
                </p:extLst>
              </p:nvPr>
            </p:nvGraphicFramePr>
            <p:xfrm>
              <a:off x="5890196" y="565838"/>
              <a:ext cx="3659050" cy="4449699"/>
            </p:xfrm>
            <a:graphic>
              <a:graphicData uri="http://schemas.openxmlformats.org/drawingml/2006/table">
                <a:tbl>
                  <a:tblPr firstRow="1" bandRow="1">
                    <a:tableStyleId>{5940675A-B579-460E-94D1-54222C63F5DA}</a:tableStyleId>
                  </a:tblPr>
                  <a:tblGrid>
                    <a:gridCol w="3659050">
                      <a:extLst>
                        <a:ext uri="{9D8B030D-6E8A-4147-A177-3AD203B41FA5}">
                          <a16:colId xmlns:a16="http://schemas.microsoft.com/office/drawing/2014/main" val="3800289381"/>
                        </a:ext>
                      </a:extLst>
                    </a:gridCol>
                  </a:tblGrid>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b="0" dirty="0"/>
                            <a:t>1.</a:t>
                          </a:r>
                        </a:p>
                        <a:p>
                          <a:pPr marL="0" marR="0" lvl="0" indent="0" algn="l"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AU" sz="1800" b="0" smtClean="0">
                                    <a:latin typeface="Cambria Math" panose="02040503050406030204" pitchFamily="18" charset="0"/>
                                  </a:rPr>
                                  <m:t>𝑥</m:t>
                                </m:r>
                                <m:d>
                                  <m:dPr>
                                    <m:ctrlPr>
                                      <a:rPr lang="en-AU" sz="1800" b="0" i="1" smtClean="0">
                                        <a:latin typeface="Cambria Math" panose="02040503050406030204" pitchFamily="18" charset="0"/>
                                      </a:rPr>
                                    </m:ctrlPr>
                                  </m:dPr>
                                  <m:e>
                                    <m:r>
                                      <a:rPr lang="en-AU" sz="1800" b="0" smtClean="0">
                                        <a:latin typeface="Cambria Math" panose="02040503050406030204" pitchFamily="18" charset="0"/>
                                      </a:rPr>
                                      <m:t>𝑥</m:t>
                                    </m:r>
                                    <m:r>
                                      <a:rPr lang="en-AU" sz="1800" b="0" smtClean="0">
                                        <a:latin typeface="Cambria Math" panose="02040503050406030204" pitchFamily="18" charset="0"/>
                                      </a:rPr>
                                      <m:t>−3</m:t>
                                    </m:r>
                                  </m:e>
                                </m:d>
                                <m:r>
                                  <a:rPr lang="en-AU" sz="1800" b="0" smtClean="0">
                                    <a:latin typeface="Cambria Math" panose="02040503050406030204" pitchFamily="18" charset="0"/>
                                  </a:rPr>
                                  <m:t>&lt;0</m:t>
                                </m:r>
                              </m:oMath>
                              <m:oMath xmlns:m="http://schemas.openxmlformats.org/officeDocument/2006/math">
                                <m:r>
                                  <a:rPr lang="en-AU" sz="1800" b="0" smtClean="0">
                                    <a:latin typeface="Cambria Math" panose="02040503050406030204" pitchFamily="18" charset="0"/>
                                  </a:rPr>
                                  <m:t>0&lt;</m:t>
                                </m:r>
                                <m:r>
                                  <a:rPr lang="en-AU" sz="1800" b="0" smtClean="0">
                                    <a:latin typeface="Cambria Math" panose="02040503050406030204" pitchFamily="18" charset="0"/>
                                  </a:rPr>
                                  <m:t>𝑥</m:t>
                                </m:r>
                                <m:r>
                                  <a:rPr lang="en-AU" sz="1800" b="0" smtClean="0">
                                    <a:latin typeface="Cambria Math" panose="02040503050406030204" pitchFamily="18" charset="0"/>
                                  </a:rPr>
                                  <m:t>&lt;3</m:t>
                                </m:r>
                              </m:oMath>
                            </m:oMathPara>
                          </a14:m>
                          <a:endParaRPr lang="en-AU" sz="1800" dirty="0"/>
                        </a:p>
                        <a:p>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85594993"/>
                      </a:ext>
                    </a:extLst>
                  </a:tr>
                  <a:tr h="370840">
                    <a:tc>
                      <a:txBody>
                        <a:bodyPr/>
                        <a:lstStyle/>
                        <a:p>
                          <a:r>
                            <a:rPr lang="en-AU" b="0" i="0" dirty="0">
                              <a:latin typeface="+mj-lt"/>
                            </a:rPr>
                            <a:t>2.</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&gt;0</m:t>
                                </m:r>
                              </m:oMath>
                            </m:oMathPara>
                          </a14:m>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2826881"/>
                      </a:ext>
                    </a:extLst>
                  </a:tr>
                  <a:tr h="370840">
                    <a:tc>
                      <a:txBody>
                        <a:bodyPr/>
                        <a:lstStyle/>
                        <a:p>
                          <a:r>
                            <a:rPr lang="en-AU" i="0" dirty="0">
                              <a:latin typeface="+mj-lt"/>
                            </a:rPr>
                            <a:t>3.</a:t>
                          </a:r>
                        </a:p>
                        <a:p>
                          <a:pPr/>
                          <a14:m>
                            <m:oMathPara xmlns:m="http://schemas.openxmlformats.org/officeDocument/2006/math">
                              <m:oMathParaPr>
                                <m:jc m:val="centerGroup"/>
                              </m:oMathParaPr>
                              <m:oMath xmlns:m="http://schemas.openxmlformats.org/officeDocument/2006/math">
                                <m:f>
                                  <m:fPr>
                                    <m:ctrlPr>
                                      <a:rPr lang="en-AU" i="1" smtClean="0">
                                        <a:latin typeface="Cambria Math" panose="02040503050406030204" pitchFamily="18" charset="0"/>
                                      </a:rPr>
                                    </m:ctrlPr>
                                  </m:fPr>
                                  <m:num>
                                    <m:r>
                                      <a:rPr lang="en-AU" i="1">
                                        <a:latin typeface="Cambria Math" panose="02040503050406030204" pitchFamily="18" charset="0"/>
                                      </a:rPr>
                                      <m:t>4</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−16</m:t>
                                    </m:r>
                                  </m:num>
                                  <m:den>
                                    <m:r>
                                      <a:rPr lang="en-AU" i="1">
                                        <a:latin typeface="Cambria Math" panose="02040503050406030204" pitchFamily="18" charset="0"/>
                                      </a:rPr>
                                      <m:t>2</m:t>
                                    </m:r>
                                    <m:r>
                                      <a:rPr lang="en-AU" i="1">
                                        <a:latin typeface="Cambria Math" panose="02040503050406030204" pitchFamily="18" charset="0"/>
                                      </a:rPr>
                                      <m:t>𝑥</m:t>
                                    </m:r>
                                  </m:den>
                                </m:f>
                              </m:oMath>
                            </m:oMathPara>
                          </a14:m>
                          <a:endParaRPr lang="en-AU"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4</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num>
                                  <m:den>
                                    <m:r>
                                      <a:rPr lang="en-AU" b="0" i="1" smtClean="0">
                                        <a:latin typeface="Cambria Math" panose="02040503050406030204" pitchFamily="18" charset="0"/>
                                      </a:rPr>
                                      <m:t>2</m:t>
                                    </m:r>
                                    <m:r>
                                      <a:rPr lang="en-AU" b="0" i="1" smtClean="0">
                                        <a:latin typeface="Cambria Math" panose="02040503050406030204" pitchFamily="18" charset="0"/>
                                      </a:rPr>
                                      <m:t>𝑥</m:t>
                                    </m:r>
                                  </m:den>
                                </m:f>
                              </m:oMath>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+2</m:t>
                                        </m:r>
                                      </m:e>
                                    </m:d>
                                  </m:num>
                                  <m:den>
                                    <m:r>
                                      <a:rPr lang="en-AU" b="0" i="1" smtClean="0">
                                        <a:latin typeface="Cambria Math" panose="02040503050406030204" pitchFamily="18" charset="0"/>
                                      </a:rPr>
                                      <m:t>𝑥</m:t>
                                    </m:r>
                                  </m:den>
                                </m:f>
                              </m:oMath>
                            </m:oMathPara>
                          </a14:m>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3558552"/>
                      </a:ext>
                    </a:extLst>
                  </a:tr>
                  <a:tr h="370840">
                    <a:tc>
                      <a:txBody>
                        <a:bodyPr/>
                        <a:lstStyle/>
                        <a:p>
                          <a:r>
                            <a:rPr lang="en-AU" dirty="0"/>
                            <a:t>4.</a:t>
                          </a:r>
                        </a:p>
                        <a:p>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8074991"/>
                      </a:ext>
                    </a:extLst>
                  </a:tr>
                </a:tbl>
              </a:graphicData>
            </a:graphic>
          </p:graphicFrame>
        </mc:Choice>
        <mc:Fallback xmlns="">
          <p:graphicFrame>
            <p:nvGraphicFramePr>
              <p:cNvPr id="5" name="Table 4" descr="Solutions in a table. ">
                <a:extLst>
                  <a:ext uri="{FF2B5EF4-FFF2-40B4-BE49-F238E27FC236}">
                    <a16:creationId xmlns:a16="http://schemas.microsoft.com/office/drawing/2014/main" id="{49BD76D0-8AB4-3177-D370-99D6E3A887E2}"/>
                  </a:ext>
                </a:extLst>
              </p:cNvPr>
              <p:cNvGraphicFramePr>
                <a:graphicFrameLocks noGrp="1"/>
              </p:cNvGraphicFramePr>
              <p:nvPr>
                <p:extLst>
                  <p:ext uri="{D42A27DB-BD31-4B8C-83A1-F6EECF244321}">
                    <p14:modId xmlns:p14="http://schemas.microsoft.com/office/powerpoint/2010/main" val="806029613"/>
                  </p:ext>
                </p:extLst>
              </p:nvPr>
            </p:nvGraphicFramePr>
            <p:xfrm>
              <a:off x="5890196" y="565838"/>
              <a:ext cx="3659050" cy="4449699"/>
            </p:xfrm>
            <a:graphic>
              <a:graphicData uri="http://schemas.openxmlformats.org/drawingml/2006/table">
                <a:tbl>
                  <a:tblPr firstRow="1" bandRow="1">
                    <a:tableStyleId>{5940675A-B579-460E-94D1-54222C63F5DA}</a:tableStyleId>
                  </a:tblPr>
                  <a:tblGrid>
                    <a:gridCol w="3659050">
                      <a:extLst>
                        <a:ext uri="{9D8B030D-6E8A-4147-A177-3AD203B41FA5}">
                          <a16:colId xmlns:a16="http://schemas.microsoft.com/office/drawing/2014/main" val="3800289381"/>
                        </a:ext>
                      </a:extLst>
                    </a:gridCol>
                  </a:tblGrid>
                  <a:tr h="118872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t="-2564" b="-274872"/>
                          </a:stretch>
                        </a:blipFill>
                      </a:tcPr>
                    </a:tc>
                    <a:extLst>
                      <a:ext uri="{0D108BD9-81ED-4DB2-BD59-A6C34878D82A}">
                        <a16:rowId xmlns:a16="http://schemas.microsoft.com/office/drawing/2014/main" val="1285594993"/>
                      </a:ext>
                    </a:extLst>
                  </a:tr>
                  <a:tr h="64008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t="-190476" b="-410476"/>
                          </a:stretch>
                        </a:blipFill>
                      </a:tcPr>
                    </a:tc>
                    <a:extLst>
                      <a:ext uri="{0D108BD9-81ED-4DB2-BD59-A6C34878D82A}">
                        <a16:rowId xmlns:a16="http://schemas.microsoft.com/office/drawing/2014/main" val="1422826881"/>
                      </a:ext>
                    </a:extLst>
                  </a:tr>
                  <a:tr h="1980819">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5"/>
                          <a:stretch>
                            <a:fillRect t="-93558" b="-32209"/>
                          </a:stretch>
                        </a:blipFill>
                      </a:tcPr>
                    </a:tc>
                    <a:extLst>
                      <a:ext uri="{0D108BD9-81ED-4DB2-BD59-A6C34878D82A}">
                        <a16:rowId xmlns:a16="http://schemas.microsoft.com/office/drawing/2014/main" val="2963558552"/>
                      </a:ext>
                    </a:extLst>
                  </a:tr>
                  <a:tr h="640080">
                    <a:tc>
                      <a:txBody>
                        <a:bodyPr/>
                        <a:lstStyle/>
                        <a:p>
                          <a:r>
                            <a:rPr lang="en-AU" dirty="0"/>
                            <a:t>4.</a:t>
                          </a:r>
                        </a:p>
                        <a:p>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8074991"/>
                      </a:ext>
                    </a:extLst>
                  </a:tr>
                </a:tbl>
              </a:graphicData>
            </a:graphic>
          </p:graphicFrame>
        </mc:Fallback>
      </mc:AlternateContent>
      <p:pic>
        <p:nvPicPr>
          <p:cNvPr id="9" name="Picture 8" descr="Graph of 1/1+x.">
            <a:extLst>
              <a:ext uri="{FF2B5EF4-FFF2-40B4-BE49-F238E27FC236}">
                <a16:creationId xmlns:a16="http://schemas.microsoft.com/office/drawing/2014/main" id="{694148A9-D1CE-C4DA-FABD-7B974285F48B}"/>
              </a:ext>
            </a:extLst>
          </p:cNvPr>
          <p:cNvPicPr>
            <a:picLocks noChangeAspect="1"/>
          </p:cNvPicPr>
          <p:nvPr/>
        </p:nvPicPr>
        <p:blipFill>
          <a:blip r:embed="rId6"/>
          <a:stretch>
            <a:fillRect/>
          </a:stretch>
        </p:blipFill>
        <p:spPr>
          <a:xfrm>
            <a:off x="6460575" y="4492837"/>
            <a:ext cx="4109549" cy="2005163"/>
          </a:xfrm>
          <a:prstGeom prst="rect">
            <a:avLst/>
          </a:prstGeom>
        </p:spPr>
      </p:pic>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B9004-0739-D670-D378-CD68ABF967C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3C5C28-4B2E-9298-9EAD-0F6ABD188E35}"/>
              </a:ext>
            </a:extLst>
          </p:cNvPr>
          <p:cNvSpPr>
            <a:spLocks noGrp="1"/>
          </p:cNvSpPr>
          <p:nvPr>
            <p:ph type="title"/>
          </p:nvPr>
        </p:nvSpPr>
        <p:spPr/>
        <p:txBody>
          <a:bodyPr/>
          <a:lstStyle/>
          <a:p>
            <a:r>
              <a:rPr lang="en-AU" dirty="0"/>
              <a:t>Solving inequalities using graphical methods (1)</a:t>
            </a:r>
          </a:p>
        </p:txBody>
      </p:sp>
      <p:sp>
        <p:nvSpPr>
          <p:cNvPr id="4" name="Text Placeholder 3">
            <a:extLst>
              <a:ext uri="{FF2B5EF4-FFF2-40B4-BE49-F238E27FC236}">
                <a16:creationId xmlns:a16="http://schemas.microsoft.com/office/drawing/2014/main" id="{A7DA9784-17FD-C57A-D4BB-C6FF53489FA3}"/>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2024472-E9F9-D578-5FE0-185CAFE0D32C}"/>
                  </a:ext>
                </a:extLst>
              </p:cNvPr>
              <p:cNvSpPr>
                <a:spLocks noGrp="1"/>
              </p:cNvSpPr>
              <p:nvPr>
                <p:ph type="body" sz="quarter" idx="17"/>
              </p:nvPr>
            </p:nvSpPr>
            <p:spPr>
              <a:xfrm>
                <a:off x="360000" y="1567086"/>
                <a:ext cx="6522063" cy="4807835"/>
              </a:xfrm>
            </p:spPr>
            <p:txBody>
              <a:bodyPr/>
              <a:lstStyle/>
              <a:p>
                <a:r>
                  <a:rPr lang="en-AU" dirty="0"/>
                  <a:t>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𝑥</m:t>
                        </m:r>
                        <m:r>
                          <a:rPr lang="en-AU" b="0" i="1" smtClean="0">
                            <a:latin typeface="Cambria Math" panose="02040503050406030204" pitchFamily="18" charset="0"/>
                          </a:rPr>
                          <m:t>−1</m:t>
                        </m:r>
                      </m:den>
                    </m:f>
                  </m:oMath>
                </a14:m>
                <a:r>
                  <a:rPr lang="en-AU" dirty="0"/>
                  <a:t> is shown on the right.</a:t>
                </a:r>
              </a:p>
              <a:p>
                <a:pPr marL="342900" indent="-342900">
                  <a:buFont typeface="Arial" panose="020B0604020202020204" pitchFamily="34" charset="0"/>
                  <a:buChar char="•"/>
                </a:pPr>
                <a:r>
                  <a:rPr lang="en-AU" dirty="0"/>
                  <a:t>What value of </a:t>
                </a:r>
                <a14:m>
                  <m:oMath xmlns:m="http://schemas.openxmlformats.org/officeDocument/2006/math">
                    <m:r>
                      <a:rPr lang="en-AU" b="0" i="1" smtClean="0">
                        <a:latin typeface="Cambria Math" panose="02040503050406030204" pitchFamily="18" charset="0"/>
                      </a:rPr>
                      <m:t>𝑥</m:t>
                    </m:r>
                  </m:oMath>
                </a14:m>
                <a:r>
                  <a:rPr lang="en-AU" dirty="0"/>
                  <a:t> makes the denominator zero?</a:t>
                </a:r>
              </a:p>
              <a:p>
                <a:pPr marL="342900" indent="-342900">
                  <a:buFont typeface="Arial" panose="020B0604020202020204" pitchFamily="34" charset="0"/>
                  <a:buChar char="•"/>
                </a:pPr>
                <a:r>
                  <a:rPr lang="en-AU" dirty="0"/>
                  <a:t>Why is this value important and how does it appear on the graph?</a:t>
                </a:r>
              </a:p>
              <a:p>
                <a:pPr marL="342900" indent="-342900">
                  <a:buFont typeface="Arial" panose="020B0604020202020204" pitchFamily="34" charset="0"/>
                  <a:buChar char="•"/>
                </a:pPr>
                <a:r>
                  <a:rPr lang="en-AU" dirty="0"/>
                  <a:t>For which values of </a:t>
                </a:r>
                <a14:m>
                  <m:oMath xmlns:m="http://schemas.openxmlformats.org/officeDocument/2006/math">
                    <m:r>
                      <a:rPr lang="en-AU" b="0" i="1" smtClean="0">
                        <a:latin typeface="Cambria Math" panose="02040503050406030204" pitchFamily="18" charset="0"/>
                      </a:rPr>
                      <m:t>𝑥</m:t>
                    </m:r>
                  </m:oMath>
                </a14:m>
                <a:r>
                  <a:rPr lang="en-AU" dirty="0"/>
                  <a:t> is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𝑥</m:t>
                        </m:r>
                        <m:r>
                          <a:rPr lang="en-AU" i="1">
                            <a:latin typeface="Cambria Math" panose="02040503050406030204" pitchFamily="18" charset="0"/>
                          </a:rPr>
                          <m:t>−1</m:t>
                        </m:r>
                      </m:den>
                    </m:f>
                  </m:oMath>
                </a14:m>
                <a:r>
                  <a:rPr lang="en-AU" dirty="0"/>
                  <a:t> positive, negative or zero?</a:t>
                </a:r>
              </a:p>
              <a:p>
                <a:pPr marL="342900" indent="-342900">
                  <a:buFont typeface="Arial" panose="020B0604020202020204" pitchFamily="34" charset="0"/>
                  <a:buChar char="•"/>
                </a:pPr>
                <a:r>
                  <a:rPr lang="en-AU" dirty="0"/>
                  <a:t>Use the graph to solve </a:t>
                </a:r>
                <a14:m>
                  <m:oMath xmlns:m="http://schemas.openxmlformats.org/officeDocument/2006/math">
                    <m:f>
                      <m:fPr>
                        <m:ctrlPr>
                          <a:rPr lang="en-AU" i="1" smtClean="0">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𝑥</m:t>
                        </m:r>
                        <m:r>
                          <a:rPr lang="en-AU" i="1">
                            <a:latin typeface="Cambria Math" panose="02040503050406030204" pitchFamily="18" charset="0"/>
                          </a:rPr>
                          <m:t>−1</m:t>
                        </m:r>
                      </m:den>
                    </m:f>
                    <m:r>
                      <a:rPr lang="en-AU" b="0" i="1" smtClean="0">
                        <a:latin typeface="Cambria Math" panose="02040503050406030204" pitchFamily="18" charset="0"/>
                      </a:rPr>
                      <m:t>&gt;0</m:t>
                    </m:r>
                  </m:oMath>
                </a14:m>
                <a:endParaRPr lang="en-AU" dirty="0"/>
              </a:p>
            </p:txBody>
          </p:sp>
        </mc:Choice>
        <mc:Fallback xmlns="">
          <p:sp>
            <p:nvSpPr>
              <p:cNvPr id="5" name="Text Placeholder 4">
                <a:extLst>
                  <a:ext uri="{FF2B5EF4-FFF2-40B4-BE49-F238E27FC236}">
                    <a16:creationId xmlns:a16="http://schemas.microsoft.com/office/drawing/2014/main" id="{32024472-E9F9-D578-5FE0-185CAFE0D32C}"/>
                  </a:ext>
                </a:extLst>
              </p:cNvPr>
              <p:cNvSpPr>
                <a:spLocks noGrp="1" noRot="1" noChangeAspect="1" noMove="1" noResize="1" noEditPoints="1" noAdjustHandles="1" noChangeArrowheads="1" noChangeShapeType="1" noTextEdit="1"/>
              </p:cNvSpPr>
              <p:nvPr>
                <p:ph type="body" sz="quarter" idx="17"/>
              </p:nvPr>
            </p:nvSpPr>
            <p:spPr>
              <a:xfrm>
                <a:off x="360000" y="1567086"/>
                <a:ext cx="6522063" cy="4807835"/>
              </a:xfrm>
              <a:blipFill>
                <a:blip r:embed="rId2"/>
                <a:stretch>
                  <a:fillRect l="-2336" r="-2150"/>
                </a:stretch>
              </a:blipFill>
            </p:spPr>
            <p:txBody>
              <a:bodyPr/>
              <a:lstStyle/>
              <a:p>
                <a:r>
                  <a:rPr lang="en-AU">
                    <a:noFill/>
                  </a:rPr>
                  <a:t> </a:t>
                </a:r>
              </a:p>
            </p:txBody>
          </p:sp>
        </mc:Fallback>
      </mc:AlternateContent>
      <p:pic>
        <p:nvPicPr>
          <p:cNvPr id="7" name="Picture 6" descr="Graph of y=1/(x-1)">
            <a:extLst>
              <a:ext uri="{FF2B5EF4-FFF2-40B4-BE49-F238E27FC236}">
                <a16:creationId xmlns:a16="http://schemas.microsoft.com/office/drawing/2014/main" id="{E3959A22-FC7F-C760-F8E0-3A986C3936F3}"/>
              </a:ext>
            </a:extLst>
          </p:cNvPr>
          <p:cNvPicPr>
            <a:picLocks noChangeAspect="1"/>
          </p:cNvPicPr>
          <p:nvPr/>
        </p:nvPicPr>
        <p:blipFill>
          <a:blip r:embed="rId3"/>
          <a:stretch>
            <a:fillRect/>
          </a:stretch>
        </p:blipFill>
        <p:spPr>
          <a:xfrm>
            <a:off x="7033006" y="1579961"/>
            <a:ext cx="4798994" cy="4806992"/>
          </a:xfrm>
          <a:prstGeom prst="rect">
            <a:avLst/>
          </a:prstGeom>
        </p:spPr>
      </p:pic>
      <p:sp>
        <p:nvSpPr>
          <p:cNvPr id="2" name="Slide Number Placeholder 1">
            <a:extLst>
              <a:ext uri="{FF2B5EF4-FFF2-40B4-BE49-F238E27FC236}">
                <a16:creationId xmlns:a16="http://schemas.microsoft.com/office/drawing/2014/main" id="{57C7F4F3-5D67-546E-14F4-9355AF6652F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372972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ECAD9-8F88-A799-D4FB-68E98D01B3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B8AE7D-9A2A-67A7-97DC-60217E8FC0E4}"/>
              </a:ext>
            </a:extLst>
          </p:cNvPr>
          <p:cNvSpPr>
            <a:spLocks noGrp="1"/>
          </p:cNvSpPr>
          <p:nvPr>
            <p:ph type="title"/>
          </p:nvPr>
        </p:nvSpPr>
        <p:spPr/>
        <p:txBody>
          <a:bodyPr/>
          <a:lstStyle/>
          <a:p>
            <a:r>
              <a:rPr lang="en-AU" dirty="0"/>
              <a:t>Solving inequalities using graphical methods (2)</a:t>
            </a:r>
          </a:p>
        </p:txBody>
      </p:sp>
      <p:sp>
        <p:nvSpPr>
          <p:cNvPr id="4" name="Text Placeholder 3">
            <a:extLst>
              <a:ext uri="{FF2B5EF4-FFF2-40B4-BE49-F238E27FC236}">
                <a16:creationId xmlns:a16="http://schemas.microsoft.com/office/drawing/2014/main" id="{B5E15217-4A50-28D4-83D2-C7E36448E5DF}"/>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2DEA76F1-5C16-1AC6-A640-A4EB49BE230E}"/>
                  </a:ext>
                </a:extLst>
              </p:cNvPr>
              <p:cNvSpPr>
                <a:spLocks noGrp="1"/>
              </p:cNvSpPr>
              <p:nvPr>
                <p:ph type="body" sz="quarter" idx="17"/>
              </p:nvPr>
            </p:nvSpPr>
            <p:spPr>
              <a:xfrm>
                <a:off x="360000" y="1567086"/>
                <a:ext cx="6650400" cy="4807835"/>
              </a:xfrm>
            </p:spPr>
            <p:txBody>
              <a:bodyPr/>
              <a:lstStyle/>
              <a:p>
                <a:r>
                  <a:rPr lang="en-AU" dirty="0"/>
                  <a:t>The graphs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𝑥</m:t>
                        </m:r>
                        <m:r>
                          <a:rPr lang="en-AU" b="0" i="1" smtClean="0">
                            <a:latin typeface="Cambria Math" panose="02040503050406030204" pitchFamily="18" charset="0"/>
                          </a:rPr>
                          <m:t>+2</m:t>
                        </m:r>
                      </m:den>
                    </m:f>
                  </m:oMath>
                </a14:m>
                <a:r>
                  <a:rPr lang="en-AU" dirty="0"/>
                  <a:t> and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=1</m:t>
                    </m:r>
                  </m:oMath>
                </a14:m>
                <a:r>
                  <a:rPr lang="en-AU" dirty="0"/>
                  <a:t> are shown on the right.</a:t>
                </a:r>
              </a:p>
              <a:p>
                <a:pPr marL="342900" indent="-342900">
                  <a:buFont typeface="Arial" panose="020B0604020202020204" pitchFamily="34" charset="0"/>
                  <a:buChar char="•"/>
                </a:pPr>
                <a:r>
                  <a:rPr lang="en-AU" dirty="0"/>
                  <a:t>What value of </a:t>
                </a:r>
                <a14:m>
                  <m:oMath xmlns:m="http://schemas.openxmlformats.org/officeDocument/2006/math">
                    <m:r>
                      <a:rPr lang="en-AU" b="0" i="1" smtClean="0">
                        <a:latin typeface="Cambria Math" panose="02040503050406030204" pitchFamily="18" charset="0"/>
                      </a:rPr>
                      <m:t>𝑥</m:t>
                    </m:r>
                  </m:oMath>
                </a14:m>
                <a:r>
                  <a:rPr lang="en-AU" dirty="0"/>
                  <a:t> makes the denominator of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𝑥</m:t>
                        </m:r>
                        <m:r>
                          <a:rPr lang="en-AU" i="1">
                            <a:latin typeface="Cambria Math" panose="02040503050406030204" pitchFamily="18" charset="0"/>
                          </a:rPr>
                          <m:t>+2</m:t>
                        </m:r>
                      </m:den>
                    </m:f>
                  </m:oMath>
                </a14:m>
                <a:r>
                  <a:rPr lang="en-AU" dirty="0"/>
                  <a:t> zero?</a:t>
                </a:r>
              </a:p>
              <a:p>
                <a:pPr marL="342900" indent="-342900">
                  <a:buFont typeface="Arial" panose="020B0604020202020204" pitchFamily="34" charset="0"/>
                  <a:buChar char="•"/>
                </a:pPr>
                <a:r>
                  <a:rPr lang="en-AU" dirty="0"/>
                  <a:t>Use the graphs to solve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𝑥</m:t>
                        </m:r>
                        <m:r>
                          <a:rPr lang="en-AU" i="1">
                            <a:latin typeface="Cambria Math" panose="02040503050406030204" pitchFamily="18" charset="0"/>
                          </a:rPr>
                          <m:t>+2</m:t>
                        </m:r>
                      </m:den>
                    </m:f>
                    <m:r>
                      <a:rPr lang="en-AU" b="0" i="1" smtClean="0">
                        <a:latin typeface="Cambria Math" panose="02040503050406030204" pitchFamily="18" charset="0"/>
                      </a:rPr>
                      <m:t>=1</m:t>
                    </m:r>
                  </m:oMath>
                </a14:m>
                <a:r>
                  <a:rPr lang="en-AU" dirty="0"/>
                  <a:t>. (point of intersection)</a:t>
                </a:r>
              </a:p>
              <a:p>
                <a:r>
                  <a:rPr lang="en-AU" dirty="0"/>
                  <a:t>The two values identified above are critical values.</a:t>
                </a:r>
              </a:p>
              <a:p>
                <a:pPr marL="342900" indent="-342900">
                  <a:buFont typeface="Arial" panose="020B0604020202020204" pitchFamily="34" charset="0"/>
                  <a:buChar char="•"/>
                </a:pPr>
                <a:r>
                  <a:rPr lang="en-AU" dirty="0"/>
                  <a:t> Use the graphs and critical values to solve </a:t>
                </a:r>
                <a14:m>
                  <m:oMath xmlns:m="http://schemas.openxmlformats.org/officeDocument/2006/math">
                    <m:f>
                      <m:fPr>
                        <m:ctrlPr>
                          <a:rPr lang="en-AU" i="1" smtClean="0">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𝑥</m:t>
                        </m:r>
                        <m:r>
                          <a:rPr lang="en-AU" i="1">
                            <a:latin typeface="Cambria Math" panose="02040503050406030204" pitchFamily="18" charset="0"/>
                          </a:rPr>
                          <m:t>+2</m:t>
                        </m:r>
                      </m:den>
                    </m:f>
                    <m:r>
                      <a:rPr lang="en-AU" b="0" i="1" smtClean="0">
                        <a:latin typeface="Cambria Math" panose="02040503050406030204" pitchFamily="18" charset="0"/>
                      </a:rPr>
                      <m:t>&lt;1</m:t>
                    </m:r>
                  </m:oMath>
                </a14:m>
                <a:r>
                  <a:rPr lang="en-AU" dirty="0"/>
                  <a:t>.</a:t>
                </a:r>
              </a:p>
              <a:p>
                <a:endParaRPr lang="en-AU" dirty="0"/>
              </a:p>
            </p:txBody>
          </p:sp>
        </mc:Choice>
        <mc:Fallback xmlns="">
          <p:sp>
            <p:nvSpPr>
              <p:cNvPr id="5" name="Text Placeholder 4">
                <a:extLst>
                  <a:ext uri="{FF2B5EF4-FFF2-40B4-BE49-F238E27FC236}">
                    <a16:creationId xmlns:a16="http://schemas.microsoft.com/office/drawing/2014/main" id="{2DEA76F1-5C16-1AC6-A640-A4EB49BE230E}"/>
                  </a:ext>
                </a:extLst>
              </p:cNvPr>
              <p:cNvSpPr>
                <a:spLocks noGrp="1" noRot="1" noChangeAspect="1" noMove="1" noResize="1" noEditPoints="1" noAdjustHandles="1" noChangeArrowheads="1" noChangeShapeType="1" noTextEdit="1"/>
              </p:cNvSpPr>
              <p:nvPr>
                <p:ph type="body" sz="quarter" idx="17"/>
              </p:nvPr>
            </p:nvSpPr>
            <p:spPr>
              <a:xfrm>
                <a:off x="360000" y="1567086"/>
                <a:ext cx="6650400" cy="4807835"/>
              </a:xfrm>
              <a:blipFill>
                <a:blip r:embed="rId2"/>
                <a:stretch>
                  <a:fillRect l="-2291"/>
                </a:stretch>
              </a:blipFill>
            </p:spPr>
            <p:txBody>
              <a:bodyPr/>
              <a:lstStyle/>
              <a:p>
                <a:r>
                  <a:rPr lang="en-AU">
                    <a:noFill/>
                  </a:rPr>
                  <a:t> </a:t>
                </a:r>
              </a:p>
            </p:txBody>
          </p:sp>
        </mc:Fallback>
      </mc:AlternateContent>
      <p:pic>
        <p:nvPicPr>
          <p:cNvPr id="8" name="Picture 7" descr="Graph of y=1/(x+2) and y=1">
            <a:extLst>
              <a:ext uri="{FF2B5EF4-FFF2-40B4-BE49-F238E27FC236}">
                <a16:creationId xmlns:a16="http://schemas.microsoft.com/office/drawing/2014/main" id="{D0793B7F-2A95-2D90-1410-5D7FE1BB313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010400" y="1567086"/>
            <a:ext cx="4821600" cy="4797652"/>
          </a:xfrm>
          <a:prstGeom prst="rect">
            <a:avLst/>
          </a:prstGeom>
        </p:spPr>
      </p:pic>
      <p:sp>
        <p:nvSpPr>
          <p:cNvPr id="2" name="Slide Number Placeholder 1">
            <a:extLst>
              <a:ext uri="{FF2B5EF4-FFF2-40B4-BE49-F238E27FC236}">
                <a16:creationId xmlns:a16="http://schemas.microsoft.com/office/drawing/2014/main" id="{0179BF52-21BC-975E-3508-EC4FBE4B88A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419888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BF548-0EB4-2F6D-2FBE-21007A07BD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187A5D-6040-AA09-0235-E3E0662BB179}"/>
              </a:ext>
            </a:extLst>
          </p:cNvPr>
          <p:cNvSpPr>
            <a:spLocks noGrp="1"/>
          </p:cNvSpPr>
          <p:nvPr>
            <p:ph type="title"/>
          </p:nvPr>
        </p:nvSpPr>
        <p:spPr/>
        <p:txBody>
          <a:bodyPr/>
          <a:lstStyle/>
          <a:p>
            <a:r>
              <a:rPr lang="en-AU" dirty="0"/>
              <a:t>Solving inequalities using graphical methods (3)</a:t>
            </a:r>
          </a:p>
        </p:txBody>
      </p:sp>
      <p:sp>
        <p:nvSpPr>
          <p:cNvPr id="4" name="Text Placeholder 3">
            <a:extLst>
              <a:ext uri="{FF2B5EF4-FFF2-40B4-BE49-F238E27FC236}">
                <a16:creationId xmlns:a16="http://schemas.microsoft.com/office/drawing/2014/main" id="{A69780CD-77FD-ABB2-FB97-DCC35D7FF68C}"/>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88A0C3E-31FF-879F-5CC8-474F7B7EB443}"/>
                  </a:ext>
                </a:extLst>
              </p:cNvPr>
              <p:cNvSpPr>
                <a:spLocks noGrp="1"/>
              </p:cNvSpPr>
              <p:nvPr>
                <p:ph type="body" sz="quarter" idx="17"/>
              </p:nvPr>
            </p:nvSpPr>
            <p:spPr>
              <a:xfrm>
                <a:off x="360000" y="1567086"/>
                <a:ext cx="6650400" cy="4807835"/>
              </a:xfrm>
            </p:spPr>
            <p:txBody>
              <a:bodyPr/>
              <a:lstStyle/>
              <a:p>
                <a:r>
                  <a:rPr lang="en-AU" dirty="0"/>
                  <a:t>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𝑥</m:t>
                        </m:r>
                        <m:r>
                          <a:rPr lang="en-AU" b="0" i="1" smtClean="0">
                            <a:latin typeface="Cambria Math" panose="02040503050406030204" pitchFamily="18" charset="0"/>
                          </a:rPr>
                          <m:t>+4</m:t>
                        </m:r>
                      </m:num>
                      <m:den>
                        <m:r>
                          <a:rPr lang="en-AU" b="0" i="1" smtClean="0">
                            <a:latin typeface="Cambria Math" panose="02040503050406030204" pitchFamily="18" charset="0"/>
                          </a:rPr>
                          <m:t>𝑥</m:t>
                        </m:r>
                        <m:r>
                          <a:rPr lang="en-AU" b="0" i="1" smtClean="0">
                            <a:latin typeface="Cambria Math" panose="02040503050406030204" pitchFamily="18" charset="0"/>
                          </a:rPr>
                          <m:t>−2</m:t>
                        </m:r>
                      </m:den>
                    </m:f>
                  </m:oMath>
                </a14:m>
                <a:r>
                  <a:rPr lang="en-AU" dirty="0"/>
                  <a:t> is shown on the right.</a:t>
                </a:r>
              </a:p>
              <a:p>
                <a:pPr marL="342900" indent="-342900">
                  <a:buFont typeface="Arial" panose="020B0604020202020204" pitchFamily="34" charset="0"/>
                  <a:buChar char="•"/>
                </a:pPr>
                <a:r>
                  <a:rPr lang="en-AU" dirty="0"/>
                  <a:t>What value of </a:t>
                </a:r>
                <a14:m>
                  <m:oMath xmlns:m="http://schemas.openxmlformats.org/officeDocument/2006/math">
                    <m:r>
                      <a:rPr lang="en-AU" b="0" i="1" smtClean="0">
                        <a:latin typeface="Cambria Math" panose="02040503050406030204" pitchFamily="18" charset="0"/>
                      </a:rPr>
                      <m:t>𝑥</m:t>
                    </m:r>
                  </m:oMath>
                </a14:m>
                <a:r>
                  <a:rPr lang="en-AU" dirty="0"/>
                  <a:t> makes the denominator zero?</a:t>
                </a:r>
              </a:p>
              <a:p>
                <a:pPr marL="342900" indent="-342900">
                  <a:buFont typeface="Arial" panose="020B0604020202020204" pitchFamily="34" charset="0"/>
                  <a:buChar char="•"/>
                </a:pPr>
                <a:r>
                  <a:rPr lang="en-AU" dirty="0"/>
                  <a:t>Identify the value of </a:t>
                </a:r>
                <a14:m>
                  <m:oMath xmlns:m="http://schemas.openxmlformats.org/officeDocument/2006/math">
                    <m:r>
                      <a:rPr lang="en-AU" b="0" i="1" smtClean="0">
                        <a:latin typeface="Cambria Math" panose="02040503050406030204" pitchFamily="18" charset="0"/>
                      </a:rPr>
                      <m:t>𝑥</m:t>
                    </m:r>
                  </m:oMath>
                </a14:m>
                <a:r>
                  <a:rPr lang="en-AU" dirty="0"/>
                  <a:t> which makes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𝑥</m:t>
                        </m:r>
                        <m:r>
                          <a:rPr lang="en-AU" i="1">
                            <a:latin typeface="Cambria Math" panose="02040503050406030204" pitchFamily="18" charset="0"/>
                          </a:rPr>
                          <m:t>+4</m:t>
                        </m:r>
                      </m:num>
                      <m:den>
                        <m:r>
                          <a:rPr lang="en-AU" i="1">
                            <a:latin typeface="Cambria Math" panose="02040503050406030204" pitchFamily="18" charset="0"/>
                          </a:rPr>
                          <m:t>𝑥</m:t>
                        </m:r>
                        <m:r>
                          <a:rPr lang="en-AU" i="1">
                            <a:latin typeface="Cambria Math" panose="02040503050406030204" pitchFamily="18" charset="0"/>
                          </a:rPr>
                          <m:t>−2</m:t>
                        </m:r>
                      </m:den>
                    </m:f>
                    <m:r>
                      <a:rPr lang="en-AU" b="0" i="1" smtClean="0">
                        <a:latin typeface="Cambria Math" panose="02040503050406030204" pitchFamily="18" charset="0"/>
                      </a:rPr>
                      <m:t>=0</m:t>
                    </m:r>
                  </m:oMath>
                </a14:m>
                <a:r>
                  <a:rPr lang="en-AU" dirty="0"/>
                  <a:t>.</a:t>
                </a:r>
              </a:p>
              <a:p>
                <a:pPr marL="342900" indent="-342900">
                  <a:buFont typeface="Arial" panose="020B0604020202020204" pitchFamily="34" charset="0"/>
                  <a:buChar char="•"/>
                </a:pPr>
                <a:r>
                  <a:rPr lang="en-AU" dirty="0"/>
                  <a:t>Why is this value important and how does it appear in the graph?</a:t>
                </a:r>
              </a:p>
              <a:p>
                <a:pPr marL="342900" indent="-342900">
                  <a:buFont typeface="Arial" panose="020B0604020202020204" pitchFamily="34" charset="0"/>
                  <a:buChar char="•"/>
                </a:pPr>
                <a:r>
                  <a:rPr lang="en-AU" dirty="0"/>
                  <a:t>Explain the relationship between the sign of </a:t>
                </a:r>
                <a14:m>
                  <m:oMath xmlns:m="http://schemas.openxmlformats.org/officeDocument/2006/math">
                    <m:f>
                      <m:fPr>
                        <m:ctrlPr>
                          <a:rPr lang="en-AU" i="1" smtClean="0">
                            <a:latin typeface="Cambria Math" panose="02040503050406030204" pitchFamily="18" charset="0"/>
                          </a:rPr>
                        </m:ctrlPr>
                      </m:fPr>
                      <m:num>
                        <m:r>
                          <a:rPr lang="en-AU" i="1">
                            <a:latin typeface="Cambria Math" panose="02040503050406030204" pitchFamily="18" charset="0"/>
                          </a:rPr>
                          <m:t>𝑥</m:t>
                        </m:r>
                        <m:r>
                          <a:rPr lang="en-AU" i="1">
                            <a:latin typeface="Cambria Math" panose="02040503050406030204" pitchFamily="18" charset="0"/>
                          </a:rPr>
                          <m:t>+4</m:t>
                        </m:r>
                      </m:num>
                      <m:den>
                        <m:r>
                          <a:rPr lang="en-AU" i="1">
                            <a:latin typeface="Cambria Math" panose="02040503050406030204" pitchFamily="18" charset="0"/>
                          </a:rPr>
                          <m:t>𝑥</m:t>
                        </m:r>
                        <m:r>
                          <a:rPr lang="en-AU" i="1">
                            <a:latin typeface="Cambria Math" panose="02040503050406030204" pitchFamily="18" charset="0"/>
                          </a:rPr>
                          <m:t>−2</m:t>
                        </m:r>
                      </m:den>
                    </m:f>
                  </m:oMath>
                </a14:m>
                <a:r>
                  <a:rPr lang="en-AU" dirty="0"/>
                  <a:t> and the critical values identified above.</a:t>
                </a:r>
              </a:p>
            </p:txBody>
          </p:sp>
        </mc:Choice>
        <mc:Fallback xmlns="">
          <p:sp>
            <p:nvSpPr>
              <p:cNvPr id="5" name="Text Placeholder 4">
                <a:extLst>
                  <a:ext uri="{FF2B5EF4-FFF2-40B4-BE49-F238E27FC236}">
                    <a16:creationId xmlns:a16="http://schemas.microsoft.com/office/drawing/2014/main" id="{488A0C3E-31FF-879F-5CC8-474F7B7EB443}"/>
                  </a:ext>
                </a:extLst>
              </p:cNvPr>
              <p:cNvSpPr>
                <a:spLocks noGrp="1" noRot="1" noChangeAspect="1" noMove="1" noResize="1" noEditPoints="1" noAdjustHandles="1" noChangeArrowheads="1" noChangeShapeType="1" noTextEdit="1"/>
              </p:cNvSpPr>
              <p:nvPr>
                <p:ph type="body" sz="quarter" idx="17"/>
              </p:nvPr>
            </p:nvSpPr>
            <p:spPr>
              <a:xfrm>
                <a:off x="360000" y="1567086"/>
                <a:ext cx="6650400" cy="4807835"/>
              </a:xfrm>
              <a:blipFill>
                <a:blip r:embed="rId3"/>
                <a:stretch>
                  <a:fillRect l="-2291" r="-2475"/>
                </a:stretch>
              </a:blipFill>
            </p:spPr>
            <p:txBody>
              <a:bodyPr/>
              <a:lstStyle/>
              <a:p>
                <a:r>
                  <a:rPr lang="en-AU">
                    <a:noFill/>
                  </a:rPr>
                  <a:t> </a:t>
                </a:r>
              </a:p>
            </p:txBody>
          </p:sp>
        </mc:Fallback>
      </mc:AlternateContent>
      <p:pic>
        <p:nvPicPr>
          <p:cNvPr id="8" name="Picture 7" descr="Graph of y=(x+4)/(x-2) ">
            <a:extLst>
              <a:ext uri="{FF2B5EF4-FFF2-40B4-BE49-F238E27FC236}">
                <a16:creationId xmlns:a16="http://schemas.microsoft.com/office/drawing/2014/main" id="{BBE730DC-79D4-C35F-8A2D-5FCADF4E4760}"/>
              </a:ext>
            </a:extLst>
          </p:cNvPr>
          <p:cNvPicPr>
            <a:picLocks noChangeAspect="1"/>
          </p:cNvPicPr>
          <p:nvPr/>
        </p:nvPicPr>
        <p:blipFill>
          <a:blip r:embed="rId4"/>
          <a:stretch>
            <a:fillRect/>
          </a:stretch>
        </p:blipFill>
        <p:spPr>
          <a:xfrm>
            <a:off x="7010400" y="1600981"/>
            <a:ext cx="4821600" cy="4773940"/>
          </a:xfrm>
          <a:prstGeom prst="rect">
            <a:avLst/>
          </a:prstGeom>
        </p:spPr>
      </p:pic>
      <p:sp>
        <p:nvSpPr>
          <p:cNvPr id="2" name="Slide Number Placeholder 1">
            <a:extLst>
              <a:ext uri="{FF2B5EF4-FFF2-40B4-BE49-F238E27FC236}">
                <a16:creationId xmlns:a16="http://schemas.microsoft.com/office/drawing/2014/main" id="{9905769A-60AA-4722-ABB9-BA54EEDDE97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218930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EDF57-3E69-5C48-C941-D2919194E2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BB1B2FB-6023-E678-B01F-EC5BCC8632D9}"/>
              </a:ext>
            </a:extLst>
          </p:cNvPr>
          <p:cNvSpPr>
            <a:spLocks noGrp="1"/>
          </p:cNvSpPr>
          <p:nvPr>
            <p:ph type="title"/>
          </p:nvPr>
        </p:nvSpPr>
        <p:spPr/>
        <p:txBody>
          <a:bodyPr/>
          <a:lstStyle/>
          <a:p>
            <a:r>
              <a:rPr lang="en-AU" dirty="0"/>
              <a:t>Solving inequalities using graphical methods (4)</a:t>
            </a:r>
          </a:p>
        </p:txBody>
      </p:sp>
      <p:sp>
        <p:nvSpPr>
          <p:cNvPr id="4" name="Text Placeholder 3">
            <a:extLst>
              <a:ext uri="{FF2B5EF4-FFF2-40B4-BE49-F238E27FC236}">
                <a16:creationId xmlns:a16="http://schemas.microsoft.com/office/drawing/2014/main" id="{E3D9948C-27CA-D0BF-F9EB-57539676B350}"/>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A00DD72-C44A-AE42-B466-F650DD488261}"/>
                  </a:ext>
                </a:extLst>
              </p:cNvPr>
              <p:cNvSpPr>
                <a:spLocks noGrp="1"/>
              </p:cNvSpPr>
              <p:nvPr>
                <p:ph type="body" sz="quarter" idx="17"/>
              </p:nvPr>
            </p:nvSpPr>
            <p:spPr>
              <a:xfrm>
                <a:off x="360000" y="1567086"/>
                <a:ext cx="6650400" cy="4807835"/>
              </a:xfrm>
            </p:spPr>
            <p:txBody>
              <a:bodyPr/>
              <a:lstStyle/>
              <a:p>
                <a:r>
                  <a:rPr lang="en-AU" dirty="0"/>
                  <a:t>The graphs of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𝑥</m:t>
                        </m:r>
                        <m:r>
                          <a:rPr lang="en-AU" i="1">
                            <a:latin typeface="Cambria Math" panose="02040503050406030204" pitchFamily="18" charset="0"/>
                          </a:rPr>
                          <m:t>−2</m:t>
                        </m:r>
                      </m:num>
                      <m:den>
                        <m:r>
                          <a:rPr lang="en-AU" i="1">
                            <a:latin typeface="Cambria Math" panose="02040503050406030204" pitchFamily="18" charset="0"/>
                          </a:rPr>
                          <m:t>𝑥</m:t>
                        </m:r>
                        <m:r>
                          <a:rPr lang="en-AU" i="1">
                            <a:latin typeface="Cambria Math" panose="02040503050406030204" pitchFamily="18" charset="0"/>
                          </a:rPr>
                          <m:t>+3</m:t>
                        </m:r>
                      </m:den>
                    </m:f>
                  </m:oMath>
                </a14:m>
                <a:r>
                  <a:rPr lang="en-AU" dirty="0"/>
                  <a:t> and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=−4</m:t>
                    </m:r>
                  </m:oMath>
                </a14:m>
                <a:r>
                  <a:rPr lang="en-AU" dirty="0"/>
                  <a:t> are shown on the right.</a:t>
                </a:r>
              </a:p>
              <a:p>
                <a:pPr marL="342900" indent="-342900">
                  <a:buFont typeface="Arial" panose="020B0604020202020204" pitchFamily="34" charset="0"/>
                  <a:buChar char="•"/>
                </a:pPr>
                <a:r>
                  <a:rPr lang="en-AU" dirty="0"/>
                  <a:t>What value of </a:t>
                </a:r>
                <a14:m>
                  <m:oMath xmlns:m="http://schemas.openxmlformats.org/officeDocument/2006/math">
                    <m:r>
                      <a:rPr lang="en-AU" b="0" i="1" smtClean="0">
                        <a:latin typeface="Cambria Math" panose="02040503050406030204" pitchFamily="18" charset="0"/>
                      </a:rPr>
                      <m:t>𝑥</m:t>
                    </m:r>
                  </m:oMath>
                </a14:m>
                <a:r>
                  <a:rPr lang="en-AU" dirty="0"/>
                  <a:t> makes the denominator of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𝑥</m:t>
                        </m:r>
                        <m:r>
                          <a:rPr lang="en-AU" i="1">
                            <a:latin typeface="Cambria Math" panose="02040503050406030204" pitchFamily="18" charset="0"/>
                          </a:rPr>
                          <m:t>−2</m:t>
                        </m:r>
                      </m:num>
                      <m:den>
                        <m:r>
                          <a:rPr lang="en-AU" i="1">
                            <a:latin typeface="Cambria Math" panose="02040503050406030204" pitchFamily="18" charset="0"/>
                          </a:rPr>
                          <m:t>𝑥</m:t>
                        </m:r>
                        <m:r>
                          <a:rPr lang="en-AU" i="1">
                            <a:latin typeface="Cambria Math" panose="02040503050406030204" pitchFamily="18" charset="0"/>
                          </a:rPr>
                          <m:t>+3</m:t>
                        </m:r>
                      </m:den>
                    </m:f>
                  </m:oMath>
                </a14:m>
                <a:r>
                  <a:rPr lang="en-AU" dirty="0"/>
                  <a:t> zero?</a:t>
                </a:r>
              </a:p>
              <a:p>
                <a:pPr marL="342900" indent="-342900">
                  <a:buFont typeface="Arial" panose="020B0604020202020204" pitchFamily="34" charset="0"/>
                  <a:buChar char="•"/>
                </a:pPr>
                <a:r>
                  <a:rPr lang="en-AU" dirty="0"/>
                  <a:t>Use the graphs to solve </a:t>
                </a:r>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𝑥</m:t>
                        </m:r>
                        <m:r>
                          <a:rPr lang="en-AU" i="1">
                            <a:latin typeface="Cambria Math" panose="02040503050406030204" pitchFamily="18" charset="0"/>
                          </a:rPr>
                          <m:t>−2</m:t>
                        </m:r>
                      </m:num>
                      <m:den>
                        <m:r>
                          <a:rPr lang="en-AU" i="1">
                            <a:latin typeface="Cambria Math" panose="02040503050406030204" pitchFamily="18" charset="0"/>
                          </a:rPr>
                          <m:t>𝑥</m:t>
                        </m:r>
                        <m:r>
                          <a:rPr lang="en-AU" i="1">
                            <a:latin typeface="Cambria Math" panose="02040503050406030204" pitchFamily="18" charset="0"/>
                          </a:rPr>
                          <m:t>+3</m:t>
                        </m:r>
                      </m:den>
                    </m:f>
                    <m:r>
                      <a:rPr lang="en-AU" b="0" i="1" smtClean="0">
                        <a:latin typeface="Cambria Math" panose="02040503050406030204" pitchFamily="18" charset="0"/>
                      </a:rPr>
                      <m:t>=−4</m:t>
                    </m:r>
                    <m:r>
                      <a:rPr lang="en-AU" b="0" i="0" smtClean="0">
                        <a:latin typeface="Cambria Math" panose="02040503050406030204" pitchFamily="18" charset="0"/>
                      </a:rPr>
                      <m:t> (</m:t>
                    </m:r>
                    <m:r>
                      <m:rPr>
                        <m:sty m:val="p"/>
                      </m:rPr>
                      <a:rPr lang="en-AU" b="0" i="0" smtClean="0">
                        <a:latin typeface="Cambria Math" panose="02040503050406030204" pitchFamily="18" charset="0"/>
                      </a:rPr>
                      <m:t>point</m:t>
                    </m:r>
                    <m:r>
                      <a:rPr lang="en-AU" b="0" i="0" smtClean="0">
                        <a:latin typeface="Cambria Math" panose="02040503050406030204" pitchFamily="18" charset="0"/>
                      </a:rPr>
                      <m:t> </m:t>
                    </m:r>
                    <m:r>
                      <m:rPr>
                        <m:sty m:val="p"/>
                      </m:rPr>
                      <a:rPr lang="en-AU" b="0" i="0" smtClean="0">
                        <a:latin typeface="Cambria Math" panose="02040503050406030204" pitchFamily="18" charset="0"/>
                      </a:rPr>
                      <m:t>of</m:t>
                    </m:r>
                    <m:r>
                      <a:rPr lang="en-AU" b="0" i="0" smtClean="0">
                        <a:latin typeface="Cambria Math" panose="02040503050406030204" pitchFamily="18" charset="0"/>
                      </a:rPr>
                      <m:t> </m:t>
                    </m:r>
                    <m:r>
                      <m:rPr>
                        <m:sty m:val="p"/>
                      </m:rPr>
                      <a:rPr lang="en-AU" b="0" i="0" smtClean="0">
                        <a:latin typeface="Cambria Math" panose="02040503050406030204" pitchFamily="18" charset="0"/>
                      </a:rPr>
                      <m:t>intersection</m:t>
                    </m:r>
                    <m:r>
                      <a:rPr lang="en-AU" b="0" i="0" smtClean="0">
                        <a:latin typeface="Cambria Math" panose="02040503050406030204" pitchFamily="18" charset="0"/>
                      </a:rPr>
                      <m:t>)</m:t>
                    </m:r>
                  </m:oMath>
                </a14:m>
                <a:endParaRPr lang="en-AU" dirty="0"/>
              </a:p>
              <a:p>
                <a:r>
                  <a:rPr lang="en-AU" dirty="0"/>
                  <a:t>The two values identified above are critical values.</a:t>
                </a:r>
              </a:p>
              <a:p>
                <a:pPr marL="342900" indent="-342900">
                  <a:buFont typeface="Arial" panose="020B0604020202020204" pitchFamily="34" charset="0"/>
                  <a:buChar char="•"/>
                </a:pPr>
                <a:r>
                  <a:rPr lang="en-AU" dirty="0"/>
                  <a:t> Use the graphs and critical values to solve </a:t>
                </a:r>
                <a14:m>
                  <m:oMath xmlns:m="http://schemas.openxmlformats.org/officeDocument/2006/math">
                    <m:f>
                      <m:fPr>
                        <m:ctrlPr>
                          <a:rPr lang="en-AU" i="1" smtClean="0">
                            <a:latin typeface="Cambria Math" panose="02040503050406030204" pitchFamily="18" charset="0"/>
                          </a:rPr>
                        </m:ctrlPr>
                      </m:fPr>
                      <m:num>
                        <m:r>
                          <a:rPr lang="en-AU" i="1">
                            <a:latin typeface="Cambria Math" panose="02040503050406030204" pitchFamily="18" charset="0"/>
                          </a:rPr>
                          <m:t>𝑥</m:t>
                        </m:r>
                        <m:r>
                          <a:rPr lang="en-AU" i="1">
                            <a:latin typeface="Cambria Math" panose="02040503050406030204" pitchFamily="18" charset="0"/>
                          </a:rPr>
                          <m:t>−2</m:t>
                        </m:r>
                      </m:num>
                      <m:den>
                        <m:r>
                          <a:rPr lang="en-AU" i="1">
                            <a:latin typeface="Cambria Math" panose="02040503050406030204" pitchFamily="18" charset="0"/>
                          </a:rPr>
                          <m:t>𝑥</m:t>
                        </m:r>
                        <m:r>
                          <a:rPr lang="en-AU" i="1">
                            <a:latin typeface="Cambria Math" panose="02040503050406030204" pitchFamily="18" charset="0"/>
                          </a:rPr>
                          <m:t>+3</m:t>
                        </m:r>
                      </m:den>
                    </m:f>
                    <m:r>
                      <a:rPr lang="en-AU" b="0" i="1" smtClean="0">
                        <a:latin typeface="Cambria Math" panose="02040503050406030204" pitchFamily="18" charset="0"/>
                      </a:rPr>
                      <m:t>&gt;−4</m:t>
                    </m:r>
                  </m:oMath>
                </a14:m>
                <a:r>
                  <a:rPr lang="en-AU" dirty="0"/>
                  <a:t>.</a:t>
                </a:r>
              </a:p>
              <a:p>
                <a:endParaRPr lang="en-AU" dirty="0"/>
              </a:p>
            </p:txBody>
          </p:sp>
        </mc:Choice>
        <mc:Fallback xmlns="">
          <p:sp>
            <p:nvSpPr>
              <p:cNvPr id="5" name="Text Placeholder 4">
                <a:extLst>
                  <a:ext uri="{FF2B5EF4-FFF2-40B4-BE49-F238E27FC236}">
                    <a16:creationId xmlns:a16="http://schemas.microsoft.com/office/drawing/2014/main" id="{4A00DD72-C44A-AE42-B466-F650DD488261}"/>
                  </a:ext>
                </a:extLst>
              </p:cNvPr>
              <p:cNvSpPr>
                <a:spLocks noGrp="1" noRot="1" noChangeAspect="1" noMove="1" noResize="1" noEditPoints="1" noAdjustHandles="1" noChangeArrowheads="1" noChangeShapeType="1" noTextEdit="1"/>
              </p:cNvSpPr>
              <p:nvPr>
                <p:ph type="body" sz="quarter" idx="17"/>
              </p:nvPr>
            </p:nvSpPr>
            <p:spPr>
              <a:xfrm>
                <a:off x="360000" y="1567086"/>
                <a:ext cx="6650400" cy="4807835"/>
              </a:xfrm>
              <a:blipFill>
                <a:blip r:embed="rId2"/>
                <a:stretch>
                  <a:fillRect l="-2291" r="-550"/>
                </a:stretch>
              </a:blipFill>
            </p:spPr>
            <p:txBody>
              <a:bodyPr/>
              <a:lstStyle/>
              <a:p>
                <a:r>
                  <a:rPr lang="en-AU">
                    <a:noFill/>
                  </a:rPr>
                  <a:t> </a:t>
                </a:r>
              </a:p>
            </p:txBody>
          </p:sp>
        </mc:Fallback>
      </mc:AlternateContent>
      <p:pic>
        <p:nvPicPr>
          <p:cNvPr id="7" name="Picture 6" descr="Graph of y=(x-2)/(x+3) and y=-4 ">
            <a:extLst>
              <a:ext uri="{FF2B5EF4-FFF2-40B4-BE49-F238E27FC236}">
                <a16:creationId xmlns:a16="http://schemas.microsoft.com/office/drawing/2014/main" id="{2798C156-E030-665C-6307-64B95FE7BF9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010400" y="1541323"/>
            <a:ext cx="4833598" cy="4833598"/>
          </a:xfrm>
          <a:prstGeom prst="rect">
            <a:avLst/>
          </a:prstGeom>
        </p:spPr>
      </p:pic>
      <p:sp>
        <p:nvSpPr>
          <p:cNvPr id="2" name="Slide Number Placeholder 1">
            <a:extLst>
              <a:ext uri="{FF2B5EF4-FFF2-40B4-BE49-F238E27FC236}">
                <a16:creationId xmlns:a16="http://schemas.microsoft.com/office/drawing/2014/main" id="{CAB9E288-1703-3DC0-28D3-D04FD8C2488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341018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2.xml><?xml version="1.0" encoding="utf-8"?>
<ds:datastoreItem xmlns:ds="http://schemas.openxmlformats.org/officeDocument/2006/customXml" ds:itemID="{E3E76218-B129-49DE-ACFC-BAB9D9414ACE}">
  <ds:schemaRefs>
    <ds:schemaRef ds:uri="094ce8ca-8c20-4eb0-bb23-b47a1c76b753"/>
    <ds:schemaRef ds:uri="http://purl.org/dc/dcmitype/"/>
    <ds:schemaRef ds:uri="http://purl.org/dc/terms/"/>
    <ds:schemaRef ds:uri="http://schemas.microsoft.com/office/2006/metadata/properties"/>
    <ds:schemaRef ds:uri="http://schemas.microsoft.com/office/infopath/2007/PartnerControls"/>
    <ds:schemaRef ds:uri="http://www.w3.org/XML/1998/namespace"/>
    <ds:schemaRef ds:uri="98740c54-966f-451d-a76c-e38eb7fddd55"/>
    <ds:schemaRef ds:uri="http://schemas.microsoft.com/office/2006/documentManagement/type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C87718E9-17A7-41AE-BB16-A75A9C050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2116</TotalTime>
  <Words>1584</Words>
  <Application>Microsoft Office PowerPoint</Application>
  <PresentationFormat>Widescreen</PresentationFormat>
  <Paragraphs>162</Paragraphs>
  <Slides>17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Cambria Math</vt:lpstr>
      <vt:lpstr>Arial</vt:lpstr>
      <vt:lpstr>Public Sans</vt:lpstr>
      <vt:lpstr>Times New Roman</vt:lpstr>
      <vt:lpstr>Calibri</vt:lpstr>
      <vt:lpstr>NSWG Corporate</vt:lpstr>
      <vt:lpstr>Rational inequalities</vt:lpstr>
      <vt:lpstr>Learning intentions and success criteria</vt:lpstr>
      <vt:lpstr>Activating prior knowledge</vt:lpstr>
      <vt:lpstr>Starter questions</vt:lpstr>
      <vt:lpstr>Connecting learning</vt:lpstr>
      <vt:lpstr>Solving inequalities using graphical methods (1)</vt:lpstr>
      <vt:lpstr>Solving inequalities using graphical methods (2)</vt:lpstr>
      <vt:lpstr>Solving inequalities using graphical methods (3)</vt:lpstr>
      <vt:lpstr>Solving inequalities using graphical methods (4)</vt:lpstr>
      <vt:lpstr>Releasing responsibility</vt:lpstr>
      <vt:lpstr>Solving rational inequalities (1)</vt:lpstr>
      <vt:lpstr>Solving rational inequalities (2)</vt:lpstr>
      <vt:lpstr>Solving rational inequalities (3)</vt:lpstr>
      <vt:lpstr>Solving rational inequalities (4)</vt:lpstr>
      <vt:lpstr>Solving rational inequalities (5)</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 Extension 1 - Unit 4 - Lesson 3 - Rational inequalities</dc:title>
  <dc:subject>Mathematics</dc:subject>
  <dc:creator>NSW Department of Education</dc:creator>
  <cp:keywords>Mathematics; Stage 6; Year 11</cp:keywords>
  <cp:revision>1</cp:revision>
  <dcterms:created xsi:type="dcterms:W3CDTF">2025-01-17T00:15:23Z</dcterms:created>
  <dcterms:modified xsi:type="dcterms:W3CDTF">2025-07-31T04:44:22Z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