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handoutMasterIdLst>
    <p:handoutMasterId r:id="rId17"/>
  </p:handoutMasterIdLst>
  <p:sldIdLst>
    <p:sldId id="26505" r:id="rId5"/>
    <p:sldId id="26554" r:id="rId6"/>
    <p:sldId id="26508" r:id="rId7"/>
    <p:sldId id="26556" r:id="rId8"/>
    <p:sldId id="26509" r:id="rId9"/>
    <p:sldId id="26559" r:id="rId10"/>
    <p:sldId id="26519" r:id="rId11"/>
    <p:sldId id="26515" r:id="rId12"/>
    <p:sldId id="26557" r:id="rId13"/>
    <p:sldId id="26555"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itchFamily="2" charset="77"/>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11F90-68AB-B148-96D9-89D340A4E97E}" v="6" dt="2025-05-27T00:12:56.90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1" autoAdjust="0"/>
    <p:restoredTop sz="86449" autoAdjust="0"/>
  </p:normalViewPr>
  <p:slideViewPr>
    <p:cSldViewPr snapToGrid="0">
      <p:cViewPr varScale="1">
        <p:scale>
          <a:sx n="114" d="100"/>
          <a:sy n="114" d="100"/>
        </p:scale>
        <p:origin x="176" y="231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15E36-4AA5-F148-D0DA-6FD9A774E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B9F56-DCE9-FFC6-A189-EA507F009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03DC0-8C88-1425-F539-6889D2F6C9EC}"/>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6F5C9104-FA02-54B8-8CFF-8A72575394A9}"/>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80968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2212D-EBCF-72B5-48DA-19340ED4B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BE5F7-FB62-8593-D773-7CBC38246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5D7D67-26DC-BF30-5E88-033CE1E3387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8FD9003-7B95-598C-A22B-DAAAB26D386F}"/>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69424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A359A-D467-9623-DDAB-7F7776256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8325B-6433-E6DB-E0F4-93D682162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20027-D3A9-CF95-74F8-8389A2751AA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7449764-E1F6-B031-9E06-C4C91CBDD8E1}"/>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40839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63234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23753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108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17800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46" r:id="rId4"/>
    <p:sldLayoutId id="2147483765" r:id="rId5"/>
    <p:sldLayoutId id="2147483766" r:id="rId6"/>
    <p:sldLayoutId id="214748376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ytimes.com/games/wordle/index.html"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Permutations and combinations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Year 11 </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Permutations and combinations</a:t>
            </a:r>
          </a:p>
        </p:txBody>
      </p:sp>
      <p:sp>
        <p:nvSpPr>
          <p:cNvPr id="2" name="Picture Placeholder 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US" sz="1100" u="sng" dirty="0">
                <a:solidFill>
                  <a:schemeClr val="accent1">
                    <a:lumMod val="75000"/>
                    <a:lumOff val="25000"/>
                  </a:schemeClr>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Mathematics Extension 1 </a:t>
            </a:r>
            <a:r>
              <a:rPr lang="en-AU" sz="1100" dirty="0">
                <a:solidFill>
                  <a:schemeClr val="accent1">
                    <a:lumMod val="75000"/>
                    <a:lumOff val="25000"/>
                  </a:schemeClr>
                </a:solidFill>
                <a:hlinkClick r:id="rId6">
                  <a:extLst>
                    <a:ext uri="{A12FA001-AC4F-418D-AE19-62706E023703}">
                      <ahyp:hlinkClr xmlns:ahyp="http://schemas.microsoft.com/office/drawing/2018/hyperlinkcolor" val="tx"/>
                    </a:ext>
                  </a:extLst>
                </a:hlinkClick>
              </a:rPr>
              <a:t>11–12 </a:t>
            </a:r>
            <a:r>
              <a:rPr lang="en-US" sz="1100" u="sng" dirty="0">
                <a:solidFill>
                  <a:schemeClr val="accent1">
                    <a:lumMod val="75000"/>
                    <a:lumOff val="25000"/>
                  </a:schemeClr>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Syllabus</a:t>
            </a:r>
            <a:r>
              <a:rPr lang="en-AU" sz="1100" dirty="0">
                <a:solidFill>
                  <a:schemeClr val="accent1">
                    <a:lumMod val="75000"/>
                    <a:lumOff val="25000"/>
                  </a:schemeClr>
                </a:solidFill>
                <a:effectLst/>
                <a:latin typeface="Arial" panose="020B0604020202020204" pitchFamily="34" charset="0"/>
                <a:ea typeface="Arial" panose="020B0604020202020204" pitchFamily="34" charset="0"/>
              </a:rPr>
              <a:t> </a:t>
            </a:r>
            <a:r>
              <a:rPr lang="en-AU" sz="11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2025</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27015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B1352-EB87-24A2-76E2-7D5B2E14F1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69D56D-326D-F524-7481-9B11A0B50AEE}"/>
              </a:ext>
            </a:extLst>
          </p:cNvPr>
          <p:cNvSpPr>
            <a:spLocks noGrp="1"/>
          </p:cNvSpPr>
          <p:nvPr>
            <p:ph type="title"/>
          </p:nvPr>
        </p:nvSpPr>
        <p:spPr/>
        <p:txBody>
          <a:bodyPr/>
          <a:lstStyle/>
          <a:p>
            <a:r>
              <a:rPr lang="en-AU" dirty="0">
                <a:latin typeface="+mj-lt"/>
              </a:rPr>
              <a:t>Learning intention and success criteria</a:t>
            </a:r>
          </a:p>
        </p:txBody>
      </p:sp>
      <p:sp>
        <p:nvSpPr>
          <p:cNvPr id="3" name="TextBox 2">
            <a:extLst>
              <a:ext uri="{FF2B5EF4-FFF2-40B4-BE49-F238E27FC236}">
                <a16:creationId xmlns:a16="http://schemas.microsoft.com/office/drawing/2014/main" id="{5A2B251F-717C-2343-70A0-DB6E3AD63335}"/>
              </a:ext>
            </a:extLst>
          </p:cNvPr>
          <p:cNvSpPr txBox="1"/>
          <p:nvPr/>
        </p:nvSpPr>
        <p:spPr>
          <a:xfrm>
            <a:off x="359998" y="1694912"/>
            <a:ext cx="11303000" cy="42883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Learning intention</a:t>
            </a:r>
            <a:endParaRPr kumimoji="0" lang="en-AU" sz="2000" b="1" i="0" u="none" strike="noStrike" kern="1200" cap="none" spc="0" normalizeH="0" baseline="0" noProof="0" dirty="0">
              <a:ln>
                <a:noFill/>
              </a:ln>
              <a:solidFill>
                <a:srgbClr val="002664"/>
              </a:solidFill>
              <a:effectLst/>
              <a:uLnTx/>
              <a:uFillTx/>
              <a:latin typeface="Arial" panose="020B0604020202020204"/>
              <a:ea typeface="+mn-lt"/>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To understand when to use permutations or combinations when solving a problem.</a:t>
            </a:r>
          </a:p>
          <a:p>
            <a:pPr>
              <a:lnSpc>
                <a:spcPct val="150000"/>
              </a:lnSpc>
              <a:spcBef>
                <a:spcPts val="1200"/>
              </a:spcBef>
              <a:spcAft>
                <a:spcPts val="600"/>
              </a:spcAft>
              <a:tabLst>
                <a:tab pos="228600" algn="l"/>
              </a:tabLst>
            </a:pPr>
            <a:r>
              <a:rPr kumimoji="0" lang="en-AU" sz="18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Success criteria</a:t>
            </a:r>
            <a:endParaRPr kumimoji="0" lang="en-US" sz="18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I can identify when to use a permutation.</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I can identify when to use a combination. </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I can explain what components of a question indicate a certain strategy. </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I can find the probability of an outcome using permutations or combinations. </a:t>
            </a:r>
          </a:p>
        </p:txBody>
      </p:sp>
      <p:sp>
        <p:nvSpPr>
          <p:cNvPr id="2" name="Slide Number Placeholder 1">
            <a:extLst>
              <a:ext uri="{FF2B5EF4-FFF2-40B4-BE49-F238E27FC236}">
                <a16:creationId xmlns:a16="http://schemas.microsoft.com/office/drawing/2014/main" id="{54803345-3353-1E85-2FC2-3C7223BA4E2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62143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cs typeface="Arial"/>
              </a:rPr>
              <a:t>Activating prior knowledge</a:t>
            </a:r>
            <a:endParaRPr lang="en-AU" dirty="0">
              <a:latin typeface="+mj-lt"/>
            </a:endParaRPr>
          </a:p>
        </p:txBody>
      </p:sp>
    </p:spTree>
    <p:extLst>
      <p:ext uri="{BB962C8B-B14F-4D97-AF65-F5344CB8AC3E}">
        <p14:creationId xmlns:p14="http://schemas.microsoft.com/office/powerpoint/2010/main" val="183187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0A32A0-8DA6-80B1-9AB0-37C1BA6E1B0A}"/>
              </a:ext>
            </a:extLst>
          </p:cNvPr>
          <p:cNvSpPr>
            <a:spLocks noGrp="1"/>
          </p:cNvSpPr>
          <p:nvPr>
            <p:ph type="title"/>
          </p:nvPr>
        </p:nvSpPr>
        <p:spPr/>
        <p:txBody>
          <a:bodyPr/>
          <a:lstStyle/>
          <a:p>
            <a:r>
              <a:rPr lang="en-AU" dirty="0"/>
              <a:t>Permutations and combinations (1)</a:t>
            </a:r>
          </a:p>
        </p:txBody>
      </p:sp>
      <p:sp>
        <p:nvSpPr>
          <p:cNvPr id="4" name="Text Placeholder 3">
            <a:extLst>
              <a:ext uri="{FF2B5EF4-FFF2-40B4-BE49-F238E27FC236}">
                <a16:creationId xmlns:a16="http://schemas.microsoft.com/office/drawing/2014/main" id="{E34E5BE8-F78C-5128-A529-36320069234D}"/>
              </a:ext>
            </a:extLst>
          </p:cNvPr>
          <p:cNvSpPr>
            <a:spLocks noGrp="1"/>
          </p:cNvSpPr>
          <p:nvPr>
            <p:ph type="body" sz="quarter" idx="18"/>
          </p:nvPr>
        </p:nvSpPr>
        <p:spPr/>
        <p:txBody>
          <a:bodyPr/>
          <a:lstStyle/>
          <a:p>
            <a:r>
              <a:rPr lang="en-AU" dirty="0"/>
              <a:t>Wordle</a:t>
            </a:r>
          </a:p>
        </p:txBody>
      </p:sp>
      <p:pic>
        <p:nvPicPr>
          <p:cNvPr id="6" name="Picture 5" descr="A screenshot of wordle with words maths with the letters A and S yellow, great with the letters A and R yellow and start with letters S, A and R green. ">
            <a:extLst>
              <a:ext uri="{FF2B5EF4-FFF2-40B4-BE49-F238E27FC236}">
                <a16:creationId xmlns:a16="http://schemas.microsoft.com/office/drawing/2014/main" id="{FA4EE355-FFAC-E2B2-B945-6B83D6EA982C}"/>
              </a:ext>
            </a:extLst>
          </p:cNvPr>
          <p:cNvPicPr>
            <a:picLocks noChangeAspect="1"/>
          </p:cNvPicPr>
          <p:nvPr/>
        </p:nvPicPr>
        <p:blipFill>
          <a:blip r:embed="rId2">
            <a:extLst>
              <a:ext uri="{28A0092B-C50C-407E-A947-70E740481C1C}">
                <a14:useLocalDpi xmlns:a14="http://schemas.microsoft.com/office/drawing/2010/main"/>
              </a:ext>
            </a:extLst>
          </a:blip>
          <a:srcRect l="927" t="985" r="740" b="601"/>
          <a:stretch/>
        </p:blipFill>
        <p:spPr bwMode="auto">
          <a:xfrm>
            <a:off x="4462272" y="1814170"/>
            <a:ext cx="3445459" cy="4330598"/>
          </a:xfrm>
          <a:prstGeom prst="rect">
            <a:avLst/>
          </a:prstGeom>
          <a:noFill/>
          <a:ln>
            <a:noFill/>
          </a:ln>
        </p:spPr>
      </p:pic>
      <p:sp>
        <p:nvSpPr>
          <p:cNvPr id="5" name="TextBox 4">
            <a:extLst>
              <a:ext uri="{FF2B5EF4-FFF2-40B4-BE49-F238E27FC236}">
                <a16:creationId xmlns:a16="http://schemas.microsoft.com/office/drawing/2014/main" id="{4078A943-1B16-EF3F-CBBD-1C1D2C41F79A}"/>
              </a:ext>
            </a:extLst>
          </p:cNvPr>
          <p:cNvSpPr txBox="1"/>
          <p:nvPr/>
        </p:nvSpPr>
        <p:spPr>
          <a:xfrm>
            <a:off x="7429500" y="6516000"/>
            <a:ext cx="6610350" cy="234950"/>
          </a:xfrm>
          <a:prstGeom prst="rect">
            <a:avLst/>
          </a:prstGeom>
          <a:noFill/>
        </p:spPr>
        <p:txBody>
          <a:bodyPr wrap="square" lIns="0" tIns="0" rIns="0" bIns="0" rtlCol="0">
            <a:noAutofit/>
          </a:bodyPr>
          <a:lstStyle/>
          <a:p>
            <a:pPr algn="l"/>
            <a:r>
              <a:rPr lang="en-AU" sz="1000" dirty="0"/>
              <a:t>Screenshot from NY Time’s Wordle (</a:t>
            </a:r>
            <a:r>
              <a:rPr lang="en-AU" sz="1000" dirty="0">
                <a:hlinkClick r:id="rId3"/>
              </a:rPr>
              <a:t>nytimes.com/games/wordle/index.html</a:t>
            </a:r>
            <a:r>
              <a:rPr lang="en-AU" sz="1000" dirty="0"/>
              <a:t> )</a:t>
            </a:r>
          </a:p>
        </p:txBody>
      </p:sp>
      <p:sp>
        <p:nvSpPr>
          <p:cNvPr id="2" name="Slide Number Placeholder 1">
            <a:extLst>
              <a:ext uri="{FF2B5EF4-FFF2-40B4-BE49-F238E27FC236}">
                <a16:creationId xmlns:a16="http://schemas.microsoft.com/office/drawing/2014/main" id="{5E777E42-0A3A-F6FF-F947-DAA44FB9C66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271033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F383C-D724-8D77-AA7F-AF9783AC762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0BEA103-BF49-F685-DF28-A4AD2C208D08}"/>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4822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A64E8-9E69-A0F1-A051-AA3BCD86CA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089613-71E5-724D-85F1-33467C4FBF6F}"/>
              </a:ext>
            </a:extLst>
          </p:cNvPr>
          <p:cNvSpPr>
            <a:spLocks noGrp="1"/>
          </p:cNvSpPr>
          <p:nvPr>
            <p:ph type="title"/>
          </p:nvPr>
        </p:nvSpPr>
        <p:spPr/>
        <p:txBody>
          <a:bodyPr/>
          <a:lstStyle/>
          <a:p>
            <a:r>
              <a:rPr lang="en-AU" dirty="0"/>
              <a:t>Permutations and combinations (2)</a:t>
            </a:r>
          </a:p>
        </p:txBody>
      </p:sp>
      <p:sp>
        <p:nvSpPr>
          <p:cNvPr id="5" name="Text Placeholder 4">
            <a:extLst>
              <a:ext uri="{FF2B5EF4-FFF2-40B4-BE49-F238E27FC236}">
                <a16:creationId xmlns:a16="http://schemas.microsoft.com/office/drawing/2014/main" id="{12385E05-BD02-CF4B-D305-87F5D6329A6D}"/>
              </a:ext>
            </a:extLst>
          </p:cNvPr>
          <p:cNvSpPr>
            <a:spLocks noGrp="1"/>
          </p:cNvSpPr>
          <p:nvPr>
            <p:ph type="body" sz="quarter" idx="18"/>
          </p:nvPr>
        </p:nvSpPr>
        <p:spPr/>
        <p:txBody>
          <a:bodyPr/>
          <a:lstStyle/>
          <a:p>
            <a:r>
              <a:rPr lang="en-AU" dirty="0"/>
              <a:t>Definitions</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053D4C4-31DF-4B90-40CF-119C245C8396}"/>
                  </a:ext>
                </a:extLst>
              </p:cNvPr>
              <p:cNvSpPr txBox="1"/>
              <p:nvPr/>
            </p:nvSpPr>
            <p:spPr>
              <a:xfrm>
                <a:off x="859848" y="2158413"/>
                <a:ext cx="4601107" cy="2619243"/>
              </a:xfrm>
              <a:prstGeom prst="rect">
                <a:avLst/>
              </a:prstGeom>
              <a:noFill/>
            </p:spPr>
            <p:txBody>
              <a:bodyPr wrap="square">
                <a:spAutoFit/>
              </a:bodyPr>
              <a:lstStyle/>
              <a:p>
                <a:pPr lvl="0">
                  <a:lnSpc>
                    <a:spcPct val="150000"/>
                  </a:lnSpc>
                  <a:spcAft>
                    <a:spcPts val="0"/>
                  </a:spcAft>
                </a:pPr>
                <a:r>
                  <a:rPr lang="en-AU" sz="1800" b="1" i="0" dirty="0"/>
                  <a:t>Permutation</a:t>
                </a:r>
              </a:p>
              <a:p>
                <a:pPr lvl="0">
                  <a:lnSpc>
                    <a:spcPct val="150000"/>
                  </a:lnSpc>
                  <a:spcAft>
                    <a:spcPts val="0"/>
                  </a:spcAft>
                </a:pPr>
                <a:r>
                  <a:rPr lang="en-AU" sz="1800" b="0" i="0" dirty="0"/>
                  <a:t>An arrangement of </a:t>
                </a:r>
                <a14:m>
                  <m:oMath xmlns:m="http://schemas.openxmlformats.org/officeDocument/2006/math">
                    <m:r>
                      <a:rPr lang="en-AU" sz="1800" b="0" i="1" smtClean="0">
                        <a:latin typeface="Cambria Math" panose="02040503050406030204" pitchFamily="18" charset="0"/>
                      </a:rPr>
                      <m:t>𝑟</m:t>
                    </m:r>
                  </m:oMath>
                </a14:m>
                <a:r>
                  <a:rPr lang="en-AU" sz="1800" b="0" i="0" dirty="0"/>
                  <a:t> distinct objects taken from </a:t>
                </a:r>
                <a14:m>
                  <m:oMath xmlns:m="http://schemas.openxmlformats.org/officeDocument/2006/math">
                    <m:r>
                      <a:rPr lang="en-AU" sz="1800" b="0" i="1" smtClean="0">
                        <a:latin typeface="Cambria Math" panose="02040503050406030204" pitchFamily="18" charset="0"/>
                      </a:rPr>
                      <m:t>𝑛</m:t>
                    </m:r>
                  </m:oMath>
                </a14:m>
                <a:r>
                  <a:rPr lang="en-AU" sz="1800" b="0" i="0" dirty="0"/>
                  <a:t> distinct objects where order is important, where </a:t>
                </a:r>
                <a14:m>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=0, 1, 2,…,</m:t>
                    </m:r>
                    <m:r>
                      <a:rPr lang="en-AU" sz="1800" b="0" i="1" smtClean="0">
                        <a:latin typeface="Cambria Math" panose="02040503050406030204" pitchFamily="18" charset="0"/>
                      </a:rPr>
                      <m:t>𝑛</m:t>
                    </m:r>
                  </m:oMath>
                </a14:m>
                <a:r>
                  <a:rPr lang="en-AU" sz="1800" b="0" i="0" dirty="0"/>
                  <a:t>. </a:t>
                </a:r>
              </a:p>
              <a:p>
                <a:pPr lvl="0">
                  <a:lnSpc>
                    <a:spcPct val="150000"/>
                  </a:lnSpc>
                  <a:spcAft>
                    <a:spcPts val="0"/>
                  </a:spcAft>
                </a:pPr>
                <a:endParaRPr lang="en-AU" sz="1800" baseline="30000" dirty="0"/>
              </a:p>
              <a:p>
                <a:pPr lvl="0" algn="ctr">
                  <a:lnSpc>
                    <a:spcPct val="150000"/>
                  </a:lnSpc>
                  <a:spcAft>
                    <a:spcPts val="0"/>
                  </a:spcAft>
                </a:pPr>
                <a:r>
                  <a:rPr lang="en-AU" sz="1800" b="0" i="1" baseline="30000" dirty="0"/>
                  <a:t>n</a:t>
                </a:r>
                <a:r>
                  <a:rPr lang="en-AU" sz="1800" b="0" i="1" dirty="0"/>
                  <a:t>P</a:t>
                </a:r>
                <a:r>
                  <a:rPr lang="en-AU" sz="1800" b="0" i="1" baseline="-30000" dirty="0"/>
                  <a:t>r</a:t>
                </a:r>
                <a:r>
                  <a:rPr lang="en-AU" sz="1800" b="0" i="0" baseline="-30000" dirty="0"/>
                  <a:t> </a:t>
                </a:r>
                <a:r>
                  <a:rPr lang="en-AU" sz="1800" b="0" i="0" dirty="0"/>
                  <a:t>=</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𝑛</m:t>
                        </m:r>
                        <m:r>
                          <a:rPr lang="en-AU" sz="1800" b="0" i="1" smtClean="0">
                            <a:latin typeface="Cambria Math" panose="02040503050406030204" pitchFamily="18" charset="0"/>
                          </a:rPr>
                          <m:t>!</m:t>
                        </m:r>
                      </m:num>
                      <m:den>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𝑛</m:t>
                            </m:r>
                            <m:r>
                              <a:rPr lang="en-AU" sz="1800" b="0" i="1" smtClean="0">
                                <a:latin typeface="Cambria Math" panose="02040503050406030204" pitchFamily="18" charset="0"/>
                              </a:rPr>
                              <m:t>−</m:t>
                            </m:r>
                            <m:r>
                              <a:rPr lang="en-AU" sz="1800" b="0" i="1" smtClean="0">
                                <a:latin typeface="Cambria Math" panose="02040503050406030204" pitchFamily="18" charset="0"/>
                              </a:rPr>
                              <m:t>𝑟</m:t>
                            </m:r>
                          </m:e>
                        </m:d>
                        <m:r>
                          <a:rPr lang="en-AU" sz="1800" b="0" i="1" smtClean="0">
                            <a:latin typeface="Cambria Math" panose="02040503050406030204" pitchFamily="18" charset="0"/>
                          </a:rPr>
                          <m:t>!</m:t>
                        </m:r>
                      </m:den>
                    </m:f>
                  </m:oMath>
                </a14:m>
                <a:r>
                  <a:rPr lang="en-AU" sz="1800" b="0" i="0" dirty="0"/>
                  <a:t>.</a:t>
                </a:r>
                <a:endParaRPr lang="en-AU" sz="1800" dirty="0"/>
              </a:p>
            </p:txBody>
          </p:sp>
        </mc:Choice>
        <mc:Fallback>
          <p:sp>
            <p:nvSpPr>
              <p:cNvPr id="4" name="TextBox 3">
                <a:extLst>
                  <a:ext uri="{FF2B5EF4-FFF2-40B4-BE49-F238E27FC236}">
                    <a16:creationId xmlns:a16="http://schemas.microsoft.com/office/drawing/2014/main" id="{3053D4C4-31DF-4B90-40CF-119C245C8396}"/>
                  </a:ext>
                </a:extLst>
              </p:cNvPr>
              <p:cNvSpPr txBox="1">
                <a:spLocks noRot="1" noChangeAspect="1" noMove="1" noResize="1" noEditPoints="1" noAdjustHandles="1" noChangeArrowheads="1" noChangeShapeType="1" noTextEdit="1"/>
              </p:cNvSpPr>
              <p:nvPr/>
            </p:nvSpPr>
            <p:spPr>
              <a:xfrm>
                <a:off x="859848" y="2158413"/>
                <a:ext cx="4601107" cy="2619243"/>
              </a:xfrm>
              <a:prstGeom prst="rect">
                <a:avLst/>
              </a:prstGeom>
              <a:blipFill>
                <a:blip r:embed="rId2"/>
                <a:stretch>
                  <a:fillRect l="-109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50CB2C8-F26A-FF18-5AFC-0E6C30AFA6E5}"/>
                  </a:ext>
                </a:extLst>
              </p:cNvPr>
              <p:cNvSpPr txBox="1"/>
              <p:nvPr/>
            </p:nvSpPr>
            <p:spPr>
              <a:xfrm>
                <a:off x="6504001" y="2158413"/>
                <a:ext cx="4919764" cy="2757743"/>
              </a:xfrm>
              <a:prstGeom prst="rect">
                <a:avLst/>
              </a:prstGeom>
              <a:noFill/>
            </p:spPr>
            <p:txBody>
              <a:bodyPr wrap="square">
                <a:spAutoFit/>
              </a:bodyPr>
              <a:lstStyle/>
              <a:p>
                <a:pPr lvl="0">
                  <a:lnSpc>
                    <a:spcPct val="150000"/>
                  </a:lnSpc>
                  <a:spcAft>
                    <a:spcPts val="0"/>
                  </a:spcAft>
                </a:pPr>
                <a:r>
                  <a:rPr lang="en-AU" sz="1800" b="1" i="0" dirty="0"/>
                  <a:t>Combination</a:t>
                </a:r>
                <a:br>
                  <a:rPr lang="en-AU" sz="1800" b="0" i="0" dirty="0"/>
                </a:br>
                <a:r>
                  <a:rPr lang="en-AU" sz="1800" b="0" i="0" dirty="0"/>
                  <a:t>A selection of </a:t>
                </a:r>
                <a14:m>
                  <m:oMath xmlns:m="http://schemas.openxmlformats.org/officeDocument/2006/math">
                    <m:r>
                      <a:rPr lang="en-AU" sz="1800" b="0" i="1" smtClean="0">
                        <a:latin typeface="Cambria Math" panose="02040503050406030204" pitchFamily="18" charset="0"/>
                      </a:rPr>
                      <m:t>𝑟</m:t>
                    </m:r>
                  </m:oMath>
                </a14:m>
                <a:r>
                  <a:rPr lang="en-AU" sz="1800" b="0" i="0" dirty="0"/>
                  <a:t> distinct objects taken from </a:t>
                </a:r>
                <a14:m>
                  <m:oMath xmlns:m="http://schemas.openxmlformats.org/officeDocument/2006/math">
                    <m:r>
                      <a:rPr lang="en-AU" sz="1800" b="0" i="1" smtClean="0">
                        <a:latin typeface="Cambria Math" panose="02040503050406030204" pitchFamily="18" charset="0"/>
                      </a:rPr>
                      <m:t>𝑛</m:t>
                    </m:r>
                  </m:oMath>
                </a14:m>
                <a:r>
                  <a:rPr lang="en-AU" sz="1800" b="0" i="0" dirty="0"/>
                  <a:t> distinct objects, where order is </a:t>
                </a:r>
                <a:r>
                  <a:rPr lang="en-AU" sz="1800" b="1" i="0" dirty="0">
                    <a:solidFill>
                      <a:schemeClr val="tx2"/>
                    </a:solidFill>
                  </a:rPr>
                  <a:t>not</a:t>
                </a:r>
                <a:r>
                  <a:rPr lang="en-AU" sz="1800" b="0" i="0" dirty="0">
                    <a:solidFill>
                      <a:schemeClr val="tx2"/>
                    </a:solidFill>
                  </a:rPr>
                  <a:t> </a:t>
                </a:r>
                <a:r>
                  <a:rPr lang="en-AU" sz="1800" b="0" i="0" dirty="0"/>
                  <a:t>important. </a:t>
                </a:r>
              </a:p>
              <a:p>
                <a:pPr lvl="0">
                  <a:lnSpc>
                    <a:spcPct val="150000"/>
                  </a:lnSpc>
                  <a:spcAft>
                    <a:spcPts val="0"/>
                  </a:spcAft>
                </a:pPr>
                <a:endParaRPr lang="en-AU" sz="1800" dirty="0"/>
              </a:p>
              <a:p>
                <a:pPr lvl="0" algn="ctr">
                  <a:lnSpc>
                    <a:spcPct val="150000"/>
                  </a:lnSpc>
                  <a:spcAft>
                    <a:spcPts val="0"/>
                  </a:spcAft>
                </a:pPr>
                <a:r>
                  <a:rPr lang="en-AU" sz="1800" b="0" i="1" baseline="30000" dirty="0"/>
                  <a:t>n</a:t>
                </a:r>
                <a:r>
                  <a:rPr lang="en-AU" sz="1800" b="0" i="1" dirty="0"/>
                  <a:t>C</a:t>
                </a:r>
                <a:r>
                  <a:rPr lang="en-AU" sz="1800" b="0" i="1" baseline="-30000" dirty="0"/>
                  <a:t>r </a:t>
                </a:r>
                <a:r>
                  <a:rPr lang="en-AU" sz="1800" b="0" i="0" dirty="0"/>
                  <a:t>or </a:t>
                </a:r>
                <a14:m>
                  <m:oMath xmlns:m="http://schemas.openxmlformats.org/officeDocument/2006/math">
                    <m:d>
                      <m:dPr>
                        <m:ctrlPr>
                          <a:rPr lang="en-AU" sz="1800" b="0" i="1" smtClean="0">
                            <a:latin typeface="Cambria Math" panose="02040503050406030204" pitchFamily="18" charset="0"/>
                          </a:rPr>
                        </m:ctrlPr>
                      </m:dPr>
                      <m:e>
                        <m:f>
                          <m:fPr>
                            <m:type m:val="noBar"/>
                            <m:ctrlPr>
                              <a:rPr lang="en-AU" sz="1800" b="0" i="1" smtClean="0">
                                <a:latin typeface="Cambria Math" panose="02040503050406030204" pitchFamily="18" charset="0"/>
                              </a:rPr>
                            </m:ctrlPr>
                          </m:fPr>
                          <m:num>
                            <m:r>
                              <a:rPr lang="en-AU" sz="1800" b="0" i="1" smtClean="0">
                                <a:latin typeface="Cambria Math" panose="02040503050406030204" pitchFamily="18" charset="0"/>
                              </a:rPr>
                              <m:t>𝑛</m:t>
                            </m:r>
                          </m:num>
                          <m:den>
                            <m:r>
                              <a:rPr lang="en-AU" sz="1800" b="0" i="1" smtClean="0">
                                <a:latin typeface="Cambria Math" panose="02040503050406030204" pitchFamily="18" charset="0"/>
                              </a:rPr>
                              <m:t>𝑟</m:t>
                            </m:r>
                          </m:den>
                        </m:f>
                      </m:e>
                    </m:d>
                  </m:oMath>
                </a14:m>
                <a:r>
                  <a:rPr lang="en-AU" sz="1800" b="0" i="0" dirty="0"/>
                  <a:t>=</a:t>
                </a:r>
                <a:r>
                  <a:rPr lang="en-AU" sz="1800" dirty="0"/>
                  <a:t> </a:t>
                </a:r>
                <a14:m>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𝑛</m:t>
                        </m:r>
                        <m:r>
                          <a:rPr lang="en-AU" sz="1800" i="1">
                            <a:latin typeface="Cambria Math" panose="02040503050406030204" pitchFamily="18" charset="0"/>
                          </a:rPr>
                          <m:t>!</m:t>
                        </m:r>
                      </m:num>
                      <m:den>
                        <m:r>
                          <a:rPr lang="en-AU" sz="1800" i="1">
                            <a:latin typeface="Cambria Math" panose="02040503050406030204" pitchFamily="18" charset="0"/>
                          </a:rPr>
                          <m:t>𝑟</m:t>
                        </m:r>
                        <m:r>
                          <a:rPr lang="en-AU" sz="1800" i="1">
                            <a:latin typeface="Cambria Math" panose="02040503050406030204" pitchFamily="18" charset="0"/>
                          </a:rPr>
                          <m:t>!</m:t>
                        </m:r>
                        <m:d>
                          <m:dPr>
                            <m:ctrlPr>
                              <a:rPr lang="en-AU" sz="1800" i="1">
                                <a:latin typeface="Cambria Math" panose="02040503050406030204" pitchFamily="18" charset="0"/>
                              </a:rPr>
                            </m:ctrlPr>
                          </m:dPr>
                          <m:e>
                            <m:r>
                              <a:rPr lang="en-AU" sz="1800" i="1">
                                <a:latin typeface="Cambria Math" panose="02040503050406030204" pitchFamily="18" charset="0"/>
                              </a:rPr>
                              <m:t>𝑛</m:t>
                            </m:r>
                            <m:r>
                              <a:rPr lang="en-AU" sz="1800" i="1">
                                <a:latin typeface="Cambria Math" panose="02040503050406030204" pitchFamily="18" charset="0"/>
                              </a:rPr>
                              <m:t>−</m:t>
                            </m:r>
                            <m:r>
                              <a:rPr lang="en-AU" sz="1800" i="1">
                                <a:latin typeface="Cambria Math" panose="02040503050406030204" pitchFamily="18" charset="0"/>
                              </a:rPr>
                              <m:t>𝑟</m:t>
                            </m:r>
                            <m:r>
                              <a:rPr lang="en-AU" sz="1800" i="1">
                                <a:latin typeface="Cambria Math" panose="02040503050406030204" pitchFamily="18" charset="0"/>
                              </a:rPr>
                              <m:t>!</m:t>
                            </m:r>
                          </m:e>
                        </m:d>
                      </m:den>
                    </m:f>
                  </m:oMath>
                </a14:m>
                <a:r>
                  <a:rPr lang="en-AU" sz="1800" b="0" i="0" dirty="0"/>
                  <a:t>.</a:t>
                </a:r>
                <a:endParaRPr lang="en-AU" sz="1800" dirty="0"/>
              </a:p>
            </p:txBody>
          </p:sp>
        </mc:Choice>
        <mc:Fallback>
          <p:sp>
            <p:nvSpPr>
              <p:cNvPr id="8" name="TextBox 7">
                <a:extLst>
                  <a:ext uri="{FF2B5EF4-FFF2-40B4-BE49-F238E27FC236}">
                    <a16:creationId xmlns:a16="http://schemas.microsoft.com/office/drawing/2014/main" id="{850CB2C8-F26A-FF18-5AFC-0E6C30AFA6E5}"/>
                  </a:ext>
                </a:extLst>
              </p:cNvPr>
              <p:cNvSpPr txBox="1">
                <a:spLocks noRot="1" noChangeAspect="1" noMove="1" noResize="1" noEditPoints="1" noAdjustHandles="1" noChangeArrowheads="1" noChangeShapeType="1" noTextEdit="1"/>
              </p:cNvSpPr>
              <p:nvPr/>
            </p:nvSpPr>
            <p:spPr>
              <a:xfrm>
                <a:off x="6504001" y="2158413"/>
                <a:ext cx="4919764" cy="2757743"/>
              </a:xfrm>
              <a:prstGeom prst="rect">
                <a:avLst/>
              </a:prstGeom>
              <a:blipFill>
                <a:blip r:embed="rId3"/>
                <a:stretch>
                  <a:fillRect l="-103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9B43A70-089C-009C-ADE6-D4834141DA8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7401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p:txBody>
          <a:bodyPr/>
          <a:lstStyle/>
          <a:p>
            <a:r>
              <a:rPr lang="en-US" dirty="0"/>
              <a:t>Approaching questions scaffold</a:t>
            </a:r>
          </a:p>
        </p:txBody>
      </p:sp>
      <p:pic>
        <p:nvPicPr>
          <p:cNvPr id="6" name="Picture 5" descr="Approaching questions scaffold outlining the steps of understand, plan, solve and check">
            <a:extLst>
              <a:ext uri="{FF2B5EF4-FFF2-40B4-BE49-F238E27FC236}">
                <a16:creationId xmlns:a16="http://schemas.microsoft.com/office/drawing/2014/main" id="{B89893E4-7090-3032-2CA5-F1D7B583271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2555631" y="1277819"/>
            <a:ext cx="7221416" cy="4958862"/>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77BC6-DF2C-AFA7-BC11-073A8291EB7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BEC63F0-1379-24FE-5C04-4A987B2A5A1B}"/>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181799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A056C3-BCD5-2E1C-C6EC-0214883AA53F}"/>
              </a:ext>
            </a:extLst>
          </p:cNvPr>
          <p:cNvSpPr>
            <a:spLocks noGrp="1"/>
          </p:cNvSpPr>
          <p:nvPr>
            <p:ph type="title"/>
          </p:nvPr>
        </p:nvSpPr>
        <p:spPr/>
        <p:txBody>
          <a:bodyPr/>
          <a:lstStyle/>
          <a:p>
            <a:r>
              <a:rPr lang="en-AU" dirty="0"/>
              <a:t>Permutations and combinations (3)</a:t>
            </a:r>
          </a:p>
        </p:txBody>
      </p:sp>
      <p:sp>
        <p:nvSpPr>
          <p:cNvPr id="5" name="Text Placeholder 4">
            <a:extLst>
              <a:ext uri="{FF2B5EF4-FFF2-40B4-BE49-F238E27FC236}">
                <a16:creationId xmlns:a16="http://schemas.microsoft.com/office/drawing/2014/main" id="{8755E037-3CAB-B6AD-9C9D-39C9303BBDC2}"/>
              </a:ext>
            </a:extLst>
          </p:cNvPr>
          <p:cNvSpPr>
            <a:spLocks noGrp="1"/>
          </p:cNvSpPr>
          <p:nvPr>
            <p:ph type="body" sz="quarter" idx="18"/>
          </p:nvPr>
        </p:nvSpPr>
        <p:spPr/>
        <p:txBody>
          <a:bodyPr/>
          <a:lstStyle/>
          <a:p>
            <a:r>
              <a:rPr lang="en-AU" dirty="0"/>
              <a:t>Another HSC-style problem</a:t>
            </a:r>
          </a:p>
        </p:txBody>
      </p:sp>
      <p:sp>
        <p:nvSpPr>
          <p:cNvPr id="7" name="TextBox 6">
            <a:extLst>
              <a:ext uri="{FF2B5EF4-FFF2-40B4-BE49-F238E27FC236}">
                <a16:creationId xmlns:a16="http://schemas.microsoft.com/office/drawing/2014/main" id="{1DB1BFDB-0EB5-7D6A-A914-2EE0107EDFD7}"/>
              </a:ext>
            </a:extLst>
          </p:cNvPr>
          <p:cNvSpPr txBox="1"/>
          <p:nvPr/>
        </p:nvSpPr>
        <p:spPr>
          <a:xfrm>
            <a:off x="290946" y="1510145"/>
            <a:ext cx="11402290" cy="4911437"/>
          </a:xfrm>
          <a:prstGeom prst="rect">
            <a:avLst/>
          </a:prstGeom>
          <a:noFill/>
        </p:spPr>
        <p:txBody>
          <a:bodyPr wrap="square" lIns="0" tIns="0" rIns="0" bIns="0" rtlCol="0">
            <a:noAutofit/>
          </a:bodyPr>
          <a:lstStyle/>
          <a:p>
            <a:pPr>
              <a:lnSpc>
                <a:spcPct val="115000"/>
              </a:lnSpc>
              <a:spcBef>
                <a:spcPts val="1200"/>
              </a:spcBef>
              <a:spcAft>
                <a:spcPts val="600"/>
              </a:spcAft>
            </a:pPr>
            <a:r>
              <a:rPr lang="en-AU" sz="1800" dirty="0">
                <a:effectLst/>
              </a:rPr>
              <a:t>Sophie has five coloured blocks: one red, one blue, one green, one yellow and one white. She stacks two, three, four or five blocks on top of one another to form a vertical tower. </a:t>
            </a:r>
          </a:p>
          <a:p>
            <a:pPr marL="342900" indent="-342900">
              <a:lnSpc>
                <a:spcPct val="115000"/>
              </a:lnSpc>
              <a:spcBef>
                <a:spcPts val="1200"/>
              </a:spcBef>
              <a:spcAft>
                <a:spcPts val="600"/>
              </a:spcAft>
              <a:buFont typeface="+mj-lt"/>
              <a:buAutoNum type="alphaLcParenR"/>
            </a:pPr>
            <a:r>
              <a:rPr lang="en-AU" sz="1800" dirty="0">
                <a:effectLst/>
              </a:rPr>
              <a:t>How many groups of 3 blocks can Sophie choose?</a:t>
            </a:r>
          </a:p>
          <a:p>
            <a:pPr marL="342900" indent="-342900">
              <a:lnSpc>
                <a:spcPct val="115000"/>
              </a:lnSpc>
              <a:spcBef>
                <a:spcPts val="1200"/>
              </a:spcBef>
              <a:spcAft>
                <a:spcPts val="600"/>
              </a:spcAft>
              <a:buFont typeface="+mj-lt"/>
              <a:buAutoNum type="alphaLcParenR"/>
            </a:pPr>
            <a:r>
              <a:rPr lang="en-AU" sz="1800" dirty="0">
                <a:effectLst/>
              </a:rPr>
              <a:t>How many different towers, </a:t>
            </a:r>
            <a:r>
              <a:rPr lang="en-AU" sz="1800" dirty="0"/>
              <a:t>three blocks high, </a:t>
            </a:r>
            <a:r>
              <a:rPr lang="en-AU" sz="1800" dirty="0">
                <a:effectLst/>
              </a:rPr>
              <a:t>could she form?</a:t>
            </a:r>
          </a:p>
          <a:p>
            <a:pPr marL="342900" indent="-342900">
              <a:lnSpc>
                <a:spcPct val="115000"/>
              </a:lnSpc>
              <a:spcBef>
                <a:spcPts val="1200"/>
              </a:spcBef>
              <a:spcAft>
                <a:spcPts val="600"/>
              </a:spcAft>
              <a:buFont typeface="+mj-lt"/>
              <a:buAutoNum type="alphaLcParenR"/>
            </a:pPr>
            <a:r>
              <a:rPr lang="en-AU" sz="1800" dirty="0">
                <a:effectLst/>
              </a:rPr>
              <a:t>How many different groups of blocks can Sophie form?</a:t>
            </a:r>
          </a:p>
          <a:p>
            <a:pPr marL="342900" indent="-342900">
              <a:lnSpc>
                <a:spcPct val="115000"/>
              </a:lnSpc>
              <a:spcBef>
                <a:spcPts val="1200"/>
              </a:spcBef>
              <a:spcAft>
                <a:spcPts val="600"/>
              </a:spcAft>
              <a:buFont typeface="+mj-lt"/>
              <a:buAutoNum type="alphaLcParenR"/>
            </a:pPr>
            <a:r>
              <a:rPr lang="en-AU" sz="1800" dirty="0">
                <a:effectLst/>
              </a:rPr>
              <a:t>How many different towers can she form in total?</a:t>
            </a:r>
            <a:r>
              <a:rPr lang="en-AU" sz="1100" dirty="0">
                <a:effectLst/>
              </a:rPr>
              <a:t> </a:t>
            </a:r>
            <a:endParaRPr lang="en-AU" sz="1800" dirty="0">
              <a:effectLst/>
            </a:endParaRPr>
          </a:p>
          <a:p>
            <a:pPr algn="l"/>
            <a:endParaRPr lang="en-AU" sz="1800" dirty="0"/>
          </a:p>
        </p:txBody>
      </p:sp>
      <p:sp>
        <p:nvSpPr>
          <p:cNvPr id="2" name="Slide Number Placeholder 1">
            <a:extLst>
              <a:ext uri="{FF2B5EF4-FFF2-40B4-BE49-F238E27FC236}">
                <a16:creationId xmlns:a16="http://schemas.microsoft.com/office/drawing/2014/main" id="{1E78D10F-6E60-E5A3-1F79-5EA407297D2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22657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B377FF-CCC3-4BAC-814F-7341ECF58AF3}">
  <ds:schemaRefs>
    <ds:schemaRef ds:uri="http://schemas.microsoft.com/office/infopath/2007/PartnerControls"/>
    <ds:schemaRef ds:uri="http://schemas.microsoft.com/office/2006/documentManagement/types"/>
    <ds:schemaRef ds:uri="98740c54-966f-451d-a76c-e38eb7fddd55"/>
    <ds:schemaRef ds:uri="http://purl.org/dc/terms/"/>
    <ds:schemaRef ds:uri="http://purl.org/dc/elements/1.1/"/>
    <ds:schemaRef ds:uri="http://schemas.openxmlformats.org/package/2006/metadata/core-properties"/>
    <ds:schemaRef ds:uri="094ce8ca-8c20-4eb0-bb23-b47a1c76b75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132B49C-5473-4885-B89C-AB9AD27E1F9A}">
  <ds:schemaRefs>
    <ds:schemaRef ds:uri="http://schemas.microsoft.com/sharepoint/v3/contenttype/forms"/>
  </ds:schemaRefs>
</ds:datastoreItem>
</file>

<file path=customXml/itemProps3.xml><?xml version="1.0" encoding="utf-8"?>
<ds:datastoreItem xmlns:ds="http://schemas.openxmlformats.org/officeDocument/2006/customXml" ds:itemID="{44D99659-A1C9-41C8-A238-4D6251EE25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NSWG Corporate</Template>
  <TotalTime>12</TotalTime>
  <Words>871</Words>
  <Application>Microsoft Macintosh PowerPoint</Application>
  <PresentationFormat>Widescreen</PresentationFormat>
  <Paragraphs>70</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Public Sans</vt:lpstr>
      <vt:lpstr>Times New Roman</vt:lpstr>
      <vt:lpstr>Cambria Math</vt:lpstr>
      <vt:lpstr>Calibri</vt:lpstr>
      <vt:lpstr>Symbol</vt:lpstr>
      <vt:lpstr>Arial</vt:lpstr>
      <vt:lpstr>NSWG Corporate</vt:lpstr>
      <vt:lpstr>Permutations and combinations</vt:lpstr>
      <vt:lpstr>Learning intention and success criteria</vt:lpstr>
      <vt:lpstr>Activating prior knowledge</vt:lpstr>
      <vt:lpstr>Permutations and combinations (1)</vt:lpstr>
      <vt:lpstr>Connecting learning</vt:lpstr>
      <vt:lpstr>Permutations and combinations (2)</vt:lpstr>
      <vt:lpstr>Approaching questions scaffold</vt:lpstr>
      <vt:lpstr>Independent practice</vt:lpstr>
      <vt:lpstr>Permutations and combinations (3)</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9 – Permutations and combinations – slide deck</dc:title>
  <dc:subject>Maths</dc:subject>
  <dc:creator>NSW Department of Education</dc:creator>
  <cp:keywords/>
  <dc:description/>
  <dcterms:created xsi:type="dcterms:W3CDTF">2025-05-27T00:00:56Z</dcterms:created>
  <dcterms:modified xsi:type="dcterms:W3CDTF">2025-05-27T00:13:35Z</dcterms:modified>
  <cp:category>Extension 1 - Unit 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