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3"/>
  </p:notesMasterIdLst>
  <p:handoutMasterIdLst>
    <p:handoutMasterId r:id="rId24"/>
  </p:handoutMasterIdLst>
  <p:sldIdLst>
    <p:sldId id="26505" r:id="rId5"/>
    <p:sldId id="271" r:id="rId6"/>
    <p:sldId id="26506" r:id="rId7"/>
    <p:sldId id="26383" r:id="rId8"/>
    <p:sldId id="26512" r:id="rId9"/>
    <p:sldId id="26508" r:id="rId10"/>
    <p:sldId id="26547" r:id="rId11"/>
    <p:sldId id="26548" r:id="rId12"/>
    <p:sldId id="26515" r:id="rId13"/>
    <p:sldId id="26399" r:id="rId14"/>
    <p:sldId id="26516" r:id="rId15"/>
    <p:sldId id="26518" r:id="rId16"/>
    <p:sldId id="26522" r:id="rId17"/>
    <p:sldId id="26549" r:id="rId18"/>
    <p:sldId id="26524" r:id="rId19"/>
    <p:sldId id="26523" r:id="rId20"/>
    <p:sldId id="360" r:id="rId21"/>
    <p:sldId id="361" r:id="rId22"/>
  </p:sldIdLst>
  <p:sldSz cx="12192000" cy="6858000"/>
  <p:notesSz cx="6858000" cy="9144000"/>
  <p:embeddedFontLst>
    <p:embeddedFont>
      <p:font typeface="Cambria Math" panose="02040503050406030204" pitchFamily="18" charset="0"/>
      <p:regular r:id="rId25"/>
    </p:embeddedFont>
    <p:embeddedFont>
      <p:font typeface="Public Sans" pitchFamily="2" charset="77"/>
      <p:regular r:id="rId26"/>
      <p:bold r:id="rId27"/>
      <p:italic r:id="rId28"/>
      <p:boldItalic r:id="rId29"/>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C461638E-F1F5-7186-9758-0B4A52497F93}" name="Meagan Rodda" initials="MR" userId="S::Meagan.Rodda@det.nsw.edu.au::efecb8de-290d-42b5-96ee-00df0648c08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53C"/>
    <a:srgbClr val="B51458"/>
    <a:srgbClr val="00ACC2"/>
    <a:srgbClr val="64BB47"/>
    <a:srgbClr val="E5F7FC"/>
    <a:srgbClr val="FBDBE7"/>
    <a:srgbClr val="FFFFFF"/>
    <a:srgbClr val="EDF9E0"/>
    <a:srgbClr val="63E2EF"/>
    <a:srgbClr val="0029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1C836B-823E-3B46-BC41-8027DAE4B7D0}" v="6" dt="2025-05-26T23:32:10.630"/>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91" autoAdjust="0"/>
    <p:restoredTop sz="86455" autoAdjust="0"/>
  </p:normalViewPr>
  <p:slideViewPr>
    <p:cSldViewPr snapToGrid="0">
      <p:cViewPr varScale="1">
        <p:scale>
          <a:sx n="176" d="100"/>
          <a:sy n="176" d="100"/>
        </p:scale>
        <p:origin x="288" y="192"/>
      </p:cViewPr>
      <p:guideLst>
        <p:guide orient="horz" pos="2160"/>
        <p:guide pos="3863"/>
      </p:guideLst>
    </p:cSldViewPr>
  </p:slideViewPr>
  <p:outlineViewPr>
    <p:cViewPr>
      <p:scale>
        <a:sx n="33" d="100"/>
        <a:sy n="33" d="100"/>
      </p:scale>
      <p:origin x="0" y="-19602"/>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5082" y="16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27/5/2025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27/5/2025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dirty="0"/>
          </a:p>
        </p:txBody>
      </p:sp>
    </p:spTree>
    <p:extLst>
      <p:ext uri="{BB962C8B-B14F-4D97-AF65-F5344CB8AC3E}">
        <p14:creationId xmlns:p14="http://schemas.microsoft.com/office/powerpoint/2010/main" val="300881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18</a:t>
            </a:fld>
            <a:endParaRPr lang="en-AU" dirty="0"/>
          </a:p>
        </p:txBody>
      </p:sp>
    </p:spTree>
    <p:extLst>
      <p:ext uri="{BB962C8B-B14F-4D97-AF65-F5344CB8AC3E}">
        <p14:creationId xmlns:p14="http://schemas.microsoft.com/office/powerpoint/2010/main" val="181053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dirty="0"/>
          </a:p>
        </p:txBody>
      </p:sp>
    </p:spTree>
    <p:extLst>
      <p:ext uri="{BB962C8B-B14F-4D97-AF65-F5344CB8AC3E}">
        <p14:creationId xmlns:p14="http://schemas.microsoft.com/office/powerpoint/2010/main" val="3480285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D09C5488-DD16-4714-9519-7BE21BA11D4E}"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4</a:t>
            </a:fld>
            <a:endParaRPr kumimoji="0" lang="en-AU" sz="1200" b="0" i="0" u="none" strike="noStrike" kern="1200" cap="none" spc="0" normalizeH="0" baseline="0" noProof="0" dirty="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1915126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FA4AD5-3724-E518-F275-EC592548BA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06635F-1EA2-6133-8340-7C32B9512D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5EF82C-3AE5-09E2-576E-1C23B105186C}"/>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B91B57AB-4EA7-0D55-CDDE-54709C54D9FC}"/>
              </a:ext>
            </a:extLst>
          </p:cNvPr>
          <p:cNvSpPr>
            <a:spLocks noGrp="1"/>
          </p:cNvSpPr>
          <p:nvPr>
            <p:ph type="sldNum" sz="quarter" idx="5"/>
          </p:nvPr>
        </p:nvSpPr>
        <p:spPr/>
        <p:txBody>
          <a:bodyPr/>
          <a:lstStyle/>
          <a:p>
            <a:fld id="{B07158C4-A119-4B78-9DE8-A50001BC31DC}" type="slidenum">
              <a:rPr lang="en-AU" smtClean="0"/>
              <a:pPr/>
              <a:t>5</a:t>
            </a:fld>
            <a:endParaRPr lang="en-AU" dirty="0"/>
          </a:p>
        </p:txBody>
      </p:sp>
    </p:spTree>
    <p:extLst>
      <p:ext uri="{BB962C8B-B14F-4D97-AF65-F5344CB8AC3E}">
        <p14:creationId xmlns:p14="http://schemas.microsoft.com/office/powerpoint/2010/main" val="827455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2B5BF2-ED9A-1A83-6534-5491ED3001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00D520-C2C7-C95D-800A-D15A576B9F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FE2174-CF85-6455-B1BC-87C866566939}"/>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61E984A5-28AD-4585-9D66-4ED0245ECE8D}"/>
              </a:ext>
            </a:extLst>
          </p:cNvPr>
          <p:cNvSpPr>
            <a:spLocks noGrp="1"/>
          </p:cNvSpPr>
          <p:nvPr>
            <p:ph type="sldNum" sz="quarter" idx="5"/>
          </p:nvPr>
        </p:nvSpPr>
        <p:spPr/>
        <p:txBody>
          <a:bodyPr/>
          <a:lstStyle/>
          <a:p>
            <a:fld id="{B07158C4-A119-4B78-9DE8-A50001BC31DC}" type="slidenum">
              <a:rPr lang="en-AU" smtClean="0"/>
              <a:pPr/>
              <a:t>8</a:t>
            </a:fld>
            <a:endParaRPr lang="en-AU" dirty="0"/>
          </a:p>
        </p:txBody>
      </p:sp>
    </p:spTree>
    <p:extLst>
      <p:ext uri="{BB962C8B-B14F-4D97-AF65-F5344CB8AC3E}">
        <p14:creationId xmlns:p14="http://schemas.microsoft.com/office/powerpoint/2010/main" val="4072982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7B5D5D-8165-3780-F1FA-A4FFD12211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436FDD-2DCD-1BD8-28D4-D0F2EA35BD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7BB83B-9C4F-F126-BD04-456DF614404A}"/>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4581D06D-80ED-79D5-9935-CA7A5293FCC0}"/>
              </a:ext>
            </a:extLst>
          </p:cNvPr>
          <p:cNvSpPr>
            <a:spLocks noGrp="1"/>
          </p:cNvSpPr>
          <p:nvPr>
            <p:ph type="sldNum" sz="quarter" idx="5"/>
          </p:nvPr>
        </p:nvSpPr>
        <p:spPr/>
        <p:txBody>
          <a:bodyPr/>
          <a:lstStyle/>
          <a:p>
            <a:fld id="{B07158C4-A119-4B78-9DE8-A50001BC31DC}" type="slidenum">
              <a:rPr lang="en-AU" smtClean="0"/>
              <a:pPr/>
              <a:t>9</a:t>
            </a:fld>
            <a:endParaRPr lang="en-AU" dirty="0"/>
          </a:p>
        </p:txBody>
      </p:sp>
    </p:spTree>
    <p:extLst>
      <p:ext uri="{BB962C8B-B14F-4D97-AF65-F5344CB8AC3E}">
        <p14:creationId xmlns:p14="http://schemas.microsoft.com/office/powerpoint/2010/main" val="3555166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dirty="0"/>
          </a:p>
        </p:txBody>
      </p:sp>
    </p:spTree>
    <p:extLst>
      <p:ext uri="{BB962C8B-B14F-4D97-AF65-F5344CB8AC3E}">
        <p14:creationId xmlns:p14="http://schemas.microsoft.com/office/powerpoint/2010/main" val="448884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751A1-2B08-987B-9234-1D80EDF100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82FAEE-12BA-FE45-87E6-171BD4791A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231979-123F-0739-6194-006C73F142E7}"/>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E202B80-49B8-DE2A-777D-ABABD354E167}"/>
              </a:ext>
            </a:extLst>
          </p:cNvPr>
          <p:cNvSpPr>
            <a:spLocks noGrp="1"/>
          </p:cNvSpPr>
          <p:nvPr>
            <p:ph type="sldNum" sz="quarter" idx="5"/>
          </p:nvPr>
        </p:nvSpPr>
        <p:spPr/>
        <p:txBody>
          <a:bodyPr/>
          <a:lstStyle/>
          <a:p>
            <a:fld id="{B07158C4-A119-4B78-9DE8-A50001BC31DC}" type="slidenum">
              <a:rPr lang="en-AU" smtClean="0"/>
              <a:pPr/>
              <a:t>11</a:t>
            </a:fld>
            <a:endParaRPr lang="en-AU" dirty="0"/>
          </a:p>
        </p:txBody>
      </p:sp>
    </p:spTree>
    <p:extLst>
      <p:ext uri="{BB962C8B-B14F-4D97-AF65-F5344CB8AC3E}">
        <p14:creationId xmlns:p14="http://schemas.microsoft.com/office/powerpoint/2010/main" val="2427064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17</a:t>
            </a:fld>
            <a:endParaRPr lang="en-AU" dirty="0"/>
          </a:p>
        </p:txBody>
      </p:sp>
    </p:spTree>
    <p:extLst>
      <p:ext uri="{BB962C8B-B14F-4D97-AF65-F5344CB8AC3E}">
        <p14:creationId xmlns:p14="http://schemas.microsoft.com/office/powerpoint/2010/main" val="22855752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GB"/>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GB"/>
              <a:t>Click icon to add picture</a:t>
            </a:r>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dirty="0"/>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455691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2840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dirty="0"/>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899960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GB"/>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62" r:id="rId3"/>
    <p:sldLayoutId id="2147483746" r:id="rId4"/>
    <p:sldLayoutId id="2147483765" r:id="rId5"/>
    <p:sldLayoutId id="2147483766" r:id="rId6"/>
    <p:sldLayoutId id="2147483767"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NULL"/><Relationship Id="rId1" Type="http://schemas.openxmlformats.org/officeDocument/2006/relationships/slideLayout" Target="../slideLayouts/slideLayout3.xml"/><Relationship Id="rId4" Type="http://schemas.openxmlformats.org/officeDocument/2006/relationships/image" Target="NUL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NULL"/><Relationship Id="rId1" Type="http://schemas.openxmlformats.org/officeDocument/2006/relationships/slideLayout" Target="../slideLayouts/slideLayout3.xml"/><Relationship Id="rId4" Type="http://schemas.openxmlformats.org/officeDocument/2006/relationships/image" Target="NULL"/></Relationships>
</file>

<file path=ppt/slides/_rels/slide17.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hyperlink" Target="https://curriculum.nsw.edu.au/learning-areas/mathematics/mathematics-extension-1-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7.sv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4.xml"/><Relationship Id="rId5" Type="http://schemas.openxmlformats.org/officeDocument/2006/relationships/image" Target="../media/image11.sv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NULL"/><Relationship Id="rId5" Type="http://schemas.openxmlformats.org/officeDocument/2006/relationships/image" Target="../media/image11.sv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Combinations with restrictions</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Mathematics Extension 1 – Year 11 </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latin typeface="+mj-lt"/>
              </a:rPr>
              <a:t>Permutations and combinations</a:t>
            </a:r>
          </a:p>
        </p:txBody>
      </p:sp>
      <p:sp>
        <p:nvSpPr>
          <p:cNvPr id="2" name="Picture Placeholder 1" hidden="1">
            <a:extLst>
              <a:ext uri="{FF2B5EF4-FFF2-40B4-BE49-F238E27FC236}">
                <a16:creationId xmlns:a16="http://schemas.microsoft.com/office/drawing/2014/main" id="{BCBB44E6-1D9B-5185-AF7C-1BB9BB6D9839}"/>
              </a:ext>
              <a:ext uri="{C183D7F6-B498-43B3-948B-1728B52AA6E4}">
                <adec:decorative xmlns:adec="http://schemas.microsoft.com/office/drawing/2017/decorative" val="1"/>
              </a:ext>
            </a:extLst>
          </p:cNvPr>
          <p:cNvSpPr>
            <a:spLocks noGrp="1"/>
          </p:cNvSpPr>
          <p:nvPr>
            <p:ph type="pic" sz="quarter" idx="13"/>
          </p:nvPr>
        </p:nvSpPr>
        <p:spPr/>
        <p:txBody>
          <a:bodyPr/>
          <a:lstStyle/>
          <a:p>
            <a:endParaRPr lang="en-AU" dirty="0">
              <a:latin typeface="+mn-lt"/>
            </a:endParaRPr>
          </a:p>
        </p:txBody>
      </p:sp>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27F18F2-351B-38B8-71B2-6923FC98009F}"/>
              </a:ext>
            </a:extLst>
          </p:cNvPr>
          <p:cNvSpPr>
            <a:spLocks noGrp="1"/>
          </p:cNvSpPr>
          <p:nvPr>
            <p:ph type="title"/>
          </p:nvPr>
        </p:nvSpPr>
        <p:spPr/>
        <p:txBody>
          <a:bodyPr/>
          <a:lstStyle/>
          <a:p>
            <a:r>
              <a:rPr lang="en-AU" dirty="0"/>
              <a:t>Combinations with restrictions (2) </a:t>
            </a:r>
          </a:p>
        </p:txBody>
      </p:sp>
      <p:sp>
        <p:nvSpPr>
          <p:cNvPr id="4" name="Text Placeholder 3">
            <a:extLst>
              <a:ext uri="{FF2B5EF4-FFF2-40B4-BE49-F238E27FC236}">
                <a16:creationId xmlns:a16="http://schemas.microsoft.com/office/drawing/2014/main" id="{86DB5FF0-C422-F790-62DD-C20E2AA12161}"/>
              </a:ext>
            </a:extLst>
          </p:cNvPr>
          <p:cNvSpPr>
            <a:spLocks noGrp="1"/>
          </p:cNvSpPr>
          <p:nvPr>
            <p:ph type="body" sz="quarter" idx="18"/>
          </p:nvPr>
        </p:nvSpPr>
        <p:spPr/>
        <p:txBody>
          <a:bodyPr/>
          <a:lstStyle/>
          <a:p>
            <a:r>
              <a:rPr lang="en-AU" dirty="0"/>
              <a:t>Your turn</a:t>
            </a:r>
          </a:p>
        </p:txBody>
      </p:sp>
      <p:sp>
        <p:nvSpPr>
          <p:cNvPr id="5" name="TextBox 4">
            <a:extLst>
              <a:ext uri="{FF2B5EF4-FFF2-40B4-BE49-F238E27FC236}">
                <a16:creationId xmlns:a16="http://schemas.microsoft.com/office/drawing/2014/main" id="{E6D24222-2CFC-15BC-6C36-149A37EE215B}"/>
              </a:ext>
            </a:extLst>
          </p:cNvPr>
          <p:cNvSpPr txBox="1"/>
          <p:nvPr/>
        </p:nvSpPr>
        <p:spPr>
          <a:xfrm>
            <a:off x="266362" y="1470325"/>
            <a:ext cx="11170013" cy="923330"/>
          </a:xfrm>
          <a:prstGeom prst="rect">
            <a:avLst/>
          </a:prstGeom>
          <a:noFill/>
        </p:spPr>
        <p:txBody>
          <a:bodyPr wrap="square">
            <a:spAutoFit/>
          </a:bodyPr>
          <a:lstStyle/>
          <a:p>
            <a:pPr algn="l"/>
            <a:r>
              <a:rPr lang="en-AU" sz="1800" dirty="0"/>
              <a:t>A </a:t>
            </a:r>
            <a:r>
              <a:rPr lang="en-AU" sz="1800" dirty="0">
                <a:solidFill>
                  <a:schemeClr val="tx2"/>
                </a:solidFill>
              </a:rPr>
              <a:t>five-person team </a:t>
            </a:r>
            <a:r>
              <a:rPr lang="en-AU" sz="1800" dirty="0"/>
              <a:t>is to be chosen at random from </a:t>
            </a:r>
            <a:r>
              <a:rPr lang="en-AU" sz="1800" dirty="0">
                <a:solidFill>
                  <a:schemeClr val="tx2"/>
                </a:solidFill>
              </a:rPr>
              <a:t>eight women and six men</a:t>
            </a:r>
            <a:r>
              <a:rPr lang="en-AU" sz="1800" dirty="0"/>
              <a:t>. </a:t>
            </a:r>
          </a:p>
          <a:p>
            <a:pPr algn="l"/>
            <a:endParaRPr lang="en-AU" sz="1800" dirty="0"/>
          </a:p>
          <a:p>
            <a:pPr algn="l"/>
            <a:r>
              <a:rPr lang="en-AU" sz="1800" dirty="0"/>
              <a:t>What is the </a:t>
            </a:r>
            <a:r>
              <a:rPr lang="en-AU" sz="1800" dirty="0">
                <a:solidFill>
                  <a:schemeClr val="tx2"/>
                </a:solidFill>
              </a:rPr>
              <a:t>probability</a:t>
            </a:r>
            <a:r>
              <a:rPr lang="en-AU" sz="1800" dirty="0"/>
              <a:t> that the team will consist of </a:t>
            </a:r>
            <a:r>
              <a:rPr lang="en-AU" sz="1800" dirty="0">
                <a:solidFill>
                  <a:schemeClr val="tx2"/>
                </a:solidFill>
              </a:rPr>
              <a:t>2 women and 3 men</a:t>
            </a:r>
            <a:r>
              <a:rPr lang="en-AU" sz="1800" dirty="0"/>
              <a:t>?</a:t>
            </a:r>
          </a:p>
        </p:txBody>
      </p:sp>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F9EDA048-3081-C2EE-06B2-4A2ABACAC343}"/>
                  </a:ext>
                </a:extLst>
              </p:cNvPr>
              <p:cNvGraphicFramePr>
                <a:graphicFrameLocks noGrp="1"/>
              </p:cNvGraphicFramePr>
              <p:nvPr/>
            </p:nvGraphicFramePr>
            <p:xfrm>
              <a:off x="1267623" y="2650861"/>
              <a:ext cx="8771322" cy="3849684"/>
            </p:xfrm>
            <a:graphic>
              <a:graphicData uri="http://schemas.openxmlformats.org/drawingml/2006/table">
                <a:tbl>
                  <a:tblPr firstRow="1" bandRow="1">
                    <a:tableStyleId>{5940675A-B579-460E-94D1-54222C63F5DA}</a:tableStyleId>
                  </a:tblPr>
                  <a:tblGrid>
                    <a:gridCol w="4316054">
                      <a:extLst>
                        <a:ext uri="{9D8B030D-6E8A-4147-A177-3AD203B41FA5}">
                          <a16:colId xmlns:a16="http://schemas.microsoft.com/office/drawing/2014/main" val="647711292"/>
                        </a:ext>
                      </a:extLst>
                    </a:gridCol>
                    <a:gridCol w="4455268">
                      <a:extLst>
                        <a:ext uri="{9D8B030D-6E8A-4147-A177-3AD203B41FA5}">
                          <a16:colId xmlns:a16="http://schemas.microsoft.com/office/drawing/2014/main" val="2828225482"/>
                        </a:ext>
                      </a:extLst>
                    </a:gridCol>
                  </a:tblGrid>
                  <a:tr h="1168255">
                    <a:tc>
                      <a:txBody>
                        <a:bodyPr/>
                        <a:lstStyle/>
                        <a:p>
                          <a:pPr algn="l">
                            <a:lnSpc>
                              <a:spcPct val="100000"/>
                            </a:lnSpc>
                            <a:spcBef>
                              <a:spcPts val="0"/>
                            </a:spcBef>
                          </a:pPr>
                          <a:r>
                            <a:rPr lang="en-AU" sz="1800" dirty="0"/>
                            <a:t>Total number of teams possible </a:t>
                          </a:r>
                          <a:endParaRPr lang="en-AU"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indent="0" algn="ctr">
                            <a:lnSpc>
                              <a:spcPct val="150000"/>
                            </a:lnSpc>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m:t>
                                </m:r>
                                <m:d>
                                  <m:dPr>
                                    <m:ctrlPr>
                                      <a:rPr lang="en-AU" sz="1800" i="1" smtClean="0">
                                        <a:latin typeface="Cambria Math" panose="02040503050406030204" pitchFamily="18" charset="0"/>
                                      </a:rPr>
                                    </m:ctrlPr>
                                  </m:dPr>
                                  <m:e>
                                    <m:m>
                                      <m:mPr>
                                        <m:mcs>
                                          <m:mc>
                                            <m:mcPr>
                                              <m:count m:val="1"/>
                                              <m:mcJc m:val="center"/>
                                            </m:mcPr>
                                          </m:mc>
                                        </m:mcs>
                                        <m:ctrlPr>
                                          <a:rPr lang="en-AU" sz="1800" i="1" smtClean="0">
                                            <a:latin typeface="Cambria Math" panose="02040503050406030204" pitchFamily="18" charset="0"/>
                                          </a:rPr>
                                        </m:ctrlPr>
                                      </m:mPr>
                                      <m:mr>
                                        <m:e>
                                          <m:r>
                                            <m:rPr>
                                              <m:brk m:alnAt="7"/>
                                            </m:rPr>
                                            <a:rPr lang="en-AU" sz="1800" b="0" i="1" smtClean="0">
                                              <a:latin typeface="Cambria Math" panose="02040503050406030204" pitchFamily="18" charset="0"/>
                                            </a:rPr>
                                            <m:t>1</m:t>
                                          </m:r>
                                          <m:r>
                                            <a:rPr lang="en-AU" sz="1800" b="0" i="1" smtClean="0">
                                              <a:latin typeface="Cambria Math" panose="02040503050406030204" pitchFamily="18" charset="0"/>
                                            </a:rPr>
                                            <m:t>4</m:t>
                                          </m:r>
                                        </m:e>
                                      </m:mr>
                                      <m:mr>
                                        <m:e>
                                          <m:r>
                                            <a:rPr lang="en-AU" sz="1800" b="0" i="1" smtClean="0">
                                              <a:latin typeface="Cambria Math" panose="02040503050406030204" pitchFamily="18" charset="0"/>
                                            </a:rPr>
                                            <m:t>5</m:t>
                                          </m:r>
                                        </m:e>
                                      </m:mr>
                                    </m:m>
                                  </m:e>
                                </m:d>
                              </m:oMath>
                              <m:oMath xmlns:m="http://schemas.openxmlformats.org/officeDocument/2006/math">
                                <m:r>
                                  <a:rPr lang="en-AU" sz="1800" b="0" i="1" smtClean="0">
                                    <a:latin typeface="Cambria Math" panose="02040503050406030204" pitchFamily="18" charset="0"/>
                                  </a:rPr>
                                  <m:t>=2002</m:t>
                                </m:r>
                              </m:oMath>
                            </m:oMathPara>
                          </a14:m>
                          <a:endParaRPr lang="en-AU" sz="18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62583670"/>
                      </a:ext>
                    </a:extLst>
                  </a:tr>
                  <a:tr h="1460165">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AU" sz="1800" dirty="0"/>
                            <a:t>Arrangements with 2 women and 3 men</a:t>
                          </a:r>
                          <a:endParaRPr lang="en-AU"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indent="0" algn="l">
                            <a:lnSpc>
                              <a:spcPct val="10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m:t>
                                </m:r>
                                <m:d>
                                  <m:dPr>
                                    <m:ctrlPr>
                                      <a:rPr lang="en-AU" i="1" smtClean="0">
                                        <a:latin typeface="Cambria Math" panose="02040503050406030204" pitchFamily="18" charset="0"/>
                                      </a:rPr>
                                    </m:ctrlPr>
                                  </m:dPr>
                                  <m:e>
                                    <m:m>
                                      <m:mPr>
                                        <m:mcs>
                                          <m:mc>
                                            <m:mcPr>
                                              <m:count m:val="1"/>
                                              <m:mcJc m:val="center"/>
                                            </m:mcPr>
                                          </m:mc>
                                        </m:mcs>
                                        <m:ctrlPr>
                                          <a:rPr lang="en-AU" i="1" smtClean="0">
                                            <a:latin typeface="Cambria Math" panose="02040503050406030204" pitchFamily="18" charset="0"/>
                                          </a:rPr>
                                        </m:ctrlPr>
                                      </m:mPr>
                                      <m:mr>
                                        <m:e>
                                          <m:r>
                                            <m:rPr>
                                              <m:brk m:alnAt="7"/>
                                            </m:rPr>
                                            <a:rPr lang="en-AU" b="0" i="1" smtClean="0">
                                              <a:latin typeface="Cambria Math" panose="02040503050406030204" pitchFamily="18" charset="0"/>
                                            </a:rPr>
                                            <m:t>8</m:t>
                                          </m:r>
                                        </m:e>
                                      </m:mr>
                                      <m:mr>
                                        <m:e>
                                          <m:r>
                                            <a:rPr lang="en-AU" b="0" i="1" smtClean="0">
                                              <a:latin typeface="Cambria Math" panose="02040503050406030204" pitchFamily="18" charset="0"/>
                                            </a:rPr>
                                            <m:t>2</m:t>
                                          </m:r>
                                        </m:e>
                                      </m:mr>
                                    </m:m>
                                  </m:e>
                                </m:d>
                                <m:r>
                                  <a:rPr lang="en-AU" b="0" i="1" smtClean="0">
                                    <a:latin typeface="Cambria Math" panose="02040503050406030204" pitchFamily="18" charset="0"/>
                                  </a:rPr>
                                  <m:t>×</m:t>
                                </m:r>
                                <m:d>
                                  <m:dPr>
                                    <m:ctrlPr>
                                      <a:rPr lang="en-AU" b="0" i="1" smtClean="0">
                                        <a:latin typeface="Cambria Math" panose="02040503050406030204" pitchFamily="18" charset="0"/>
                                      </a:rPr>
                                    </m:ctrlPr>
                                  </m:dPr>
                                  <m:e>
                                    <m:m>
                                      <m:mPr>
                                        <m:mcs>
                                          <m:mc>
                                            <m:mcPr>
                                              <m:count m:val="1"/>
                                              <m:mcJc m:val="center"/>
                                            </m:mcPr>
                                          </m:mc>
                                        </m:mcs>
                                        <m:ctrlPr>
                                          <a:rPr lang="en-AU" b="0" i="1" smtClean="0">
                                            <a:latin typeface="Cambria Math" panose="02040503050406030204" pitchFamily="18" charset="0"/>
                                          </a:rPr>
                                        </m:ctrlPr>
                                      </m:mPr>
                                      <m:mr>
                                        <m:e>
                                          <m:r>
                                            <m:rPr>
                                              <m:brk m:alnAt="7"/>
                                            </m:rPr>
                                            <a:rPr lang="en-AU" b="0" i="1" smtClean="0">
                                              <a:latin typeface="Cambria Math" panose="02040503050406030204" pitchFamily="18" charset="0"/>
                                            </a:rPr>
                                            <m:t>6</m:t>
                                          </m:r>
                                        </m:e>
                                      </m:mr>
                                      <m:mr>
                                        <m:e>
                                          <m:r>
                                            <a:rPr lang="en-AU" b="0" i="1" smtClean="0">
                                              <a:latin typeface="Cambria Math" panose="02040503050406030204" pitchFamily="18" charset="0"/>
                                            </a:rPr>
                                            <m:t>3</m:t>
                                          </m:r>
                                        </m:e>
                                      </m:mr>
                                    </m:m>
                                  </m:e>
                                </m:d>
                              </m:oMath>
                              <m:oMath xmlns:m="http://schemas.openxmlformats.org/officeDocument/2006/math">
                                <m:r>
                                  <a:rPr lang="en-AU" b="0" i="1" smtClean="0">
                                    <a:latin typeface="Cambria Math" panose="02040503050406030204" pitchFamily="18" charset="0"/>
                                  </a:rPr>
                                  <m:t>=28×20</m:t>
                                </m:r>
                              </m:oMath>
                              <m:oMath xmlns:m="http://schemas.openxmlformats.org/officeDocument/2006/math">
                                <m:r>
                                  <a:rPr lang="en-AU" b="0" i="1" smtClean="0">
                                    <a:latin typeface="Cambria Math" panose="02040503050406030204" pitchFamily="18" charset="0"/>
                                  </a:rPr>
                                  <m:t>=560</m:t>
                                </m:r>
                              </m:oMath>
                            </m:oMathPara>
                          </a14:m>
                          <a:endParaRPr lang="en-AU" b="0" i="1" dirty="0">
                            <a:latin typeface="Cambria Math" panose="020405030504060302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70450430"/>
                      </a:ext>
                    </a:extLst>
                  </a:tr>
                  <a:tr h="1200291">
                    <a:tc>
                      <a:txBody>
                        <a:bodyPr/>
                        <a:lstStyle/>
                        <a:p>
                          <a:pPr algn="l">
                            <a:lnSpc>
                              <a:spcPct val="100000"/>
                            </a:lnSpc>
                          </a:pPr>
                          <a:r>
                            <a:rPr lang="en-AU" dirty="0"/>
                            <a:t>Probability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indent="0" algn="l">
                            <a:lnSpc>
                              <a:spcPct val="10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560</m:t>
                                    </m:r>
                                  </m:num>
                                  <m:den>
                                    <m:r>
                                      <a:rPr lang="en-AU" b="0" i="1" smtClean="0">
                                        <a:latin typeface="Cambria Math" panose="02040503050406030204" pitchFamily="18" charset="0"/>
                                      </a:rPr>
                                      <m:t>2002</m:t>
                                    </m:r>
                                  </m:den>
                                </m:f>
                              </m:oMath>
                              <m:oMath xmlns:m="http://schemas.openxmlformats.org/officeDocument/2006/math">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40</m:t>
                                    </m:r>
                                  </m:num>
                                  <m:den>
                                    <m:r>
                                      <a:rPr lang="en-AU" b="0" i="1" smtClean="0">
                                        <a:latin typeface="Cambria Math" panose="02040503050406030204" pitchFamily="18" charset="0"/>
                                      </a:rPr>
                                      <m:t>143</m:t>
                                    </m:r>
                                  </m:den>
                                </m:f>
                              </m:oMath>
                            </m:oMathPara>
                          </a14:m>
                          <a:endParaRPr lang="en-AU"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58870556"/>
                      </a:ext>
                    </a:extLst>
                  </a:tr>
                </a:tbl>
              </a:graphicData>
            </a:graphic>
          </p:graphicFrame>
        </mc:Choice>
        <mc:Fallback xmlns="">
          <p:graphicFrame>
            <p:nvGraphicFramePr>
              <p:cNvPr id="6" name="Table 5">
                <a:extLst>
                  <a:ext uri="{FF2B5EF4-FFF2-40B4-BE49-F238E27FC236}">
                    <a16:creationId xmlns:a16="http://schemas.microsoft.com/office/drawing/2014/main" id="{F9EDA048-3081-C2EE-06B2-4A2ABACAC343}"/>
                  </a:ext>
                </a:extLst>
              </p:cNvPr>
              <p:cNvGraphicFramePr>
                <a:graphicFrameLocks noGrp="1"/>
              </p:cNvGraphicFramePr>
              <p:nvPr>
                <p:extLst>
                  <p:ext uri="{D42A27DB-BD31-4B8C-83A1-F6EECF244321}">
                    <p14:modId xmlns:p14="http://schemas.microsoft.com/office/powerpoint/2010/main" val="2746619812"/>
                  </p:ext>
                </p:extLst>
              </p:nvPr>
            </p:nvGraphicFramePr>
            <p:xfrm>
              <a:off x="1267623" y="2650861"/>
              <a:ext cx="8771322" cy="3891023"/>
            </p:xfrm>
            <a:graphic>
              <a:graphicData uri="http://schemas.openxmlformats.org/drawingml/2006/table">
                <a:tbl>
                  <a:tblPr firstRow="1" bandRow="1">
                    <a:tableStyleId>{5940675A-B579-460E-94D1-54222C63F5DA}</a:tableStyleId>
                  </a:tblPr>
                  <a:tblGrid>
                    <a:gridCol w="4316054">
                      <a:extLst>
                        <a:ext uri="{9D8B030D-6E8A-4147-A177-3AD203B41FA5}">
                          <a16:colId xmlns:a16="http://schemas.microsoft.com/office/drawing/2014/main" val="647711292"/>
                        </a:ext>
                      </a:extLst>
                    </a:gridCol>
                    <a:gridCol w="4455268">
                      <a:extLst>
                        <a:ext uri="{9D8B030D-6E8A-4147-A177-3AD203B41FA5}">
                          <a16:colId xmlns:a16="http://schemas.microsoft.com/office/drawing/2014/main" val="2828225482"/>
                        </a:ext>
                      </a:extLst>
                    </a:gridCol>
                  </a:tblGrid>
                  <a:tr h="1230567">
                    <a:tc>
                      <a:txBody>
                        <a:bodyPr/>
                        <a:lstStyle/>
                        <a:p>
                          <a:pPr algn="l">
                            <a:lnSpc>
                              <a:spcPct val="100000"/>
                            </a:lnSpc>
                            <a:spcBef>
                              <a:spcPts val="0"/>
                            </a:spcBef>
                          </a:pPr>
                          <a:r>
                            <a:rPr lang="en-AU" sz="1800" dirty="0"/>
                            <a:t>Total number of teams possible </a:t>
                          </a:r>
                          <a:endParaRPr lang="en-AU"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stretch>
                            <a:fillRect l="-96990" t="-2475" b="-216832"/>
                          </a:stretch>
                        </a:blipFill>
                      </a:tcPr>
                    </a:tc>
                    <a:extLst>
                      <a:ext uri="{0D108BD9-81ED-4DB2-BD59-A6C34878D82A}">
                        <a16:rowId xmlns:a16="http://schemas.microsoft.com/office/drawing/2014/main" val="3562583670"/>
                      </a:ext>
                    </a:extLst>
                  </a:tr>
                  <a:tr h="1460165">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AU" sz="1800" dirty="0"/>
                            <a:t>Arrangements with 2 women and 3 men</a:t>
                          </a:r>
                          <a:endParaRPr lang="en-AU"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stretch>
                            <a:fillRect l="-96990" t="-85892" b="-81743"/>
                          </a:stretch>
                        </a:blipFill>
                      </a:tcPr>
                    </a:tc>
                    <a:extLst>
                      <a:ext uri="{0D108BD9-81ED-4DB2-BD59-A6C34878D82A}">
                        <a16:rowId xmlns:a16="http://schemas.microsoft.com/office/drawing/2014/main" val="3970450430"/>
                      </a:ext>
                    </a:extLst>
                  </a:tr>
                  <a:tr h="1200291">
                    <a:tc>
                      <a:txBody>
                        <a:bodyPr/>
                        <a:lstStyle/>
                        <a:p>
                          <a:pPr algn="l">
                            <a:lnSpc>
                              <a:spcPct val="100000"/>
                            </a:lnSpc>
                          </a:pPr>
                          <a:r>
                            <a:rPr lang="en-AU" dirty="0"/>
                            <a:t>Probability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stretch>
                            <a:fillRect l="-96990" t="-227411"/>
                          </a:stretch>
                        </a:blipFill>
                      </a:tcPr>
                    </a:tc>
                    <a:extLst>
                      <a:ext uri="{0D108BD9-81ED-4DB2-BD59-A6C34878D82A}">
                        <a16:rowId xmlns:a16="http://schemas.microsoft.com/office/drawing/2014/main" val="958870556"/>
                      </a:ext>
                    </a:extLst>
                  </a:tr>
                </a:tbl>
              </a:graphicData>
            </a:graphic>
          </p:graphicFrame>
        </mc:Fallback>
      </mc:AlternateContent>
      <p:sp>
        <p:nvSpPr>
          <p:cNvPr id="2" name="Slide Number Placeholder 1">
            <a:extLst>
              <a:ext uri="{FF2B5EF4-FFF2-40B4-BE49-F238E27FC236}">
                <a16:creationId xmlns:a16="http://schemas.microsoft.com/office/drawing/2014/main" id="{2D29B9EC-737F-53B6-D353-B00759A84A0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a:t>
            </a:fld>
            <a:endParaRPr lang="en-AU" dirty="0"/>
          </a:p>
        </p:txBody>
      </p:sp>
    </p:spTree>
    <p:extLst>
      <p:ext uri="{BB962C8B-B14F-4D97-AF65-F5344CB8AC3E}">
        <p14:creationId xmlns:p14="http://schemas.microsoft.com/office/powerpoint/2010/main" val="125748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8BC400-B1D9-7182-BF7C-79B1FD440AF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6BCCE97-A496-9F02-CA1F-6A7EC314BD2A}"/>
              </a:ext>
            </a:extLst>
          </p:cNvPr>
          <p:cNvSpPr>
            <a:spLocks noGrp="1"/>
          </p:cNvSpPr>
          <p:nvPr>
            <p:ph type="ctrTitle"/>
          </p:nvPr>
        </p:nvSpPr>
        <p:spPr/>
        <p:txBody>
          <a:bodyPr/>
          <a:lstStyle/>
          <a:p>
            <a:r>
              <a:rPr lang="en-AU" dirty="0">
                <a:latin typeface="+mj-lt"/>
              </a:rPr>
              <a:t>Independent practice</a:t>
            </a:r>
          </a:p>
        </p:txBody>
      </p:sp>
    </p:spTree>
    <p:extLst>
      <p:ext uri="{BB962C8B-B14F-4D97-AF65-F5344CB8AC3E}">
        <p14:creationId xmlns:p14="http://schemas.microsoft.com/office/powerpoint/2010/main" val="2361861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BD9D2-AADD-FABB-97D0-B0FB4F3C215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8DC7DB0-977F-CB8C-B2AD-817E13BD088B}"/>
              </a:ext>
            </a:extLst>
          </p:cNvPr>
          <p:cNvSpPr>
            <a:spLocks noGrp="1"/>
          </p:cNvSpPr>
          <p:nvPr>
            <p:ph type="title"/>
          </p:nvPr>
        </p:nvSpPr>
        <p:spPr/>
        <p:txBody>
          <a:bodyPr/>
          <a:lstStyle/>
          <a:p>
            <a:r>
              <a:rPr lang="en-US" dirty="0"/>
              <a:t>Approaching questions scaffold</a:t>
            </a:r>
          </a:p>
        </p:txBody>
      </p:sp>
      <p:pic>
        <p:nvPicPr>
          <p:cNvPr id="6" name="Picture 5" descr="Approaching questions scaffold with steps of understand, plan, check and solve.">
            <a:extLst>
              <a:ext uri="{FF2B5EF4-FFF2-40B4-BE49-F238E27FC236}">
                <a16:creationId xmlns:a16="http://schemas.microsoft.com/office/drawing/2014/main" id="{3F179638-98F4-079F-B9F4-2E9992080DC0}"/>
              </a:ext>
            </a:extLst>
          </p:cNvPr>
          <p:cNvPicPr>
            <a:picLocks noChangeAspect="1"/>
          </p:cNvPicPr>
          <p:nvPr/>
        </p:nvPicPr>
        <p:blipFill>
          <a:blip r:embed="rId2">
            <a:extLst>
              <a:ext uri="{28A0092B-C50C-407E-A947-70E740481C1C}">
                <a14:useLocalDpi xmlns:a14="http://schemas.microsoft.com/office/drawing/2010/main"/>
              </a:ext>
            </a:extLst>
          </a:blip>
          <a:srcRect l="19901" t="26489" r="18700"/>
          <a:stretch>
            <a:fillRect/>
          </a:stretch>
        </p:blipFill>
        <p:spPr>
          <a:xfrm>
            <a:off x="2426208" y="1365504"/>
            <a:ext cx="7485888" cy="5041392"/>
          </a:xfrm>
          <a:prstGeom prst="rect">
            <a:avLst/>
          </a:prstGeom>
        </p:spPr>
      </p:pic>
      <p:sp>
        <p:nvSpPr>
          <p:cNvPr id="2" name="Slide Number Placeholder 1">
            <a:extLst>
              <a:ext uri="{FF2B5EF4-FFF2-40B4-BE49-F238E27FC236}">
                <a16:creationId xmlns:a16="http://schemas.microsoft.com/office/drawing/2014/main" id="{AE0057C8-9960-6F82-7845-9FB18E18C70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12</a:t>
            </a:fld>
            <a:endParaRPr lang="en-AU" dirty="0"/>
          </a:p>
        </p:txBody>
      </p:sp>
    </p:spTree>
    <p:extLst>
      <p:ext uri="{BB962C8B-B14F-4D97-AF65-F5344CB8AC3E}">
        <p14:creationId xmlns:p14="http://schemas.microsoft.com/office/powerpoint/2010/main" val="3378489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CE561A-898B-1C22-3EA8-E0BBDB0F05EB}"/>
              </a:ext>
            </a:extLst>
          </p:cNvPr>
          <p:cNvSpPr>
            <a:spLocks noGrp="1"/>
          </p:cNvSpPr>
          <p:nvPr>
            <p:ph type="title"/>
          </p:nvPr>
        </p:nvSpPr>
        <p:spPr/>
        <p:txBody>
          <a:bodyPr/>
          <a:lstStyle/>
          <a:p>
            <a:r>
              <a:rPr lang="en-AU" dirty="0"/>
              <a:t>HSC style question (1)</a:t>
            </a:r>
          </a:p>
        </p:txBody>
      </p:sp>
      <p:sp>
        <p:nvSpPr>
          <p:cNvPr id="5" name="Content Placeholder 4">
            <a:extLst>
              <a:ext uri="{FF2B5EF4-FFF2-40B4-BE49-F238E27FC236}">
                <a16:creationId xmlns:a16="http://schemas.microsoft.com/office/drawing/2014/main" id="{1BC48A59-D9BD-2392-E262-E15E850833A7}"/>
              </a:ext>
            </a:extLst>
          </p:cNvPr>
          <p:cNvSpPr>
            <a:spLocks noGrp="1"/>
          </p:cNvSpPr>
          <p:nvPr>
            <p:ph sz="quarter" idx="19"/>
          </p:nvPr>
        </p:nvSpPr>
        <p:spPr>
          <a:xfrm>
            <a:off x="360000" y="1168714"/>
            <a:ext cx="11269662" cy="1694724"/>
          </a:xfrm>
        </p:spPr>
        <p:txBody>
          <a:bodyPr/>
          <a:lstStyle/>
          <a:p>
            <a:r>
              <a:rPr lang="en-AU" sz="1800" dirty="0">
                <a:effectLst/>
                <a:latin typeface="Arial" panose="020B0604020202020204" pitchFamily="34" charset="0"/>
                <a:ea typeface="Calibri" panose="020F0502020204030204" pitchFamily="34" charset="0"/>
              </a:rPr>
              <a:t>A team of 11 students is to be chosen from a group of 18 students to form a cricket team. Four students are left-handed. What is the probability that at least one student chosen is left-handed? </a:t>
            </a:r>
          </a:p>
          <a:p>
            <a:endParaRPr lang="en-AU" dirty="0"/>
          </a:p>
        </p:txBody>
      </p:sp>
      <p:sp>
        <p:nvSpPr>
          <p:cNvPr id="2" name="Slide Number Placeholder 1">
            <a:extLst>
              <a:ext uri="{FF2B5EF4-FFF2-40B4-BE49-F238E27FC236}">
                <a16:creationId xmlns:a16="http://schemas.microsoft.com/office/drawing/2014/main" id="{E0DB6E9E-C34D-7390-63CC-75AE83530A4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13</a:t>
            </a:fld>
            <a:endParaRPr lang="en-AU" dirty="0"/>
          </a:p>
        </p:txBody>
      </p:sp>
    </p:spTree>
    <p:extLst>
      <p:ext uri="{BB962C8B-B14F-4D97-AF65-F5344CB8AC3E}">
        <p14:creationId xmlns:p14="http://schemas.microsoft.com/office/powerpoint/2010/main" val="1029822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B2AACC-27BA-CFC6-63AD-06CF395E13E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2854EC7-FDFD-F9D8-7031-6E836DAB0631}"/>
              </a:ext>
            </a:extLst>
          </p:cNvPr>
          <p:cNvSpPr>
            <a:spLocks noGrp="1"/>
          </p:cNvSpPr>
          <p:nvPr>
            <p:ph type="title"/>
          </p:nvPr>
        </p:nvSpPr>
        <p:spPr/>
        <p:txBody>
          <a:bodyPr/>
          <a:lstStyle/>
          <a:p>
            <a:r>
              <a:rPr lang="en-AU" dirty="0"/>
              <a:t>HSC style question (2)</a:t>
            </a:r>
          </a:p>
        </p:txBody>
      </p:sp>
      <p:sp>
        <p:nvSpPr>
          <p:cNvPr id="4" name="Text Placeholder 3">
            <a:extLst>
              <a:ext uri="{FF2B5EF4-FFF2-40B4-BE49-F238E27FC236}">
                <a16:creationId xmlns:a16="http://schemas.microsoft.com/office/drawing/2014/main" id="{D56D2CD9-4A90-C72B-42D6-5845E9D2126C}"/>
              </a:ext>
            </a:extLst>
          </p:cNvPr>
          <p:cNvSpPr>
            <a:spLocks noGrp="1"/>
          </p:cNvSpPr>
          <p:nvPr>
            <p:ph type="body" sz="quarter" idx="18"/>
          </p:nvPr>
        </p:nvSpPr>
        <p:spPr/>
        <p:txBody>
          <a:bodyPr/>
          <a:lstStyle/>
          <a:p>
            <a:r>
              <a:rPr lang="en-AU" dirty="0"/>
              <a:t>Combinations including left-handed players</a:t>
            </a:r>
          </a:p>
        </p:txBody>
      </p:sp>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E30D8FA1-CB7D-F702-F353-AD0E8A70E119}"/>
                  </a:ext>
                </a:extLst>
              </p:cNvPr>
              <p:cNvGraphicFramePr>
                <a:graphicFrameLocks noGrp="1"/>
              </p:cNvGraphicFramePr>
              <p:nvPr/>
            </p:nvGraphicFramePr>
            <p:xfrm>
              <a:off x="279174" y="1598943"/>
              <a:ext cx="5083359" cy="4800346"/>
            </p:xfrm>
            <a:graphic>
              <a:graphicData uri="http://schemas.openxmlformats.org/drawingml/2006/table">
                <a:tbl>
                  <a:tblPr firstRow="1" bandRow="1">
                    <a:tableStyleId>{5940675A-B579-460E-94D1-54222C63F5DA}</a:tableStyleId>
                  </a:tblPr>
                  <a:tblGrid>
                    <a:gridCol w="5083359">
                      <a:extLst>
                        <a:ext uri="{9D8B030D-6E8A-4147-A177-3AD203B41FA5}">
                          <a16:colId xmlns:a16="http://schemas.microsoft.com/office/drawing/2014/main" val="647711292"/>
                        </a:ext>
                      </a:extLst>
                    </a:gridCol>
                  </a:tblGrid>
                  <a:tr h="1080000">
                    <a:tc>
                      <a:txBody>
                        <a:bodyPr/>
                        <a:lstStyle/>
                        <a:p>
                          <a:pPr marL="0" marR="0" lvl="0" indent="0" algn="l" defTabSz="914377" rtl="0" eaLnBrk="1" fontAlgn="auto" latinLnBrk="0" hangingPunct="1">
                            <a:lnSpc>
                              <a:spcPct val="150000"/>
                            </a:lnSpc>
                            <a:spcBef>
                              <a:spcPts val="0"/>
                            </a:spcBef>
                            <a:spcAft>
                              <a:spcPts val="0"/>
                            </a:spcAft>
                            <a:buClrTx/>
                            <a:buSzTx/>
                            <a:buFontTx/>
                            <a:buNone/>
                            <a:tabLst/>
                            <a:defRPr/>
                          </a:pPr>
                          <a:r>
                            <a:rPr lang="en-AU" sz="1800" dirty="0"/>
                            <a:t>Teams with 4 left-handed players</a:t>
                          </a:r>
                        </a:p>
                        <a:p>
                          <a:pPr marL="0" marR="0" lvl="0" indent="0" algn="l" defTabSz="914377"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m:t>
                                </m:r>
                                <m:d>
                                  <m:dPr>
                                    <m:ctrlPr>
                                      <a:rPr lang="en-AU" b="0" i="1" smtClean="0">
                                        <a:latin typeface="Cambria Math" panose="02040503050406030204" pitchFamily="18" charset="0"/>
                                      </a:rPr>
                                    </m:ctrlPr>
                                  </m:dPr>
                                  <m:e>
                                    <m:m>
                                      <m:mPr>
                                        <m:mcs>
                                          <m:mc>
                                            <m:mcPr>
                                              <m:count m:val="1"/>
                                              <m:mcJc m:val="center"/>
                                            </m:mcPr>
                                          </m:mc>
                                        </m:mcs>
                                        <m:ctrlPr>
                                          <a:rPr lang="en-AU" b="0" i="1" smtClean="0">
                                            <a:latin typeface="Cambria Math" panose="02040503050406030204" pitchFamily="18" charset="0"/>
                                          </a:rPr>
                                        </m:ctrlPr>
                                      </m:mPr>
                                      <m:mr>
                                        <m:e>
                                          <m:r>
                                            <m:rPr>
                                              <m:brk m:alnAt="7"/>
                                            </m:rPr>
                                            <a:rPr lang="en-AU" b="0" i="1" smtClean="0">
                                              <a:latin typeface="Cambria Math" panose="02040503050406030204" pitchFamily="18" charset="0"/>
                                            </a:rPr>
                                            <m:t>4</m:t>
                                          </m:r>
                                        </m:e>
                                      </m:mr>
                                      <m:mr>
                                        <m:e>
                                          <m:r>
                                            <a:rPr lang="en-AU" b="0" i="1" smtClean="0">
                                              <a:latin typeface="Cambria Math" panose="02040503050406030204" pitchFamily="18" charset="0"/>
                                            </a:rPr>
                                            <m:t>4</m:t>
                                          </m:r>
                                        </m:e>
                                      </m:mr>
                                    </m:m>
                                  </m:e>
                                </m:d>
                                <m:r>
                                  <a:rPr lang="en-AU" b="0" i="1" smtClean="0">
                                    <a:latin typeface="Cambria Math" panose="02040503050406030204" pitchFamily="18" charset="0"/>
                                  </a:rPr>
                                  <m:t>×</m:t>
                                </m:r>
                                <m:d>
                                  <m:dPr>
                                    <m:ctrlPr>
                                      <a:rPr lang="en-AU" b="0" i="1" smtClean="0">
                                        <a:latin typeface="Cambria Math" panose="02040503050406030204" pitchFamily="18" charset="0"/>
                                      </a:rPr>
                                    </m:ctrlPr>
                                  </m:dPr>
                                  <m:e>
                                    <m:m>
                                      <m:mPr>
                                        <m:mcs>
                                          <m:mc>
                                            <m:mcPr>
                                              <m:count m:val="1"/>
                                              <m:mcJc m:val="center"/>
                                            </m:mcPr>
                                          </m:mc>
                                        </m:mcs>
                                        <m:ctrlPr>
                                          <a:rPr lang="en-AU" b="0" i="1" smtClean="0">
                                            <a:latin typeface="Cambria Math" panose="02040503050406030204" pitchFamily="18" charset="0"/>
                                          </a:rPr>
                                        </m:ctrlPr>
                                      </m:mPr>
                                      <m:mr>
                                        <m:e>
                                          <m:r>
                                            <m:rPr>
                                              <m:brk m:alnAt="7"/>
                                            </m:rPr>
                                            <a:rPr lang="en-AU" b="0" i="1" smtClean="0">
                                              <a:latin typeface="Cambria Math" panose="02040503050406030204" pitchFamily="18" charset="0"/>
                                            </a:rPr>
                                            <m:t>1</m:t>
                                          </m:r>
                                          <m:r>
                                            <a:rPr lang="en-AU" b="0" i="1" smtClean="0">
                                              <a:latin typeface="Cambria Math" panose="02040503050406030204" pitchFamily="18" charset="0"/>
                                            </a:rPr>
                                            <m:t>4</m:t>
                                          </m:r>
                                        </m:e>
                                      </m:mr>
                                      <m:mr>
                                        <m:e>
                                          <m:r>
                                            <a:rPr lang="en-AU" b="0" i="1" smtClean="0">
                                              <a:latin typeface="Cambria Math" panose="02040503050406030204" pitchFamily="18" charset="0"/>
                                            </a:rPr>
                                            <m:t>7</m:t>
                                          </m:r>
                                        </m:e>
                                      </m:mr>
                                    </m:m>
                                  </m:e>
                                </m:d>
                              </m:oMath>
                              <m:oMath xmlns:m="http://schemas.openxmlformats.org/officeDocument/2006/math">
                                <m:r>
                                  <a:rPr lang="en-AU" b="0" i="1" smtClean="0">
                                    <a:latin typeface="Cambria Math" panose="02040503050406030204" pitchFamily="18" charset="0"/>
                                  </a:rPr>
                                  <m:t>=3 432</m:t>
                                </m:r>
                              </m:oMath>
                            </m:oMathPara>
                          </a14:m>
                          <a:endParaRPr lang="en-A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15655697"/>
                      </a:ext>
                    </a:extLst>
                  </a:tr>
                  <a:tr h="1080000">
                    <a:tc>
                      <a:txBody>
                        <a:bodyPr/>
                        <a:lstStyle/>
                        <a:p>
                          <a:pPr marL="0" marR="0" lvl="0" indent="0" algn="l" defTabSz="914377" rtl="0" eaLnBrk="1" fontAlgn="auto" latinLnBrk="0" hangingPunct="1">
                            <a:lnSpc>
                              <a:spcPct val="150000"/>
                            </a:lnSpc>
                            <a:spcBef>
                              <a:spcPts val="0"/>
                            </a:spcBef>
                            <a:spcAft>
                              <a:spcPts val="0"/>
                            </a:spcAft>
                            <a:buClrTx/>
                            <a:buSzTx/>
                            <a:buFontTx/>
                            <a:buNone/>
                            <a:tabLst/>
                            <a:defRPr/>
                          </a:pPr>
                          <a:r>
                            <a:rPr lang="en-AU" sz="1800" dirty="0"/>
                            <a:t>Teams with 3 left-handed players </a:t>
                          </a:r>
                          <a:endParaRPr lang="en-AU" dirty="0"/>
                        </a:p>
                        <a:p>
                          <a:pPr marL="0" marR="0" lvl="0" indent="0" algn="l" defTabSz="914377"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m:t>
                                </m:r>
                                <m:d>
                                  <m:dPr>
                                    <m:ctrlPr>
                                      <a:rPr lang="en-AU" b="0" i="1" smtClean="0">
                                        <a:latin typeface="Cambria Math" panose="02040503050406030204" pitchFamily="18" charset="0"/>
                                      </a:rPr>
                                    </m:ctrlPr>
                                  </m:dPr>
                                  <m:e>
                                    <m:m>
                                      <m:mPr>
                                        <m:mcs>
                                          <m:mc>
                                            <m:mcPr>
                                              <m:count m:val="1"/>
                                              <m:mcJc m:val="center"/>
                                            </m:mcPr>
                                          </m:mc>
                                        </m:mcs>
                                        <m:ctrlPr>
                                          <a:rPr lang="en-AU" b="0" i="1" smtClean="0">
                                            <a:latin typeface="Cambria Math" panose="02040503050406030204" pitchFamily="18" charset="0"/>
                                          </a:rPr>
                                        </m:ctrlPr>
                                      </m:mPr>
                                      <m:mr>
                                        <m:e>
                                          <m:r>
                                            <m:rPr>
                                              <m:brk m:alnAt="7"/>
                                            </m:rPr>
                                            <a:rPr lang="en-AU" b="0" i="1" smtClean="0">
                                              <a:latin typeface="Cambria Math" panose="02040503050406030204" pitchFamily="18" charset="0"/>
                                            </a:rPr>
                                            <m:t>4</m:t>
                                          </m:r>
                                        </m:e>
                                      </m:mr>
                                      <m:mr>
                                        <m:e>
                                          <m:r>
                                            <a:rPr lang="en-AU" b="0" i="1" smtClean="0">
                                              <a:latin typeface="Cambria Math" panose="02040503050406030204" pitchFamily="18" charset="0"/>
                                            </a:rPr>
                                            <m:t>3</m:t>
                                          </m:r>
                                        </m:e>
                                      </m:mr>
                                    </m:m>
                                  </m:e>
                                </m:d>
                                <m:r>
                                  <a:rPr lang="en-AU" b="0" i="1" smtClean="0">
                                    <a:latin typeface="Cambria Math" panose="02040503050406030204" pitchFamily="18" charset="0"/>
                                  </a:rPr>
                                  <m:t>×</m:t>
                                </m:r>
                                <m:d>
                                  <m:dPr>
                                    <m:ctrlPr>
                                      <a:rPr lang="en-AU" b="0" i="1" smtClean="0">
                                        <a:latin typeface="Cambria Math" panose="02040503050406030204" pitchFamily="18" charset="0"/>
                                      </a:rPr>
                                    </m:ctrlPr>
                                  </m:dPr>
                                  <m:e>
                                    <m:m>
                                      <m:mPr>
                                        <m:mcs>
                                          <m:mc>
                                            <m:mcPr>
                                              <m:count m:val="1"/>
                                              <m:mcJc m:val="center"/>
                                            </m:mcPr>
                                          </m:mc>
                                        </m:mcs>
                                        <m:ctrlPr>
                                          <a:rPr lang="en-AU" b="0" i="1" smtClean="0">
                                            <a:latin typeface="Cambria Math" panose="02040503050406030204" pitchFamily="18" charset="0"/>
                                          </a:rPr>
                                        </m:ctrlPr>
                                      </m:mPr>
                                      <m:mr>
                                        <m:e>
                                          <m:r>
                                            <m:rPr>
                                              <m:brk m:alnAt="7"/>
                                            </m:rPr>
                                            <a:rPr lang="en-AU" b="0" i="1" smtClean="0">
                                              <a:latin typeface="Cambria Math" panose="02040503050406030204" pitchFamily="18" charset="0"/>
                                            </a:rPr>
                                            <m:t>1</m:t>
                                          </m:r>
                                          <m:r>
                                            <a:rPr lang="en-AU" b="0" i="1" smtClean="0">
                                              <a:latin typeface="Cambria Math" panose="02040503050406030204" pitchFamily="18" charset="0"/>
                                            </a:rPr>
                                            <m:t>4</m:t>
                                          </m:r>
                                        </m:e>
                                      </m:mr>
                                      <m:mr>
                                        <m:e>
                                          <m:r>
                                            <a:rPr lang="en-AU" b="0" i="1" smtClean="0">
                                              <a:latin typeface="Cambria Math" panose="02040503050406030204" pitchFamily="18" charset="0"/>
                                            </a:rPr>
                                            <m:t>8</m:t>
                                          </m:r>
                                        </m:e>
                                      </m:mr>
                                    </m:m>
                                  </m:e>
                                </m:d>
                              </m:oMath>
                              <m:oMath xmlns:m="http://schemas.openxmlformats.org/officeDocument/2006/math">
                                <m:r>
                                  <a:rPr lang="en-AU" b="0" i="1" smtClean="0">
                                    <a:latin typeface="Cambria Math" panose="02040503050406030204" pitchFamily="18" charset="0"/>
                                  </a:rPr>
                                  <m:t>=12 012</m:t>
                                </m:r>
                              </m:oMath>
                            </m:oMathPara>
                          </a14:m>
                          <a:endParaRPr lang="en-A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08459710"/>
                      </a:ext>
                    </a:extLst>
                  </a:tr>
                  <a:tr h="1080000">
                    <a:tc>
                      <a:txBody>
                        <a:bodyPr/>
                        <a:lstStyle/>
                        <a:p>
                          <a:pPr>
                            <a:lnSpc>
                              <a:spcPct val="150000"/>
                            </a:lnSpc>
                          </a:pPr>
                          <a:r>
                            <a:rPr lang="en-AU" dirty="0"/>
                            <a:t>Teams with 2 left-handed players</a:t>
                          </a:r>
                        </a:p>
                        <a:p>
                          <a:pPr>
                            <a:lnSpc>
                              <a:spcPct val="150000"/>
                            </a:lnSpc>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m:t>
                                </m:r>
                                <m:d>
                                  <m:dPr>
                                    <m:ctrlPr>
                                      <a:rPr lang="en-AU" b="0" i="1" smtClean="0">
                                        <a:latin typeface="Cambria Math" panose="02040503050406030204" pitchFamily="18" charset="0"/>
                                      </a:rPr>
                                    </m:ctrlPr>
                                  </m:dPr>
                                  <m:e>
                                    <m:m>
                                      <m:mPr>
                                        <m:mcs>
                                          <m:mc>
                                            <m:mcPr>
                                              <m:count m:val="1"/>
                                              <m:mcJc m:val="center"/>
                                            </m:mcPr>
                                          </m:mc>
                                        </m:mcs>
                                        <m:ctrlPr>
                                          <a:rPr lang="en-AU" b="0" i="1" smtClean="0">
                                            <a:latin typeface="Cambria Math" panose="02040503050406030204" pitchFamily="18" charset="0"/>
                                          </a:rPr>
                                        </m:ctrlPr>
                                      </m:mPr>
                                      <m:mr>
                                        <m:e>
                                          <m:r>
                                            <m:rPr>
                                              <m:brk m:alnAt="7"/>
                                            </m:rPr>
                                            <a:rPr lang="en-AU" b="0" i="1" smtClean="0">
                                              <a:latin typeface="Cambria Math" panose="02040503050406030204" pitchFamily="18" charset="0"/>
                                            </a:rPr>
                                            <m:t>4</m:t>
                                          </m:r>
                                        </m:e>
                                      </m:mr>
                                      <m:mr>
                                        <m:e>
                                          <m:r>
                                            <a:rPr lang="en-AU" b="0" i="1" smtClean="0">
                                              <a:latin typeface="Cambria Math" panose="02040503050406030204" pitchFamily="18" charset="0"/>
                                            </a:rPr>
                                            <m:t>2</m:t>
                                          </m:r>
                                        </m:e>
                                      </m:mr>
                                    </m:m>
                                  </m:e>
                                </m:d>
                                <m:r>
                                  <a:rPr lang="en-AU" b="0" i="1" smtClean="0">
                                    <a:latin typeface="Cambria Math" panose="02040503050406030204" pitchFamily="18" charset="0"/>
                                  </a:rPr>
                                  <m:t>×</m:t>
                                </m:r>
                                <m:d>
                                  <m:dPr>
                                    <m:ctrlPr>
                                      <a:rPr lang="en-AU" b="0" i="1" smtClean="0">
                                        <a:latin typeface="Cambria Math" panose="02040503050406030204" pitchFamily="18" charset="0"/>
                                      </a:rPr>
                                    </m:ctrlPr>
                                  </m:dPr>
                                  <m:e>
                                    <m:m>
                                      <m:mPr>
                                        <m:mcs>
                                          <m:mc>
                                            <m:mcPr>
                                              <m:count m:val="1"/>
                                              <m:mcJc m:val="center"/>
                                            </m:mcPr>
                                          </m:mc>
                                        </m:mcs>
                                        <m:ctrlPr>
                                          <a:rPr lang="en-AU" b="0" i="1" smtClean="0">
                                            <a:latin typeface="Cambria Math" panose="02040503050406030204" pitchFamily="18" charset="0"/>
                                          </a:rPr>
                                        </m:ctrlPr>
                                      </m:mPr>
                                      <m:mr>
                                        <m:e>
                                          <m:r>
                                            <m:rPr>
                                              <m:brk m:alnAt="7"/>
                                            </m:rPr>
                                            <a:rPr lang="en-AU" b="0" i="1" smtClean="0">
                                              <a:latin typeface="Cambria Math" panose="02040503050406030204" pitchFamily="18" charset="0"/>
                                            </a:rPr>
                                            <m:t>1</m:t>
                                          </m:r>
                                          <m:r>
                                            <a:rPr lang="en-AU" b="0" i="1" smtClean="0">
                                              <a:latin typeface="Cambria Math" panose="02040503050406030204" pitchFamily="18" charset="0"/>
                                            </a:rPr>
                                            <m:t>4</m:t>
                                          </m:r>
                                        </m:e>
                                      </m:mr>
                                      <m:mr>
                                        <m:e>
                                          <m:r>
                                            <a:rPr lang="en-AU" b="0" i="1" smtClean="0">
                                              <a:latin typeface="Cambria Math" panose="02040503050406030204" pitchFamily="18" charset="0"/>
                                            </a:rPr>
                                            <m:t>9</m:t>
                                          </m:r>
                                        </m:e>
                                      </m:mr>
                                    </m:m>
                                  </m:e>
                                </m:d>
                              </m:oMath>
                              <m:oMath xmlns:m="http://schemas.openxmlformats.org/officeDocument/2006/math">
                                <m:r>
                                  <a:rPr lang="en-AU" b="0" i="1" smtClean="0">
                                    <a:latin typeface="Cambria Math" panose="02040503050406030204" pitchFamily="18" charset="0"/>
                                  </a:rPr>
                                  <m:t>=12 012</m:t>
                                </m:r>
                              </m:oMath>
                            </m:oMathPara>
                          </a14:m>
                          <a:endParaRPr lang="en-A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31248159"/>
                      </a:ext>
                    </a:extLst>
                  </a:tr>
                </a:tbl>
              </a:graphicData>
            </a:graphic>
          </p:graphicFrame>
        </mc:Choice>
        <mc:Fallback xmlns="">
          <p:graphicFrame>
            <p:nvGraphicFramePr>
              <p:cNvPr id="7" name="Table 6">
                <a:extLst>
                  <a:ext uri="{FF2B5EF4-FFF2-40B4-BE49-F238E27FC236}">
                    <a16:creationId xmlns:a16="http://schemas.microsoft.com/office/drawing/2014/main" id="{E30D8FA1-CB7D-F702-F353-AD0E8A70E119}"/>
                  </a:ext>
                </a:extLst>
              </p:cNvPr>
              <p:cNvGraphicFramePr>
                <a:graphicFrameLocks noGrp="1"/>
              </p:cNvGraphicFramePr>
              <p:nvPr>
                <p:extLst>
                  <p:ext uri="{D42A27DB-BD31-4B8C-83A1-F6EECF244321}">
                    <p14:modId xmlns:p14="http://schemas.microsoft.com/office/powerpoint/2010/main" val="1660148080"/>
                  </p:ext>
                </p:extLst>
              </p:nvPr>
            </p:nvGraphicFramePr>
            <p:xfrm>
              <a:off x="279174" y="1598943"/>
              <a:ext cx="5083359" cy="4800346"/>
            </p:xfrm>
            <a:graphic>
              <a:graphicData uri="http://schemas.openxmlformats.org/drawingml/2006/table">
                <a:tbl>
                  <a:tblPr firstRow="1" bandRow="1">
                    <a:tableStyleId>{5940675A-B579-460E-94D1-54222C63F5DA}</a:tableStyleId>
                  </a:tblPr>
                  <a:tblGrid>
                    <a:gridCol w="5083359">
                      <a:extLst>
                        <a:ext uri="{9D8B030D-6E8A-4147-A177-3AD203B41FA5}">
                          <a16:colId xmlns:a16="http://schemas.microsoft.com/office/drawing/2014/main" val="647711292"/>
                        </a:ext>
                      </a:extLst>
                    </a:gridCol>
                  </a:tblGrid>
                  <a:tr h="1599184">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b="-199620"/>
                          </a:stretch>
                        </a:blipFill>
                      </a:tcPr>
                    </a:tc>
                    <a:extLst>
                      <a:ext uri="{0D108BD9-81ED-4DB2-BD59-A6C34878D82A}">
                        <a16:rowId xmlns:a16="http://schemas.microsoft.com/office/drawing/2014/main" val="4015655697"/>
                      </a:ext>
                    </a:extLst>
                  </a:tr>
                  <a:tr h="1600581">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t="-100382" b="-100382"/>
                          </a:stretch>
                        </a:blipFill>
                      </a:tcPr>
                    </a:tc>
                    <a:extLst>
                      <a:ext uri="{0D108BD9-81ED-4DB2-BD59-A6C34878D82A}">
                        <a16:rowId xmlns:a16="http://schemas.microsoft.com/office/drawing/2014/main" val="2608459710"/>
                      </a:ext>
                    </a:extLst>
                  </a:tr>
                  <a:tr h="1600581">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t="-199620"/>
                          </a:stretch>
                        </a:blipFill>
                      </a:tcPr>
                    </a:tc>
                    <a:extLst>
                      <a:ext uri="{0D108BD9-81ED-4DB2-BD59-A6C34878D82A}">
                        <a16:rowId xmlns:a16="http://schemas.microsoft.com/office/drawing/2014/main" val="3931248159"/>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B25FB42B-8907-2F3D-4229-1DC9AEC47B09}"/>
                  </a:ext>
                </a:extLst>
              </p:cNvPr>
              <p:cNvGraphicFramePr>
                <a:graphicFrameLocks noGrp="1"/>
              </p:cNvGraphicFramePr>
              <p:nvPr/>
            </p:nvGraphicFramePr>
            <p:xfrm>
              <a:off x="6595479" y="1598943"/>
              <a:ext cx="5083359" cy="3337941"/>
            </p:xfrm>
            <a:graphic>
              <a:graphicData uri="http://schemas.openxmlformats.org/drawingml/2006/table">
                <a:tbl>
                  <a:tblPr firstRow="1" bandRow="1">
                    <a:tableStyleId>{5940675A-B579-460E-94D1-54222C63F5DA}</a:tableStyleId>
                  </a:tblPr>
                  <a:tblGrid>
                    <a:gridCol w="5083359">
                      <a:extLst>
                        <a:ext uri="{9D8B030D-6E8A-4147-A177-3AD203B41FA5}">
                          <a16:colId xmlns:a16="http://schemas.microsoft.com/office/drawing/2014/main" val="647711292"/>
                        </a:ext>
                      </a:extLst>
                    </a:gridCol>
                  </a:tblGrid>
                  <a:tr h="1080000">
                    <a:tc>
                      <a:txBody>
                        <a:bodyPr/>
                        <a:lstStyle/>
                        <a:p>
                          <a:pPr>
                            <a:lnSpc>
                              <a:spcPct val="150000"/>
                            </a:lnSpc>
                          </a:pPr>
                          <a:r>
                            <a:rPr lang="en-AU" dirty="0"/>
                            <a:t>Teams with 1 left-handed player</a:t>
                          </a:r>
                        </a:p>
                        <a:p>
                          <a:pPr>
                            <a:lnSpc>
                              <a:spcPct val="150000"/>
                            </a:lnSpc>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m:t>
                                </m:r>
                                <m:d>
                                  <m:dPr>
                                    <m:ctrlPr>
                                      <a:rPr lang="en-AU" b="0" i="1" smtClean="0">
                                        <a:latin typeface="Cambria Math" panose="02040503050406030204" pitchFamily="18" charset="0"/>
                                      </a:rPr>
                                    </m:ctrlPr>
                                  </m:dPr>
                                  <m:e>
                                    <m:m>
                                      <m:mPr>
                                        <m:mcs>
                                          <m:mc>
                                            <m:mcPr>
                                              <m:count m:val="1"/>
                                              <m:mcJc m:val="center"/>
                                            </m:mcPr>
                                          </m:mc>
                                        </m:mcs>
                                        <m:ctrlPr>
                                          <a:rPr lang="en-AU" b="0" i="1" smtClean="0">
                                            <a:latin typeface="Cambria Math" panose="02040503050406030204" pitchFamily="18" charset="0"/>
                                          </a:rPr>
                                        </m:ctrlPr>
                                      </m:mPr>
                                      <m:mr>
                                        <m:e>
                                          <m:r>
                                            <m:rPr>
                                              <m:brk m:alnAt="7"/>
                                            </m:rPr>
                                            <a:rPr lang="en-AU" b="0" i="1" smtClean="0">
                                              <a:latin typeface="Cambria Math" panose="02040503050406030204" pitchFamily="18" charset="0"/>
                                            </a:rPr>
                                            <m:t>4</m:t>
                                          </m:r>
                                        </m:e>
                                      </m:mr>
                                      <m:mr>
                                        <m:e>
                                          <m:r>
                                            <a:rPr lang="en-AU" b="0" i="1" smtClean="0">
                                              <a:latin typeface="Cambria Math" panose="02040503050406030204" pitchFamily="18" charset="0"/>
                                            </a:rPr>
                                            <m:t>1</m:t>
                                          </m:r>
                                        </m:e>
                                      </m:mr>
                                    </m:m>
                                  </m:e>
                                </m:d>
                                <m:r>
                                  <a:rPr lang="en-AU" b="0" i="1" smtClean="0">
                                    <a:latin typeface="Cambria Math" panose="02040503050406030204" pitchFamily="18" charset="0"/>
                                  </a:rPr>
                                  <m:t>×</m:t>
                                </m:r>
                                <m:d>
                                  <m:dPr>
                                    <m:ctrlPr>
                                      <a:rPr lang="en-AU" b="0" i="1" smtClean="0">
                                        <a:latin typeface="Cambria Math" panose="02040503050406030204" pitchFamily="18" charset="0"/>
                                      </a:rPr>
                                    </m:ctrlPr>
                                  </m:dPr>
                                  <m:e>
                                    <m:m>
                                      <m:mPr>
                                        <m:mcs>
                                          <m:mc>
                                            <m:mcPr>
                                              <m:count m:val="1"/>
                                              <m:mcJc m:val="center"/>
                                            </m:mcPr>
                                          </m:mc>
                                        </m:mcs>
                                        <m:ctrlPr>
                                          <a:rPr lang="en-AU" b="0" i="1" smtClean="0">
                                            <a:latin typeface="Cambria Math" panose="02040503050406030204" pitchFamily="18" charset="0"/>
                                          </a:rPr>
                                        </m:ctrlPr>
                                      </m:mPr>
                                      <m:mr>
                                        <m:e>
                                          <m:r>
                                            <m:rPr>
                                              <m:brk m:alnAt="7"/>
                                            </m:rPr>
                                            <a:rPr lang="en-AU" b="0" i="1" smtClean="0">
                                              <a:latin typeface="Cambria Math" panose="02040503050406030204" pitchFamily="18" charset="0"/>
                                            </a:rPr>
                                            <m:t>1</m:t>
                                          </m:r>
                                          <m:r>
                                            <a:rPr lang="en-AU" b="0" i="1" smtClean="0">
                                              <a:latin typeface="Cambria Math" panose="02040503050406030204" pitchFamily="18" charset="0"/>
                                            </a:rPr>
                                            <m:t>4</m:t>
                                          </m:r>
                                        </m:e>
                                      </m:mr>
                                      <m:mr>
                                        <m:e>
                                          <m:r>
                                            <a:rPr lang="en-AU" b="0" i="1" smtClean="0">
                                              <a:latin typeface="Cambria Math" panose="02040503050406030204" pitchFamily="18" charset="0"/>
                                            </a:rPr>
                                            <m:t>10</m:t>
                                          </m:r>
                                        </m:e>
                                      </m:mr>
                                    </m:m>
                                  </m:e>
                                </m:d>
                              </m:oMath>
                              <m:oMath xmlns:m="http://schemas.openxmlformats.org/officeDocument/2006/math">
                                <m:r>
                                  <a:rPr lang="en-AU" b="0" i="1" smtClean="0">
                                    <a:latin typeface="Cambria Math" panose="02040503050406030204" pitchFamily="18" charset="0"/>
                                  </a:rPr>
                                  <m:t>=4 004</m:t>
                                </m:r>
                              </m:oMath>
                            </m:oMathPara>
                          </a14:m>
                          <a:endParaRPr lang="en-A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53992106"/>
                      </a:ext>
                    </a:extLst>
                  </a:tr>
                  <a:tr h="1080000">
                    <a:tc>
                      <a:txBody>
                        <a:bodyPr/>
                        <a:lstStyle/>
                        <a:p>
                          <a:pPr>
                            <a:lnSpc>
                              <a:spcPct val="150000"/>
                            </a:lnSpc>
                          </a:pPr>
                          <a:r>
                            <a:rPr lang="en-AU" dirty="0"/>
                            <a:t>Total number of teams with at least 1 left-handed player</a:t>
                          </a:r>
                        </a:p>
                        <a:p>
                          <a:pPr marL="0" marR="0" lvl="0" indent="0" algn="l" defTabSz="914377"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=3 432+12 012+12012+4004</m:t>
                                </m:r>
                              </m:oMath>
                              <m:oMath xmlns:m="http://schemas.openxmlformats.org/officeDocument/2006/math">
                                <m:r>
                                  <a:rPr lang="en-AU" b="0" i="1" smtClean="0">
                                    <a:latin typeface="Cambria Math" panose="02040503050406030204" pitchFamily="18" charset="0"/>
                                  </a:rPr>
                                  <m:t>=31 460</m:t>
                                </m:r>
                              </m:oMath>
                            </m:oMathPara>
                          </a14:m>
                          <a:br>
                            <a:rPr lang="en-AU" b="0" i="1" dirty="0">
                              <a:latin typeface="Cambria Math" panose="02040503050406030204" pitchFamily="18" charset="0"/>
                            </a:rPr>
                          </a:br>
                          <a:endParaRPr lang="en-A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24701763"/>
                      </a:ext>
                    </a:extLst>
                  </a:tr>
                </a:tbl>
              </a:graphicData>
            </a:graphic>
          </p:graphicFrame>
        </mc:Choice>
        <mc:Fallback xmlns="">
          <p:graphicFrame>
            <p:nvGraphicFramePr>
              <p:cNvPr id="5" name="Table 4">
                <a:extLst>
                  <a:ext uri="{FF2B5EF4-FFF2-40B4-BE49-F238E27FC236}">
                    <a16:creationId xmlns:a16="http://schemas.microsoft.com/office/drawing/2014/main" id="{B25FB42B-8907-2F3D-4229-1DC9AEC47B09}"/>
                  </a:ext>
                </a:extLst>
              </p:cNvPr>
              <p:cNvGraphicFramePr>
                <a:graphicFrameLocks noGrp="1"/>
              </p:cNvGraphicFramePr>
              <p:nvPr>
                <p:extLst>
                  <p:ext uri="{D42A27DB-BD31-4B8C-83A1-F6EECF244321}">
                    <p14:modId xmlns:p14="http://schemas.microsoft.com/office/powerpoint/2010/main" val="1427311242"/>
                  </p:ext>
                </p:extLst>
              </p:nvPr>
            </p:nvGraphicFramePr>
            <p:xfrm>
              <a:off x="6595479" y="1598943"/>
              <a:ext cx="5083359" cy="3337941"/>
            </p:xfrm>
            <a:graphic>
              <a:graphicData uri="http://schemas.openxmlformats.org/drawingml/2006/table">
                <a:tbl>
                  <a:tblPr firstRow="1" bandRow="1">
                    <a:tableStyleId>{5940675A-B579-460E-94D1-54222C63F5DA}</a:tableStyleId>
                  </a:tblPr>
                  <a:tblGrid>
                    <a:gridCol w="5083359">
                      <a:extLst>
                        <a:ext uri="{9D8B030D-6E8A-4147-A177-3AD203B41FA5}">
                          <a16:colId xmlns:a16="http://schemas.microsoft.com/office/drawing/2014/main" val="647711292"/>
                        </a:ext>
                      </a:extLst>
                    </a:gridCol>
                  </a:tblGrid>
                  <a:tr h="1600581">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b="-108365"/>
                          </a:stretch>
                        </a:blipFill>
                      </a:tcPr>
                    </a:tc>
                    <a:extLst>
                      <a:ext uri="{0D108BD9-81ED-4DB2-BD59-A6C34878D82A}">
                        <a16:rowId xmlns:a16="http://schemas.microsoft.com/office/drawing/2014/main" val="3453992106"/>
                      </a:ext>
                    </a:extLst>
                  </a:tr>
                  <a:tr h="173736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t="-92281"/>
                          </a:stretch>
                        </a:blipFill>
                      </a:tcPr>
                    </a:tc>
                    <a:extLst>
                      <a:ext uri="{0D108BD9-81ED-4DB2-BD59-A6C34878D82A}">
                        <a16:rowId xmlns:a16="http://schemas.microsoft.com/office/drawing/2014/main" val="2224701763"/>
                      </a:ext>
                    </a:extLst>
                  </a:tr>
                </a:tbl>
              </a:graphicData>
            </a:graphic>
          </p:graphicFrame>
        </mc:Fallback>
      </mc:AlternateContent>
      <p:sp>
        <p:nvSpPr>
          <p:cNvPr id="2" name="Slide Number Placeholder 1">
            <a:extLst>
              <a:ext uri="{FF2B5EF4-FFF2-40B4-BE49-F238E27FC236}">
                <a16:creationId xmlns:a16="http://schemas.microsoft.com/office/drawing/2014/main" id="{8A0DF04D-2B47-2578-0599-060F931F6D3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14</a:t>
            </a:fld>
            <a:endParaRPr lang="en-AU" dirty="0"/>
          </a:p>
        </p:txBody>
      </p:sp>
    </p:spTree>
    <p:extLst>
      <p:ext uri="{BB962C8B-B14F-4D97-AF65-F5344CB8AC3E}">
        <p14:creationId xmlns:p14="http://schemas.microsoft.com/office/powerpoint/2010/main" val="1405733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E6EB4F-46D1-7ADE-6AE2-214BDD781C1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899B136-6037-E8C5-F3D0-EAB6565F3A5F}"/>
              </a:ext>
            </a:extLst>
          </p:cNvPr>
          <p:cNvSpPr>
            <a:spLocks noGrp="1"/>
          </p:cNvSpPr>
          <p:nvPr>
            <p:ph type="title"/>
          </p:nvPr>
        </p:nvSpPr>
        <p:spPr/>
        <p:txBody>
          <a:bodyPr/>
          <a:lstStyle/>
          <a:p>
            <a:r>
              <a:rPr lang="en-AU" dirty="0"/>
              <a:t>HSC style question (3)</a:t>
            </a:r>
          </a:p>
        </p:txBody>
      </p:sp>
      <p:sp>
        <p:nvSpPr>
          <p:cNvPr id="4" name="Text Placeholder 3">
            <a:extLst>
              <a:ext uri="{FF2B5EF4-FFF2-40B4-BE49-F238E27FC236}">
                <a16:creationId xmlns:a16="http://schemas.microsoft.com/office/drawing/2014/main" id="{4E2FBD62-1690-A23B-1A6C-6B5EE8D11957}"/>
              </a:ext>
            </a:extLst>
          </p:cNvPr>
          <p:cNvSpPr>
            <a:spLocks noGrp="1"/>
          </p:cNvSpPr>
          <p:nvPr>
            <p:ph type="body" sz="quarter" idx="18"/>
          </p:nvPr>
        </p:nvSpPr>
        <p:spPr/>
        <p:txBody>
          <a:bodyPr/>
          <a:lstStyle/>
          <a:p>
            <a:r>
              <a:rPr lang="en-AU" dirty="0"/>
              <a:t>Finding probability</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8512AE1-C915-04E2-73B3-B12C3AA94EF0}"/>
                  </a:ext>
                </a:extLst>
              </p:cNvPr>
              <p:cNvSpPr txBox="1"/>
              <p:nvPr/>
            </p:nvSpPr>
            <p:spPr>
              <a:xfrm>
                <a:off x="3265515" y="1491374"/>
                <a:ext cx="5883622" cy="4889672"/>
              </a:xfrm>
              <a:prstGeom prst="rect">
                <a:avLst/>
              </a:prstGeom>
              <a:noFill/>
            </p:spPr>
            <p:txBody>
              <a:bodyPr wrap="square">
                <a:spAutoFit/>
              </a:bodyPr>
              <a:lstStyle/>
              <a:p>
                <a:pPr>
                  <a:lnSpc>
                    <a:spcPct val="150000"/>
                  </a:lnSpc>
                </a:pPr>
                <a:r>
                  <a:rPr lang="en-AU" sz="1800" dirty="0"/>
                  <a:t>Total number of teams with at least 1 left-handed player</a:t>
                </a:r>
              </a:p>
              <a:p>
                <a:pPr marL="0" marR="0" lvl="0" indent="0" algn="l" defTabSz="914377"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=31 460</m:t>
                      </m:r>
                    </m:oMath>
                  </m:oMathPara>
                </a14:m>
                <a:endParaRPr lang="en-AU" sz="1800" dirty="0"/>
              </a:p>
              <a:p>
                <a:pPr marL="0" marR="0" lvl="0" indent="0" algn="l" defTabSz="914377" rtl="0" eaLnBrk="1" fontAlgn="auto" latinLnBrk="0" hangingPunct="1">
                  <a:lnSpc>
                    <a:spcPct val="150000"/>
                  </a:lnSpc>
                  <a:spcBef>
                    <a:spcPts val="0"/>
                  </a:spcBef>
                  <a:spcAft>
                    <a:spcPts val="0"/>
                  </a:spcAft>
                  <a:buClrTx/>
                  <a:buSzTx/>
                  <a:buFontTx/>
                  <a:buNone/>
                  <a:tabLst/>
                  <a:defRPr/>
                </a:pPr>
                <a:endParaRPr lang="en-AU" sz="1800" dirty="0"/>
              </a:p>
              <a:p>
                <a:pPr>
                  <a:lnSpc>
                    <a:spcPct val="150000"/>
                  </a:lnSpc>
                </a:pPr>
                <a:r>
                  <a:rPr lang="en-AU" sz="1800" dirty="0"/>
                  <a:t>Total number of teams possible </a:t>
                </a:r>
              </a:p>
              <a:p>
                <a:pPr marL="0" marR="0" lvl="0" indent="0" algn="l" defTabSz="914377"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m:t>
                      </m:r>
                      <m:d>
                        <m:dPr>
                          <m:ctrlPr>
                            <a:rPr lang="en-AU" sz="1800" i="1" smtClean="0">
                              <a:latin typeface="Cambria Math" panose="02040503050406030204" pitchFamily="18" charset="0"/>
                            </a:rPr>
                          </m:ctrlPr>
                        </m:dPr>
                        <m:e>
                          <m:m>
                            <m:mPr>
                              <m:mcs>
                                <m:mc>
                                  <m:mcPr>
                                    <m:count m:val="1"/>
                                    <m:mcJc m:val="center"/>
                                  </m:mcPr>
                                </m:mc>
                              </m:mcs>
                              <m:ctrlPr>
                                <a:rPr lang="en-AU" sz="1800" i="1" smtClean="0">
                                  <a:latin typeface="Cambria Math" panose="02040503050406030204" pitchFamily="18" charset="0"/>
                                </a:rPr>
                              </m:ctrlPr>
                            </m:mPr>
                            <m:mr>
                              <m:e>
                                <m:r>
                                  <m:rPr>
                                    <m:brk m:alnAt="7"/>
                                  </m:rPr>
                                  <a:rPr lang="en-AU" sz="1800" b="0" i="1" smtClean="0">
                                    <a:latin typeface="Cambria Math" panose="02040503050406030204" pitchFamily="18" charset="0"/>
                                  </a:rPr>
                                  <m:t>1</m:t>
                                </m:r>
                                <m:r>
                                  <a:rPr lang="en-AU" sz="1800" b="0" i="1" smtClean="0">
                                    <a:latin typeface="Cambria Math" panose="02040503050406030204" pitchFamily="18" charset="0"/>
                                  </a:rPr>
                                  <m:t>8</m:t>
                                </m:r>
                              </m:e>
                            </m:mr>
                            <m:mr>
                              <m:e>
                                <m:r>
                                  <a:rPr lang="en-AU" sz="1800" b="0" i="1" smtClean="0">
                                    <a:latin typeface="Cambria Math" panose="02040503050406030204" pitchFamily="18" charset="0"/>
                                  </a:rPr>
                                  <m:t>11</m:t>
                                </m:r>
                              </m:e>
                            </m:mr>
                          </m:m>
                        </m:e>
                      </m:d>
                    </m:oMath>
                    <m:oMath xmlns:m="http://schemas.openxmlformats.org/officeDocument/2006/math">
                      <m:r>
                        <a:rPr lang="en-AU" sz="1800" b="0" i="1" smtClean="0">
                          <a:latin typeface="Cambria Math" panose="02040503050406030204" pitchFamily="18" charset="0"/>
                        </a:rPr>
                        <m:t>=31 824</m:t>
                      </m:r>
                    </m:oMath>
                  </m:oMathPara>
                </a14:m>
                <a:endParaRPr lang="en-AU" sz="1800" dirty="0"/>
              </a:p>
              <a:p>
                <a:pPr marL="0" marR="0" lvl="0" indent="0" algn="l" defTabSz="914377" rtl="0" eaLnBrk="1" fontAlgn="auto" latinLnBrk="0" hangingPunct="1">
                  <a:lnSpc>
                    <a:spcPct val="150000"/>
                  </a:lnSpc>
                  <a:spcBef>
                    <a:spcPts val="0"/>
                  </a:spcBef>
                  <a:spcAft>
                    <a:spcPts val="0"/>
                  </a:spcAft>
                  <a:buClrTx/>
                  <a:buSzTx/>
                  <a:buFontTx/>
                  <a:buNone/>
                  <a:tabLst/>
                  <a:defRPr/>
                </a:pPr>
                <a:r>
                  <a:rPr lang="en-AU" sz="1800" dirty="0"/>
                  <a:t>Probability </a:t>
                </a:r>
              </a:p>
              <a:p>
                <a:pPr marL="0" marR="0" lvl="0" indent="0" algn="l" defTabSz="914377"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31 460</m:t>
                          </m:r>
                        </m:num>
                        <m:den>
                          <m:r>
                            <a:rPr lang="en-AU" sz="1800" b="0" i="1" smtClean="0">
                              <a:latin typeface="Cambria Math" panose="02040503050406030204" pitchFamily="18" charset="0"/>
                            </a:rPr>
                            <m:t>31 824</m:t>
                          </m:r>
                        </m:den>
                      </m:f>
                    </m:oMath>
                    <m:oMath xmlns:m="http://schemas.openxmlformats.org/officeDocument/2006/math">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605</m:t>
                          </m:r>
                        </m:num>
                        <m:den>
                          <m:r>
                            <a:rPr lang="en-AU" sz="1800" b="0" i="1" smtClean="0">
                              <a:latin typeface="Cambria Math" panose="02040503050406030204" pitchFamily="18" charset="0"/>
                            </a:rPr>
                            <m:t>612</m:t>
                          </m:r>
                        </m:den>
                      </m:f>
                    </m:oMath>
                  </m:oMathPara>
                </a14:m>
                <a:endParaRPr lang="en-AU" sz="1800" dirty="0"/>
              </a:p>
            </p:txBody>
          </p:sp>
        </mc:Choice>
        <mc:Fallback xmlns="">
          <p:sp>
            <p:nvSpPr>
              <p:cNvPr id="6" name="TextBox 5">
                <a:extLst>
                  <a:ext uri="{FF2B5EF4-FFF2-40B4-BE49-F238E27FC236}">
                    <a16:creationId xmlns:a16="http://schemas.microsoft.com/office/drawing/2014/main" id="{98512AE1-C915-04E2-73B3-B12C3AA94EF0}"/>
                  </a:ext>
                </a:extLst>
              </p:cNvPr>
              <p:cNvSpPr txBox="1">
                <a:spLocks noRot="1" noChangeAspect="1" noMove="1" noResize="1" noEditPoints="1" noAdjustHandles="1" noChangeArrowheads="1" noChangeShapeType="1" noTextEdit="1"/>
              </p:cNvSpPr>
              <p:nvPr/>
            </p:nvSpPr>
            <p:spPr>
              <a:xfrm>
                <a:off x="3265515" y="1491374"/>
                <a:ext cx="5883622" cy="4889672"/>
              </a:xfrm>
              <a:prstGeom prst="rect">
                <a:avLst/>
              </a:prstGeom>
              <a:blipFill>
                <a:blip r:embed="rId2"/>
                <a:stretch>
                  <a:fillRect l="-1078"/>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D66115BA-0549-5B38-73BF-3A8CCEF3BFD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15</a:t>
            </a:fld>
            <a:endParaRPr lang="en-AU" dirty="0"/>
          </a:p>
        </p:txBody>
      </p:sp>
    </p:spTree>
    <p:extLst>
      <p:ext uri="{BB962C8B-B14F-4D97-AF65-F5344CB8AC3E}">
        <p14:creationId xmlns:p14="http://schemas.microsoft.com/office/powerpoint/2010/main" val="29066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18EEF9-2AD8-A710-9A73-1A02386D4FD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CBDCE4-2FC6-699B-C02B-DE34074BC09E}"/>
              </a:ext>
            </a:extLst>
          </p:cNvPr>
          <p:cNvSpPr>
            <a:spLocks noGrp="1"/>
          </p:cNvSpPr>
          <p:nvPr>
            <p:ph type="title"/>
          </p:nvPr>
        </p:nvSpPr>
        <p:spPr/>
        <p:txBody>
          <a:bodyPr/>
          <a:lstStyle/>
          <a:p>
            <a:r>
              <a:rPr lang="en-AU" dirty="0"/>
              <a:t>HSC style question (4)</a:t>
            </a:r>
          </a:p>
        </p:txBody>
      </p:sp>
      <p:sp>
        <p:nvSpPr>
          <p:cNvPr id="4" name="Text Placeholder 3">
            <a:extLst>
              <a:ext uri="{FF2B5EF4-FFF2-40B4-BE49-F238E27FC236}">
                <a16:creationId xmlns:a16="http://schemas.microsoft.com/office/drawing/2014/main" id="{6E13078B-9257-F2FC-63F1-BD5FCCD92C45}"/>
              </a:ext>
            </a:extLst>
          </p:cNvPr>
          <p:cNvSpPr>
            <a:spLocks noGrp="1"/>
          </p:cNvSpPr>
          <p:nvPr>
            <p:ph type="body" sz="quarter" idx="18"/>
          </p:nvPr>
        </p:nvSpPr>
        <p:spPr/>
        <p:txBody>
          <a:bodyPr/>
          <a:lstStyle/>
          <a:p>
            <a:r>
              <a:rPr lang="en-AU" dirty="0"/>
              <a:t>Alternate solution</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8687161-6A33-DFE6-B0D2-928D4E7B26D7}"/>
                  </a:ext>
                </a:extLst>
              </p:cNvPr>
              <p:cNvSpPr txBox="1"/>
              <p:nvPr/>
            </p:nvSpPr>
            <p:spPr>
              <a:xfrm>
                <a:off x="348000" y="1369454"/>
                <a:ext cx="6096000" cy="6967677"/>
              </a:xfrm>
              <a:prstGeom prst="rect">
                <a:avLst/>
              </a:prstGeom>
              <a:noFill/>
            </p:spPr>
            <p:txBody>
              <a:bodyPr wrap="square">
                <a:spAutoFit/>
              </a:bodyPr>
              <a:lstStyle/>
              <a:p>
                <a:pPr>
                  <a:lnSpc>
                    <a:spcPct val="150000"/>
                  </a:lnSpc>
                </a:pPr>
                <a:r>
                  <a:rPr lang="en-AU" sz="1800" dirty="0"/>
                  <a:t>Total number of teams possible </a:t>
                </a:r>
              </a:p>
              <a:p>
                <a:pPr>
                  <a:lnSpc>
                    <a:spcPct val="150000"/>
                  </a:lnSpc>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m:t>
                      </m:r>
                      <m:d>
                        <m:dPr>
                          <m:ctrlPr>
                            <a:rPr lang="en-AU" sz="1800" i="1" smtClean="0">
                              <a:latin typeface="Cambria Math" panose="02040503050406030204" pitchFamily="18" charset="0"/>
                            </a:rPr>
                          </m:ctrlPr>
                        </m:dPr>
                        <m:e>
                          <m:m>
                            <m:mPr>
                              <m:mcs>
                                <m:mc>
                                  <m:mcPr>
                                    <m:count m:val="1"/>
                                    <m:mcJc m:val="center"/>
                                  </m:mcPr>
                                </m:mc>
                              </m:mcs>
                              <m:ctrlPr>
                                <a:rPr lang="en-AU" sz="1800" i="1" smtClean="0">
                                  <a:latin typeface="Cambria Math" panose="02040503050406030204" pitchFamily="18" charset="0"/>
                                </a:rPr>
                              </m:ctrlPr>
                            </m:mPr>
                            <m:mr>
                              <m:e>
                                <m:r>
                                  <m:rPr>
                                    <m:brk m:alnAt="7"/>
                                  </m:rPr>
                                  <a:rPr lang="en-AU" sz="1800" b="0" i="1" smtClean="0">
                                    <a:latin typeface="Cambria Math" panose="02040503050406030204" pitchFamily="18" charset="0"/>
                                  </a:rPr>
                                  <m:t>1</m:t>
                                </m:r>
                                <m:r>
                                  <a:rPr lang="en-AU" sz="1800" b="0" i="1" smtClean="0">
                                    <a:latin typeface="Cambria Math" panose="02040503050406030204" pitchFamily="18" charset="0"/>
                                  </a:rPr>
                                  <m:t>8</m:t>
                                </m:r>
                              </m:e>
                            </m:mr>
                            <m:mr>
                              <m:e>
                                <m:r>
                                  <a:rPr lang="en-AU" sz="1800" b="0" i="1" smtClean="0">
                                    <a:latin typeface="Cambria Math" panose="02040503050406030204" pitchFamily="18" charset="0"/>
                                  </a:rPr>
                                  <m:t>11</m:t>
                                </m:r>
                              </m:e>
                            </m:mr>
                          </m:m>
                        </m:e>
                      </m:d>
                    </m:oMath>
                    <m:oMath xmlns:m="http://schemas.openxmlformats.org/officeDocument/2006/math">
                      <m:r>
                        <a:rPr lang="en-AU" sz="1800" b="0" i="1" smtClean="0">
                          <a:latin typeface="Cambria Math" panose="02040503050406030204" pitchFamily="18" charset="0"/>
                        </a:rPr>
                        <m:t>=31 824</m:t>
                      </m:r>
                    </m:oMath>
                  </m:oMathPara>
                </a14:m>
                <a:endParaRPr lang="en-AU" sz="1800" dirty="0"/>
              </a:p>
              <a:p>
                <a:pPr>
                  <a:lnSpc>
                    <a:spcPct val="150000"/>
                  </a:lnSpc>
                </a:pPr>
                <a:endParaRPr lang="en-AU" sz="1800" dirty="0"/>
              </a:p>
              <a:p>
                <a:pPr>
                  <a:lnSpc>
                    <a:spcPct val="150000"/>
                  </a:lnSpc>
                </a:pPr>
                <a:r>
                  <a:rPr lang="en-AU" sz="1800" dirty="0"/>
                  <a:t>Teams with 0 left-handed players</a:t>
                </a:r>
              </a:p>
              <a:p>
                <a:pPr>
                  <a:lnSpc>
                    <a:spcPct val="150000"/>
                  </a:lnSpc>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m:t>
                      </m:r>
                      <m:d>
                        <m:dPr>
                          <m:ctrlPr>
                            <a:rPr lang="en-AU" sz="1800" b="0" i="1" smtClean="0">
                              <a:latin typeface="Cambria Math" panose="02040503050406030204" pitchFamily="18" charset="0"/>
                            </a:rPr>
                          </m:ctrlPr>
                        </m:dPr>
                        <m:e>
                          <m:m>
                            <m:mPr>
                              <m:mcs>
                                <m:mc>
                                  <m:mcPr>
                                    <m:count m:val="1"/>
                                    <m:mcJc m:val="center"/>
                                  </m:mcPr>
                                </m:mc>
                              </m:mcs>
                              <m:ctrlPr>
                                <a:rPr lang="en-AU" sz="1800" b="0" i="1" smtClean="0">
                                  <a:latin typeface="Cambria Math" panose="02040503050406030204" pitchFamily="18" charset="0"/>
                                </a:rPr>
                              </m:ctrlPr>
                            </m:mPr>
                            <m:mr>
                              <m:e>
                                <m:r>
                                  <m:rPr>
                                    <m:brk m:alnAt="7"/>
                                  </m:rPr>
                                  <a:rPr lang="en-AU" sz="1800" b="0" i="1" smtClean="0">
                                    <a:latin typeface="Cambria Math" panose="02040503050406030204" pitchFamily="18" charset="0"/>
                                  </a:rPr>
                                  <m:t>4</m:t>
                                </m:r>
                              </m:e>
                            </m:mr>
                            <m:mr>
                              <m:e>
                                <m:r>
                                  <a:rPr lang="en-AU" sz="1800" b="0" i="1" smtClean="0">
                                    <a:latin typeface="Cambria Math" panose="02040503050406030204" pitchFamily="18" charset="0"/>
                                  </a:rPr>
                                  <m:t>0</m:t>
                                </m:r>
                              </m:e>
                            </m:mr>
                          </m:m>
                        </m:e>
                      </m:d>
                      <m:r>
                        <a:rPr lang="en-AU" sz="1800" b="0" i="1" smtClean="0">
                          <a:latin typeface="Cambria Math" panose="02040503050406030204" pitchFamily="18" charset="0"/>
                        </a:rPr>
                        <m:t>×</m:t>
                      </m:r>
                      <m:d>
                        <m:dPr>
                          <m:ctrlPr>
                            <a:rPr lang="en-AU" sz="1800" b="0" i="1" smtClean="0">
                              <a:latin typeface="Cambria Math" panose="02040503050406030204" pitchFamily="18" charset="0"/>
                            </a:rPr>
                          </m:ctrlPr>
                        </m:dPr>
                        <m:e>
                          <m:m>
                            <m:mPr>
                              <m:mcs>
                                <m:mc>
                                  <m:mcPr>
                                    <m:count m:val="1"/>
                                    <m:mcJc m:val="center"/>
                                  </m:mcPr>
                                </m:mc>
                              </m:mcs>
                              <m:ctrlPr>
                                <a:rPr lang="en-AU" sz="1800" b="0" i="1" smtClean="0">
                                  <a:latin typeface="Cambria Math" panose="02040503050406030204" pitchFamily="18" charset="0"/>
                                </a:rPr>
                              </m:ctrlPr>
                            </m:mPr>
                            <m:mr>
                              <m:e>
                                <m:r>
                                  <m:rPr>
                                    <m:brk m:alnAt="7"/>
                                  </m:rPr>
                                  <a:rPr lang="en-AU" sz="1800" b="0" i="1" smtClean="0">
                                    <a:latin typeface="Cambria Math" panose="02040503050406030204" pitchFamily="18" charset="0"/>
                                  </a:rPr>
                                  <m:t>1</m:t>
                                </m:r>
                                <m:r>
                                  <a:rPr lang="en-AU" sz="1800" b="0" i="1" smtClean="0">
                                    <a:latin typeface="Cambria Math" panose="02040503050406030204" pitchFamily="18" charset="0"/>
                                  </a:rPr>
                                  <m:t>4</m:t>
                                </m:r>
                              </m:e>
                            </m:mr>
                            <m:mr>
                              <m:e>
                                <m:r>
                                  <a:rPr lang="en-AU" sz="1800" b="0" i="1" smtClean="0">
                                    <a:latin typeface="Cambria Math" panose="02040503050406030204" pitchFamily="18" charset="0"/>
                                  </a:rPr>
                                  <m:t>11</m:t>
                                </m:r>
                              </m:e>
                            </m:mr>
                          </m:m>
                        </m:e>
                      </m:d>
                    </m:oMath>
                    <m:oMath xmlns:m="http://schemas.openxmlformats.org/officeDocument/2006/math">
                      <m:r>
                        <a:rPr lang="en-AU" sz="1800" b="0" i="1" smtClean="0">
                          <a:latin typeface="Cambria Math" panose="02040503050406030204" pitchFamily="18" charset="0"/>
                        </a:rPr>
                        <m:t>=1×364</m:t>
                      </m:r>
                    </m:oMath>
                  </m:oMathPara>
                </a14:m>
                <a:endParaRPr lang="en-AU" sz="1800" dirty="0"/>
              </a:p>
              <a:p>
                <a:pPr>
                  <a:lnSpc>
                    <a:spcPct val="150000"/>
                  </a:lnSpc>
                </a:pPr>
                <a:endParaRPr lang="en-AU" sz="1800" dirty="0"/>
              </a:p>
              <a:p>
                <a:pPr>
                  <a:lnSpc>
                    <a:spcPct val="150000"/>
                  </a:lnSpc>
                </a:pPr>
                <a:r>
                  <a:rPr lang="en-AU" sz="1800" dirty="0"/>
                  <a:t>Total number with at least 1 left-handed player </a:t>
                </a:r>
                <a:endParaRPr lang="en-AU" sz="1800" b="0" i="1" dirty="0">
                  <a:latin typeface="Cambria Math" panose="02040503050406030204" pitchFamily="18" charset="0"/>
                </a:endParaRPr>
              </a:p>
              <a:p>
                <a:pPr>
                  <a:lnSpc>
                    <a:spcPct val="150000"/>
                  </a:lnSpc>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=31 824−364</m:t>
                      </m:r>
                    </m:oMath>
                    <m:oMath xmlns:m="http://schemas.openxmlformats.org/officeDocument/2006/math">
                      <m:r>
                        <a:rPr lang="en-AU" sz="1800" b="0" i="1" smtClean="0">
                          <a:latin typeface="Cambria Math" panose="02040503050406030204" pitchFamily="18" charset="0"/>
                        </a:rPr>
                        <m:t>=31 460</m:t>
                      </m:r>
                    </m:oMath>
                  </m:oMathPara>
                </a14:m>
                <a:endParaRPr lang="en-AU" sz="1800" dirty="0"/>
              </a:p>
              <a:p>
                <a:endParaRPr lang="en-AU" sz="1800" dirty="0"/>
              </a:p>
              <a:p>
                <a:endParaRPr lang="en-AU" dirty="0"/>
              </a:p>
              <a:p>
                <a:endParaRPr lang="en-AU" dirty="0"/>
              </a:p>
              <a:p>
                <a:endParaRPr lang="en-AU" dirty="0"/>
              </a:p>
              <a:p>
                <a:endParaRPr lang="en-AU" dirty="0"/>
              </a:p>
            </p:txBody>
          </p:sp>
        </mc:Choice>
        <mc:Fallback xmlns="">
          <p:sp>
            <p:nvSpPr>
              <p:cNvPr id="6" name="TextBox 5">
                <a:extLst>
                  <a:ext uri="{FF2B5EF4-FFF2-40B4-BE49-F238E27FC236}">
                    <a16:creationId xmlns:a16="http://schemas.microsoft.com/office/drawing/2014/main" id="{58687161-6A33-DFE6-B0D2-928D4E7B26D7}"/>
                  </a:ext>
                </a:extLst>
              </p:cNvPr>
              <p:cNvSpPr txBox="1">
                <a:spLocks noRot="1" noChangeAspect="1" noMove="1" noResize="1" noEditPoints="1" noAdjustHandles="1" noChangeArrowheads="1" noChangeShapeType="1" noTextEdit="1"/>
              </p:cNvSpPr>
              <p:nvPr/>
            </p:nvSpPr>
            <p:spPr>
              <a:xfrm>
                <a:off x="348000" y="1369454"/>
                <a:ext cx="6096000" cy="6967677"/>
              </a:xfrm>
              <a:prstGeom prst="rect">
                <a:avLst/>
              </a:prstGeom>
              <a:blipFill>
                <a:blip r:embed="rId3"/>
                <a:stretch>
                  <a:fillRect l="-800"/>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4F4B17A-B9E6-3A4B-9F61-D1B1E2313770}"/>
                  </a:ext>
                </a:extLst>
              </p:cNvPr>
              <p:cNvSpPr txBox="1"/>
              <p:nvPr/>
            </p:nvSpPr>
            <p:spPr>
              <a:xfrm>
                <a:off x="7550331" y="1500083"/>
                <a:ext cx="4136571" cy="1692707"/>
              </a:xfrm>
              <a:prstGeom prst="rect">
                <a:avLst/>
              </a:prstGeom>
              <a:noFill/>
            </p:spPr>
            <p:txBody>
              <a:bodyPr wrap="square">
                <a:spAutoFit/>
              </a:bodyPr>
              <a:lstStyle/>
              <a:p>
                <a:r>
                  <a:rPr lang="en-AU" sz="1800" dirty="0"/>
                  <a:t>Probability </a:t>
                </a:r>
              </a:p>
              <a:p>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31 460</m:t>
                          </m:r>
                        </m:num>
                        <m:den>
                          <m:r>
                            <a:rPr lang="en-AU" sz="1800" b="0" i="1" smtClean="0">
                              <a:latin typeface="Cambria Math" panose="02040503050406030204" pitchFamily="18" charset="0"/>
                            </a:rPr>
                            <m:t>31 824</m:t>
                          </m:r>
                        </m:den>
                      </m:f>
                    </m:oMath>
                  </m:oMathPara>
                </a14:m>
                <a:br>
                  <a:rPr lang="en-AU" sz="1800" b="0" dirty="0"/>
                </a:br>
                <a:br>
                  <a:rPr lang="en-AU" sz="1800" b="0" dirty="0"/>
                </a:b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605</m:t>
                          </m:r>
                        </m:num>
                        <m:den>
                          <m:r>
                            <a:rPr lang="en-AU" sz="1800" b="0" i="1" smtClean="0">
                              <a:latin typeface="Cambria Math" panose="02040503050406030204" pitchFamily="18" charset="0"/>
                            </a:rPr>
                            <m:t>612</m:t>
                          </m:r>
                        </m:den>
                      </m:f>
                    </m:oMath>
                  </m:oMathPara>
                </a14:m>
                <a:endParaRPr lang="en-AU" sz="1800" dirty="0"/>
              </a:p>
            </p:txBody>
          </p:sp>
        </mc:Choice>
        <mc:Fallback xmlns="">
          <p:sp>
            <p:nvSpPr>
              <p:cNvPr id="9" name="TextBox 8">
                <a:extLst>
                  <a:ext uri="{FF2B5EF4-FFF2-40B4-BE49-F238E27FC236}">
                    <a16:creationId xmlns:a16="http://schemas.microsoft.com/office/drawing/2014/main" id="{74F4B17A-B9E6-3A4B-9F61-D1B1E2313770}"/>
                  </a:ext>
                </a:extLst>
              </p:cNvPr>
              <p:cNvSpPr txBox="1">
                <a:spLocks noRot="1" noChangeAspect="1" noMove="1" noResize="1" noEditPoints="1" noAdjustHandles="1" noChangeArrowheads="1" noChangeShapeType="1" noTextEdit="1"/>
              </p:cNvSpPr>
              <p:nvPr/>
            </p:nvSpPr>
            <p:spPr>
              <a:xfrm>
                <a:off x="7550331" y="1500083"/>
                <a:ext cx="4136571" cy="1692707"/>
              </a:xfrm>
              <a:prstGeom prst="rect">
                <a:avLst/>
              </a:prstGeom>
              <a:blipFill>
                <a:blip r:embed="rId4"/>
                <a:stretch>
                  <a:fillRect l="-1327" t="-1799"/>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EE8F9086-41F2-EDF5-7F72-DD310DF21D4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16</a:t>
            </a:fld>
            <a:endParaRPr lang="en-AU" dirty="0"/>
          </a:p>
        </p:txBody>
      </p:sp>
    </p:spTree>
    <p:extLst>
      <p:ext uri="{BB962C8B-B14F-4D97-AF65-F5344CB8AC3E}">
        <p14:creationId xmlns:p14="http://schemas.microsoft.com/office/powerpoint/2010/main" val="63997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5" name="Content Placeholder 3">
            <a:extLst>
              <a:ext uri="{FF2B5EF4-FFF2-40B4-BE49-F238E27FC236}">
                <a16:creationId xmlns:a16="http://schemas.microsoft.com/office/drawing/2014/main" id="{19D97592-AB16-1F4A-00EB-2F5943BCD948}"/>
              </a:ext>
            </a:extLst>
          </p:cNvPr>
          <p:cNvSpPr txBox="1">
            <a:spLocks/>
          </p:cNvSpPr>
          <p:nvPr/>
        </p:nvSpPr>
        <p:spPr>
          <a:xfrm>
            <a:off x="323825" y="3379087"/>
            <a:ext cx="11484000" cy="2927351"/>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2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2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2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u="sng" dirty="0">
                <a:solidFill>
                  <a:schemeClr val="accent1">
                    <a:lumMod val="75000"/>
                    <a:lumOff val="25000"/>
                  </a:schemeClr>
                </a:solidFill>
                <a:ea typeface="Arial" panose="020B0604020202020204" pitchFamily="34" charset="0"/>
                <a:hlinkClick r:id="rId6">
                  <a:extLst>
                    <a:ext uri="{A12FA001-AC4F-418D-AE19-62706E023703}">
                      <ahyp:hlinkClr xmlns:ahyp="http://schemas.microsoft.com/office/drawing/2018/hyperlinkcolor" val="tx"/>
                    </a:ext>
                  </a:extLst>
                </a:hlinkClick>
              </a:rPr>
              <a:t>Mathematics Extension 1 </a:t>
            </a:r>
            <a:r>
              <a:rPr lang="en-AU" sz="1100" dirty="0">
                <a:solidFill>
                  <a:schemeClr val="accent1">
                    <a:lumMod val="75000"/>
                    <a:lumOff val="25000"/>
                  </a:schemeClr>
                </a:solidFill>
                <a:hlinkClick r:id="rId6">
                  <a:extLst>
                    <a:ext uri="{A12FA001-AC4F-418D-AE19-62706E023703}">
                      <ahyp:hlinkClr xmlns:ahyp="http://schemas.microsoft.com/office/drawing/2018/hyperlinkcolor" val="tx"/>
                    </a:ext>
                  </a:extLst>
                </a:hlinkClick>
              </a:rPr>
              <a:t>11–12</a:t>
            </a:r>
            <a:r>
              <a:rPr lang="en-US" sz="1100" u="sng" dirty="0">
                <a:solidFill>
                  <a:schemeClr val="accent1">
                    <a:lumMod val="75000"/>
                    <a:lumOff val="25000"/>
                  </a:schemeClr>
                </a:solidFill>
                <a:ea typeface="Arial" panose="020B0604020202020204" pitchFamily="34" charset="0"/>
                <a:hlinkClick r:id="rId6">
                  <a:extLst>
                    <a:ext uri="{A12FA001-AC4F-418D-AE19-62706E023703}">
                      <ahyp:hlinkClr xmlns:ahyp="http://schemas.microsoft.com/office/drawing/2018/hyperlinkcolor" val="tx"/>
                    </a:ext>
                  </a:extLst>
                </a:hlinkClick>
              </a:rPr>
              <a:t> Syllabus</a:t>
            </a:r>
            <a:r>
              <a:rPr lang="en-AU" sz="1100" dirty="0">
                <a:solidFill>
                  <a:schemeClr val="accent1">
                    <a:lumMod val="75000"/>
                    <a:lumOff val="25000"/>
                  </a:schemeClr>
                </a:solidFill>
                <a:ea typeface="Arial" panose="020B0604020202020204" pitchFamily="34" charset="0"/>
              </a:rPr>
              <a:t> </a:t>
            </a:r>
            <a:r>
              <a:rPr lang="en-AU" sz="1100" dirty="0">
                <a:ea typeface="Calibri" panose="020F0502020204030204" pitchFamily="34" charset="0"/>
              </a:rPr>
              <a:t>© NSW Education Standards Authority (NESA) for and on behalf of the Crown in right of the State of New South Wales, 2025</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17</a:t>
            </a:fld>
            <a:endParaRPr lang="en-AU" dirty="0"/>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(Cth).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rPr>
              <a:t>Activating prior knowledge</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27F18F2-351B-38B8-71B2-6923FC98009F}"/>
              </a:ext>
            </a:extLst>
          </p:cNvPr>
          <p:cNvSpPr>
            <a:spLocks noGrp="1"/>
          </p:cNvSpPr>
          <p:nvPr>
            <p:ph type="title"/>
          </p:nvPr>
        </p:nvSpPr>
        <p:spPr>
          <a:xfrm>
            <a:off x="354000" y="380493"/>
            <a:ext cx="11484000" cy="545601"/>
          </a:xfrm>
        </p:spPr>
        <p:txBody>
          <a:bodyPr/>
          <a:lstStyle/>
          <a:p>
            <a:r>
              <a:rPr lang="en-AU" dirty="0"/>
              <a:t>Combinations (1)</a:t>
            </a:r>
          </a:p>
        </p:txBody>
      </p:sp>
      <p:sp>
        <p:nvSpPr>
          <p:cNvPr id="4" name="Text Placeholder 3">
            <a:extLst>
              <a:ext uri="{FF2B5EF4-FFF2-40B4-BE49-F238E27FC236}">
                <a16:creationId xmlns:a16="http://schemas.microsoft.com/office/drawing/2014/main" id="{86DB5FF0-C422-F790-62DD-C20E2AA12161}"/>
              </a:ext>
            </a:extLst>
          </p:cNvPr>
          <p:cNvSpPr>
            <a:spLocks noGrp="1"/>
          </p:cNvSpPr>
          <p:nvPr>
            <p:ph type="body" sz="quarter" idx="18"/>
          </p:nvPr>
        </p:nvSpPr>
        <p:spPr/>
        <p:txBody>
          <a:bodyPr/>
          <a:lstStyle/>
          <a:p>
            <a:r>
              <a:rPr lang="en-AU" dirty="0"/>
              <a:t>Choose 8 people </a:t>
            </a:r>
          </a:p>
        </p:txBody>
      </p:sp>
      <p:grpSp>
        <p:nvGrpSpPr>
          <p:cNvPr id="7" name="Group 6" descr="A group of 14 people with 8 people in a circle.">
            <a:extLst>
              <a:ext uri="{FF2B5EF4-FFF2-40B4-BE49-F238E27FC236}">
                <a16:creationId xmlns:a16="http://schemas.microsoft.com/office/drawing/2014/main" id="{BA6010A3-B6E4-A9C5-6F35-3944EF75AEE4}"/>
              </a:ext>
            </a:extLst>
          </p:cNvPr>
          <p:cNvGrpSpPr/>
          <p:nvPr/>
        </p:nvGrpSpPr>
        <p:grpSpPr>
          <a:xfrm>
            <a:off x="1754001" y="1146048"/>
            <a:ext cx="8575749" cy="4486656"/>
            <a:chOff x="773810" y="258835"/>
            <a:chExt cx="9496782" cy="4968522"/>
          </a:xfrm>
        </p:grpSpPr>
        <p:pic>
          <p:nvPicPr>
            <p:cNvPr id="12" name="Graphic 11" descr="Woman with solid fill">
              <a:extLst>
                <a:ext uri="{FF2B5EF4-FFF2-40B4-BE49-F238E27FC236}">
                  <a16:creationId xmlns:a16="http://schemas.microsoft.com/office/drawing/2014/main" id="{FB18DEC1-4181-E04B-A042-96D90953B80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974560" y="3029305"/>
              <a:ext cx="1310515" cy="1310515"/>
            </a:xfrm>
            <a:prstGeom prst="rect">
              <a:avLst/>
            </a:prstGeom>
          </p:spPr>
        </p:pic>
        <p:pic>
          <p:nvPicPr>
            <p:cNvPr id="18" name="Graphic 17" descr="Man with solid fill">
              <a:extLst>
                <a:ext uri="{FF2B5EF4-FFF2-40B4-BE49-F238E27FC236}">
                  <a16:creationId xmlns:a16="http://schemas.microsoft.com/office/drawing/2014/main" id="{97062958-675B-4DCD-851D-2CF2B9317C7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16989" y="2573052"/>
              <a:ext cx="1287292" cy="1287292"/>
            </a:xfrm>
            <a:prstGeom prst="rect">
              <a:avLst/>
            </a:prstGeom>
          </p:spPr>
        </p:pic>
        <p:pic>
          <p:nvPicPr>
            <p:cNvPr id="21" name="Graphic 20" descr="Woman with solid fill">
              <a:extLst>
                <a:ext uri="{FF2B5EF4-FFF2-40B4-BE49-F238E27FC236}">
                  <a16:creationId xmlns:a16="http://schemas.microsoft.com/office/drawing/2014/main" id="{A4963632-C1B6-DC91-DB83-A9CDC066E9D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42654" y="2018808"/>
              <a:ext cx="1310515" cy="1310515"/>
            </a:xfrm>
            <a:prstGeom prst="rect">
              <a:avLst/>
            </a:prstGeom>
          </p:spPr>
        </p:pic>
        <p:pic>
          <p:nvPicPr>
            <p:cNvPr id="22" name="Graphic 21" descr="Woman with solid fill">
              <a:extLst>
                <a:ext uri="{FF2B5EF4-FFF2-40B4-BE49-F238E27FC236}">
                  <a16:creationId xmlns:a16="http://schemas.microsoft.com/office/drawing/2014/main" id="{3588C99F-F044-4CE7-004E-8A74BB23A98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36782" y="1342833"/>
              <a:ext cx="1310515" cy="1310515"/>
            </a:xfrm>
            <a:prstGeom prst="rect">
              <a:avLst/>
            </a:prstGeom>
          </p:spPr>
        </p:pic>
        <p:pic>
          <p:nvPicPr>
            <p:cNvPr id="23" name="Graphic 22" descr="Woman with solid fill">
              <a:extLst>
                <a:ext uri="{FF2B5EF4-FFF2-40B4-BE49-F238E27FC236}">
                  <a16:creationId xmlns:a16="http://schemas.microsoft.com/office/drawing/2014/main" id="{2BEA26FF-A72C-B072-E81C-E99369E4E05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810869" y="1272790"/>
              <a:ext cx="1310515" cy="1310515"/>
            </a:xfrm>
            <a:prstGeom prst="rect">
              <a:avLst/>
            </a:prstGeom>
          </p:spPr>
        </p:pic>
        <p:pic>
          <p:nvPicPr>
            <p:cNvPr id="24" name="Graphic 23" descr="Woman with solid fill">
              <a:extLst>
                <a:ext uri="{FF2B5EF4-FFF2-40B4-BE49-F238E27FC236}">
                  <a16:creationId xmlns:a16="http://schemas.microsoft.com/office/drawing/2014/main" id="{ABDBC6B0-6991-5F77-A9C5-8154EBFBC2A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820987" y="3029305"/>
              <a:ext cx="1310515" cy="1310515"/>
            </a:xfrm>
            <a:prstGeom prst="rect">
              <a:avLst/>
            </a:prstGeom>
          </p:spPr>
        </p:pic>
        <p:pic>
          <p:nvPicPr>
            <p:cNvPr id="26" name="Graphic 25" descr="Man with solid fill">
              <a:extLst>
                <a:ext uri="{FF2B5EF4-FFF2-40B4-BE49-F238E27FC236}">
                  <a16:creationId xmlns:a16="http://schemas.microsoft.com/office/drawing/2014/main" id="{BC2ADC3B-1B31-435A-0669-A6B81484E2E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34393" y="1320565"/>
              <a:ext cx="1287291" cy="1287291"/>
            </a:xfrm>
            <a:prstGeom prst="rect">
              <a:avLst/>
            </a:prstGeom>
          </p:spPr>
        </p:pic>
        <p:pic>
          <p:nvPicPr>
            <p:cNvPr id="27" name="Graphic 26" descr="Man with solid fill">
              <a:extLst>
                <a:ext uri="{FF2B5EF4-FFF2-40B4-BE49-F238E27FC236}">
                  <a16:creationId xmlns:a16="http://schemas.microsoft.com/office/drawing/2014/main" id="{1691C1E3-7EDF-91FB-15FD-4231DB50C0E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06831" y="3052528"/>
              <a:ext cx="1287292" cy="1287292"/>
            </a:xfrm>
            <a:prstGeom prst="rect">
              <a:avLst/>
            </a:prstGeom>
          </p:spPr>
        </p:pic>
        <p:pic>
          <p:nvPicPr>
            <p:cNvPr id="28" name="Graphic 27" descr="Man with solid fill">
              <a:extLst>
                <a:ext uri="{FF2B5EF4-FFF2-40B4-BE49-F238E27FC236}">
                  <a16:creationId xmlns:a16="http://schemas.microsoft.com/office/drawing/2014/main" id="{ABB483A9-3FEA-50F9-1177-0841E4E1422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17146" y="2042031"/>
              <a:ext cx="1287292" cy="1287292"/>
            </a:xfrm>
            <a:prstGeom prst="rect">
              <a:avLst/>
            </a:prstGeom>
          </p:spPr>
        </p:pic>
        <p:pic>
          <p:nvPicPr>
            <p:cNvPr id="29" name="Graphic 28" descr="Man with solid fill">
              <a:extLst>
                <a:ext uri="{FF2B5EF4-FFF2-40B4-BE49-F238E27FC236}">
                  <a16:creationId xmlns:a16="http://schemas.microsoft.com/office/drawing/2014/main" id="{4B3173E0-2003-384D-C721-21146E38AB8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92479" y="1081257"/>
              <a:ext cx="1287292" cy="1287292"/>
            </a:xfrm>
            <a:prstGeom prst="rect">
              <a:avLst/>
            </a:prstGeom>
          </p:spPr>
        </p:pic>
        <p:pic>
          <p:nvPicPr>
            <p:cNvPr id="30" name="Graphic 29" descr="Man with solid fill">
              <a:extLst>
                <a:ext uri="{FF2B5EF4-FFF2-40B4-BE49-F238E27FC236}">
                  <a16:creationId xmlns:a16="http://schemas.microsoft.com/office/drawing/2014/main" id="{BEFDE9DE-4654-D82C-7F40-B9F6AA10E8E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875352" y="3307636"/>
              <a:ext cx="1287292" cy="1287292"/>
            </a:xfrm>
            <a:prstGeom prst="rect">
              <a:avLst/>
            </a:prstGeom>
          </p:spPr>
        </p:pic>
        <p:pic>
          <p:nvPicPr>
            <p:cNvPr id="31" name="Graphic 30" descr="Man with solid fill">
              <a:extLst>
                <a:ext uri="{FF2B5EF4-FFF2-40B4-BE49-F238E27FC236}">
                  <a16:creationId xmlns:a16="http://schemas.microsoft.com/office/drawing/2014/main" id="{2B98F223-6A68-FD61-811C-B3A4AD9AB40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83300" y="2204048"/>
              <a:ext cx="1287292" cy="1287292"/>
            </a:xfrm>
            <a:prstGeom prst="rect">
              <a:avLst/>
            </a:prstGeom>
          </p:spPr>
        </p:pic>
        <p:sp>
          <p:nvSpPr>
            <p:cNvPr id="33" name="Oval 32" descr="A group of men and women figures whith a circle around 8 poeple">
              <a:extLst>
                <a:ext uri="{FF2B5EF4-FFF2-40B4-BE49-F238E27FC236}">
                  <a16:creationId xmlns:a16="http://schemas.microsoft.com/office/drawing/2014/main" id="{30322E70-0409-EFA6-4F22-1ACD6E8CB994}"/>
                </a:ext>
              </a:extLst>
            </p:cNvPr>
            <p:cNvSpPr/>
            <p:nvPr/>
          </p:nvSpPr>
          <p:spPr>
            <a:xfrm>
              <a:off x="3007360" y="258835"/>
              <a:ext cx="5197078" cy="4968522"/>
            </a:xfrm>
            <a:prstGeom prst="ellipse">
              <a:avLst/>
            </a:prstGeom>
            <a:noFill/>
            <a:ln w="57150">
              <a:solidFill>
                <a:srgbClr val="B5145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5" name="Graphic 4" descr="Woman with solid fill">
              <a:extLst>
                <a:ext uri="{FF2B5EF4-FFF2-40B4-BE49-F238E27FC236}">
                  <a16:creationId xmlns:a16="http://schemas.microsoft.com/office/drawing/2014/main" id="{2A81B07B-8381-9AC4-318A-9B9EBD2DCF3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73810" y="2205054"/>
              <a:ext cx="1310515" cy="1310515"/>
            </a:xfrm>
            <a:prstGeom prst="rect">
              <a:avLst/>
            </a:prstGeom>
          </p:spPr>
        </p:pic>
        <p:pic>
          <p:nvPicPr>
            <p:cNvPr id="6" name="Graphic 5" descr="Man with solid fill">
              <a:extLst>
                <a:ext uri="{FF2B5EF4-FFF2-40B4-BE49-F238E27FC236}">
                  <a16:creationId xmlns:a16="http://schemas.microsoft.com/office/drawing/2014/main" id="{29A24148-0044-E5E6-A339-A2BB48151EA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95155" y="1014906"/>
              <a:ext cx="1287292" cy="1287292"/>
            </a:xfrm>
            <a:prstGeom prst="rect">
              <a:avLst/>
            </a:prstGeom>
          </p:spPr>
        </p:pic>
      </p:gr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B1AD49D2-583A-3756-7EA9-376FEFFF4EF0}"/>
                  </a:ext>
                </a:extLst>
              </p:cNvPr>
              <p:cNvSpPr txBox="1"/>
              <p:nvPr/>
            </p:nvSpPr>
            <p:spPr>
              <a:xfrm>
                <a:off x="5491264" y="5980634"/>
                <a:ext cx="1209472" cy="914400"/>
              </a:xfrm>
              <a:prstGeom prst="rect">
                <a:avLst/>
              </a:prstGeom>
              <a:noFill/>
            </p:spPr>
            <p:txBody>
              <a:bodyPr wrap="none" lIns="0" tIns="0" rIns="0" bIns="0" rtlCol="0">
                <a:noAutofit/>
              </a:bodyPr>
              <a:lstStyle/>
              <a:p>
                <a:pPr algn="l"/>
                <a14:m>
                  <m:oMath xmlns:m="http://schemas.openxmlformats.org/officeDocument/2006/math">
                    <m:d>
                      <m:dPr>
                        <m:ctrlPr>
                          <a:rPr lang="en-AU" sz="1800" i="1" smtClean="0">
                            <a:latin typeface="Cambria Math" panose="02040503050406030204" pitchFamily="18" charset="0"/>
                          </a:rPr>
                        </m:ctrlPr>
                      </m:dPr>
                      <m:e>
                        <m:m>
                          <m:mPr>
                            <m:mcs>
                              <m:mc>
                                <m:mcPr>
                                  <m:count m:val="1"/>
                                  <m:mcJc m:val="center"/>
                                </m:mcPr>
                              </m:mc>
                            </m:mcs>
                            <m:ctrlPr>
                              <a:rPr lang="en-AU" sz="1800" i="1" smtClean="0">
                                <a:latin typeface="Cambria Math" panose="02040503050406030204" pitchFamily="18" charset="0"/>
                              </a:rPr>
                            </m:ctrlPr>
                          </m:mPr>
                          <m:mr>
                            <m:e>
                              <m:r>
                                <m:rPr>
                                  <m:brk m:alnAt="7"/>
                                </m:rPr>
                                <a:rPr lang="en-AU" sz="1800" b="0" i="1" smtClean="0">
                                  <a:latin typeface="Cambria Math" panose="02040503050406030204" pitchFamily="18" charset="0"/>
                                </a:rPr>
                                <m:t>1</m:t>
                              </m:r>
                              <m:r>
                                <a:rPr lang="en-AU" sz="1800" b="0" i="1" smtClean="0">
                                  <a:latin typeface="Cambria Math" panose="02040503050406030204" pitchFamily="18" charset="0"/>
                                </a:rPr>
                                <m:t>4</m:t>
                              </m:r>
                            </m:e>
                          </m:mr>
                          <m:mr>
                            <m:e>
                              <m:r>
                                <a:rPr lang="en-AU" sz="1800" b="0" i="1" smtClean="0">
                                  <a:latin typeface="Cambria Math" panose="02040503050406030204" pitchFamily="18" charset="0"/>
                                </a:rPr>
                                <m:t>8</m:t>
                              </m:r>
                            </m:e>
                          </m:mr>
                        </m:m>
                      </m:e>
                    </m:d>
                    <m:r>
                      <a:rPr lang="en-AU" sz="1800" b="0" i="1" smtClean="0">
                        <a:latin typeface="Cambria Math" panose="02040503050406030204" pitchFamily="18" charset="0"/>
                      </a:rPr>
                      <m:t>=</m:t>
                    </m:r>
                  </m:oMath>
                </a14:m>
                <a:r>
                  <a:rPr lang="en-AU" sz="1800" dirty="0"/>
                  <a:t>3003</a:t>
                </a:r>
              </a:p>
            </p:txBody>
          </p:sp>
        </mc:Choice>
        <mc:Fallback xmlns="">
          <p:sp>
            <p:nvSpPr>
              <p:cNvPr id="32" name="TextBox 31">
                <a:extLst>
                  <a:ext uri="{FF2B5EF4-FFF2-40B4-BE49-F238E27FC236}">
                    <a16:creationId xmlns:a16="http://schemas.microsoft.com/office/drawing/2014/main" id="{B1AD49D2-583A-3756-7EA9-376FEFFF4EF0}"/>
                  </a:ext>
                </a:extLst>
              </p:cNvPr>
              <p:cNvSpPr txBox="1">
                <a:spLocks noRot="1" noChangeAspect="1" noMove="1" noResize="1" noEditPoints="1" noAdjustHandles="1" noChangeArrowheads="1" noChangeShapeType="1" noTextEdit="1"/>
              </p:cNvSpPr>
              <p:nvPr/>
            </p:nvSpPr>
            <p:spPr>
              <a:xfrm>
                <a:off x="5491264" y="5980634"/>
                <a:ext cx="1209472" cy="914400"/>
              </a:xfrm>
              <a:prstGeom prst="rect">
                <a:avLst/>
              </a:prstGeom>
              <a:blipFill>
                <a:blip r:embed="rId6"/>
                <a:stretch>
                  <a:fillRect t="-1370" r="-12500"/>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2D29B9EC-737F-53B6-D353-B00759A84A0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a:t>
            </a:fld>
            <a:endParaRPr lang="en-AU" dirty="0"/>
          </a:p>
        </p:txBody>
      </p:sp>
    </p:spTree>
    <p:extLst>
      <p:ext uri="{BB962C8B-B14F-4D97-AF65-F5344CB8AC3E}">
        <p14:creationId xmlns:p14="http://schemas.microsoft.com/office/powerpoint/2010/main" val="2336036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a:latin typeface="+mj-lt"/>
              </a:rPr>
              <a:t>Learning intention </a:t>
            </a:r>
            <a:r>
              <a:rPr lang="en-AU" dirty="0">
                <a:latin typeface="+mj-lt"/>
              </a:rPr>
              <a:t>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59998" y="1727741"/>
            <a:ext cx="11303000" cy="487825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2000" b="1" i="0" u="none" strike="noStrike" kern="1200" cap="none" spc="0" normalizeH="0" baseline="0" noProof="0" dirty="0">
                <a:ln>
                  <a:noFill/>
                </a:ln>
                <a:solidFill>
                  <a:srgbClr val="002664"/>
                </a:solidFill>
                <a:effectLst/>
                <a:uLnTx/>
                <a:uFillTx/>
                <a:latin typeface="Arial" panose="020B0604020202020204"/>
                <a:ea typeface="+mn-ea"/>
                <a:cs typeface="Arial" panose="020B0604020202020204" pitchFamily="34" charset="0"/>
              </a:rPr>
              <a:t>Learning intention</a:t>
            </a:r>
            <a:endParaRPr kumimoji="0" lang="en-AU" sz="2000" b="1" i="0" u="none" strike="noStrike" kern="1200" cap="none" spc="0" normalizeH="0" baseline="0" noProof="0" dirty="0">
              <a:ln>
                <a:noFill/>
              </a:ln>
              <a:solidFill>
                <a:srgbClr val="002664"/>
              </a:solidFill>
              <a:effectLst/>
              <a:uLnTx/>
              <a:uFillTx/>
              <a:latin typeface="Arial" panose="020B0604020202020204"/>
              <a:ea typeface="+mn-lt"/>
              <a:cs typeface="Arial" panose="020B0604020202020204" pitchFamily="34" charset="0"/>
            </a:endParaRPr>
          </a:p>
          <a:p>
            <a:pPr marL="342900" marR="0" lvl="0" indent="-342900" algn="l" defTabSz="609585" rtl="0" eaLnBrk="1" fontAlgn="auto" latinLnBrk="0" hangingPunct="1">
              <a:lnSpc>
                <a:spcPct val="150000"/>
              </a:lnSpc>
              <a:spcBef>
                <a:spcPts val="0"/>
              </a:spcBef>
              <a:spcAft>
                <a:spcPts val="600"/>
              </a:spcAft>
              <a:buClrTx/>
              <a:buSzTx/>
              <a:buFont typeface="Arial" panose="020B0604020202020204" pitchFamily="34" charset="0"/>
              <a:buChar char="•"/>
              <a:tabLst/>
              <a:defRPr/>
            </a:pPr>
            <a:r>
              <a:rPr lang="en-AU" sz="1800" dirty="0">
                <a:solidFill>
                  <a:srgbClr val="22272B"/>
                </a:solidFill>
                <a:latin typeface="Arial" panose="020B0604020202020204"/>
                <a:cs typeface="Arial" panose="020B0604020202020204" pitchFamily="34" charset="0"/>
              </a:rPr>
              <a:t>To understand how to solve problems involving combinations with restrictions</a:t>
            </a:r>
            <a:r>
              <a:rPr lang="en-AU" sz="2000" dirty="0">
                <a:solidFill>
                  <a:srgbClr val="22272B"/>
                </a:solidFill>
                <a:latin typeface="Arial" panose="020B0604020202020204"/>
                <a:cs typeface="Arial" panose="020B0604020202020204" pitchFamily="34" charset="0"/>
              </a:rPr>
              <a:t>.</a:t>
            </a:r>
          </a:p>
          <a:p>
            <a:pPr marL="0" marR="0" lvl="0" indent="0" algn="l" defTabSz="609585" rtl="0" eaLnBrk="1" fontAlgn="auto" latinLnBrk="0" hangingPunct="1">
              <a:lnSpc>
                <a:spcPct val="150000"/>
              </a:lnSpc>
              <a:spcBef>
                <a:spcPts val="0"/>
              </a:spcBef>
              <a:spcAft>
                <a:spcPts val="600"/>
              </a:spcAft>
              <a:buClrTx/>
              <a:buSzTx/>
              <a:buFontTx/>
              <a:buNone/>
              <a:tabLst/>
              <a:defRPr/>
            </a:pPr>
            <a:endParaRPr kumimoji="0" lang="en-AU" sz="2000" b="1" i="0" u="none" strike="noStrike" kern="1200" cap="none" spc="0" normalizeH="0" baseline="0" noProof="0" dirty="0">
              <a:ln>
                <a:noFill/>
              </a:ln>
              <a:solidFill>
                <a:srgbClr val="22272B"/>
              </a:solidFill>
              <a:effectLst/>
              <a:uLnTx/>
              <a:uFillTx/>
              <a:latin typeface="Arial" panose="020B0604020202020204"/>
              <a:ea typeface="+mn-ea"/>
              <a:cs typeface="Arial" panose="020B0604020202020204" pitchFamily="34" charset="0"/>
            </a:endParaRP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2000" b="1" i="0" u="none" strike="noStrike" kern="1200" cap="none" spc="0" normalizeH="0" baseline="0" noProof="0" dirty="0">
                <a:ln>
                  <a:noFill/>
                </a:ln>
                <a:solidFill>
                  <a:srgbClr val="002664"/>
                </a:solidFill>
                <a:effectLst/>
                <a:uLnTx/>
                <a:uFillTx/>
                <a:latin typeface="Arial" panose="020B0604020202020204"/>
                <a:ea typeface="+mn-ea"/>
                <a:cs typeface="Arial" panose="020B0604020202020204" pitchFamily="34" charset="0"/>
              </a:rPr>
              <a:t>Success criteria</a:t>
            </a:r>
            <a:endParaRPr kumimoji="0" lang="en-US" sz="2000" b="0" i="0" u="none" strike="noStrike" kern="1200" cap="none" spc="0" normalizeH="0" baseline="0" noProof="0" dirty="0">
              <a:ln>
                <a:noFill/>
              </a:ln>
              <a:solidFill>
                <a:srgbClr val="002664"/>
              </a:solidFill>
              <a:effectLst/>
              <a:uLnTx/>
              <a:uFillTx/>
              <a:latin typeface="Arial" panose="020B0604020202020204"/>
              <a:ea typeface="+mn-ea"/>
              <a:cs typeface="Arial" panose="020B0604020202020204" pitchFamily="34" charset="0"/>
            </a:endParaRPr>
          </a:p>
          <a:p>
            <a:pPr marL="342900" lvl="0" indent="-342900">
              <a:lnSpc>
                <a:spcPct val="150000"/>
              </a:lnSpc>
              <a:spcBef>
                <a:spcPts val="1200"/>
              </a:spcBef>
              <a:spcAft>
                <a:spcPts val="600"/>
              </a:spcAft>
              <a:buSzPts val="1100"/>
              <a:buFont typeface="Symbol" panose="05050102010706020507" pitchFamily="18" charset="2"/>
              <a:buChar char=""/>
            </a:pPr>
            <a:r>
              <a:rPr lang="en-AU" sz="1800" dirty="0">
                <a:latin typeface="Arial" panose="020B0604020202020204" pitchFamily="34" charset="0"/>
                <a:ea typeface="Calibri" panose="020F0502020204030204" pitchFamily="34" charset="0"/>
              </a:rPr>
              <a:t>I can i</a:t>
            </a:r>
            <a:r>
              <a:rPr lang="en-AU" sz="1800" dirty="0">
                <a:effectLst/>
                <a:latin typeface="Arial" panose="020B0604020202020204" pitchFamily="34" charset="0"/>
                <a:ea typeface="Calibri" panose="020F0502020204030204" pitchFamily="34" charset="0"/>
              </a:rPr>
              <a:t>dentify the restrictions placed on combinations.</a:t>
            </a:r>
          </a:p>
          <a:p>
            <a:pPr marL="342900" lvl="0" indent="-342900">
              <a:lnSpc>
                <a:spcPct val="150000"/>
              </a:lnSpc>
              <a:spcBef>
                <a:spcPts val="1200"/>
              </a:spcBef>
              <a:spcAft>
                <a:spcPts val="600"/>
              </a:spcAft>
              <a:buSzPts val="1100"/>
              <a:buFont typeface="Symbol" panose="05050102010706020507" pitchFamily="18" charset="2"/>
              <a:buChar char=""/>
            </a:pPr>
            <a:r>
              <a:rPr lang="en-AU" sz="1800" dirty="0">
                <a:effectLst/>
                <a:latin typeface="Arial" panose="020B0604020202020204" pitchFamily="34" charset="0"/>
                <a:ea typeface="Calibri" panose="020F0502020204030204" pitchFamily="34" charset="0"/>
              </a:rPr>
              <a:t>I can separate combinations into groups based on specific restrictions.</a:t>
            </a:r>
          </a:p>
          <a:p>
            <a:pPr marL="342900" lvl="0" indent="-342900">
              <a:lnSpc>
                <a:spcPct val="150000"/>
              </a:lnSpc>
              <a:spcBef>
                <a:spcPts val="1200"/>
              </a:spcBef>
              <a:spcAft>
                <a:spcPts val="600"/>
              </a:spcAft>
              <a:buSzPts val="1100"/>
              <a:buFont typeface="Symbol" panose="05050102010706020507" pitchFamily="18" charset="2"/>
              <a:buChar char=""/>
            </a:pPr>
            <a:r>
              <a:rPr lang="en-AU" sz="1800" dirty="0">
                <a:effectLst/>
                <a:latin typeface="Arial" panose="020B0604020202020204" pitchFamily="34" charset="0"/>
                <a:ea typeface="Calibri" panose="020F0502020204030204" pitchFamily="34" charset="0"/>
              </a:rPr>
              <a:t>I can solve probability problems based on combinations with restrictions.</a:t>
            </a:r>
          </a:p>
          <a:p>
            <a:br>
              <a:rPr lang="en-AU" sz="1800" dirty="0">
                <a:effectLst/>
                <a:latin typeface="Arial" panose="020B0604020202020204" pitchFamily="34" charset="0"/>
                <a:ea typeface="Calibri" panose="020F0502020204030204" pitchFamily="34" charset="0"/>
              </a:rPr>
            </a:br>
            <a:endParaRPr kumimoji="0" lang="en-AU" sz="2400" b="0" i="0" u="none" strike="noStrike" kern="1200" cap="none" spc="0" normalizeH="0" baseline="0" noProof="0" dirty="0">
              <a:ln>
                <a:noFill/>
              </a:ln>
              <a:solidFill>
                <a:srgbClr val="22272B"/>
              </a:solidFill>
              <a:effectLst/>
              <a:uLnTx/>
              <a:uFillTx/>
              <a:latin typeface="Arial" panose="020B0604020202020204"/>
              <a:ea typeface="+mn-ea"/>
              <a:cs typeface="Arial" panose="020B0604020202020204" pitchFamily="34" charset="0"/>
            </a:endParaRP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Arial" panose="020B060402020202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4</a:t>
            </a:fld>
            <a:endParaRPr kumimoji="0" lang="en-AU" sz="1200" b="0" i="0" u="none" strike="noStrike" kern="1200" cap="none" spc="0" normalizeH="0" baseline="0" noProof="0" dirty="0">
              <a:ln>
                <a:noFill/>
              </a:ln>
              <a:solidFill>
                <a:srgbClr val="22272B"/>
              </a:solidFill>
              <a:effectLst/>
              <a:uLnTx/>
              <a:uFillTx/>
              <a:latin typeface="Arial" panose="020B0604020202020204"/>
              <a:ea typeface="+mn-ea"/>
              <a:cs typeface="+mn-cs"/>
            </a:endParaRPr>
          </a:p>
        </p:txBody>
      </p:sp>
    </p:spTree>
    <p:extLst>
      <p:ext uri="{BB962C8B-B14F-4D97-AF65-F5344CB8AC3E}">
        <p14:creationId xmlns:p14="http://schemas.microsoft.com/office/powerpoint/2010/main" val="3648967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E30045-11E5-72C1-DD26-47DA7C9DBCC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EC740F8-E1D2-B13B-1B3E-1FE8DD510821}"/>
              </a:ext>
            </a:extLst>
          </p:cNvPr>
          <p:cNvSpPr>
            <a:spLocks noGrp="1"/>
          </p:cNvSpPr>
          <p:nvPr>
            <p:ph type="ctrTitle"/>
          </p:nvPr>
        </p:nvSpPr>
        <p:spPr/>
        <p:txBody>
          <a:bodyPr/>
          <a:lstStyle/>
          <a:p>
            <a:r>
              <a:rPr lang="en-AU" dirty="0">
                <a:latin typeface="+mj-lt"/>
              </a:rPr>
              <a:t>Connecting learning</a:t>
            </a:r>
          </a:p>
        </p:txBody>
      </p:sp>
    </p:spTree>
    <p:extLst>
      <p:ext uri="{BB962C8B-B14F-4D97-AF65-F5344CB8AC3E}">
        <p14:creationId xmlns:p14="http://schemas.microsoft.com/office/powerpoint/2010/main" val="1736643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02EFE3-7B66-20B3-5011-E7774EFD0E4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01D1792-E69A-E757-31DB-FEB7F0B481DF}"/>
              </a:ext>
            </a:extLst>
          </p:cNvPr>
          <p:cNvSpPr>
            <a:spLocks noGrp="1"/>
          </p:cNvSpPr>
          <p:nvPr>
            <p:ph type="title"/>
          </p:nvPr>
        </p:nvSpPr>
        <p:spPr/>
        <p:txBody>
          <a:bodyPr/>
          <a:lstStyle/>
          <a:p>
            <a:r>
              <a:rPr lang="en-AU" dirty="0"/>
              <a:t>Combinations (2)</a:t>
            </a:r>
          </a:p>
        </p:txBody>
      </p:sp>
      <p:sp>
        <p:nvSpPr>
          <p:cNvPr id="4" name="Text Placeholder 3">
            <a:extLst>
              <a:ext uri="{FF2B5EF4-FFF2-40B4-BE49-F238E27FC236}">
                <a16:creationId xmlns:a16="http://schemas.microsoft.com/office/drawing/2014/main" id="{00D93B7A-14B1-5A36-C0DB-FF97F09C621E}"/>
              </a:ext>
            </a:extLst>
          </p:cNvPr>
          <p:cNvSpPr>
            <a:spLocks noGrp="1"/>
          </p:cNvSpPr>
          <p:nvPr>
            <p:ph type="body" sz="quarter" idx="18"/>
          </p:nvPr>
        </p:nvSpPr>
        <p:spPr>
          <a:xfrm>
            <a:off x="360000" y="833303"/>
            <a:ext cx="11484000" cy="310015"/>
          </a:xfrm>
        </p:spPr>
        <p:txBody>
          <a:bodyPr/>
          <a:lstStyle/>
          <a:p>
            <a:r>
              <a:rPr lang="en-AU" dirty="0"/>
              <a:t>Choose 4 women and 4 men </a:t>
            </a:r>
          </a:p>
        </p:txBody>
      </p:sp>
      <p:grpSp>
        <p:nvGrpSpPr>
          <p:cNvPr id="6" name="Group 5" descr="A group with 6 women and 8 men. A circle around 4 women and 4 men.">
            <a:extLst>
              <a:ext uri="{FF2B5EF4-FFF2-40B4-BE49-F238E27FC236}">
                <a16:creationId xmlns:a16="http://schemas.microsoft.com/office/drawing/2014/main" id="{29C0A481-57E0-4756-AD48-F852416B655A}"/>
              </a:ext>
            </a:extLst>
          </p:cNvPr>
          <p:cNvGrpSpPr/>
          <p:nvPr/>
        </p:nvGrpSpPr>
        <p:grpSpPr>
          <a:xfrm>
            <a:off x="1633728" y="1171764"/>
            <a:ext cx="9377512" cy="3556219"/>
            <a:chOff x="999744" y="1037652"/>
            <a:chExt cx="9377512" cy="3556219"/>
          </a:xfrm>
        </p:grpSpPr>
        <p:pic>
          <p:nvPicPr>
            <p:cNvPr id="12" name="Graphic 11" descr="Woman with solid fill">
              <a:extLst>
                <a:ext uri="{FF2B5EF4-FFF2-40B4-BE49-F238E27FC236}">
                  <a16:creationId xmlns:a16="http://schemas.microsoft.com/office/drawing/2014/main" id="{9529A504-35B9-15C4-0D1E-4E00AE9D7FE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23328" y="3029305"/>
              <a:ext cx="1310515" cy="1310515"/>
            </a:xfrm>
            <a:prstGeom prst="rect">
              <a:avLst/>
            </a:prstGeom>
          </p:spPr>
        </p:pic>
        <p:pic>
          <p:nvPicPr>
            <p:cNvPr id="18" name="Graphic 17" descr="Man with solid fill">
              <a:extLst>
                <a:ext uri="{FF2B5EF4-FFF2-40B4-BE49-F238E27FC236}">
                  <a16:creationId xmlns:a16="http://schemas.microsoft.com/office/drawing/2014/main" id="{E8F1701A-20F7-8FA4-910F-FE45FEE6282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58974" y="1037652"/>
              <a:ext cx="1287292" cy="1287292"/>
            </a:xfrm>
            <a:prstGeom prst="rect">
              <a:avLst/>
            </a:prstGeom>
          </p:spPr>
        </p:pic>
        <p:pic>
          <p:nvPicPr>
            <p:cNvPr id="21" name="Graphic 20" descr="Woman with solid fill">
              <a:extLst>
                <a:ext uri="{FF2B5EF4-FFF2-40B4-BE49-F238E27FC236}">
                  <a16:creationId xmlns:a16="http://schemas.microsoft.com/office/drawing/2014/main" id="{0BD10B0D-7194-DAFE-6D55-F18EC330C38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42654" y="2018808"/>
              <a:ext cx="1310515" cy="1310515"/>
            </a:xfrm>
            <a:prstGeom prst="rect">
              <a:avLst/>
            </a:prstGeom>
          </p:spPr>
        </p:pic>
        <p:pic>
          <p:nvPicPr>
            <p:cNvPr id="22" name="Graphic 21" descr="Woman with solid fill">
              <a:extLst>
                <a:ext uri="{FF2B5EF4-FFF2-40B4-BE49-F238E27FC236}">
                  <a16:creationId xmlns:a16="http://schemas.microsoft.com/office/drawing/2014/main" id="{7A7C0244-5780-A1F1-3DE4-C621EE7D75F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85550" y="1342833"/>
              <a:ext cx="1310515" cy="1310515"/>
            </a:xfrm>
            <a:prstGeom prst="rect">
              <a:avLst/>
            </a:prstGeom>
          </p:spPr>
        </p:pic>
        <p:pic>
          <p:nvPicPr>
            <p:cNvPr id="23" name="Graphic 22" descr="Woman with solid fill">
              <a:extLst>
                <a:ext uri="{FF2B5EF4-FFF2-40B4-BE49-F238E27FC236}">
                  <a16:creationId xmlns:a16="http://schemas.microsoft.com/office/drawing/2014/main" id="{9F66ACFD-6BFB-E1D0-0780-DB22EF93B65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86388" y="1380802"/>
              <a:ext cx="1310515" cy="1310515"/>
            </a:xfrm>
            <a:prstGeom prst="rect">
              <a:avLst/>
            </a:prstGeom>
          </p:spPr>
        </p:pic>
        <p:pic>
          <p:nvPicPr>
            <p:cNvPr id="24" name="Graphic 23" descr="Woman with solid fill">
              <a:extLst>
                <a:ext uri="{FF2B5EF4-FFF2-40B4-BE49-F238E27FC236}">
                  <a16:creationId xmlns:a16="http://schemas.microsoft.com/office/drawing/2014/main" id="{CA9A5E69-4CFA-AFD7-18E2-7713BA3D120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820987" y="3029305"/>
              <a:ext cx="1310515" cy="1310515"/>
            </a:xfrm>
            <a:prstGeom prst="rect">
              <a:avLst/>
            </a:prstGeom>
          </p:spPr>
        </p:pic>
        <p:pic>
          <p:nvPicPr>
            <p:cNvPr id="26" name="Graphic 25" descr="Man with solid fill">
              <a:extLst>
                <a:ext uri="{FF2B5EF4-FFF2-40B4-BE49-F238E27FC236}">
                  <a16:creationId xmlns:a16="http://schemas.microsoft.com/office/drawing/2014/main" id="{BEE8ADA5-0D7D-FE0B-F411-C6F4ED6C16C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34393" y="1320565"/>
              <a:ext cx="1287291" cy="1287291"/>
            </a:xfrm>
            <a:prstGeom prst="rect">
              <a:avLst/>
            </a:prstGeom>
          </p:spPr>
        </p:pic>
        <p:pic>
          <p:nvPicPr>
            <p:cNvPr id="27" name="Graphic 26" descr="Man with solid fill">
              <a:extLst>
                <a:ext uri="{FF2B5EF4-FFF2-40B4-BE49-F238E27FC236}">
                  <a16:creationId xmlns:a16="http://schemas.microsoft.com/office/drawing/2014/main" id="{A266E7B2-846D-1B41-CB9D-ACCB0E6E782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06831" y="3052528"/>
              <a:ext cx="1287292" cy="1287292"/>
            </a:xfrm>
            <a:prstGeom prst="rect">
              <a:avLst/>
            </a:prstGeom>
          </p:spPr>
        </p:pic>
        <p:pic>
          <p:nvPicPr>
            <p:cNvPr id="28" name="Graphic 27" descr="Man with solid fill">
              <a:extLst>
                <a:ext uri="{FF2B5EF4-FFF2-40B4-BE49-F238E27FC236}">
                  <a16:creationId xmlns:a16="http://schemas.microsoft.com/office/drawing/2014/main" id="{6C3C6F43-153F-1390-BC17-F2B03EFA711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51258" y="2042031"/>
              <a:ext cx="1287292" cy="1287292"/>
            </a:xfrm>
            <a:prstGeom prst="rect">
              <a:avLst/>
            </a:prstGeom>
          </p:spPr>
        </p:pic>
        <p:pic>
          <p:nvPicPr>
            <p:cNvPr id="29" name="Graphic 28" descr="Man with solid fill">
              <a:extLst>
                <a:ext uri="{FF2B5EF4-FFF2-40B4-BE49-F238E27FC236}">
                  <a16:creationId xmlns:a16="http://schemas.microsoft.com/office/drawing/2014/main" id="{E001CEA7-0206-2D44-42EB-597D09893A8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794645" y="1316715"/>
              <a:ext cx="1287292" cy="1287292"/>
            </a:xfrm>
            <a:prstGeom prst="rect">
              <a:avLst/>
            </a:prstGeom>
          </p:spPr>
        </p:pic>
        <p:pic>
          <p:nvPicPr>
            <p:cNvPr id="30" name="Graphic 29" descr="Man with solid fill">
              <a:extLst>
                <a:ext uri="{FF2B5EF4-FFF2-40B4-BE49-F238E27FC236}">
                  <a16:creationId xmlns:a16="http://schemas.microsoft.com/office/drawing/2014/main" id="{87E2FE83-FC65-B3DE-CC42-140226A092B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794645" y="3052528"/>
              <a:ext cx="1287292" cy="1287292"/>
            </a:xfrm>
            <a:prstGeom prst="rect">
              <a:avLst/>
            </a:prstGeom>
          </p:spPr>
        </p:pic>
        <p:pic>
          <p:nvPicPr>
            <p:cNvPr id="31" name="Graphic 30" descr="Man with solid fill">
              <a:extLst>
                <a:ext uri="{FF2B5EF4-FFF2-40B4-BE49-F238E27FC236}">
                  <a16:creationId xmlns:a16="http://schemas.microsoft.com/office/drawing/2014/main" id="{20CE3768-961B-15EB-3116-29563843813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33883" y="2042031"/>
              <a:ext cx="1287292" cy="1287292"/>
            </a:xfrm>
            <a:prstGeom prst="rect">
              <a:avLst/>
            </a:prstGeom>
          </p:spPr>
        </p:pic>
        <p:sp>
          <p:nvSpPr>
            <p:cNvPr id="5" name="Oval 4">
              <a:extLst>
                <a:ext uri="{FF2B5EF4-FFF2-40B4-BE49-F238E27FC236}">
                  <a16:creationId xmlns:a16="http://schemas.microsoft.com/office/drawing/2014/main" id="{039EE01E-0E30-D74C-1AC9-3A9A86699766}"/>
                </a:ext>
              </a:extLst>
            </p:cNvPr>
            <p:cNvSpPr/>
            <p:nvPr/>
          </p:nvSpPr>
          <p:spPr>
            <a:xfrm>
              <a:off x="6943252" y="1146048"/>
              <a:ext cx="3434004" cy="3447823"/>
            </a:xfrm>
            <a:prstGeom prst="ellipse">
              <a:avLst/>
            </a:prstGeom>
            <a:noFill/>
            <a:ln w="57150">
              <a:solidFill>
                <a:srgbClr val="B5145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7" name="Graphic 6" descr="Man with solid fill">
              <a:extLst>
                <a:ext uri="{FF2B5EF4-FFF2-40B4-BE49-F238E27FC236}">
                  <a16:creationId xmlns:a16="http://schemas.microsoft.com/office/drawing/2014/main" id="{F4505633-BCE5-B73F-7518-F378F7BD984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25940" y="2593943"/>
              <a:ext cx="1287292" cy="1287292"/>
            </a:xfrm>
            <a:prstGeom prst="rect">
              <a:avLst/>
            </a:prstGeom>
          </p:spPr>
        </p:pic>
        <p:pic>
          <p:nvPicPr>
            <p:cNvPr id="9" name="Graphic 8" descr="Woman with solid fill">
              <a:extLst>
                <a:ext uri="{FF2B5EF4-FFF2-40B4-BE49-F238E27FC236}">
                  <a16:creationId xmlns:a16="http://schemas.microsoft.com/office/drawing/2014/main" id="{9B8C9077-7DDA-6ED5-ECFF-9FE66CB6B38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78386" y="2200271"/>
              <a:ext cx="1310515" cy="1310515"/>
            </a:xfrm>
            <a:prstGeom prst="rect">
              <a:avLst/>
            </a:prstGeom>
          </p:spPr>
        </p:pic>
        <p:sp>
          <p:nvSpPr>
            <p:cNvPr id="10" name="Oval 9">
              <a:extLst>
                <a:ext uri="{FF2B5EF4-FFF2-40B4-BE49-F238E27FC236}">
                  <a16:creationId xmlns:a16="http://schemas.microsoft.com/office/drawing/2014/main" id="{E417EA17-D374-684C-59FC-9899BD1F9702}"/>
                </a:ext>
              </a:extLst>
            </p:cNvPr>
            <p:cNvSpPr/>
            <p:nvPr/>
          </p:nvSpPr>
          <p:spPr>
            <a:xfrm>
              <a:off x="999744" y="1198981"/>
              <a:ext cx="3267456" cy="3299867"/>
            </a:xfrm>
            <a:prstGeom prst="ellipse">
              <a:avLst/>
            </a:prstGeom>
            <a:noFill/>
            <a:ln w="57150">
              <a:solidFill>
                <a:srgbClr val="B5145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11" name="Speech Bubble: Rectangle with Corners Rounded 10">
            <a:extLst>
              <a:ext uri="{FF2B5EF4-FFF2-40B4-BE49-F238E27FC236}">
                <a16:creationId xmlns:a16="http://schemas.microsoft.com/office/drawing/2014/main" id="{D36FA709-6522-1E2C-CF4B-1E36D4A8A38D}"/>
              </a:ext>
            </a:extLst>
          </p:cNvPr>
          <p:cNvSpPr/>
          <p:nvPr/>
        </p:nvSpPr>
        <p:spPr>
          <a:xfrm>
            <a:off x="390144" y="5023105"/>
            <a:ext cx="3108960" cy="1243584"/>
          </a:xfrm>
          <a:prstGeom prst="wedgeRoundRectCallout">
            <a:avLst>
              <a:gd name="adj1" fmla="val 48220"/>
              <a:gd name="adj2" fmla="val -102678"/>
              <a:gd name="adj3" fmla="val 16667"/>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180000" rIns="90000" bIns="180000" rtlCol="0" anchor="ctr"/>
          <a:lstStyle/>
          <a:p>
            <a:r>
              <a:rPr lang="en-AU" sz="1800" dirty="0"/>
              <a:t>How many ways are there of choosing 4 women from the group of 6 women?</a:t>
            </a:r>
          </a:p>
        </p:txBody>
      </p:sp>
      <p:sp>
        <p:nvSpPr>
          <p:cNvPr id="13" name="Speech Bubble: Rectangle with Corners Rounded 12">
            <a:extLst>
              <a:ext uri="{FF2B5EF4-FFF2-40B4-BE49-F238E27FC236}">
                <a16:creationId xmlns:a16="http://schemas.microsoft.com/office/drawing/2014/main" id="{E90F4507-9986-27B1-BE09-A0029D02A4F6}"/>
              </a:ext>
            </a:extLst>
          </p:cNvPr>
          <p:cNvSpPr/>
          <p:nvPr/>
        </p:nvSpPr>
        <p:spPr>
          <a:xfrm>
            <a:off x="4242816" y="4996139"/>
            <a:ext cx="3206497" cy="1246165"/>
          </a:xfrm>
          <a:prstGeom prst="wedgeRoundRectCallout">
            <a:avLst>
              <a:gd name="adj1" fmla="val 78541"/>
              <a:gd name="adj2" fmla="val -115502"/>
              <a:gd name="adj3" fmla="val 16667"/>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r>
              <a:rPr lang="en-AU" sz="1800" dirty="0"/>
              <a:t>How many ways are there of choosing 4 men from the group of 8 men?</a:t>
            </a:r>
          </a:p>
        </p:txBody>
      </p:sp>
      <p:sp>
        <p:nvSpPr>
          <p:cNvPr id="14" name="Speech Bubble: Rectangle with Corners Rounded 13">
            <a:extLst>
              <a:ext uri="{FF2B5EF4-FFF2-40B4-BE49-F238E27FC236}">
                <a16:creationId xmlns:a16="http://schemas.microsoft.com/office/drawing/2014/main" id="{C00E6BE9-BAB7-7DDB-FC37-8C87BE544F9A}"/>
              </a:ext>
            </a:extLst>
          </p:cNvPr>
          <p:cNvSpPr/>
          <p:nvPr/>
        </p:nvSpPr>
        <p:spPr>
          <a:xfrm>
            <a:off x="8083296" y="5010912"/>
            <a:ext cx="3779520" cy="1217916"/>
          </a:xfrm>
          <a:prstGeom prst="wedgeRoundRectCallout">
            <a:avLst>
              <a:gd name="adj1" fmla="val -65862"/>
              <a:gd name="adj2" fmla="val 33167"/>
              <a:gd name="adj3" fmla="val 16667"/>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r>
              <a:rPr lang="en-AU" sz="1800" dirty="0"/>
              <a:t>How might we use these answers to calculate the number of different groups of 8 players? </a:t>
            </a:r>
          </a:p>
        </p:txBody>
      </p:sp>
      <p:sp>
        <p:nvSpPr>
          <p:cNvPr id="2" name="Slide Number Placeholder 1">
            <a:extLst>
              <a:ext uri="{FF2B5EF4-FFF2-40B4-BE49-F238E27FC236}">
                <a16:creationId xmlns:a16="http://schemas.microsoft.com/office/drawing/2014/main" id="{99CB2166-6F65-31D6-35BC-FCDA4D0EB9C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dirty="0"/>
          </a:p>
        </p:txBody>
      </p:sp>
    </p:spTree>
    <p:extLst>
      <p:ext uri="{BB962C8B-B14F-4D97-AF65-F5344CB8AC3E}">
        <p14:creationId xmlns:p14="http://schemas.microsoft.com/office/powerpoint/2010/main" val="2485646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2203B2-28A8-C6C6-9852-37953C7B8D1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4C220BC-8F8D-1416-8C52-297274CF8AE8}"/>
              </a:ext>
            </a:extLst>
          </p:cNvPr>
          <p:cNvSpPr>
            <a:spLocks noGrp="1"/>
          </p:cNvSpPr>
          <p:nvPr>
            <p:ph type="title"/>
          </p:nvPr>
        </p:nvSpPr>
        <p:spPr/>
        <p:txBody>
          <a:bodyPr/>
          <a:lstStyle/>
          <a:p>
            <a:r>
              <a:rPr lang="en-AU" dirty="0"/>
              <a:t>Combinations (3)</a:t>
            </a:r>
          </a:p>
        </p:txBody>
      </p:sp>
      <p:sp>
        <p:nvSpPr>
          <p:cNvPr id="4" name="Text Placeholder 3">
            <a:extLst>
              <a:ext uri="{FF2B5EF4-FFF2-40B4-BE49-F238E27FC236}">
                <a16:creationId xmlns:a16="http://schemas.microsoft.com/office/drawing/2014/main" id="{C6B19781-1492-AD3A-A5FA-D104476F6742}"/>
              </a:ext>
            </a:extLst>
          </p:cNvPr>
          <p:cNvSpPr>
            <a:spLocks noGrp="1"/>
          </p:cNvSpPr>
          <p:nvPr>
            <p:ph type="body" sz="quarter" idx="18"/>
          </p:nvPr>
        </p:nvSpPr>
        <p:spPr>
          <a:xfrm>
            <a:off x="360000" y="833303"/>
            <a:ext cx="11484000" cy="310015"/>
          </a:xfrm>
        </p:spPr>
        <p:txBody>
          <a:bodyPr/>
          <a:lstStyle/>
          <a:p>
            <a:r>
              <a:rPr lang="en-AU" dirty="0"/>
              <a:t>Choose 4 women and 4 men </a:t>
            </a:r>
          </a:p>
        </p:txBody>
      </p:sp>
      <p:grpSp>
        <p:nvGrpSpPr>
          <p:cNvPr id="40" name="Group 39" descr="A group with 6 women and 8 men. A circle around 4 women and 4 men.">
            <a:extLst>
              <a:ext uri="{FF2B5EF4-FFF2-40B4-BE49-F238E27FC236}">
                <a16:creationId xmlns:a16="http://schemas.microsoft.com/office/drawing/2014/main" id="{CB5EB405-FD59-56EF-27C3-D97CBABF65BB}"/>
              </a:ext>
            </a:extLst>
          </p:cNvPr>
          <p:cNvGrpSpPr/>
          <p:nvPr/>
        </p:nvGrpSpPr>
        <p:grpSpPr>
          <a:xfrm>
            <a:off x="1633728" y="1171764"/>
            <a:ext cx="9377512" cy="3556219"/>
            <a:chOff x="999744" y="1037652"/>
            <a:chExt cx="9377512" cy="3556219"/>
          </a:xfrm>
        </p:grpSpPr>
        <p:pic>
          <p:nvPicPr>
            <p:cNvPr id="41" name="Graphic 40" descr="Woman with solid fill">
              <a:extLst>
                <a:ext uri="{FF2B5EF4-FFF2-40B4-BE49-F238E27FC236}">
                  <a16:creationId xmlns:a16="http://schemas.microsoft.com/office/drawing/2014/main" id="{0A8CF79E-2044-26C5-31D2-4EBE307F56A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23328" y="3029305"/>
              <a:ext cx="1310515" cy="1310515"/>
            </a:xfrm>
            <a:prstGeom prst="rect">
              <a:avLst/>
            </a:prstGeom>
          </p:spPr>
        </p:pic>
        <p:pic>
          <p:nvPicPr>
            <p:cNvPr id="42" name="Graphic 41" descr="Man with solid fill">
              <a:extLst>
                <a:ext uri="{FF2B5EF4-FFF2-40B4-BE49-F238E27FC236}">
                  <a16:creationId xmlns:a16="http://schemas.microsoft.com/office/drawing/2014/main" id="{63460F44-797B-656B-2CE3-D76F0DF687D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58974" y="1037652"/>
              <a:ext cx="1287292" cy="1287292"/>
            </a:xfrm>
            <a:prstGeom prst="rect">
              <a:avLst/>
            </a:prstGeom>
          </p:spPr>
        </p:pic>
        <p:pic>
          <p:nvPicPr>
            <p:cNvPr id="43" name="Graphic 42" descr="Woman with solid fill">
              <a:extLst>
                <a:ext uri="{FF2B5EF4-FFF2-40B4-BE49-F238E27FC236}">
                  <a16:creationId xmlns:a16="http://schemas.microsoft.com/office/drawing/2014/main" id="{35764405-3B5D-4E53-423F-FC640BA7235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42654" y="2018808"/>
              <a:ext cx="1310515" cy="1310515"/>
            </a:xfrm>
            <a:prstGeom prst="rect">
              <a:avLst/>
            </a:prstGeom>
          </p:spPr>
        </p:pic>
        <p:pic>
          <p:nvPicPr>
            <p:cNvPr id="44" name="Graphic 43" descr="Woman with solid fill">
              <a:extLst>
                <a:ext uri="{FF2B5EF4-FFF2-40B4-BE49-F238E27FC236}">
                  <a16:creationId xmlns:a16="http://schemas.microsoft.com/office/drawing/2014/main" id="{0952D675-AF6E-9480-B946-1B21CBB22E9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85550" y="1342833"/>
              <a:ext cx="1310515" cy="1310515"/>
            </a:xfrm>
            <a:prstGeom prst="rect">
              <a:avLst/>
            </a:prstGeom>
          </p:spPr>
        </p:pic>
        <p:pic>
          <p:nvPicPr>
            <p:cNvPr id="45" name="Graphic 44" descr="Woman with solid fill">
              <a:extLst>
                <a:ext uri="{FF2B5EF4-FFF2-40B4-BE49-F238E27FC236}">
                  <a16:creationId xmlns:a16="http://schemas.microsoft.com/office/drawing/2014/main" id="{0ED14441-F963-7F00-D663-3C4761B1E16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86388" y="1380802"/>
              <a:ext cx="1310515" cy="1310515"/>
            </a:xfrm>
            <a:prstGeom prst="rect">
              <a:avLst/>
            </a:prstGeom>
          </p:spPr>
        </p:pic>
        <p:pic>
          <p:nvPicPr>
            <p:cNvPr id="46" name="Graphic 45" descr="Woman with solid fill">
              <a:extLst>
                <a:ext uri="{FF2B5EF4-FFF2-40B4-BE49-F238E27FC236}">
                  <a16:creationId xmlns:a16="http://schemas.microsoft.com/office/drawing/2014/main" id="{E9E07658-C292-BB54-E4A3-2B819AC6158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820987" y="3029305"/>
              <a:ext cx="1310515" cy="1310515"/>
            </a:xfrm>
            <a:prstGeom prst="rect">
              <a:avLst/>
            </a:prstGeom>
          </p:spPr>
        </p:pic>
        <p:pic>
          <p:nvPicPr>
            <p:cNvPr id="47" name="Graphic 46" descr="Man with solid fill">
              <a:extLst>
                <a:ext uri="{FF2B5EF4-FFF2-40B4-BE49-F238E27FC236}">
                  <a16:creationId xmlns:a16="http://schemas.microsoft.com/office/drawing/2014/main" id="{D4E631A6-7AF9-C0E6-2EB1-4246B1857A6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34393" y="1320565"/>
              <a:ext cx="1287291" cy="1287291"/>
            </a:xfrm>
            <a:prstGeom prst="rect">
              <a:avLst/>
            </a:prstGeom>
          </p:spPr>
        </p:pic>
        <p:pic>
          <p:nvPicPr>
            <p:cNvPr id="48" name="Graphic 47" descr="Man with solid fill">
              <a:extLst>
                <a:ext uri="{FF2B5EF4-FFF2-40B4-BE49-F238E27FC236}">
                  <a16:creationId xmlns:a16="http://schemas.microsoft.com/office/drawing/2014/main" id="{21C17D9E-FEC0-685B-FA74-F1979EBAC71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06831" y="3052528"/>
              <a:ext cx="1287292" cy="1287292"/>
            </a:xfrm>
            <a:prstGeom prst="rect">
              <a:avLst/>
            </a:prstGeom>
          </p:spPr>
        </p:pic>
        <p:pic>
          <p:nvPicPr>
            <p:cNvPr id="49" name="Graphic 48" descr="Man with solid fill">
              <a:extLst>
                <a:ext uri="{FF2B5EF4-FFF2-40B4-BE49-F238E27FC236}">
                  <a16:creationId xmlns:a16="http://schemas.microsoft.com/office/drawing/2014/main" id="{AC221165-B82B-AD71-32EA-6832DBB87C0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51258" y="2042031"/>
              <a:ext cx="1287292" cy="1287292"/>
            </a:xfrm>
            <a:prstGeom prst="rect">
              <a:avLst/>
            </a:prstGeom>
          </p:spPr>
        </p:pic>
        <p:pic>
          <p:nvPicPr>
            <p:cNvPr id="50" name="Graphic 49" descr="Man with solid fill">
              <a:extLst>
                <a:ext uri="{FF2B5EF4-FFF2-40B4-BE49-F238E27FC236}">
                  <a16:creationId xmlns:a16="http://schemas.microsoft.com/office/drawing/2014/main" id="{434D8497-6FA5-63E9-3D78-31179198E41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794645" y="1316715"/>
              <a:ext cx="1287292" cy="1287292"/>
            </a:xfrm>
            <a:prstGeom prst="rect">
              <a:avLst/>
            </a:prstGeom>
          </p:spPr>
        </p:pic>
        <p:pic>
          <p:nvPicPr>
            <p:cNvPr id="51" name="Graphic 50" descr="Man with solid fill">
              <a:extLst>
                <a:ext uri="{FF2B5EF4-FFF2-40B4-BE49-F238E27FC236}">
                  <a16:creationId xmlns:a16="http://schemas.microsoft.com/office/drawing/2014/main" id="{76621B5B-75F0-BFB2-9DF9-E068A911AC6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794645" y="3052528"/>
              <a:ext cx="1287292" cy="1287292"/>
            </a:xfrm>
            <a:prstGeom prst="rect">
              <a:avLst/>
            </a:prstGeom>
          </p:spPr>
        </p:pic>
        <p:pic>
          <p:nvPicPr>
            <p:cNvPr id="52" name="Graphic 51" descr="Man with solid fill">
              <a:extLst>
                <a:ext uri="{FF2B5EF4-FFF2-40B4-BE49-F238E27FC236}">
                  <a16:creationId xmlns:a16="http://schemas.microsoft.com/office/drawing/2014/main" id="{2721CAEA-AC91-6914-EA61-8C7F42D792C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33883" y="2042031"/>
              <a:ext cx="1287292" cy="1287292"/>
            </a:xfrm>
            <a:prstGeom prst="rect">
              <a:avLst/>
            </a:prstGeom>
          </p:spPr>
        </p:pic>
        <p:sp>
          <p:nvSpPr>
            <p:cNvPr id="53" name="Oval 52">
              <a:extLst>
                <a:ext uri="{FF2B5EF4-FFF2-40B4-BE49-F238E27FC236}">
                  <a16:creationId xmlns:a16="http://schemas.microsoft.com/office/drawing/2014/main" id="{1DD72672-F794-2A3E-9EA3-D1A40E81D346}"/>
                </a:ext>
              </a:extLst>
            </p:cNvPr>
            <p:cNvSpPr/>
            <p:nvPr/>
          </p:nvSpPr>
          <p:spPr>
            <a:xfrm>
              <a:off x="6943252" y="1146048"/>
              <a:ext cx="3434004" cy="3447823"/>
            </a:xfrm>
            <a:prstGeom prst="ellipse">
              <a:avLst/>
            </a:prstGeom>
            <a:noFill/>
            <a:ln w="57150">
              <a:solidFill>
                <a:srgbClr val="B5145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54" name="Graphic 53" descr="Man with solid fill">
              <a:extLst>
                <a:ext uri="{FF2B5EF4-FFF2-40B4-BE49-F238E27FC236}">
                  <a16:creationId xmlns:a16="http://schemas.microsoft.com/office/drawing/2014/main" id="{FC08046C-CA61-7854-98BC-76BCC03BC1E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25940" y="2593943"/>
              <a:ext cx="1287292" cy="1287292"/>
            </a:xfrm>
            <a:prstGeom prst="rect">
              <a:avLst/>
            </a:prstGeom>
          </p:spPr>
        </p:pic>
        <p:pic>
          <p:nvPicPr>
            <p:cNvPr id="55" name="Graphic 54" descr="Woman with solid fill">
              <a:extLst>
                <a:ext uri="{FF2B5EF4-FFF2-40B4-BE49-F238E27FC236}">
                  <a16:creationId xmlns:a16="http://schemas.microsoft.com/office/drawing/2014/main" id="{77A2AB3C-BBB2-10F6-053D-9F2F2E66DDF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78386" y="2200271"/>
              <a:ext cx="1310515" cy="1310515"/>
            </a:xfrm>
            <a:prstGeom prst="rect">
              <a:avLst/>
            </a:prstGeom>
          </p:spPr>
        </p:pic>
        <p:sp>
          <p:nvSpPr>
            <p:cNvPr id="56" name="Oval 55">
              <a:extLst>
                <a:ext uri="{FF2B5EF4-FFF2-40B4-BE49-F238E27FC236}">
                  <a16:creationId xmlns:a16="http://schemas.microsoft.com/office/drawing/2014/main" id="{A0423BCC-9B83-177A-819F-0A6C01E65DA4}"/>
                </a:ext>
              </a:extLst>
            </p:cNvPr>
            <p:cNvSpPr/>
            <p:nvPr/>
          </p:nvSpPr>
          <p:spPr>
            <a:xfrm>
              <a:off x="999744" y="1198981"/>
              <a:ext cx="3267456" cy="3299867"/>
            </a:xfrm>
            <a:prstGeom prst="ellipse">
              <a:avLst/>
            </a:prstGeom>
            <a:noFill/>
            <a:ln w="57150">
              <a:solidFill>
                <a:srgbClr val="B5145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grpSp>
      <mc:AlternateContent xmlns:mc="http://schemas.openxmlformats.org/markup-compatibility/2006" xmlns:a14="http://schemas.microsoft.com/office/drawing/2010/main">
        <mc:Choice Requires="a14">
          <p:graphicFrame>
            <p:nvGraphicFramePr>
              <p:cNvPr id="6" name="Table 5" descr="Table showing the selection of women, men and total groups.">
                <a:extLst>
                  <a:ext uri="{FF2B5EF4-FFF2-40B4-BE49-F238E27FC236}">
                    <a16:creationId xmlns:a16="http://schemas.microsoft.com/office/drawing/2014/main" id="{3C9B5F20-BE71-1559-541D-27A907D06134}"/>
                  </a:ext>
                </a:extLst>
              </p:cNvPr>
              <p:cNvGraphicFramePr>
                <a:graphicFrameLocks noGrp="1"/>
              </p:cNvGraphicFramePr>
              <p:nvPr/>
            </p:nvGraphicFramePr>
            <p:xfrm>
              <a:off x="1942831" y="5175022"/>
              <a:ext cx="8127999" cy="917956"/>
            </p:xfrm>
            <a:graphic>
              <a:graphicData uri="http://schemas.openxmlformats.org/drawingml/2006/table">
                <a:tbl>
                  <a:tblPr firstRow="1" bandRow="1">
                    <a:tableStyleId>{69012ECD-51FC-41F1-AA8D-1B2483CD663E}</a:tableStyleId>
                  </a:tblPr>
                  <a:tblGrid>
                    <a:gridCol w="2709333">
                      <a:extLst>
                        <a:ext uri="{9D8B030D-6E8A-4147-A177-3AD203B41FA5}">
                          <a16:colId xmlns:a16="http://schemas.microsoft.com/office/drawing/2014/main" val="3494942503"/>
                        </a:ext>
                      </a:extLst>
                    </a:gridCol>
                    <a:gridCol w="2709333">
                      <a:extLst>
                        <a:ext uri="{9D8B030D-6E8A-4147-A177-3AD203B41FA5}">
                          <a16:colId xmlns:a16="http://schemas.microsoft.com/office/drawing/2014/main" val="390845503"/>
                        </a:ext>
                      </a:extLst>
                    </a:gridCol>
                    <a:gridCol w="2709333">
                      <a:extLst>
                        <a:ext uri="{9D8B030D-6E8A-4147-A177-3AD203B41FA5}">
                          <a16:colId xmlns:a16="http://schemas.microsoft.com/office/drawing/2014/main" val="791686390"/>
                        </a:ext>
                      </a:extLst>
                    </a:gridCol>
                  </a:tblGrid>
                  <a:tr h="370840">
                    <a:tc>
                      <a:txBody>
                        <a:bodyPr/>
                        <a:lstStyle/>
                        <a:p>
                          <a:pPr algn="ctr"/>
                          <a:r>
                            <a:rPr lang="en-AU" dirty="0"/>
                            <a:t>Women</a:t>
                          </a:r>
                        </a:p>
                      </a:txBody>
                      <a:tcPr/>
                    </a:tc>
                    <a:tc>
                      <a:txBody>
                        <a:bodyPr/>
                        <a:lstStyle/>
                        <a:p>
                          <a:pPr algn="ctr"/>
                          <a:r>
                            <a:rPr lang="en-AU" dirty="0"/>
                            <a:t>Men</a:t>
                          </a:r>
                        </a:p>
                      </a:txBody>
                      <a:tcPr/>
                    </a:tc>
                    <a:tc>
                      <a:txBody>
                        <a:bodyPr/>
                        <a:lstStyle/>
                        <a:p>
                          <a:pPr algn="ctr"/>
                          <a:r>
                            <a:rPr lang="en-AU" dirty="0"/>
                            <a:t>Total </a:t>
                          </a:r>
                        </a:p>
                      </a:txBody>
                      <a:tcPr/>
                    </a:tc>
                    <a:extLst>
                      <a:ext uri="{0D108BD9-81ED-4DB2-BD59-A6C34878D82A}">
                        <a16:rowId xmlns:a16="http://schemas.microsoft.com/office/drawing/2014/main" val="804382533"/>
                      </a:ext>
                    </a:extLst>
                  </a:tr>
                  <a:tr h="370840">
                    <a:tc>
                      <a:txBody>
                        <a:bodyPr/>
                        <a:lstStyle/>
                        <a:p>
                          <a:pPr algn="ctr"/>
                          <a14:m>
                            <m:oMath xmlns:m="http://schemas.openxmlformats.org/officeDocument/2006/math">
                              <m:d>
                                <m:dPr>
                                  <m:ctrlPr>
                                    <a:rPr lang="en-AU" sz="1800" i="1" smtClean="0">
                                      <a:latin typeface="Cambria Math" panose="02040503050406030204" pitchFamily="18" charset="0"/>
                                    </a:rPr>
                                  </m:ctrlPr>
                                </m:dPr>
                                <m:e>
                                  <m:m>
                                    <m:mPr>
                                      <m:mcs>
                                        <m:mc>
                                          <m:mcPr>
                                            <m:count m:val="1"/>
                                            <m:mcJc m:val="center"/>
                                          </m:mcPr>
                                        </m:mc>
                                      </m:mcs>
                                      <m:ctrlPr>
                                        <a:rPr lang="en-AU" sz="1800" i="1" smtClean="0">
                                          <a:latin typeface="Cambria Math" panose="02040503050406030204" pitchFamily="18" charset="0"/>
                                        </a:rPr>
                                      </m:ctrlPr>
                                    </m:mPr>
                                    <m:mr>
                                      <m:e>
                                        <m:r>
                                          <m:rPr>
                                            <m:brk m:alnAt="7"/>
                                          </m:rPr>
                                          <a:rPr lang="en-AU" sz="1800" b="0" i="0" smtClean="0">
                                            <a:latin typeface="Cambria Math" panose="02040503050406030204" pitchFamily="18" charset="0"/>
                                          </a:rPr>
                                          <m:t>6</m:t>
                                        </m:r>
                                      </m:e>
                                    </m:mr>
                                    <m:mr>
                                      <m:e>
                                        <m:r>
                                          <a:rPr lang="en-AU" sz="1800" b="0" i="0" smtClean="0">
                                            <a:latin typeface="Cambria Math" panose="02040503050406030204" pitchFamily="18" charset="0"/>
                                          </a:rPr>
                                          <m:t>4</m:t>
                                        </m:r>
                                      </m:e>
                                    </m:mr>
                                  </m:m>
                                </m:e>
                              </m:d>
                              <m:r>
                                <a:rPr lang="en-AU" sz="1800" b="0" smtClean="0">
                                  <a:latin typeface="Cambria Math" panose="02040503050406030204" pitchFamily="18" charset="0"/>
                                </a:rPr>
                                <m:t>=</m:t>
                              </m:r>
                            </m:oMath>
                          </a14:m>
                          <a:r>
                            <a:rPr lang="en-AU" dirty="0"/>
                            <a:t>15</a:t>
                          </a:r>
                        </a:p>
                      </a:txBody>
                      <a:tcPr/>
                    </a:tc>
                    <a:tc>
                      <a:txBody>
                        <a:bodyPr/>
                        <a:lstStyle/>
                        <a:p>
                          <a:pPr algn="ctr"/>
                          <a14:m>
                            <m:oMathPara xmlns:m="http://schemas.openxmlformats.org/officeDocument/2006/math">
                              <m:oMathParaPr>
                                <m:jc m:val="centerGroup"/>
                              </m:oMathParaPr>
                              <m:oMath xmlns:m="http://schemas.openxmlformats.org/officeDocument/2006/math">
                                <m:d>
                                  <m:dPr>
                                    <m:ctrlPr>
                                      <a:rPr lang="en-AU" sz="1800" i="1" smtClean="0">
                                        <a:latin typeface="Cambria Math" panose="02040503050406030204" pitchFamily="18" charset="0"/>
                                      </a:rPr>
                                    </m:ctrlPr>
                                  </m:dPr>
                                  <m:e>
                                    <m:m>
                                      <m:mPr>
                                        <m:mcs>
                                          <m:mc>
                                            <m:mcPr>
                                              <m:count m:val="1"/>
                                              <m:mcJc m:val="center"/>
                                            </m:mcPr>
                                          </m:mc>
                                        </m:mcs>
                                        <m:ctrlPr>
                                          <a:rPr lang="en-AU" sz="1800" i="1" smtClean="0">
                                            <a:latin typeface="Cambria Math" panose="02040503050406030204" pitchFamily="18" charset="0"/>
                                          </a:rPr>
                                        </m:ctrlPr>
                                      </m:mPr>
                                      <m:mr>
                                        <m:e>
                                          <m:r>
                                            <m:rPr>
                                              <m:brk m:alnAt="7"/>
                                            </m:rPr>
                                            <a:rPr lang="en-AU" sz="1800" b="0" i="1" smtClean="0">
                                              <a:latin typeface="Cambria Math" panose="02040503050406030204" pitchFamily="18" charset="0"/>
                                            </a:rPr>
                                            <m:t>8</m:t>
                                          </m:r>
                                        </m:e>
                                      </m:mr>
                                      <m:mr>
                                        <m:e>
                                          <m:r>
                                            <a:rPr lang="en-AU" sz="1800" b="0" i="0" smtClean="0">
                                              <a:latin typeface="Cambria Math" panose="02040503050406030204" pitchFamily="18" charset="0"/>
                                            </a:rPr>
                                            <m:t>4</m:t>
                                          </m:r>
                                        </m:e>
                                      </m:mr>
                                    </m:m>
                                  </m:e>
                                </m:d>
                                <m:r>
                                  <a:rPr lang="en-AU" sz="1800" b="0" smtClean="0">
                                    <a:latin typeface="Cambria Math" panose="02040503050406030204" pitchFamily="18" charset="0"/>
                                  </a:rPr>
                                  <m:t>=</m:t>
                                </m:r>
                                <m:r>
                                  <a:rPr lang="en-AU" sz="1800" b="0" i="0" smtClean="0">
                                    <a:latin typeface="Cambria Math" panose="02040503050406030204" pitchFamily="18" charset="0"/>
                                  </a:rPr>
                                  <m:t>70</m:t>
                                </m:r>
                              </m:oMath>
                            </m:oMathPara>
                          </a14:m>
                          <a:endParaRPr lang="en-AU" dirty="0"/>
                        </a:p>
                      </a:txBody>
                      <a:tcPr/>
                    </a:tc>
                    <a:tc>
                      <a:txBody>
                        <a:bodyPr/>
                        <a:lstStyle/>
                        <a:p>
                          <a:pPr algn="ctr"/>
                          <a14:m>
                            <m:oMathPara xmlns:m="http://schemas.openxmlformats.org/officeDocument/2006/math">
                              <m:oMathParaPr>
                                <m:jc m:val="centerGroup"/>
                              </m:oMathParaPr>
                              <m:oMath xmlns:m="http://schemas.openxmlformats.org/officeDocument/2006/math">
                                <m:r>
                                  <a:rPr lang="en-AU" b="0" smtClean="0">
                                    <a:latin typeface="Cambria Math" panose="02040503050406030204" pitchFamily="18" charset="0"/>
                                  </a:rPr>
                                  <m:t>1</m:t>
                                </m:r>
                                <m:r>
                                  <a:rPr lang="en-AU" b="0" i="0" smtClean="0">
                                    <a:latin typeface="Cambria Math" panose="02040503050406030204" pitchFamily="18" charset="0"/>
                                  </a:rPr>
                                  <m:t>5</m:t>
                                </m:r>
                                <m:r>
                                  <a:rPr lang="en-AU" b="0" smtClean="0">
                                    <a:latin typeface="Cambria Math" panose="02040503050406030204" pitchFamily="18" charset="0"/>
                                  </a:rPr>
                                  <m:t>×</m:t>
                                </m:r>
                                <m:r>
                                  <a:rPr lang="en-AU" b="0" i="0" smtClean="0">
                                    <a:latin typeface="Cambria Math" panose="02040503050406030204" pitchFamily="18" charset="0"/>
                                  </a:rPr>
                                  <m:t>70</m:t>
                                </m:r>
                                <m:r>
                                  <a:rPr lang="en-AU" b="0" smtClean="0">
                                    <a:latin typeface="Cambria Math" panose="02040503050406030204" pitchFamily="18" charset="0"/>
                                  </a:rPr>
                                  <m:t>=</m:t>
                                </m:r>
                                <m:r>
                                  <a:rPr lang="en-AU" b="0" i="0" smtClean="0">
                                    <a:latin typeface="Cambria Math" panose="02040503050406030204" pitchFamily="18" charset="0"/>
                                  </a:rPr>
                                  <m:t>10</m:t>
                                </m:r>
                                <m:r>
                                  <a:rPr lang="en-AU" b="0" smtClean="0">
                                    <a:latin typeface="Cambria Math" panose="02040503050406030204" pitchFamily="18" charset="0"/>
                                  </a:rPr>
                                  <m:t>50</m:t>
                                </m:r>
                              </m:oMath>
                            </m:oMathPara>
                          </a14:m>
                          <a:endParaRPr lang="en-AU" dirty="0"/>
                        </a:p>
                      </a:txBody>
                      <a:tcPr/>
                    </a:tc>
                    <a:extLst>
                      <a:ext uri="{0D108BD9-81ED-4DB2-BD59-A6C34878D82A}">
                        <a16:rowId xmlns:a16="http://schemas.microsoft.com/office/drawing/2014/main" val="2253457751"/>
                      </a:ext>
                    </a:extLst>
                  </a:tr>
                </a:tbl>
              </a:graphicData>
            </a:graphic>
          </p:graphicFrame>
        </mc:Choice>
        <mc:Fallback xmlns="">
          <p:graphicFrame>
            <p:nvGraphicFramePr>
              <p:cNvPr id="6" name="Table 5" descr="Table showing the selection of women, men and total groups.">
                <a:extLst>
                  <a:ext uri="{FF2B5EF4-FFF2-40B4-BE49-F238E27FC236}">
                    <a16:creationId xmlns:a16="http://schemas.microsoft.com/office/drawing/2014/main" id="{3C9B5F20-BE71-1559-541D-27A907D06134}"/>
                  </a:ext>
                </a:extLst>
              </p:cNvPr>
              <p:cNvGraphicFramePr>
                <a:graphicFrameLocks noGrp="1"/>
              </p:cNvGraphicFramePr>
              <p:nvPr>
                <p:extLst>
                  <p:ext uri="{D42A27DB-BD31-4B8C-83A1-F6EECF244321}">
                    <p14:modId xmlns:p14="http://schemas.microsoft.com/office/powerpoint/2010/main" val="2056474272"/>
                  </p:ext>
                </p:extLst>
              </p:nvPr>
            </p:nvGraphicFramePr>
            <p:xfrm>
              <a:off x="1942831" y="5175022"/>
              <a:ext cx="8127999" cy="917956"/>
            </p:xfrm>
            <a:graphic>
              <a:graphicData uri="http://schemas.openxmlformats.org/drawingml/2006/table">
                <a:tbl>
                  <a:tblPr firstRow="1" bandRow="1">
                    <a:tableStyleId>{69012ECD-51FC-41F1-AA8D-1B2483CD663E}</a:tableStyleId>
                  </a:tblPr>
                  <a:tblGrid>
                    <a:gridCol w="2709333">
                      <a:extLst>
                        <a:ext uri="{9D8B030D-6E8A-4147-A177-3AD203B41FA5}">
                          <a16:colId xmlns:a16="http://schemas.microsoft.com/office/drawing/2014/main" val="3494942503"/>
                        </a:ext>
                      </a:extLst>
                    </a:gridCol>
                    <a:gridCol w="2709333">
                      <a:extLst>
                        <a:ext uri="{9D8B030D-6E8A-4147-A177-3AD203B41FA5}">
                          <a16:colId xmlns:a16="http://schemas.microsoft.com/office/drawing/2014/main" val="390845503"/>
                        </a:ext>
                      </a:extLst>
                    </a:gridCol>
                    <a:gridCol w="2709333">
                      <a:extLst>
                        <a:ext uri="{9D8B030D-6E8A-4147-A177-3AD203B41FA5}">
                          <a16:colId xmlns:a16="http://schemas.microsoft.com/office/drawing/2014/main" val="791686390"/>
                        </a:ext>
                      </a:extLst>
                    </a:gridCol>
                  </a:tblGrid>
                  <a:tr h="370840">
                    <a:tc>
                      <a:txBody>
                        <a:bodyPr/>
                        <a:lstStyle/>
                        <a:p>
                          <a:pPr algn="ctr"/>
                          <a:r>
                            <a:rPr lang="en-AU" dirty="0"/>
                            <a:t>Women</a:t>
                          </a:r>
                        </a:p>
                      </a:txBody>
                      <a:tcPr/>
                    </a:tc>
                    <a:tc>
                      <a:txBody>
                        <a:bodyPr/>
                        <a:lstStyle/>
                        <a:p>
                          <a:pPr algn="ctr"/>
                          <a:r>
                            <a:rPr lang="en-AU" dirty="0"/>
                            <a:t>Men</a:t>
                          </a:r>
                        </a:p>
                      </a:txBody>
                      <a:tcPr/>
                    </a:tc>
                    <a:tc>
                      <a:txBody>
                        <a:bodyPr/>
                        <a:lstStyle/>
                        <a:p>
                          <a:pPr algn="ctr"/>
                          <a:r>
                            <a:rPr lang="en-AU" dirty="0"/>
                            <a:t>Total </a:t>
                          </a:r>
                        </a:p>
                      </a:txBody>
                      <a:tcPr/>
                    </a:tc>
                    <a:extLst>
                      <a:ext uri="{0D108BD9-81ED-4DB2-BD59-A6C34878D82A}">
                        <a16:rowId xmlns:a16="http://schemas.microsoft.com/office/drawing/2014/main" val="804382533"/>
                      </a:ext>
                    </a:extLst>
                  </a:tr>
                  <a:tr h="547116">
                    <a:tc>
                      <a:txBody>
                        <a:bodyPr/>
                        <a:lstStyle/>
                        <a:p>
                          <a:endParaRPr lang="en-US"/>
                        </a:p>
                      </a:txBody>
                      <a:tcPr>
                        <a:blipFill>
                          <a:blip r:embed="rId6"/>
                          <a:stretch>
                            <a:fillRect t="-72527" r="-200225" b="-1099"/>
                          </a:stretch>
                        </a:blipFill>
                      </a:tcPr>
                    </a:tc>
                    <a:tc>
                      <a:txBody>
                        <a:bodyPr/>
                        <a:lstStyle/>
                        <a:p>
                          <a:endParaRPr lang="en-US"/>
                        </a:p>
                      </a:txBody>
                      <a:tcPr>
                        <a:blipFill>
                          <a:blip r:embed="rId6"/>
                          <a:stretch>
                            <a:fillRect l="-100000" t="-72527" r="-100225" b="-1099"/>
                          </a:stretch>
                        </a:blipFill>
                      </a:tcPr>
                    </a:tc>
                    <a:tc>
                      <a:txBody>
                        <a:bodyPr/>
                        <a:lstStyle/>
                        <a:p>
                          <a:endParaRPr lang="en-US"/>
                        </a:p>
                      </a:txBody>
                      <a:tcPr>
                        <a:blipFill>
                          <a:blip r:embed="rId6"/>
                          <a:stretch>
                            <a:fillRect l="-200000" t="-72527" r="-225" b="-1099"/>
                          </a:stretch>
                        </a:blipFill>
                      </a:tcPr>
                    </a:tc>
                    <a:extLst>
                      <a:ext uri="{0D108BD9-81ED-4DB2-BD59-A6C34878D82A}">
                        <a16:rowId xmlns:a16="http://schemas.microsoft.com/office/drawing/2014/main" val="2253457751"/>
                      </a:ext>
                    </a:extLst>
                  </a:tr>
                </a:tbl>
              </a:graphicData>
            </a:graphic>
          </p:graphicFrame>
        </mc:Fallback>
      </mc:AlternateContent>
      <p:sp>
        <p:nvSpPr>
          <p:cNvPr id="2" name="Slide Number Placeholder 1">
            <a:extLst>
              <a:ext uri="{FF2B5EF4-FFF2-40B4-BE49-F238E27FC236}">
                <a16:creationId xmlns:a16="http://schemas.microsoft.com/office/drawing/2014/main" id="{562700A9-8502-A637-ACE0-04621D9020C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dirty="0"/>
          </a:p>
        </p:txBody>
      </p:sp>
    </p:spTree>
    <p:extLst>
      <p:ext uri="{BB962C8B-B14F-4D97-AF65-F5344CB8AC3E}">
        <p14:creationId xmlns:p14="http://schemas.microsoft.com/office/powerpoint/2010/main" val="1345767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F89346-1CB1-D3BB-1C30-E6D33A10BEB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511C6B9F-ACCF-73F0-93B0-407C3863F26F}"/>
              </a:ext>
            </a:extLst>
          </p:cNvPr>
          <p:cNvSpPr>
            <a:spLocks noGrp="1"/>
          </p:cNvSpPr>
          <p:nvPr>
            <p:ph type="ctrTitle"/>
          </p:nvPr>
        </p:nvSpPr>
        <p:spPr/>
        <p:txBody>
          <a:bodyPr/>
          <a:lstStyle/>
          <a:p>
            <a:r>
              <a:rPr lang="en-AU" dirty="0">
                <a:latin typeface="+mj-lt"/>
              </a:rPr>
              <a:t>Releasing responsibility</a:t>
            </a:r>
          </a:p>
        </p:txBody>
      </p:sp>
    </p:spTree>
    <p:extLst>
      <p:ext uri="{BB962C8B-B14F-4D97-AF65-F5344CB8AC3E}">
        <p14:creationId xmlns:p14="http://schemas.microsoft.com/office/powerpoint/2010/main" val="1904403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00A8F9-46C9-16E0-D23D-283859040AD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82BE649-2512-A7E7-E2F4-89F4BB7F3126}"/>
              </a:ext>
            </a:extLst>
          </p:cNvPr>
          <p:cNvSpPr>
            <a:spLocks noGrp="1"/>
          </p:cNvSpPr>
          <p:nvPr>
            <p:ph type="title"/>
          </p:nvPr>
        </p:nvSpPr>
        <p:spPr/>
        <p:txBody>
          <a:bodyPr/>
          <a:lstStyle/>
          <a:p>
            <a:r>
              <a:rPr lang="en-AU" dirty="0"/>
              <a:t>Combinations with restrictions (1)</a:t>
            </a:r>
          </a:p>
        </p:txBody>
      </p:sp>
      <p:sp>
        <p:nvSpPr>
          <p:cNvPr id="4" name="Text Placeholder 3">
            <a:extLst>
              <a:ext uri="{FF2B5EF4-FFF2-40B4-BE49-F238E27FC236}">
                <a16:creationId xmlns:a16="http://schemas.microsoft.com/office/drawing/2014/main" id="{3A9963AB-6896-64FB-3C28-8EAB9D100984}"/>
              </a:ext>
            </a:extLst>
          </p:cNvPr>
          <p:cNvSpPr>
            <a:spLocks noGrp="1"/>
          </p:cNvSpPr>
          <p:nvPr>
            <p:ph type="body" sz="quarter" idx="18"/>
          </p:nvPr>
        </p:nvSpPr>
        <p:spPr/>
        <p:txBody>
          <a:bodyPr/>
          <a:lstStyle/>
          <a:p>
            <a:r>
              <a:rPr lang="en-AU" dirty="0"/>
              <a:t>Example 1</a:t>
            </a:r>
          </a:p>
        </p:txBody>
      </p:sp>
      <p:sp>
        <p:nvSpPr>
          <p:cNvPr id="2" name="TextBox 1">
            <a:extLst>
              <a:ext uri="{FF2B5EF4-FFF2-40B4-BE49-F238E27FC236}">
                <a16:creationId xmlns:a16="http://schemas.microsoft.com/office/drawing/2014/main" id="{BAE2CA7B-361D-32F4-A8C1-6F1A8322339E}"/>
              </a:ext>
            </a:extLst>
          </p:cNvPr>
          <p:cNvSpPr txBox="1"/>
          <p:nvPr/>
        </p:nvSpPr>
        <p:spPr>
          <a:xfrm>
            <a:off x="360000" y="1511641"/>
            <a:ext cx="11393944" cy="1517309"/>
          </a:xfrm>
          <a:prstGeom prst="rect">
            <a:avLst/>
          </a:prstGeom>
          <a:noFill/>
        </p:spPr>
        <p:txBody>
          <a:bodyPr wrap="square" lIns="0" tIns="0" rIns="0" bIns="0" rtlCol="0">
            <a:noAutofit/>
          </a:bodyPr>
          <a:lstStyle/>
          <a:p>
            <a:pPr algn="l"/>
            <a:r>
              <a:rPr lang="en-AU" sz="1800" dirty="0"/>
              <a:t>A </a:t>
            </a:r>
            <a:r>
              <a:rPr lang="en-AU" sz="1800" dirty="0">
                <a:solidFill>
                  <a:schemeClr val="tx2"/>
                </a:solidFill>
              </a:rPr>
              <a:t>five-person team </a:t>
            </a:r>
            <a:r>
              <a:rPr lang="en-AU" sz="1800" dirty="0"/>
              <a:t>is to be chosen at random </a:t>
            </a:r>
            <a:r>
              <a:rPr lang="en-AU" sz="1800" dirty="0">
                <a:solidFill>
                  <a:schemeClr val="tx2"/>
                </a:solidFill>
              </a:rPr>
              <a:t>from 9 women and 6 men</a:t>
            </a:r>
            <a:r>
              <a:rPr lang="en-AU" sz="1800" dirty="0"/>
              <a:t>. </a:t>
            </a:r>
          </a:p>
          <a:p>
            <a:pPr algn="l"/>
            <a:endParaRPr lang="en-AU" sz="1800" dirty="0"/>
          </a:p>
          <a:p>
            <a:pPr algn="l"/>
            <a:r>
              <a:rPr lang="en-AU" sz="1800" dirty="0"/>
              <a:t>What is the </a:t>
            </a:r>
            <a:r>
              <a:rPr lang="en-AU" sz="1800" dirty="0">
                <a:solidFill>
                  <a:schemeClr val="tx2"/>
                </a:solidFill>
              </a:rPr>
              <a:t>probability</a:t>
            </a:r>
            <a:r>
              <a:rPr lang="en-AU" sz="1800" dirty="0"/>
              <a:t> that the team will consist of </a:t>
            </a:r>
            <a:r>
              <a:rPr lang="en-AU" sz="1800" dirty="0">
                <a:solidFill>
                  <a:schemeClr val="tx2"/>
                </a:solidFill>
              </a:rPr>
              <a:t>3 women and 2 men</a:t>
            </a:r>
            <a:r>
              <a:rPr lang="en-AU" sz="1800" dirty="0"/>
              <a:t>?</a:t>
            </a:r>
          </a:p>
          <a:p>
            <a:pPr algn="l"/>
            <a:endParaRPr lang="en-AU" sz="1800" dirty="0"/>
          </a:p>
          <a:p>
            <a:pPr algn="l"/>
            <a:endParaRPr lang="en-AU" sz="1800" dirty="0"/>
          </a:p>
          <a:p>
            <a:pPr algn="l"/>
            <a:endParaRPr lang="en-AU" sz="1800" dirty="0"/>
          </a:p>
          <a:p>
            <a:pPr algn="l"/>
            <a:r>
              <a:rPr lang="en-AU" sz="1800" dirty="0"/>
              <a:t>	</a:t>
            </a:r>
          </a:p>
          <a:p>
            <a:pPr algn="l"/>
            <a:endParaRPr lang="en-AU" sz="1800" dirty="0"/>
          </a:p>
          <a:p>
            <a:pPr algn="l"/>
            <a:endParaRPr lang="en-AU" sz="1800" dirty="0"/>
          </a:p>
          <a:p>
            <a:pPr algn="l"/>
            <a:endParaRPr lang="en-AU" sz="1800" dirty="0"/>
          </a:p>
          <a:p>
            <a:pPr algn="l"/>
            <a:endParaRPr lang="en-AU" sz="1800" dirty="0"/>
          </a:p>
        </p:txBody>
      </p:sp>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AF69F51D-3BC0-C4F5-B7E9-1DCB903AD6D7}"/>
                  </a:ext>
                </a:extLst>
              </p:cNvPr>
              <p:cNvGraphicFramePr>
                <a:graphicFrameLocks noGrp="1"/>
              </p:cNvGraphicFramePr>
              <p:nvPr/>
            </p:nvGraphicFramePr>
            <p:xfrm>
              <a:off x="994348" y="2721578"/>
              <a:ext cx="8324056" cy="3597148"/>
            </p:xfrm>
            <a:graphic>
              <a:graphicData uri="http://schemas.openxmlformats.org/drawingml/2006/table">
                <a:tbl>
                  <a:tblPr firstRow="1" bandRow="1">
                    <a:tableStyleId>{5940675A-B579-460E-94D1-54222C63F5DA}</a:tableStyleId>
                  </a:tblPr>
                  <a:tblGrid>
                    <a:gridCol w="4536281">
                      <a:extLst>
                        <a:ext uri="{9D8B030D-6E8A-4147-A177-3AD203B41FA5}">
                          <a16:colId xmlns:a16="http://schemas.microsoft.com/office/drawing/2014/main" val="647711292"/>
                        </a:ext>
                      </a:extLst>
                    </a:gridCol>
                    <a:gridCol w="3787775">
                      <a:extLst>
                        <a:ext uri="{9D8B030D-6E8A-4147-A177-3AD203B41FA5}">
                          <a16:colId xmlns:a16="http://schemas.microsoft.com/office/drawing/2014/main" val="2828225482"/>
                        </a:ext>
                      </a:extLst>
                    </a:gridCol>
                  </a:tblGrid>
                  <a:tr h="1080000">
                    <a:tc>
                      <a:txBody>
                        <a:bodyPr/>
                        <a:lstStyle/>
                        <a:p>
                          <a:r>
                            <a:rPr lang="en-AU" sz="1800" dirty="0"/>
                            <a:t>Total number of teams possible </a:t>
                          </a:r>
                          <a:endParaRPr lang="en-A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m:t>
                                </m:r>
                                <m:d>
                                  <m:dPr>
                                    <m:ctrlPr>
                                      <a:rPr lang="en-AU" sz="1800" i="1" smtClean="0">
                                        <a:latin typeface="Cambria Math" panose="02040503050406030204" pitchFamily="18" charset="0"/>
                                      </a:rPr>
                                    </m:ctrlPr>
                                  </m:dPr>
                                  <m:e>
                                    <m:m>
                                      <m:mPr>
                                        <m:mcs>
                                          <m:mc>
                                            <m:mcPr>
                                              <m:count m:val="1"/>
                                              <m:mcJc m:val="center"/>
                                            </m:mcPr>
                                          </m:mc>
                                        </m:mcs>
                                        <m:ctrlPr>
                                          <a:rPr lang="en-AU" sz="1800" i="1" smtClean="0">
                                            <a:latin typeface="Cambria Math" panose="02040503050406030204" pitchFamily="18" charset="0"/>
                                          </a:rPr>
                                        </m:ctrlPr>
                                      </m:mPr>
                                      <m:mr>
                                        <m:e>
                                          <m:r>
                                            <m:rPr>
                                              <m:brk m:alnAt="7"/>
                                            </m:rPr>
                                            <a:rPr lang="en-AU" sz="1800" b="0" i="1" smtClean="0">
                                              <a:latin typeface="Cambria Math" panose="02040503050406030204" pitchFamily="18" charset="0"/>
                                            </a:rPr>
                                            <m:t>1</m:t>
                                          </m:r>
                                          <m:r>
                                            <a:rPr lang="en-AU" sz="1800" b="0" i="1" smtClean="0">
                                              <a:latin typeface="Cambria Math" panose="02040503050406030204" pitchFamily="18" charset="0"/>
                                            </a:rPr>
                                            <m:t>5</m:t>
                                          </m:r>
                                        </m:e>
                                      </m:mr>
                                      <m:mr>
                                        <m:e>
                                          <m:r>
                                            <a:rPr lang="en-AU" sz="1800" b="0" i="1" smtClean="0">
                                              <a:latin typeface="Cambria Math" panose="02040503050406030204" pitchFamily="18" charset="0"/>
                                            </a:rPr>
                                            <m:t>5</m:t>
                                          </m:r>
                                        </m:e>
                                      </m:mr>
                                    </m:m>
                                  </m:e>
                                </m:d>
                              </m:oMath>
                              <m:oMath xmlns:m="http://schemas.openxmlformats.org/officeDocument/2006/math">
                                <m:r>
                                  <a:rPr lang="en-AU" sz="1800" b="0" i="1" smtClean="0">
                                    <a:latin typeface="Cambria Math" panose="02040503050406030204" pitchFamily="18" charset="0"/>
                                  </a:rPr>
                                  <m:t>=3003</m:t>
                                </m:r>
                              </m:oMath>
                            </m:oMathPara>
                          </a14:m>
                          <a:endParaRPr lang="en-AU" sz="1800" b="0" dirty="0"/>
                        </a:p>
                        <a:p>
                          <a:pPr algn="l"/>
                          <a:endParaRPr lang="en-A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62583670"/>
                      </a:ext>
                    </a:extLst>
                  </a:tr>
                  <a:tr h="108000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AU" sz="1800" dirty="0"/>
                            <a:t>Arrangements with 3 women and 2 men</a:t>
                          </a:r>
                          <a:endParaRPr lang="en-A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m:t>
                                </m:r>
                                <m:d>
                                  <m:dPr>
                                    <m:ctrlPr>
                                      <a:rPr lang="en-AU" i="1" smtClean="0">
                                        <a:latin typeface="Cambria Math" panose="02040503050406030204" pitchFamily="18" charset="0"/>
                                      </a:rPr>
                                    </m:ctrlPr>
                                  </m:dPr>
                                  <m:e>
                                    <m:m>
                                      <m:mPr>
                                        <m:mcs>
                                          <m:mc>
                                            <m:mcPr>
                                              <m:count m:val="1"/>
                                              <m:mcJc m:val="center"/>
                                            </m:mcPr>
                                          </m:mc>
                                        </m:mcs>
                                        <m:ctrlPr>
                                          <a:rPr lang="en-AU" i="1" smtClean="0">
                                            <a:latin typeface="Cambria Math" panose="02040503050406030204" pitchFamily="18" charset="0"/>
                                          </a:rPr>
                                        </m:ctrlPr>
                                      </m:mPr>
                                      <m:mr>
                                        <m:e>
                                          <m:r>
                                            <m:rPr>
                                              <m:brk m:alnAt="7"/>
                                            </m:rPr>
                                            <a:rPr lang="en-AU" b="0" i="1" smtClean="0">
                                              <a:latin typeface="Cambria Math" panose="02040503050406030204" pitchFamily="18" charset="0"/>
                                            </a:rPr>
                                            <m:t>9</m:t>
                                          </m:r>
                                        </m:e>
                                      </m:mr>
                                      <m:mr>
                                        <m:e>
                                          <m:r>
                                            <a:rPr lang="en-AU" b="0" i="1" smtClean="0">
                                              <a:latin typeface="Cambria Math" panose="02040503050406030204" pitchFamily="18" charset="0"/>
                                            </a:rPr>
                                            <m:t>3</m:t>
                                          </m:r>
                                        </m:e>
                                      </m:mr>
                                    </m:m>
                                  </m:e>
                                </m:d>
                                <m:r>
                                  <a:rPr lang="en-AU" b="0" i="1" smtClean="0">
                                    <a:latin typeface="Cambria Math" panose="02040503050406030204" pitchFamily="18" charset="0"/>
                                  </a:rPr>
                                  <m:t>×</m:t>
                                </m:r>
                                <m:d>
                                  <m:dPr>
                                    <m:ctrlPr>
                                      <a:rPr lang="en-AU" b="0" i="1" smtClean="0">
                                        <a:latin typeface="Cambria Math" panose="02040503050406030204" pitchFamily="18" charset="0"/>
                                      </a:rPr>
                                    </m:ctrlPr>
                                  </m:dPr>
                                  <m:e>
                                    <m:m>
                                      <m:mPr>
                                        <m:mcs>
                                          <m:mc>
                                            <m:mcPr>
                                              <m:count m:val="1"/>
                                              <m:mcJc m:val="center"/>
                                            </m:mcPr>
                                          </m:mc>
                                        </m:mcs>
                                        <m:ctrlPr>
                                          <a:rPr lang="en-AU" b="0" i="1" smtClean="0">
                                            <a:latin typeface="Cambria Math" panose="02040503050406030204" pitchFamily="18" charset="0"/>
                                          </a:rPr>
                                        </m:ctrlPr>
                                      </m:mPr>
                                      <m:mr>
                                        <m:e>
                                          <m:r>
                                            <m:rPr>
                                              <m:brk m:alnAt="7"/>
                                            </m:rPr>
                                            <a:rPr lang="en-AU" b="0" i="1" smtClean="0">
                                              <a:latin typeface="Cambria Math" panose="02040503050406030204" pitchFamily="18" charset="0"/>
                                            </a:rPr>
                                            <m:t>6</m:t>
                                          </m:r>
                                        </m:e>
                                      </m:mr>
                                      <m:mr>
                                        <m:e>
                                          <m:r>
                                            <a:rPr lang="en-AU" b="0" i="1" smtClean="0">
                                              <a:latin typeface="Cambria Math" panose="02040503050406030204" pitchFamily="18" charset="0"/>
                                            </a:rPr>
                                            <m:t>2</m:t>
                                          </m:r>
                                        </m:e>
                                      </m:mr>
                                    </m:m>
                                  </m:e>
                                </m:d>
                              </m:oMath>
                              <m:oMath xmlns:m="http://schemas.openxmlformats.org/officeDocument/2006/math">
                                <m:r>
                                  <a:rPr lang="en-AU" b="0" i="1" smtClean="0">
                                    <a:latin typeface="Cambria Math" panose="02040503050406030204" pitchFamily="18" charset="0"/>
                                  </a:rPr>
                                  <m:t>=84×15</m:t>
                                </m:r>
                              </m:oMath>
                              <m:oMath xmlns:m="http://schemas.openxmlformats.org/officeDocument/2006/math">
                                <m:r>
                                  <a:rPr lang="en-AU" b="0" i="1" smtClean="0">
                                    <a:latin typeface="Cambria Math" panose="02040503050406030204" pitchFamily="18" charset="0"/>
                                  </a:rPr>
                                  <m:t>=1260</m:t>
                                </m:r>
                              </m:oMath>
                            </m:oMathPara>
                          </a14:m>
                          <a:endParaRPr lang="en-AU" dirty="0"/>
                        </a:p>
                        <a:p>
                          <a:pPr marL="0" indent="0" algn="l"/>
                          <a:endParaRPr lang="en-A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70450430"/>
                      </a:ext>
                    </a:extLst>
                  </a:tr>
                  <a:tr h="1080000">
                    <a:tc>
                      <a:txBody>
                        <a:bodyPr/>
                        <a:lstStyle/>
                        <a:p>
                          <a:r>
                            <a:rPr lang="en-AU" dirty="0"/>
                            <a:t>Probability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1260</m:t>
                                    </m:r>
                                  </m:num>
                                  <m:den>
                                    <m:r>
                                      <a:rPr lang="en-AU" b="0" i="1" smtClean="0">
                                        <a:latin typeface="Cambria Math" panose="02040503050406030204" pitchFamily="18" charset="0"/>
                                      </a:rPr>
                                      <m:t>3003</m:t>
                                    </m:r>
                                  </m:den>
                                </m:f>
                              </m:oMath>
                              <m:oMath xmlns:m="http://schemas.openxmlformats.org/officeDocument/2006/math">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60</m:t>
                                    </m:r>
                                  </m:num>
                                  <m:den>
                                    <m:r>
                                      <a:rPr lang="en-AU" b="0" i="1" smtClean="0">
                                        <a:latin typeface="Cambria Math" panose="02040503050406030204" pitchFamily="18" charset="0"/>
                                      </a:rPr>
                                      <m:t>143</m:t>
                                    </m:r>
                                  </m:den>
                                </m:f>
                              </m:oMath>
                            </m:oMathPara>
                          </a14:m>
                          <a:endParaRPr lang="en-A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58870556"/>
                      </a:ext>
                    </a:extLst>
                  </a:tr>
                </a:tbl>
              </a:graphicData>
            </a:graphic>
          </p:graphicFrame>
        </mc:Choice>
        <mc:Fallback xmlns="">
          <p:graphicFrame>
            <p:nvGraphicFramePr>
              <p:cNvPr id="7" name="Table 6">
                <a:extLst>
                  <a:ext uri="{FF2B5EF4-FFF2-40B4-BE49-F238E27FC236}">
                    <a16:creationId xmlns:a16="http://schemas.microsoft.com/office/drawing/2014/main" id="{AF69F51D-3BC0-C4F5-B7E9-1DCB903AD6D7}"/>
                  </a:ext>
                </a:extLst>
              </p:cNvPr>
              <p:cNvGraphicFramePr>
                <a:graphicFrameLocks noGrp="1"/>
              </p:cNvGraphicFramePr>
              <p:nvPr>
                <p:extLst>
                  <p:ext uri="{D42A27DB-BD31-4B8C-83A1-F6EECF244321}">
                    <p14:modId xmlns:p14="http://schemas.microsoft.com/office/powerpoint/2010/main" val="2966149346"/>
                  </p:ext>
                </p:extLst>
              </p:nvPr>
            </p:nvGraphicFramePr>
            <p:xfrm>
              <a:off x="994348" y="2721578"/>
              <a:ext cx="8324056" cy="3597148"/>
            </p:xfrm>
            <a:graphic>
              <a:graphicData uri="http://schemas.openxmlformats.org/drawingml/2006/table">
                <a:tbl>
                  <a:tblPr firstRow="1" bandRow="1">
                    <a:tableStyleId>{5940675A-B579-460E-94D1-54222C63F5DA}</a:tableStyleId>
                  </a:tblPr>
                  <a:tblGrid>
                    <a:gridCol w="4536281">
                      <a:extLst>
                        <a:ext uri="{9D8B030D-6E8A-4147-A177-3AD203B41FA5}">
                          <a16:colId xmlns:a16="http://schemas.microsoft.com/office/drawing/2014/main" val="647711292"/>
                        </a:ext>
                      </a:extLst>
                    </a:gridCol>
                    <a:gridCol w="3787775">
                      <a:extLst>
                        <a:ext uri="{9D8B030D-6E8A-4147-A177-3AD203B41FA5}">
                          <a16:colId xmlns:a16="http://schemas.microsoft.com/office/drawing/2014/main" val="2828225482"/>
                        </a:ext>
                      </a:extLst>
                    </a:gridCol>
                  </a:tblGrid>
                  <a:tr h="1103122">
                    <a:tc>
                      <a:txBody>
                        <a:bodyPr/>
                        <a:lstStyle/>
                        <a:p>
                          <a:r>
                            <a:rPr lang="en-AU" sz="1800" dirty="0"/>
                            <a:t>Total number of teams possible </a:t>
                          </a:r>
                          <a:endParaRPr lang="en-A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119614" t="-2762" b="-226519"/>
                          </a:stretch>
                        </a:blipFill>
                      </a:tcPr>
                    </a:tc>
                    <a:extLst>
                      <a:ext uri="{0D108BD9-81ED-4DB2-BD59-A6C34878D82A}">
                        <a16:rowId xmlns:a16="http://schemas.microsoft.com/office/drawing/2014/main" val="3562583670"/>
                      </a:ext>
                    </a:extLst>
                  </a:tr>
                  <a:tr h="1371854">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AU" sz="1800" dirty="0"/>
                            <a:t>Arrangements with 3 women and 2 men</a:t>
                          </a:r>
                          <a:endParaRPr lang="en-A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119614" t="-82301" b="-81416"/>
                          </a:stretch>
                        </a:blipFill>
                      </a:tcPr>
                    </a:tc>
                    <a:extLst>
                      <a:ext uri="{0D108BD9-81ED-4DB2-BD59-A6C34878D82A}">
                        <a16:rowId xmlns:a16="http://schemas.microsoft.com/office/drawing/2014/main" val="3970450430"/>
                      </a:ext>
                    </a:extLst>
                  </a:tr>
                  <a:tr h="1122172">
                    <a:tc>
                      <a:txBody>
                        <a:bodyPr/>
                        <a:lstStyle/>
                        <a:p>
                          <a:r>
                            <a:rPr lang="en-AU" dirty="0"/>
                            <a:t>Probability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119614" t="-223913"/>
                          </a:stretch>
                        </a:blipFill>
                      </a:tcPr>
                    </a:tc>
                    <a:extLst>
                      <a:ext uri="{0D108BD9-81ED-4DB2-BD59-A6C34878D82A}">
                        <a16:rowId xmlns:a16="http://schemas.microsoft.com/office/drawing/2014/main" val="958870556"/>
                      </a:ext>
                    </a:extLst>
                  </a:tr>
                </a:tbl>
              </a:graphicData>
            </a:graphic>
          </p:graphicFrame>
        </mc:Fallback>
      </mc:AlternateContent>
      <p:sp>
        <p:nvSpPr>
          <p:cNvPr id="10" name="Speech Bubble: Rectangle with Corners Rounded 9">
            <a:extLst>
              <a:ext uri="{FF2B5EF4-FFF2-40B4-BE49-F238E27FC236}">
                <a16:creationId xmlns:a16="http://schemas.microsoft.com/office/drawing/2014/main" id="{86B29658-D2B9-84B0-B2B6-78A7D50D8BE0}"/>
              </a:ext>
            </a:extLst>
          </p:cNvPr>
          <p:cNvSpPr/>
          <p:nvPr/>
        </p:nvSpPr>
        <p:spPr>
          <a:xfrm>
            <a:off x="8151464" y="2035650"/>
            <a:ext cx="3332536" cy="818057"/>
          </a:xfrm>
          <a:prstGeom prst="wedgeRoundRectCallout">
            <a:avLst>
              <a:gd name="adj1" fmla="val -76269"/>
              <a:gd name="adj2" fmla="val 156211"/>
              <a:gd name="adj3" fmla="val 1666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dirty="0"/>
              <a:t>Why do we consider the men separately to the women? </a:t>
            </a:r>
          </a:p>
        </p:txBody>
      </p:sp>
      <p:sp>
        <p:nvSpPr>
          <p:cNvPr id="6" name="Speech Bubble: Rectangle with Corners Rounded 5">
            <a:extLst>
              <a:ext uri="{FF2B5EF4-FFF2-40B4-BE49-F238E27FC236}">
                <a16:creationId xmlns:a16="http://schemas.microsoft.com/office/drawing/2014/main" id="{ADF9C9A9-8A41-4A76-861D-0DA1C2864BED}"/>
              </a:ext>
            </a:extLst>
          </p:cNvPr>
          <p:cNvSpPr/>
          <p:nvPr/>
        </p:nvSpPr>
        <p:spPr>
          <a:xfrm>
            <a:off x="8707756" y="3472215"/>
            <a:ext cx="2776244" cy="896132"/>
          </a:xfrm>
          <a:prstGeom prst="wedgeRoundRectCallout">
            <a:avLst>
              <a:gd name="adj1" fmla="val -94250"/>
              <a:gd name="adj2" fmla="val 50123"/>
              <a:gd name="adj3" fmla="val 1666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dirty="0"/>
              <a:t>Why do we multiply the two combinations?</a:t>
            </a:r>
          </a:p>
        </p:txBody>
      </p:sp>
      <p:sp>
        <p:nvSpPr>
          <p:cNvPr id="8" name="Speech Bubble: Rectangle with Corners Rounded 7">
            <a:extLst>
              <a:ext uri="{FF2B5EF4-FFF2-40B4-BE49-F238E27FC236}">
                <a16:creationId xmlns:a16="http://schemas.microsoft.com/office/drawing/2014/main" id="{3DF343E7-5218-D848-A773-6F93FAB8D90B}"/>
              </a:ext>
            </a:extLst>
          </p:cNvPr>
          <p:cNvSpPr/>
          <p:nvPr/>
        </p:nvSpPr>
        <p:spPr>
          <a:xfrm>
            <a:off x="8620125" y="4986855"/>
            <a:ext cx="2863875" cy="1142211"/>
          </a:xfrm>
          <a:prstGeom prst="wedgeRoundRectCallout">
            <a:avLst>
              <a:gd name="adj1" fmla="val -84789"/>
              <a:gd name="adj2" fmla="val 2787"/>
              <a:gd name="adj3" fmla="val 1666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dirty="0"/>
              <a:t>What would change if we wanted 2 women and 3 men on the team? </a:t>
            </a:r>
          </a:p>
        </p:txBody>
      </p:sp>
      <p:sp>
        <p:nvSpPr>
          <p:cNvPr id="5" name="Slide Number Placeholder 1">
            <a:extLst>
              <a:ext uri="{FF2B5EF4-FFF2-40B4-BE49-F238E27FC236}">
                <a16:creationId xmlns:a16="http://schemas.microsoft.com/office/drawing/2014/main" id="{B93B1877-990E-4FC5-E092-A9D9E397903B}"/>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9</a:t>
            </a:fld>
            <a:endParaRPr lang="en-AU" dirty="0"/>
          </a:p>
        </p:txBody>
      </p:sp>
    </p:spTree>
    <p:extLst>
      <p:ext uri="{BB962C8B-B14F-4D97-AF65-F5344CB8AC3E}">
        <p14:creationId xmlns:p14="http://schemas.microsoft.com/office/powerpoint/2010/main" val="922277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8" grpId="0" animBg="1"/>
    </p:bldLst>
  </p:timing>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8740c54-966f-451d-a76c-e38eb7fddd55">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6" ma:contentTypeDescription="Create a new document." ma:contentTypeScope="" ma:versionID="bd9d83f4f7a921f66e63e4f31d495b0d">
  <xsd:schema xmlns:xsd="http://www.w3.org/2001/XMLSchema" xmlns:xs="http://www.w3.org/2001/XMLSchema" xmlns:p="http://schemas.microsoft.com/office/2006/metadata/properties" xmlns:ns2="98740c54-966f-451d-a76c-e38eb7fddd55" xmlns:ns3="094ce8ca-8c20-4eb0-bb23-b47a1c76b753" targetNamespace="http://schemas.microsoft.com/office/2006/metadata/properties" ma:root="true" ma:fieldsID="e5cf10fac62e9c3b0af7a5100ae284e5" ns2:_="" ns3:_="">
    <xsd:import namespace="98740c54-966f-451d-a76c-e38eb7fddd55"/>
    <xsd:import namespace="094ce8ca-8c20-4eb0-bb23-b47a1c76b7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4ce8ca-8c20-4eb0-bb23-b47a1c76b75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EB377FF-CCC3-4BAC-814F-7341ECF58AF3}">
  <ds:schemaRefs>
    <ds:schemaRef ds:uri="http://purl.org/dc/elements/1.1/"/>
    <ds:schemaRef ds:uri="http://schemas.microsoft.com/office/2006/documentManagement/types"/>
    <ds:schemaRef ds:uri="094ce8ca-8c20-4eb0-bb23-b47a1c76b753"/>
    <ds:schemaRef ds:uri="http://schemas.microsoft.com/office/infopath/2007/PartnerControls"/>
    <ds:schemaRef ds:uri="http://schemas.microsoft.com/office/2006/metadata/properties"/>
    <ds:schemaRef ds:uri="http://purl.org/dc/dcmitype/"/>
    <ds:schemaRef ds:uri="http://www.w3.org/XML/1998/namespace"/>
    <ds:schemaRef ds:uri="http://schemas.openxmlformats.org/package/2006/metadata/core-properties"/>
    <ds:schemaRef ds:uri="98740c54-966f-451d-a76c-e38eb7fddd55"/>
    <ds:schemaRef ds:uri="http://purl.org/dc/terms/"/>
  </ds:schemaRefs>
</ds:datastoreItem>
</file>

<file path=customXml/itemProps2.xml><?xml version="1.0" encoding="utf-8"?>
<ds:datastoreItem xmlns:ds="http://schemas.openxmlformats.org/officeDocument/2006/customXml" ds:itemID="{44D99659-A1C9-41C8-A238-4D6251EE25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740c54-966f-451d-a76c-e38eb7fddd55"/>
    <ds:schemaRef ds:uri="094ce8ca-8c20-4eb0-bb23-b47a1c76b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132B49C-5473-4885-B89C-AB9AD27E1F9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NSWG Corporate</Template>
  <TotalTime>45</TotalTime>
  <Words>1172</Words>
  <Application>Microsoft Macintosh PowerPoint</Application>
  <PresentationFormat>Widescreen</PresentationFormat>
  <Paragraphs>146</Paragraphs>
  <Slides>18</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Public Sans</vt:lpstr>
      <vt:lpstr>Times New Roman</vt:lpstr>
      <vt:lpstr>Cambria Math</vt:lpstr>
      <vt:lpstr>Calibri</vt:lpstr>
      <vt:lpstr>Symbol</vt:lpstr>
      <vt:lpstr>Arial</vt:lpstr>
      <vt:lpstr>NSWG Corporate</vt:lpstr>
      <vt:lpstr>Combinations with restrictions</vt:lpstr>
      <vt:lpstr>Activating prior knowledge</vt:lpstr>
      <vt:lpstr>Combinations (1)</vt:lpstr>
      <vt:lpstr>Learning intention and success criteria</vt:lpstr>
      <vt:lpstr>Connecting learning</vt:lpstr>
      <vt:lpstr>Combinations (2)</vt:lpstr>
      <vt:lpstr>Combinations (3)</vt:lpstr>
      <vt:lpstr>Releasing responsibility</vt:lpstr>
      <vt:lpstr>Combinations with restrictions (1)</vt:lpstr>
      <vt:lpstr>Combinations with restrictions (2) </vt:lpstr>
      <vt:lpstr>Independent practice</vt:lpstr>
      <vt:lpstr>Approaching questions scaffold</vt:lpstr>
      <vt:lpstr>HSC style question (1)</vt:lpstr>
      <vt:lpstr>HSC style question (2)</vt:lpstr>
      <vt:lpstr>HSC style question (3)</vt:lpstr>
      <vt:lpstr>HSC style question (4)</vt:lpstr>
      <vt:lpstr>References</vt:lpstr>
      <vt:lpstr>Copyright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 lesson 8 – Combinations with restrictions – slide deck</dc:title>
  <dc:subject>Maths</dc:subject>
  <dc:creator>NSW Department of Education</dc:creator>
  <cp:keywords/>
  <dc:description/>
  <dcterms:created xsi:type="dcterms:W3CDTF">2025-05-26T23:11:28Z</dcterms:created>
  <dcterms:modified xsi:type="dcterms:W3CDTF">2025-05-27T00:01:58Z</dcterms:modified>
  <cp:category>Extension 1  Unit 1</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2024-07-31T04:44:31Z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86cc9e70-6da9-4653-95a8-be9aa2ad5056</vt:lpwstr>
  </property>
  <property fmtid="{D5CDD505-2E9C-101B-9397-08002B2CF9AE}" pid="8" name="MSIP_Label_b603dfd7-d93a-4381-a340-2995d8282205_ContentBits">
    <vt:lpwstr>0</vt:lpwstr>
  </property>
  <property fmtid="{D5CDD505-2E9C-101B-9397-08002B2CF9AE}" pid="9" name="ContentTypeId">
    <vt:lpwstr>0x010100C6BC20BCFB223D4189F17F47419ECBA2</vt:lpwstr>
  </property>
  <property fmtid="{D5CDD505-2E9C-101B-9397-08002B2CF9AE}" pid="10" name="MediaServiceImageTags">
    <vt:lpwstr/>
  </property>
</Properties>
</file>