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9"/>
  </p:notesMasterIdLst>
  <p:handoutMasterIdLst>
    <p:handoutMasterId r:id="rId20"/>
  </p:handoutMasterIdLst>
  <p:sldIdLst>
    <p:sldId id="26505" r:id="rId5"/>
    <p:sldId id="26554" r:id="rId6"/>
    <p:sldId id="26383" r:id="rId7"/>
    <p:sldId id="26512" r:id="rId8"/>
    <p:sldId id="26511" r:id="rId9"/>
    <p:sldId id="26555" r:id="rId10"/>
    <p:sldId id="26513" r:id="rId11"/>
    <p:sldId id="26553" r:id="rId12"/>
    <p:sldId id="26552" r:id="rId13"/>
    <p:sldId id="26524" r:id="rId14"/>
    <p:sldId id="26525" r:id="rId15"/>
    <p:sldId id="26529" r:id="rId16"/>
    <p:sldId id="26547" r:id="rId17"/>
    <p:sldId id="361" r:id="rId18"/>
  </p:sldIdLst>
  <p:sldSz cx="12192000" cy="6858000"/>
  <p:notesSz cx="6858000" cy="9144000"/>
  <p:embeddedFontLst>
    <p:embeddedFont>
      <p:font typeface="Cambria Math" panose="02040503050406030204" pitchFamily="18" charset="0"/>
      <p:regular r:id="rId21"/>
    </p:embeddedFont>
    <p:embeddedFont>
      <p:font typeface="Public Sans" pitchFamily="2" charset="77"/>
      <p:regular r:id="rId22"/>
      <p:bold r:id="rId23"/>
      <p:italic r:id="rId24"/>
      <p:bold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3E829-1E2B-094C-8673-AF80578215C6}" v="96" dt="2025-05-26T06:11:29.21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8" autoAdjust="0"/>
    <p:restoredTop sz="86463" autoAdjust="0"/>
  </p:normalViewPr>
  <p:slideViewPr>
    <p:cSldViewPr snapToGrid="0">
      <p:cViewPr>
        <p:scale>
          <a:sx n="135" d="100"/>
          <a:sy n="135" d="100"/>
        </p:scale>
        <p:origin x="2008" y="246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26/5/2025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26/5/2025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73B3F-F0C5-CCDE-0135-D363578E8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10F46-3AF6-06B9-9D2B-6CBF36CA89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E16483-BCC6-855D-8385-B9E66B57580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FB04C3E-07BB-0336-305F-6336B4EF1EEB}"/>
              </a:ext>
            </a:extLst>
          </p:cNvPr>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99580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B1497-BD55-C9DD-E27B-FB1D0D78FB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9A74E-B444-DB97-FFD4-BBC2138F2B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514DF-C7F2-1DE2-CCAD-7DF60BC5FCB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D3CA12B-F5AE-07B7-1ECF-985F5C1EA81A}"/>
              </a:ext>
            </a:extLst>
          </p:cNvPr>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41787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CC142-B98B-5D98-0EDA-7D73A715D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21CC90-D6F3-B891-C389-6B8909C6C1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83DF5-9ADC-7F26-F2FA-BEE284C21DA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A473C3D-7FCB-14B1-8D6F-13C190BBB3F7}"/>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3472430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B07158C4-A119-4B78-9DE8-A50001BC31DC}"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22855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09961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161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87771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65" r:id="rId5"/>
    <p:sldLayoutId id="2147483766" r:id="rId6"/>
    <p:sldLayoutId id="214748376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penmiddle.com/combinations/"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openmiddle.com/combinations-and-permutations/"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curriculum.nsw.edu.au/learning-areas/mathematics/mathematics-extension-1-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Introduction to combinations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Extension 1 – Year 11 </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Permutations and combinations</a:t>
            </a:r>
          </a:p>
        </p:txBody>
      </p:sp>
      <p:sp>
        <p:nvSpPr>
          <p:cNvPr id="2" name="Picture Placeholder 1" hidden="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BBD27-D9A4-7BF9-8399-B350AD984B8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5978344-4B62-B367-FB4C-68718ECFA96C}"/>
              </a:ext>
            </a:extLst>
          </p:cNvPr>
          <p:cNvSpPr>
            <a:spLocks noGrp="1"/>
          </p:cNvSpPr>
          <p:nvPr>
            <p:ph type="ctrTitle"/>
          </p:nvPr>
        </p:nvSpPr>
        <p:spPr/>
        <p:txBody>
          <a:bodyPr/>
          <a:lstStyle/>
          <a:p>
            <a:r>
              <a:rPr lang="en-AU" dirty="0">
                <a:latin typeface="+mj-lt"/>
                <a:cs typeface="Arial"/>
              </a:rPr>
              <a:t>Independent practice</a:t>
            </a:r>
            <a:endParaRPr lang="en-AU" dirty="0">
              <a:latin typeface="+mj-lt"/>
            </a:endParaRPr>
          </a:p>
        </p:txBody>
      </p:sp>
    </p:spTree>
    <p:extLst>
      <p:ext uri="{BB962C8B-B14F-4D97-AF65-F5344CB8AC3E}">
        <p14:creationId xmlns:p14="http://schemas.microsoft.com/office/powerpoint/2010/main" val="286004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B27C79-7BD5-123B-C8DA-0BC310785DE0}"/>
              </a:ext>
            </a:extLst>
          </p:cNvPr>
          <p:cNvSpPr>
            <a:spLocks noGrp="1"/>
          </p:cNvSpPr>
          <p:nvPr>
            <p:ph type="title"/>
          </p:nvPr>
        </p:nvSpPr>
        <p:spPr/>
        <p:txBody>
          <a:bodyPr/>
          <a:lstStyle/>
          <a:p>
            <a:r>
              <a:rPr lang="en-AU" dirty="0"/>
              <a:t>Open middle (1)	</a:t>
            </a:r>
          </a:p>
        </p:txBody>
      </p:sp>
      <p:sp>
        <p:nvSpPr>
          <p:cNvPr id="4" name="Text Placeholder 3">
            <a:extLst>
              <a:ext uri="{FF2B5EF4-FFF2-40B4-BE49-F238E27FC236}">
                <a16:creationId xmlns:a16="http://schemas.microsoft.com/office/drawing/2014/main" id="{FEEBE796-2CA6-3381-0035-F0E58D44772C}"/>
              </a:ext>
            </a:extLst>
          </p:cNvPr>
          <p:cNvSpPr>
            <a:spLocks noGrp="1"/>
          </p:cNvSpPr>
          <p:nvPr>
            <p:ph type="body" sz="quarter" idx="18"/>
          </p:nvPr>
        </p:nvSpPr>
        <p:spPr/>
        <p:txBody>
          <a:bodyPr/>
          <a:lstStyle/>
          <a:p>
            <a:r>
              <a:rPr lang="en-AU" b="0" i="0" dirty="0">
                <a:effectLst/>
                <a:latin typeface="Droid Sans"/>
              </a:rPr>
              <a:t>Directions: Using the digits 1 through 9, once each, fill in the blanks so that the statement is true.</a:t>
            </a:r>
            <a:endParaRPr lang="en-AU" dirty="0"/>
          </a:p>
        </p:txBody>
      </p:sp>
      <p:pic>
        <p:nvPicPr>
          <p:cNvPr id="2050" name="Picture 2" descr="20 &lt; or equal to nCr &lt; or equal to 30. Find the missing n and r">
            <a:extLst>
              <a:ext uri="{FF2B5EF4-FFF2-40B4-BE49-F238E27FC236}">
                <a16:creationId xmlns:a16="http://schemas.microsoft.com/office/drawing/2014/main" id="{358E0C2B-C56B-FC5E-1FB9-00DE4F416ED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91744" y="2881694"/>
            <a:ext cx="5112568" cy="14976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71A48AA-BCAA-B049-FA04-74870BE51E0B}"/>
              </a:ext>
            </a:extLst>
          </p:cNvPr>
          <p:cNvSpPr txBox="1"/>
          <p:nvPr/>
        </p:nvSpPr>
        <p:spPr>
          <a:xfrm>
            <a:off x="9405598" y="6467500"/>
            <a:ext cx="2320413" cy="276999"/>
          </a:xfrm>
          <a:prstGeom prst="rect">
            <a:avLst/>
          </a:prstGeom>
          <a:noFill/>
        </p:spPr>
        <p:txBody>
          <a:bodyPr wrap="square">
            <a:spAutoFit/>
          </a:bodyPr>
          <a:lstStyle/>
          <a:p>
            <a:r>
              <a:rPr lang="en-AU" sz="1200" u="sng" dirty="0">
                <a:solidFill>
                  <a:srgbClr val="2F5496"/>
                </a:solidFill>
                <a:effectLst/>
                <a:latin typeface="Arial" panose="020B0604020202020204" pitchFamily="34" charset="0"/>
                <a:ea typeface="Calibri" panose="020F0502020204030204" pitchFamily="34" charset="0"/>
                <a:hlinkClick r:id="rId3"/>
              </a:rPr>
              <a:t>Screenshot from Open Middle</a:t>
            </a:r>
            <a:r>
              <a:rPr lang="en-AU" sz="1200" dirty="0">
                <a:effectLst/>
                <a:latin typeface="Arial" panose="020B0604020202020204" pitchFamily="34" charset="0"/>
                <a:ea typeface="Calibri" panose="020F0502020204030204" pitchFamily="34" charset="0"/>
              </a:rPr>
              <a:t> </a:t>
            </a:r>
            <a:endParaRPr lang="en-AU" sz="1200" dirty="0"/>
          </a:p>
        </p:txBody>
      </p:sp>
      <p:sp>
        <p:nvSpPr>
          <p:cNvPr id="2" name="Slide Number Placeholder 1">
            <a:extLst>
              <a:ext uri="{FF2B5EF4-FFF2-40B4-BE49-F238E27FC236}">
                <a16:creationId xmlns:a16="http://schemas.microsoft.com/office/drawing/2014/main" id="{541738DB-D73A-E5DE-A19D-F6730FA2BAD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179266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34BEF-DAD5-F6B1-CC79-DCB33F6B57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293886D-FF8B-1026-B8B7-9B0DCAA99FD2}"/>
              </a:ext>
            </a:extLst>
          </p:cNvPr>
          <p:cNvSpPr>
            <a:spLocks noGrp="1"/>
          </p:cNvSpPr>
          <p:nvPr>
            <p:ph type="title"/>
          </p:nvPr>
        </p:nvSpPr>
        <p:spPr/>
        <p:txBody>
          <a:bodyPr/>
          <a:lstStyle/>
          <a:p>
            <a:r>
              <a:rPr lang="en-AU" dirty="0"/>
              <a:t>Open middle (2)</a:t>
            </a:r>
          </a:p>
        </p:txBody>
      </p:sp>
      <p:sp>
        <p:nvSpPr>
          <p:cNvPr id="4" name="Text Placeholder 3">
            <a:extLst>
              <a:ext uri="{FF2B5EF4-FFF2-40B4-BE49-F238E27FC236}">
                <a16:creationId xmlns:a16="http://schemas.microsoft.com/office/drawing/2014/main" id="{96527A31-A28B-1146-54BF-B73452254050}"/>
              </a:ext>
            </a:extLst>
          </p:cNvPr>
          <p:cNvSpPr>
            <a:spLocks noGrp="1"/>
          </p:cNvSpPr>
          <p:nvPr>
            <p:ph type="body" sz="quarter" idx="18"/>
          </p:nvPr>
        </p:nvSpPr>
        <p:spPr/>
        <p:txBody>
          <a:bodyPr/>
          <a:lstStyle/>
          <a:p>
            <a:r>
              <a:rPr lang="en-AU" b="0" i="0" dirty="0">
                <a:effectLst/>
                <a:latin typeface="Droid Sans"/>
              </a:rPr>
              <a:t>Directions: Using the digits 1 through 9, once each, fill in the blanks so that the statement is true</a:t>
            </a:r>
            <a:endParaRPr lang="en-AU" dirty="0"/>
          </a:p>
        </p:txBody>
      </p:sp>
      <p:pic>
        <p:nvPicPr>
          <p:cNvPr id="9218" name="Picture 2" descr="Find the missing n and r so nCr = nPr">
            <a:extLst>
              <a:ext uri="{FF2B5EF4-FFF2-40B4-BE49-F238E27FC236}">
                <a16:creationId xmlns:a16="http://schemas.microsoft.com/office/drawing/2014/main" id="{5FFC1795-1EB4-68A5-76D3-42A21154A83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23792" y="2746570"/>
            <a:ext cx="3744416" cy="1556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6E42FF-E4AC-6BAD-1BFA-351F45A0C8D4}"/>
              </a:ext>
            </a:extLst>
          </p:cNvPr>
          <p:cNvSpPr txBox="1"/>
          <p:nvPr/>
        </p:nvSpPr>
        <p:spPr>
          <a:xfrm>
            <a:off x="9291484" y="6467500"/>
            <a:ext cx="2635909" cy="276999"/>
          </a:xfrm>
          <a:prstGeom prst="rect">
            <a:avLst/>
          </a:prstGeom>
          <a:noFill/>
        </p:spPr>
        <p:txBody>
          <a:bodyPr wrap="square">
            <a:spAutoFit/>
          </a:bodyPr>
          <a:lstStyle/>
          <a:p>
            <a:r>
              <a:rPr lang="en-AU" sz="1200" u="sng" dirty="0">
                <a:solidFill>
                  <a:srgbClr val="2F5496"/>
                </a:solidFill>
                <a:effectLst/>
                <a:latin typeface="Arial" panose="020B0604020202020204" pitchFamily="34" charset="0"/>
                <a:ea typeface="Calibri" panose="020F0502020204030204" pitchFamily="34" charset="0"/>
                <a:hlinkClick r:id="rId3"/>
              </a:rPr>
              <a:t>Screenshot from Open Middle</a:t>
            </a:r>
            <a:r>
              <a:rPr lang="en-AU" sz="1200" dirty="0">
                <a:effectLst/>
                <a:latin typeface="Arial" panose="020B0604020202020204" pitchFamily="34" charset="0"/>
                <a:ea typeface="Calibri" panose="020F0502020204030204" pitchFamily="34" charset="0"/>
              </a:rPr>
              <a:t> </a:t>
            </a:r>
            <a:endParaRPr lang="en-AU" sz="1200" dirty="0"/>
          </a:p>
        </p:txBody>
      </p:sp>
      <p:sp>
        <p:nvSpPr>
          <p:cNvPr id="2" name="Slide Number Placeholder 1">
            <a:extLst>
              <a:ext uri="{FF2B5EF4-FFF2-40B4-BE49-F238E27FC236}">
                <a16:creationId xmlns:a16="http://schemas.microsoft.com/office/drawing/2014/main" id="{FFF2792E-9862-3672-7E6A-89BB4155CD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118859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Arial" panose="020B0604020202020204"/>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Arial" panose="020B0604020202020204"/>
                <a:ea typeface="+mn-ea"/>
                <a:cs typeface="+mn-cs"/>
              </a:rPr>
              <a:t> </a:t>
            </a: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US" sz="1100" u="sng" dirty="0">
                <a:solidFill>
                  <a:srgbClr val="146CFD"/>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Mathematics Extension 1 </a:t>
            </a:r>
            <a:r>
              <a:rPr lang="en-AU" sz="1100" dirty="0">
                <a:solidFill>
                  <a:srgbClr val="146CFD"/>
                </a:solidFill>
                <a:hlinkClick r:id="rId6">
                  <a:extLst>
                    <a:ext uri="{A12FA001-AC4F-418D-AE19-62706E023703}">
                      <ahyp:hlinkClr xmlns:ahyp="http://schemas.microsoft.com/office/drawing/2018/hyperlinkcolor" val="tx"/>
                    </a:ext>
                  </a:extLst>
                </a:hlinkClick>
              </a:rPr>
              <a:t>11–12</a:t>
            </a:r>
            <a:r>
              <a:rPr lang="en-US" sz="1100" u="sng" dirty="0">
                <a:solidFill>
                  <a:schemeClr val="accent1">
                    <a:lumMod val="75000"/>
                    <a:lumOff val="25000"/>
                  </a:schemeClr>
                </a:solidFill>
                <a:effectLs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 Syllabus</a:t>
            </a:r>
            <a:r>
              <a:rPr lang="en-AU" sz="1100" dirty="0">
                <a:solidFill>
                  <a:schemeClr val="accent1">
                    <a:lumMod val="75000"/>
                    <a:lumOff val="25000"/>
                  </a:schemeClr>
                </a:solidFill>
                <a:effectLst/>
                <a:latin typeface="Arial" panose="020B0604020202020204" pitchFamily="34" charset="0"/>
                <a:ea typeface="Arial" panose="020B0604020202020204" pitchFamily="34" charset="0"/>
              </a:rPr>
              <a:t> </a:t>
            </a:r>
            <a:r>
              <a:rPr lang="en-AU" sz="1100"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2025</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0156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4F300-C2FA-ACF6-E631-1361A64163D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BCF5133-8AA6-E2C0-5B04-007D48363232}"/>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30961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60891" y="1894417"/>
            <a:ext cx="11312525" cy="404033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defRPr/>
            </a:pPr>
            <a:r>
              <a:rPr lang="en-AU" sz="2000" b="1" dirty="0">
                <a:solidFill>
                  <a:srgbClr val="002664"/>
                </a:solidFill>
                <a:latin typeface="Arial" panose="020B0604020202020204"/>
                <a:cs typeface="Arial"/>
              </a:rPr>
              <a:t>Learning intention</a:t>
            </a:r>
            <a:endParaRPr kumimoji="0" lang="en-AU" sz="2000" b="1" i="0" u="none" strike="noStrike" kern="1200" cap="none" spc="0" normalizeH="0" baseline="0" noProof="0" dirty="0">
              <a:ln>
                <a:noFill/>
              </a:ln>
              <a:solidFill>
                <a:srgbClr val="002664"/>
              </a:solidFill>
              <a:effectLst/>
              <a:uLnTx/>
              <a:uFillTx/>
              <a:latin typeface="Arial" panose="020B0604020202020204"/>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defRPr/>
            </a:pPr>
            <a:r>
              <a:rPr lang="en-AU" sz="1800" dirty="0">
                <a:solidFill>
                  <a:srgbClr val="22272B"/>
                </a:solidFill>
                <a:latin typeface="Arial" panose="020B0604020202020204"/>
                <a:cs typeface="Arial"/>
              </a:rPr>
              <a:t>To understand the concept of a combination.</a:t>
            </a:r>
            <a:endParaRPr lang="en-AU" sz="1800" b="0" i="0" u="none" strike="noStrike" kern="1200" cap="none" spc="0" normalizeH="0" baseline="0" noProof="0" dirty="0">
              <a:ln>
                <a:noFill/>
              </a:ln>
              <a:solidFill>
                <a:srgbClr val="22272B"/>
              </a:solidFill>
              <a:effectLst/>
              <a:uLnTx/>
              <a:uFillTx/>
              <a:latin typeface="Arial" panose="020B0604020202020204"/>
              <a:cs typeface="Arial"/>
            </a:endParaRPr>
          </a:p>
          <a:p>
            <a:pPr>
              <a:lnSpc>
                <a:spcPct val="150000"/>
              </a:lnSpc>
              <a:spcAft>
                <a:spcPts val="600"/>
              </a:spcAft>
              <a:defRPr/>
            </a:pPr>
            <a:r>
              <a:rPr lang="en-AU" sz="2000" b="1" dirty="0">
                <a:solidFill>
                  <a:srgbClr val="002664"/>
                </a:solidFill>
                <a:latin typeface="Arial" panose="020B0604020202020204"/>
                <a:cs typeface="Arial"/>
              </a:rPr>
              <a:t>Success criteria</a:t>
            </a:r>
            <a:endParaRPr kumimoji="0" lang="en-US" sz="2000" b="0"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342900" indent="-342900">
              <a:lnSpc>
                <a:spcPct val="150000"/>
              </a:lnSpc>
              <a:spcBef>
                <a:spcPts val="1200"/>
              </a:spcBef>
              <a:spcAft>
                <a:spcPts val="600"/>
              </a:spcAft>
              <a:buSzPts val="1100"/>
              <a:buFont typeface="Symbol" panose="05050102010706020507" pitchFamily="18" charset="2"/>
              <a:buChar char=""/>
            </a:pPr>
            <a:r>
              <a:rPr lang="en-AU" sz="1800" dirty="0">
                <a:latin typeface="Arial"/>
                <a:ea typeface="Calibri"/>
                <a:cs typeface="Arial"/>
              </a:rPr>
              <a:t>I can explain</a:t>
            </a:r>
            <a:r>
              <a:rPr lang="en-AU" sz="1800" dirty="0">
                <a:effectLst/>
                <a:latin typeface="Arial"/>
                <a:ea typeface="Calibri"/>
                <a:cs typeface="Arial"/>
              </a:rPr>
              <a:t> what a combination is.</a:t>
            </a:r>
          </a:p>
          <a:p>
            <a:pPr marL="342900" indent="-342900">
              <a:lnSpc>
                <a:spcPct val="150000"/>
              </a:lnSpc>
              <a:spcBef>
                <a:spcPts val="1200"/>
              </a:spcBef>
              <a:spcAft>
                <a:spcPts val="600"/>
              </a:spcAft>
              <a:buSzPts val="1100"/>
              <a:buFont typeface="Symbol" panose="05050102010706020507" pitchFamily="18" charset="2"/>
              <a:buChar char=""/>
            </a:pPr>
            <a:r>
              <a:rPr lang="en-AU" sz="1800" dirty="0">
                <a:latin typeface="Arial"/>
                <a:ea typeface="Calibri"/>
                <a:cs typeface="Arial"/>
              </a:rPr>
              <a:t>I can demonstrate</a:t>
            </a:r>
            <a:r>
              <a:rPr lang="en-AU" sz="1800" dirty="0">
                <a:effectLst/>
                <a:latin typeface="Arial"/>
                <a:ea typeface="Calibri"/>
                <a:cs typeface="Arial"/>
              </a:rPr>
              <a:t> the properties of combinations.</a:t>
            </a:r>
          </a:p>
          <a:p>
            <a:pPr marL="342900" indent="-342900">
              <a:lnSpc>
                <a:spcPct val="150000"/>
              </a:lnSpc>
              <a:spcBef>
                <a:spcPts val="1200"/>
              </a:spcBef>
              <a:spcAft>
                <a:spcPts val="600"/>
              </a:spcAft>
              <a:buSzPts val="1100"/>
              <a:buFont typeface="Symbol" panose="05050102010706020507" pitchFamily="18" charset="2"/>
              <a:buChar char=""/>
            </a:pPr>
            <a:r>
              <a:rPr lang="en-AU" sz="1800" dirty="0">
                <a:latin typeface="Arial"/>
                <a:ea typeface="Calibri"/>
                <a:cs typeface="Arial"/>
              </a:rPr>
              <a:t>I can solve</a:t>
            </a:r>
            <a:r>
              <a:rPr lang="en-AU" sz="1800" dirty="0">
                <a:effectLst/>
                <a:latin typeface="Arial"/>
                <a:ea typeface="Calibri"/>
                <a:cs typeface="Arial"/>
              </a:rPr>
              <a:t> problems involving combinations. </a:t>
            </a:r>
          </a:p>
          <a:p>
            <a:pPr marR="0" lvl="0" algn="l" defTabSz="609585" rtl="0" eaLnBrk="1" fontAlgn="auto" latinLnBrk="0" hangingPunct="1">
              <a:lnSpc>
                <a:spcPct val="150000"/>
              </a:lnSpc>
              <a:spcBef>
                <a:spcPts val="0"/>
              </a:spcBef>
              <a:spcAft>
                <a:spcPts val="600"/>
              </a:spcAft>
              <a:buClrTx/>
              <a:buSzTx/>
              <a:tabLst/>
              <a:defRPr/>
            </a:pPr>
            <a:endParaRPr kumimoji="0" lang="en-AU" sz="2400" b="0" i="0" u="none" strike="noStrike" kern="1200" cap="none" spc="0" normalizeH="0" baseline="0" noProof="0" dirty="0">
              <a:ln>
                <a:noFill/>
              </a:ln>
              <a:solidFill>
                <a:srgbClr val="22272B"/>
              </a:solidFill>
              <a:effectLst/>
              <a:uLnTx/>
              <a:uFillTx/>
              <a:latin typeface="Arial" panose="020B0604020202020204"/>
              <a:ea typeface="+mn-ea"/>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4896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21080-66CF-B76B-E27B-185D9ED4CB0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3024B98-C284-E3AA-A336-061425D16DB8}"/>
              </a:ext>
            </a:extLst>
          </p:cNvPr>
          <p:cNvSpPr>
            <a:spLocks noGrp="1"/>
          </p:cNvSpPr>
          <p:nvPr>
            <p:ph type="ctrTitle"/>
          </p:nvPr>
        </p:nvSpPr>
        <p:spPr/>
        <p:txBody>
          <a:bodyPr/>
          <a:lstStyle/>
          <a:p>
            <a:r>
              <a:rPr lang="en-AU" dirty="0">
                <a:latin typeface="+mj-lt"/>
                <a:cs typeface="Arial"/>
              </a:rPr>
              <a:t>Connecting learning</a:t>
            </a:r>
            <a:endParaRPr lang="en-AU" dirty="0">
              <a:latin typeface="+mj-lt"/>
            </a:endParaRPr>
          </a:p>
        </p:txBody>
      </p:sp>
    </p:spTree>
    <p:extLst>
      <p:ext uri="{BB962C8B-B14F-4D97-AF65-F5344CB8AC3E}">
        <p14:creationId xmlns:p14="http://schemas.microsoft.com/office/powerpoint/2010/main" val="246344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28D9D-9730-B2EA-9B16-03FDEACA58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11C420F-FDCD-ACAC-0199-EAF2E9C0881F}"/>
              </a:ext>
            </a:extLst>
          </p:cNvPr>
          <p:cNvSpPr>
            <a:spLocks noGrp="1"/>
          </p:cNvSpPr>
          <p:nvPr>
            <p:ph type="title"/>
          </p:nvPr>
        </p:nvSpPr>
        <p:spPr/>
        <p:txBody>
          <a:bodyPr/>
          <a:lstStyle/>
          <a:p>
            <a:r>
              <a:rPr lang="en-AU" dirty="0"/>
              <a:t>Permutation to combination</a:t>
            </a:r>
          </a:p>
        </p:txBody>
      </p:sp>
      <p:sp>
        <p:nvSpPr>
          <p:cNvPr id="4" name="Text Placeholder 3">
            <a:extLst>
              <a:ext uri="{FF2B5EF4-FFF2-40B4-BE49-F238E27FC236}">
                <a16:creationId xmlns:a16="http://schemas.microsoft.com/office/drawing/2014/main" id="{8051C781-933B-F9C7-4507-37E3DDB5D9C1}"/>
              </a:ext>
            </a:extLst>
          </p:cNvPr>
          <p:cNvSpPr>
            <a:spLocks noGrp="1"/>
          </p:cNvSpPr>
          <p:nvPr>
            <p:ph type="body" sz="quarter" idx="18"/>
          </p:nvPr>
        </p:nvSpPr>
        <p:spPr/>
        <p:txBody>
          <a:bodyPr/>
          <a:lstStyle/>
          <a:p>
            <a:r>
              <a:rPr lang="en-AU" dirty="0"/>
              <a:t>What adjustment needs to be made?</a:t>
            </a:r>
          </a:p>
        </p:txBody>
      </p:sp>
      <p:sp>
        <p:nvSpPr>
          <p:cNvPr id="9" name="TextBox 8">
            <a:extLst>
              <a:ext uri="{FF2B5EF4-FFF2-40B4-BE49-F238E27FC236}">
                <a16:creationId xmlns:a16="http://schemas.microsoft.com/office/drawing/2014/main" id="{73462BA7-0A5D-187C-E9FE-2CE0DAADBEAA}"/>
              </a:ext>
            </a:extLst>
          </p:cNvPr>
          <p:cNvSpPr txBox="1"/>
          <p:nvPr/>
        </p:nvSpPr>
        <p:spPr>
          <a:xfrm>
            <a:off x="405829" y="1705510"/>
            <a:ext cx="6645420" cy="914400"/>
          </a:xfrm>
          <a:prstGeom prst="rect">
            <a:avLst/>
          </a:prstGeom>
          <a:noFill/>
        </p:spPr>
        <p:txBody>
          <a:bodyPr wrap="none" lIns="0" tIns="0" rIns="0" bIns="0" rtlCol="0">
            <a:noAutofit/>
          </a:bodyPr>
          <a:lstStyle/>
          <a:p>
            <a:pPr algn="l"/>
            <a:r>
              <a:rPr lang="en-AU" sz="1800" dirty="0"/>
              <a:t>How many combinations of 3 flavours, chosen from 6 flavours?</a:t>
            </a:r>
          </a:p>
        </p:txBody>
      </p:sp>
      <mc:AlternateContent xmlns:mc="http://schemas.openxmlformats.org/markup-compatibility/2006">
        <mc:Choice xmlns:a14="http://schemas.microsoft.com/office/drawing/2010/main" Requires="a14">
          <p:sp>
            <p:nvSpPr>
              <p:cNvPr id="28" name="Content Placeholder 27">
                <a:extLst>
                  <a:ext uri="{FF2B5EF4-FFF2-40B4-BE49-F238E27FC236}">
                    <a16:creationId xmlns:a16="http://schemas.microsoft.com/office/drawing/2014/main" id="{BE8A80EE-6454-B0C1-9965-518158F6945C}"/>
                  </a:ext>
                </a:extLst>
              </p:cNvPr>
              <p:cNvSpPr>
                <a:spLocks noGrp="1"/>
              </p:cNvSpPr>
              <p:nvPr>
                <p:ph sz="quarter" idx="19"/>
              </p:nvPr>
            </p:nvSpPr>
            <p:spPr>
              <a:xfrm>
                <a:off x="1068640" y="3009924"/>
                <a:ext cx="3049587" cy="3145371"/>
              </a:xfrm>
            </p:spPr>
            <p:txBody>
              <a:bodyPr/>
              <a:lstStyle/>
              <a:p>
                <a:pPr algn="ctr"/>
                <a:r>
                  <a:rPr lang="en-AU" sz="1800" dirty="0"/>
                  <a:t>Permutations</a:t>
                </a:r>
                <a14:m>
                  <m:oMath xmlns:m="http://schemas.openxmlformats.org/officeDocument/2006/math">
                    <m:r>
                      <a:rPr lang="en-AU" sz="1800" i="1" dirty="0" smtClean="0">
                        <a:latin typeface="Cambria Math" panose="02040503050406030204" pitchFamily="18" charset="0"/>
                      </a:rPr>
                      <m:t>=</m:t>
                    </m:r>
                    <m:r>
                      <a:rPr lang="en-AU" sz="1800" b="0" i="1" dirty="0" smtClean="0">
                        <a:latin typeface="Cambria Math" panose="02040503050406030204" pitchFamily="18" charset="0"/>
                      </a:rPr>
                      <m:t>120</m:t>
                    </m:r>
                    <m:r>
                      <a:rPr lang="en-AU" sz="1800" i="1" dirty="0" smtClean="0">
                        <a:latin typeface="Cambria Math" panose="02040503050406030204" pitchFamily="18" charset="0"/>
                      </a:rPr>
                      <m:t> </m:t>
                    </m:r>
                  </m:oMath>
                </a14:m>
                <a:endParaRPr lang="en-AU" sz="1800" dirty="0"/>
              </a:p>
              <a:p>
                <a:pPr algn="ctr"/>
                <a:r>
                  <a:rPr lang="en-AU" sz="1800" i="1" baseline="30000" dirty="0"/>
                  <a:t>n</a:t>
                </a:r>
                <a:r>
                  <a:rPr lang="en-AU" sz="1800" i="1" dirty="0"/>
                  <a:t>P</a:t>
                </a:r>
                <a:r>
                  <a:rPr lang="en-AU" sz="1800" i="1" baseline="-25000" dirty="0"/>
                  <a:t>r </a:t>
                </a:r>
                <a14:m>
                  <m:oMath xmlns:m="http://schemas.openxmlformats.org/officeDocument/2006/math">
                    <m:r>
                      <a:rPr lang="en-AU" sz="1800" b="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b="0" i="1" smtClean="0">
                            <a:latin typeface="Cambria Math" panose="02040503050406030204" pitchFamily="18" charset="0"/>
                          </a:rPr>
                          <m:t>6!</m:t>
                        </m:r>
                      </m:num>
                      <m:den>
                        <m:r>
                          <a:rPr lang="en-AU" sz="1800" b="0" i="1" smtClean="0">
                            <a:latin typeface="Cambria Math" panose="02040503050406030204" pitchFamily="18" charset="0"/>
                            <a:ea typeface="Cambria Math" panose="02040503050406030204" pitchFamily="18" charset="0"/>
                          </a:rPr>
                          <m:t>3!</m:t>
                        </m:r>
                      </m:den>
                    </m:f>
                    <m:r>
                      <a:rPr lang="en-AU" sz="1800" b="0" i="1" smtClean="0">
                        <a:latin typeface="Cambria Math" panose="02040503050406030204" pitchFamily="18" charset="0"/>
                      </a:rPr>
                      <m:t>=120</m:t>
                    </m:r>
                  </m:oMath>
                </a14:m>
                <a:endParaRPr lang="en-AU" sz="1800" dirty="0"/>
              </a:p>
              <a:p>
                <a:endParaRPr lang="en-AU" dirty="0"/>
              </a:p>
            </p:txBody>
          </p:sp>
        </mc:Choice>
        <mc:Fallback>
          <p:sp>
            <p:nvSpPr>
              <p:cNvPr id="28" name="Content Placeholder 27">
                <a:extLst>
                  <a:ext uri="{FF2B5EF4-FFF2-40B4-BE49-F238E27FC236}">
                    <a16:creationId xmlns:a16="http://schemas.microsoft.com/office/drawing/2014/main" id="{BE8A80EE-6454-B0C1-9965-518158F6945C}"/>
                  </a:ext>
                </a:extLst>
              </p:cNvPr>
              <p:cNvSpPr>
                <a:spLocks noGrp="1" noRot="1" noChangeAspect="1" noMove="1" noResize="1" noEditPoints="1" noAdjustHandles="1" noChangeArrowheads="1" noChangeShapeType="1" noTextEdit="1"/>
              </p:cNvSpPr>
              <p:nvPr>
                <p:ph sz="quarter" idx="19"/>
              </p:nvPr>
            </p:nvSpPr>
            <p:spPr>
              <a:xfrm>
                <a:off x="1068640" y="3009924"/>
                <a:ext cx="3049587" cy="3145371"/>
              </a:xfrm>
              <a:blipFill>
                <a:blip r:embed="rId2"/>
                <a:stretch>
                  <a:fillRect/>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B8BF8CD8-D07A-9B88-7717-1EB0B4EF11CB}"/>
              </a:ext>
              <a:ext uri="{C183D7F6-B498-43B3-948B-1728B52AA6E4}">
                <adec:decorative xmlns:adec="http://schemas.microsoft.com/office/drawing/2017/decorative" val="1"/>
              </a:ext>
            </a:extLst>
          </p:cNvPr>
          <p:cNvSpPr/>
          <p:nvPr/>
        </p:nvSpPr>
        <p:spPr>
          <a:xfrm>
            <a:off x="4216694" y="3443885"/>
            <a:ext cx="2866490" cy="467474"/>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mc:Choice xmlns:a14="http://schemas.microsoft.com/office/drawing/2010/main" Requires="a14">
          <p:sp>
            <p:nvSpPr>
              <p:cNvPr id="29" name="Content Placeholder 27">
                <a:extLst>
                  <a:ext uri="{FF2B5EF4-FFF2-40B4-BE49-F238E27FC236}">
                    <a16:creationId xmlns:a16="http://schemas.microsoft.com/office/drawing/2014/main" id="{6A1B0951-CF87-ABA8-4E5F-711EB251B051}"/>
                  </a:ext>
                </a:extLst>
              </p:cNvPr>
              <p:cNvSpPr txBox="1">
                <a:spLocks/>
              </p:cNvSpPr>
              <p:nvPr/>
            </p:nvSpPr>
            <p:spPr>
              <a:xfrm>
                <a:off x="7131372" y="3009924"/>
                <a:ext cx="4555482" cy="358006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AU" sz="1800" dirty="0"/>
                  <a:t>Combinations </a:t>
                </a:r>
                <a14:m>
                  <m:oMath xmlns:m="http://schemas.openxmlformats.org/officeDocument/2006/math">
                    <m:r>
                      <a:rPr lang="en-AU" sz="1800" i="1" dirty="0" smtClean="0">
                        <a:latin typeface="Cambria Math" panose="02040503050406030204" pitchFamily="18" charset="0"/>
                      </a:rPr>
                      <m:t>=</m:t>
                    </m:r>
                    <m:r>
                      <a:rPr lang="en-AU" sz="1800" b="0" i="1" dirty="0" smtClean="0">
                        <a:latin typeface="Cambria Math" panose="02040503050406030204" pitchFamily="18" charset="0"/>
                      </a:rPr>
                      <m:t>20</m:t>
                    </m:r>
                  </m:oMath>
                </a14:m>
                <a:endParaRPr lang="en-AU" sz="1800" dirty="0"/>
              </a:p>
              <a:p>
                <a:pPr/>
                <a14:m>
                  <m:oMathPara xmlns:m="http://schemas.openxmlformats.org/officeDocument/2006/math">
                    <m:oMathParaPr>
                      <m:jc m:val="centerGroup"/>
                    </m:oMathParaPr>
                    <m:oMath xmlns:m="http://schemas.openxmlformats.org/officeDocument/2006/math">
                      <m:f>
                        <m:fPr>
                          <m:ctrlPr>
                            <a:rPr lang="en-AU" sz="1800" i="1" smtClean="0">
                              <a:latin typeface="Cambria Math" panose="02040503050406030204" pitchFamily="18" charset="0"/>
                            </a:rPr>
                          </m:ctrlPr>
                        </m:fPr>
                        <m:num>
                          <m:r>
                            <a:rPr lang="en-AU" sz="1800" b="0" i="1" smtClean="0">
                              <a:latin typeface="Cambria Math" panose="02040503050406030204" pitchFamily="18" charset="0"/>
                            </a:rPr>
                            <m:t>𝑛𝑜</m:t>
                          </m:r>
                          <m:r>
                            <a:rPr lang="en-AU" sz="1800" b="0" i="1" smtClean="0">
                              <a:latin typeface="Cambria Math" panose="02040503050406030204" pitchFamily="18" charset="0"/>
                            </a:rPr>
                            <m:t>. </m:t>
                          </m:r>
                          <m:r>
                            <a:rPr lang="en-AU" sz="1800" b="0" i="1" smtClean="0">
                              <a:latin typeface="Cambria Math" panose="02040503050406030204" pitchFamily="18" charset="0"/>
                            </a:rPr>
                            <m:t>𝑜𝑓</m:t>
                          </m:r>
                          <m:r>
                            <a:rPr lang="en-AU" sz="1800" b="0" i="1" smtClean="0">
                              <a:latin typeface="Cambria Math" panose="02040503050406030204" pitchFamily="18" charset="0"/>
                            </a:rPr>
                            <m:t> </m:t>
                          </m:r>
                          <m:r>
                            <a:rPr lang="en-AU" sz="1800" b="0" i="1" smtClean="0">
                              <a:latin typeface="Cambria Math" panose="02040503050406030204" pitchFamily="18" charset="0"/>
                            </a:rPr>
                            <m:t>𝑎𝑟𝑟𝑎𝑛𝑔𝑒𝑚𝑒𝑛𝑡𝑠</m:t>
                          </m:r>
                        </m:num>
                        <m:den>
                          <m:r>
                            <a:rPr lang="en-AU" sz="1800" b="0" i="1" smtClean="0">
                              <a:latin typeface="Cambria Math" panose="02040503050406030204" pitchFamily="18" charset="0"/>
                              <a:ea typeface="Cambria Math" panose="02040503050406030204" pitchFamily="18" charset="0"/>
                            </a:rPr>
                            <m:t>3!</m:t>
                          </m:r>
                        </m:den>
                      </m:f>
                      <m:r>
                        <a:rPr lang="en-AU" sz="1800" i="1" smtClean="0">
                          <a:latin typeface="Cambria Math" panose="02040503050406030204" pitchFamily="18" charset="0"/>
                        </a:rPr>
                        <m:t>=</m:t>
                      </m:r>
                      <m:f>
                        <m:fPr>
                          <m:ctrlPr>
                            <a:rPr lang="en-AU" sz="1800" i="1" smtClean="0">
                              <a:latin typeface="Cambria Math" panose="02040503050406030204" pitchFamily="18" charset="0"/>
                            </a:rPr>
                          </m:ctrlPr>
                        </m:fPr>
                        <m:num>
                          <m:r>
                            <a:rPr lang="en-AU" sz="1800" b="0" i="1" smtClean="0">
                              <a:latin typeface="Cambria Math" panose="02040503050406030204" pitchFamily="18" charset="0"/>
                            </a:rPr>
                            <m:t>120</m:t>
                          </m:r>
                        </m:num>
                        <m:den>
                          <m:r>
                            <a:rPr lang="en-AU" sz="1800" b="0" i="1" smtClean="0">
                              <a:latin typeface="Cambria Math" panose="02040503050406030204" pitchFamily="18" charset="0"/>
                            </a:rPr>
                            <m:t>6</m:t>
                          </m:r>
                        </m:den>
                      </m:f>
                      <m:r>
                        <a:rPr lang="en-AU" sz="1800" b="0" i="1" smtClean="0">
                          <a:latin typeface="Cambria Math" panose="02040503050406030204" pitchFamily="18" charset="0"/>
                        </a:rPr>
                        <m:t>=20</m:t>
                      </m:r>
                    </m:oMath>
                  </m:oMathPara>
                </a14:m>
                <a:endParaRPr lang="en-AU" sz="1800" dirty="0"/>
              </a:p>
              <a:p>
                <a:endParaRPr lang="en-AU" dirty="0"/>
              </a:p>
              <a:p>
                <a:endParaRPr lang="en-AU" dirty="0"/>
              </a:p>
            </p:txBody>
          </p:sp>
        </mc:Choice>
        <mc:Fallback>
          <p:sp>
            <p:nvSpPr>
              <p:cNvPr id="29" name="Content Placeholder 27">
                <a:extLst>
                  <a:ext uri="{FF2B5EF4-FFF2-40B4-BE49-F238E27FC236}">
                    <a16:creationId xmlns:a16="http://schemas.microsoft.com/office/drawing/2014/main" id="{6A1B0951-CF87-ABA8-4E5F-711EB251B051}"/>
                  </a:ext>
                </a:extLst>
              </p:cNvPr>
              <p:cNvSpPr txBox="1">
                <a:spLocks noRot="1" noChangeAspect="1" noMove="1" noResize="1" noEditPoints="1" noAdjustHandles="1" noChangeArrowheads="1" noChangeShapeType="1" noTextEdit="1"/>
              </p:cNvSpPr>
              <p:nvPr/>
            </p:nvSpPr>
            <p:spPr>
              <a:xfrm>
                <a:off x="7131372" y="3009924"/>
                <a:ext cx="4555482" cy="3580060"/>
              </a:xfrm>
              <a:prstGeom prst="rect">
                <a:avLst/>
              </a:prstGeom>
              <a:blipFill>
                <a:blip r:embed="rId3"/>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5F1D96F-7BF0-09F1-9E82-72D5CACDC90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23426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09E4B-1889-1CDA-D4D9-4DB67F301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B8C8D7-B0BE-46A9-C19A-517A5CD891C6}"/>
              </a:ext>
            </a:extLst>
          </p:cNvPr>
          <p:cNvSpPr>
            <a:spLocks noGrp="1"/>
          </p:cNvSpPr>
          <p:nvPr>
            <p:ph type="title"/>
          </p:nvPr>
        </p:nvSpPr>
        <p:spPr/>
        <p:txBody>
          <a:bodyPr/>
          <a:lstStyle/>
          <a:p>
            <a:r>
              <a:rPr lang="en-AU" dirty="0"/>
              <a:t>Permutation to combination (2)</a:t>
            </a:r>
          </a:p>
        </p:txBody>
      </p:sp>
      <p:sp>
        <p:nvSpPr>
          <p:cNvPr id="4" name="Text Placeholder 3">
            <a:extLst>
              <a:ext uri="{FF2B5EF4-FFF2-40B4-BE49-F238E27FC236}">
                <a16:creationId xmlns:a16="http://schemas.microsoft.com/office/drawing/2014/main" id="{CD8D92C2-3C10-F774-1093-6513982AFDA0}"/>
              </a:ext>
            </a:extLst>
          </p:cNvPr>
          <p:cNvSpPr>
            <a:spLocks noGrp="1"/>
          </p:cNvSpPr>
          <p:nvPr>
            <p:ph type="body" sz="quarter" idx="18"/>
          </p:nvPr>
        </p:nvSpPr>
        <p:spPr/>
        <p:txBody>
          <a:bodyPr/>
          <a:lstStyle/>
          <a:p>
            <a:r>
              <a:rPr lang="en-AU" dirty="0"/>
              <a:t>Combination formula</a:t>
            </a:r>
          </a:p>
        </p:txBody>
      </p:sp>
      <mc:AlternateContent xmlns:mc="http://schemas.openxmlformats.org/markup-compatibility/2006">
        <mc:Choice xmlns:a14="http://schemas.microsoft.com/office/drawing/2010/main" Requires="a14">
          <p:sp>
            <p:nvSpPr>
              <p:cNvPr id="33" name="Rectangle: Rounded Corners 32">
                <a:extLst>
                  <a:ext uri="{FF2B5EF4-FFF2-40B4-BE49-F238E27FC236}">
                    <a16:creationId xmlns:a16="http://schemas.microsoft.com/office/drawing/2014/main" id="{E97A494B-4E82-916F-1EC5-A08FBE5EF971}"/>
                  </a:ext>
                </a:extLst>
              </p:cNvPr>
              <p:cNvSpPr/>
              <p:nvPr/>
            </p:nvSpPr>
            <p:spPr>
              <a:xfrm>
                <a:off x="1318712" y="2982909"/>
                <a:ext cx="2279144" cy="1670229"/>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1800" i="1" baseline="30000" dirty="0"/>
                  <a:t>Permutation</a:t>
                </a:r>
              </a:p>
              <a:p>
                <a:pPr algn="ctr"/>
                <a:r>
                  <a:rPr lang="en-AU" sz="1800" i="1" baseline="30000" dirty="0"/>
                  <a:t>n</a:t>
                </a:r>
                <a:r>
                  <a:rPr lang="en-AU" sz="1800" i="1" dirty="0"/>
                  <a:t>P</a:t>
                </a:r>
                <a:r>
                  <a:rPr lang="en-AU" sz="1800" i="1" baseline="-25000" dirty="0"/>
                  <a:t>r  </a:t>
                </a:r>
                <a14:m>
                  <m:oMath xmlns:m="http://schemas.openxmlformats.org/officeDocument/2006/math">
                    <m:r>
                      <a:rPr lang="en-AU" sz="1800" b="0" i="1" smtClean="0">
                        <a:solidFill>
                          <a:schemeClr val="bg1"/>
                        </a:solidFill>
                        <a:latin typeface="Cambria Math" panose="02040503050406030204" pitchFamily="18" charset="0"/>
                      </a:rPr>
                      <m:t>=</m:t>
                    </m:r>
                    <m:f>
                      <m:fPr>
                        <m:ctrlPr>
                          <a:rPr lang="en-AU" sz="1800" b="0" i="1" smtClean="0">
                            <a:solidFill>
                              <a:schemeClr val="bg1"/>
                            </a:solidFill>
                            <a:latin typeface="Cambria Math" panose="02040503050406030204" pitchFamily="18" charset="0"/>
                          </a:rPr>
                        </m:ctrlPr>
                      </m:fPr>
                      <m:num>
                        <m:r>
                          <a:rPr lang="en-AU" sz="1800" b="0" i="1" smtClean="0">
                            <a:solidFill>
                              <a:schemeClr val="bg1"/>
                            </a:solidFill>
                            <a:latin typeface="Cambria Math" panose="02040503050406030204" pitchFamily="18" charset="0"/>
                          </a:rPr>
                          <m:t>𝑛</m:t>
                        </m:r>
                        <m:r>
                          <a:rPr lang="en-AU" sz="1800" b="0" i="1" smtClean="0">
                            <a:solidFill>
                              <a:schemeClr val="bg1"/>
                            </a:solidFill>
                            <a:latin typeface="Cambria Math" panose="02040503050406030204" pitchFamily="18" charset="0"/>
                          </a:rPr>
                          <m:t>!</m:t>
                        </m:r>
                      </m:num>
                      <m:den>
                        <m:d>
                          <m:dPr>
                            <m:ctrlPr>
                              <a:rPr lang="en-AU" sz="1800" b="0" i="1" smtClean="0">
                                <a:solidFill>
                                  <a:schemeClr val="bg1"/>
                                </a:solidFill>
                                <a:latin typeface="Cambria Math" panose="02040503050406030204" pitchFamily="18" charset="0"/>
                              </a:rPr>
                            </m:ctrlPr>
                          </m:dPr>
                          <m:e>
                            <m:r>
                              <a:rPr lang="en-AU" sz="1800" b="0" i="1" smtClean="0">
                                <a:solidFill>
                                  <a:schemeClr val="bg1"/>
                                </a:solidFill>
                                <a:latin typeface="Cambria Math" panose="02040503050406030204" pitchFamily="18" charset="0"/>
                              </a:rPr>
                              <m:t>𝑛</m:t>
                            </m:r>
                            <m:r>
                              <a:rPr lang="en-AU" sz="1800" b="0" i="1" smtClean="0">
                                <a:solidFill>
                                  <a:schemeClr val="bg1"/>
                                </a:solidFill>
                                <a:latin typeface="Cambria Math" panose="02040503050406030204" pitchFamily="18" charset="0"/>
                              </a:rPr>
                              <m:t>−</m:t>
                            </m:r>
                            <m:r>
                              <a:rPr lang="en-AU" sz="1800" b="0" i="1" smtClean="0">
                                <a:solidFill>
                                  <a:schemeClr val="bg1"/>
                                </a:solidFill>
                                <a:latin typeface="Cambria Math" panose="02040503050406030204" pitchFamily="18" charset="0"/>
                              </a:rPr>
                              <m:t>𝑟</m:t>
                            </m:r>
                          </m:e>
                        </m:d>
                        <m:r>
                          <a:rPr lang="en-AU" sz="1800" b="0" i="1" smtClean="0">
                            <a:solidFill>
                              <a:schemeClr val="bg1"/>
                            </a:solidFill>
                            <a:latin typeface="Cambria Math" panose="02040503050406030204" pitchFamily="18" charset="0"/>
                          </a:rPr>
                          <m:t>!</m:t>
                        </m:r>
                      </m:den>
                    </m:f>
                  </m:oMath>
                </a14:m>
                <a:endParaRPr lang="en-AU" sz="1800" dirty="0">
                  <a:solidFill>
                    <a:schemeClr val="bg1"/>
                  </a:solidFill>
                </a:endParaRPr>
              </a:p>
            </p:txBody>
          </p:sp>
        </mc:Choice>
        <mc:Fallback>
          <p:sp>
            <p:nvSpPr>
              <p:cNvPr id="33" name="Rectangle: Rounded Corners 32">
                <a:extLst>
                  <a:ext uri="{FF2B5EF4-FFF2-40B4-BE49-F238E27FC236}">
                    <a16:creationId xmlns:a16="http://schemas.microsoft.com/office/drawing/2014/main" id="{E97A494B-4E82-916F-1EC5-A08FBE5EF971}"/>
                  </a:ext>
                </a:extLst>
              </p:cNvPr>
              <p:cNvSpPr>
                <a:spLocks noRot="1" noChangeAspect="1" noMove="1" noResize="1" noEditPoints="1" noAdjustHandles="1" noChangeArrowheads="1" noChangeShapeType="1" noTextEdit="1"/>
              </p:cNvSpPr>
              <p:nvPr/>
            </p:nvSpPr>
            <p:spPr>
              <a:xfrm>
                <a:off x="1318712" y="2982909"/>
                <a:ext cx="2279144" cy="1670229"/>
              </a:xfrm>
              <a:prstGeom prst="round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Rounded Corners 7">
                <a:extLst>
                  <a:ext uri="{FF2B5EF4-FFF2-40B4-BE49-F238E27FC236}">
                    <a16:creationId xmlns:a16="http://schemas.microsoft.com/office/drawing/2014/main" id="{6E2E47EF-3718-3592-AFC8-1E48A9E3EB1C}"/>
                  </a:ext>
                </a:extLst>
              </p:cNvPr>
              <p:cNvSpPr/>
              <p:nvPr/>
            </p:nvSpPr>
            <p:spPr>
              <a:xfrm>
                <a:off x="4301642" y="2982908"/>
                <a:ext cx="2279144" cy="1670229"/>
              </a:xfrm>
              <a:prstGeom prst="roundRect">
                <a:avLst/>
              </a:pr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sz="1800" i="1" smtClean="0">
                          <a:solidFill>
                            <a:schemeClr val="bg1"/>
                          </a:solidFill>
                          <a:latin typeface="Cambria Math" panose="02040503050406030204" pitchFamily="18" charset="0"/>
                          <a:ea typeface="Cambria Math" panose="02040503050406030204" pitchFamily="18" charset="0"/>
                        </a:rPr>
                        <m:t>÷</m:t>
                      </m:r>
                      <m:r>
                        <a:rPr lang="en-AU" sz="1800" b="0" i="1" smtClean="0">
                          <a:solidFill>
                            <a:schemeClr val="bg1"/>
                          </a:solidFill>
                          <a:latin typeface="Cambria Math" panose="02040503050406030204" pitchFamily="18" charset="0"/>
                          <a:ea typeface="Cambria Math" panose="02040503050406030204" pitchFamily="18" charset="0"/>
                        </a:rPr>
                        <m:t>𝑟</m:t>
                      </m:r>
                      <m:r>
                        <a:rPr lang="en-AU" sz="1800" b="0" i="1" smtClean="0">
                          <a:solidFill>
                            <a:schemeClr val="bg1"/>
                          </a:solidFill>
                          <a:latin typeface="Cambria Math" panose="02040503050406030204" pitchFamily="18" charset="0"/>
                          <a:ea typeface="Cambria Math" panose="02040503050406030204" pitchFamily="18" charset="0"/>
                        </a:rPr>
                        <m:t>!=</m:t>
                      </m:r>
                    </m:oMath>
                  </m:oMathPara>
                </a14:m>
                <a:endParaRPr lang="en-AU" sz="1800" dirty="0">
                  <a:solidFill>
                    <a:schemeClr val="bg1"/>
                  </a:solidFill>
                </a:endParaRPr>
              </a:p>
            </p:txBody>
          </p:sp>
        </mc:Choice>
        <mc:Fallback>
          <p:sp>
            <p:nvSpPr>
              <p:cNvPr id="8" name="Rectangle: Rounded Corners 7">
                <a:extLst>
                  <a:ext uri="{FF2B5EF4-FFF2-40B4-BE49-F238E27FC236}">
                    <a16:creationId xmlns:a16="http://schemas.microsoft.com/office/drawing/2014/main" id="{6E2E47EF-3718-3592-AFC8-1E48A9E3EB1C}"/>
                  </a:ext>
                </a:extLst>
              </p:cNvPr>
              <p:cNvSpPr>
                <a:spLocks noRot="1" noChangeAspect="1" noMove="1" noResize="1" noEditPoints="1" noAdjustHandles="1" noChangeArrowheads="1" noChangeShapeType="1" noTextEdit="1"/>
              </p:cNvSpPr>
              <p:nvPr/>
            </p:nvSpPr>
            <p:spPr>
              <a:xfrm>
                <a:off x="4301642" y="2982908"/>
                <a:ext cx="2279144" cy="1670229"/>
              </a:xfrm>
              <a:prstGeom prst="round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Rectangle: Rounded Corners 30">
                <a:extLst>
                  <a:ext uri="{FF2B5EF4-FFF2-40B4-BE49-F238E27FC236}">
                    <a16:creationId xmlns:a16="http://schemas.microsoft.com/office/drawing/2014/main" id="{A86DD9BF-4C6F-C4B1-3B68-73ACFDC7366F}"/>
                  </a:ext>
                </a:extLst>
              </p:cNvPr>
              <p:cNvSpPr/>
              <p:nvPr/>
            </p:nvSpPr>
            <p:spPr>
              <a:xfrm>
                <a:off x="7284573" y="2982907"/>
                <a:ext cx="2279722" cy="1670229"/>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AU" sz="1800" i="1" baseline="30000" dirty="0"/>
                  <a:t>Combination</a:t>
                </a:r>
              </a:p>
              <a:p>
                <a:pPr algn="ctr"/>
                <a:r>
                  <a:rPr lang="en-AU" sz="1800" i="1" baseline="30000" dirty="0"/>
                  <a:t>n</a:t>
                </a:r>
                <a:r>
                  <a:rPr lang="en-AU" sz="1800" i="1" dirty="0"/>
                  <a:t>C</a:t>
                </a:r>
                <a:r>
                  <a:rPr lang="en-AU" sz="1800" i="1" baseline="-25000" dirty="0"/>
                  <a:t>r</a:t>
                </a:r>
                <a14:m>
                  <m:oMath xmlns:m="http://schemas.openxmlformats.org/officeDocument/2006/math">
                    <m:r>
                      <a:rPr lang="en-AU" sz="1800" b="0" i="1" smtClean="0">
                        <a:solidFill>
                          <a:schemeClr val="bg1"/>
                        </a:solidFill>
                        <a:latin typeface="Cambria Math" panose="02040503050406030204" pitchFamily="18" charset="0"/>
                      </a:rPr>
                      <m:t>=</m:t>
                    </m:r>
                  </m:oMath>
                </a14:m>
                <a:r>
                  <a:rPr lang="en-AU" sz="1800" dirty="0">
                    <a:solidFill>
                      <a:schemeClr val="bg1"/>
                    </a:solidFill>
                  </a:rPr>
                  <a:t> </a:t>
                </a:r>
                <a14:m>
                  <m:oMath xmlns:m="http://schemas.openxmlformats.org/officeDocument/2006/math">
                    <m:f>
                      <m:fPr>
                        <m:ctrlPr>
                          <a:rPr lang="en-AU" sz="1800" b="0" i="1" smtClean="0">
                            <a:solidFill>
                              <a:schemeClr val="bg1"/>
                            </a:solidFill>
                            <a:latin typeface="Cambria Math" panose="02040503050406030204" pitchFamily="18" charset="0"/>
                          </a:rPr>
                        </m:ctrlPr>
                      </m:fPr>
                      <m:num>
                        <m:r>
                          <a:rPr lang="en-AU" sz="1800" b="0" i="1" smtClean="0">
                            <a:solidFill>
                              <a:schemeClr val="bg1"/>
                            </a:solidFill>
                            <a:latin typeface="Cambria Math" panose="02040503050406030204" pitchFamily="18" charset="0"/>
                          </a:rPr>
                          <m:t>𝑛</m:t>
                        </m:r>
                        <m:r>
                          <a:rPr lang="en-AU" sz="1800" b="0" i="1" smtClean="0">
                            <a:solidFill>
                              <a:schemeClr val="bg1"/>
                            </a:solidFill>
                            <a:latin typeface="Cambria Math" panose="02040503050406030204" pitchFamily="18" charset="0"/>
                          </a:rPr>
                          <m:t>!</m:t>
                        </m:r>
                      </m:num>
                      <m:den>
                        <m:d>
                          <m:dPr>
                            <m:ctrlPr>
                              <a:rPr lang="en-AU" sz="1800" b="0" i="1" smtClean="0">
                                <a:solidFill>
                                  <a:schemeClr val="bg1"/>
                                </a:solidFill>
                                <a:latin typeface="Cambria Math" panose="02040503050406030204" pitchFamily="18" charset="0"/>
                              </a:rPr>
                            </m:ctrlPr>
                          </m:dPr>
                          <m:e>
                            <m:r>
                              <a:rPr lang="en-AU" sz="1800" b="0" i="1" smtClean="0">
                                <a:solidFill>
                                  <a:schemeClr val="bg1"/>
                                </a:solidFill>
                                <a:latin typeface="Cambria Math" panose="02040503050406030204" pitchFamily="18" charset="0"/>
                              </a:rPr>
                              <m:t>𝑛</m:t>
                            </m:r>
                            <m:r>
                              <a:rPr lang="en-AU" sz="1800" b="0" i="1" smtClean="0">
                                <a:solidFill>
                                  <a:schemeClr val="bg1"/>
                                </a:solidFill>
                                <a:latin typeface="Cambria Math" panose="02040503050406030204" pitchFamily="18" charset="0"/>
                              </a:rPr>
                              <m:t>−</m:t>
                            </m:r>
                            <m:r>
                              <a:rPr lang="en-AU" sz="1800" b="0" i="1" smtClean="0">
                                <a:solidFill>
                                  <a:schemeClr val="bg1"/>
                                </a:solidFill>
                                <a:latin typeface="Cambria Math" panose="02040503050406030204" pitchFamily="18" charset="0"/>
                              </a:rPr>
                              <m:t>𝑟</m:t>
                            </m:r>
                          </m:e>
                        </m:d>
                        <m:r>
                          <a:rPr lang="en-AU" sz="1800" b="0" i="1" smtClean="0">
                            <a:solidFill>
                              <a:schemeClr val="bg1"/>
                            </a:solidFill>
                            <a:latin typeface="Cambria Math" panose="02040503050406030204" pitchFamily="18" charset="0"/>
                          </a:rPr>
                          <m:t>!</m:t>
                        </m:r>
                        <m:r>
                          <a:rPr lang="en-AU" sz="1800" b="0" i="1" smtClean="0">
                            <a:solidFill>
                              <a:schemeClr val="bg1"/>
                            </a:solidFill>
                            <a:latin typeface="Cambria Math" panose="02040503050406030204" pitchFamily="18" charset="0"/>
                          </a:rPr>
                          <m:t>𝑟</m:t>
                        </m:r>
                        <m:r>
                          <a:rPr lang="en-AU" sz="1800" b="0" i="1" smtClean="0">
                            <a:solidFill>
                              <a:schemeClr val="bg1"/>
                            </a:solidFill>
                            <a:latin typeface="Cambria Math" panose="02040503050406030204" pitchFamily="18" charset="0"/>
                          </a:rPr>
                          <m:t>!</m:t>
                        </m:r>
                      </m:den>
                    </m:f>
                  </m:oMath>
                </a14:m>
                <a:endParaRPr lang="en-AU" sz="1800" dirty="0">
                  <a:solidFill>
                    <a:schemeClr val="bg1"/>
                  </a:solidFill>
                </a:endParaRPr>
              </a:p>
            </p:txBody>
          </p:sp>
        </mc:Choice>
        <mc:Fallback>
          <p:sp>
            <p:nvSpPr>
              <p:cNvPr id="31" name="Rectangle: Rounded Corners 30">
                <a:extLst>
                  <a:ext uri="{FF2B5EF4-FFF2-40B4-BE49-F238E27FC236}">
                    <a16:creationId xmlns:a16="http://schemas.microsoft.com/office/drawing/2014/main" id="{A86DD9BF-4C6F-C4B1-3B68-73ACFDC7366F}"/>
                  </a:ext>
                </a:extLst>
              </p:cNvPr>
              <p:cNvSpPr>
                <a:spLocks noRot="1" noChangeAspect="1" noMove="1" noResize="1" noEditPoints="1" noAdjustHandles="1" noChangeArrowheads="1" noChangeShapeType="1" noTextEdit="1"/>
              </p:cNvSpPr>
              <p:nvPr/>
            </p:nvSpPr>
            <p:spPr>
              <a:xfrm>
                <a:off x="7284573" y="2982907"/>
                <a:ext cx="2279722" cy="1670229"/>
              </a:xfrm>
              <a:prstGeom prst="round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peech Bubble: Rectangle with Corners Rounded 11">
                <a:extLst>
                  <a:ext uri="{FF2B5EF4-FFF2-40B4-BE49-F238E27FC236}">
                    <a16:creationId xmlns:a16="http://schemas.microsoft.com/office/drawing/2014/main" id="{B039F086-FB1E-FF7E-E545-76BE6A85DDE9}"/>
                  </a:ext>
                </a:extLst>
              </p:cNvPr>
              <p:cNvSpPr/>
              <p:nvPr/>
            </p:nvSpPr>
            <p:spPr>
              <a:xfrm>
                <a:off x="9026418" y="1572768"/>
                <a:ext cx="1572551" cy="940858"/>
              </a:xfrm>
              <a:prstGeom prst="wedgeRoundRectCallout">
                <a:avLst>
                  <a:gd name="adj1" fmla="val -62066"/>
                  <a:gd name="adj2" fmla="val 120157"/>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i="1" baseline="30000" dirty="0"/>
                  <a:t>n</a:t>
                </a:r>
                <a:r>
                  <a:rPr lang="en-AU" sz="1800" i="1" dirty="0"/>
                  <a:t>C</a:t>
                </a:r>
                <a:r>
                  <a:rPr lang="en-AU" sz="1800" i="1" baseline="-25000" dirty="0"/>
                  <a:t>r</a:t>
                </a:r>
                <a14:m>
                  <m:oMath xmlns:m="http://schemas.openxmlformats.org/officeDocument/2006/math">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m>
                          <m:mPr>
                            <m:mcs>
                              <m:mc>
                                <m:mcPr>
                                  <m:count m:val="1"/>
                                  <m:mcJc m:val="center"/>
                                </m:mcPr>
                              </m:mc>
                            </m:mcs>
                            <m:ctrlPr>
                              <a:rPr lang="en-AU" sz="1800" b="0" i="1" smtClean="0">
                                <a:latin typeface="Cambria Math" panose="02040503050406030204" pitchFamily="18" charset="0"/>
                              </a:rPr>
                            </m:ctrlPr>
                          </m:mPr>
                          <m:mr>
                            <m:e>
                              <m:r>
                                <m:rPr>
                                  <m:brk m:alnAt="7"/>
                                </m:rPr>
                                <a:rPr lang="en-AU" sz="1800" b="0" i="1" smtClean="0">
                                  <a:latin typeface="Cambria Math" panose="02040503050406030204" pitchFamily="18" charset="0"/>
                                </a:rPr>
                                <m:t>𝑛</m:t>
                              </m:r>
                            </m:e>
                          </m:mr>
                          <m:mr>
                            <m:e>
                              <m:r>
                                <a:rPr lang="en-AU" sz="1800" b="0" i="1" smtClean="0">
                                  <a:latin typeface="Cambria Math" panose="02040503050406030204" pitchFamily="18" charset="0"/>
                                </a:rPr>
                                <m:t>𝑟</m:t>
                              </m:r>
                            </m:e>
                          </m:mr>
                        </m:m>
                      </m:e>
                    </m:d>
                  </m:oMath>
                </a14:m>
                <a:endParaRPr lang="en-AU" sz="1800" dirty="0"/>
              </a:p>
            </p:txBody>
          </p:sp>
        </mc:Choice>
        <mc:Fallback>
          <p:sp>
            <p:nvSpPr>
              <p:cNvPr id="12" name="Speech Bubble: Rectangle with Corners Rounded 11">
                <a:extLst>
                  <a:ext uri="{FF2B5EF4-FFF2-40B4-BE49-F238E27FC236}">
                    <a16:creationId xmlns:a16="http://schemas.microsoft.com/office/drawing/2014/main" id="{B039F086-FB1E-FF7E-E545-76BE6A85DDE9}"/>
                  </a:ext>
                </a:extLst>
              </p:cNvPr>
              <p:cNvSpPr>
                <a:spLocks noRot="1" noChangeAspect="1" noMove="1" noResize="1" noEditPoints="1" noAdjustHandles="1" noChangeArrowheads="1" noChangeShapeType="1" noTextEdit="1"/>
              </p:cNvSpPr>
              <p:nvPr/>
            </p:nvSpPr>
            <p:spPr>
              <a:xfrm>
                <a:off x="9026418" y="1572768"/>
                <a:ext cx="1572551" cy="940858"/>
              </a:xfrm>
              <a:prstGeom prst="wedgeRoundRectCallout">
                <a:avLst>
                  <a:gd name="adj1" fmla="val -62066"/>
                  <a:gd name="adj2" fmla="val 120157"/>
                  <a:gd name="adj3" fmla="val 16667"/>
                </a:avLst>
              </a:prstGeom>
              <a:blipFill>
                <a:blip r:embed="rId5"/>
                <a:stretch>
                  <a:fillRect/>
                </a:stretch>
              </a:blipFill>
              <a:ln>
                <a:no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9DE2D66-0CE2-4F68-0637-5CE20B06FA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9290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D2510F-2B27-BE82-4995-5EB861E6C632}"/>
              </a:ext>
            </a:extLst>
          </p:cNvPr>
          <p:cNvSpPr>
            <a:spLocks noGrp="1"/>
          </p:cNvSpPr>
          <p:nvPr>
            <p:ph type="title"/>
          </p:nvPr>
        </p:nvSpPr>
        <p:spPr/>
        <p:txBody>
          <a:bodyPr/>
          <a:lstStyle/>
          <a:p>
            <a:r>
              <a:rPr lang="en-AU" dirty="0"/>
              <a:t>Properties (1)</a:t>
            </a:r>
          </a:p>
        </p:txBody>
      </p:sp>
      <p:sp>
        <p:nvSpPr>
          <p:cNvPr id="8" name="Text Placeholder 7">
            <a:extLst>
              <a:ext uri="{FF2B5EF4-FFF2-40B4-BE49-F238E27FC236}">
                <a16:creationId xmlns:a16="http://schemas.microsoft.com/office/drawing/2014/main" id="{12A641D0-D730-D358-7517-BE8DCE5EC824}"/>
              </a:ext>
            </a:extLst>
          </p:cNvPr>
          <p:cNvSpPr>
            <a:spLocks noGrp="1"/>
          </p:cNvSpPr>
          <p:nvPr>
            <p:ph type="body" sz="quarter" idx="18"/>
          </p:nvPr>
        </p:nvSpPr>
        <p:spPr/>
        <p:txBody>
          <a:bodyPr/>
          <a:lstStyle/>
          <a:p>
            <a:r>
              <a:rPr lang="en-AU" dirty="0"/>
              <a:t>Combination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49F89BA-05E7-32B8-9B55-748210D7B7D1}"/>
                  </a:ext>
                </a:extLst>
              </p:cNvPr>
              <p:cNvSpPr txBox="1"/>
              <p:nvPr/>
            </p:nvSpPr>
            <p:spPr>
              <a:xfrm>
                <a:off x="2851863" y="1446086"/>
                <a:ext cx="2285215" cy="1723491"/>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d>
                        <m:dPr>
                          <m:ctrlPr>
                            <a:rPr lang="en-AU" sz="1800" i="1" smtClean="0">
                              <a:latin typeface="Cambria Math" panose="02040503050406030204" pitchFamily="18" charset="0"/>
                            </a:rPr>
                          </m:ctrlPr>
                        </m:dPr>
                        <m:e>
                          <m:m>
                            <m:mPr>
                              <m:mcs>
                                <m:mc>
                                  <m:mcPr>
                                    <m:count m:val="1"/>
                                    <m:mcJc m:val="center"/>
                                  </m:mcPr>
                                </m:mc>
                              </m:mcs>
                              <m:ctrlPr>
                                <a:rPr lang="en-AU" sz="1800" i="1" smtClean="0">
                                  <a:latin typeface="Cambria Math" panose="02040503050406030204" pitchFamily="18" charset="0"/>
                                </a:rPr>
                              </m:ctrlPr>
                            </m:mPr>
                            <m:mr>
                              <m:e>
                                <m:r>
                                  <m:rPr>
                                    <m:brk m:alnAt="7"/>
                                  </m:rPr>
                                  <a:rPr lang="en-AU" sz="1800" b="0" i="1" smtClean="0">
                                    <a:latin typeface="Cambria Math" panose="02040503050406030204" pitchFamily="18" charset="0"/>
                                  </a:rPr>
                                  <m:t>5</m:t>
                                </m:r>
                              </m:e>
                            </m:mr>
                            <m:mr>
                              <m:e>
                                <m:r>
                                  <a:rPr lang="en-AU" sz="1800" b="0" i="1" smtClean="0">
                                    <a:latin typeface="Cambria Math" panose="02040503050406030204" pitchFamily="18" charset="0"/>
                                  </a:rPr>
                                  <m:t>2</m:t>
                                </m:r>
                              </m:e>
                            </m:mr>
                          </m:m>
                        </m:e>
                      </m:d>
                      <m:r>
                        <m:rPr>
                          <m:aln/>
                        </m:rPr>
                        <a:rPr lang="en-AU" sz="1800" b="0" i="1" smtClean="0">
                          <a:latin typeface="Cambria Math" panose="02040503050406030204" pitchFamily="18" charset="0"/>
                        </a:rPr>
                        <m:t>=</m:t>
                      </m:r>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m:rPr>
                                    <m:brk m:alnAt="7"/>
                                  </m:rPr>
                                  <a:rPr lang="en-AU" sz="1800" b="0" i="1" smtClean="0">
                                    <a:latin typeface="Cambria Math" panose="02040503050406030204" pitchFamily="18" charset="0"/>
                                  </a:rPr>
                                  <m:t>5</m:t>
                                </m:r>
                              </m:e>
                            </m:mr>
                            <m:mr>
                              <m:e>
                                <m:r>
                                  <a:rPr lang="en-AU" sz="1800" b="0" i="1" smtClean="0">
                                    <a:latin typeface="Cambria Math" panose="02040503050406030204" pitchFamily="18" charset="0"/>
                                  </a:rPr>
                                  <m:t>3</m:t>
                                </m:r>
                              </m:e>
                            </m:mr>
                          </m:m>
                        </m:e>
                      </m:d>
                    </m:oMath>
                    <m:oMath xmlns:m="http://schemas.openxmlformats.org/officeDocument/2006/math">
                      <m:r>
                        <m:rPr>
                          <m:aln/>
                        </m:rP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m>
                            <m:mPr>
                              <m:mcs>
                                <m:mc>
                                  <m:mcPr>
                                    <m:count m:val="1"/>
                                    <m:mcJc m:val="center"/>
                                  </m:mcPr>
                                </m:mc>
                              </m:mcs>
                              <m:ctrlPr>
                                <a:rPr lang="en-AU" sz="1800" b="0" i="1" smtClean="0">
                                  <a:latin typeface="Cambria Math" panose="02040503050406030204" pitchFamily="18" charset="0"/>
                                </a:rPr>
                              </m:ctrlPr>
                            </m:mPr>
                            <m:mr>
                              <m:e>
                                <m:r>
                                  <m:rPr>
                                    <m:brk m:alnAt="7"/>
                                  </m:rPr>
                                  <a:rPr lang="en-AU" sz="1800" b="0" i="1" smtClean="0">
                                    <a:latin typeface="Cambria Math" panose="02040503050406030204" pitchFamily="18" charset="0"/>
                                  </a:rPr>
                                  <m:t>5</m:t>
                                </m:r>
                              </m:e>
                            </m:mr>
                            <m:mr>
                              <m:e>
                                <m:r>
                                  <a:rPr lang="en-AU" sz="1800" b="0" i="1" smtClean="0">
                                    <a:latin typeface="Cambria Math" panose="02040503050406030204" pitchFamily="18" charset="0"/>
                                  </a:rPr>
                                  <m:t>5−2</m:t>
                                </m:r>
                              </m:e>
                            </m:mr>
                          </m:m>
                        </m:e>
                      </m:d>
                    </m:oMath>
                  </m:oMathPara>
                </a14:m>
                <a:endParaRPr lang="en-AU" sz="1800" dirty="0"/>
              </a:p>
            </p:txBody>
          </p:sp>
        </mc:Choice>
        <mc:Fallback xmlns="">
          <p:sp>
            <p:nvSpPr>
              <p:cNvPr id="13" name="TextBox 12">
                <a:extLst>
                  <a:ext uri="{FF2B5EF4-FFF2-40B4-BE49-F238E27FC236}">
                    <a16:creationId xmlns:a16="http://schemas.microsoft.com/office/drawing/2014/main" id="{D49F89BA-05E7-32B8-9B55-748210D7B7D1}"/>
                  </a:ext>
                </a:extLst>
              </p:cNvPr>
              <p:cNvSpPr txBox="1">
                <a:spLocks noRot="1" noChangeAspect="1" noMove="1" noResize="1" noEditPoints="1" noAdjustHandles="1" noChangeArrowheads="1" noChangeShapeType="1" noTextEdit="1"/>
              </p:cNvSpPr>
              <p:nvPr/>
            </p:nvSpPr>
            <p:spPr>
              <a:xfrm>
                <a:off x="2851863" y="1446086"/>
                <a:ext cx="2285215" cy="1723491"/>
              </a:xfrm>
              <a:prstGeom prst="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B733679-081F-5DC3-6773-5FD0DE34D747}"/>
                  </a:ext>
                </a:extLst>
              </p:cNvPr>
              <p:cNvSpPr txBox="1"/>
              <p:nvPr/>
            </p:nvSpPr>
            <p:spPr>
              <a:xfrm>
                <a:off x="2946977" y="3169577"/>
                <a:ext cx="2509738" cy="1309328"/>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noAutofit/>
              </a:bodyPr>
              <a:lstStyle/>
              <a:p>
                <a:pPr algn="ctr">
                  <a:lnSpc>
                    <a:spcPct val="150000"/>
                  </a:lnSpc>
                </a:pPr>
                <a:r>
                  <a:rPr lang="en-AU" i="1" baseline="30000" dirty="0"/>
                  <a:t>n</a:t>
                </a:r>
                <a:r>
                  <a:rPr lang="en-AU" i="1" dirty="0"/>
                  <a:t>C</a:t>
                </a:r>
                <a14:m>
                  <m:oMath xmlns:m="http://schemas.openxmlformats.org/officeDocument/2006/math">
                    <m:r>
                      <a:rPr lang="en-AU" b="0" i="1" baseline="-25000" smtClean="0">
                        <a:latin typeface="Cambria Math" panose="02040503050406030204" pitchFamily="18" charset="0"/>
                      </a:rPr>
                      <m:t>𝑟</m:t>
                    </m:r>
                    <m:r>
                      <a:rPr lang="en-AU" b="0" i="1" baseline="-25000">
                        <a:latin typeface="Cambria Math" panose="02040503050406030204" pitchFamily="18" charset="0"/>
                      </a:rPr>
                      <m:t> </m:t>
                    </m:r>
                    <m:r>
                      <a:rPr lang="en-AU" b="0" i="1">
                        <a:latin typeface="Cambria Math" panose="02040503050406030204" pitchFamily="18" charset="0"/>
                      </a:rPr>
                      <m:t>=</m:t>
                    </m:r>
                    <m:r>
                      <a:rPr lang="en-AU" b="0" i="1" baseline="30000">
                        <a:latin typeface="Cambria Math" panose="02040503050406030204" pitchFamily="18" charset="0"/>
                      </a:rPr>
                      <m:t> </m:t>
                    </m:r>
                  </m:oMath>
                </a14:m>
                <a:r>
                  <a:rPr lang="en-AU" i="1" baseline="30000" dirty="0"/>
                  <a:t>n</a:t>
                </a:r>
                <a:r>
                  <a:rPr lang="en-AU" i="1" dirty="0"/>
                  <a:t>C</a:t>
                </a:r>
                <a:r>
                  <a:rPr lang="en-AU" i="1" baseline="-25000" dirty="0"/>
                  <a:t>n-r </a:t>
                </a:r>
                <a:br>
                  <a:rPr lang="en-AU" sz="1800" i="1" dirty="0">
                    <a:latin typeface="Cambria Math" panose="02040503050406030204" pitchFamily="18" charset="0"/>
                  </a:rPr>
                </a:br>
                <a14:m>
                  <m:oMath xmlns:m="http://schemas.openxmlformats.org/officeDocument/2006/math">
                    <m:d>
                      <m:dPr>
                        <m:ctrlPr>
                          <a:rPr lang="en-AU" sz="1800" i="1" smtClean="0">
                            <a:latin typeface="Cambria Math" panose="02040503050406030204" pitchFamily="18" charset="0"/>
                          </a:rPr>
                        </m:ctrlPr>
                      </m:dPr>
                      <m:e>
                        <m:m>
                          <m:mPr>
                            <m:mcs>
                              <m:mc>
                                <m:mcPr>
                                  <m:count m:val="1"/>
                                  <m:mcJc m:val="center"/>
                                </m:mcPr>
                              </m:mc>
                            </m:mcs>
                            <m:ctrlPr>
                              <a:rPr lang="en-AU" sz="1800" i="1" smtClean="0">
                                <a:latin typeface="Cambria Math" panose="02040503050406030204" pitchFamily="18" charset="0"/>
                              </a:rPr>
                            </m:ctrlPr>
                          </m:mPr>
                          <m:mr>
                            <m:e>
                              <m:r>
                                <m:rPr>
                                  <m:brk m:alnAt="7"/>
                                </m:rPr>
                                <a:rPr lang="en-AU" sz="1800" b="0" i="1" smtClean="0">
                                  <a:latin typeface="Cambria Math" panose="02040503050406030204" pitchFamily="18" charset="0"/>
                                </a:rPr>
                                <m:t>𝑛</m:t>
                              </m:r>
                            </m:e>
                          </m:mr>
                          <m:mr>
                            <m:e>
                              <m:r>
                                <a:rPr lang="en-AU" sz="1800" b="0" i="1" smtClean="0">
                                  <a:latin typeface="Cambria Math" panose="02040503050406030204" pitchFamily="18" charset="0"/>
                                </a:rPr>
                                <m:t>𝑟</m:t>
                              </m:r>
                            </m:e>
                          </m:mr>
                        </m:m>
                      </m:e>
                    </m:d>
                    <m:r>
                      <a:rPr lang="en-AU" sz="1800" b="0" i="1" smtClean="0">
                        <a:latin typeface="Cambria Math" panose="02040503050406030204" pitchFamily="18" charset="0"/>
                      </a:rPr>
                      <m:t>=</m:t>
                    </m:r>
                  </m:oMath>
                </a14:m>
                <a:r>
                  <a:rPr lang="en-AU" sz="1800" dirty="0"/>
                  <a:t> </a:t>
                </a:r>
                <a14:m>
                  <m:oMath xmlns:m="http://schemas.openxmlformats.org/officeDocument/2006/math">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m:rPr>
                                  <m:brk m:alnAt="7"/>
                                </m:rPr>
                                <a:rPr lang="en-AU" sz="1800" i="1">
                                  <a:latin typeface="Cambria Math" panose="02040503050406030204" pitchFamily="18" charset="0"/>
                                </a:rPr>
                                <m:t>𝑛</m:t>
                              </m:r>
                            </m:e>
                          </m:mr>
                          <m:mr>
                            <m:e>
                              <m:r>
                                <a:rPr lang="en-AU" sz="1800" b="0" i="1" smtClean="0">
                                  <a:latin typeface="Cambria Math" panose="02040503050406030204" pitchFamily="18" charset="0"/>
                                </a:rPr>
                                <m:t>𝑛</m:t>
                              </m:r>
                              <m:r>
                                <a:rPr lang="en-AU" sz="1800" b="0" i="1" smtClean="0">
                                  <a:latin typeface="Cambria Math" panose="02040503050406030204" pitchFamily="18" charset="0"/>
                                </a:rPr>
                                <m:t>−</m:t>
                              </m:r>
                              <m:r>
                                <a:rPr lang="en-AU" sz="1800" b="0" i="1" smtClean="0">
                                  <a:latin typeface="Cambria Math" panose="02040503050406030204" pitchFamily="18" charset="0"/>
                                </a:rPr>
                                <m:t>𝑟</m:t>
                              </m:r>
                            </m:e>
                          </m:mr>
                        </m:m>
                      </m:e>
                    </m:d>
                  </m:oMath>
                </a14:m>
                <a:endParaRPr lang="en-AU" sz="1800" dirty="0"/>
              </a:p>
            </p:txBody>
          </p:sp>
        </mc:Choice>
        <mc:Fallback xmlns="">
          <p:sp>
            <p:nvSpPr>
              <p:cNvPr id="16" name="TextBox 15">
                <a:extLst>
                  <a:ext uri="{FF2B5EF4-FFF2-40B4-BE49-F238E27FC236}">
                    <a16:creationId xmlns:a16="http://schemas.microsoft.com/office/drawing/2014/main" id="{9B733679-081F-5DC3-6773-5FD0DE34D747}"/>
                  </a:ext>
                </a:extLst>
              </p:cNvPr>
              <p:cNvSpPr txBox="1">
                <a:spLocks noRot="1" noChangeAspect="1" noMove="1" noResize="1" noEditPoints="1" noAdjustHandles="1" noChangeArrowheads="1" noChangeShapeType="1" noTextEdit="1"/>
              </p:cNvSpPr>
              <p:nvPr/>
            </p:nvSpPr>
            <p:spPr>
              <a:xfrm>
                <a:off x="2946977" y="3169577"/>
                <a:ext cx="2509738" cy="1309328"/>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8" name="Speech Bubble: Rectangle with Corners Rounded 17">
                <a:extLst>
                  <a:ext uri="{FF2B5EF4-FFF2-40B4-BE49-F238E27FC236}">
                    <a16:creationId xmlns:a16="http://schemas.microsoft.com/office/drawing/2014/main" id="{8896012D-9AF2-029D-4BD9-17A7E81A5474}"/>
                  </a:ext>
                </a:extLst>
              </p:cNvPr>
              <p:cNvSpPr/>
              <p:nvPr/>
            </p:nvSpPr>
            <p:spPr>
              <a:xfrm>
                <a:off x="7562137" y="2780907"/>
                <a:ext cx="3278688" cy="1804559"/>
              </a:xfrm>
              <a:prstGeom prst="wedgeRoundRectCallout">
                <a:avLst>
                  <a:gd name="adj1" fmla="val -107429"/>
                  <a:gd name="adj2" fmla="val 20840"/>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algn="ctr">
                  <a:lnSpc>
                    <a:spcPct val="150000"/>
                  </a:lnSpc>
                </a:pPr>
                <a:r>
                  <a:rPr lang="en-AU" sz="1800" dirty="0"/>
                  <a:t>Can you use the formula </a:t>
                </a:r>
                <a:br>
                  <a:rPr lang="en-AU" sz="1800" dirty="0"/>
                </a:br>
                <a:r>
                  <a:rPr lang="en-AU" sz="1800" i="1" baseline="30000" dirty="0" err="1"/>
                  <a:t>n</a:t>
                </a:r>
                <a:r>
                  <a:rPr lang="en-AU" sz="1800" i="1" dirty="0" err="1"/>
                  <a:t>C</a:t>
                </a:r>
                <a:r>
                  <a:rPr lang="en-AU" sz="1800" i="1" baseline="-25000" dirty="0" err="1"/>
                  <a:t>r</a:t>
                </a:r>
                <a14:m>
                  <m:oMath xmlns:m="http://schemas.openxmlformats.org/officeDocument/2006/math">
                    <m:r>
                      <a:rPr lang="en-AU" sz="1800" b="0" i="1" smtClean="0">
                        <a:solidFill>
                          <a:schemeClr val="bg1"/>
                        </a:solidFill>
                        <a:latin typeface="Cambria Math" panose="02040503050406030204" pitchFamily="18" charset="0"/>
                      </a:rPr>
                      <m:t>=</m:t>
                    </m:r>
                  </m:oMath>
                </a14:m>
                <a:r>
                  <a:rPr lang="en-AU" sz="1800" dirty="0">
                    <a:solidFill>
                      <a:schemeClr val="bg1"/>
                    </a:solidFill>
                  </a:rPr>
                  <a:t> </a:t>
                </a:r>
                <a14:m>
                  <m:oMath xmlns:m="http://schemas.openxmlformats.org/officeDocument/2006/math">
                    <m:f>
                      <m:fPr>
                        <m:ctrlPr>
                          <a:rPr lang="en-AU" sz="1800" b="0" i="1" smtClean="0">
                            <a:solidFill>
                              <a:schemeClr val="bg1"/>
                            </a:solidFill>
                            <a:latin typeface="Cambria Math" panose="02040503050406030204" pitchFamily="18" charset="0"/>
                          </a:rPr>
                        </m:ctrlPr>
                      </m:fPr>
                      <m:num>
                        <m:r>
                          <a:rPr lang="en-AU" sz="1800" b="0" i="1" smtClean="0">
                            <a:solidFill>
                              <a:schemeClr val="bg1"/>
                            </a:solidFill>
                            <a:latin typeface="Cambria Math" panose="02040503050406030204" pitchFamily="18" charset="0"/>
                          </a:rPr>
                          <m:t>𝑛</m:t>
                        </m:r>
                        <m:r>
                          <a:rPr lang="en-AU" sz="1800" b="0" i="1" smtClean="0">
                            <a:solidFill>
                              <a:schemeClr val="bg1"/>
                            </a:solidFill>
                            <a:latin typeface="Cambria Math" panose="02040503050406030204" pitchFamily="18" charset="0"/>
                          </a:rPr>
                          <m:t>!</m:t>
                        </m:r>
                      </m:num>
                      <m:den>
                        <m:d>
                          <m:dPr>
                            <m:ctrlPr>
                              <a:rPr lang="en-AU" sz="1800" b="0" i="1" smtClean="0">
                                <a:solidFill>
                                  <a:schemeClr val="bg1"/>
                                </a:solidFill>
                                <a:latin typeface="Cambria Math" panose="02040503050406030204" pitchFamily="18" charset="0"/>
                              </a:rPr>
                            </m:ctrlPr>
                          </m:dPr>
                          <m:e>
                            <m:r>
                              <a:rPr lang="en-AU" sz="1800" b="0" i="1" smtClean="0">
                                <a:solidFill>
                                  <a:schemeClr val="bg1"/>
                                </a:solidFill>
                                <a:latin typeface="Cambria Math" panose="02040503050406030204" pitchFamily="18" charset="0"/>
                              </a:rPr>
                              <m:t>𝑛</m:t>
                            </m:r>
                            <m:r>
                              <a:rPr lang="en-AU" sz="1800" b="0" i="1" smtClean="0">
                                <a:solidFill>
                                  <a:schemeClr val="bg1"/>
                                </a:solidFill>
                                <a:latin typeface="Cambria Math" panose="02040503050406030204" pitchFamily="18" charset="0"/>
                              </a:rPr>
                              <m:t>−</m:t>
                            </m:r>
                            <m:r>
                              <a:rPr lang="en-AU" sz="1800" b="0" i="1" smtClean="0">
                                <a:solidFill>
                                  <a:schemeClr val="bg1"/>
                                </a:solidFill>
                                <a:latin typeface="Cambria Math" panose="02040503050406030204" pitchFamily="18" charset="0"/>
                              </a:rPr>
                              <m:t>𝑟</m:t>
                            </m:r>
                          </m:e>
                        </m:d>
                        <m:r>
                          <a:rPr lang="en-AU" sz="1800" b="0" i="1" smtClean="0">
                            <a:solidFill>
                              <a:schemeClr val="bg1"/>
                            </a:solidFill>
                            <a:latin typeface="Cambria Math" panose="02040503050406030204" pitchFamily="18" charset="0"/>
                          </a:rPr>
                          <m:t>!</m:t>
                        </m:r>
                        <m:r>
                          <a:rPr lang="en-AU" sz="1800" b="0" i="1" smtClean="0">
                            <a:solidFill>
                              <a:schemeClr val="bg1"/>
                            </a:solidFill>
                            <a:latin typeface="Cambria Math" panose="02040503050406030204" pitchFamily="18" charset="0"/>
                          </a:rPr>
                          <m:t>𝑟</m:t>
                        </m:r>
                        <m:r>
                          <a:rPr lang="en-AU" sz="1800" b="0" i="1" smtClean="0">
                            <a:solidFill>
                              <a:schemeClr val="bg1"/>
                            </a:solidFill>
                            <a:latin typeface="Cambria Math" panose="02040503050406030204" pitchFamily="18" charset="0"/>
                          </a:rPr>
                          <m:t>!</m:t>
                        </m:r>
                      </m:den>
                    </m:f>
                  </m:oMath>
                </a14:m>
                <a:r>
                  <a:rPr lang="en-AU" sz="1800" dirty="0">
                    <a:solidFill>
                      <a:schemeClr val="bg1"/>
                    </a:solidFill>
                  </a:rPr>
                  <a:t>  </a:t>
                </a:r>
                <a:br>
                  <a:rPr lang="en-AU" sz="1800" dirty="0">
                    <a:solidFill>
                      <a:schemeClr val="bg1"/>
                    </a:solidFill>
                  </a:rPr>
                </a:br>
                <a:r>
                  <a:rPr lang="en-AU" sz="1800" dirty="0">
                    <a:solidFill>
                      <a:schemeClr val="bg1"/>
                    </a:solidFill>
                  </a:rPr>
                  <a:t>to confirm the rule</a:t>
                </a:r>
                <a:r>
                  <a:rPr lang="en-AU" sz="1800" dirty="0"/>
                  <a:t>?</a:t>
                </a:r>
              </a:p>
            </p:txBody>
          </p:sp>
        </mc:Choice>
        <mc:Fallback>
          <p:sp>
            <p:nvSpPr>
              <p:cNvPr id="18" name="Speech Bubble: Rectangle with Corners Rounded 17">
                <a:extLst>
                  <a:ext uri="{FF2B5EF4-FFF2-40B4-BE49-F238E27FC236}">
                    <a16:creationId xmlns:a16="http://schemas.microsoft.com/office/drawing/2014/main" id="{8896012D-9AF2-029D-4BD9-17A7E81A5474}"/>
                  </a:ext>
                </a:extLst>
              </p:cNvPr>
              <p:cNvSpPr>
                <a:spLocks noRot="1" noChangeAspect="1" noMove="1" noResize="1" noEditPoints="1" noAdjustHandles="1" noChangeArrowheads="1" noChangeShapeType="1" noTextEdit="1"/>
              </p:cNvSpPr>
              <p:nvPr/>
            </p:nvSpPr>
            <p:spPr>
              <a:xfrm>
                <a:off x="7562137" y="2780907"/>
                <a:ext cx="3278688" cy="1804559"/>
              </a:xfrm>
              <a:prstGeom prst="wedgeRoundRectCallout">
                <a:avLst>
                  <a:gd name="adj1" fmla="val -107429"/>
                  <a:gd name="adj2" fmla="val 20840"/>
                  <a:gd name="adj3" fmla="val 16667"/>
                </a:avLst>
              </a:prstGeom>
              <a:blipFill>
                <a:blip r:embed="rId4"/>
                <a:stretch>
                  <a:fillRect/>
                </a:stretch>
              </a:blipFill>
              <a:ln>
                <a:no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E0644CC-39AA-F2EB-693E-F0750D65421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34301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007DF-9D1D-814B-D517-75D324AAC77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ABBFFA-C899-52E1-A4B5-81DB02B151C1}"/>
              </a:ext>
            </a:extLst>
          </p:cNvPr>
          <p:cNvSpPr>
            <a:spLocks noGrp="1"/>
          </p:cNvSpPr>
          <p:nvPr>
            <p:ph type="title"/>
          </p:nvPr>
        </p:nvSpPr>
        <p:spPr/>
        <p:txBody>
          <a:bodyPr/>
          <a:lstStyle/>
          <a:p>
            <a:r>
              <a:rPr lang="en-AU" dirty="0"/>
              <a:t>Properties (2)</a:t>
            </a:r>
          </a:p>
        </p:txBody>
      </p:sp>
      <p:sp>
        <p:nvSpPr>
          <p:cNvPr id="8" name="Text Placeholder 7">
            <a:extLst>
              <a:ext uri="{FF2B5EF4-FFF2-40B4-BE49-F238E27FC236}">
                <a16:creationId xmlns:a16="http://schemas.microsoft.com/office/drawing/2014/main" id="{9AA9D1E6-D0DF-D458-B5A8-FFAF1541FE08}"/>
              </a:ext>
            </a:extLst>
          </p:cNvPr>
          <p:cNvSpPr>
            <a:spLocks noGrp="1"/>
          </p:cNvSpPr>
          <p:nvPr>
            <p:ph type="body" sz="quarter" idx="18"/>
          </p:nvPr>
        </p:nvSpPr>
        <p:spPr/>
        <p:txBody>
          <a:bodyPr/>
          <a:lstStyle/>
          <a:p>
            <a:r>
              <a:rPr lang="en-AU" dirty="0"/>
              <a:t>Combination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8FD3C10-3C45-0A68-3FB8-33A2F954FAA9}"/>
                  </a:ext>
                </a:extLst>
              </p:cNvPr>
              <p:cNvSpPr txBox="1"/>
              <p:nvPr/>
            </p:nvSpPr>
            <p:spPr>
              <a:xfrm>
                <a:off x="3187582" y="1278495"/>
                <a:ext cx="1778000" cy="1309328"/>
              </a:xfrm>
              <a:prstGeom prst="rect">
                <a:avLst/>
              </a:prstGeom>
              <a:noFill/>
            </p:spPr>
            <p:txBody>
              <a:bodyPr wrap="none" lIns="0" tIns="0" rIns="0" bIns="0" rtlCol="0">
                <a:noAutofit/>
              </a:bodyPr>
              <a:lstStyle/>
              <a:p>
                <a:pPr>
                  <a:lnSpc>
                    <a:spcPct val="150000"/>
                  </a:lnSpc>
                </a:pPr>
                <a14:m>
                  <m:oMathPara xmlns:m="http://schemas.openxmlformats.org/officeDocument/2006/math">
                    <m:oMathParaPr>
                      <m:jc m:val="centerGroup"/>
                    </m:oMathParaPr>
                    <m:oMath xmlns:m="http://schemas.openxmlformats.org/officeDocument/2006/math">
                      <m:d>
                        <m:dPr>
                          <m:ctrlPr>
                            <a:rPr lang="en-AU" sz="1800" i="1" smtClean="0">
                              <a:latin typeface="Cambria Math" panose="02040503050406030204" pitchFamily="18" charset="0"/>
                            </a:rPr>
                          </m:ctrlPr>
                        </m:dPr>
                        <m:e>
                          <m:m>
                            <m:mPr>
                              <m:mcs>
                                <m:mc>
                                  <m:mcPr>
                                    <m:count m:val="1"/>
                                    <m:mcJc m:val="center"/>
                                  </m:mcPr>
                                </m:mc>
                              </m:mcs>
                              <m:ctrlPr>
                                <a:rPr lang="en-AU" sz="1800" i="1" smtClean="0">
                                  <a:latin typeface="Cambria Math" panose="02040503050406030204" pitchFamily="18" charset="0"/>
                                </a:rPr>
                              </m:ctrlPr>
                            </m:mPr>
                            <m:mr>
                              <m:e>
                                <m:r>
                                  <m:rPr>
                                    <m:brk m:alnAt="7"/>
                                  </m:rPr>
                                  <a:rPr lang="en-AU" sz="1800" b="0" i="1" smtClean="0">
                                    <a:latin typeface="Cambria Math" panose="02040503050406030204" pitchFamily="18" charset="0"/>
                                  </a:rPr>
                                  <m:t>5</m:t>
                                </m:r>
                              </m:e>
                            </m:mr>
                            <m:mr>
                              <m:e>
                                <m:r>
                                  <a:rPr lang="en-AU" sz="1800" b="0" i="1" smtClean="0">
                                    <a:latin typeface="Cambria Math" panose="02040503050406030204" pitchFamily="18" charset="0"/>
                                  </a:rPr>
                                  <m:t>1</m:t>
                                </m:r>
                              </m:e>
                            </m:mr>
                          </m:m>
                        </m:e>
                      </m:d>
                      <m:r>
                        <m:rPr>
                          <m:aln/>
                        </m:rPr>
                        <a:rPr lang="en-AU" sz="1800" b="0" i="1" smtClean="0">
                          <a:latin typeface="Cambria Math" panose="02040503050406030204" pitchFamily="18" charset="0"/>
                        </a:rPr>
                        <m:t>=</m:t>
                      </m:r>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m:rPr>
                                    <m:brk m:alnAt="7"/>
                                  </m:rPr>
                                  <a:rPr lang="en-AU" sz="1800" b="0" i="1" smtClean="0">
                                    <a:latin typeface="Cambria Math" panose="02040503050406030204" pitchFamily="18" charset="0"/>
                                  </a:rPr>
                                  <m:t>5</m:t>
                                </m:r>
                              </m:e>
                            </m:mr>
                            <m:mr>
                              <m:e>
                                <m:r>
                                  <a:rPr lang="en-AU" sz="1800" b="0" i="1" smtClean="0">
                                    <a:latin typeface="Cambria Math" panose="02040503050406030204" pitchFamily="18" charset="0"/>
                                  </a:rPr>
                                  <m:t>5−1</m:t>
                                </m:r>
                              </m:e>
                            </m:mr>
                          </m:m>
                        </m:e>
                      </m:d>
                    </m:oMath>
                    <m:oMath xmlns:m="http://schemas.openxmlformats.org/officeDocument/2006/math">
                      <m:r>
                        <m:rPr>
                          <m:aln/>
                        </m:rPr>
                        <a:rPr lang="en-AU" sz="1800" b="0" i="1" smtClean="0">
                          <a:latin typeface="Cambria Math" panose="02040503050406030204" pitchFamily="18" charset="0"/>
                        </a:rPr>
                        <m:t>=</m:t>
                      </m:r>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m:rPr>
                                    <m:brk m:alnAt="7"/>
                                  </m:rPr>
                                  <a:rPr lang="en-AU" sz="1800" b="0" i="1" smtClean="0">
                                    <a:latin typeface="Cambria Math" panose="02040503050406030204" pitchFamily="18" charset="0"/>
                                  </a:rPr>
                                  <m:t>5</m:t>
                                </m:r>
                              </m:e>
                            </m:mr>
                            <m:mr>
                              <m:e>
                                <m:r>
                                  <a:rPr lang="en-AU" sz="1800" b="0" i="1" smtClean="0">
                                    <a:latin typeface="Cambria Math" panose="02040503050406030204" pitchFamily="18" charset="0"/>
                                  </a:rPr>
                                  <m:t>4</m:t>
                                </m:r>
                              </m:e>
                            </m:mr>
                          </m:m>
                        </m:e>
                      </m:d>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5</m:t>
                      </m:r>
                    </m:oMath>
                  </m:oMathPara>
                </a14:m>
                <a:endParaRPr lang="en-AU" sz="1800" dirty="0"/>
              </a:p>
            </p:txBody>
          </p:sp>
        </mc:Choice>
        <mc:Fallback xmlns="">
          <p:sp>
            <p:nvSpPr>
              <p:cNvPr id="13" name="TextBox 12">
                <a:extLst>
                  <a:ext uri="{FF2B5EF4-FFF2-40B4-BE49-F238E27FC236}">
                    <a16:creationId xmlns:a16="http://schemas.microsoft.com/office/drawing/2014/main" id="{D8FD3C10-3C45-0A68-3FB8-33A2F954FAA9}"/>
                  </a:ext>
                </a:extLst>
              </p:cNvPr>
              <p:cNvSpPr txBox="1">
                <a:spLocks noRot="1" noChangeAspect="1" noMove="1" noResize="1" noEditPoints="1" noAdjustHandles="1" noChangeArrowheads="1" noChangeShapeType="1" noTextEdit="1"/>
              </p:cNvSpPr>
              <p:nvPr/>
            </p:nvSpPr>
            <p:spPr>
              <a:xfrm>
                <a:off x="3187582" y="1278495"/>
                <a:ext cx="1778000" cy="1309328"/>
              </a:xfrm>
              <a:prstGeom prst="rect">
                <a:avLst/>
              </a:prstGeom>
              <a:blipFill>
                <a:blip r:embed="rId2"/>
                <a:stretch>
                  <a:fillRect b="-34884"/>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8E85313C-5C5B-3646-D2D3-831471A61369}"/>
                  </a:ext>
                </a:extLst>
              </p:cNvPr>
              <p:cNvSpPr txBox="1"/>
              <p:nvPr/>
            </p:nvSpPr>
            <p:spPr>
              <a:xfrm>
                <a:off x="3040522" y="3500592"/>
                <a:ext cx="2536373" cy="1323561"/>
              </a:xfrm>
              <a:prstGeom prst="rect">
                <a:avLst/>
              </a:prstGeom>
            </p:spPr>
            <p:style>
              <a:lnRef idx="2">
                <a:schemeClr val="accent1"/>
              </a:lnRef>
              <a:fillRef idx="1">
                <a:schemeClr val="lt1"/>
              </a:fillRef>
              <a:effectRef idx="0">
                <a:schemeClr val="accent1"/>
              </a:effectRef>
              <a:fontRef idx="minor">
                <a:schemeClr val="dk1"/>
              </a:fontRef>
            </p:style>
            <p:txBody>
              <a:bodyPr wrap="none" lIns="0" tIns="0" rIns="0" bIns="0" rtlCol="0">
                <a:noAutofit/>
              </a:bodyPr>
              <a:lstStyle/>
              <a:p>
                <a:pPr algn="ctr">
                  <a:lnSpc>
                    <a:spcPct val="150000"/>
                  </a:lnSpc>
                </a:pPr>
                <a:r>
                  <a:rPr lang="en-AU" i="1" baseline="30000" dirty="0"/>
                  <a:t>n</a:t>
                </a:r>
                <a:r>
                  <a:rPr lang="en-AU" i="1" dirty="0"/>
                  <a:t>C</a:t>
                </a:r>
                <a:r>
                  <a:rPr lang="en-AU" i="1" baseline="-25000" dirty="0"/>
                  <a:t>1</a:t>
                </a:r>
                <a14:m>
                  <m:oMath xmlns:m="http://schemas.openxmlformats.org/officeDocument/2006/math">
                    <m:r>
                      <a:rPr lang="en-AU" i="1" baseline="-25000">
                        <a:latin typeface="Cambria Math" panose="02040503050406030204" pitchFamily="18" charset="0"/>
                      </a:rPr>
                      <m:t> </m:t>
                    </m:r>
                    <m:r>
                      <a:rPr lang="en-AU" i="1">
                        <a:latin typeface="Cambria Math" panose="02040503050406030204" pitchFamily="18" charset="0"/>
                      </a:rPr>
                      <m:t>=</m:t>
                    </m:r>
                    <m:r>
                      <a:rPr lang="en-AU" i="1" baseline="30000">
                        <a:latin typeface="Cambria Math" panose="02040503050406030204" pitchFamily="18" charset="0"/>
                      </a:rPr>
                      <m:t> </m:t>
                    </m:r>
                  </m:oMath>
                </a14:m>
                <a:r>
                  <a:rPr lang="en-AU" i="1" baseline="30000" dirty="0"/>
                  <a:t>n</a:t>
                </a:r>
                <a:r>
                  <a:rPr lang="en-AU" i="1" dirty="0"/>
                  <a:t>C</a:t>
                </a:r>
                <a:r>
                  <a:rPr lang="en-AU" i="1" baseline="-25000" dirty="0"/>
                  <a:t>n-1</a:t>
                </a:r>
                <a:r>
                  <a:rPr lang="en-AU" dirty="0"/>
                  <a:t>=n</a:t>
                </a:r>
                <a:r>
                  <a:rPr lang="en-AU" baseline="-25000" dirty="0"/>
                  <a:t> </a:t>
                </a:r>
                <a:br>
                  <a:rPr lang="en-AU" sz="1800" i="1" dirty="0">
                    <a:latin typeface="Cambria Math" panose="02040503050406030204" pitchFamily="18" charset="0"/>
                  </a:rPr>
                </a:br>
                <a14:m>
                  <m:oMath xmlns:m="http://schemas.openxmlformats.org/officeDocument/2006/math">
                    <m:d>
                      <m:dPr>
                        <m:ctrlPr>
                          <a:rPr lang="en-AU" sz="1800" i="1" smtClean="0">
                            <a:latin typeface="Cambria Math" panose="02040503050406030204" pitchFamily="18" charset="0"/>
                          </a:rPr>
                        </m:ctrlPr>
                      </m:dPr>
                      <m:e>
                        <m:m>
                          <m:mPr>
                            <m:mcs>
                              <m:mc>
                                <m:mcPr>
                                  <m:count m:val="1"/>
                                  <m:mcJc m:val="center"/>
                                </m:mcPr>
                              </m:mc>
                            </m:mcs>
                            <m:ctrlPr>
                              <a:rPr lang="en-AU" sz="1800" i="1" smtClean="0">
                                <a:latin typeface="Cambria Math" panose="02040503050406030204" pitchFamily="18" charset="0"/>
                              </a:rPr>
                            </m:ctrlPr>
                          </m:mPr>
                          <m:mr>
                            <m:e>
                              <m:r>
                                <m:rPr>
                                  <m:brk m:alnAt="7"/>
                                </m:rPr>
                                <a:rPr lang="en-AU" sz="1800" b="0" i="1" smtClean="0">
                                  <a:latin typeface="Cambria Math" panose="02040503050406030204" pitchFamily="18" charset="0"/>
                                </a:rPr>
                                <m:t>𝑛</m:t>
                              </m:r>
                            </m:e>
                          </m:mr>
                          <m:mr>
                            <m:e>
                              <m:r>
                                <a:rPr lang="en-AU" sz="1800" b="0" i="1" smtClean="0">
                                  <a:latin typeface="Cambria Math" panose="02040503050406030204" pitchFamily="18" charset="0"/>
                                </a:rPr>
                                <m:t>1</m:t>
                              </m:r>
                            </m:e>
                          </m:mr>
                        </m:m>
                      </m:e>
                    </m:d>
                    <m:r>
                      <a:rPr lang="en-AU" sz="1800" b="0" i="1" smtClean="0">
                        <a:latin typeface="Cambria Math" panose="02040503050406030204" pitchFamily="18" charset="0"/>
                      </a:rPr>
                      <m:t>=</m:t>
                    </m:r>
                  </m:oMath>
                </a14:m>
                <a:r>
                  <a:rPr lang="en-AU" sz="1800" dirty="0"/>
                  <a:t> </a:t>
                </a:r>
                <a14:m>
                  <m:oMath xmlns:m="http://schemas.openxmlformats.org/officeDocument/2006/math">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m:rPr>
                                  <m:brk m:alnAt="7"/>
                                </m:rPr>
                                <a:rPr lang="en-AU" sz="1800" i="1">
                                  <a:latin typeface="Cambria Math" panose="02040503050406030204" pitchFamily="18" charset="0"/>
                                </a:rPr>
                                <m:t>𝑛</m:t>
                              </m:r>
                            </m:e>
                          </m:mr>
                          <m:mr>
                            <m:e>
                              <m:r>
                                <a:rPr lang="en-AU" sz="1800" b="0" i="1" smtClean="0">
                                  <a:latin typeface="Cambria Math" panose="02040503050406030204" pitchFamily="18" charset="0"/>
                                </a:rPr>
                                <m:t>𝑛</m:t>
                              </m:r>
                              <m:r>
                                <a:rPr lang="en-AU" sz="1800" b="0" i="1" smtClean="0">
                                  <a:latin typeface="Cambria Math" panose="02040503050406030204" pitchFamily="18" charset="0"/>
                                </a:rPr>
                                <m:t>−1</m:t>
                              </m:r>
                            </m:e>
                          </m:mr>
                        </m:m>
                      </m:e>
                    </m:d>
                    <m:r>
                      <a:rPr lang="en-AU" sz="1800" b="0" i="1" smtClean="0">
                        <a:latin typeface="Cambria Math" panose="02040503050406030204" pitchFamily="18" charset="0"/>
                      </a:rPr>
                      <m:t>=</m:t>
                    </m:r>
                    <m:r>
                      <a:rPr lang="en-AU" sz="1800" b="0" i="1" smtClean="0">
                        <a:latin typeface="Cambria Math" panose="02040503050406030204" pitchFamily="18" charset="0"/>
                      </a:rPr>
                      <m:t>𝑛</m:t>
                    </m:r>
                  </m:oMath>
                </a14:m>
                <a:endParaRPr lang="en-AU" sz="1800" dirty="0"/>
              </a:p>
            </p:txBody>
          </p:sp>
        </mc:Choice>
        <mc:Fallback>
          <p:sp>
            <p:nvSpPr>
              <p:cNvPr id="16" name="TextBox 15">
                <a:extLst>
                  <a:ext uri="{FF2B5EF4-FFF2-40B4-BE49-F238E27FC236}">
                    <a16:creationId xmlns:a16="http://schemas.microsoft.com/office/drawing/2014/main" id="{8E85313C-5C5B-3646-D2D3-831471A61369}"/>
                  </a:ext>
                </a:extLst>
              </p:cNvPr>
              <p:cNvSpPr txBox="1">
                <a:spLocks noRot="1" noChangeAspect="1" noMove="1" noResize="1" noEditPoints="1" noAdjustHandles="1" noChangeArrowheads="1" noChangeShapeType="1" noTextEdit="1"/>
              </p:cNvSpPr>
              <p:nvPr/>
            </p:nvSpPr>
            <p:spPr>
              <a:xfrm>
                <a:off x="3040522" y="3500592"/>
                <a:ext cx="2536373" cy="132356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Speech Bubble: Rectangle with Corners Rounded 17">
                <a:extLst>
                  <a:ext uri="{FF2B5EF4-FFF2-40B4-BE49-F238E27FC236}">
                    <a16:creationId xmlns:a16="http://schemas.microsoft.com/office/drawing/2014/main" id="{0A510A08-CBA8-D406-A66E-026C3FEF5444}"/>
                  </a:ext>
                </a:extLst>
              </p:cNvPr>
              <p:cNvSpPr/>
              <p:nvPr/>
            </p:nvSpPr>
            <p:spPr>
              <a:xfrm>
                <a:off x="7441850" y="2796650"/>
                <a:ext cx="3238720" cy="1803630"/>
              </a:xfrm>
              <a:prstGeom prst="wedgeRoundRectCallout">
                <a:avLst>
                  <a:gd name="adj1" fmla="val -97970"/>
                  <a:gd name="adj2" fmla="val 42502"/>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algn="ctr">
                  <a:lnSpc>
                    <a:spcPct val="150000"/>
                  </a:lnSpc>
                </a:pPr>
                <a:r>
                  <a:rPr lang="en-AU" sz="1800" dirty="0"/>
                  <a:t>Can you use the formula</a:t>
                </a:r>
                <a:br>
                  <a:rPr lang="en-AU" sz="1800" dirty="0"/>
                </a:br>
                <a:r>
                  <a:rPr lang="en-AU" sz="1800" dirty="0"/>
                  <a:t> </a:t>
                </a:r>
                <a:r>
                  <a:rPr lang="en-AU" sz="1800" i="1" baseline="30000" dirty="0"/>
                  <a:t>n</a:t>
                </a:r>
                <a:r>
                  <a:rPr lang="en-AU" sz="1800" i="1" dirty="0"/>
                  <a:t>C</a:t>
                </a:r>
                <a:r>
                  <a:rPr lang="en-AU" sz="1800" i="1" baseline="-25000" dirty="0"/>
                  <a:t>r</a:t>
                </a:r>
                <a14:m>
                  <m:oMath xmlns:m="http://schemas.openxmlformats.org/officeDocument/2006/math">
                    <m:r>
                      <a:rPr lang="en-AU" sz="1800" b="0" i="1" smtClean="0">
                        <a:solidFill>
                          <a:schemeClr val="bg1"/>
                        </a:solidFill>
                        <a:latin typeface="Cambria Math" panose="02040503050406030204" pitchFamily="18" charset="0"/>
                      </a:rPr>
                      <m:t>=</m:t>
                    </m:r>
                  </m:oMath>
                </a14:m>
                <a:r>
                  <a:rPr lang="en-AU" sz="1800" dirty="0">
                    <a:solidFill>
                      <a:schemeClr val="bg1"/>
                    </a:solidFill>
                  </a:rPr>
                  <a:t> </a:t>
                </a:r>
                <a14:m>
                  <m:oMath xmlns:m="http://schemas.openxmlformats.org/officeDocument/2006/math">
                    <m:f>
                      <m:fPr>
                        <m:ctrlPr>
                          <a:rPr lang="en-AU" sz="1800" b="0" i="1" smtClean="0">
                            <a:solidFill>
                              <a:schemeClr val="bg1"/>
                            </a:solidFill>
                            <a:latin typeface="Cambria Math" panose="02040503050406030204" pitchFamily="18" charset="0"/>
                          </a:rPr>
                        </m:ctrlPr>
                      </m:fPr>
                      <m:num>
                        <m:r>
                          <a:rPr lang="en-AU" sz="1800" b="0" i="1" smtClean="0">
                            <a:solidFill>
                              <a:schemeClr val="bg1"/>
                            </a:solidFill>
                            <a:latin typeface="Cambria Math" panose="02040503050406030204" pitchFamily="18" charset="0"/>
                          </a:rPr>
                          <m:t>𝑛</m:t>
                        </m:r>
                        <m:r>
                          <a:rPr lang="en-AU" sz="1800" b="0" i="1" smtClean="0">
                            <a:solidFill>
                              <a:schemeClr val="bg1"/>
                            </a:solidFill>
                            <a:latin typeface="Cambria Math" panose="02040503050406030204" pitchFamily="18" charset="0"/>
                          </a:rPr>
                          <m:t>!</m:t>
                        </m:r>
                      </m:num>
                      <m:den>
                        <m:d>
                          <m:dPr>
                            <m:ctrlPr>
                              <a:rPr lang="en-AU" sz="1800" b="0" i="1" smtClean="0">
                                <a:solidFill>
                                  <a:schemeClr val="bg1"/>
                                </a:solidFill>
                                <a:latin typeface="Cambria Math" panose="02040503050406030204" pitchFamily="18" charset="0"/>
                              </a:rPr>
                            </m:ctrlPr>
                          </m:dPr>
                          <m:e>
                            <m:r>
                              <a:rPr lang="en-AU" sz="1800" b="0" i="1" smtClean="0">
                                <a:solidFill>
                                  <a:schemeClr val="bg1"/>
                                </a:solidFill>
                                <a:latin typeface="Cambria Math" panose="02040503050406030204" pitchFamily="18" charset="0"/>
                              </a:rPr>
                              <m:t>𝑛</m:t>
                            </m:r>
                            <m:r>
                              <a:rPr lang="en-AU" sz="1800" b="0" i="1" smtClean="0">
                                <a:solidFill>
                                  <a:schemeClr val="bg1"/>
                                </a:solidFill>
                                <a:latin typeface="Cambria Math" panose="02040503050406030204" pitchFamily="18" charset="0"/>
                              </a:rPr>
                              <m:t>−</m:t>
                            </m:r>
                            <m:r>
                              <a:rPr lang="en-AU" sz="1800" b="0" i="1" smtClean="0">
                                <a:solidFill>
                                  <a:schemeClr val="bg1"/>
                                </a:solidFill>
                                <a:latin typeface="Cambria Math" panose="02040503050406030204" pitchFamily="18" charset="0"/>
                              </a:rPr>
                              <m:t>𝑟</m:t>
                            </m:r>
                          </m:e>
                        </m:d>
                        <m:r>
                          <a:rPr lang="en-AU" sz="1800" b="0" i="1" smtClean="0">
                            <a:solidFill>
                              <a:schemeClr val="bg1"/>
                            </a:solidFill>
                            <a:latin typeface="Cambria Math" panose="02040503050406030204" pitchFamily="18" charset="0"/>
                          </a:rPr>
                          <m:t>!</m:t>
                        </m:r>
                        <m:r>
                          <a:rPr lang="en-AU" sz="1800" b="0" i="1" smtClean="0">
                            <a:solidFill>
                              <a:schemeClr val="bg1"/>
                            </a:solidFill>
                            <a:latin typeface="Cambria Math" panose="02040503050406030204" pitchFamily="18" charset="0"/>
                          </a:rPr>
                          <m:t>𝑟</m:t>
                        </m:r>
                        <m:r>
                          <a:rPr lang="en-AU" sz="1800" b="0" i="1" smtClean="0">
                            <a:solidFill>
                              <a:schemeClr val="bg1"/>
                            </a:solidFill>
                            <a:latin typeface="Cambria Math" panose="02040503050406030204" pitchFamily="18" charset="0"/>
                          </a:rPr>
                          <m:t>!</m:t>
                        </m:r>
                      </m:den>
                    </m:f>
                  </m:oMath>
                </a14:m>
                <a:r>
                  <a:rPr lang="en-AU" sz="1800" dirty="0">
                    <a:solidFill>
                      <a:schemeClr val="bg1"/>
                    </a:solidFill>
                  </a:rPr>
                  <a:t> </a:t>
                </a:r>
                <a:br>
                  <a:rPr lang="en-AU" sz="1800" dirty="0">
                    <a:solidFill>
                      <a:schemeClr val="bg1"/>
                    </a:solidFill>
                  </a:rPr>
                </a:br>
                <a:r>
                  <a:rPr lang="en-AU" sz="1800" dirty="0">
                    <a:solidFill>
                      <a:schemeClr val="bg1"/>
                    </a:solidFill>
                  </a:rPr>
                  <a:t>to confirm the rule</a:t>
                </a:r>
                <a:r>
                  <a:rPr lang="en-AU" sz="1800" dirty="0"/>
                  <a:t>?</a:t>
                </a:r>
              </a:p>
            </p:txBody>
          </p:sp>
        </mc:Choice>
        <mc:Fallback>
          <p:sp>
            <p:nvSpPr>
              <p:cNvPr id="18" name="Speech Bubble: Rectangle with Corners Rounded 17">
                <a:extLst>
                  <a:ext uri="{FF2B5EF4-FFF2-40B4-BE49-F238E27FC236}">
                    <a16:creationId xmlns:a16="http://schemas.microsoft.com/office/drawing/2014/main" id="{0A510A08-CBA8-D406-A66E-026C3FEF5444}"/>
                  </a:ext>
                </a:extLst>
              </p:cNvPr>
              <p:cNvSpPr>
                <a:spLocks noRot="1" noChangeAspect="1" noMove="1" noResize="1" noEditPoints="1" noAdjustHandles="1" noChangeArrowheads="1" noChangeShapeType="1" noTextEdit="1"/>
              </p:cNvSpPr>
              <p:nvPr/>
            </p:nvSpPr>
            <p:spPr>
              <a:xfrm>
                <a:off x="7441850" y="2796650"/>
                <a:ext cx="3238720" cy="1803630"/>
              </a:xfrm>
              <a:prstGeom prst="wedgeRoundRectCallout">
                <a:avLst>
                  <a:gd name="adj1" fmla="val -97970"/>
                  <a:gd name="adj2" fmla="val 42502"/>
                  <a:gd name="adj3" fmla="val 16667"/>
                </a:avLst>
              </a:prstGeom>
              <a:blipFill>
                <a:blip r:embed="rId4"/>
                <a:stretch>
                  <a:fillRect/>
                </a:stretch>
              </a:blipFill>
              <a:ln>
                <a:no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8A904FAF-6653-4EF6-FF51-87DCC93E25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37106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AD703-731F-3F1D-FBA0-9A34045BF4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151D3A-C396-848F-672B-BDCFFC44CC2F}"/>
              </a:ext>
            </a:extLst>
          </p:cNvPr>
          <p:cNvSpPr>
            <a:spLocks noGrp="1"/>
          </p:cNvSpPr>
          <p:nvPr>
            <p:ph type="title"/>
          </p:nvPr>
        </p:nvSpPr>
        <p:spPr/>
        <p:txBody>
          <a:bodyPr/>
          <a:lstStyle/>
          <a:p>
            <a:r>
              <a:rPr lang="en-AU" dirty="0"/>
              <a:t>Properties (3)</a:t>
            </a:r>
          </a:p>
        </p:txBody>
      </p:sp>
      <p:sp>
        <p:nvSpPr>
          <p:cNvPr id="8" name="Text Placeholder 7">
            <a:extLst>
              <a:ext uri="{FF2B5EF4-FFF2-40B4-BE49-F238E27FC236}">
                <a16:creationId xmlns:a16="http://schemas.microsoft.com/office/drawing/2014/main" id="{5848CD75-2F1B-CC74-61AB-1A3C25566D80}"/>
              </a:ext>
            </a:extLst>
          </p:cNvPr>
          <p:cNvSpPr>
            <a:spLocks noGrp="1"/>
          </p:cNvSpPr>
          <p:nvPr>
            <p:ph type="body" sz="quarter" idx="18"/>
          </p:nvPr>
        </p:nvSpPr>
        <p:spPr/>
        <p:txBody>
          <a:bodyPr/>
          <a:lstStyle/>
          <a:p>
            <a:r>
              <a:rPr lang="en-AU" dirty="0"/>
              <a:t>Combination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A8163D4-5BCF-0D14-1A31-4243204BE290}"/>
                  </a:ext>
                </a:extLst>
              </p:cNvPr>
              <p:cNvSpPr txBox="1"/>
              <p:nvPr/>
            </p:nvSpPr>
            <p:spPr>
              <a:xfrm>
                <a:off x="3095334" y="1502595"/>
                <a:ext cx="1778000" cy="1309328"/>
              </a:xfrm>
              <a:prstGeom prst="rect">
                <a:avLst/>
              </a:prstGeom>
              <a:noFill/>
            </p:spPr>
            <p:txBody>
              <a:bodyPr wrap="none" lIns="0" tIns="0" rIns="0" bIns="0" rtlCol="0">
                <a:noAutofit/>
              </a:bodyPr>
              <a:lstStyle/>
              <a:p>
                <a:pPr algn="ctr">
                  <a:lnSpc>
                    <a:spcPct val="150000"/>
                  </a:lnSpc>
                </a:pPr>
                <a14:m>
                  <m:oMathPara xmlns:m="http://schemas.openxmlformats.org/officeDocument/2006/math">
                    <m:oMathParaPr>
                      <m:jc m:val="centerGroup"/>
                    </m:oMathParaPr>
                    <m:oMath xmlns:m="http://schemas.openxmlformats.org/officeDocument/2006/math">
                      <m:d>
                        <m:dPr>
                          <m:ctrlPr>
                            <a:rPr lang="en-AU" sz="1800" i="1" smtClean="0">
                              <a:latin typeface="Cambria Math" panose="02040503050406030204" pitchFamily="18" charset="0"/>
                            </a:rPr>
                          </m:ctrlPr>
                        </m:dPr>
                        <m:e>
                          <m:m>
                            <m:mPr>
                              <m:mcs>
                                <m:mc>
                                  <m:mcPr>
                                    <m:count m:val="1"/>
                                    <m:mcJc m:val="center"/>
                                  </m:mcPr>
                                </m:mc>
                              </m:mcs>
                              <m:ctrlPr>
                                <a:rPr lang="en-AU" sz="1800" i="1" smtClean="0">
                                  <a:latin typeface="Cambria Math" panose="02040503050406030204" pitchFamily="18" charset="0"/>
                                </a:rPr>
                              </m:ctrlPr>
                            </m:mPr>
                            <m:mr>
                              <m:e>
                                <m:r>
                                  <m:rPr>
                                    <m:brk m:alnAt="7"/>
                                  </m:rPr>
                                  <a:rPr lang="en-AU" sz="1800" b="0" i="1" smtClean="0">
                                    <a:latin typeface="Cambria Math" panose="02040503050406030204" pitchFamily="18" charset="0"/>
                                  </a:rPr>
                                  <m:t>5</m:t>
                                </m:r>
                              </m:e>
                            </m:mr>
                            <m:mr>
                              <m:e>
                                <m:r>
                                  <a:rPr lang="en-AU" sz="1800" b="0" i="1" smtClean="0">
                                    <a:latin typeface="Cambria Math" panose="02040503050406030204" pitchFamily="18" charset="0"/>
                                  </a:rPr>
                                  <m:t>5</m:t>
                                </m:r>
                              </m:e>
                            </m:mr>
                          </m:m>
                        </m:e>
                      </m:d>
                      <m:r>
                        <m:rPr>
                          <m:aln/>
                        </m:rPr>
                        <a:rPr lang="en-AU" sz="1800" b="0" i="1" smtClean="0">
                          <a:latin typeface="Cambria Math" panose="02040503050406030204" pitchFamily="18" charset="0"/>
                        </a:rPr>
                        <m:t>=</m:t>
                      </m:r>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m:rPr>
                                    <m:brk m:alnAt="7"/>
                                  </m:rPr>
                                  <a:rPr lang="en-AU" sz="1800" b="0" i="1" smtClean="0">
                                    <a:latin typeface="Cambria Math" panose="02040503050406030204" pitchFamily="18" charset="0"/>
                                  </a:rPr>
                                  <m:t>5</m:t>
                                </m:r>
                              </m:e>
                            </m:mr>
                            <m:mr>
                              <m:e>
                                <m:r>
                                  <a:rPr lang="en-AU" sz="1800" b="0" i="1" smtClean="0">
                                    <a:latin typeface="Cambria Math" panose="02040503050406030204" pitchFamily="18" charset="0"/>
                                  </a:rPr>
                                  <m:t>5−5</m:t>
                                </m:r>
                              </m:e>
                            </m:mr>
                          </m:m>
                        </m:e>
                      </m:d>
                    </m:oMath>
                  </m:oMathPara>
                </a14:m>
                <a:br>
                  <a:rPr lang="en-AU" sz="1800" b="0" i="1" dirty="0">
                    <a:latin typeface="Cambria Math" panose="02040503050406030204" pitchFamily="18" charset="0"/>
                  </a:rPr>
                </a:br>
                <a14:m>
                  <m:oMath xmlns:m="http://schemas.openxmlformats.org/officeDocument/2006/math">
                    <m:r>
                      <m:rPr>
                        <m:aln/>
                      </m:rPr>
                      <a:rPr lang="en-AU" sz="1800" b="0" i="1" smtClean="0">
                        <a:latin typeface="Cambria Math" panose="02040503050406030204" pitchFamily="18" charset="0"/>
                      </a:rPr>
                      <m:t>=</m:t>
                    </m:r>
                  </m:oMath>
                </a14:m>
                <a:r>
                  <a:rPr lang="en-AU" sz="1800" dirty="0"/>
                  <a:t> </a:t>
                </a:r>
                <a14:m>
                  <m:oMath xmlns:m="http://schemas.openxmlformats.org/officeDocument/2006/math">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m:rPr>
                                  <m:brk m:alnAt="7"/>
                                </m:rPr>
                                <a:rPr lang="en-AU" sz="1800" i="1">
                                  <a:latin typeface="Cambria Math" panose="02040503050406030204" pitchFamily="18" charset="0"/>
                                </a:rPr>
                                <m:t>5</m:t>
                              </m:r>
                            </m:e>
                          </m:mr>
                          <m:mr>
                            <m:e>
                              <m:r>
                                <a:rPr lang="en-AU" sz="1800" b="0" i="1" smtClean="0">
                                  <a:latin typeface="Cambria Math" panose="02040503050406030204" pitchFamily="18" charset="0"/>
                                </a:rPr>
                                <m:t>0</m:t>
                              </m:r>
                            </m:e>
                          </m:mr>
                        </m:m>
                      </m:e>
                    </m:d>
                  </m:oMath>
                </a14:m>
                <a:br>
                  <a:rPr lang="en-AU" sz="18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=1</m:t>
                      </m:r>
                    </m:oMath>
                  </m:oMathPara>
                </a14:m>
                <a:endParaRPr lang="en-AU" sz="1800" dirty="0"/>
              </a:p>
            </p:txBody>
          </p:sp>
        </mc:Choice>
        <mc:Fallback xmlns="">
          <p:sp>
            <p:nvSpPr>
              <p:cNvPr id="13" name="TextBox 12">
                <a:extLst>
                  <a:ext uri="{FF2B5EF4-FFF2-40B4-BE49-F238E27FC236}">
                    <a16:creationId xmlns:a16="http://schemas.microsoft.com/office/drawing/2014/main" id="{1A8163D4-5BCF-0D14-1A31-4243204BE290}"/>
                  </a:ext>
                </a:extLst>
              </p:cNvPr>
              <p:cNvSpPr txBox="1">
                <a:spLocks noRot="1" noChangeAspect="1" noMove="1" noResize="1" noEditPoints="1" noAdjustHandles="1" noChangeArrowheads="1" noChangeShapeType="1" noTextEdit="1"/>
              </p:cNvSpPr>
              <p:nvPr/>
            </p:nvSpPr>
            <p:spPr>
              <a:xfrm>
                <a:off x="3095334" y="1502595"/>
                <a:ext cx="1778000" cy="1309328"/>
              </a:xfrm>
              <a:prstGeom prst="rect">
                <a:avLst/>
              </a:prstGeom>
              <a:blipFill>
                <a:blip r:embed="rId2"/>
                <a:stretch>
                  <a:fillRect b="-34884"/>
                </a:stretch>
              </a:blipFill>
            </p:spPr>
            <p:txBody>
              <a:bodyPr/>
              <a:lstStyle/>
              <a:p>
                <a:r>
                  <a:rPr lang="en-AU">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3F8E41BF-681C-0E41-8397-FA701F85BF44}"/>
                  </a:ext>
                </a:extLst>
              </p:cNvPr>
              <p:cNvSpPr txBox="1"/>
              <p:nvPr/>
            </p:nvSpPr>
            <p:spPr>
              <a:xfrm>
                <a:off x="2957909" y="3871212"/>
                <a:ext cx="2525459" cy="1309328"/>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none" lIns="0" tIns="0" rIns="0" bIns="0" rtlCol="0">
                <a:noAutofit/>
              </a:bodyPr>
              <a:lstStyle/>
              <a:p>
                <a:pPr algn="ctr">
                  <a:lnSpc>
                    <a:spcPct val="150000"/>
                  </a:lnSpc>
                </a:pPr>
                <a:r>
                  <a:rPr lang="en-AU" i="1" baseline="30000" dirty="0"/>
                  <a:t>n</a:t>
                </a:r>
                <a:r>
                  <a:rPr lang="en-AU" i="1" dirty="0"/>
                  <a:t>C</a:t>
                </a:r>
                <a:r>
                  <a:rPr lang="en-AU" i="1" baseline="-25000" dirty="0"/>
                  <a:t>n</a:t>
                </a:r>
                <a14:m>
                  <m:oMath xmlns:m="http://schemas.openxmlformats.org/officeDocument/2006/math">
                    <m:r>
                      <a:rPr lang="en-AU" i="1" baseline="-25000">
                        <a:latin typeface="Cambria Math" panose="02040503050406030204" pitchFamily="18" charset="0"/>
                      </a:rPr>
                      <m:t> </m:t>
                    </m:r>
                    <m:r>
                      <a:rPr lang="en-AU" i="1">
                        <a:latin typeface="Cambria Math" panose="02040503050406030204" pitchFamily="18" charset="0"/>
                      </a:rPr>
                      <m:t>=</m:t>
                    </m:r>
                    <m:r>
                      <a:rPr lang="en-AU" i="1" baseline="30000">
                        <a:latin typeface="Cambria Math" panose="02040503050406030204" pitchFamily="18" charset="0"/>
                      </a:rPr>
                      <m:t> </m:t>
                    </m:r>
                  </m:oMath>
                </a14:m>
                <a:r>
                  <a:rPr lang="en-AU" i="1" baseline="30000" dirty="0"/>
                  <a:t>n</a:t>
                </a:r>
                <a:r>
                  <a:rPr lang="en-AU" i="1" dirty="0"/>
                  <a:t>C</a:t>
                </a:r>
                <a:r>
                  <a:rPr lang="en-AU" i="1" baseline="-25000" dirty="0"/>
                  <a:t>0</a:t>
                </a:r>
                <a:r>
                  <a:rPr lang="en-AU" dirty="0"/>
                  <a:t>=1</a:t>
                </a:r>
                <a:br>
                  <a:rPr lang="en-AU" dirty="0"/>
                </a:br>
                <a:r>
                  <a:rPr lang="en-AU" baseline="-25000" dirty="0"/>
                  <a:t> </a:t>
                </a:r>
                <a14:m>
                  <m:oMath xmlns:m="http://schemas.openxmlformats.org/officeDocument/2006/math">
                    <m:d>
                      <m:dPr>
                        <m:ctrlPr>
                          <a:rPr lang="en-AU" sz="1800" i="1" smtClean="0">
                            <a:latin typeface="Cambria Math" panose="02040503050406030204" pitchFamily="18" charset="0"/>
                          </a:rPr>
                        </m:ctrlPr>
                      </m:dPr>
                      <m:e>
                        <m:m>
                          <m:mPr>
                            <m:mcs>
                              <m:mc>
                                <m:mcPr>
                                  <m:count m:val="1"/>
                                  <m:mcJc m:val="center"/>
                                </m:mcPr>
                              </m:mc>
                            </m:mcs>
                            <m:ctrlPr>
                              <a:rPr lang="en-AU" sz="1800" i="1" smtClean="0">
                                <a:latin typeface="Cambria Math" panose="02040503050406030204" pitchFamily="18" charset="0"/>
                              </a:rPr>
                            </m:ctrlPr>
                          </m:mPr>
                          <m:mr>
                            <m:e>
                              <m:r>
                                <m:rPr>
                                  <m:brk m:alnAt="7"/>
                                </m:rPr>
                                <a:rPr lang="en-AU" sz="1800" b="0" i="1" smtClean="0">
                                  <a:latin typeface="Cambria Math" panose="02040503050406030204" pitchFamily="18" charset="0"/>
                                </a:rPr>
                                <m:t>𝑛</m:t>
                              </m:r>
                            </m:e>
                          </m:mr>
                          <m:mr>
                            <m:e>
                              <m:r>
                                <a:rPr lang="en-AU" sz="1800" b="0" i="1" smtClean="0">
                                  <a:latin typeface="Cambria Math" panose="02040503050406030204" pitchFamily="18" charset="0"/>
                                </a:rPr>
                                <m:t>𝑛</m:t>
                              </m:r>
                            </m:e>
                          </m:mr>
                        </m:m>
                      </m:e>
                    </m:d>
                    <m:r>
                      <a:rPr lang="en-AU" sz="1800" b="0" i="1" smtClean="0">
                        <a:latin typeface="Cambria Math" panose="02040503050406030204" pitchFamily="18" charset="0"/>
                      </a:rPr>
                      <m:t>=</m:t>
                    </m:r>
                  </m:oMath>
                </a14:m>
                <a:r>
                  <a:rPr lang="en-AU" sz="1800" dirty="0"/>
                  <a:t> </a:t>
                </a:r>
                <a14:m>
                  <m:oMath xmlns:m="http://schemas.openxmlformats.org/officeDocument/2006/math">
                    <m:d>
                      <m:dPr>
                        <m:ctrlPr>
                          <a:rPr lang="en-AU" sz="1800" i="1">
                            <a:latin typeface="Cambria Math" panose="02040503050406030204" pitchFamily="18" charset="0"/>
                          </a:rPr>
                        </m:ctrlPr>
                      </m:dPr>
                      <m:e>
                        <m:m>
                          <m:mPr>
                            <m:mcs>
                              <m:mc>
                                <m:mcPr>
                                  <m:count m:val="1"/>
                                  <m:mcJc m:val="center"/>
                                </m:mcPr>
                              </m:mc>
                            </m:mcs>
                            <m:ctrlPr>
                              <a:rPr lang="en-AU" sz="1800" i="1">
                                <a:latin typeface="Cambria Math" panose="02040503050406030204" pitchFamily="18" charset="0"/>
                              </a:rPr>
                            </m:ctrlPr>
                          </m:mPr>
                          <m:mr>
                            <m:e>
                              <m:r>
                                <m:rPr>
                                  <m:brk m:alnAt="7"/>
                                </m:rPr>
                                <a:rPr lang="en-AU" sz="1800" i="1">
                                  <a:latin typeface="Cambria Math" panose="02040503050406030204" pitchFamily="18" charset="0"/>
                                </a:rPr>
                                <m:t>𝑛</m:t>
                              </m:r>
                            </m:e>
                          </m:mr>
                          <m:mr>
                            <m:e>
                              <m:r>
                                <a:rPr lang="en-AU" sz="1800" b="0" i="1" smtClean="0">
                                  <a:latin typeface="Cambria Math" panose="02040503050406030204" pitchFamily="18" charset="0"/>
                                </a:rPr>
                                <m:t>0</m:t>
                              </m:r>
                            </m:e>
                          </m:mr>
                        </m:m>
                      </m:e>
                    </m:d>
                    <m:r>
                      <a:rPr lang="en-AU" sz="1800" b="0" i="1" smtClean="0">
                        <a:latin typeface="Cambria Math" panose="02040503050406030204" pitchFamily="18" charset="0"/>
                      </a:rPr>
                      <m:t>=1</m:t>
                    </m:r>
                  </m:oMath>
                </a14:m>
                <a:endParaRPr lang="en-AU" sz="1800" dirty="0"/>
              </a:p>
            </p:txBody>
          </p:sp>
        </mc:Choice>
        <mc:Fallback>
          <p:sp>
            <p:nvSpPr>
              <p:cNvPr id="16" name="TextBox 15">
                <a:extLst>
                  <a:ext uri="{FF2B5EF4-FFF2-40B4-BE49-F238E27FC236}">
                    <a16:creationId xmlns:a16="http://schemas.microsoft.com/office/drawing/2014/main" id="{3F8E41BF-681C-0E41-8397-FA701F85BF44}"/>
                  </a:ext>
                </a:extLst>
              </p:cNvPr>
              <p:cNvSpPr txBox="1">
                <a:spLocks noRot="1" noChangeAspect="1" noMove="1" noResize="1" noEditPoints="1" noAdjustHandles="1" noChangeArrowheads="1" noChangeShapeType="1" noTextEdit="1"/>
              </p:cNvSpPr>
              <p:nvPr/>
            </p:nvSpPr>
            <p:spPr>
              <a:xfrm>
                <a:off x="2957909" y="3871212"/>
                <a:ext cx="2525459" cy="1309328"/>
              </a:xfrm>
              <a:prstGeom prst="rect">
                <a:avLst/>
              </a:prstGeom>
              <a:blipFill>
                <a:blip r:embed="rId3"/>
                <a:stretch>
                  <a:fillRect/>
                </a:stretch>
              </a:blipFill>
              <a:ln>
                <a:solidFill>
                  <a:schemeClr val="accent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Speech Bubble: Rectangle with Corners Rounded 17">
                <a:extLst>
                  <a:ext uri="{FF2B5EF4-FFF2-40B4-BE49-F238E27FC236}">
                    <a16:creationId xmlns:a16="http://schemas.microsoft.com/office/drawing/2014/main" id="{434D1844-3D91-42DB-1DF0-95FAA02D2E88}"/>
                  </a:ext>
                </a:extLst>
              </p:cNvPr>
              <p:cNvSpPr/>
              <p:nvPr/>
            </p:nvSpPr>
            <p:spPr>
              <a:xfrm>
                <a:off x="7536118" y="2602472"/>
                <a:ext cx="3172731" cy="1875260"/>
              </a:xfrm>
              <a:prstGeom prst="wedgeRoundRectCallout">
                <a:avLst>
                  <a:gd name="adj1" fmla="val -98612"/>
                  <a:gd name="adj2" fmla="val 50741"/>
                  <a:gd name="adj3" fmla="val 16667"/>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algn="ctr">
                  <a:lnSpc>
                    <a:spcPct val="150000"/>
                  </a:lnSpc>
                </a:pPr>
                <a:r>
                  <a:rPr lang="en-AU" sz="1800" dirty="0"/>
                  <a:t>Can you use the formula</a:t>
                </a:r>
                <a:br>
                  <a:rPr lang="en-AU" sz="1800" dirty="0"/>
                </a:br>
                <a:r>
                  <a:rPr lang="en-AU" sz="1800" i="1" baseline="30000" dirty="0" err="1"/>
                  <a:t>n</a:t>
                </a:r>
                <a:r>
                  <a:rPr lang="en-AU" sz="1800" i="1" dirty="0" err="1"/>
                  <a:t>C</a:t>
                </a:r>
                <a:r>
                  <a:rPr lang="en-AU" sz="1800" i="1" baseline="-25000" dirty="0" err="1"/>
                  <a:t>r</a:t>
                </a:r>
                <a14:m>
                  <m:oMath xmlns:m="http://schemas.openxmlformats.org/officeDocument/2006/math">
                    <m:r>
                      <a:rPr lang="en-AU" sz="1800" b="0" i="1" smtClean="0">
                        <a:solidFill>
                          <a:schemeClr val="bg1"/>
                        </a:solidFill>
                        <a:latin typeface="Cambria Math" panose="02040503050406030204" pitchFamily="18" charset="0"/>
                      </a:rPr>
                      <m:t>=</m:t>
                    </m:r>
                  </m:oMath>
                </a14:m>
                <a:r>
                  <a:rPr lang="en-AU" sz="1800" dirty="0">
                    <a:solidFill>
                      <a:schemeClr val="bg1"/>
                    </a:solidFill>
                  </a:rPr>
                  <a:t> </a:t>
                </a:r>
                <a14:m>
                  <m:oMath xmlns:m="http://schemas.openxmlformats.org/officeDocument/2006/math">
                    <m:f>
                      <m:fPr>
                        <m:ctrlPr>
                          <a:rPr lang="en-AU" sz="1800" b="0" i="1" smtClean="0">
                            <a:solidFill>
                              <a:schemeClr val="bg1"/>
                            </a:solidFill>
                            <a:latin typeface="Cambria Math" panose="02040503050406030204" pitchFamily="18" charset="0"/>
                          </a:rPr>
                        </m:ctrlPr>
                      </m:fPr>
                      <m:num>
                        <m:r>
                          <a:rPr lang="en-AU" sz="1800" b="0" i="1" smtClean="0">
                            <a:solidFill>
                              <a:schemeClr val="bg1"/>
                            </a:solidFill>
                            <a:latin typeface="Cambria Math" panose="02040503050406030204" pitchFamily="18" charset="0"/>
                          </a:rPr>
                          <m:t>𝑛</m:t>
                        </m:r>
                        <m:r>
                          <a:rPr lang="en-AU" sz="1800" b="0" i="1" smtClean="0">
                            <a:solidFill>
                              <a:schemeClr val="bg1"/>
                            </a:solidFill>
                            <a:latin typeface="Cambria Math" panose="02040503050406030204" pitchFamily="18" charset="0"/>
                          </a:rPr>
                          <m:t>!</m:t>
                        </m:r>
                      </m:num>
                      <m:den>
                        <m:d>
                          <m:dPr>
                            <m:ctrlPr>
                              <a:rPr lang="en-AU" sz="1800" b="0" i="1" smtClean="0">
                                <a:solidFill>
                                  <a:schemeClr val="bg1"/>
                                </a:solidFill>
                                <a:latin typeface="Cambria Math" panose="02040503050406030204" pitchFamily="18" charset="0"/>
                              </a:rPr>
                            </m:ctrlPr>
                          </m:dPr>
                          <m:e>
                            <m:r>
                              <a:rPr lang="en-AU" sz="1800" b="0" i="1" smtClean="0">
                                <a:solidFill>
                                  <a:schemeClr val="bg1"/>
                                </a:solidFill>
                                <a:latin typeface="Cambria Math" panose="02040503050406030204" pitchFamily="18" charset="0"/>
                              </a:rPr>
                              <m:t>𝑛</m:t>
                            </m:r>
                            <m:r>
                              <a:rPr lang="en-AU" sz="1800" b="0" i="1" smtClean="0">
                                <a:solidFill>
                                  <a:schemeClr val="bg1"/>
                                </a:solidFill>
                                <a:latin typeface="Cambria Math" panose="02040503050406030204" pitchFamily="18" charset="0"/>
                              </a:rPr>
                              <m:t>−</m:t>
                            </m:r>
                            <m:r>
                              <a:rPr lang="en-AU" sz="1800" b="0" i="1" smtClean="0">
                                <a:solidFill>
                                  <a:schemeClr val="bg1"/>
                                </a:solidFill>
                                <a:latin typeface="Cambria Math" panose="02040503050406030204" pitchFamily="18" charset="0"/>
                              </a:rPr>
                              <m:t>𝑟</m:t>
                            </m:r>
                          </m:e>
                        </m:d>
                        <m:r>
                          <a:rPr lang="en-AU" sz="1800" b="0" i="1" smtClean="0">
                            <a:solidFill>
                              <a:schemeClr val="bg1"/>
                            </a:solidFill>
                            <a:latin typeface="Cambria Math" panose="02040503050406030204" pitchFamily="18" charset="0"/>
                          </a:rPr>
                          <m:t>!</m:t>
                        </m:r>
                        <m:r>
                          <a:rPr lang="en-AU" sz="1800" b="0" i="1" smtClean="0">
                            <a:solidFill>
                              <a:schemeClr val="bg1"/>
                            </a:solidFill>
                            <a:latin typeface="Cambria Math" panose="02040503050406030204" pitchFamily="18" charset="0"/>
                          </a:rPr>
                          <m:t>𝑟</m:t>
                        </m:r>
                        <m:r>
                          <a:rPr lang="en-AU" sz="1800" b="0" i="1" smtClean="0">
                            <a:solidFill>
                              <a:schemeClr val="bg1"/>
                            </a:solidFill>
                            <a:latin typeface="Cambria Math" panose="02040503050406030204" pitchFamily="18" charset="0"/>
                          </a:rPr>
                          <m:t>!</m:t>
                        </m:r>
                      </m:den>
                    </m:f>
                  </m:oMath>
                </a14:m>
                <a:r>
                  <a:rPr lang="en-AU" sz="1800" dirty="0">
                    <a:solidFill>
                      <a:schemeClr val="bg1"/>
                    </a:solidFill>
                  </a:rPr>
                  <a:t> </a:t>
                </a:r>
                <a:br>
                  <a:rPr lang="en-AU" sz="1800" dirty="0">
                    <a:solidFill>
                      <a:schemeClr val="bg1"/>
                    </a:solidFill>
                  </a:rPr>
                </a:br>
                <a:r>
                  <a:rPr lang="en-AU" sz="1800" dirty="0">
                    <a:solidFill>
                      <a:schemeClr val="bg1"/>
                    </a:solidFill>
                  </a:rPr>
                  <a:t>to confirm the rule</a:t>
                </a:r>
                <a:r>
                  <a:rPr lang="en-AU" sz="1800" dirty="0"/>
                  <a:t>?</a:t>
                </a:r>
              </a:p>
            </p:txBody>
          </p:sp>
        </mc:Choice>
        <mc:Fallback>
          <p:sp>
            <p:nvSpPr>
              <p:cNvPr id="18" name="Speech Bubble: Rectangle with Corners Rounded 17">
                <a:extLst>
                  <a:ext uri="{FF2B5EF4-FFF2-40B4-BE49-F238E27FC236}">
                    <a16:creationId xmlns:a16="http://schemas.microsoft.com/office/drawing/2014/main" id="{434D1844-3D91-42DB-1DF0-95FAA02D2E88}"/>
                  </a:ext>
                </a:extLst>
              </p:cNvPr>
              <p:cNvSpPr>
                <a:spLocks noRot="1" noChangeAspect="1" noMove="1" noResize="1" noEditPoints="1" noAdjustHandles="1" noChangeArrowheads="1" noChangeShapeType="1" noTextEdit="1"/>
              </p:cNvSpPr>
              <p:nvPr/>
            </p:nvSpPr>
            <p:spPr>
              <a:xfrm>
                <a:off x="7536118" y="2602472"/>
                <a:ext cx="3172731" cy="1875260"/>
              </a:xfrm>
              <a:prstGeom prst="wedgeRoundRectCallout">
                <a:avLst>
                  <a:gd name="adj1" fmla="val -98612"/>
                  <a:gd name="adj2" fmla="val 50741"/>
                  <a:gd name="adj3" fmla="val 16667"/>
                </a:avLst>
              </a:prstGeom>
              <a:blipFill>
                <a:blip r:embed="rId4"/>
                <a:stretch>
                  <a:fillRect/>
                </a:stretch>
              </a:blipFill>
              <a:ln>
                <a:noFill/>
              </a:ln>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E8A55F7-78D7-C2E9-C98C-6F047A0C900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29750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B377FF-CCC3-4BAC-814F-7341ECF58AF3}">
  <ds:schemaRefs>
    <ds:schemaRef ds:uri="http://schemas.openxmlformats.org/package/2006/metadata/core-properties"/>
    <ds:schemaRef ds:uri="98740c54-966f-451d-a76c-e38eb7fddd55"/>
    <ds:schemaRef ds:uri="http://schemas.microsoft.com/office/2006/metadata/properties"/>
    <ds:schemaRef ds:uri="http://schemas.microsoft.com/office/2006/documentManagement/types"/>
    <ds:schemaRef ds:uri="http://purl.org/dc/terms/"/>
    <ds:schemaRef ds:uri="http://www.w3.org/XML/1998/namespace"/>
    <ds:schemaRef ds:uri="http://schemas.microsoft.com/office/infopath/2007/PartnerControls"/>
    <ds:schemaRef ds:uri="094ce8ca-8c20-4eb0-bb23-b47a1c76b753"/>
    <ds:schemaRef ds:uri="http://purl.org/dc/dcmitype/"/>
    <ds:schemaRef ds:uri="http://purl.org/dc/elements/1.1/"/>
  </ds:schemaRefs>
</ds:datastoreItem>
</file>

<file path=customXml/itemProps2.xml><?xml version="1.0" encoding="utf-8"?>
<ds:datastoreItem xmlns:ds="http://schemas.openxmlformats.org/officeDocument/2006/customXml" ds:itemID="{F132B49C-5473-4885-B89C-AB9AD27E1F9A}">
  <ds:schemaRefs>
    <ds:schemaRef ds:uri="http://schemas.microsoft.com/sharepoint/v3/contenttype/forms"/>
  </ds:schemaRefs>
</ds:datastoreItem>
</file>

<file path=customXml/itemProps3.xml><?xml version="1.0" encoding="utf-8"?>
<ds:datastoreItem xmlns:ds="http://schemas.openxmlformats.org/officeDocument/2006/customXml" ds:itemID="{44D99659-A1C9-41C8-A238-4D6251EE25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NSWG Corporate</Template>
  <TotalTime>33</TotalTime>
  <Words>898</Words>
  <Application>Microsoft Macintosh PowerPoint</Application>
  <PresentationFormat>Widescreen</PresentationFormat>
  <Paragraphs>87</Paragraphs>
  <Slides>14</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Cambria Math</vt:lpstr>
      <vt:lpstr>Calibri</vt:lpstr>
      <vt:lpstr>Droid Sans</vt:lpstr>
      <vt:lpstr>Public Sans</vt:lpstr>
      <vt:lpstr>Symbol</vt:lpstr>
      <vt:lpstr>Arial</vt:lpstr>
      <vt:lpstr>Times New Roman</vt:lpstr>
      <vt:lpstr>NSWG Corporate</vt:lpstr>
      <vt:lpstr>Introduction to combinations</vt:lpstr>
      <vt:lpstr>Activating prior knowledge</vt:lpstr>
      <vt:lpstr>Learning intention and success criteria</vt:lpstr>
      <vt:lpstr>Connecting learning</vt:lpstr>
      <vt:lpstr>Permutation to combination</vt:lpstr>
      <vt:lpstr>Permutation to combination (2)</vt:lpstr>
      <vt:lpstr>Properties (1)</vt:lpstr>
      <vt:lpstr>Properties (2)</vt:lpstr>
      <vt:lpstr>Properties (3)</vt:lpstr>
      <vt:lpstr>Independent practice</vt:lpstr>
      <vt:lpstr>Open middle (1) </vt:lpstr>
      <vt:lpstr>Open middle (2)</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7 – Introduction to combinations – slide deck</dc:title>
  <dc:subject>Maths</dc:subject>
  <dc:creator>NSW Department of Education</dc:creator>
  <cp:keywords/>
  <dc:description/>
  <dcterms:created xsi:type="dcterms:W3CDTF">2025-05-26T05:38:14Z</dcterms:created>
  <dcterms:modified xsi:type="dcterms:W3CDTF">2025-05-26T06:11:37Z</dcterms:modified>
  <cp:category>Extension 1 - unit 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