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6"/>
  </p:notesMasterIdLst>
  <p:handoutMasterIdLst>
    <p:handoutMasterId r:id="rId27"/>
  </p:handoutMasterIdLst>
  <p:sldIdLst>
    <p:sldId id="26505" r:id="rId5"/>
    <p:sldId id="26383" r:id="rId6"/>
    <p:sldId id="271" r:id="rId7"/>
    <p:sldId id="26510" r:id="rId8"/>
    <p:sldId id="26509" r:id="rId9"/>
    <p:sldId id="289" r:id="rId10"/>
    <p:sldId id="26554" r:id="rId11"/>
    <p:sldId id="26517" r:id="rId12"/>
    <p:sldId id="26518" r:id="rId13"/>
    <p:sldId id="26547" r:id="rId14"/>
    <p:sldId id="26548" r:id="rId15"/>
    <p:sldId id="26550" r:id="rId16"/>
    <p:sldId id="26549" r:id="rId17"/>
    <p:sldId id="26515" r:id="rId18"/>
    <p:sldId id="26519" r:id="rId19"/>
    <p:sldId id="26375" r:id="rId20"/>
    <p:sldId id="26512" r:id="rId21"/>
    <p:sldId id="26551" r:id="rId22"/>
    <p:sldId id="26552" r:id="rId23"/>
    <p:sldId id="26553" r:id="rId24"/>
    <p:sldId id="361" r:id="rId25"/>
  </p:sldIdLst>
  <p:sldSz cx="12192000" cy="6858000"/>
  <p:notesSz cx="6858000" cy="9144000"/>
  <p:embeddedFontLst>
    <p:embeddedFont>
      <p:font typeface="Cambria Math" panose="02040503050406030204" pitchFamily="18" charset="0"/>
      <p:regular r:id="rId28"/>
    </p:embeddedFont>
    <p:embeddedFont>
      <p:font typeface="Public Sans" pitchFamily="2" charset="0"/>
      <p:regular r:id="rId29"/>
      <p:bold r:id="rId30"/>
      <p:italic r:id="rId31"/>
      <p:boldItalic r:id="rId3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39"/>
    <a:srgbClr val="B51458"/>
    <a:srgbClr val="00ACC2"/>
    <a:srgbClr val="64BB47"/>
    <a:srgbClr val="E5F7FC"/>
    <a:srgbClr val="FBDBE7"/>
    <a:srgbClr val="FFFFFF"/>
    <a:srgbClr val="EDF9E0"/>
    <a:srgbClr val="63E2EF"/>
    <a:srgbClr val="002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019B76-457F-A647-90F1-ACFEDB1291D1}" v="73" dt="2025-05-26T05:33:26.32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8" autoAdjust="0"/>
    <p:restoredTop sz="86429" autoAdjust="0"/>
  </p:normalViewPr>
  <p:slideViewPr>
    <p:cSldViewPr snapToGrid="0">
      <p:cViewPr varScale="1">
        <p:scale>
          <a:sx n="134" d="100"/>
          <a:sy n="134" d="100"/>
        </p:scale>
        <p:origin x="3900" y="114"/>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27/05/2025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27/05/2025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C8EFC-624C-2315-B48F-04EB65121B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293683-75E9-CB58-7EE0-D21AF23523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CD98AA-0A8D-52F8-9D40-9249E985B41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62C3B3A-1A8E-393F-C744-14F2D42B5273}"/>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2175957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8968-71A6-5E71-3A7E-F6743064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C343E9-9FE6-1B04-C291-7F553BE876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2F7429-F23B-958A-FBBC-A9E4CE7981A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0A601DC-1B4C-CCCA-A718-E2A1B6C36C6B}"/>
              </a:ext>
            </a:extLst>
          </p:cNvPr>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2965564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A359A-D467-9623-DDAB-7F77762566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C8325B-6433-E6DB-E0F4-93D6821624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220027-D3A9-CF95-74F8-8389A2751AA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7449764-E1F6-B031-9E06-C4C91CBDD8E1}"/>
              </a:ext>
            </a:extLst>
          </p:cNvPr>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408398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2181643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D9FAB-8A19-BC72-6883-EC98E0BCC5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B8B69E-0BB7-D928-9F05-825632DD07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A99D8A-753C-4CC6-FCC7-5FAAC2997C27}"/>
              </a:ext>
            </a:extLst>
          </p:cNvPr>
          <p:cNvSpPr>
            <a:spLocks noGrp="1"/>
          </p:cNvSpPr>
          <p:nvPr>
            <p:ph type="body" idx="1"/>
          </p:nvPr>
        </p:nvSpPr>
        <p:spPr/>
        <p:txBody>
          <a:bodyPr/>
          <a:lstStyle/>
          <a:p>
            <a:r>
              <a:rPr lang="en-AU" dirty="0"/>
              <a:t> </a:t>
            </a:r>
          </a:p>
        </p:txBody>
      </p:sp>
      <p:sp>
        <p:nvSpPr>
          <p:cNvPr id="4" name="Slide Number Placeholder 3">
            <a:extLst>
              <a:ext uri="{FF2B5EF4-FFF2-40B4-BE49-F238E27FC236}">
                <a16:creationId xmlns:a16="http://schemas.microsoft.com/office/drawing/2014/main" id="{27A37C15-10B3-051F-680D-A56432FEEF6C}"/>
              </a:ext>
            </a:extLst>
          </p:cNvPr>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4154117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65486-F10E-693B-D61D-5E8B8CF3A2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DBFC3E-0779-FFC9-4569-9569890D26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188942-C9FD-70B3-3F3A-96AD2A3F209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DEFEB9B-1397-594A-00BA-3129A5FDDC3D}"/>
              </a:ext>
            </a:extLst>
          </p:cNvPr>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2485334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92A7A-4CE6-7110-505B-A1CB8C6CC6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6BE0B5-216A-66ED-6907-D51C2070EA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4F780B-2F26-78C5-900C-6A948166356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53BBA63-098A-3499-8845-7591B5C6E16D}"/>
              </a:ext>
            </a:extLst>
          </p:cNvPr>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2560138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0403B-1EA8-5E0B-6B1D-713E29CFF3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82BAC2-8AD5-F3DA-01BD-ADBBB59420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300ACC-20DD-8FA6-AAF5-BEEA4DFEF40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E386BE4-0119-CC41-F4F6-D6C4209D9158}"/>
              </a:ext>
            </a:extLst>
          </p:cNvPr>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1614704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2212D-EBCF-72B5-48DA-19340ED4B0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CBE5F7-FB62-8593-D773-7CBC382462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5D7D67-26DC-BF30-5E88-033CE1E3387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8FD9003-7B95-598C-A22B-DAAAB26D386F}"/>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694247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D9787-775B-EBDF-6271-EFB420A811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8EB4F6-D014-81AB-3A77-728181E519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994C4D-3970-314E-8BB1-8B2328073BA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5CA7681-A5A7-1448-0BED-4A5D6FD79C35}"/>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726544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6223F-99CD-EA47-66B6-28537C03EC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A4B953-2EA8-D619-482B-AD4B031B06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A0572A-89D2-097C-593D-F413C9D721A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4517A07-2355-E0BF-BBF6-1E8CE92D7119}"/>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1557897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742746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71722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649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97927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2" r:id="rId4"/>
    <p:sldLayoutId id="2147483746" r:id="rId5"/>
    <p:sldLayoutId id="2147483765" r:id="rId6"/>
    <p:sldLayoutId id="2147483766" r:id="rId7"/>
    <p:sldLayoutId id="214748376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NUL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Circular permutations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 Year 11 </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Permutations and combinations</a:t>
            </a:r>
          </a:p>
        </p:txBody>
      </p:sp>
      <p:sp>
        <p:nvSpPr>
          <p:cNvPr id="2" name="Picture Placeholder 1" hidden="1">
            <a:extLst>
              <a:ext uri="{FF2B5EF4-FFF2-40B4-BE49-F238E27FC236}">
                <a16:creationId xmlns:a16="http://schemas.microsoft.com/office/drawing/2014/main" id="{BCBB44E6-1D9B-5185-AF7C-1BB9BB6D9839}"/>
              </a:ext>
              <a:ext uri="{C183D7F6-B498-43B3-948B-1728B52AA6E4}">
                <adec:decorative xmlns:adec="http://schemas.microsoft.com/office/drawing/2017/decorative" val="1"/>
              </a:ext>
            </a:extLst>
          </p:cNvPr>
          <p:cNvSpPr>
            <a:spLocks noGrp="1"/>
          </p:cNvSpPr>
          <p:nvPr>
            <p:ph type="pic" sz="quarter" idx="13"/>
          </p:nvPr>
        </p:nvSpPr>
        <p:spPr/>
        <p:txBody>
          <a:bodyPr/>
          <a:lstStyle/>
          <a:p>
            <a:endParaRPr lang="en-AU" dirty="0">
              <a:latin typeface="+mn-lt"/>
            </a:endParaRPr>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4408E-DD1C-E4AA-3B9E-997D7A7C09B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39C1606-7C76-C5D4-7856-01B2BE3669E2}"/>
              </a:ext>
            </a:extLst>
          </p:cNvPr>
          <p:cNvSpPr>
            <a:spLocks noGrp="1"/>
          </p:cNvSpPr>
          <p:nvPr>
            <p:ph type="title"/>
          </p:nvPr>
        </p:nvSpPr>
        <p:spPr/>
        <p:txBody>
          <a:bodyPr/>
          <a:lstStyle/>
          <a:p>
            <a:r>
              <a:rPr lang="en-AU" dirty="0"/>
              <a:t>Arrangements at a circular table (3)</a:t>
            </a:r>
          </a:p>
        </p:txBody>
      </p:sp>
      <p:sp>
        <p:nvSpPr>
          <p:cNvPr id="32" name="Text Placeholder 31">
            <a:extLst>
              <a:ext uri="{FF2B5EF4-FFF2-40B4-BE49-F238E27FC236}">
                <a16:creationId xmlns:a16="http://schemas.microsoft.com/office/drawing/2014/main" id="{EAB34EDA-F40D-628F-F3C1-B2E0F63E9790}"/>
              </a:ext>
            </a:extLst>
          </p:cNvPr>
          <p:cNvSpPr>
            <a:spLocks noGrp="1"/>
          </p:cNvSpPr>
          <p:nvPr>
            <p:ph type="body" sz="quarter" idx="18"/>
          </p:nvPr>
        </p:nvSpPr>
        <p:spPr/>
        <p:txBody>
          <a:bodyPr/>
          <a:lstStyle/>
          <a:p>
            <a:r>
              <a:rPr lang="en-AU" sz="2000" dirty="0"/>
              <a:t>Example and self explanation prompts – part b</a:t>
            </a:r>
            <a:endParaRPr lang="en-AU" dirty="0"/>
          </a:p>
        </p:txBody>
      </p:sp>
      <p:sp>
        <p:nvSpPr>
          <p:cNvPr id="5" name="TextBox 4">
            <a:extLst>
              <a:ext uri="{FF2B5EF4-FFF2-40B4-BE49-F238E27FC236}">
                <a16:creationId xmlns:a16="http://schemas.microsoft.com/office/drawing/2014/main" id="{848E4A3D-F811-D61C-88F1-FDA6688C99D9}"/>
              </a:ext>
            </a:extLst>
          </p:cNvPr>
          <p:cNvSpPr txBox="1"/>
          <p:nvPr/>
        </p:nvSpPr>
        <p:spPr>
          <a:xfrm>
            <a:off x="360000" y="1453823"/>
            <a:ext cx="11484000" cy="4572000"/>
          </a:xfrm>
          <a:prstGeom prst="rect">
            <a:avLst/>
          </a:prstGeom>
          <a:noFill/>
          <a:ln>
            <a:noFill/>
          </a:ln>
        </p:spPr>
        <p:txBody>
          <a:bodyPr wrap="square" lIns="0" tIns="0" rIns="0" bIns="0" rtlCol="0" anchor="t">
            <a:noAutofit/>
          </a:bodyPr>
          <a:lstStyle/>
          <a:p>
            <a:pPr>
              <a:lnSpc>
                <a:spcPct val="150000"/>
              </a:lnSpc>
            </a:pPr>
            <a:r>
              <a:rPr lang="en-AU" sz="1800" dirty="0"/>
              <a:t>7 people are seated around a circular table.</a:t>
            </a:r>
            <a:endParaRPr lang="en-AU" sz="1600" dirty="0"/>
          </a:p>
          <a:p>
            <a:pPr algn="l">
              <a:lnSpc>
                <a:spcPct val="150000"/>
              </a:lnSpc>
            </a:pPr>
            <a:r>
              <a:rPr lang="en-AU" sz="1800" dirty="0"/>
              <a:t>How many arrangements are possible if 2 friends must sit together?</a:t>
            </a:r>
          </a:p>
          <a:p>
            <a:pPr algn="l">
              <a:lnSpc>
                <a:spcPct val="200000"/>
              </a:lnSpc>
            </a:pPr>
            <a:endParaRPr lang="en-AU" sz="1800" dirty="0">
              <a:cs typeface="Arial"/>
            </a:endParaRPr>
          </a:p>
        </p:txBody>
      </p:sp>
      <p:grpSp>
        <p:nvGrpSpPr>
          <p:cNvPr id="30" name="Group 29" descr="6 crosses in a circle, 1 green the rest blue. ">
            <a:extLst>
              <a:ext uri="{FF2B5EF4-FFF2-40B4-BE49-F238E27FC236}">
                <a16:creationId xmlns:a16="http://schemas.microsoft.com/office/drawing/2014/main" id="{EC3E7E32-257E-00DE-AF22-864092FC591C}"/>
              </a:ext>
            </a:extLst>
          </p:cNvPr>
          <p:cNvGrpSpPr/>
          <p:nvPr/>
        </p:nvGrpSpPr>
        <p:grpSpPr>
          <a:xfrm>
            <a:off x="613154" y="2992582"/>
            <a:ext cx="2362525" cy="2695880"/>
            <a:chOff x="9603480" y="111043"/>
            <a:chExt cx="2362525" cy="2525624"/>
          </a:xfrm>
        </p:grpSpPr>
        <p:grpSp>
          <p:nvGrpSpPr>
            <p:cNvPr id="11" name="Group 10" descr="&#10;6 blue crosses and 1 green in a circle. A blue box around 2 blue crosses. ">
              <a:extLst>
                <a:ext uri="{FF2B5EF4-FFF2-40B4-BE49-F238E27FC236}">
                  <a16:creationId xmlns:a16="http://schemas.microsoft.com/office/drawing/2014/main" id="{A82AB373-B15D-E940-6E01-FB7489AFF65A}"/>
                </a:ext>
              </a:extLst>
            </p:cNvPr>
            <p:cNvGrpSpPr/>
            <p:nvPr/>
          </p:nvGrpSpPr>
          <p:grpSpPr>
            <a:xfrm>
              <a:off x="9603480" y="111043"/>
              <a:ext cx="2362525" cy="2525624"/>
              <a:chOff x="2786230" y="3482789"/>
              <a:chExt cx="2362525" cy="2525624"/>
            </a:xfrm>
          </p:grpSpPr>
          <p:sp>
            <p:nvSpPr>
              <p:cNvPr id="12" name="Oval 11" descr="6 crosses in a circle, 1 green the rest blue. ">
                <a:extLst>
                  <a:ext uri="{FF2B5EF4-FFF2-40B4-BE49-F238E27FC236}">
                    <a16:creationId xmlns:a16="http://schemas.microsoft.com/office/drawing/2014/main" id="{B8EB26E9-0225-AD60-BBB5-5C7AC9FD9E08}"/>
                  </a:ext>
                </a:extLst>
              </p:cNvPr>
              <p:cNvSpPr/>
              <p:nvPr/>
            </p:nvSpPr>
            <p:spPr>
              <a:xfrm>
                <a:off x="2803588" y="3699885"/>
                <a:ext cx="2345167" cy="2185607"/>
              </a:xfrm>
              <a:prstGeom prst="ellipse">
                <a:avLst/>
              </a:prstGeom>
              <a:solidFill>
                <a:schemeClr val="bg1"/>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Multiplication Sign 13">
                <a:extLst>
                  <a:ext uri="{FF2B5EF4-FFF2-40B4-BE49-F238E27FC236}">
                    <a16:creationId xmlns:a16="http://schemas.microsoft.com/office/drawing/2014/main" id="{E2D903F6-E282-A85A-64A2-414E071CBAF1}"/>
                  </a:ext>
                </a:extLst>
              </p:cNvPr>
              <p:cNvSpPr/>
              <p:nvPr/>
            </p:nvSpPr>
            <p:spPr>
              <a:xfrm>
                <a:off x="3765176" y="3482789"/>
                <a:ext cx="387275" cy="398033"/>
              </a:xfrm>
              <a:prstGeom prst="mathMultiply">
                <a:avLst/>
              </a:prstGeom>
              <a:solidFill>
                <a:srgbClr val="007D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Multiplication Sign 14">
                <a:extLst>
                  <a:ext uri="{FF2B5EF4-FFF2-40B4-BE49-F238E27FC236}">
                    <a16:creationId xmlns:a16="http://schemas.microsoft.com/office/drawing/2014/main" id="{8B73CD25-F290-1627-B6A1-4CE58B466ED0}"/>
                  </a:ext>
                </a:extLst>
              </p:cNvPr>
              <p:cNvSpPr/>
              <p:nvPr/>
            </p:nvSpPr>
            <p:spPr>
              <a:xfrm>
                <a:off x="3327640" y="5610380"/>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Multiplication Sign 15">
                <a:extLst>
                  <a:ext uri="{FF2B5EF4-FFF2-40B4-BE49-F238E27FC236}">
                    <a16:creationId xmlns:a16="http://schemas.microsoft.com/office/drawing/2014/main" id="{221532CF-A9E6-BA24-0A6F-B2DA2856BEDA}"/>
                  </a:ext>
                </a:extLst>
              </p:cNvPr>
              <p:cNvSpPr/>
              <p:nvPr/>
            </p:nvSpPr>
            <p:spPr>
              <a:xfrm>
                <a:off x="4744123" y="4022464"/>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Multiplication Sign 16">
                <a:extLst>
                  <a:ext uri="{FF2B5EF4-FFF2-40B4-BE49-F238E27FC236}">
                    <a16:creationId xmlns:a16="http://schemas.microsoft.com/office/drawing/2014/main" id="{73309B60-ACBC-EC6F-F69A-D816604821FE}"/>
                  </a:ext>
                </a:extLst>
              </p:cNvPr>
              <p:cNvSpPr/>
              <p:nvPr/>
            </p:nvSpPr>
            <p:spPr>
              <a:xfrm>
                <a:off x="4744122" y="5133191"/>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Multiplication Sign 17">
                <a:extLst>
                  <a:ext uri="{FF2B5EF4-FFF2-40B4-BE49-F238E27FC236}">
                    <a16:creationId xmlns:a16="http://schemas.microsoft.com/office/drawing/2014/main" id="{9DBBE855-704A-0058-2424-4A57EAF9430A}"/>
                  </a:ext>
                </a:extLst>
              </p:cNvPr>
              <p:cNvSpPr/>
              <p:nvPr/>
            </p:nvSpPr>
            <p:spPr>
              <a:xfrm>
                <a:off x="2786231" y="4022464"/>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Multiplication Sign 18">
                <a:extLst>
                  <a:ext uri="{FF2B5EF4-FFF2-40B4-BE49-F238E27FC236}">
                    <a16:creationId xmlns:a16="http://schemas.microsoft.com/office/drawing/2014/main" id="{DAA8F09E-B452-44A5-CA5C-D8B0EE983C09}"/>
                  </a:ext>
                </a:extLst>
              </p:cNvPr>
              <p:cNvSpPr/>
              <p:nvPr/>
            </p:nvSpPr>
            <p:spPr>
              <a:xfrm>
                <a:off x="2786230" y="5121990"/>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28" name="Multiplication Sign 27">
              <a:extLst>
                <a:ext uri="{FF2B5EF4-FFF2-40B4-BE49-F238E27FC236}">
                  <a16:creationId xmlns:a16="http://schemas.microsoft.com/office/drawing/2014/main" id="{3343328A-BB14-AAFE-869B-A0B78EB73C35}"/>
                </a:ext>
              </a:extLst>
            </p:cNvPr>
            <p:cNvSpPr/>
            <p:nvPr/>
          </p:nvSpPr>
          <p:spPr>
            <a:xfrm>
              <a:off x="10994774" y="2220306"/>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27" name="Rectangle 26" descr="a box circling two blue crosses">
            <a:extLst>
              <a:ext uri="{FF2B5EF4-FFF2-40B4-BE49-F238E27FC236}">
                <a16:creationId xmlns:a16="http://schemas.microsoft.com/office/drawing/2014/main" id="{2CDF060A-F400-F5CC-98B4-0B2EB3FCB270}"/>
              </a:ext>
            </a:extLst>
          </p:cNvPr>
          <p:cNvSpPr/>
          <p:nvPr/>
        </p:nvSpPr>
        <p:spPr>
          <a:xfrm>
            <a:off x="2509116" y="3574473"/>
            <a:ext cx="504248" cy="1672083"/>
          </a:xfrm>
          <a:prstGeom prst="rect">
            <a:avLst/>
          </a:prstGeom>
          <a:noFill/>
          <a:ln w="5080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dirty="0"/>
          </a:p>
        </p:txBody>
      </p:sp>
      <p:grpSp>
        <p:nvGrpSpPr>
          <p:cNvPr id="4" name="Group 3" descr="1 green cross, 2 blue crosses group together and 4 blue crosses separate.">
            <a:extLst>
              <a:ext uri="{FF2B5EF4-FFF2-40B4-BE49-F238E27FC236}">
                <a16:creationId xmlns:a16="http://schemas.microsoft.com/office/drawing/2014/main" id="{52A8DA0C-78C0-3D03-710F-7B115E0CA154}"/>
              </a:ext>
            </a:extLst>
          </p:cNvPr>
          <p:cNvGrpSpPr/>
          <p:nvPr/>
        </p:nvGrpSpPr>
        <p:grpSpPr>
          <a:xfrm>
            <a:off x="3850578" y="3304310"/>
            <a:ext cx="2923570" cy="447238"/>
            <a:chOff x="3850578" y="3304310"/>
            <a:chExt cx="2923570" cy="447238"/>
          </a:xfrm>
        </p:grpSpPr>
        <p:sp>
          <p:nvSpPr>
            <p:cNvPr id="13" name="Rectangle 12">
              <a:extLst>
                <a:ext uri="{FF2B5EF4-FFF2-40B4-BE49-F238E27FC236}">
                  <a16:creationId xmlns:a16="http://schemas.microsoft.com/office/drawing/2014/main" id="{23A01D54-ECD7-2E65-3614-569EBEF8E506}"/>
                </a:ext>
              </a:extLst>
            </p:cNvPr>
            <p:cNvSpPr/>
            <p:nvPr/>
          </p:nvSpPr>
          <p:spPr>
            <a:xfrm>
              <a:off x="4267943" y="3304310"/>
              <a:ext cx="830520" cy="432880"/>
            </a:xfrm>
            <a:prstGeom prst="rect">
              <a:avLst/>
            </a:prstGeom>
            <a:ln w="3810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dirty="0"/>
            </a:p>
          </p:txBody>
        </p:sp>
        <p:sp>
          <p:nvSpPr>
            <p:cNvPr id="20" name="Multiplication Sign 19">
              <a:extLst>
                <a:ext uri="{FF2B5EF4-FFF2-40B4-BE49-F238E27FC236}">
                  <a16:creationId xmlns:a16="http://schemas.microsoft.com/office/drawing/2014/main" id="{9741331E-76A7-0950-7252-940A45FF186F}"/>
                </a:ext>
              </a:extLst>
            </p:cNvPr>
            <p:cNvSpPr/>
            <p:nvPr/>
          </p:nvSpPr>
          <p:spPr>
            <a:xfrm>
              <a:off x="3850578" y="3308662"/>
              <a:ext cx="387275" cy="398033"/>
            </a:xfrm>
            <a:prstGeom prst="mathMultiply">
              <a:avLst/>
            </a:prstGeom>
            <a:solidFill>
              <a:srgbClr val="007D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Multiplication Sign 20">
              <a:extLst>
                <a:ext uri="{FF2B5EF4-FFF2-40B4-BE49-F238E27FC236}">
                  <a16:creationId xmlns:a16="http://schemas.microsoft.com/office/drawing/2014/main" id="{A0BC340C-8F25-93B8-E146-D5942F54EB1D}"/>
                </a:ext>
              </a:extLst>
            </p:cNvPr>
            <p:cNvSpPr/>
            <p:nvPr/>
          </p:nvSpPr>
          <p:spPr>
            <a:xfrm>
              <a:off x="4280883" y="3323909"/>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Multiplication Sign 21">
              <a:extLst>
                <a:ext uri="{FF2B5EF4-FFF2-40B4-BE49-F238E27FC236}">
                  <a16:creationId xmlns:a16="http://schemas.microsoft.com/office/drawing/2014/main" id="{87907209-D3B8-3E30-0F39-860EC5852408}"/>
                </a:ext>
              </a:extLst>
            </p:cNvPr>
            <p:cNvSpPr/>
            <p:nvPr/>
          </p:nvSpPr>
          <p:spPr>
            <a:xfrm>
              <a:off x="4711188" y="3339156"/>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Multiplication Sign 22">
              <a:extLst>
                <a:ext uri="{FF2B5EF4-FFF2-40B4-BE49-F238E27FC236}">
                  <a16:creationId xmlns:a16="http://schemas.microsoft.com/office/drawing/2014/main" id="{9B45EE14-C38D-35C6-CBEF-05726AA1152A}"/>
                </a:ext>
              </a:extLst>
            </p:cNvPr>
            <p:cNvSpPr/>
            <p:nvPr/>
          </p:nvSpPr>
          <p:spPr>
            <a:xfrm>
              <a:off x="5141493" y="3351707"/>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Multiplication Sign 23">
              <a:extLst>
                <a:ext uri="{FF2B5EF4-FFF2-40B4-BE49-F238E27FC236}">
                  <a16:creationId xmlns:a16="http://schemas.microsoft.com/office/drawing/2014/main" id="{CECF86C6-1250-AD16-00A6-4CFE4D16BF69}"/>
                </a:ext>
              </a:extLst>
            </p:cNvPr>
            <p:cNvSpPr/>
            <p:nvPr/>
          </p:nvSpPr>
          <p:spPr>
            <a:xfrm>
              <a:off x="5571798" y="3353515"/>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Multiplication Sign 24">
              <a:extLst>
                <a:ext uri="{FF2B5EF4-FFF2-40B4-BE49-F238E27FC236}">
                  <a16:creationId xmlns:a16="http://schemas.microsoft.com/office/drawing/2014/main" id="{BA061842-7BAB-8EF3-C06D-EDA675692030}"/>
                </a:ext>
              </a:extLst>
            </p:cNvPr>
            <p:cNvSpPr/>
            <p:nvPr/>
          </p:nvSpPr>
          <p:spPr>
            <a:xfrm>
              <a:off x="5976998" y="3351707"/>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Multiplication Sign 25">
              <a:extLst>
                <a:ext uri="{FF2B5EF4-FFF2-40B4-BE49-F238E27FC236}">
                  <a16:creationId xmlns:a16="http://schemas.microsoft.com/office/drawing/2014/main" id="{26DC9608-B5C4-C57A-597B-11B41148E4D9}"/>
                </a:ext>
              </a:extLst>
            </p:cNvPr>
            <p:cNvSpPr/>
            <p:nvPr/>
          </p:nvSpPr>
          <p:spPr>
            <a:xfrm>
              <a:off x="6386873" y="3351707"/>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C00599A-54B5-13C7-9017-98B658CAAFFC}"/>
                  </a:ext>
                </a:extLst>
              </p:cNvPr>
              <p:cNvSpPr txBox="1"/>
              <p:nvPr/>
            </p:nvSpPr>
            <p:spPr>
              <a:xfrm>
                <a:off x="3189981" y="4098640"/>
                <a:ext cx="4523972" cy="2439666"/>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=5!×2!</m:t>
                      </m:r>
                    </m:oMath>
                    <m:oMath xmlns:m="http://schemas.openxmlformats.org/officeDocument/2006/math">
                      <m:r>
                        <a:rPr lang="en-AU" sz="2800" b="0" i="1" smtClean="0">
                          <a:latin typeface="Cambria Math" panose="02040503050406030204" pitchFamily="18" charset="0"/>
                        </a:rPr>
                        <m:t>=240</m:t>
                      </m:r>
                    </m:oMath>
                  </m:oMathPara>
                </a14:m>
                <a:endParaRPr lang="en-AU" sz="2800" b="0" i="1" dirty="0">
                  <a:latin typeface="Cambria Math" panose="02040503050406030204" pitchFamily="18" charset="0"/>
                </a:endParaRPr>
              </a:p>
              <a:p>
                <a:pPr algn="l">
                  <a:lnSpc>
                    <a:spcPct val="150000"/>
                  </a:lnSpc>
                </a:pPr>
                <a:endParaRPr lang="en-AU" sz="1800" b="0" i="1" dirty="0">
                  <a:latin typeface="Cambria Math" panose="02040503050406030204" pitchFamily="18" charset="0"/>
                </a:endParaRPr>
              </a:p>
              <a:p>
                <a:pPr algn="l">
                  <a:lnSpc>
                    <a:spcPct val="150000"/>
                  </a:lnSpc>
                </a:pPr>
                <a:br>
                  <a:rPr lang="en-AU" sz="1800" b="0" i="1" dirty="0">
                    <a:latin typeface="Cambria Math" panose="02040503050406030204" pitchFamily="18" charset="0"/>
                  </a:rPr>
                </a:br>
                <a:r>
                  <a:rPr lang="en-AU" sz="1800" dirty="0"/>
                  <a:t>  </a:t>
                </a:r>
              </a:p>
            </p:txBody>
          </p:sp>
        </mc:Choice>
        <mc:Fallback xmlns="">
          <p:sp>
            <p:nvSpPr>
              <p:cNvPr id="6" name="TextBox 5">
                <a:extLst>
                  <a:ext uri="{FF2B5EF4-FFF2-40B4-BE49-F238E27FC236}">
                    <a16:creationId xmlns:a16="http://schemas.microsoft.com/office/drawing/2014/main" id="{0C00599A-54B5-13C7-9017-98B658CAAFFC}"/>
                  </a:ext>
                </a:extLst>
              </p:cNvPr>
              <p:cNvSpPr txBox="1">
                <a:spLocks noRot="1" noChangeAspect="1" noMove="1" noResize="1" noEditPoints="1" noAdjustHandles="1" noChangeArrowheads="1" noChangeShapeType="1" noTextEdit="1"/>
              </p:cNvSpPr>
              <p:nvPr/>
            </p:nvSpPr>
            <p:spPr>
              <a:xfrm>
                <a:off x="3189981" y="4098640"/>
                <a:ext cx="4523972" cy="2439666"/>
              </a:xfrm>
              <a:prstGeom prst="rect">
                <a:avLst/>
              </a:prstGeom>
              <a:blipFill>
                <a:blip r:embed="rId3"/>
                <a:stretch>
                  <a:fillRect/>
                </a:stretch>
              </a:blipFill>
            </p:spPr>
            <p:txBody>
              <a:bodyPr/>
              <a:lstStyle/>
              <a:p>
                <a:r>
                  <a:rPr lang="en-US">
                    <a:noFill/>
                  </a:rPr>
                  <a:t> </a:t>
                </a:r>
              </a:p>
            </p:txBody>
          </p:sp>
        </mc:Fallback>
      </mc:AlternateContent>
      <p:sp>
        <p:nvSpPr>
          <p:cNvPr id="10" name="Speech Bubble: Rectangle with Corners Rounded 9">
            <a:extLst>
              <a:ext uri="{FF2B5EF4-FFF2-40B4-BE49-F238E27FC236}">
                <a16:creationId xmlns:a16="http://schemas.microsoft.com/office/drawing/2014/main" id="{DD47CEE1-6977-4FE7-43F4-8B46CD4B412E}"/>
              </a:ext>
              <a:ext uri="{C183D7F6-B498-43B3-948B-1728B52AA6E4}">
                <adec:decorative xmlns:adec="http://schemas.microsoft.com/office/drawing/2017/decorative" val="1"/>
              </a:ext>
            </a:extLst>
          </p:cNvPr>
          <p:cNvSpPr/>
          <p:nvPr/>
        </p:nvSpPr>
        <p:spPr>
          <a:xfrm>
            <a:off x="8374550" y="2286789"/>
            <a:ext cx="2225350" cy="1142211"/>
          </a:xfrm>
          <a:prstGeom prst="wedgeRoundRectCallout">
            <a:avLst>
              <a:gd name="adj1" fmla="val -80820"/>
              <a:gd name="adj2" fmla="val 83079"/>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does the solution include a 2!? </a:t>
            </a:r>
          </a:p>
        </p:txBody>
      </p:sp>
      <p:sp>
        <p:nvSpPr>
          <p:cNvPr id="33" name="Speech Bubble: Rectangle with Corners Rounded 32">
            <a:extLst>
              <a:ext uri="{FF2B5EF4-FFF2-40B4-BE49-F238E27FC236}">
                <a16:creationId xmlns:a16="http://schemas.microsoft.com/office/drawing/2014/main" id="{550DFA0C-D38D-8503-B4C9-94A503A53A71}"/>
              </a:ext>
              <a:ext uri="{C183D7F6-B498-43B3-948B-1728B52AA6E4}">
                <adec:decorative xmlns:adec="http://schemas.microsoft.com/office/drawing/2017/decorative" val="1"/>
              </a:ext>
            </a:extLst>
          </p:cNvPr>
          <p:cNvSpPr/>
          <p:nvPr/>
        </p:nvSpPr>
        <p:spPr>
          <a:xfrm>
            <a:off x="7261874" y="4242134"/>
            <a:ext cx="2502057" cy="1142211"/>
          </a:xfrm>
          <a:prstGeom prst="wedgeRoundRectCallout">
            <a:avLst>
              <a:gd name="adj1" fmla="val -84317"/>
              <a:gd name="adj2" fmla="val -34449"/>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does the solution include a 5!? </a:t>
            </a:r>
          </a:p>
        </p:txBody>
      </p:sp>
      <p:sp>
        <p:nvSpPr>
          <p:cNvPr id="2" name="Slide Number Placeholder 1">
            <a:extLst>
              <a:ext uri="{FF2B5EF4-FFF2-40B4-BE49-F238E27FC236}">
                <a16:creationId xmlns:a16="http://schemas.microsoft.com/office/drawing/2014/main" id="{60A2A912-44C9-D4BD-3A2F-D43F4FCC543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89481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57D0A-1CB1-5CC7-2AFD-A2C6424A6AA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734B21D-8480-5C68-7FA2-39AB6FCABCAD}"/>
              </a:ext>
            </a:extLst>
          </p:cNvPr>
          <p:cNvSpPr>
            <a:spLocks noGrp="1"/>
          </p:cNvSpPr>
          <p:nvPr>
            <p:ph type="title"/>
          </p:nvPr>
        </p:nvSpPr>
        <p:spPr/>
        <p:txBody>
          <a:bodyPr/>
          <a:lstStyle/>
          <a:p>
            <a:r>
              <a:rPr lang="en-AU" dirty="0"/>
              <a:t>Arrangements at a circular table (4)</a:t>
            </a:r>
          </a:p>
        </p:txBody>
      </p:sp>
      <p:sp>
        <p:nvSpPr>
          <p:cNvPr id="19" name="Text Placeholder 18">
            <a:extLst>
              <a:ext uri="{FF2B5EF4-FFF2-40B4-BE49-F238E27FC236}">
                <a16:creationId xmlns:a16="http://schemas.microsoft.com/office/drawing/2014/main" id="{9E8E2358-F9FD-1903-DD00-454A89C33351}"/>
              </a:ext>
            </a:extLst>
          </p:cNvPr>
          <p:cNvSpPr>
            <a:spLocks noGrp="1"/>
          </p:cNvSpPr>
          <p:nvPr>
            <p:ph type="body" sz="quarter" idx="18"/>
          </p:nvPr>
        </p:nvSpPr>
        <p:spPr/>
        <p:txBody>
          <a:bodyPr/>
          <a:lstStyle/>
          <a:p>
            <a:r>
              <a:rPr lang="en-AU" sz="2000" dirty="0"/>
              <a:t>Question 1b – your turn</a:t>
            </a:r>
            <a:endParaRPr lang="en-AU" dirty="0"/>
          </a:p>
        </p:txBody>
      </p:sp>
      <p:sp>
        <p:nvSpPr>
          <p:cNvPr id="5" name="TextBox 4">
            <a:extLst>
              <a:ext uri="{FF2B5EF4-FFF2-40B4-BE49-F238E27FC236}">
                <a16:creationId xmlns:a16="http://schemas.microsoft.com/office/drawing/2014/main" id="{336B5F9A-4DE9-17B6-5B5B-F22BDE78AEB2}"/>
              </a:ext>
            </a:extLst>
          </p:cNvPr>
          <p:cNvSpPr txBox="1"/>
          <p:nvPr/>
        </p:nvSpPr>
        <p:spPr>
          <a:xfrm>
            <a:off x="359999" y="1452282"/>
            <a:ext cx="8531081" cy="4572000"/>
          </a:xfrm>
          <a:prstGeom prst="rect">
            <a:avLst/>
          </a:prstGeom>
          <a:noFill/>
        </p:spPr>
        <p:txBody>
          <a:bodyPr wrap="square" lIns="0" tIns="0" rIns="0" bIns="0" rtlCol="0">
            <a:noAutofit/>
          </a:bodyPr>
          <a:lstStyle/>
          <a:p>
            <a:pPr>
              <a:lnSpc>
                <a:spcPct val="150000"/>
              </a:lnSpc>
            </a:pPr>
            <a:r>
              <a:rPr lang="en-AU" sz="1800" dirty="0"/>
              <a:t>8 people are seated around a circular table</a:t>
            </a:r>
          </a:p>
          <a:p>
            <a:pPr algn="l">
              <a:lnSpc>
                <a:spcPct val="150000"/>
              </a:lnSpc>
            </a:pPr>
            <a:r>
              <a:rPr lang="en-AU" sz="1800" dirty="0"/>
              <a:t>How many arrangements are possible if 3 friends must sit together?</a:t>
            </a:r>
          </a:p>
          <a:p>
            <a:pPr algn="l">
              <a:lnSpc>
                <a:spcPct val="200000"/>
              </a:lnSpc>
            </a:pPr>
            <a:endParaRPr lang="en-AU" sz="1800" dirty="0"/>
          </a:p>
        </p:txBody>
      </p:sp>
      <p:grpSp>
        <p:nvGrpSpPr>
          <p:cNvPr id="7" name="Group 6" descr="1 green cross, 3 blue crosses group together and 4 blue crosses separate.">
            <a:extLst>
              <a:ext uri="{FF2B5EF4-FFF2-40B4-BE49-F238E27FC236}">
                <a16:creationId xmlns:a16="http://schemas.microsoft.com/office/drawing/2014/main" id="{DDBB4F58-37C6-7827-5ED3-A481C7C165BE}"/>
              </a:ext>
            </a:extLst>
          </p:cNvPr>
          <p:cNvGrpSpPr/>
          <p:nvPr/>
        </p:nvGrpSpPr>
        <p:grpSpPr>
          <a:xfrm>
            <a:off x="3583069" y="2828175"/>
            <a:ext cx="3379350" cy="442886"/>
            <a:chOff x="6835080" y="2019905"/>
            <a:chExt cx="3379350" cy="442886"/>
          </a:xfrm>
        </p:grpSpPr>
        <p:grpSp>
          <p:nvGrpSpPr>
            <p:cNvPr id="8" name="Group 7">
              <a:extLst>
                <a:ext uri="{FF2B5EF4-FFF2-40B4-BE49-F238E27FC236}">
                  <a16:creationId xmlns:a16="http://schemas.microsoft.com/office/drawing/2014/main" id="{50CD95F2-2468-4C02-01B6-F9E2C583DE84}"/>
                </a:ext>
              </a:extLst>
            </p:cNvPr>
            <p:cNvGrpSpPr/>
            <p:nvPr/>
          </p:nvGrpSpPr>
          <p:grpSpPr>
            <a:xfrm>
              <a:off x="6835080" y="2019905"/>
              <a:ext cx="2993312" cy="442886"/>
              <a:chOff x="5794785" y="2470479"/>
              <a:chExt cx="2993312" cy="442886"/>
            </a:xfrm>
          </p:grpSpPr>
          <p:sp>
            <p:nvSpPr>
              <p:cNvPr id="10" name="Rectangle 9">
                <a:extLst>
                  <a:ext uri="{FF2B5EF4-FFF2-40B4-BE49-F238E27FC236}">
                    <a16:creationId xmlns:a16="http://schemas.microsoft.com/office/drawing/2014/main" id="{61B2FA5F-46F9-1803-B62C-2F47C9617781}"/>
                  </a:ext>
                </a:extLst>
              </p:cNvPr>
              <p:cNvSpPr/>
              <p:nvPr/>
            </p:nvSpPr>
            <p:spPr>
              <a:xfrm>
                <a:off x="6212149" y="2500973"/>
                <a:ext cx="1281255" cy="398033"/>
              </a:xfrm>
              <a:prstGeom prst="rect">
                <a:avLst/>
              </a:prstGeom>
              <a:ln w="28575">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dirty="0"/>
              </a:p>
            </p:txBody>
          </p:sp>
          <p:sp>
            <p:nvSpPr>
              <p:cNvPr id="11" name="Multiplication Sign 10">
                <a:extLst>
                  <a:ext uri="{FF2B5EF4-FFF2-40B4-BE49-F238E27FC236}">
                    <a16:creationId xmlns:a16="http://schemas.microsoft.com/office/drawing/2014/main" id="{4B8A27A0-B2DF-7162-AE92-D6ACC497CFCF}"/>
                  </a:ext>
                </a:extLst>
              </p:cNvPr>
              <p:cNvSpPr/>
              <p:nvPr/>
            </p:nvSpPr>
            <p:spPr>
              <a:xfrm>
                <a:off x="5794785" y="2470479"/>
                <a:ext cx="387275" cy="398033"/>
              </a:xfrm>
              <a:prstGeom prst="mathMultiply">
                <a:avLst/>
              </a:prstGeom>
              <a:solidFill>
                <a:srgbClr val="007D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Multiplication Sign 11">
                <a:extLst>
                  <a:ext uri="{FF2B5EF4-FFF2-40B4-BE49-F238E27FC236}">
                    <a16:creationId xmlns:a16="http://schemas.microsoft.com/office/drawing/2014/main" id="{6527334B-65FA-ED24-62B9-FDE4BDC38EAF}"/>
                  </a:ext>
                </a:extLst>
              </p:cNvPr>
              <p:cNvSpPr/>
              <p:nvPr/>
            </p:nvSpPr>
            <p:spPr>
              <a:xfrm>
                <a:off x="6225090" y="2485726"/>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Multiplication Sign 12">
                <a:extLst>
                  <a:ext uri="{FF2B5EF4-FFF2-40B4-BE49-F238E27FC236}">
                    <a16:creationId xmlns:a16="http://schemas.microsoft.com/office/drawing/2014/main" id="{3177D764-2CCE-28F2-E3FC-D3256C4DF7CE}"/>
                  </a:ext>
                </a:extLst>
              </p:cNvPr>
              <p:cNvSpPr/>
              <p:nvPr/>
            </p:nvSpPr>
            <p:spPr>
              <a:xfrm>
                <a:off x="6655395" y="2500973"/>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Multiplication Sign 13">
                <a:extLst>
                  <a:ext uri="{FF2B5EF4-FFF2-40B4-BE49-F238E27FC236}">
                    <a16:creationId xmlns:a16="http://schemas.microsoft.com/office/drawing/2014/main" id="{331AED8F-4D93-02BB-72F1-E8871C538E6A}"/>
                  </a:ext>
                </a:extLst>
              </p:cNvPr>
              <p:cNvSpPr/>
              <p:nvPr/>
            </p:nvSpPr>
            <p:spPr>
              <a:xfrm>
                <a:off x="7085700" y="2513524"/>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Multiplication Sign 14">
                <a:extLst>
                  <a:ext uri="{FF2B5EF4-FFF2-40B4-BE49-F238E27FC236}">
                    <a16:creationId xmlns:a16="http://schemas.microsoft.com/office/drawing/2014/main" id="{845236C8-C85B-298E-0849-626F2D722802}"/>
                  </a:ext>
                </a:extLst>
              </p:cNvPr>
              <p:cNvSpPr/>
              <p:nvPr/>
            </p:nvSpPr>
            <p:spPr>
              <a:xfrm>
                <a:off x="7585747" y="2515332"/>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Multiplication Sign 15">
                <a:extLst>
                  <a:ext uri="{FF2B5EF4-FFF2-40B4-BE49-F238E27FC236}">
                    <a16:creationId xmlns:a16="http://schemas.microsoft.com/office/drawing/2014/main" id="{518218BE-5E56-22A4-9B5F-2FA47339A968}"/>
                  </a:ext>
                </a:extLst>
              </p:cNvPr>
              <p:cNvSpPr/>
              <p:nvPr/>
            </p:nvSpPr>
            <p:spPr>
              <a:xfrm>
                <a:off x="7990947" y="2513524"/>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Multiplication Sign 16">
                <a:extLst>
                  <a:ext uri="{FF2B5EF4-FFF2-40B4-BE49-F238E27FC236}">
                    <a16:creationId xmlns:a16="http://schemas.microsoft.com/office/drawing/2014/main" id="{CC663C1A-5F1E-4F55-30FE-A05A317E3A19}"/>
                  </a:ext>
                </a:extLst>
              </p:cNvPr>
              <p:cNvSpPr/>
              <p:nvPr/>
            </p:nvSpPr>
            <p:spPr>
              <a:xfrm>
                <a:off x="8400822" y="2513524"/>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9" name="Multiplication Sign 8">
              <a:extLst>
                <a:ext uri="{FF2B5EF4-FFF2-40B4-BE49-F238E27FC236}">
                  <a16:creationId xmlns:a16="http://schemas.microsoft.com/office/drawing/2014/main" id="{B4EA4649-A6DA-DBFD-9909-E2FDB67EAF71}"/>
                </a:ext>
              </a:extLst>
            </p:cNvPr>
            <p:cNvSpPr/>
            <p:nvPr/>
          </p:nvSpPr>
          <p:spPr>
            <a:xfrm>
              <a:off x="9827155" y="2062950"/>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026F969-6390-9BE4-5C81-6CFD440EB51E}"/>
                  </a:ext>
                </a:extLst>
              </p:cNvPr>
              <p:cNvSpPr txBox="1"/>
              <p:nvPr/>
            </p:nvSpPr>
            <p:spPr>
              <a:xfrm>
                <a:off x="2805635" y="3586940"/>
                <a:ext cx="4523972" cy="1520748"/>
              </a:xfrm>
              <a:prstGeom prst="rect">
                <a:avLst/>
              </a:prstGeom>
              <a:noFill/>
            </p:spPr>
            <p:txBody>
              <a:bodyPr wrap="square" lIns="0" tIns="0" rIns="0" bIns="0" rtlCol="0" anchor="ctr">
                <a:noAutofit/>
              </a:bodyPr>
              <a:lstStyle/>
              <a:p>
                <a:pPr algn="l"/>
                <a:endParaRPr lang="en-AU" sz="2800" dirty="0"/>
              </a:p>
              <a:p>
                <a:pPr algn="l">
                  <a:lnSpc>
                    <a:spcPct val="150000"/>
                  </a:lnSpc>
                </a:pPr>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=5!×3!</m:t>
                      </m:r>
                    </m:oMath>
                    <m:oMath xmlns:m="http://schemas.openxmlformats.org/officeDocument/2006/math">
                      <m:r>
                        <a:rPr lang="en-AU" sz="2800" b="0" i="1" smtClean="0">
                          <a:latin typeface="Cambria Math" panose="02040503050406030204" pitchFamily="18" charset="0"/>
                        </a:rPr>
                        <m:t>=720</m:t>
                      </m:r>
                    </m:oMath>
                  </m:oMathPara>
                </a14:m>
                <a:endParaRPr lang="en-AU" sz="2800" b="0" i="1" dirty="0">
                  <a:latin typeface="Cambria Math" panose="02040503050406030204" pitchFamily="18" charset="0"/>
                </a:endParaRPr>
              </a:p>
              <a:p>
                <a:pPr algn="l">
                  <a:lnSpc>
                    <a:spcPct val="150000"/>
                  </a:lnSpc>
                </a:pPr>
                <a:endParaRPr lang="en-AU" sz="1800" dirty="0"/>
              </a:p>
            </p:txBody>
          </p:sp>
        </mc:Choice>
        <mc:Fallback xmlns="">
          <p:sp>
            <p:nvSpPr>
              <p:cNvPr id="6" name="TextBox 5">
                <a:extLst>
                  <a:ext uri="{FF2B5EF4-FFF2-40B4-BE49-F238E27FC236}">
                    <a16:creationId xmlns:a16="http://schemas.microsoft.com/office/drawing/2014/main" id="{7026F969-6390-9BE4-5C81-6CFD440EB51E}"/>
                  </a:ext>
                </a:extLst>
              </p:cNvPr>
              <p:cNvSpPr txBox="1">
                <a:spLocks noRot="1" noChangeAspect="1" noMove="1" noResize="1" noEditPoints="1" noAdjustHandles="1" noChangeArrowheads="1" noChangeShapeType="1" noTextEdit="1"/>
              </p:cNvSpPr>
              <p:nvPr/>
            </p:nvSpPr>
            <p:spPr>
              <a:xfrm>
                <a:off x="2805635" y="3586940"/>
                <a:ext cx="4523972" cy="1520748"/>
              </a:xfrm>
              <a:prstGeom prst="rect">
                <a:avLst/>
              </a:prstGeom>
              <a:blipFill>
                <a:blip r:embed="rId3"/>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7EAF4BCC-5B31-3DC0-A7FB-5A3645B293F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94978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101E3-2723-2BF0-0A07-8EDF6E6B061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CFDE490-1FEF-8E79-E61F-C39493096B51}"/>
              </a:ext>
            </a:extLst>
          </p:cNvPr>
          <p:cNvSpPr>
            <a:spLocks noGrp="1"/>
          </p:cNvSpPr>
          <p:nvPr>
            <p:ph type="title"/>
          </p:nvPr>
        </p:nvSpPr>
        <p:spPr/>
        <p:txBody>
          <a:bodyPr/>
          <a:lstStyle/>
          <a:p>
            <a:r>
              <a:rPr lang="en-AU" dirty="0"/>
              <a:t>Arrangements at a circular table (5)</a:t>
            </a:r>
          </a:p>
        </p:txBody>
      </p:sp>
      <p:sp>
        <p:nvSpPr>
          <p:cNvPr id="4" name="Text Placeholder 3">
            <a:extLst>
              <a:ext uri="{FF2B5EF4-FFF2-40B4-BE49-F238E27FC236}">
                <a16:creationId xmlns:a16="http://schemas.microsoft.com/office/drawing/2014/main" id="{974E5BF4-8D8F-8A54-C355-7BD7EC75CD80}"/>
              </a:ext>
            </a:extLst>
          </p:cNvPr>
          <p:cNvSpPr>
            <a:spLocks noGrp="1"/>
          </p:cNvSpPr>
          <p:nvPr>
            <p:ph type="body" sz="quarter" idx="18"/>
          </p:nvPr>
        </p:nvSpPr>
        <p:spPr/>
        <p:txBody>
          <a:bodyPr/>
          <a:lstStyle/>
          <a:p>
            <a:r>
              <a:rPr lang="en-AU" sz="2000" dirty="0"/>
              <a:t>Example and self explanation prompts – part c</a:t>
            </a:r>
            <a:endParaRPr lang="en-AU" dirty="0"/>
          </a:p>
        </p:txBody>
      </p:sp>
      <p:sp>
        <p:nvSpPr>
          <p:cNvPr id="5" name="TextBox 4">
            <a:extLst>
              <a:ext uri="{FF2B5EF4-FFF2-40B4-BE49-F238E27FC236}">
                <a16:creationId xmlns:a16="http://schemas.microsoft.com/office/drawing/2014/main" id="{6328AD55-4C68-1013-35A7-1A23281F5D2A}"/>
              </a:ext>
            </a:extLst>
          </p:cNvPr>
          <p:cNvSpPr txBox="1"/>
          <p:nvPr/>
        </p:nvSpPr>
        <p:spPr>
          <a:xfrm>
            <a:off x="374973" y="1452282"/>
            <a:ext cx="6339592" cy="4572000"/>
          </a:xfrm>
          <a:prstGeom prst="rect">
            <a:avLst/>
          </a:prstGeom>
          <a:noFill/>
        </p:spPr>
        <p:txBody>
          <a:bodyPr wrap="square" lIns="0" tIns="0" rIns="0" bIns="0" rtlCol="0" anchor="t">
            <a:noAutofit/>
          </a:bodyPr>
          <a:lstStyle/>
          <a:p>
            <a:pPr>
              <a:lnSpc>
                <a:spcPct val="150000"/>
              </a:lnSpc>
            </a:pPr>
            <a:r>
              <a:rPr lang="en-AU" sz="1800" dirty="0">
                <a:cs typeface="Arial"/>
              </a:rPr>
              <a:t>7 people are seated around a circular table</a:t>
            </a:r>
          </a:p>
          <a:p>
            <a:pPr algn="l">
              <a:lnSpc>
                <a:spcPct val="150000"/>
              </a:lnSpc>
            </a:pPr>
            <a:r>
              <a:rPr lang="en-AU" sz="1800" dirty="0"/>
              <a:t>What is the probability that the 2 friends sit together? </a:t>
            </a:r>
            <a:endParaRPr lang="en-AU" sz="1800" dirty="0">
              <a:cs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716E48B-1FC8-A03C-0967-53A2A2FD3BE8}"/>
                  </a:ext>
                </a:extLst>
              </p:cNvPr>
              <p:cNvSpPr txBox="1"/>
              <p:nvPr/>
            </p:nvSpPr>
            <p:spPr>
              <a:xfrm>
                <a:off x="374973" y="2447364"/>
                <a:ext cx="4523972" cy="3864229"/>
              </a:xfrm>
              <a:prstGeom prst="rect">
                <a:avLst/>
              </a:prstGeom>
              <a:noFill/>
            </p:spPr>
            <p:txBody>
              <a:bodyPr wrap="square" lIns="0" tIns="0" rIns="0" bIns="0" rtlCol="0">
                <a:noAutofit/>
              </a:bodyPr>
              <a:lstStyle/>
              <a:p>
                <a:pPr algn="l"/>
                <a:r>
                  <a:rPr lang="en-AU" sz="1800" b="1" dirty="0"/>
                  <a:t>Answers from previous parts</a:t>
                </a:r>
              </a:p>
              <a:p>
                <a:pPr algn="l"/>
                <a:endParaRPr lang="en-AU" sz="1800" b="0" dirty="0"/>
              </a:p>
              <a:p>
                <a:pPr algn="l"/>
                <a:r>
                  <a:rPr lang="en-AU" sz="1800" b="0" dirty="0"/>
                  <a:t>Total arrangements  </a:t>
                </a:r>
                <a14:m>
                  <m:oMath xmlns:m="http://schemas.openxmlformats.org/officeDocument/2006/math">
                    <m:r>
                      <a:rPr lang="en-AU" sz="1800" b="0" i="1" smtClean="0">
                        <a:latin typeface="Cambria Math" panose="02040503050406030204" pitchFamily="18" charset="0"/>
                      </a:rPr>
                      <m:t>6!=720</m:t>
                    </m:r>
                  </m:oMath>
                </a14:m>
                <a:endParaRPr lang="en-AU" sz="1800" b="0" dirty="0"/>
              </a:p>
              <a:p>
                <a:pPr algn="l"/>
                <a:endParaRPr lang="en-AU" sz="1800" b="0" dirty="0"/>
              </a:p>
              <a:p>
                <a:pPr algn="l"/>
                <a:endParaRPr lang="en-AU" sz="1800" dirty="0"/>
              </a:p>
              <a:p>
                <a:pPr algn="l">
                  <a:lnSpc>
                    <a:spcPct val="150000"/>
                  </a:lnSpc>
                </a:pPr>
                <a:r>
                  <a:rPr lang="en-AU" sz="1800" dirty="0"/>
                  <a:t>Arrangements with 2 together  </a:t>
                </a:r>
              </a:p>
              <a:p>
                <a:pPr marL="360363" algn="l">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=5!×2!</m:t>
                      </m:r>
                    </m:oMath>
                    <m:oMath xmlns:m="http://schemas.openxmlformats.org/officeDocument/2006/math">
                      <m:r>
                        <a:rPr lang="en-AU" sz="1800" b="0" i="1" smtClean="0">
                          <a:latin typeface="Cambria Math" panose="02040503050406030204" pitchFamily="18" charset="0"/>
                        </a:rPr>
                        <m:t>=240</m:t>
                      </m:r>
                    </m:oMath>
                  </m:oMathPara>
                </a14:m>
                <a:endParaRPr lang="en-AU" sz="1800" b="0" i="1" dirty="0">
                  <a:latin typeface="Cambria Math" panose="02040503050406030204" pitchFamily="18" charset="0"/>
                </a:endParaRPr>
              </a:p>
              <a:p>
                <a:pPr algn="l">
                  <a:lnSpc>
                    <a:spcPct val="150000"/>
                  </a:lnSpc>
                </a:pPr>
                <a:endParaRPr lang="en-AU" sz="1800" b="0" i="1" dirty="0">
                  <a:latin typeface="Cambria Math" panose="02040503050406030204" pitchFamily="18" charset="0"/>
                </a:endParaRPr>
              </a:p>
              <a:p>
                <a:pPr algn="l">
                  <a:lnSpc>
                    <a:spcPct val="150000"/>
                  </a:lnSpc>
                </a:pPr>
                <a:br>
                  <a:rPr lang="en-AU" sz="1800" b="0" i="1" dirty="0">
                    <a:latin typeface="Cambria Math" panose="02040503050406030204" pitchFamily="18" charset="0"/>
                  </a:rPr>
                </a:br>
                <a:r>
                  <a:rPr lang="en-AU" sz="1800" dirty="0"/>
                  <a:t>  </a:t>
                </a:r>
              </a:p>
            </p:txBody>
          </p:sp>
        </mc:Choice>
        <mc:Fallback xmlns="">
          <p:sp>
            <p:nvSpPr>
              <p:cNvPr id="6" name="TextBox 5">
                <a:extLst>
                  <a:ext uri="{FF2B5EF4-FFF2-40B4-BE49-F238E27FC236}">
                    <a16:creationId xmlns:a16="http://schemas.microsoft.com/office/drawing/2014/main" id="{F716E48B-1FC8-A03C-0967-53A2A2FD3BE8}"/>
                  </a:ext>
                </a:extLst>
              </p:cNvPr>
              <p:cNvSpPr txBox="1">
                <a:spLocks noRot="1" noChangeAspect="1" noMove="1" noResize="1" noEditPoints="1" noAdjustHandles="1" noChangeArrowheads="1" noChangeShapeType="1" noTextEdit="1"/>
              </p:cNvSpPr>
              <p:nvPr/>
            </p:nvSpPr>
            <p:spPr>
              <a:xfrm>
                <a:off x="374973" y="2447364"/>
                <a:ext cx="4523972" cy="3864229"/>
              </a:xfrm>
              <a:prstGeom prst="rect">
                <a:avLst/>
              </a:prstGeom>
              <a:blipFill>
                <a:blip r:embed="rId2"/>
                <a:stretch>
                  <a:fillRect l="-3235" t="-20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0A84C36-12A9-EF2F-617D-95F2993245C9}"/>
                  </a:ext>
                </a:extLst>
              </p:cNvPr>
              <p:cNvSpPr txBox="1"/>
              <p:nvPr/>
            </p:nvSpPr>
            <p:spPr>
              <a:xfrm>
                <a:off x="5169552" y="3027898"/>
                <a:ext cx="2566261" cy="2242537"/>
              </a:xfrm>
              <a:prstGeom prst="rect">
                <a:avLst/>
              </a:prstGeom>
              <a:noFill/>
            </p:spPr>
            <p:txBody>
              <a:bodyPr wrap="square">
                <a:spAutoFit/>
              </a:bodyPr>
              <a:lstStyle/>
              <a:p>
                <a:pPr algn="l">
                  <a:lnSpc>
                    <a:spcPct val="150000"/>
                  </a:lnSpc>
                </a:pPr>
                <a:r>
                  <a:rPr lang="en-AU" sz="1800" dirty="0"/>
                  <a:t>P(2 friends together) </a:t>
                </a:r>
                <a:endParaRPr lang="en-AU" sz="1800" b="0" i="1" dirty="0">
                  <a:latin typeface="Cambria Math" panose="02040503050406030204" pitchFamily="18" charset="0"/>
                </a:endParaRPr>
              </a:p>
              <a:p>
                <a:pPr marL="534988" algn="l">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240</m:t>
                          </m:r>
                        </m:num>
                        <m:den>
                          <m:r>
                            <a:rPr lang="en-AU" sz="2000" b="0" i="1" smtClean="0">
                              <a:latin typeface="Cambria Math" panose="02040503050406030204" pitchFamily="18" charset="0"/>
                            </a:rPr>
                            <m:t>720</m:t>
                          </m:r>
                        </m:den>
                      </m:f>
                    </m:oMath>
                    <m:oMath xmlns:m="http://schemas.openxmlformats.org/officeDocument/2006/math">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3</m:t>
                          </m:r>
                        </m:den>
                      </m:f>
                    </m:oMath>
                  </m:oMathPara>
                </a14:m>
                <a:endParaRPr lang="en-AU" sz="2000" dirty="0"/>
              </a:p>
            </p:txBody>
          </p:sp>
        </mc:Choice>
        <mc:Fallback xmlns="">
          <p:sp>
            <p:nvSpPr>
              <p:cNvPr id="31" name="TextBox 30">
                <a:extLst>
                  <a:ext uri="{FF2B5EF4-FFF2-40B4-BE49-F238E27FC236}">
                    <a16:creationId xmlns:a16="http://schemas.microsoft.com/office/drawing/2014/main" id="{C0A84C36-12A9-EF2F-617D-95F2993245C9}"/>
                  </a:ext>
                </a:extLst>
              </p:cNvPr>
              <p:cNvSpPr txBox="1">
                <a:spLocks noRot="1" noChangeAspect="1" noMove="1" noResize="1" noEditPoints="1" noAdjustHandles="1" noChangeArrowheads="1" noChangeShapeType="1" noTextEdit="1"/>
              </p:cNvSpPr>
              <p:nvPr/>
            </p:nvSpPr>
            <p:spPr>
              <a:xfrm>
                <a:off x="5169552" y="3027898"/>
                <a:ext cx="2566261" cy="2242537"/>
              </a:xfrm>
              <a:prstGeom prst="rect">
                <a:avLst/>
              </a:prstGeom>
              <a:blipFill>
                <a:blip r:embed="rId3"/>
                <a:stretch>
                  <a:fillRect l="-1970"/>
                </a:stretch>
              </a:blipFill>
            </p:spPr>
            <p:txBody>
              <a:bodyPr/>
              <a:lstStyle/>
              <a:p>
                <a:r>
                  <a:rPr lang="en-US">
                    <a:noFill/>
                  </a:rPr>
                  <a:t> </a:t>
                </a:r>
              </a:p>
            </p:txBody>
          </p:sp>
        </mc:Fallback>
      </mc:AlternateContent>
      <p:sp>
        <p:nvSpPr>
          <p:cNvPr id="29" name="Speech Bubble: Rectangle with Corners Rounded 28">
            <a:extLst>
              <a:ext uri="{FF2B5EF4-FFF2-40B4-BE49-F238E27FC236}">
                <a16:creationId xmlns:a16="http://schemas.microsoft.com/office/drawing/2014/main" id="{C972DE9D-4A9D-EE04-336A-E05F0EF48643}"/>
              </a:ext>
              <a:ext uri="{C183D7F6-B498-43B3-948B-1728B52AA6E4}">
                <adec:decorative xmlns:adec="http://schemas.microsoft.com/office/drawing/2017/decorative" val="1"/>
              </a:ext>
            </a:extLst>
          </p:cNvPr>
          <p:cNvSpPr/>
          <p:nvPr/>
        </p:nvSpPr>
        <p:spPr>
          <a:xfrm>
            <a:off x="7836871" y="1544440"/>
            <a:ext cx="3443227" cy="1142211"/>
          </a:xfrm>
          <a:prstGeom prst="wedgeRoundRectCallout">
            <a:avLst>
              <a:gd name="adj1" fmla="val -99978"/>
              <a:gd name="adj2" fmla="val 75472"/>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have we selected these numbers to represent the probability?</a:t>
            </a:r>
          </a:p>
        </p:txBody>
      </p:sp>
      <p:sp>
        <p:nvSpPr>
          <p:cNvPr id="2" name="Slide Number Placeholder 1">
            <a:extLst>
              <a:ext uri="{FF2B5EF4-FFF2-40B4-BE49-F238E27FC236}">
                <a16:creationId xmlns:a16="http://schemas.microsoft.com/office/drawing/2014/main" id="{179469B8-D125-75CB-BB62-7608A9177D1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359922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1A424-DE89-FCE8-33A6-114077FCBC4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5506785-30B6-4084-D0EE-574CA7B430A1}"/>
              </a:ext>
            </a:extLst>
          </p:cNvPr>
          <p:cNvSpPr>
            <a:spLocks noGrp="1"/>
          </p:cNvSpPr>
          <p:nvPr>
            <p:ph type="title"/>
          </p:nvPr>
        </p:nvSpPr>
        <p:spPr/>
        <p:txBody>
          <a:bodyPr/>
          <a:lstStyle/>
          <a:p>
            <a:r>
              <a:rPr lang="en-AU" dirty="0"/>
              <a:t>Arrangements at a circular table (6)</a:t>
            </a:r>
          </a:p>
        </p:txBody>
      </p:sp>
      <p:sp>
        <p:nvSpPr>
          <p:cNvPr id="19" name="Text Placeholder 18">
            <a:extLst>
              <a:ext uri="{FF2B5EF4-FFF2-40B4-BE49-F238E27FC236}">
                <a16:creationId xmlns:a16="http://schemas.microsoft.com/office/drawing/2014/main" id="{90084BED-08D4-6A6C-AB64-9B3DCFCF40F3}"/>
              </a:ext>
            </a:extLst>
          </p:cNvPr>
          <p:cNvSpPr>
            <a:spLocks noGrp="1"/>
          </p:cNvSpPr>
          <p:nvPr>
            <p:ph type="body" sz="quarter" idx="18"/>
          </p:nvPr>
        </p:nvSpPr>
        <p:spPr/>
        <p:txBody>
          <a:bodyPr/>
          <a:lstStyle/>
          <a:p>
            <a:r>
              <a:rPr lang="en-AU" sz="2000" dirty="0"/>
              <a:t>Question 1c – your turn</a:t>
            </a:r>
            <a:endParaRPr lang="en-AU" dirty="0"/>
          </a:p>
        </p:txBody>
      </p:sp>
      <p:sp>
        <p:nvSpPr>
          <p:cNvPr id="5" name="TextBox 4">
            <a:extLst>
              <a:ext uri="{FF2B5EF4-FFF2-40B4-BE49-F238E27FC236}">
                <a16:creationId xmlns:a16="http://schemas.microsoft.com/office/drawing/2014/main" id="{B989273E-F8EB-5B9E-753C-5353B044BE9E}"/>
              </a:ext>
            </a:extLst>
          </p:cNvPr>
          <p:cNvSpPr txBox="1"/>
          <p:nvPr/>
        </p:nvSpPr>
        <p:spPr>
          <a:xfrm>
            <a:off x="360000" y="1452282"/>
            <a:ext cx="5337424" cy="4572000"/>
          </a:xfrm>
          <a:prstGeom prst="rect">
            <a:avLst/>
          </a:prstGeom>
          <a:noFill/>
        </p:spPr>
        <p:txBody>
          <a:bodyPr wrap="square" lIns="0" tIns="0" rIns="0" bIns="0" rtlCol="0">
            <a:noAutofit/>
          </a:bodyPr>
          <a:lstStyle/>
          <a:p>
            <a:pPr>
              <a:lnSpc>
                <a:spcPct val="150000"/>
              </a:lnSpc>
            </a:pPr>
            <a:r>
              <a:rPr lang="en-AU" sz="1800" dirty="0"/>
              <a:t>8 people are seated around a circular table</a:t>
            </a:r>
          </a:p>
          <a:p>
            <a:pPr algn="l">
              <a:lnSpc>
                <a:spcPct val="150000"/>
              </a:lnSpc>
            </a:pPr>
            <a:r>
              <a:rPr lang="en-AU" sz="1800" dirty="0"/>
              <a:t>What is the probability that the 3 friends sit together? </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1634884-E34A-B3D7-CCD5-3CCF38FE8666}"/>
                  </a:ext>
                </a:extLst>
              </p:cNvPr>
              <p:cNvSpPr txBox="1"/>
              <p:nvPr/>
            </p:nvSpPr>
            <p:spPr>
              <a:xfrm>
                <a:off x="360000" y="2847032"/>
                <a:ext cx="4523972" cy="2290863"/>
              </a:xfrm>
              <a:prstGeom prst="rect">
                <a:avLst/>
              </a:prstGeom>
              <a:noFill/>
            </p:spPr>
            <p:txBody>
              <a:bodyPr wrap="square" lIns="0" tIns="0" rIns="0" bIns="0" rtlCol="0">
                <a:noAutofit/>
              </a:bodyPr>
              <a:lstStyle/>
              <a:p>
                <a:pPr algn="l"/>
                <a:r>
                  <a:rPr lang="en-AU" sz="1800" b="1" dirty="0"/>
                  <a:t>Answers from previous parts</a:t>
                </a:r>
              </a:p>
              <a:p>
                <a:pPr algn="l"/>
                <a:endParaRPr lang="en-AU" sz="1800" b="0" dirty="0"/>
              </a:p>
              <a:p>
                <a:r>
                  <a:rPr lang="en-AU" sz="1800" b="0" dirty="0"/>
                  <a:t>Total arrangements</a:t>
                </a:r>
                <a14:m>
                  <m:oMath xmlns:m="http://schemas.openxmlformats.org/officeDocument/2006/math">
                    <m:r>
                      <a:rPr lang="en-AU" sz="2000" b="0" i="0" smtClean="0">
                        <a:latin typeface="Cambria Math" panose="02040503050406030204" pitchFamily="18" charset="0"/>
                      </a:rPr>
                      <m:t>  </m:t>
                    </m:r>
                    <m:r>
                      <a:rPr lang="en-AU" sz="2000" i="1">
                        <a:latin typeface="Cambria Math" panose="02040503050406030204" pitchFamily="18" charset="0"/>
                      </a:rPr>
                      <m:t>7!=5040</m:t>
                    </m:r>
                  </m:oMath>
                </a14:m>
                <a:endParaRPr lang="en-AU" sz="2000" b="0" dirty="0"/>
              </a:p>
              <a:p>
                <a:pPr algn="l"/>
                <a:endParaRPr lang="en-AU" sz="1800" dirty="0"/>
              </a:p>
              <a:p>
                <a:pPr algn="l">
                  <a:lnSpc>
                    <a:spcPct val="150000"/>
                  </a:lnSpc>
                </a:pPr>
                <a:r>
                  <a:rPr lang="en-AU" sz="1800" dirty="0"/>
                  <a:t>Arrangements with 3 together  </a:t>
                </a:r>
              </a:p>
              <a:p>
                <a:pPr marL="360363" algn="l">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=5!×3!</m:t>
                      </m:r>
                    </m:oMath>
                    <m:oMath xmlns:m="http://schemas.openxmlformats.org/officeDocument/2006/math">
                      <m:r>
                        <a:rPr lang="en-AU" sz="2000" b="0" i="1" smtClean="0">
                          <a:latin typeface="Cambria Math" panose="02040503050406030204" pitchFamily="18" charset="0"/>
                        </a:rPr>
                        <m:t>=720</m:t>
                      </m:r>
                    </m:oMath>
                  </m:oMathPara>
                </a14:m>
                <a:endParaRPr lang="en-AU" sz="2000" b="0" i="1" dirty="0">
                  <a:latin typeface="Cambria Math" panose="02040503050406030204" pitchFamily="18" charset="0"/>
                </a:endParaRPr>
              </a:p>
              <a:p>
                <a:pPr algn="l">
                  <a:lnSpc>
                    <a:spcPct val="150000"/>
                  </a:lnSpc>
                </a:pPr>
                <a:endParaRPr lang="en-AU" sz="1800" b="0" i="1" dirty="0">
                  <a:latin typeface="Cambria Math" panose="02040503050406030204" pitchFamily="18" charset="0"/>
                </a:endParaRPr>
              </a:p>
              <a:p>
                <a:pPr algn="l">
                  <a:lnSpc>
                    <a:spcPct val="150000"/>
                  </a:lnSpc>
                </a:pPr>
                <a:br>
                  <a:rPr lang="en-AU" sz="1800" b="0" i="1" dirty="0">
                    <a:latin typeface="Cambria Math" panose="02040503050406030204" pitchFamily="18" charset="0"/>
                  </a:rPr>
                </a:br>
                <a:r>
                  <a:rPr lang="en-AU" sz="1800" dirty="0"/>
                  <a:t>  </a:t>
                </a:r>
              </a:p>
            </p:txBody>
          </p:sp>
        </mc:Choice>
        <mc:Fallback xmlns="">
          <p:sp>
            <p:nvSpPr>
              <p:cNvPr id="20" name="TextBox 19">
                <a:extLst>
                  <a:ext uri="{FF2B5EF4-FFF2-40B4-BE49-F238E27FC236}">
                    <a16:creationId xmlns:a16="http://schemas.microsoft.com/office/drawing/2014/main" id="{F1634884-E34A-B3D7-CCD5-3CCF38FE8666}"/>
                  </a:ext>
                </a:extLst>
              </p:cNvPr>
              <p:cNvSpPr txBox="1">
                <a:spLocks noRot="1" noChangeAspect="1" noMove="1" noResize="1" noEditPoints="1" noAdjustHandles="1" noChangeArrowheads="1" noChangeShapeType="1" noTextEdit="1"/>
              </p:cNvSpPr>
              <p:nvPr/>
            </p:nvSpPr>
            <p:spPr>
              <a:xfrm>
                <a:off x="360000" y="2847032"/>
                <a:ext cx="4523972" cy="2290863"/>
              </a:xfrm>
              <a:prstGeom prst="rect">
                <a:avLst/>
              </a:prstGeom>
              <a:blipFill>
                <a:blip r:embed="rId3"/>
                <a:stretch>
                  <a:fillRect l="-3081" t="-3315" b="-55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50AABB9-FB00-B99D-1106-E36F43CA1AA2}"/>
                  </a:ext>
                </a:extLst>
              </p:cNvPr>
              <p:cNvSpPr txBox="1"/>
              <p:nvPr/>
            </p:nvSpPr>
            <p:spPr>
              <a:xfrm>
                <a:off x="5968361" y="2730922"/>
                <a:ext cx="2448738" cy="4370926"/>
              </a:xfrm>
              <a:prstGeom prst="rect">
                <a:avLst/>
              </a:prstGeom>
              <a:noFill/>
            </p:spPr>
            <p:txBody>
              <a:bodyPr wrap="square" lIns="0" tIns="0" rIns="0" bIns="0" rtlCol="0">
                <a:noAutofit/>
              </a:bodyPr>
              <a:lstStyle/>
              <a:p>
                <a:pPr algn="l">
                  <a:lnSpc>
                    <a:spcPct val="150000"/>
                  </a:lnSpc>
                </a:pPr>
                <a:r>
                  <a:rPr lang="en-AU" sz="1800" dirty="0"/>
                  <a:t> P(3 friends together) </a:t>
                </a:r>
              </a:p>
              <a:p>
                <a:pPr marL="87313" defTabSz="534988">
                  <a:lnSpc>
                    <a:spcPct val="150000"/>
                  </a:lnSpc>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720</m:t>
                          </m:r>
                        </m:num>
                        <m:den>
                          <m:r>
                            <a:rPr lang="en-AU" sz="2000" b="0" i="1" smtClean="0">
                              <a:latin typeface="Cambria Math" panose="02040503050406030204" pitchFamily="18" charset="0"/>
                            </a:rPr>
                            <m:t>5040</m:t>
                          </m:r>
                        </m:den>
                      </m:f>
                    </m:oMath>
                    <m:oMath xmlns:m="http://schemas.openxmlformats.org/officeDocument/2006/math">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7</m:t>
                          </m:r>
                        </m:den>
                      </m:f>
                    </m:oMath>
                  </m:oMathPara>
                </a14:m>
                <a:br>
                  <a:rPr lang="en-AU" sz="1800" b="0" i="1" dirty="0">
                    <a:latin typeface="Cambria Math" panose="02040503050406030204" pitchFamily="18" charset="0"/>
                  </a:rPr>
                </a:br>
                <a:r>
                  <a:rPr lang="en-AU" sz="1800" dirty="0"/>
                  <a:t>  </a:t>
                </a:r>
              </a:p>
            </p:txBody>
          </p:sp>
        </mc:Choice>
        <mc:Fallback xmlns="">
          <p:sp>
            <p:nvSpPr>
              <p:cNvPr id="6" name="TextBox 5">
                <a:extLst>
                  <a:ext uri="{FF2B5EF4-FFF2-40B4-BE49-F238E27FC236}">
                    <a16:creationId xmlns:a16="http://schemas.microsoft.com/office/drawing/2014/main" id="{850AABB9-FB00-B99D-1106-E36F43CA1AA2}"/>
                  </a:ext>
                </a:extLst>
              </p:cNvPr>
              <p:cNvSpPr txBox="1">
                <a:spLocks noRot="1" noChangeAspect="1" noMove="1" noResize="1" noEditPoints="1" noAdjustHandles="1" noChangeArrowheads="1" noChangeShapeType="1" noTextEdit="1"/>
              </p:cNvSpPr>
              <p:nvPr/>
            </p:nvSpPr>
            <p:spPr>
              <a:xfrm>
                <a:off x="5968361" y="2730922"/>
                <a:ext cx="2448738" cy="4370926"/>
              </a:xfrm>
              <a:prstGeom prst="rect">
                <a:avLst/>
              </a:prstGeom>
              <a:blipFill>
                <a:blip r:embed="rId4"/>
                <a:stretch>
                  <a:fillRect l="-3093"/>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1C7E48F-9710-39E0-532B-6D72A854FA0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390335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77BC6-DF2C-AFA7-BC11-073A8291EB7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BEC63F0-1379-24FE-5C04-4A987B2A5A1B}"/>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181799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2F88898-7907-E713-7D4A-E064869F1AC4}"/>
              </a:ext>
            </a:extLst>
          </p:cNvPr>
          <p:cNvSpPr>
            <a:spLocks noGrp="1"/>
          </p:cNvSpPr>
          <p:nvPr>
            <p:ph type="title"/>
          </p:nvPr>
        </p:nvSpPr>
        <p:spPr/>
        <p:txBody>
          <a:bodyPr/>
          <a:lstStyle/>
          <a:p>
            <a:r>
              <a:rPr lang="en-AU" dirty="0"/>
              <a:t>Approaching questions scaffold </a:t>
            </a:r>
          </a:p>
        </p:txBody>
      </p:sp>
      <p:pic>
        <p:nvPicPr>
          <p:cNvPr id="6" name="Picture 5" descr="Approaching questions scaffold showing the steps of understand, plan, solve and check">
            <a:extLst>
              <a:ext uri="{FF2B5EF4-FFF2-40B4-BE49-F238E27FC236}">
                <a16:creationId xmlns:a16="http://schemas.microsoft.com/office/drawing/2014/main" id="{36D3AC7D-C56F-ED51-FBE5-9D7E9F710F0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2278504" y="1821305"/>
            <a:ext cx="7562539" cy="495425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r>
              <a:rPr lang="en-AU" dirty="0"/>
              <a:t>y</a:t>
            </a:r>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4D7262-3B42-2952-1BE6-D903B1F21E5B}"/>
              </a:ext>
            </a:extLst>
          </p:cNvPr>
          <p:cNvSpPr>
            <a:spLocks noGrp="1"/>
          </p:cNvSpPr>
          <p:nvPr>
            <p:ph type="title"/>
          </p:nvPr>
        </p:nvSpPr>
        <p:spPr/>
        <p:txBody>
          <a:bodyPr/>
          <a:lstStyle/>
          <a:p>
            <a:r>
              <a:rPr lang="en-AU" dirty="0">
                <a:latin typeface="+mj-lt"/>
              </a:rPr>
              <a:t>Problem 2</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latin typeface="+mj-lt"/>
              </a:rPr>
              <a:t>Independent practice</a:t>
            </a:r>
          </a:p>
        </p:txBody>
      </p:sp>
      <p:sp>
        <p:nvSpPr>
          <p:cNvPr id="4" name="TextBox 3">
            <a:extLst>
              <a:ext uri="{FF2B5EF4-FFF2-40B4-BE49-F238E27FC236}">
                <a16:creationId xmlns:a16="http://schemas.microsoft.com/office/drawing/2014/main" id="{A3D2F247-78BC-3C03-8F0B-44D8AE0C72CA}"/>
              </a:ext>
            </a:extLst>
          </p:cNvPr>
          <p:cNvSpPr txBox="1"/>
          <p:nvPr/>
        </p:nvSpPr>
        <p:spPr>
          <a:xfrm>
            <a:off x="360000" y="1415862"/>
            <a:ext cx="11003739" cy="4306957"/>
          </a:xfrm>
          <a:prstGeom prst="rect">
            <a:avLst/>
          </a:prstGeom>
          <a:noFill/>
        </p:spPr>
        <p:txBody>
          <a:bodyPr wrap="none" lIns="0" tIns="0" rIns="0" bIns="0" rtlCol="0" anchor="t">
            <a:noAutofit/>
          </a:bodyPr>
          <a:lstStyle/>
          <a:p>
            <a:pPr>
              <a:lnSpc>
                <a:spcPct val="200000"/>
              </a:lnSpc>
            </a:pPr>
            <a:r>
              <a:rPr lang="en-AU" sz="1800" dirty="0"/>
              <a:t>5 boys and 5 girls are seated alternately around a circular table. Jack hopes he will be sitting next to Mary. </a:t>
            </a:r>
          </a:p>
          <a:p>
            <a:pPr algn="l">
              <a:lnSpc>
                <a:spcPct val="200000"/>
              </a:lnSpc>
            </a:pPr>
            <a:r>
              <a:rPr lang="en-AU" sz="1800" dirty="0"/>
              <a:t>What is the probability that Jack will get to sit next to Mary? </a:t>
            </a:r>
            <a:endParaRPr lang="en-AU" sz="1800" dirty="0">
              <a:cs typeface="Arial"/>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59799-AF80-4C0C-B20D-CFA0C11E25C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21DF229-DB93-7083-B782-FE80FD97DB33}"/>
              </a:ext>
            </a:extLst>
          </p:cNvPr>
          <p:cNvSpPr>
            <a:spLocks noGrp="1"/>
          </p:cNvSpPr>
          <p:nvPr>
            <p:ph type="title"/>
          </p:nvPr>
        </p:nvSpPr>
        <p:spPr/>
        <p:txBody>
          <a:bodyPr/>
          <a:lstStyle/>
          <a:p>
            <a:r>
              <a:rPr lang="en-AU" dirty="0">
                <a:latin typeface="+mj-lt"/>
              </a:rPr>
              <a:t>Problem 2 - total arrangements</a:t>
            </a:r>
          </a:p>
        </p:txBody>
      </p:sp>
      <p:sp>
        <p:nvSpPr>
          <p:cNvPr id="4" name="TextBox 3">
            <a:extLst>
              <a:ext uri="{FF2B5EF4-FFF2-40B4-BE49-F238E27FC236}">
                <a16:creationId xmlns:a16="http://schemas.microsoft.com/office/drawing/2014/main" id="{5B216E32-7C80-7900-D7D4-D795E7CD7786}"/>
              </a:ext>
            </a:extLst>
          </p:cNvPr>
          <p:cNvSpPr txBox="1"/>
          <p:nvPr/>
        </p:nvSpPr>
        <p:spPr>
          <a:xfrm>
            <a:off x="360000" y="929052"/>
            <a:ext cx="11003739" cy="598229"/>
          </a:xfrm>
          <a:prstGeom prst="rect">
            <a:avLst/>
          </a:prstGeom>
          <a:noFill/>
        </p:spPr>
        <p:txBody>
          <a:bodyPr wrap="none" lIns="0" tIns="0" rIns="0" bIns="0" rtlCol="0" anchor="t">
            <a:noAutofit/>
          </a:bodyPr>
          <a:lstStyle/>
          <a:p>
            <a:pPr>
              <a:lnSpc>
                <a:spcPct val="200000"/>
              </a:lnSpc>
            </a:pPr>
            <a:r>
              <a:rPr lang="en-AU" sz="1800" dirty="0">
                <a:solidFill>
                  <a:schemeClr val="accent2"/>
                </a:solidFill>
              </a:rPr>
              <a:t>5 boys, 5 girls, alternately, circular table, probability that Jack will sit next to Mary</a:t>
            </a:r>
            <a:endParaRPr lang="en-AU" sz="1800" dirty="0">
              <a:solidFill>
                <a:schemeClr val="accent2"/>
              </a:solidFill>
              <a:cs typeface="Arial"/>
            </a:endParaRPr>
          </a:p>
        </p:txBody>
      </p:sp>
      <p:grpSp>
        <p:nvGrpSpPr>
          <p:cNvPr id="28" name="Group 27" descr="Crosses around a circle. Green, light blue, blue, light blue, blue, light blue, blue, light blue, blue, light blue.&#10;2 lines of crosses. Top line Green and 4 blue, bottom line 5 light blue. ">
            <a:extLst>
              <a:ext uri="{FF2B5EF4-FFF2-40B4-BE49-F238E27FC236}">
                <a16:creationId xmlns:a16="http://schemas.microsoft.com/office/drawing/2014/main" id="{EFF2B3E8-3338-1E25-30F6-52D10889EA22}"/>
              </a:ext>
            </a:extLst>
          </p:cNvPr>
          <p:cNvGrpSpPr/>
          <p:nvPr/>
        </p:nvGrpSpPr>
        <p:grpSpPr>
          <a:xfrm>
            <a:off x="253026" y="2065403"/>
            <a:ext cx="3965071" cy="2100124"/>
            <a:chOff x="360000" y="2588380"/>
            <a:chExt cx="5086299" cy="2579094"/>
          </a:xfrm>
        </p:grpSpPr>
        <p:sp>
          <p:nvSpPr>
            <p:cNvPr id="7" name="Oval 6">
              <a:extLst>
                <a:ext uri="{FF2B5EF4-FFF2-40B4-BE49-F238E27FC236}">
                  <a16:creationId xmlns:a16="http://schemas.microsoft.com/office/drawing/2014/main" id="{9292F617-D845-5E0A-B27E-D898607A9D43}"/>
                </a:ext>
              </a:extLst>
            </p:cNvPr>
            <p:cNvSpPr/>
            <p:nvPr/>
          </p:nvSpPr>
          <p:spPr>
            <a:xfrm>
              <a:off x="525170" y="2787397"/>
              <a:ext cx="2345167" cy="2185607"/>
            </a:xfrm>
            <a:prstGeom prst="ellipse">
              <a:avLst/>
            </a:prstGeom>
            <a:solidFill>
              <a:schemeClr val="bg1"/>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Multiplication Sign 7">
              <a:extLst>
                <a:ext uri="{FF2B5EF4-FFF2-40B4-BE49-F238E27FC236}">
                  <a16:creationId xmlns:a16="http://schemas.microsoft.com/office/drawing/2014/main" id="{A2207434-D994-C0D0-D4E8-AC16F8AB146A}"/>
                </a:ext>
              </a:extLst>
            </p:cNvPr>
            <p:cNvSpPr/>
            <p:nvPr/>
          </p:nvSpPr>
          <p:spPr>
            <a:xfrm>
              <a:off x="1504115" y="2588380"/>
              <a:ext cx="387275" cy="398033"/>
            </a:xfrm>
            <a:prstGeom prst="mathMultiply">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Multiplication Sign 8">
              <a:extLst>
                <a:ext uri="{FF2B5EF4-FFF2-40B4-BE49-F238E27FC236}">
                  <a16:creationId xmlns:a16="http://schemas.microsoft.com/office/drawing/2014/main" id="{70E6E6BF-8375-4CB9-6FEF-6A18563F562B}"/>
                </a:ext>
              </a:extLst>
            </p:cNvPr>
            <p:cNvSpPr/>
            <p:nvPr/>
          </p:nvSpPr>
          <p:spPr>
            <a:xfrm>
              <a:off x="2579880" y="3229983"/>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Multiplication Sign 9">
              <a:extLst>
                <a:ext uri="{FF2B5EF4-FFF2-40B4-BE49-F238E27FC236}">
                  <a16:creationId xmlns:a16="http://schemas.microsoft.com/office/drawing/2014/main" id="{9DF499EE-5361-838D-E44D-012858F374ED}"/>
                </a:ext>
              </a:extLst>
            </p:cNvPr>
            <p:cNvSpPr/>
            <p:nvPr/>
          </p:nvSpPr>
          <p:spPr>
            <a:xfrm>
              <a:off x="467471" y="3154290"/>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Multiplication Sign 10">
              <a:extLst>
                <a:ext uri="{FF2B5EF4-FFF2-40B4-BE49-F238E27FC236}">
                  <a16:creationId xmlns:a16="http://schemas.microsoft.com/office/drawing/2014/main" id="{DB5DBD42-142D-E320-9363-2CD74070B09E}"/>
                </a:ext>
              </a:extLst>
            </p:cNvPr>
            <p:cNvSpPr/>
            <p:nvPr/>
          </p:nvSpPr>
          <p:spPr>
            <a:xfrm>
              <a:off x="2192605" y="4574971"/>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Multiplication Sign 11">
              <a:extLst>
                <a:ext uri="{FF2B5EF4-FFF2-40B4-BE49-F238E27FC236}">
                  <a16:creationId xmlns:a16="http://schemas.microsoft.com/office/drawing/2014/main" id="{C3429B20-F312-32AE-3370-3B70E98A7067}"/>
                </a:ext>
              </a:extLst>
            </p:cNvPr>
            <p:cNvSpPr/>
            <p:nvPr/>
          </p:nvSpPr>
          <p:spPr>
            <a:xfrm>
              <a:off x="706096" y="4525095"/>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Multiplication Sign 12">
              <a:extLst>
                <a:ext uri="{FF2B5EF4-FFF2-40B4-BE49-F238E27FC236}">
                  <a16:creationId xmlns:a16="http://schemas.microsoft.com/office/drawing/2014/main" id="{EBBB2F35-C5E4-826A-DAB7-A4F5A3802574}"/>
                </a:ext>
              </a:extLst>
            </p:cNvPr>
            <p:cNvSpPr/>
            <p:nvPr/>
          </p:nvSpPr>
          <p:spPr>
            <a:xfrm>
              <a:off x="2192605" y="2770638"/>
              <a:ext cx="387275" cy="398033"/>
            </a:xfrm>
            <a:prstGeom prst="mathMultiply">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14" name="Multiplication Sign 13">
              <a:extLst>
                <a:ext uri="{FF2B5EF4-FFF2-40B4-BE49-F238E27FC236}">
                  <a16:creationId xmlns:a16="http://schemas.microsoft.com/office/drawing/2014/main" id="{CD3E9A08-1261-B74E-EFC5-7E2E40B5393D}"/>
                </a:ext>
              </a:extLst>
            </p:cNvPr>
            <p:cNvSpPr/>
            <p:nvPr/>
          </p:nvSpPr>
          <p:spPr>
            <a:xfrm>
              <a:off x="2543696" y="4122516"/>
              <a:ext cx="387275" cy="398033"/>
            </a:xfrm>
            <a:prstGeom prst="mathMultiply">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15" name="Multiplication Sign 14">
              <a:extLst>
                <a:ext uri="{FF2B5EF4-FFF2-40B4-BE49-F238E27FC236}">
                  <a16:creationId xmlns:a16="http://schemas.microsoft.com/office/drawing/2014/main" id="{3AD9C699-8BD2-43BA-3563-10CEBB56A0B5}"/>
                </a:ext>
              </a:extLst>
            </p:cNvPr>
            <p:cNvSpPr/>
            <p:nvPr/>
          </p:nvSpPr>
          <p:spPr>
            <a:xfrm>
              <a:off x="1461087" y="4769441"/>
              <a:ext cx="387275" cy="398033"/>
            </a:xfrm>
            <a:prstGeom prst="mathMultiply">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16" name="Multiplication Sign 15">
              <a:extLst>
                <a:ext uri="{FF2B5EF4-FFF2-40B4-BE49-F238E27FC236}">
                  <a16:creationId xmlns:a16="http://schemas.microsoft.com/office/drawing/2014/main" id="{5E5BDCD2-8CEE-0237-AFBC-A7759AD5ACFE}"/>
                </a:ext>
              </a:extLst>
            </p:cNvPr>
            <p:cNvSpPr/>
            <p:nvPr/>
          </p:nvSpPr>
          <p:spPr>
            <a:xfrm>
              <a:off x="360000" y="3864630"/>
              <a:ext cx="387275" cy="398033"/>
            </a:xfrm>
            <a:prstGeom prst="mathMultiply">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17" name="Multiplication Sign 16">
              <a:extLst>
                <a:ext uri="{FF2B5EF4-FFF2-40B4-BE49-F238E27FC236}">
                  <a16:creationId xmlns:a16="http://schemas.microsoft.com/office/drawing/2014/main" id="{915ECE2D-8616-8101-69E1-25231DA77FBF}"/>
                </a:ext>
              </a:extLst>
            </p:cNvPr>
            <p:cNvSpPr/>
            <p:nvPr/>
          </p:nvSpPr>
          <p:spPr>
            <a:xfrm>
              <a:off x="854746" y="2726086"/>
              <a:ext cx="387275" cy="398033"/>
            </a:xfrm>
            <a:prstGeom prst="mathMultiply">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18" name="Multiplication Sign 17">
              <a:extLst>
                <a:ext uri="{FF2B5EF4-FFF2-40B4-BE49-F238E27FC236}">
                  <a16:creationId xmlns:a16="http://schemas.microsoft.com/office/drawing/2014/main" id="{C7DF8212-E18A-EF35-270C-D1D83625373F}"/>
                </a:ext>
              </a:extLst>
            </p:cNvPr>
            <p:cNvSpPr/>
            <p:nvPr/>
          </p:nvSpPr>
          <p:spPr>
            <a:xfrm>
              <a:off x="3365187" y="2588380"/>
              <a:ext cx="387275" cy="398033"/>
            </a:xfrm>
            <a:prstGeom prst="mathMultiply">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Multiplication Sign 18">
              <a:extLst>
                <a:ext uri="{FF2B5EF4-FFF2-40B4-BE49-F238E27FC236}">
                  <a16:creationId xmlns:a16="http://schemas.microsoft.com/office/drawing/2014/main" id="{C9A64639-B6DD-3C7A-492A-D82B5ACA78D9}"/>
                </a:ext>
              </a:extLst>
            </p:cNvPr>
            <p:cNvSpPr/>
            <p:nvPr/>
          </p:nvSpPr>
          <p:spPr>
            <a:xfrm>
              <a:off x="3820921" y="2598800"/>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Multiplication Sign 19">
              <a:extLst>
                <a:ext uri="{FF2B5EF4-FFF2-40B4-BE49-F238E27FC236}">
                  <a16:creationId xmlns:a16="http://schemas.microsoft.com/office/drawing/2014/main" id="{C3AF0D67-CEA1-EC92-0834-3B5644A00995}"/>
                </a:ext>
              </a:extLst>
            </p:cNvPr>
            <p:cNvSpPr/>
            <p:nvPr/>
          </p:nvSpPr>
          <p:spPr>
            <a:xfrm>
              <a:off x="4246335" y="2598800"/>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Multiplication Sign 20">
              <a:extLst>
                <a:ext uri="{FF2B5EF4-FFF2-40B4-BE49-F238E27FC236}">
                  <a16:creationId xmlns:a16="http://schemas.microsoft.com/office/drawing/2014/main" id="{A8A90BAC-1390-2817-566D-F5334C475868}"/>
                </a:ext>
              </a:extLst>
            </p:cNvPr>
            <p:cNvSpPr/>
            <p:nvPr/>
          </p:nvSpPr>
          <p:spPr>
            <a:xfrm>
              <a:off x="4671749" y="2598800"/>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Multiplication Sign 21">
              <a:extLst>
                <a:ext uri="{FF2B5EF4-FFF2-40B4-BE49-F238E27FC236}">
                  <a16:creationId xmlns:a16="http://schemas.microsoft.com/office/drawing/2014/main" id="{99AD38AC-2B74-2F12-CB0E-E03FEA7F9483}"/>
                </a:ext>
              </a:extLst>
            </p:cNvPr>
            <p:cNvSpPr/>
            <p:nvPr/>
          </p:nvSpPr>
          <p:spPr>
            <a:xfrm>
              <a:off x="5059024" y="2598800"/>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Multiplication Sign 22">
              <a:extLst>
                <a:ext uri="{FF2B5EF4-FFF2-40B4-BE49-F238E27FC236}">
                  <a16:creationId xmlns:a16="http://schemas.microsoft.com/office/drawing/2014/main" id="{D7ED1E27-AFAC-121E-F11D-BB4C63DD6721}"/>
                </a:ext>
              </a:extLst>
            </p:cNvPr>
            <p:cNvSpPr/>
            <p:nvPr/>
          </p:nvSpPr>
          <p:spPr>
            <a:xfrm>
              <a:off x="3364698" y="3172466"/>
              <a:ext cx="387275" cy="398033"/>
            </a:xfrm>
            <a:prstGeom prst="mathMultiply">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24" name="Multiplication Sign 23">
              <a:extLst>
                <a:ext uri="{FF2B5EF4-FFF2-40B4-BE49-F238E27FC236}">
                  <a16:creationId xmlns:a16="http://schemas.microsoft.com/office/drawing/2014/main" id="{06CB2226-7EF8-5F98-FC93-373308EA4755}"/>
                </a:ext>
              </a:extLst>
            </p:cNvPr>
            <p:cNvSpPr/>
            <p:nvPr/>
          </p:nvSpPr>
          <p:spPr>
            <a:xfrm>
              <a:off x="3813095" y="3154290"/>
              <a:ext cx="387275" cy="398033"/>
            </a:xfrm>
            <a:prstGeom prst="mathMultiply">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25" name="Multiplication Sign 24">
              <a:extLst>
                <a:ext uri="{FF2B5EF4-FFF2-40B4-BE49-F238E27FC236}">
                  <a16:creationId xmlns:a16="http://schemas.microsoft.com/office/drawing/2014/main" id="{250904F3-5087-C6B5-44A6-E3F68A170261}"/>
                </a:ext>
              </a:extLst>
            </p:cNvPr>
            <p:cNvSpPr/>
            <p:nvPr/>
          </p:nvSpPr>
          <p:spPr>
            <a:xfrm>
              <a:off x="4246335" y="3154290"/>
              <a:ext cx="387275" cy="398033"/>
            </a:xfrm>
            <a:prstGeom prst="mathMultiply">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26" name="Multiplication Sign 25">
              <a:extLst>
                <a:ext uri="{FF2B5EF4-FFF2-40B4-BE49-F238E27FC236}">
                  <a16:creationId xmlns:a16="http://schemas.microsoft.com/office/drawing/2014/main" id="{65FA69B9-701A-9D9A-BF7B-282ECAE029AF}"/>
                </a:ext>
              </a:extLst>
            </p:cNvPr>
            <p:cNvSpPr/>
            <p:nvPr/>
          </p:nvSpPr>
          <p:spPr>
            <a:xfrm>
              <a:off x="4671748" y="3148766"/>
              <a:ext cx="387275" cy="398033"/>
            </a:xfrm>
            <a:prstGeom prst="mathMultiply">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27" name="Multiplication Sign 26">
              <a:extLst>
                <a:ext uri="{FF2B5EF4-FFF2-40B4-BE49-F238E27FC236}">
                  <a16:creationId xmlns:a16="http://schemas.microsoft.com/office/drawing/2014/main" id="{A0E3B0F8-909B-6CB3-E805-179660A4BBCE}"/>
                </a:ext>
              </a:extLst>
            </p:cNvPr>
            <p:cNvSpPr/>
            <p:nvPr/>
          </p:nvSpPr>
          <p:spPr>
            <a:xfrm>
              <a:off x="5059024" y="3152579"/>
              <a:ext cx="387275" cy="398033"/>
            </a:xfrm>
            <a:prstGeom prst="mathMultiply">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3CB9166-6658-DA70-6078-731843603B0F}"/>
                  </a:ext>
                </a:extLst>
              </p:cNvPr>
              <p:cNvSpPr txBox="1"/>
              <p:nvPr/>
            </p:nvSpPr>
            <p:spPr>
              <a:xfrm>
                <a:off x="5320500" y="2329050"/>
                <a:ext cx="3966219" cy="3263155"/>
              </a:xfrm>
              <a:prstGeom prst="rect">
                <a:avLst/>
              </a:prstGeom>
              <a:noFill/>
            </p:spPr>
            <p:txBody>
              <a:bodyPr wrap="square" lIns="0" tIns="0" rIns="0" bIns="0" rtlCol="0">
                <a:noAutofit/>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en-AU" sz="1600" dirty="0"/>
                  <a:t>Place Jack and arrange the boys</a:t>
                </a:r>
              </a:p>
              <a:p>
                <a:pPr marL="0" marR="0" lvl="0" indent="0" algn="l" defTabSz="914377"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600" kern="1200" smtClean="0">
                          <a:solidFill>
                            <a:schemeClr val="tx1"/>
                          </a:solidFill>
                          <a:effectLst/>
                          <a:latin typeface="Cambria Math" panose="02040503050406030204" pitchFamily="18" charset="0"/>
                        </a:rPr>
                        <m:t>4!=24</m:t>
                      </m:r>
                    </m:oMath>
                  </m:oMathPara>
                </a14:m>
                <a:endParaRPr lang="en-AU" sz="1600" kern="1200" dirty="0">
                  <a:solidFill>
                    <a:schemeClr val="tx1"/>
                  </a:solidFill>
                  <a:effectLst/>
                </a:endParaRPr>
              </a:p>
              <a:p>
                <a:pPr marL="0" marR="0" lvl="0" indent="0" algn="l" defTabSz="914377" rtl="0" eaLnBrk="1" fontAlgn="auto" latinLnBrk="0" hangingPunct="1">
                  <a:lnSpc>
                    <a:spcPct val="150000"/>
                  </a:lnSpc>
                  <a:spcBef>
                    <a:spcPts val="0"/>
                  </a:spcBef>
                  <a:spcAft>
                    <a:spcPts val="0"/>
                  </a:spcAft>
                  <a:buClrTx/>
                  <a:buSzTx/>
                  <a:buFontTx/>
                  <a:buNone/>
                  <a:tabLst/>
                  <a:defRPr/>
                </a:pPr>
                <a:endParaRPr lang="en-AU" sz="1600" dirty="0"/>
              </a:p>
              <a:p>
                <a:pPr defTabSz="914377">
                  <a:lnSpc>
                    <a:spcPct val="150000"/>
                  </a:lnSpc>
                  <a:defRPr/>
                </a:pPr>
                <a:r>
                  <a:rPr lang="en-AU" sz="1600" kern="1200" dirty="0">
                    <a:solidFill>
                      <a:schemeClr val="tx1"/>
                    </a:solidFill>
                    <a:effectLst/>
                  </a:rPr>
                  <a:t>Arranging the girls</a:t>
                </a:r>
              </a:p>
              <a:p>
                <a:pPr defTabSz="914377">
                  <a:lnSpc>
                    <a:spcPct val="150000"/>
                  </a:lnSpc>
                  <a:defRPr/>
                </a:pPr>
                <a14:m>
                  <m:oMathPara xmlns:m="http://schemas.openxmlformats.org/officeDocument/2006/math">
                    <m:oMathParaPr>
                      <m:jc m:val="centerGroup"/>
                    </m:oMathParaPr>
                    <m:oMath xmlns:m="http://schemas.openxmlformats.org/officeDocument/2006/math">
                      <m:r>
                        <a:rPr lang="en-AU" sz="1600" kern="1200" smtClean="0">
                          <a:solidFill>
                            <a:schemeClr val="tx1"/>
                          </a:solidFill>
                          <a:effectLst/>
                          <a:latin typeface="Cambria Math" panose="02040503050406030204" pitchFamily="18" charset="0"/>
                        </a:rPr>
                        <m:t>5!=120</m:t>
                      </m:r>
                    </m:oMath>
                  </m:oMathPara>
                </a14:m>
                <a:endParaRPr lang="en-AU" sz="1600" dirty="0"/>
              </a:p>
              <a:p>
                <a:pPr defTabSz="914377">
                  <a:lnSpc>
                    <a:spcPct val="150000"/>
                  </a:lnSpc>
                  <a:defRPr/>
                </a:pPr>
                <a:endParaRPr lang="en-AU" sz="1600" kern="1200" dirty="0">
                  <a:solidFill>
                    <a:schemeClr val="tx1"/>
                  </a:solidFill>
                  <a:effectLst/>
                </a:endParaRPr>
              </a:p>
              <a:p>
                <a:pPr defTabSz="914377">
                  <a:lnSpc>
                    <a:spcPct val="150000"/>
                  </a:lnSpc>
                  <a:defRPr/>
                </a:pPr>
                <a:r>
                  <a:rPr lang="en-AU" sz="1600" kern="1200" dirty="0">
                    <a:solidFill>
                      <a:schemeClr val="tx1"/>
                    </a:solidFill>
                    <a:effectLst/>
                  </a:rPr>
                  <a:t>Total arrangements </a:t>
                </a:r>
                <a:endParaRPr lang="en-AU" sz="1600" dirty="0"/>
              </a:p>
              <a:p>
                <a:pPr defTabSz="914377">
                  <a:lnSpc>
                    <a:spcPct val="150000"/>
                  </a:lnSpc>
                  <a:defRPr/>
                </a:pPr>
                <a14:m>
                  <m:oMathPara xmlns:m="http://schemas.openxmlformats.org/officeDocument/2006/math">
                    <m:oMathParaPr>
                      <m:jc m:val="centerGroup"/>
                    </m:oMathParaPr>
                    <m:oMath xmlns:m="http://schemas.openxmlformats.org/officeDocument/2006/math">
                      <m:r>
                        <a:rPr lang="en-AU" sz="1600" kern="1200" smtClean="0">
                          <a:solidFill>
                            <a:schemeClr val="tx1"/>
                          </a:solidFill>
                          <a:effectLst/>
                          <a:latin typeface="Cambria Math" panose="02040503050406030204" pitchFamily="18" charset="0"/>
                        </a:rPr>
                        <m:t>24×120=2880</m:t>
                      </m:r>
                    </m:oMath>
                  </m:oMathPara>
                </a14:m>
                <a:endParaRPr lang="en-AU" sz="1600" dirty="0"/>
              </a:p>
              <a:p>
                <a:pPr defTabSz="914377">
                  <a:defRPr/>
                </a:pPr>
                <a:endParaRPr lang="en-AU" sz="1600" dirty="0"/>
              </a:p>
              <a:p>
                <a:pPr defTabSz="914377">
                  <a:defRPr/>
                </a:pPr>
                <a:endParaRPr lang="en-AU" sz="800" dirty="0"/>
              </a:p>
              <a:p>
                <a:pPr defTabSz="914377">
                  <a:defRPr/>
                </a:pPr>
                <a:endParaRPr lang="en-AU" sz="1000" dirty="0"/>
              </a:p>
              <a:p>
                <a:pPr defTabSz="914377">
                  <a:defRPr/>
                </a:pPr>
                <a:endParaRPr lang="en-AU" sz="1100" dirty="0"/>
              </a:p>
              <a:p>
                <a:pPr marL="0" marR="0" lvl="0" indent="0" algn="l" defTabSz="914377" rtl="0" eaLnBrk="1" fontAlgn="auto" latinLnBrk="0" hangingPunct="1">
                  <a:lnSpc>
                    <a:spcPct val="100000"/>
                  </a:lnSpc>
                  <a:spcBef>
                    <a:spcPts val="0"/>
                  </a:spcBef>
                  <a:spcAft>
                    <a:spcPts val="0"/>
                  </a:spcAft>
                  <a:buClrTx/>
                  <a:buSzTx/>
                  <a:buFontTx/>
                  <a:buNone/>
                  <a:tabLst/>
                  <a:defRPr/>
                </a:pPr>
                <a:endParaRPr lang="en-AU" sz="1400" dirty="0"/>
              </a:p>
            </p:txBody>
          </p:sp>
        </mc:Choice>
        <mc:Fallback xmlns="">
          <p:sp>
            <p:nvSpPr>
              <p:cNvPr id="31" name="TextBox 30">
                <a:extLst>
                  <a:ext uri="{FF2B5EF4-FFF2-40B4-BE49-F238E27FC236}">
                    <a16:creationId xmlns:a16="http://schemas.microsoft.com/office/drawing/2014/main" id="{D3CB9166-6658-DA70-6078-731843603B0F}"/>
                  </a:ext>
                </a:extLst>
              </p:cNvPr>
              <p:cNvSpPr txBox="1">
                <a:spLocks noRot="1" noChangeAspect="1" noMove="1" noResize="1" noEditPoints="1" noAdjustHandles="1" noChangeArrowheads="1" noChangeShapeType="1" noTextEdit="1"/>
              </p:cNvSpPr>
              <p:nvPr/>
            </p:nvSpPr>
            <p:spPr>
              <a:xfrm>
                <a:off x="5320500" y="2329050"/>
                <a:ext cx="3966219" cy="3263155"/>
              </a:xfrm>
              <a:prstGeom prst="rect">
                <a:avLst/>
              </a:prstGeom>
              <a:blipFill>
                <a:blip r:embed="rId3"/>
                <a:stretch>
                  <a:fillRect l="-3231"/>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63DA12C4-2895-EEC7-9C1B-4D4F2DBEF90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Tree>
    <p:extLst>
      <p:ext uri="{BB962C8B-B14F-4D97-AF65-F5344CB8AC3E}">
        <p14:creationId xmlns:p14="http://schemas.microsoft.com/office/powerpoint/2010/main" val="171359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F9228-BE88-3D56-3FEA-505A9F72485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C8119CE-6AAD-F7C8-3DD1-E92C55B97D4A}"/>
              </a:ext>
            </a:extLst>
          </p:cNvPr>
          <p:cNvSpPr>
            <a:spLocks noGrp="1"/>
          </p:cNvSpPr>
          <p:nvPr>
            <p:ph type="title"/>
          </p:nvPr>
        </p:nvSpPr>
        <p:spPr/>
        <p:txBody>
          <a:bodyPr/>
          <a:lstStyle/>
          <a:p>
            <a:r>
              <a:rPr lang="en-AU" dirty="0">
                <a:latin typeface="+mj-lt"/>
              </a:rPr>
              <a:t>Problem 2 – arrangements with restrictions</a:t>
            </a:r>
          </a:p>
        </p:txBody>
      </p:sp>
      <p:sp>
        <p:nvSpPr>
          <p:cNvPr id="4" name="TextBox 3">
            <a:extLst>
              <a:ext uri="{FF2B5EF4-FFF2-40B4-BE49-F238E27FC236}">
                <a16:creationId xmlns:a16="http://schemas.microsoft.com/office/drawing/2014/main" id="{7BC9790B-52AA-978F-CD69-3A3B891A6AA2}"/>
              </a:ext>
            </a:extLst>
          </p:cNvPr>
          <p:cNvSpPr txBox="1"/>
          <p:nvPr/>
        </p:nvSpPr>
        <p:spPr>
          <a:xfrm>
            <a:off x="360000" y="929052"/>
            <a:ext cx="11003739" cy="598229"/>
          </a:xfrm>
          <a:prstGeom prst="rect">
            <a:avLst/>
          </a:prstGeom>
          <a:noFill/>
        </p:spPr>
        <p:txBody>
          <a:bodyPr wrap="none" lIns="0" tIns="0" rIns="0" bIns="0" rtlCol="0" anchor="t">
            <a:noAutofit/>
          </a:bodyPr>
          <a:lstStyle/>
          <a:p>
            <a:pPr>
              <a:lnSpc>
                <a:spcPct val="200000"/>
              </a:lnSpc>
            </a:pPr>
            <a:r>
              <a:rPr lang="en-AU" sz="1800" dirty="0">
                <a:solidFill>
                  <a:schemeClr val="accent2"/>
                </a:solidFill>
              </a:rPr>
              <a:t>5 boys, 5 girls, alternately, circular table, probability that Jack will sit next to Mary</a:t>
            </a:r>
            <a:endParaRPr lang="en-AU" sz="1800" dirty="0">
              <a:solidFill>
                <a:schemeClr val="accent2"/>
              </a:solidFill>
              <a:cs typeface="Arial"/>
            </a:endParaRPr>
          </a:p>
        </p:txBody>
      </p:sp>
      <p:grpSp>
        <p:nvGrpSpPr>
          <p:cNvPr id="28" name="Group 27" descr="Crosses around a circle. Green, light blue, blue, light blue, blue, light blue, blue, light blue, blue, light blue.&#10;2 lines of crosses. Top line Green and 4 blue, bottom line 5 light blue. ">
            <a:extLst>
              <a:ext uri="{FF2B5EF4-FFF2-40B4-BE49-F238E27FC236}">
                <a16:creationId xmlns:a16="http://schemas.microsoft.com/office/drawing/2014/main" id="{0E85228C-CC11-EB0B-2A33-365841EFAD44}"/>
              </a:ext>
            </a:extLst>
          </p:cNvPr>
          <p:cNvGrpSpPr/>
          <p:nvPr/>
        </p:nvGrpSpPr>
        <p:grpSpPr>
          <a:xfrm>
            <a:off x="253026" y="2065403"/>
            <a:ext cx="3965071" cy="2100124"/>
            <a:chOff x="360000" y="2588380"/>
            <a:chExt cx="5086299" cy="2579094"/>
          </a:xfrm>
        </p:grpSpPr>
        <p:sp>
          <p:nvSpPr>
            <p:cNvPr id="7" name="Oval 6">
              <a:extLst>
                <a:ext uri="{FF2B5EF4-FFF2-40B4-BE49-F238E27FC236}">
                  <a16:creationId xmlns:a16="http://schemas.microsoft.com/office/drawing/2014/main" id="{101052F6-44C2-61D3-8DF5-78968A5527DD}"/>
                </a:ext>
              </a:extLst>
            </p:cNvPr>
            <p:cNvSpPr/>
            <p:nvPr/>
          </p:nvSpPr>
          <p:spPr>
            <a:xfrm>
              <a:off x="525170" y="2787397"/>
              <a:ext cx="2345167" cy="2185607"/>
            </a:xfrm>
            <a:prstGeom prst="ellipse">
              <a:avLst/>
            </a:prstGeom>
            <a:solidFill>
              <a:schemeClr val="bg1"/>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Multiplication Sign 7">
              <a:extLst>
                <a:ext uri="{FF2B5EF4-FFF2-40B4-BE49-F238E27FC236}">
                  <a16:creationId xmlns:a16="http://schemas.microsoft.com/office/drawing/2014/main" id="{A9D52297-CEF3-2992-A459-E7ED8D729FFE}"/>
                </a:ext>
              </a:extLst>
            </p:cNvPr>
            <p:cNvSpPr/>
            <p:nvPr/>
          </p:nvSpPr>
          <p:spPr>
            <a:xfrm>
              <a:off x="1504115" y="2588380"/>
              <a:ext cx="387275" cy="398033"/>
            </a:xfrm>
            <a:prstGeom prst="mathMultiply">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Multiplication Sign 8">
              <a:extLst>
                <a:ext uri="{FF2B5EF4-FFF2-40B4-BE49-F238E27FC236}">
                  <a16:creationId xmlns:a16="http://schemas.microsoft.com/office/drawing/2014/main" id="{A3D6E64E-5C24-31E5-30EB-0EA0222D5EEE}"/>
                </a:ext>
              </a:extLst>
            </p:cNvPr>
            <p:cNvSpPr/>
            <p:nvPr/>
          </p:nvSpPr>
          <p:spPr>
            <a:xfrm>
              <a:off x="2579880" y="3229983"/>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Multiplication Sign 9">
              <a:extLst>
                <a:ext uri="{FF2B5EF4-FFF2-40B4-BE49-F238E27FC236}">
                  <a16:creationId xmlns:a16="http://schemas.microsoft.com/office/drawing/2014/main" id="{80D8A895-DBE4-0A7C-4FE9-B739952DAB14}"/>
                </a:ext>
              </a:extLst>
            </p:cNvPr>
            <p:cNvSpPr/>
            <p:nvPr/>
          </p:nvSpPr>
          <p:spPr>
            <a:xfrm>
              <a:off x="467471" y="3154290"/>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Multiplication Sign 10">
              <a:extLst>
                <a:ext uri="{FF2B5EF4-FFF2-40B4-BE49-F238E27FC236}">
                  <a16:creationId xmlns:a16="http://schemas.microsoft.com/office/drawing/2014/main" id="{16A32B20-E9CA-18EA-1900-DF864F4076BB}"/>
                </a:ext>
              </a:extLst>
            </p:cNvPr>
            <p:cNvSpPr/>
            <p:nvPr/>
          </p:nvSpPr>
          <p:spPr>
            <a:xfrm>
              <a:off x="2192605" y="4574971"/>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Multiplication Sign 11">
              <a:extLst>
                <a:ext uri="{FF2B5EF4-FFF2-40B4-BE49-F238E27FC236}">
                  <a16:creationId xmlns:a16="http://schemas.microsoft.com/office/drawing/2014/main" id="{6C7F8D60-C4BA-359D-5A10-E75EA4D451C1}"/>
                </a:ext>
              </a:extLst>
            </p:cNvPr>
            <p:cNvSpPr/>
            <p:nvPr/>
          </p:nvSpPr>
          <p:spPr>
            <a:xfrm>
              <a:off x="706096" y="4525095"/>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Multiplication Sign 12">
              <a:extLst>
                <a:ext uri="{FF2B5EF4-FFF2-40B4-BE49-F238E27FC236}">
                  <a16:creationId xmlns:a16="http://schemas.microsoft.com/office/drawing/2014/main" id="{B8C0392D-3BBA-CD86-A09D-EA360243EA8D}"/>
                </a:ext>
              </a:extLst>
            </p:cNvPr>
            <p:cNvSpPr/>
            <p:nvPr/>
          </p:nvSpPr>
          <p:spPr>
            <a:xfrm>
              <a:off x="2192605" y="2770638"/>
              <a:ext cx="387275" cy="398033"/>
            </a:xfrm>
            <a:prstGeom prst="mathMultiply">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14" name="Multiplication Sign 13">
              <a:extLst>
                <a:ext uri="{FF2B5EF4-FFF2-40B4-BE49-F238E27FC236}">
                  <a16:creationId xmlns:a16="http://schemas.microsoft.com/office/drawing/2014/main" id="{1ADAD545-69E8-39FA-1E0E-14F868A43B7E}"/>
                </a:ext>
              </a:extLst>
            </p:cNvPr>
            <p:cNvSpPr/>
            <p:nvPr/>
          </p:nvSpPr>
          <p:spPr>
            <a:xfrm>
              <a:off x="2543696" y="4122516"/>
              <a:ext cx="387275" cy="398033"/>
            </a:xfrm>
            <a:prstGeom prst="mathMultiply">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15" name="Multiplication Sign 14">
              <a:extLst>
                <a:ext uri="{FF2B5EF4-FFF2-40B4-BE49-F238E27FC236}">
                  <a16:creationId xmlns:a16="http://schemas.microsoft.com/office/drawing/2014/main" id="{D67C7A32-1D13-7DAA-219C-F87F1610B30C}"/>
                </a:ext>
              </a:extLst>
            </p:cNvPr>
            <p:cNvSpPr/>
            <p:nvPr/>
          </p:nvSpPr>
          <p:spPr>
            <a:xfrm>
              <a:off x="1461087" y="4769441"/>
              <a:ext cx="387275" cy="398033"/>
            </a:xfrm>
            <a:prstGeom prst="mathMultiply">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16" name="Multiplication Sign 15">
              <a:extLst>
                <a:ext uri="{FF2B5EF4-FFF2-40B4-BE49-F238E27FC236}">
                  <a16:creationId xmlns:a16="http://schemas.microsoft.com/office/drawing/2014/main" id="{C4809FCC-D05D-4727-96DF-09791A2DF4E3}"/>
                </a:ext>
              </a:extLst>
            </p:cNvPr>
            <p:cNvSpPr/>
            <p:nvPr/>
          </p:nvSpPr>
          <p:spPr>
            <a:xfrm>
              <a:off x="360000" y="3864630"/>
              <a:ext cx="387275" cy="398033"/>
            </a:xfrm>
            <a:prstGeom prst="mathMultiply">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17" name="Multiplication Sign 16">
              <a:extLst>
                <a:ext uri="{FF2B5EF4-FFF2-40B4-BE49-F238E27FC236}">
                  <a16:creationId xmlns:a16="http://schemas.microsoft.com/office/drawing/2014/main" id="{CFC7D097-9E2F-DA98-C89C-59B9736B4D44}"/>
                </a:ext>
              </a:extLst>
            </p:cNvPr>
            <p:cNvSpPr/>
            <p:nvPr/>
          </p:nvSpPr>
          <p:spPr>
            <a:xfrm>
              <a:off x="854746" y="2726086"/>
              <a:ext cx="387275" cy="398033"/>
            </a:xfrm>
            <a:prstGeom prst="mathMultiply">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18" name="Multiplication Sign 17">
              <a:extLst>
                <a:ext uri="{FF2B5EF4-FFF2-40B4-BE49-F238E27FC236}">
                  <a16:creationId xmlns:a16="http://schemas.microsoft.com/office/drawing/2014/main" id="{4D57AC56-AC7F-6139-0384-A92EF00DDB4D}"/>
                </a:ext>
              </a:extLst>
            </p:cNvPr>
            <p:cNvSpPr/>
            <p:nvPr/>
          </p:nvSpPr>
          <p:spPr>
            <a:xfrm>
              <a:off x="3365187" y="2588380"/>
              <a:ext cx="387275" cy="398033"/>
            </a:xfrm>
            <a:prstGeom prst="mathMultiply">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Multiplication Sign 18">
              <a:extLst>
                <a:ext uri="{FF2B5EF4-FFF2-40B4-BE49-F238E27FC236}">
                  <a16:creationId xmlns:a16="http://schemas.microsoft.com/office/drawing/2014/main" id="{0D0D3CBC-B89D-B63C-55C3-AEF4335FB876}"/>
                </a:ext>
              </a:extLst>
            </p:cNvPr>
            <p:cNvSpPr/>
            <p:nvPr/>
          </p:nvSpPr>
          <p:spPr>
            <a:xfrm>
              <a:off x="3820921" y="2598800"/>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Multiplication Sign 19">
              <a:extLst>
                <a:ext uri="{FF2B5EF4-FFF2-40B4-BE49-F238E27FC236}">
                  <a16:creationId xmlns:a16="http://schemas.microsoft.com/office/drawing/2014/main" id="{801537CB-4B9A-CDE9-362F-63E0DD9EF16F}"/>
                </a:ext>
              </a:extLst>
            </p:cNvPr>
            <p:cNvSpPr/>
            <p:nvPr/>
          </p:nvSpPr>
          <p:spPr>
            <a:xfrm>
              <a:off x="4246335" y="2598800"/>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Multiplication Sign 20">
              <a:extLst>
                <a:ext uri="{FF2B5EF4-FFF2-40B4-BE49-F238E27FC236}">
                  <a16:creationId xmlns:a16="http://schemas.microsoft.com/office/drawing/2014/main" id="{76C804DD-05E8-5169-7CAA-5D8E270A263B}"/>
                </a:ext>
              </a:extLst>
            </p:cNvPr>
            <p:cNvSpPr/>
            <p:nvPr/>
          </p:nvSpPr>
          <p:spPr>
            <a:xfrm>
              <a:off x="4671749" y="2598800"/>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Multiplication Sign 21">
              <a:extLst>
                <a:ext uri="{FF2B5EF4-FFF2-40B4-BE49-F238E27FC236}">
                  <a16:creationId xmlns:a16="http://schemas.microsoft.com/office/drawing/2014/main" id="{671DB7B9-7A0D-EA6C-7C01-CEBD48A737C4}"/>
                </a:ext>
              </a:extLst>
            </p:cNvPr>
            <p:cNvSpPr/>
            <p:nvPr/>
          </p:nvSpPr>
          <p:spPr>
            <a:xfrm>
              <a:off x="5059024" y="2598800"/>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Multiplication Sign 22">
              <a:extLst>
                <a:ext uri="{FF2B5EF4-FFF2-40B4-BE49-F238E27FC236}">
                  <a16:creationId xmlns:a16="http://schemas.microsoft.com/office/drawing/2014/main" id="{DBF6DCFB-E3BC-0851-86A4-EB435C4D3E60}"/>
                </a:ext>
              </a:extLst>
            </p:cNvPr>
            <p:cNvSpPr/>
            <p:nvPr/>
          </p:nvSpPr>
          <p:spPr>
            <a:xfrm>
              <a:off x="3364698" y="3172466"/>
              <a:ext cx="387275" cy="398033"/>
            </a:xfrm>
            <a:prstGeom prst="mathMultiply">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24" name="Multiplication Sign 23">
              <a:extLst>
                <a:ext uri="{FF2B5EF4-FFF2-40B4-BE49-F238E27FC236}">
                  <a16:creationId xmlns:a16="http://schemas.microsoft.com/office/drawing/2014/main" id="{1567C468-0419-4CAA-6D33-43C971B08D95}"/>
                </a:ext>
              </a:extLst>
            </p:cNvPr>
            <p:cNvSpPr/>
            <p:nvPr/>
          </p:nvSpPr>
          <p:spPr>
            <a:xfrm>
              <a:off x="3813095" y="3154290"/>
              <a:ext cx="387275" cy="398033"/>
            </a:xfrm>
            <a:prstGeom prst="mathMultiply">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25" name="Multiplication Sign 24">
              <a:extLst>
                <a:ext uri="{FF2B5EF4-FFF2-40B4-BE49-F238E27FC236}">
                  <a16:creationId xmlns:a16="http://schemas.microsoft.com/office/drawing/2014/main" id="{CE280DD3-CBF8-66FA-9384-57F74E932A5D}"/>
                </a:ext>
              </a:extLst>
            </p:cNvPr>
            <p:cNvSpPr/>
            <p:nvPr/>
          </p:nvSpPr>
          <p:spPr>
            <a:xfrm>
              <a:off x="4246335" y="3154290"/>
              <a:ext cx="387275" cy="398033"/>
            </a:xfrm>
            <a:prstGeom prst="mathMultiply">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26" name="Multiplication Sign 25">
              <a:extLst>
                <a:ext uri="{FF2B5EF4-FFF2-40B4-BE49-F238E27FC236}">
                  <a16:creationId xmlns:a16="http://schemas.microsoft.com/office/drawing/2014/main" id="{FDADB849-1DF6-93EF-9C7D-FFD6FE3E9BAD}"/>
                </a:ext>
              </a:extLst>
            </p:cNvPr>
            <p:cNvSpPr/>
            <p:nvPr/>
          </p:nvSpPr>
          <p:spPr>
            <a:xfrm>
              <a:off x="4671748" y="3148766"/>
              <a:ext cx="387275" cy="398033"/>
            </a:xfrm>
            <a:prstGeom prst="mathMultiply">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27" name="Multiplication Sign 26">
              <a:extLst>
                <a:ext uri="{FF2B5EF4-FFF2-40B4-BE49-F238E27FC236}">
                  <a16:creationId xmlns:a16="http://schemas.microsoft.com/office/drawing/2014/main" id="{3402F010-379D-306B-5B5F-1B2D202EDA51}"/>
                </a:ext>
              </a:extLst>
            </p:cNvPr>
            <p:cNvSpPr/>
            <p:nvPr/>
          </p:nvSpPr>
          <p:spPr>
            <a:xfrm>
              <a:off x="5059024" y="3152579"/>
              <a:ext cx="387275" cy="398033"/>
            </a:xfrm>
            <a:prstGeom prst="mathMultiply">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grpSp>
      <p:sp>
        <p:nvSpPr>
          <p:cNvPr id="3" name="TextBox 2">
            <a:extLst>
              <a:ext uri="{FF2B5EF4-FFF2-40B4-BE49-F238E27FC236}">
                <a16:creationId xmlns:a16="http://schemas.microsoft.com/office/drawing/2014/main" id="{CAD4EF2D-1645-4AC7-5981-E327E1CB2A32}"/>
              </a:ext>
            </a:extLst>
          </p:cNvPr>
          <p:cNvSpPr txBox="1"/>
          <p:nvPr/>
        </p:nvSpPr>
        <p:spPr>
          <a:xfrm>
            <a:off x="679927" y="2498461"/>
            <a:ext cx="1224797" cy="370625"/>
          </a:xfrm>
          <a:prstGeom prst="rect">
            <a:avLst/>
          </a:prstGeom>
          <a:noFill/>
        </p:spPr>
        <p:txBody>
          <a:bodyPr wrap="square" lIns="0" tIns="0" rIns="0" bIns="0" rtlCol="0">
            <a:noAutofit/>
          </a:bodyPr>
          <a:lstStyle/>
          <a:p>
            <a:pPr algn="l"/>
            <a:r>
              <a:rPr lang="en-AU" sz="1800" dirty="0"/>
              <a:t>M     J      M</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711F5A5-1593-6B80-CB85-0A5ECE366B06}"/>
                  </a:ext>
                </a:extLst>
              </p:cNvPr>
              <p:cNvSpPr txBox="1"/>
              <p:nvPr/>
            </p:nvSpPr>
            <p:spPr>
              <a:xfrm>
                <a:off x="4919503" y="2006003"/>
                <a:ext cx="5114191" cy="3670822"/>
              </a:xfrm>
              <a:prstGeom prst="rect">
                <a:avLst/>
              </a:prstGeom>
              <a:noFill/>
            </p:spPr>
            <p:txBody>
              <a:bodyPr wrap="square" lIns="0" tIns="0" rIns="0" bIns="0" rtlCol="0">
                <a:noAutofit/>
              </a:bodyPr>
              <a:lstStyle/>
              <a:p>
                <a:pPr defTabSz="914377">
                  <a:lnSpc>
                    <a:spcPts val="3200"/>
                  </a:lnSpc>
                  <a:defRPr/>
                </a:pPr>
                <a:r>
                  <a:rPr lang="en-AU" sz="1800" kern="1200" dirty="0">
                    <a:solidFill>
                      <a:schemeClr val="tx1"/>
                    </a:solidFill>
                    <a:effectLst/>
                  </a:rPr>
                  <a:t>Place Jack </a:t>
                </a:r>
                <a:r>
                  <a:rPr lang="en-AU" sz="1800" dirty="0"/>
                  <a:t>and arrange the boys</a:t>
                </a:r>
              </a:p>
              <a:p>
                <a:pPr defTabSz="914377">
                  <a:lnSpc>
                    <a:spcPts val="3200"/>
                  </a:lnSpc>
                  <a:defRPr/>
                </a:pPr>
                <a14:m>
                  <m:oMathPara xmlns:m="http://schemas.openxmlformats.org/officeDocument/2006/math">
                    <m:oMathParaPr>
                      <m:jc m:val="centerGroup"/>
                    </m:oMathParaPr>
                    <m:oMath xmlns:m="http://schemas.openxmlformats.org/officeDocument/2006/math">
                      <m:r>
                        <a:rPr lang="en-AU" sz="1800" kern="1200" smtClean="0">
                          <a:solidFill>
                            <a:schemeClr val="tx1"/>
                          </a:solidFill>
                          <a:effectLst/>
                          <a:latin typeface="Cambria Math" panose="02040503050406030204" pitchFamily="18" charset="0"/>
                        </a:rPr>
                        <m:t>4!=24</m:t>
                      </m:r>
                    </m:oMath>
                  </m:oMathPara>
                </a14:m>
                <a:endParaRPr lang="en-AU" sz="1800" kern="1200" dirty="0">
                  <a:solidFill>
                    <a:schemeClr val="tx1"/>
                  </a:solidFill>
                  <a:effectLst/>
                </a:endParaRPr>
              </a:p>
              <a:p>
                <a:pPr defTabSz="914377">
                  <a:lnSpc>
                    <a:spcPts val="3200"/>
                  </a:lnSpc>
                  <a:defRPr/>
                </a:pPr>
                <a:r>
                  <a:rPr lang="en-AU" sz="1800" kern="1200" dirty="0">
                    <a:solidFill>
                      <a:schemeClr val="tx1"/>
                    </a:solidFill>
                    <a:effectLst/>
                  </a:rPr>
                  <a:t>Consider Mary’s position</a:t>
                </a:r>
                <a:endParaRPr lang="en-AU" sz="1800" kern="1200" dirty="0">
                  <a:solidFill>
                    <a:schemeClr val="tx1"/>
                  </a:solidFill>
                  <a:effectLst/>
                  <a:latin typeface="Cambria Math" panose="02040503050406030204" pitchFamily="18" charset="0"/>
                </a:endParaRPr>
              </a:p>
              <a:p>
                <a:pPr defTabSz="914377">
                  <a:lnSpc>
                    <a:spcPts val="3200"/>
                  </a:lnSpc>
                  <a:defRPr/>
                </a:pPr>
                <a14:m>
                  <m:oMathPara xmlns:m="http://schemas.openxmlformats.org/officeDocument/2006/math">
                    <m:oMathParaPr>
                      <m:jc m:val="centerGroup"/>
                    </m:oMathParaPr>
                    <m:oMath xmlns:m="http://schemas.openxmlformats.org/officeDocument/2006/math">
                      <m:r>
                        <a:rPr lang="en-AU" sz="1800" kern="1200" smtClean="0">
                          <a:solidFill>
                            <a:schemeClr val="tx1"/>
                          </a:solidFill>
                          <a:effectLst/>
                          <a:latin typeface="Cambria Math" panose="02040503050406030204" pitchFamily="18" charset="0"/>
                        </a:rPr>
                        <m:t>2!=2</m:t>
                      </m:r>
                    </m:oMath>
                  </m:oMathPara>
                </a14:m>
                <a:endParaRPr lang="en-AU" sz="1800" dirty="0"/>
              </a:p>
              <a:p>
                <a:pPr defTabSz="914377">
                  <a:lnSpc>
                    <a:spcPts val="3200"/>
                  </a:lnSpc>
                  <a:defRPr/>
                </a:pPr>
                <a:r>
                  <a:rPr lang="en-AU" sz="1800" kern="1200" dirty="0">
                    <a:solidFill>
                      <a:schemeClr val="tx1"/>
                    </a:solidFill>
                    <a:effectLst/>
                  </a:rPr>
                  <a:t>Arrange the other girls </a:t>
                </a:r>
                <a:endParaRPr lang="en-AU" sz="1800" dirty="0"/>
              </a:p>
              <a:p>
                <a:pPr defTabSz="914377">
                  <a:lnSpc>
                    <a:spcPts val="3200"/>
                  </a:lnSpc>
                  <a:defRPr/>
                </a:pPr>
                <a14:m>
                  <m:oMathPara xmlns:m="http://schemas.openxmlformats.org/officeDocument/2006/math">
                    <m:oMathParaPr>
                      <m:jc m:val="centerGroup"/>
                    </m:oMathParaPr>
                    <m:oMath xmlns:m="http://schemas.openxmlformats.org/officeDocument/2006/math">
                      <m:r>
                        <a:rPr lang="en-AU" sz="1800" i="1" kern="1200" smtClean="0">
                          <a:solidFill>
                            <a:schemeClr val="tx1"/>
                          </a:solidFill>
                          <a:effectLst/>
                          <a:latin typeface="Cambria Math" panose="02040503050406030204" pitchFamily="18" charset="0"/>
                          <a:ea typeface="+mn-ea"/>
                          <a:cs typeface="+mn-cs"/>
                        </a:rPr>
                        <m:t>4!=24</m:t>
                      </m:r>
                    </m:oMath>
                  </m:oMathPara>
                </a14:m>
                <a:endParaRPr lang="en-AU" sz="1800" dirty="0"/>
              </a:p>
              <a:p>
                <a:pPr defTabSz="914377">
                  <a:lnSpc>
                    <a:spcPts val="3200"/>
                  </a:lnSpc>
                  <a:defRPr/>
                </a:pPr>
                <a:r>
                  <a:rPr lang="en-AU" sz="1800" kern="1200" dirty="0">
                    <a:solidFill>
                      <a:schemeClr val="tx1"/>
                    </a:solidFill>
                    <a:effectLst/>
                  </a:rPr>
                  <a:t>Total arrangements with Jack next to Mary</a:t>
                </a:r>
              </a:p>
              <a:p>
                <a:pPr defTabSz="914377">
                  <a:lnSpc>
                    <a:spcPts val="3200"/>
                  </a:lnSpc>
                  <a:defRPr/>
                </a:pPr>
                <a14:m>
                  <m:oMathPara xmlns:m="http://schemas.openxmlformats.org/officeDocument/2006/math">
                    <m:oMathParaPr>
                      <m:jc m:val="centerGroup"/>
                    </m:oMathParaPr>
                    <m:oMath xmlns:m="http://schemas.openxmlformats.org/officeDocument/2006/math">
                      <m:r>
                        <a:rPr lang="en-AU" sz="1800" i="1" kern="1200" smtClean="0">
                          <a:solidFill>
                            <a:schemeClr val="tx1"/>
                          </a:solidFill>
                          <a:effectLst/>
                          <a:latin typeface="Cambria Math" panose="02040503050406030204" pitchFamily="18" charset="0"/>
                          <a:ea typeface="+mn-ea"/>
                          <a:cs typeface="+mn-cs"/>
                        </a:rPr>
                        <m:t>24×2×24=1152</m:t>
                      </m:r>
                    </m:oMath>
                  </m:oMathPara>
                </a14:m>
                <a:endParaRPr lang="en-AU" sz="1800" dirty="0"/>
              </a:p>
              <a:p>
                <a:pPr defTabSz="914377">
                  <a:defRPr/>
                </a:pPr>
                <a:endParaRPr lang="en-AU" sz="1600" dirty="0"/>
              </a:p>
              <a:p>
                <a:pPr defTabSz="914377">
                  <a:defRPr/>
                </a:pPr>
                <a:endParaRPr lang="en-AU" sz="1600" dirty="0"/>
              </a:p>
              <a:p>
                <a:pPr defTabSz="914377">
                  <a:defRPr/>
                </a:pPr>
                <a:endParaRPr lang="en-AU" sz="800" dirty="0"/>
              </a:p>
              <a:p>
                <a:pPr defTabSz="914377">
                  <a:defRPr/>
                </a:pPr>
                <a:endParaRPr lang="en-AU" sz="1000" dirty="0"/>
              </a:p>
              <a:p>
                <a:pPr defTabSz="914377">
                  <a:defRPr/>
                </a:pPr>
                <a:endParaRPr lang="en-AU" sz="1100" dirty="0"/>
              </a:p>
              <a:p>
                <a:pPr marL="0" marR="0" lvl="0" indent="0" algn="l" defTabSz="914377" rtl="0" eaLnBrk="1" fontAlgn="auto" latinLnBrk="0" hangingPunct="1">
                  <a:lnSpc>
                    <a:spcPct val="100000"/>
                  </a:lnSpc>
                  <a:spcBef>
                    <a:spcPts val="0"/>
                  </a:spcBef>
                  <a:spcAft>
                    <a:spcPts val="0"/>
                  </a:spcAft>
                  <a:buClrTx/>
                  <a:buSzTx/>
                  <a:buFontTx/>
                  <a:buNone/>
                  <a:tabLst/>
                  <a:defRPr/>
                </a:pPr>
                <a:endParaRPr lang="en-AU" sz="1400" dirty="0"/>
              </a:p>
            </p:txBody>
          </p:sp>
        </mc:Choice>
        <mc:Fallback xmlns="">
          <p:sp>
            <p:nvSpPr>
              <p:cNvPr id="32" name="TextBox 31">
                <a:extLst>
                  <a:ext uri="{FF2B5EF4-FFF2-40B4-BE49-F238E27FC236}">
                    <a16:creationId xmlns:a16="http://schemas.microsoft.com/office/drawing/2014/main" id="{9711F5A5-1593-6B80-CB85-0A5ECE366B06}"/>
                  </a:ext>
                </a:extLst>
              </p:cNvPr>
              <p:cNvSpPr txBox="1">
                <a:spLocks noRot="1" noChangeAspect="1" noMove="1" noResize="1" noEditPoints="1" noAdjustHandles="1" noChangeArrowheads="1" noChangeShapeType="1" noTextEdit="1"/>
              </p:cNvSpPr>
              <p:nvPr/>
            </p:nvSpPr>
            <p:spPr>
              <a:xfrm>
                <a:off x="4919503" y="2006003"/>
                <a:ext cx="5114191" cy="3670822"/>
              </a:xfrm>
              <a:prstGeom prst="rect">
                <a:avLst/>
              </a:prstGeom>
              <a:blipFill>
                <a:blip r:embed="rId3"/>
                <a:stretch>
                  <a:fillRect l="-2723"/>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FB021EEB-1278-520B-42AE-65B211F46C3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dirty="0"/>
          </a:p>
        </p:txBody>
      </p:sp>
    </p:spTree>
    <p:extLst>
      <p:ext uri="{BB962C8B-B14F-4D97-AF65-F5344CB8AC3E}">
        <p14:creationId xmlns:p14="http://schemas.microsoft.com/office/powerpoint/2010/main" val="47523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6EA7D-655C-2481-05F9-6058E1AD3C5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D7173C7-6E19-3B57-4732-F0EDAAF71A45}"/>
              </a:ext>
            </a:extLst>
          </p:cNvPr>
          <p:cNvSpPr>
            <a:spLocks noGrp="1"/>
          </p:cNvSpPr>
          <p:nvPr>
            <p:ph type="title"/>
          </p:nvPr>
        </p:nvSpPr>
        <p:spPr/>
        <p:txBody>
          <a:bodyPr/>
          <a:lstStyle/>
          <a:p>
            <a:r>
              <a:rPr lang="en-AU" dirty="0">
                <a:latin typeface="+mj-lt"/>
              </a:rPr>
              <a:t>Problem 2 – calculating probability</a:t>
            </a:r>
          </a:p>
        </p:txBody>
      </p:sp>
      <p:sp>
        <p:nvSpPr>
          <p:cNvPr id="4" name="TextBox 3">
            <a:extLst>
              <a:ext uri="{FF2B5EF4-FFF2-40B4-BE49-F238E27FC236}">
                <a16:creationId xmlns:a16="http://schemas.microsoft.com/office/drawing/2014/main" id="{4C7A2367-B82B-BBBC-2447-EF0B26667434}"/>
              </a:ext>
            </a:extLst>
          </p:cNvPr>
          <p:cNvSpPr txBox="1"/>
          <p:nvPr/>
        </p:nvSpPr>
        <p:spPr>
          <a:xfrm>
            <a:off x="360000" y="929052"/>
            <a:ext cx="11003739" cy="598229"/>
          </a:xfrm>
          <a:prstGeom prst="rect">
            <a:avLst/>
          </a:prstGeom>
          <a:noFill/>
        </p:spPr>
        <p:txBody>
          <a:bodyPr wrap="none" lIns="0" tIns="0" rIns="0" bIns="0" rtlCol="0" anchor="t">
            <a:noAutofit/>
          </a:bodyPr>
          <a:lstStyle/>
          <a:p>
            <a:pPr>
              <a:lnSpc>
                <a:spcPct val="200000"/>
              </a:lnSpc>
            </a:pPr>
            <a:r>
              <a:rPr lang="en-AU" sz="1800" dirty="0">
                <a:solidFill>
                  <a:schemeClr val="accent2"/>
                </a:solidFill>
              </a:rPr>
              <a:t>5 boys, 5 girls, alternately, circular table, probability that Jack will sit next to Mary</a:t>
            </a:r>
            <a:endParaRPr lang="en-AU" sz="1800" dirty="0">
              <a:solidFill>
                <a:schemeClr val="accent2"/>
              </a:solidFill>
              <a:cs typeface="Arial"/>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24ED916-80EE-B504-D3EA-32D3A5AD4D3A}"/>
                  </a:ext>
                </a:extLst>
              </p:cNvPr>
              <p:cNvSpPr txBox="1"/>
              <p:nvPr/>
            </p:nvSpPr>
            <p:spPr>
              <a:xfrm>
                <a:off x="3878759" y="1797422"/>
                <a:ext cx="3966219" cy="4270003"/>
              </a:xfrm>
              <a:prstGeom prst="rect">
                <a:avLst/>
              </a:prstGeom>
              <a:noFill/>
            </p:spPr>
            <p:txBody>
              <a:bodyPr wrap="square" lIns="0" tIns="0" rIns="0" bIns="0" rtlCol="0">
                <a:noAutofit/>
              </a:bodyPr>
              <a:lstStyle/>
              <a:p>
                <a:pPr defTabSz="914377">
                  <a:defRPr/>
                </a:pPr>
                <a:endParaRPr lang="en-AU" sz="1600" kern="1200" dirty="0">
                  <a:solidFill>
                    <a:schemeClr val="tx1"/>
                  </a:solidFill>
                  <a:effectLst/>
                </a:endParaRPr>
              </a:p>
              <a:p>
                <a:pPr defTabSz="914377">
                  <a:lnSpc>
                    <a:spcPct val="150000"/>
                  </a:lnSpc>
                  <a:defRPr/>
                </a:pPr>
                <a:r>
                  <a:rPr lang="en-AU" sz="1600" kern="1200" dirty="0">
                    <a:solidFill>
                      <a:schemeClr val="tx1"/>
                    </a:solidFill>
                    <a:effectLst/>
                  </a:rPr>
                  <a:t>Total arrangements </a:t>
                </a:r>
                <a:endParaRPr lang="en-AU" sz="1600" dirty="0"/>
              </a:p>
              <a:p>
                <a:pPr defTabSz="914377">
                  <a:lnSpc>
                    <a:spcPct val="150000"/>
                  </a:lnSpc>
                  <a:defRPr/>
                </a:pPr>
                <a14:m>
                  <m:oMathPara xmlns:m="http://schemas.openxmlformats.org/officeDocument/2006/math">
                    <m:oMathParaPr>
                      <m:jc m:val="centerGroup"/>
                    </m:oMathParaPr>
                    <m:oMath xmlns:m="http://schemas.openxmlformats.org/officeDocument/2006/math">
                      <m:r>
                        <a:rPr lang="en-AU" sz="1600" kern="1200" smtClean="0">
                          <a:solidFill>
                            <a:schemeClr val="tx1"/>
                          </a:solidFill>
                          <a:effectLst/>
                          <a:latin typeface="Cambria Math" panose="02040503050406030204" pitchFamily="18" charset="0"/>
                        </a:rPr>
                        <m:t>24×120=2880</m:t>
                      </m:r>
                    </m:oMath>
                  </m:oMathPara>
                </a14:m>
                <a:endParaRPr lang="en-AU" sz="1600" dirty="0"/>
              </a:p>
              <a:p>
                <a:pPr defTabSz="914377">
                  <a:lnSpc>
                    <a:spcPct val="150000"/>
                  </a:lnSpc>
                  <a:defRPr/>
                </a:pPr>
                <a:endParaRPr lang="en-AU" sz="1600" dirty="0"/>
              </a:p>
              <a:p>
                <a:pPr defTabSz="914377">
                  <a:lnSpc>
                    <a:spcPct val="150000"/>
                  </a:lnSpc>
                  <a:defRPr/>
                </a:pPr>
                <a:r>
                  <a:rPr lang="en-AU" sz="1600" kern="1200" dirty="0">
                    <a:solidFill>
                      <a:schemeClr val="tx1"/>
                    </a:solidFill>
                    <a:effectLst/>
                  </a:rPr>
                  <a:t>Total arrangements with Jack next to Mary</a:t>
                </a:r>
              </a:p>
              <a:p>
                <a:pPr defTabSz="914377">
                  <a:lnSpc>
                    <a:spcPct val="150000"/>
                  </a:lnSpc>
                  <a:defRPr/>
                </a:pPr>
                <a14:m>
                  <m:oMathPara xmlns:m="http://schemas.openxmlformats.org/officeDocument/2006/math">
                    <m:oMathParaPr>
                      <m:jc m:val="centerGroup"/>
                    </m:oMathParaPr>
                    <m:oMath xmlns:m="http://schemas.openxmlformats.org/officeDocument/2006/math">
                      <m:r>
                        <a:rPr lang="en-AU" sz="1600" i="1" kern="1200" smtClean="0">
                          <a:solidFill>
                            <a:schemeClr val="tx1"/>
                          </a:solidFill>
                          <a:effectLst/>
                          <a:latin typeface="Cambria Math" panose="02040503050406030204" pitchFamily="18" charset="0"/>
                          <a:ea typeface="+mn-ea"/>
                          <a:cs typeface="+mn-cs"/>
                        </a:rPr>
                        <m:t>24×2×24=1152</m:t>
                      </m:r>
                    </m:oMath>
                  </m:oMathPara>
                </a14:m>
                <a:endParaRPr lang="en-AU" sz="1600" dirty="0"/>
              </a:p>
              <a:p>
                <a:pPr defTabSz="914377">
                  <a:lnSpc>
                    <a:spcPct val="150000"/>
                  </a:lnSpc>
                  <a:defRPr/>
                </a:pPr>
                <a:endParaRPr lang="en-AU" sz="1600" dirty="0"/>
              </a:p>
              <a:p>
                <a:pPr defTabSz="914377">
                  <a:lnSpc>
                    <a:spcPct val="150000"/>
                  </a:lnSpc>
                  <a:defRPr/>
                </a:pPr>
                <a:r>
                  <a:rPr lang="en-AU" sz="1600" kern="1200" dirty="0">
                    <a:solidFill>
                      <a:schemeClr val="tx1"/>
                    </a:solidFill>
                    <a:effectLst/>
                  </a:rPr>
                  <a:t>P(Jack next to Mary)</a:t>
                </a:r>
                <a:endParaRPr lang="en-AU" sz="1600" dirty="0"/>
              </a:p>
              <a:p>
                <a:pPr defTabSz="914377">
                  <a:lnSpc>
                    <a:spcPct val="150000"/>
                  </a:lnSpc>
                  <a:defRPr/>
                </a:pPr>
                <a14:m>
                  <m:oMathPara xmlns:m="http://schemas.openxmlformats.org/officeDocument/2006/math">
                    <m:oMathParaPr>
                      <m:jc m:val="centerGroup"/>
                    </m:oMathParaPr>
                    <m:oMath xmlns:m="http://schemas.openxmlformats.org/officeDocument/2006/math">
                      <m:r>
                        <a:rPr lang="en-AU" sz="1600" i="1" kern="1200" smtClean="0">
                          <a:solidFill>
                            <a:schemeClr val="tx1"/>
                          </a:solidFill>
                          <a:effectLst/>
                          <a:latin typeface="Cambria Math" panose="02040503050406030204" pitchFamily="18" charset="0"/>
                          <a:ea typeface="+mn-ea"/>
                          <a:cs typeface="+mn-cs"/>
                        </a:rPr>
                        <m:t>=</m:t>
                      </m:r>
                      <m:f>
                        <m:fPr>
                          <m:ctrlPr>
                            <a:rPr lang="en-AU" sz="1600" i="1" kern="1200">
                              <a:solidFill>
                                <a:schemeClr val="tx1"/>
                              </a:solidFill>
                              <a:effectLst/>
                              <a:latin typeface="Cambria Math" panose="02040503050406030204" pitchFamily="18" charset="0"/>
                              <a:ea typeface="+mn-ea"/>
                              <a:cs typeface="+mn-cs"/>
                            </a:rPr>
                          </m:ctrlPr>
                        </m:fPr>
                        <m:num>
                          <m:r>
                            <a:rPr lang="en-AU" sz="1600" i="1" kern="1200">
                              <a:solidFill>
                                <a:schemeClr val="tx1"/>
                              </a:solidFill>
                              <a:effectLst/>
                              <a:latin typeface="Cambria Math" panose="02040503050406030204" pitchFamily="18" charset="0"/>
                              <a:ea typeface="+mn-ea"/>
                              <a:cs typeface="+mn-cs"/>
                            </a:rPr>
                            <m:t>1152</m:t>
                          </m:r>
                        </m:num>
                        <m:den>
                          <m:r>
                            <a:rPr lang="en-AU" sz="1600" i="1" kern="1200">
                              <a:solidFill>
                                <a:schemeClr val="tx1"/>
                              </a:solidFill>
                              <a:effectLst/>
                              <a:latin typeface="Cambria Math" panose="02040503050406030204" pitchFamily="18" charset="0"/>
                              <a:ea typeface="+mn-ea"/>
                              <a:cs typeface="+mn-cs"/>
                            </a:rPr>
                            <m:t>2880</m:t>
                          </m:r>
                        </m:den>
                      </m:f>
                    </m:oMath>
                    <m:oMath xmlns:m="http://schemas.openxmlformats.org/officeDocument/2006/math">
                      <m:r>
                        <a:rPr lang="en-AU" sz="1600" i="1" kern="1200">
                          <a:solidFill>
                            <a:schemeClr val="tx1"/>
                          </a:solidFill>
                          <a:effectLst/>
                          <a:latin typeface="Cambria Math" panose="02040503050406030204" pitchFamily="18" charset="0"/>
                          <a:ea typeface="+mn-ea"/>
                          <a:cs typeface="+mn-cs"/>
                        </a:rPr>
                        <m:t>=</m:t>
                      </m:r>
                      <m:f>
                        <m:fPr>
                          <m:ctrlPr>
                            <a:rPr lang="en-AU" sz="1600" i="1" kern="1200">
                              <a:solidFill>
                                <a:schemeClr val="tx1"/>
                              </a:solidFill>
                              <a:effectLst/>
                              <a:latin typeface="Cambria Math" panose="02040503050406030204" pitchFamily="18" charset="0"/>
                              <a:ea typeface="+mn-ea"/>
                              <a:cs typeface="+mn-cs"/>
                            </a:rPr>
                          </m:ctrlPr>
                        </m:fPr>
                        <m:num>
                          <m:r>
                            <a:rPr lang="en-AU" sz="1600" i="1" kern="1200">
                              <a:solidFill>
                                <a:schemeClr val="tx1"/>
                              </a:solidFill>
                              <a:effectLst/>
                              <a:latin typeface="Cambria Math" panose="02040503050406030204" pitchFamily="18" charset="0"/>
                              <a:ea typeface="+mn-ea"/>
                              <a:cs typeface="+mn-cs"/>
                            </a:rPr>
                            <m:t>2</m:t>
                          </m:r>
                        </m:num>
                        <m:den>
                          <m:r>
                            <a:rPr lang="en-AU" sz="1600" i="1" kern="1200">
                              <a:solidFill>
                                <a:schemeClr val="tx1"/>
                              </a:solidFill>
                              <a:effectLst/>
                              <a:latin typeface="Cambria Math" panose="02040503050406030204" pitchFamily="18" charset="0"/>
                              <a:ea typeface="+mn-ea"/>
                              <a:cs typeface="+mn-cs"/>
                            </a:rPr>
                            <m:t>5</m:t>
                          </m:r>
                        </m:den>
                      </m:f>
                    </m:oMath>
                  </m:oMathPara>
                </a14:m>
                <a:endParaRPr lang="en-AU" sz="1600" dirty="0"/>
              </a:p>
              <a:p>
                <a:pPr defTabSz="914377">
                  <a:defRPr/>
                </a:pPr>
                <a:endParaRPr lang="en-AU" sz="1600" dirty="0"/>
              </a:p>
              <a:p>
                <a:pPr defTabSz="914377">
                  <a:defRPr/>
                </a:pPr>
                <a:endParaRPr lang="en-AU" sz="1600" dirty="0"/>
              </a:p>
              <a:p>
                <a:pPr defTabSz="914377">
                  <a:defRPr/>
                </a:pPr>
                <a:endParaRPr lang="en-AU" sz="1600" dirty="0"/>
              </a:p>
              <a:p>
                <a:pPr defTabSz="914377">
                  <a:defRPr/>
                </a:pPr>
                <a:endParaRPr lang="en-AU" sz="800" dirty="0"/>
              </a:p>
              <a:p>
                <a:pPr defTabSz="914377">
                  <a:defRPr/>
                </a:pPr>
                <a:endParaRPr lang="en-AU" sz="1000" dirty="0"/>
              </a:p>
              <a:p>
                <a:pPr defTabSz="914377">
                  <a:defRPr/>
                </a:pPr>
                <a:endParaRPr lang="en-AU" sz="1100" dirty="0"/>
              </a:p>
              <a:p>
                <a:pPr marL="0" marR="0" lvl="0" indent="0" algn="l" defTabSz="914377" rtl="0" eaLnBrk="1" fontAlgn="auto" latinLnBrk="0" hangingPunct="1">
                  <a:lnSpc>
                    <a:spcPct val="100000"/>
                  </a:lnSpc>
                  <a:spcBef>
                    <a:spcPts val="0"/>
                  </a:spcBef>
                  <a:spcAft>
                    <a:spcPts val="0"/>
                  </a:spcAft>
                  <a:buClrTx/>
                  <a:buSzTx/>
                  <a:buFontTx/>
                  <a:buNone/>
                  <a:tabLst/>
                  <a:defRPr/>
                </a:pPr>
                <a:endParaRPr lang="en-AU" sz="1400" dirty="0"/>
              </a:p>
            </p:txBody>
          </p:sp>
        </mc:Choice>
        <mc:Fallback xmlns="">
          <p:sp>
            <p:nvSpPr>
              <p:cNvPr id="31" name="TextBox 30">
                <a:extLst>
                  <a:ext uri="{FF2B5EF4-FFF2-40B4-BE49-F238E27FC236}">
                    <a16:creationId xmlns:a16="http://schemas.microsoft.com/office/drawing/2014/main" id="{924ED916-80EE-B504-D3EA-32D3A5AD4D3A}"/>
                  </a:ext>
                </a:extLst>
              </p:cNvPr>
              <p:cNvSpPr txBox="1">
                <a:spLocks noRot="1" noChangeAspect="1" noMove="1" noResize="1" noEditPoints="1" noAdjustHandles="1" noChangeArrowheads="1" noChangeShapeType="1" noTextEdit="1"/>
              </p:cNvSpPr>
              <p:nvPr/>
            </p:nvSpPr>
            <p:spPr>
              <a:xfrm>
                <a:off x="3878759" y="1797422"/>
                <a:ext cx="3966219" cy="4270003"/>
              </a:xfrm>
              <a:prstGeom prst="rect">
                <a:avLst/>
              </a:prstGeom>
              <a:blipFill>
                <a:blip r:embed="rId3"/>
                <a:stretch>
                  <a:fillRect l="-3195"/>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3665BE8C-9AC6-4A09-EB9B-E98A1C68FF3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dirty="0"/>
          </a:p>
        </p:txBody>
      </p:sp>
    </p:spTree>
    <p:extLst>
      <p:ext uri="{BB962C8B-B14F-4D97-AF65-F5344CB8AC3E}">
        <p14:creationId xmlns:p14="http://schemas.microsoft.com/office/powerpoint/2010/main" val="6997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1806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20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Learning intentions </a:t>
                </a:r>
                <a:endParaRPr kumimoji="0" lang="en-AU" sz="2000" b="1" i="0" u="none" strike="noStrike" kern="1200" cap="none" spc="0" normalizeH="0" baseline="0" noProof="0" dirty="0">
                  <a:ln>
                    <a:noFill/>
                  </a:ln>
                  <a:solidFill>
                    <a:srgbClr val="002664"/>
                  </a:solidFill>
                  <a:effectLst/>
                  <a:uLnTx/>
                  <a:uFillTx/>
                  <a:latin typeface="Arial" panose="020B0604020202020204"/>
                  <a:ea typeface="+mn-lt"/>
                  <a:cs typeface="Arial" panose="020B0604020202020204" pitchFamily="34" charset="0"/>
                </a:endParaRP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To understand why calculating arrangements in a circle is different than in a straight line.</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To apply methods to calculate the number of possible arrangements of items in circular permutations.</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20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Success criteria </a:t>
                </a:r>
                <a:endParaRPr kumimoji="0" lang="en-US" sz="2000" b="0"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endParaRP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I can explain why the number of ways to arrange </a:t>
                </a:r>
                <a14:m>
                  <m:oMath xmlns:m="http://schemas.openxmlformats.org/officeDocument/2006/math">
                    <m:r>
                      <a:rPr lang="en-AU" sz="1800" i="1">
                        <a:effectLst/>
                        <a:latin typeface="Cambria Math" panose="02040503050406030204" pitchFamily="18" charset="0"/>
                        <a:ea typeface="Calibri" panose="020F0502020204030204" pitchFamily="34" charset="0"/>
                      </a:rPr>
                      <m:t>𝑛</m:t>
                    </m:r>
                  </m:oMath>
                </a14:m>
                <a:r>
                  <a:rPr lang="en-AU" sz="1800" dirty="0">
                    <a:effectLst/>
                    <a:latin typeface="Arial" panose="020B0604020202020204" pitchFamily="34" charset="0"/>
                    <a:ea typeface="Calibri" panose="020F0502020204030204" pitchFamily="34" charset="0"/>
                  </a:rPr>
                  <a:t> distinct objects in a circle is </a:t>
                </a:r>
                <a14:m>
                  <m:oMath xmlns:m="http://schemas.openxmlformats.org/officeDocument/2006/math">
                    <m:d>
                      <m:dPr>
                        <m:ctrlPr>
                          <a:rPr lang="en-AU" sz="1800" i="1">
                            <a:effectLst/>
                            <a:latin typeface="Cambria Math" panose="02040503050406030204" pitchFamily="18" charset="0"/>
                            <a:ea typeface="Calibri" panose="020F0502020204030204" pitchFamily="34" charset="0"/>
                          </a:rPr>
                        </m:ctrlPr>
                      </m:dPr>
                      <m:e>
                        <m:r>
                          <a:rPr lang="en-AU" sz="1800" i="1">
                            <a:effectLst/>
                            <a:latin typeface="Cambria Math" panose="02040503050406030204" pitchFamily="18" charset="0"/>
                            <a:ea typeface="Calibri" panose="020F0502020204030204" pitchFamily="34" charset="0"/>
                          </a:rPr>
                          <m:t>𝑛</m:t>
                        </m:r>
                        <m:r>
                          <a:rPr lang="en-AU" sz="1800" i="1">
                            <a:effectLst/>
                            <a:latin typeface="Cambria Math" panose="02040503050406030204" pitchFamily="18" charset="0"/>
                            <a:ea typeface="Calibri" panose="020F0502020204030204" pitchFamily="34" charset="0"/>
                          </a:rPr>
                          <m:t>−1</m:t>
                        </m:r>
                      </m:e>
                    </m:d>
                    <m:r>
                      <a:rPr lang="en-AU" sz="1800" i="1">
                        <a:effectLst/>
                        <a:latin typeface="Cambria Math" panose="02040503050406030204" pitchFamily="18" charset="0"/>
                        <a:ea typeface="Calibri" panose="020F0502020204030204" pitchFamily="34" charset="0"/>
                      </a:rPr>
                      <m:t>!</m:t>
                    </m:r>
                  </m:oMath>
                </a14:m>
                <a:r>
                  <a:rPr lang="en-AU" sz="1800" dirty="0">
                    <a:effectLst/>
                    <a:latin typeface="Arial" panose="020B0604020202020204" pitchFamily="34" charset="0"/>
                    <a:ea typeface="Calibri" panose="020F0502020204030204" pitchFamily="34" charset="0"/>
                  </a:rPr>
                  <a:t>.</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I can calculate the number of arrangements in a circle.</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I can calculate the probability of an event occurring if items are arranged in a circle.</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4180632"/>
              </a:xfrm>
              <a:prstGeom prst="rect">
                <a:avLst/>
              </a:prstGeom>
              <a:blipFill>
                <a:blip r:embed="rId3"/>
                <a:stretch>
                  <a:fillRect l="-1402" b="-2478"/>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23825" y="3429000"/>
            <a:ext cx="11484000" cy="2927351"/>
          </a:xfrm>
        </p:spPr>
        <p:txBody>
          <a:bodyPr/>
          <a:lstStyle/>
          <a:p>
            <a:r>
              <a:rPr lang="en-US" sz="1100" u="sng" dirty="0">
                <a:solidFill>
                  <a:schemeClr val="accent1">
                    <a:lumMod val="75000"/>
                    <a:lumOff val="25000"/>
                  </a:schemeClr>
                </a:solidFill>
                <a:effectLst/>
                <a:latin typeface="Arial" panose="020B0604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Mathematics Extension 1 </a:t>
            </a:r>
            <a:r>
              <a:rPr lang="en-AU" sz="1100" dirty="0">
                <a:solidFill>
                  <a:schemeClr val="accent1">
                    <a:lumMod val="75000"/>
                    <a:lumOff val="25000"/>
                  </a:schemeClr>
                </a:solidFill>
                <a:hlinkClick r:id="rId6" tooltip="https://curriculum.nsw.edu.au/learning-areas/mathematics/mathematics-extension-1-11-12-2024/overview">
                  <a:extLst>
                    <a:ext uri="{A12FA001-AC4F-418D-AE19-62706E023703}">
                      <ahyp:hlinkClr xmlns:ahyp="http://schemas.microsoft.com/office/drawing/2018/hyperlinkcolor" val="tx"/>
                    </a:ext>
                  </a:extLst>
                </a:hlinkClick>
              </a:rPr>
              <a:t>11–12</a:t>
            </a:r>
            <a:r>
              <a:rPr lang="en-US" sz="1100" u="sng" dirty="0">
                <a:solidFill>
                  <a:schemeClr val="accent1">
                    <a:lumMod val="75000"/>
                    <a:lumOff val="25000"/>
                  </a:schemeClr>
                </a:solidFill>
                <a:effectLst/>
                <a:latin typeface="Arial" panose="020B0604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 Syllabus</a:t>
            </a:r>
            <a:r>
              <a:rPr lang="en-AU" sz="1100" dirty="0">
                <a:solidFill>
                  <a:schemeClr val="accent1">
                    <a:lumMod val="75000"/>
                    <a:lumOff val="25000"/>
                  </a:schemeClr>
                </a:solidFill>
                <a:effectLst/>
                <a:latin typeface="Arial" panose="020B0604020202020204" pitchFamily="34" charset="0"/>
                <a:ea typeface="Arial" panose="020B0604020202020204" pitchFamily="34" charset="0"/>
              </a:rPr>
              <a:t> </a:t>
            </a:r>
            <a:r>
              <a:rPr lang="en-US" sz="1100" dirty="0">
                <a:solidFill>
                  <a:srgbClr val="000000"/>
                </a:solidFill>
                <a:effectLst/>
                <a:latin typeface="Arial" panose="020B0604020202020204" pitchFamily="34" charset="0"/>
                <a:ea typeface="Arial" panose="020B0604020202020204" pitchFamily="34" charset="0"/>
              </a:rPr>
              <a:t>(2025) </a:t>
            </a:r>
            <a:r>
              <a:rPr lang="en-AU" sz="1100"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2025</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20</a:t>
            </a:fld>
            <a:endParaRPr lang="en-AU" dirty="0"/>
          </a:p>
        </p:txBody>
      </p:sp>
    </p:spTree>
    <p:extLst>
      <p:ext uri="{BB962C8B-B14F-4D97-AF65-F5344CB8AC3E}">
        <p14:creationId xmlns:p14="http://schemas.microsoft.com/office/powerpoint/2010/main" val="270156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cs typeface="Arial"/>
              </a:rPr>
              <a:t>Activating prior knowledge</a:t>
            </a:r>
            <a:endParaRPr lang="en-AU" dirty="0">
              <a:latin typeface="+mj-lt"/>
            </a:endParaRP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5C4AF-2567-2886-64B1-1FCE9B5791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F1C0564-FA75-FE87-77DD-A4A488DCE01A}"/>
              </a:ext>
            </a:extLst>
          </p:cNvPr>
          <p:cNvSpPr>
            <a:spLocks noGrp="1"/>
          </p:cNvSpPr>
          <p:nvPr>
            <p:ph type="title"/>
          </p:nvPr>
        </p:nvSpPr>
        <p:spPr/>
        <p:txBody>
          <a:bodyPr/>
          <a:lstStyle/>
          <a:p>
            <a:r>
              <a:rPr lang="en-AU" dirty="0"/>
              <a:t>Problem 1</a:t>
            </a:r>
          </a:p>
        </p:txBody>
      </p:sp>
      <p:sp>
        <p:nvSpPr>
          <p:cNvPr id="4" name="Text Placeholder 3">
            <a:extLst>
              <a:ext uri="{FF2B5EF4-FFF2-40B4-BE49-F238E27FC236}">
                <a16:creationId xmlns:a16="http://schemas.microsoft.com/office/drawing/2014/main" id="{FB561F40-5E43-C552-84E0-94A7865B7FF5}"/>
              </a:ext>
            </a:extLst>
          </p:cNvPr>
          <p:cNvSpPr>
            <a:spLocks noGrp="1"/>
          </p:cNvSpPr>
          <p:nvPr>
            <p:ph type="body" sz="quarter" idx="18"/>
          </p:nvPr>
        </p:nvSpPr>
        <p:spPr>
          <a:xfrm>
            <a:off x="354000" y="1030116"/>
            <a:ext cx="11484000" cy="310015"/>
          </a:xfrm>
        </p:spPr>
        <p:txBody>
          <a:bodyPr/>
          <a:lstStyle/>
          <a:p>
            <a:r>
              <a:rPr lang="en-AU" dirty="0"/>
              <a:t>Activating prior knowledge</a:t>
            </a:r>
          </a:p>
        </p:txBody>
      </p:sp>
      <p:sp>
        <p:nvSpPr>
          <p:cNvPr id="6" name="TextBox 5">
            <a:extLst>
              <a:ext uri="{FF2B5EF4-FFF2-40B4-BE49-F238E27FC236}">
                <a16:creationId xmlns:a16="http://schemas.microsoft.com/office/drawing/2014/main" id="{80BCFC5D-DD7C-953E-1B84-3F73C8E8E0AE}"/>
              </a:ext>
            </a:extLst>
          </p:cNvPr>
          <p:cNvSpPr txBox="1"/>
          <p:nvPr/>
        </p:nvSpPr>
        <p:spPr>
          <a:xfrm>
            <a:off x="360000" y="1392719"/>
            <a:ext cx="11312888" cy="3699667"/>
          </a:xfrm>
          <a:prstGeom prst="rect">
            <a:avLst/>
          </a:prstGeom>
          <a:noFill/>
        </p:spPr>
        <p:txBody>
          <a:bodyPr wrap="square" lIns="91440" tIns="45720" rIns="91440" bIns="45720" anchor="t">
            <a:spAutoFit/>
          </a:bodyPr>
          <a:lstStyle/>
          <a:p>
            <a:pPr>
              <a:lnSpc>
                <a:spcPct val="200000"/>
              </a:lnSpc>
              <a:spcBef>
                <a:spcPts val="1200"/>
              </a:spcBef>
              <a:spcAft>
                <a:spcPts val="600"/>
              </a:spcAft>
            </a:pPr>
            <a:r>
              <a:rPr lang="en-AU" sz="1800" dirty="0">
                <a:effectLst/>
                <a:latin typeface="Arial"/>
                <a:ea typeface="Calibri"/>
                <a:cs typeface="Arial"/>
              </a:rPr>
              <a:t>5 friends go to the movies and want to sit together in the same row</a:t>
            </a:r>
            <a:r>
              <a:rPr lang="en-AU" sz="1800" dirty="0">
                <a:latin typeface="Arial"/>
                <a:ea typeface="Calibri"/>
                <a:cs typeface="Arial"/>
              </a:rPr>
              <a:t>. How many </a:t>
            </a:r>
            <a:r>
              <a:rPr lang="en-AU" sz="1800" dirty="0">
                <a:effectLst/>
                <a:latin typeface="Arial"/>
                <a:ea typeface="Calibri"/>
                <a:cs typeface="Arial"/>
              </a:rPr>
              <a:t>arrangements </a:t>
            </a:r>
            <a:r>
              <a:rPr lang="en-AU" sz="1800" dirty="0">
                <a:latin typeface="Arial"/>
                <a:ea typeface="Calibri"/>
                <a:cs typeface="Arial"/>
              </a:rPr>
              <a:t>are possible</a:t>
            </a:r>
            <a:r>
              <a:rPr lang="en-AU" sz="1800" dirty="0">
                <a:effectLst/>
                <a:latin typeface="Arial"/>
                <a:ea typeface="Calibri"/>
                <a:cs typeface="Arial"/>
              </a:rPr>
              <a:t> if:</a:t>
            </a:r>
          </a:p>
          <a:p>
            <a:pPr marL="457200" indent="-457200">
              <a:lnSpc>
                <a:spcPct val="200000"/>
              </a:lnSpc>
              <a:spcBef>
                <a:spcPts val="1200"/>
              </a:spcBef>
              <a:spcAft>
                <a:spcPts val="600"/>
              </a:spcAft>
              <a:buFont typeface="+mj-lt"/>
              <a:buAutoNum type="alphaLcParenR"/>
            </a:pPr>
            <a:r>
              <a:rPr lang="en-AU" sz="1800" dirty="0">
                <a:effectLst/>
                <a:latin typeface="Arial"/>
                <a:ea typeface="Calibri"/>
                <a:cs typeface="Arial"/>
              </a:rPr>
              <a:t>there are no restrictions on where they sit</a:t>
            </a:r>
            <a:endParaRPr lang="en-AU" sz="1800" b="0" dirty="0"/>
          </a:p>
          <a:p>
            <a:pPr marL="457200" indent="-457200">
              <a:lnSpc>
                <a:spcPct val="200000"/>
              </a:lnSpc>
              <a:spcBef>
                <a:spcPts val="1200"/>
              </a:spcBef>
              <a:spcAft>
                <a:spcPts val="600"/>
              </a:spcAft>
              <a:buFont typeface="+mj-lt"/>
              <a:buAutoNum type="alphaLcParenR"/>
            </a:pPr>
            <a:r>
              <a:rPr lang="en-AU" sz="1800" dirty="0">
                <a:effectLst/>
                <a:latin typeface="Arial"/>
                <a:ea typeface="Calibri"/>
                <a:cs typeface="Arial"/>
              </a:rPr>
              <a:t>2 friends </a:t>
            </a:r>
            <a:r>
              <a:rPr lang="en-AU" sz="1800" dirty="0">
                <a:latin typeface="Arial"/>
                <a:ea typeface="Calibri"/>
                <a:cs typeface="Arial"/>
              </a:rPr>
              <a:t>want</a:t>
            </a:r>
            <a:r>
              <a:rPr lang="en-AU" sz="1800" dirty="0">
                <a:effectLst/>
                <a:latin typeface="Arial"/>
                <a:ea typeface="Calibri"/>
                <a:cs typeface="Arial"/>
              </a:rPr>
              <a:t> to sit together</a:t>
            </a:r>
          </a:p>
          <a:p>
            <a:pPr marL="457200" indent="-457200">
              <a:lnSpc>
                <a:spcPct val="200000"/>
              </a:lnSpc>
              <a:spcBef>
                <a:spcPts val="1200"/>
              </a:spcBef>
              <a:spcAft>
                <a:spcPts val="600"/>
              </a:spcAft>
              <a:buFont typeface="+mj-lt"/>
              <a:buAutoNum type="alphaLcParenR"/>
            </a:pPr>
            <a:r>
              <a:rPr lang="en-AU" sz="1800" dirty="0">
                <a:effectLst/>
                <a:latin typeface="Arial"/>
                <a:ea typeface="Calibri"/>
                <a:cs typeface="Arial"/>
              </a:rPr>
              <a:t>2 friends </a:t>
            </a:r>
            <a:r>
              <a:rPr lang="en-AU" sz="1800" dirty="0">
                <a:latin typeface="Arial"/>
                <a:ea typeface="Calibri"/>
                <a:cs typeface="Arial"/>
              </a:rPr>
              <a:t>can’t</a:t>
            </a:r>
            <a:r>
              <a:rPr lang="en-AU" sz="1800" dirty="0">
                <a:effectLst/>
                <a:latin typeface="Arial"/>
                <a:ea typeface="Calibri"/>
                <a:cs typeface="Arial"/>
              </a:rPr>
              <a:t> sit together</a:t>
            </a:r>
          </a:p>
          <a:p>
            <a:pPr marL="457200" indent="-457200">
              <a:lnSpc>
                <a:spcPct val="200000"/>
              </a:lnSpc>
              <a:spcBef>
                <a:spcPts val="1200"/>
              </a:spcBef>
              <a:spcAft>
                <a:spcPts val="600"/>
              </a:spcAft>
              <a:buFont typeface="+mj-lt"/>
              <a:buAutoNum type="alphaLcParenR"/>
            </a:pPr>
            <a:r>
              <a:rPr lang="en-AU" sz="1800" dirty="0">
                <a:effectLst/>
                <a:latin typeface="Arial"/>
                <a:ea typeface="Calibri"/>
                <a:cs typeface="Arial"/>
              </a:rPr>
              <a:t>Bob, one of the friends, must sit on the left end.</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2F12693-A171-56ED-0A38-4BE64ACCB145}"/>
                  </a:ext>
                </a:extLst>
              </p:cNvPr>
              <p:cNvSpPr txBox="1"/>
              <p:nvPr/>
            </p:nvSpPr>
            <p:spPr>
              <a:xfrm>
                <a:off x="893270" y="2718138"/>
                <a:ext cx="1972322" cy="45720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36000" tIns="36000" rIns="36000" bIns="36000" rtlCol="0">
                <a:noAutofit/>
              </a:bodyPr>
              <a:lstStyle/>
              <a:p>
                <a:pPr/>
                <a14:m>
                  <m:oMathPara xmlns:m="http://schemas.openxmlformats.org/officeDocument/2006/math">
                    <m:oMathParaPr>
                      <m:jc m:val="centerGroup"/>
                    </m:oMathParaPr>
                    <m:oMath xmlns:m="http://schemas.openxmlformats.org/officeDocument/2006/math">
                      <m:r>
                        <a:rPr lang="en-AU" sz="1800" i="1">
                          <a:latin typeface="Cambria Math" panose="02040503050406030204" pitchFamily="18" charset="0"/>
                        </a:rPr>
                        <m:t>5!=120</m:t>
                      </m:r>
                    </m:oMath>
                  </m:oMathPara>
                </a14:m>
                <a:endParaRPr lang="en-AU" sz="1800" b="0" dirty="0">
                  <a:latin typeface="+mj-lt"/>
                </a:endParaRPr>
              </a:p>
            </p:txBody>
          </p:sp>
        </mc:Choice>
        <mc:Fallback xmlns="">
          <p:sp>
            <p:nvSpPr>
              <p:cNvPr id="9" name="TextBox 8">
                <a:extLst>
                  <a:ext uri="{FF2B5EF4-FFF2-40B4-BE49-F238E27FC236}">
                    <a16:creationId xmlns:a16="http://schemas.microsoft.com/office/drawing/2014/main" id="{B2F12693-A171-56ED-0A38-4BE64ACCB145}"/>
                  </a:ext>
                </a:extLst>
              </p:cNvPr>
              <p:cNvSpPr txBox="1">
                <a:spLocks noRot="1" noChangeAspect="1" noMove="1" noResize="1" noEditPoints="1" noAdjustHandles="1" noChangeArrowheads="1" noChangeShapeType="1" noTextEdit="1"/>
              </p:cNvSpPr>
              <p:nvPr/>
            </p:nvSpPr>
            <p:spPr>
              <a:xfrm>
                <a:off x="893270" y="2718138"/>
                <a:ext cx="1972322" cy="457200"/>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DD968D6-BBFB-E981-2DB9-2C7C4B17D9D1}"/>
                  </a:ext>
                </a:extLst>
              </p:cNvPr>
              <p:cNvSpPr txBox="1"/>
              <p:nvPr/>
            </p:nvSpPr>
            <p:spPr>
              <a:xfrm>
                <a:off x="1006054" y="3543379"/>
                <a:ext cx="1972322" cy="4058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36000" tIns="36000" rIns="36000" bIns="3600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4!×2!=48</m:t>
                      </m:r>
                    </m:oMath>
                  </m:oMathPara>
                </a14:m>
                <a:endParaRPr lang="en-AU" sz="1800" dirty="0"/>
              </a:p>
            </p:txBody>
          </p:sp>
        </mc:Choice>
        <mc:Fallback xmlns="">
          <p:sp>
            <p:nvSpPr>
              <p:cNvPr id="8" name="TextBox 7">
                <a:extLst>
                  <a:ext uri="{FF2B5EF4-FFF2-40B4-BE49-F238E27FC236}">
                    <a16:creationId xmlns:a16="http://schemas.microsoft.com/office/drawing/2014/main" id="{BDD968D6-BBFB-E981-2DB9-2C7C4B17D9D1}"/>
                  </a:ext>
                </a:extLst>
              </p:cNvPr>
              <p:cNvSpPr txBox="1">
                <a:spLocks noRot="1" noChangeAspect="1" noMove="1" noResize="1" noEditPoints="1" noAdjustHandles="1" noChangeArrowheads="1" noChangeShapeType="1" noTextEdit="1"/>
              </p:cNvSpPr>
              <p:nvPr/>
            </p:nvSpPr>
            <p:spPr>
              <a:xfrm>
                <a:off x="1006054" y="3543379"/>
                <a:ext cx="1972322" cy="405829"/>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13BB91C-EAE3-02B9-5E65-E6759A7CE98D}"/>
                  </a:ext>
                </a:extLst>
              </p:cNvPr>
              <p:cNvSpPr txBox="1"/>
              <p:nvPr/>
            </p:nvSpPr>
            <p:spPr>
              <a:xfrm>
                <a:off x="1043726" y="4317249"/>
                <a:ext cx="1972322" cy="4336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36000" tIns="36000" rIns="36000" bIns="3600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120−48=72</m:t>
                      </m:r>
                    </m:oMath>
                  </m:oMathPara>
                </a14:m>
                <a:endParaRPr lang="en-AU" sz="1800" b="0" dirty="0"/>
              </a:p>
            </p:txBody>
          </p:sp>
        </mc:Choice>
        <mc:Fallback xmlns="">
          <p:sp>
            <p:nvSpPr>
              <p:cNvPr id="5" name="TextBox 4">
                <a:extLst>
                  <a:ext uri="{FF2B5EF4-FFF2-40B4-BE49-F238E27FC236}">
                    <a16:creationId xmlns:a16="http://schemas.microsoft.com/office/drawing/2014/main" id="{113BB91C-EAE3-02B9-5E65-E6759A7CE98D}"/>
                  </a:ext>
                </a:extLst>
              </p:cNvPr>
              <p:cNvSpPr txBox="1">
                <a:spLocks noRot="1" noChangeAspect="1" noMove="1" noResize="1" noEditPoints="1" noAdjustHandles="1" noChangeArrowheads="1" noChangeShapeType="1" noTextEdit="1"/>
              </p:cNvSpPr>
              <p:nvPr/>
            </p:nvSpPr>
            <p:spPr>
              <a:xfrm>
                <a:off x="1043726" y="4317249"/>
                <a:ext cx="1972322" cy="433632"/>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D5F8949-59C2-F686-7BA1-1F09F03EE353}"/>
                  </a:ext>
                </a:extLst>
              </p:cNvPr>
              <p:cNvSpPr txBox="1"/>
              <p:nvPr/>
            </p:nvSpPr>
            <p:spPr>
              <a:xfrm>
                <a:off x="742350" y="5181014"/>
                <a:ext cx="1972322" cy="43151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36000" tIns="36000" rIns="36000" bIns="3600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4!=24</m:t>
                      </m:r>
                    </m:oMath>
                  </m:oMathPara>
                </a14:m>
                <a:endParaRPr lang="en-AU" sz="1800" dirty="0"/>
              </a:p>
            </p:txBody>
          </p:sp>
        </mc:Choice>
        <mc:Fallback xmlns="">
          <p:sp>
            <p:nvSpPr>
              <p:cNvPr id="7" name="TextBox 6">
                <a:extLst>
                  <a:ext uri="{FF2B5EF4-FFF2-40B4-BE49-F238E27FC236}">
                    <a16:creationId xmlns:a16="http://schemas.microsoft.com/office/drawing/2014/main" id="{7D5F8949-59C2-F686-7BA1-1F09F03EE353}"/>
                  </a:ext>
                </a:extLst>
              </p:cNvPr>
              <p:cNvSpPr txBox="1">
                <a:spLocks noRot="1" noChangeAspect="1" noMove="1" noResize="1" noEditPoints="1" noAdjustHandles="1" noChangeArrowheads="1" noChangeShapeType="1" noTextEdit="1"/>
              </p:cNvSpPr>
              <p:nvPr/>
            </p:nvSpPr>
            <p:spPr>
              <a:xfrm>
                <a:off x="742350" y="5181014"/>
                <a:ext cx="1972322" cy="431514"/>
              </a:xfrm>
              <a:prstGeom prst="rect">
                <a:avLst/>
              </a:prstGeom>
              <a:blipFill>
                <a:blip r:embed="rId6"/>
                <a:stretch>
                  <a:fillRect/>
                </a:stretch>
              </a:blipFill>
              <a:ln>
                <a:noFill/>
              </a:ln>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35476AC-8A64-7ED9-CE83-BD1AA8CC6AC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111181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F383C-D724-8D77-AA7F-AF9783AC762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0BEA103-BF49-F685-DF28-A4AD2C208D08}"/>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48228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Permutations in a circle</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Formalising the rule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F6BB39B-E761-1850-960D-0DF93CEB02BD}"/>
                  </a:ext>
                </a:extLst>
              </p:cNvPr>
              <p:cNvSpPr txBox="1"/>
              <p:nvPr/>
            </p:nvSpPr>
            <p:spPr>
              <a:xfrm>
                <a:off x="2213028" y="1851285"/>
                <a:ext cx="4125427" cy="1180652"/>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wrap="none" lIns="180000" tIns="180000" rIns="180000" bIns="180000" rtlCol="0" anchor="t">
                <a:noAutofit/>
              </a:bodyPr>
              <a:lstStyle/>
              <a:p>
                <a:pPr>
                  <a:lnSpc>
                    <a:spcPct val="150000"/>
                  </a:lnSpc>
                </a:pPr>
                <a:r>
                  <a:rPr lang="en-AU" sz="1800" dirty="0">
                    <a:solidFill>
                      <a:schemeClr val="tx1"/>
                    </a:solidFill>
                  </a:rPr>
                  <a:t>The number of ways of arranging </a:t>
                </a:r>
                <a14:m>
                  <m:oMath xmlns:m="http://schemas.openxmlformats.org/officeDocument/2006/math">
                    <m:r>
                      <a:rPr lang="en-AU" sz="1800" b="0" i="1" smtClean="0">
                        <a:solidFill>
                          <a:schemeClr val="tx1"/>
                        </a:solidFill>
                        <a:latin typeface="Cambria Math" panose="02040503050406030204" pitchFamily="18" charset="0"/>
                      </a:rPr>
                      <m:t>𝑛</m:t>
                    </m:r>
                  </m:oMath>
                </a14:m>
                <a:r>
                  <a:rPr lang="en-AU" sz="1800" dirty="0">
                    <a:solidFill>
                      <a:schemeClr val="tx1"/>
                    </a:solidFill>
                  </a:rPr>
                  <a:t> </a:t>
                </a:r>
              </a:p>
              <a:p>
                <a:pPr>
                  <a:lnSpc>
                    <a:spcPct val="150000"/>
                  </a:lnSpc>
                </a:pPr>
                <a:r>
                  <a:rPr lang="en-AU" sz="1800" dirty="0">
                    <a:solidFill>
                      <a:schemeClr val="tx1"/>
                    </a:solidFill>
                  </a:rPr>
                  <a:t>different objects in a circle is </a:t>
                </a:r>
                <a14:m>
                  <m:oMath xmlns:m="http://schemas.openxmlformats.org/officeDocument/2006/math">
                    <m:d>
                      <m:dPr>
                        <m:ctrlPr>
                          <a:rPr lang="en-AU" sz="1800" b="0" i="1" smtClean="0">
                            <a:solidFill>
                              <a:schemeClr val="tx1"/>
                            </a:solidFill>
                            <a:latin typeface="Cambria Math" panose="02040503050406030204" pitchFamily="18" charset="0"/>
                          </a:rPr>
                        </m:ctrlPr>
                      </m:dPr>
                      <m:e>
                        <m:r>
                          <a:rPr lang="en-AU" sz="1800" b="0" i="1" smtClean="0">
                            <a:solidFill>
                              <a:schemeClr val="tx1"/>
                            </a:solidFill>
                            <a:latin typeface="Cambria Math" panose="02040503050406030204" pitchFamily="18" charset="0"/>
                          </a:rPr>
                          <m:t>𝑛</m:t>
                        </m:r>
                        <m:r>
                          <a:rPr lang="en-AU" sz="1800" b="0" i="1" smtClean="0">
                            <a:solidFill>
                              <a:schemeClr val="tx1"/>
                            </a:solidFill>
                            <a:latin typeface="Cambria Math" panose="02040503050406030204" pitchFamily="18" charset="0"/>
                          </a:rPr>
                          <m:t>−1</m:t>
                        </m:r>
                      </m:e>
                    </m:d>
                    <m:r>
                      <a:rPr lang="en-AU" sz="1800" b="0" i="1" smtClean="0">
                        <a:solidFill>
                          <a:schemeClr val="tx1"/>
                        </a:solidFill>
                        <a:latin typeface="Cambria Math" panose="02040503050406030204" pitchFamily="18" charset="0"/>
                      </a:rPr>
                      <m:t>!</m:t>
                    </m:r>
                  </m:oMath>
                </a14:m>
                <a:endParaRPr lang="en-AU" sz="1800" dirty="0">
                  <a:solidFill>
                    <a:schemeClr val="tx1"/>
                  </a:solidFill>
                </a:endParaRPr>
              </a:p>
            </p:txBody>
          </p:sp>
        </mc:Choice>
        <mc:Fallback xmlns="">
          <p:sp>
            <p:nvSpPr>
              <p:cNvPr id="2" name="TextBox 1">
                <a:extLst>
                  <a:ext uri="{FF2B5EF4-FFF2-40B4-BE49-F238E27FC236}">
                    <a16:creationId xmlns:a16="http://schemas.microsoft.com/office/drawing/2014/main" id="{1F6BB39B-E761-1850-960D-0DF93CEB02BD}"/>
                  </a:ext>
                </a:extLst>
              </p:cNvPr>
              <p:cNvSpPr txBox="1">
                <a:spLocks noRot="1" noChangeAspect="1" noMove="1" noResize="1" noEditPoints="1" noAdjustHandles="1" noChangeArrowheads="1" noChangeShapeType="1" noTextEdit="1"/>
              </p:cNvSpPr>
              <p:nvPr/>
            </p:nvSpPr>
            <p:spPr>
              <a:xfrm>
                <a:off x="2213028" y="1851285"/>
                <a:ext cx="4125427" cy="1180652"/>
              </a:xfrm>
              <a:prstGeom prst="rect">
                <a:avLst/>
              </a:prstGeom>
              <a:blipFill>
                <a:blip r:embed="rId3"/>
                <a:stretch>
                  <a:fillRect/>
                </a:stretch>
              </a:blipFill>
              <a:ln>
                <a:noFill/>
              </a:ln>
            </p:spPr>
            <p:txBody>
              <a:bodyPr/>
              <a:lstStyle/>
              <a:p>
                <a:r>
                  <a:rPr lang="en-US">
                    <a:noFill/>
                  </a:rPr>
                  <a:t> </a:t>
                </a:r>
              </a:p>
            </p:txBody>
          </p:sp>
        </mc:Fallback>
      </mc:AlternateContent>
      <p:grpSp>
        <p:nvGrpSpPr>
          <p:cNvPr id="23" name="Group 22" descr="6 crosses in a circle, 1 green the rest blue. &#10;All crosses in a line with the green cross first. ">
            <a:extLst>
              <a:ext uri="{FF2B5EF4-FFF2-40B4-BE49-F238E27FC236}">
                <a16:creationId xmlns:a16="http://schemas.microsoft.com/office/drawing/2014/main" id="{4DC97ED0-DBBA-0294-ED6B-975297927AF0}"/>
              </a:ext>
            </a:extLst>
          </p:cNvPr>
          <p:cNvGrpSpPr/>
          <p:nvPr/>
        </p:nvGrpSpPr>
        <p:grpSpPr>
          <a:xfrm>
            <a:off x="2105293" y="3336877"/>
            <a:ext cx="5898767" cy="2814541"/>
            <a:chOff x="2786230" y="3482789"/>
            <a:chExt cx="5898767" cy="2591707"/>
          </a:xfrm>
        </p:grpSpPr>
        <p:sp>
          <p:nvSpPr>
            <p:cNvPr id="5" name="Oval 4" descr="6 crosses in a circle, 1 green the rest blue. ">
              <a:extLst>
                <a:ext uri="{FF2B5EF4-FFF2-40B4-BE49-F238E27FC236}">
                  <a16:creationId xmlns:a16="http://schemas.microsoft.com/office/drawing/2014/main" id="{D398D948-2596-1A63-A05C-17DD03DC962B}"/>
                </a:ext>
              </a:extLst>
            </p:cNvPr>
            <p:cNvSpPr/>
            <p:nvPr/>
          </p:nvSpPr>
          <p:spPr>
            <a:xfrm>
              <a:off x="2803588" y="3699885"/>
              <a:ext cx="2345167" cy="2185607"/>
            </a:xfrm>
            <a:prstGeom prst="ellipse">
              <a:avLst/>
            </a:prstGeom>
            <a:solidFill>
              <a:schemeClr val="bg1"/>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Multiplication Sign 5">
              <a:extLst>
                <a:ext uri="{FF2B5EF4-FFF2-40B4-BE49-F238E27FC236}">
                  <a16:creationId xmlns:a16="http://schemas.microsoft.com/office/drawing/2014/main" id="{E4403980-7034-F7E9-0D36-F873F2AA3464}"/>
                </a:ext>
              </a:extLst>
            </p:cNvPr>
            <p:cNvSpPr/>
            <p:nvPr/>
          </p:nvSpPr>
          <p:spPr>
            <a:xfrm>
              <a:off x="3765176" y="3482789"/>
              <a:ext cx="387275" cy="398033"/>
            </a:xfrm>
            <a:prstGeom prst="mathMultiply">
              <a:avLst/>
            </a:prstGeom>
            <a:solidFill>
              <a:srgbClr val="007D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Multiplication Sign 6">
              <a:extLst>
                <a:ext uri="{FF2B5EF4-FFF2-40B4-BE49-F238E27FC236}">
                  <a16:creationId xmlns:a16="http://schemas.microsoft.com/office/drawing/2014/main" id="{A00C3332-A19E-42D4-9304-B0A18FEE39B2}"/>
                </a:ext>
              </a:extLst>
            </p:cNvPr>
            <p:cNvSpPr/>
            <p:nvPr/>
          </p:nvSpPr>
          <p:spPr>
            <a:xfrm>
              <a:off x="3765175" y="5676463"/>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Multiplication Sign 7">
              <a:extLst>
                <a:ext uri="{FF2B5EF4-FFF2-40B4-BE49-F238E27FC236}">
                  <a16:creationId xmlns:a16="http://schemas.microsoft.com/office/drawing/2014/main" id="{DA3F2015-6CCB-9D07-F601-11FE68702985}"/>
                </a:ext>
              </a:extLst>
            </p:cNvPr>
            <p:cNvSpPr/>
            <p:nvPr/>
          </p:nvSpPr>
          <p:spPr>
            <a:xfrm>
              <a:off x="4744123" y="4022464"/>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Multiplication Sign 8">
              <a:extLst>
                <a:ext uri="{FF2B5EF4-FFF2-40B4-BE49-F238E27FC236}">
                  <a16:creationId xmlns:a16="http://schemas.microsoft.com/office/drawing/2014/main" id="{A3F64EC1-ABAC-FE9D-9134-8805D7E20308}"/>
                </a:ext>
              </a:extLst>
            </p:cNvPr>
            <p:cNvSpPr/>
            <p:nvPr/>
          </p:nvSpPr>
          <p:spPr>
            <a:xfrm>
              <a:off x="4744122" y="5133191"/>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Multiplication Sign 9">
              <a:extLst>
                <a:ext uri="{FF2B5EF4-FFF2-40B4-BE49-F238E27FC236}">
                  <a16:creationId xmlns:a16="http://schemas.microsoft.com/office/drawing/2014/main" id="{9B2CE1A0-90E8-CB6C-FB41-8830A7A61E4B}"/>
                </a:ext>
              </a:extLst>
            </p:cNvPr>
            <p:cNvSpPr/>
            <p:nvPr/>
          </p:nvSpPr>
          <p:spPr>
            <a:xfrm>
              <a:off x="2786231" y="4022464"/>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Multiplication Sign 10">
              <a:extLst>
                <a:ext uri="{FF2B5EF4-FFF2-40B4-BE49-F238E27FC236}">
                  <a16:creationId xmlns:a16="http://schemas.microsoft.com/office/drawing/2014/main" id="{0229C20D-406E-6AEB-3399-D24A0DD1CF5C}"/>
                </a:ext>
              </a:extLst>
            </p:cNvPr>
            <p:cNvSpPr/>
            <p:nvPr/>
          </p:nvSpPr>
          <p:spPr>
            <a:xfrm>
              <a:off x="2786230" y="5121990"/>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22" name="Group 21">
              <a:extLst>
                <a:ext uri="{FF2B5EF4-FFF2-40B4-BE49-F238E27FC236}">
                  <a16:creationId xmlns:a16="http://schemas.microsoft.com/office/drawing/2014/main" id="{9D6F3E58-003B-11B9-7EBB-8CFFA2CBBA06}"/>
                </a:ext>
              </a:extLst>
            </p:cNvPr>
            <p:cNvGrpSpPr/>
            <p:nvPr/>
          </p:nvGrpSpPr>
          <p:grpSpPr>
            <a:xfrm>
              <a:off x="6171302" y="4229549"/>
              <a:ext cx="2513695" cy="442886"/>
              <a:chOff x="6171302" y="4229549"/>
              <a:chExt cx="2513695" cy="442886"/>
            </a:xfrm>
          </p:grpSpPr>
          <p:sp>
            <p:nvSpPr>
              <p:cNvPr id="14" name="Multiplication Sign 13">
                <a:extLst>
                  <a:ext uri="{FF2B5EF4-FFF2-40B4-BE49-F238E27FC236}">
                    <a16:creationId xmlns:a16="http://schemas.microsoft.com/office/drawing/2014/main" id="{906EC01B-5318-C0F9-027E-B6D8D94E7084}"/>
                  </a:ext>
                </a:extLst>
              </p:cNvPr>
              <p:cNvSpPr/>
              <p:nvPr/>
            </p:nvSpPr>
            <p:spPr>
              <a:xfrm>
                <a:off x="6171302" y="4229549"/>
                <a:ext cx="387275" cy="398033"/>
              </a:xfrm>
              <a:prstGeom prst="mathMultiply">
                <a:avLst/>
              </a:prstGeom>
              <a:solidFill>
                <a:srgbClr val="007D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Multiplication Sign 14">
                <a:extLst>
                  <a:ext uri="{FF2B5EF4-FFF2-40B4-BE49-F238E27FC236}">
                    <a16:creationId xmlns:a16="http://schemas.microsoft.com/office/drawing/2014/main" id="{0E8976AB-3E6C-A354-C4FD-F1E29C9E34DE}"/>
                  </a:ext>
                </a:extLst>
              </p:cNvPr>
              <p:cNvSpPr/>
              <p:nvPr/>
            </p:nvSpPr>
            <p:spPr>
              <a:xfrm>
                <a:off x="6601607" y="4244796"/>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Multiplication Sign 15">
                <a:extLst>
                  <a:ext uri="{FF2B5EF4-FFF2-40B4-BE49-F238E27FC236}">
                    <a16:creationId xmlns:a16="http://schemas.microsoft.com/office/drawing/2014/main" id="{CB972378-9F42-24A6-D524-605EB1922256}"/>
                  </a:ext>
                </a:extLst>
              </p:cNvPr>
              <p:cNvSpPr/>
              <p:nvPr/>
            </p:nvSpPr>
            <p:spPr>
              <a:xfrm>
                <a:off x="7031912" y="4260043"/>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Multiplication Sign 16">
                <a:extLst>
                  <a:ext uri="{FF2B5EF4-FFF2-40B4-BE49-F238E27FC236}">
                    <a16:creationId xmlns:a16="http://schemas.microsoft.com/office/drawing/2014/main" id="{289D5D8B-8F9F-A4ED-7B52-FABCE1FA23DF}"/>
                  </a:ext>
                </a:extLst>
              </p:cNvPr>
              <p:cNvSpPr/>
              <p:nvPr/>
            </p:nvSpPr>
            <p:spPr>
              <a:xfrm>
                <a:off x="7462217" y="4272594"/>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Multiplication Sign 17">
                <a:extLst>
                  <a:ext uri="{FF2B5EF4-FFF2-40B4-BE49-F238E27FC236}">
                    <a16:creationId xmlns:a16="http://schemas.microsoft.com/office/drawing/2014/main" id="{0C425E8D-A0B2-3E09-A5C6-D519F6237CF9}"/>
                  </a:ext>
                </a:extLst>
              </p:cNvPr>
              <p:cNvSpPr/>
              <p:nvPr/>
            </p:nvSpPr>
            <p:spPr>
              <a:xfrm>
                <a:off x="7892522" y="4274402"/>
                <a:ext cx="387275" cy="398033"/>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Multiplication Sign 18">
                <a:extLst>
                  <a:ext uri="{FF2B5EF4-FFF2-40B4-BE49-F238E27FC236}">
                    <a16:creationId xmlns:a16="http://schemas.microsoft.com/office/drawing/2014/main" id="{EEB541AB-AC19-CB3E-F659-6923227BC4C2}"/>
                  </a:ext>
                </a:extLst>
              </p:cNvPr>
              <p:cNvSpPr/>
              <p:nvPr/>
            </p:nvSpPr>
            <p:spPr>
              <a:xfrm>
                <a:off x="8297722" y="4272594"/>
                <a:ext cx="387275" cy="398033"/>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sp>
        <p:nvSpPr>
          <p:cNvPr id="21" name="Rounded Rectangular Callout 20">
            <a:extLst>
              <a:ext uri="{FF2B5EF4-FFF2-40B4-BE49-F238E27FC236}">
                <a16:creationId xmlns:a16="http://schemas.microsoft.com/office/drawing/2014/main" id="{F0A07AA8-CE87-69D3-7942-4942708B65E4}"/>
              </a:ext>
            </a:extLst>
          </p:cNvPr>
          <p:cNvSpPr/>
          <p:nvPr/>
        </p:nvSpPr>
        <p:spPr>
          <a:xfrm>
            <a:off x="8701791" y="2008682"/>
            <a:ext cx="2450891" cy="809469"/>
          </a:xfrm>
          <a:prstGeom prst="wedgeRoundRectCallout">
            <a:avLst>
              <a:gd name="adj1" fmla="val -116202"/>
              <a:gd name="adj2" fmla="val 173295"/>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Fix one and arrange as if in a straight line</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AB3AC-1A51-69C3-216A-CAADB408706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C1FD236-C773-C62A-0DCE-C7B8CEEED4FB}"/>
              </a:ext>
            </a:extLst>
          </p:cNvPr>
          <p:cNvSpPr>
            <a:spLocks noGrp="1"/>
          </p:cNvSpPr>
          <p:nvPr>
            <p:ph type="ctrTitle"/>
          </p:nvPr>
        </p:nvSpPr>
        <p:spPr/>
        <p:txBody>
          <a:bodyPr/>
          <a:lstStyle/>
          <a:p>
            <a:r>
              <a:rPr lang="en-AU" dirty="0">
                <a:latin typeface="+mj-lt"/>
              </a:rPr>
              <a:t>Releasing responsibility </a:t>
            </a:r>
          </a:p>
        </p:txBody>
      </p:sp>
    </p:spTree>
    <p:extLst>
      <p:ext uri="{BB962C8B-B14F-4D97-AF65-F5344CB8AC3E}">
        <p14:creationId xmlns:p14="http://schemas.microsoft.com/office/powerpoint/2010/main" val="66598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2984B-015D-21F5-C59A-E494681E695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1E6A47-027C-7565-7B67-F72E7996C657}"/>
              </a:ext>
            </a:extLst>
          </p:cNvPr>
          <p:cNvSpPr>
            <a:spLocks noGrp="1"/>
          </p:cNvSpPr>
          <p:nvPr>
            <p:ph type="title"/>
          </p:nvPr>
        </p:nvSpPr>
        <p:spPr/>
        <p:txBody>
          <a:bodyPr/>
          <a:lstStyle/>
          <a:p>
            <a:r>
              <a:rPr lang="en-AU" dirty="0"/>
              <a:t>Arrangements at a circular table (1)</a:t>
            </a:r>
          </a:p>
        </p:txBody>
      </p:sp>
      <p:sp>
        <p:nvSpPr>
          <p:cNvPr id="31" name="Text Placeholder 30">
            <a:extLst>
              <a:ext uri="{FF2B5EF4-FFF2-40B4-BE49-F238E27FC236}">
                <a16:creationId xmlns:a16="http://schemas.microsoft.com/office/drawing/2014/main" id="{A290143F-FA8A-82ED-AA67-664EAECD16FA}"/>
              </a:ext>
            </a:extLst>
          </p:cNvPr>
          <p:cNvSpPr>
            <a:spLocks noGrp="1"/>
          </p:cNvSpPr>
          <p:nvPr>
            <p:ph type="body" sz="quarter" idx="18"/>
          </p:nvPr>
        </p:nvSpPr>
        <p:spPr/>
        <p:txBody>
          <a:bodyPr/>
          <a:lstStyle/>
          <a:p>
            <a:r>
              <a:rPr lang="en-AU" sz="2000" dirty="0"/>
              <a:t>Example and self explanation prompts – part a</a:t>
            </a:r>
            <a:endParaRPr lang="en-AU" dirty="0"/>
          </a:p>
        </p:txBody>
      </p:sp>
      <p:sp>
        <p:nvSpPr>
          <p:cNvPr id="5" name="TextBox 4">
            <a:extLst>
              <a:ext uri="{FF2B5EF4-FFF2-40B4-BE49-F238E27FC236}">
                <a16:creationId xmlns:a16="http://schemas.microsoft.com/office/drawing/2014/main" id="{DE678D62-6DA1-EA1C-E8AD-E8643A8D2ACC}"/>
              </a:ext>
            </a:extLst>
          </p:cNvPr>
          <p:cNvSpPr txBox="1"/>
          <p:nvPr/>
        </p:nvSpPr>
        <p:spPr>
          <a:xfrm>
            <a:off x="360000" y="1452282"/>
            <a:ext cx="11245098" cy="4572000"/>
          </a:xfrm>
          <a:prstGeom prst="rect">
            <a:avLst/>
          </a:prstGeom>
          <a:noFill/>
        </p:spPr>
        <p:txBody>
          <a:bodyPr wrap="square" lIns="0" tIns="0" rIns="0" bIns="0" rtlCol="0" anchor="t">
            <a:noAutofit/>
          </a:bodyPr>
          <a:lstStyle/>
          <a:p>
            <a:pPr>
              <a:lnSpc>
                <a:spcPct val="150000"/>
              </a:lnSpc>
            </a:pPr>
            <a:r>
              <a:rPr lang="en-AU" sz="1800" dirty="0"/>
              <a:t>7 people are seated around a circular table.</a:t>
            </a:r>
            <a:endParaRPr lang="en-AU" sz="1600" dirty="0"/>
          </a:p>
          <a:p>
            <a:pPr algn="l">
              <a:lnSpc>
                <a:spcPct val="150000"/>
              </a:lnSpc>
            </a:pPr>
            <a:r>
              <a:rPr lang="en-AU" sz="1800" dirty="0"/>
              <a:t>How many arrangements are possible?</a:t>
            </a:r>
          </a:p>
          <a:p>
            <a:pPr algn="l">
              <a:lnSpc>
                <a:spcPct val="200000"/>
              </a:lnSpc>
            </a:pPr>
            <a:endParaRPr lang="en-AU" sz="1800" dirty="0">
              <a:cs typeface="Arial"/>
            </a:endParaRPr>
          </a:p>
        </p:txBody>
      </p:sp>
      <p:grpSp>
        <p:nvGrpSpPr>
          <p:cNvPr id="30" name="Group 29" descr="6 crosses in a circle, 1 green the rest blue. ">
            <a:extLst>
              <a:ext uri="{FF2B5EF4-FFF2-40B4-BE49-F238E27FC236}">
                <a16:creationId xmlns:a16="http://schemas.microsoft.com/office/drawing/2014/main" id="{023FF6A5-17BC-DD80-630A-2D2E1B3D1E60}"/>
              </a:ext>
            </a:extLst>
          </p:cNvPr>
          <p:cNvGrpSpPr/>
          <p:nvPr/>
        </p:nvGrpSpPr>
        <p:grpSpPr>
          <a:xfrm>
            <a:off x="1695786" y="2739537"/>
            <a:ext cx="2362525" cy="2757254"/>
            <a:chOff x="9603480" y="111043"/>
            <a:chExt cx="2362525" cy="2525624"/>
          </a:xfrm>
        </p:grpSpPr>
        <p:grpSp>
          <p:nvGrpSpPr>
            <p:cNvPr id="11" name="Group 10" descr="&#10;6 blue crosses and 1 green in a circle. A blue box around 2 blue crosses. ">
              <a:extLst>
                <a:ext uri="{FF2B5EF4-FFF2-40B4-BE49-F238E27FC236}">
                  <a16:creationId xmlns:a16="http://schemas.microsoft.com/office/drawing/2014/main" id="{4AC2CDBE-DFCF-FB66-5B8E-49FE49FCF3E5}"/>
                </a:ext>
              </a:extLst>
            </p:cNvPr>
            <p:cNvGrpSpPr/>
            <p:nvPr/>
          </p:nvGrpSpPr>
          <p:grpSpPr>
            <a:xfrm>
              <a:off x="9603480" y="111043"/>
              <a:ext cx="2362525" cy="2525624"/>
              <a:chOff x="2786230" y="3482789"/>
              <a:chExt cx="2362525" cy="2525624"/>
            </a:xfrm>
          </p:grpSpPr>
          <p:sp>
            <p:nvSpPr>
              <p:cNvPr id="12" name="Oval 11" descr="6 crosses in a circle, 1 green the rest blue. ">
                <a:extLst>
                  <a:ext uri="{FF2B5EF4-FFF2-40B4-BE49-F238E27FC236}">
                    <a16:creationId xmlns:a16="http://schemas.microsoft.com/office/drawing/2014/main" id="{CD8CDEE2-C58A-68AD-DD5D-6DEB6D0557F4}"/>
                  </a:ext>
                </a:extLst>
              </p:cNvPr>
              <p:cNvSpPr/>
              <p:nvPr/>
            </p:nvSpPr>
            <p:spPr>
              <a:xfrm>
                <a:off x="2803588" y="3699885"/>
                <a:ext cx="2345167" cy="2185607"/>
              </a:xfrm>
              <a:prstGeom prst="ellipse">
                <a:avLst/>
              </a:prstGeom>
              <a:no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Multiplication Sign 13">
                <a:extLst>
                  <a:ext uri="{FF2B5EF4-FFF2-40B4-BE49-F238E27FC236}">
                    <a16:creationId xmlns:a16="http://schemas.microsoft.com/office/drawing/2014/main" id="{B362A7A4-D647-D948-7A6E-2800FF0E867A}"/>
                  </a:ext>
                </a:extLst>
              </p:cNvPr>
              <p:cNvSpPr/>
              <p:nvPr/>
            </p:nvSpPr>
            <p:spPr>
              <a:xfrm>
                <a:off x="3765176" y="3482789"/>
                <a:ext cx="387275" cy="398033"/>
              </a:xfrm>
              <a:prstGeom prst="mathMultiply">
                <a:avLst/>
              </a:prstGeom>
              <a:solidFill>
                <a:srgbClr val="007D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Multiplication Sign 14">
                <a:extLst>
                  <a:ext uri="{FF2B5EF4-FFF2-40B4-BE49-F238E27FC236}">
                    <a16:creationId xmlns:a16="http://schemas.microsoft.com/office/drawing/2014/main" id="{335FF860-7F0D-976C-5459-24BD0D753420}"/>
                  </a:ext>
                </a:extLst>
              </p:cNvPr>
              <p:cNvSpPr/>
              <p:nvPr/>
            </p:nvSpPr>
            <p:spPr>
              <a:xfrm>
                <a:off x="3327640" y="5610380"/>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Multiplication Sign 15">
                <a:extLst>
                  <a:ext uri="{FF2B5EF4-FFF2-40B4-BE49-F238E27FC236}">
                    <a16:creationId xmlns:a16="http://schemas.microsoft.com/office/drawing/2014/main" id="{E2B4B8FE-1AB5-ECD2-3F3A-7E2A37C34C28}"/>
                  </a:ext>
                </a:extLst>
              </p:cNvPr>
              <p:cNvSpPr/>
              <p:nvPr/>
            </p:nvSpPr>
            <p:spPr>
              <a:xfrm>
                <a:off x="4744123" y="4022464"/>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Multiplication Sign 16">
                <a:extLst>
                  <a:ext uri="{FF2B5EF4-FFF2-40B4-BE49-F238E27FC236}">
                    <a16:creationId xmlns:a16="http://schemas.microsoft.com/office/drawing/2014/main" id="{30F60CE6-8E62-AF36-32B6-B0A0D42F2530}"/>
                  </a:ext>
                </a:extLst>
              </p:cNvPr>
              <p:cNvSpPr/>
              <p:nvPr/>
            </p:nvSpPr>
            <p:spPr>
              <a:xfrm>
                <a:off x="4744122" y="5133191"/>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Multiplication Sign 17">
                <a:extLst>
                  <a:ext uri="{FF2B5EF4-FFF2-40B4-BE49-F238E27FC236}">
                    <a16:creationId xmlns:a16="http://schemas.microsoft.com/office/drawing/2014/main" id="{6E8A2C99-9655-51DD-143E-32FF7C27489E}"/>
                  </a:ext>
                </a:extLst>
              </p:cNvPr>
              <p:cNvSpPr/>
              <p:nvPr/>
            </p:nvSpPr>
            <p:spPr>
              <a:xfrm>
                <a:off x="2786231" y="4022464"/>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Multiplication Sign 18">
                <a:extLst>
                  <a:ext uri="{FF2B5EF4-FFF2-40B4-BE49-F238E27FC236}">
                    <a16:creationId xmlns:a16="http://schemas.microsoft.com/office/drawing/2014/main" id="{DD90E090-F809-AABA-E444-854C6E41E3FC}"/>
                  </a:ext>
                </a:extLst>
              </p:cNvPr>
              <p:cNvSpPr/>
              <p:nvPr/>
            </p:nvSpPr>
            <p:spPr>
              <a:xfrm>
                <a:off x="2786230" y="5121990"/>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28" name="Multiplication Sign 27">
              <a:extLst>
                <a:ext uri="{FF2B5EF4-FFF2-40B4-BE49-F238E27FC236}">
                  <a16:creationId xmlns:a16="http://schemas.microsoft.com/office/drawing/2014/main" id="{13801B34-0F75-5E72-DC3D-0747DD2401C3}"/>
                </a:ext>
              </a:extLst>
            </p:cNvPr>
            <p:cNvSpPr/>
            <p:nvPr/>
          </p:nvSpPr>
          <p:spPr>
            <a:xfrm>
              <a:off x="10994774" y="2220306"/>
              <a:ext cx="387275" cy="398033"/>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278F7A6-3C51-7A75-286A-906A20429844}"/>
                  </a:ext>
                </a:extLst>
              </p:cNvPr>
              <p:cNvSpPr txBox="1"/>
              <p:nvPr/>
            </p:nvSpPr>
            <p:spPr>
              <a:xfrm>
                <a:off x="4213503" y="3640038"/>
                <a:ext cx="2811127" cy="724622"/>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6!=720</m:t>
                      </m:r>
                    </m:oMath>
                  </m:oMathPara>
                </a14:m>
                <a:endParaRPr lang="en-AU" sz="2800" b="0" dirty="0"/>
              </a:p>
              <a:p>
                <a:pPr algn="l"/>
                <a:endParaRPr lang="en-AU" sz="1800" b="0" dirty="0"/>
              </a:p>
              <a:p>
                <a:pPr algn="l"/>
                <a:endParaRPr lang="en-AU" sz="1800" dirty="0"/>
              </a:p>
            </p:txBody>
          </p:sp>
        </mc:Choice>
        <mc:Fallback xmlns="">
          <p:sp>
            <p:nvSpPr>
              <p:cNvPr id="6" name="TextBox 5">
                <a:extLst>
                  <a:ext uri="{FF2B5EF4-FFF2-40B4-BE49-F238E27FC236}">
                    <a16:creationId xmlns:a16="http://schemas.microsoft.com/office/drawing/2014/main" id="{6278F7A6-3C51-7A75-286A-906A20429844}"/>
                  </a:ext>
                </a:extLst>
              </p:cNvPr>
              <p:cNvSpPr txBox="1">
                <a:spLocks noRot="1" noChangeAspect="1" noMove="1" noResize="1" noEditPoints="1" noAdjustHandles="1" noChangeArrowheads="1" noChangeShapeType="1" noTextEdit="1"/>
              </p:cNvSpPr>
              <p:nvPr/>
            </p:nvSpPr>
            <p:spPr>
              <a:xfrm>
                <a:off x="4213503" y="3640038"/>
                <a:ext cx="2811127" cy="724622"/>
              </a:xfrm>
              <a:prstGeom prst="rect">
                <a:avLst/>
              </a:prstGeom>
              <a:blipFill>
                <a:blip r:embed="rId2"/>
                <a:stretch>
                  <a:fillRect/>
                </a:stretch>
              </a:blipFill>
            </p:spPr>
            <p:txBody>
              <a:bodyPr/>
              <a:lstStyle/>
              <a:p>
                <a:r>
                  <a:rPr lang="en-US">
                    <a:noFill/>
                  </a:rPr>
                  <a:t> </a:t>
                </a:r>
              </a:p>
            </p:txBody>
          </p:sp>
        </mc:Fallback>
      </mc:AlternateContent>
      <p:sp>
        <p:nvSpPr>
          <p:cNvPr id="8" name="Speech Bubble: Rectangle with Corners Rounded 7">
            <a:extLst>
              <a:ext uri="{FF2B5EF4-FFF2-40B4-BE49-F238E27FC236}">
                <a16:creationId xmlns:a16="http://schemas.microsoft.com/office/drawing/2014/main" id="{EFFCB7F9-7233-AE51-DBB4-95602B62C40B}"/>
              </a:ext>
              <a:ext uri="{C183D7F6-B498-43B3-948B-1728B52AA6E4}">
                <adec:decorative xmlns:adec="http://schemas.microsoft.com/office/drawing/2017/decorative" val="1"/>
              </a:ext>
            </a:extLst>
          </p:cNvPr>
          <p:cNvSpPr/>
          <p:nvPr/>
        </p:nvSpPr>
        <p:spPr>
          <a:xfrm>
            <a:off x="7323595" y="1995359"/>
            <a:ext cx="2345167" cy="1142211"/>
          </a:xfrm>
          <a:prstGeom prst="wedgeRoundRectCallout">
            <a:avLst>
              <a:gd name="adj1" fmla="val -74560"/>
              <a:gd name="adj2" fmla="val 94846"/>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Can you explain why the answer is not 7!?</a:t>
            </a:r>
          </a:p>
        </p:txBody>
      </p:sp>
      <p:sp>
        <p:nvSpPr>
          <p:cNvPr id="2" name="Slide Number Placeholder 1">
            <a:extLst>
              <a:ext uri="{FF2B5EF4-FFF2-40B4-BE49-F238E27FC236}">
                <a16:creationId xmlns:a16="http://schemas.microsoft.com/office/drawing/2014/main" id="{112F4AE1-51C5-528F-8AC6-772D9B3A37A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199153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48EB9-DAD2-35DC-79DF-ABFE9C0C9AC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91CE8C8-C4C2-7CBD-C8DB-5D161855B627}"/>
              </a:ext>
            </a:extLst>
          </p:cNvPr>
          <p:cNvSpPr>
            <a:spLocks noGrp="1"/>
          </p:cNvSpPr>
          <p:nvPr>
            <p:ph type="title"/>
          </p:nvPr>
        </p:nvSpPr>
        <p:spPr/>
        <p:txBody>
          <a:bodyPr/>
          <a:lstStyle/>
          <a:p>
            <a:r>
              <a:rPr lang="en-AU" dirty="0"/>
              <a:t>Arrangements at a circular table (2)</a:t>
            </a:r>
          </a:p>
        </p:txBody>
      </p:sp>
      <p:sp>
        <p:nvSpPr>
          <p:cNvPr id="19" name="Text Placeholder 18">
            <a:extLst>
              <a:ext uri="{FF2B5EF4-FFF2-40B4-BE49-F238E27FC236}">
                <a16:creationId xmlns:a16="http://schemas.microsoft.com/office/drawing/2014/main" id="{9B60571B-D207-F5F8-538C-02C85114B13E}"/>
              </a:ext>
            </a:extLst>
          </p:cNvPr>
          <p:cNvSpPr>
            <a:spLocks noGrp="1"/>
          </p:cNvSpPr>
          <p:nvPr>
            <p:ph type="body" sz="quarter" idx="18"/>
          </p:nvPr>
        </p:nvSpPr>
        <p:spPr/>
        <p:txBody>
          <a:bodyPr/>
          <a:lstStyle/>
          <a:p>
            <a:r>
              <a:rPr lang="en-AU" sz="2000" dirty="0"/>
              <a:t>Question 1a – your turn</a:t>
            </a:r>
            <a:endParaRPr lang="en-AU" dirty="0"/>
          </a:p>
        </p:txBody>
      </p:sp>
      <p:sp>
        <p:nvSpPr>
          <p:cNvPr id="5" name="TextBox 4">
            <a:extLst>
              <a:ext uri="{FF2B5EF4-FFF2-40B4-BE49-F238E27FC236}">
                <a16:creationId xmlns:a16="http://schemas.microsoft.com/office/drawing/2014/main" id="{6D5DF2C8-2C64-9EF5-EBEC-0B4427B590FD}"/>
              </a:ext>
            </a:extLst>
          </p:cNvPr>
          <p:cNvSpPr txBox="1"/>
          <p:nvPr/>
        </p:nvSpPr>
        <p:spPr>
          <a:xfrm>
            <a:off x="360000" y="1452282"/>
            <a:ext cx="11484000" cy="984381"/>
          </a:xfrm>
          <a:prstGeom prst="rect">
            <a:avLst/>
          </a:prstGeom>
          <a:noFill/>
        </p:spPr>
        <p:txBody>
          <a:bodyPr wrap="square" lIns="0" tIns="0" rIns="0" bIns="0" rtlCol="0">
            <a:noAutofit/>
          </a:bodyPr>
          <a:lstStyle/>
          <a:p>
            <a:pPr>
              <a:lnSpc>
                <a:spcPct val="150000"/>
              </a:lnSpc>
            </a:pPr>
            <a:r>
              <a:rPr lang="en-AU" sz="1800" dirty="0"/>
              <a:t>8 people are seated around a circular table.</a:t>
            </a:r>
          </a:p>
          <a:p>
            <a:pPr algn="l">
              <a:lnSpc>
                <a:spcPct val="150000"/>
              </a:lnSpc>
            </a:pPr>
            <a:r>
              <a:rPr lang="en-AU" sz="1800" dirty="0"/>
              <a:t>How many arrangements are possible?</a:t>
            </a:r>
          </a:p>
          <a:p>
            <a:pPr algn="l">
              <a:lnSpc>
                <a:spcPct val="150000"/>
              </a:lnSpc>
            </a:pPr>
            <a:endParaRPr lang="en-AU" sz="1800" dirty="0"/>
          </a:p>
          <a:p>
            <a:pPr algn="l">
              <a:lnSpc>
                <a:spcPct val="200000"/>
              </a:lnSpc>
            </a:pPr>
            <a:endParaRPr lang="en-AU" sz="18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ABE1B81-338C-43CC-BC7A-5854440B346C}"/>
                  </a:ext>
                </a:extLst>
              </p:cNvPr>
              <p:cNvSpPr txBox="1"/>
              <p:nvPr/>
            </p:nvSpPr>
            <p:spPr>
              <a:xfrm>
                <a:off x="5035427" y="3029502"/>
                <a:ext cx="3009347" cy="605403"/>
              </a:xfrm>
              <a:prstGeom prst="rect">
                <a:avLst/>
              </a:prstGeom>
              <a:noFill/>
            </p:spPr>
            <p:txBody>
              <a:bodyPr wrap="square" lIns="0" tIns="0" rIns="0" bIns="0" rtlCol="0">
                <a:noAutofit/>
              </a:bodyPr>
              <a:lstStyle/>
              <a:p>
                <a:pPr algn="l"/>
                <a:r>
                  <a:rPr lang="en-AU" sz="1800" b="0" dirty="0"/>
                  <a:t> </a:t>
                </a:r>
                <a14:m>
                  <m:oMath xmlns:m="http://schemas.openxmlformats.org/officeDocument/2006/math">
                    <m:r>
                      <a:rPr lang="en-AU" sz="2800" i="1">
                        <a:latin typeface="Cambria Math" panose="02040503050406030204" pitchFamily="18" charset="0"/>
                      </a:rPr>
                      <m:t>7</m:t>
                    </m:r>
                    <m:r>
                      <a:rPr lang="en-AU" sz="2800" b="0" i="1" smtClean="0">
                        <a:latin typeface="Cambria Math" panose="02040503050406030204" pitchFamily="18" charset="0"/>
                      </a:rPr>
                      <m:t>!=5040</m:t>
                    </m:r>
                  </m:oMath>
                </a14:m>
                <a:endParaRPr lang="en-AU" sz="2800" b="0" dirty="0"/>
              </a:p>
              <a:p>
                <a:pPr algn="l"/>
                <a:endParaRPr lang="en-AU" sz="1800" b="0" dirty="0"/>
              </a:p>
              <a:p>
                <a:pPr marL="342900" indent="-342900" algn="l">
                  <a:buAutoNum type="alphaLcParenR"/>
                </a:pPr>
                <a:endParaRPr lang="en-AU" sz="1800" dirty="0"/>
              </a:p>
              <a:p>
                <a:pPr algn="l"/>
                <a:endParaRPr lang="en-AU" sz="1800" dirty="0"/>
              </a:p>
              <a:p>
                <a:pPr algn="l"/>
                <a:endParaRPr lang="en-AU" sz="1800" dirty="0"/>
              </a:p>
              <a:p>
                <a:pPr algn="l"/>
                <a:endParaRPr lang="en-AU" sz="1800" dirty="0"/>
              </a:p>
              <a:p>
                <a:pPr algn="l"/>
                <a:endParaRPr lang="en-AU" sz="1800" dirty="0"/>
              </a:p>
              <a:p>
                <a:pPr algn="l"/>
                <a:br>
                  <a:rPr lang="en-AU" sz="1800" b="0" i="1" dirty="0">
                    <a:latin typeface="Cambria Math" panose="02040503050406030204" pitchFamily="18" charset="0"/>
                  </a:rPr>
                </a:br>
                <a:r>
                  <a:rPr lang="en-AU" sz="1800" dirty="0"/>
                  <a:t>  </a:t>
                </a:r>
              </a:p>
            </p:txBody>
          </p:sp>
        </mc:Choice>
        <mc:Fallback xmlns="">
          <p:sp>
            <p:nvSpPr>
              <p:cNvPr id="6" name="TextBox 5">
                <a:extLst>
                  <a:ext uri="{FF2B5EF4-FFF2-40B4-BE49-F238E27FC236}">
                    <a16:creationId xmlns:a16="http://schemas.microsoft.com/office/drawing/2014/main" id="{2ABE1B81-338C-43CC-BC7A-5854440B346C}"/>
                  </a:ext>
                </a:extLst>
              </p:cNvPr>
              <p:cNvSpPr txBox="1">
                <a:spLocks noRot="1" noChangeAspect="1" noMove="1" noResize="1" noEditPoints="1" noAdjustHandles="1" noChangeArrowheads="1" noChangeShapeType="1" noTextEdit="1"/>
              </p:cNvSpPr>
              <p:nvPr/>
            </p:nvSpPr>
            <p:spPr>
              <a:xfrm>
                <a:off x="5035427" y="3029502"/>
                <a:ext cx="3009347" cy="605403"/>
              </a:xfrm>
              <a:prstGeom prst="rect">
                <a:avLst/>
              </a:prstGeom>
              <a:blipFill>
                <a:blip r:embed="rId3"/>
                <a:stretch>
                  <a:fillRect l="-2101"/>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61F80FB9-E7B4-C07F-02CB-CEFFAF4E9FE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219552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32B49C-5473-4885-B89C-AB9AD27E1F9A}">
  <ds:schemaRefs>
    <ds:schemaRef ds:uri="http://schemas.microsoft.com/sharepoint/v3/contenttype/forms"/>
  </ds:schemaRefs>
</ds:datastoreItem>
</file>

<file path=customXml/itemProps2.xml><?xml version="1.0" encoding="utf-8"?>
<ds:datastoreItem xmlns:ds="http://schemas.openxmlformats.org/officeDocument/2006/customXml" ds:itemID="{6EB377FF-CCC3-4BAC-814F-7341ECF58AF3}">
  <ds:schemaRefs>
    <ds:schemaRef ds:uri="094ce8ca-8c20-4eb0-bb23-b47a1c76b753"/>
    <ds:schemaRef ds:uri="98740c54-966f-451d-a76c-e38eb7fddd55"/>
    <ds:schemaRef ds:uri="http://www.w3.org/XML/1998/namespace"/>
    <ds:schemaRef ds:uri="http://purl.org/dc/terms/"/>
    <ds:schemaRef ds:uri="http://schemas.microsoft.com/office/infopath/2007/PartnerControl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44D99659-A1C9-41C8-A238-4D6251EE25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NSWG Corporate</Template>
  <TotalTime>71</TotalTime>
  <Words>1359</Words>
  <Application>Microsoft Office PowerPoint</Application>
  <PresentationFormat>Widescreen</PresentationFormat>
  <Paragraphs>199</Paragraphs>
  <Slides>21</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Symbol</vt:lpstr>
      <vt:lpstr>Calibri</vt:lpstr>
      <vt:lpstr>Times New Roman</vt:lpstr>
      <vt:lpstr>Public Sans</vt:lpstr>
      <vt:lpstr>Arial</vt:lpstr>
      <vt:lpstr>Cambria Math</vt:lpstr>
      <vt:lpstr>NSWG Corporate</vt:lpstr>
      <vt:lpstr>Circular permutations</vt:lpstr>
      <vt:lpstr>Learning intentions and success criteria</vt:lpstr>
      <vt:lpstr>Activating prior knowledge</vt:lpstr>
      <vt:lpstr>Problem 1</vt:lpstr>
      <vt:lpstr>Connecting learning</vt:lpstr>
      <vt:lpstr>Permutations in a circle</vt:lpstr>
      <vt:lpstr>Releasing responsibility </vt:lpstr>
      <vt:lpstr>Arrangements at a circular table (1)</vt:lpstr>
      <vt:lpstr>Arrangements at a circular table (2)</vt:lpstr>
      <vt:lpstr>Arrangements at a circular table (3)</vt:lpstr>
      <vt:lpstr>Arrangements at a circular table (4)</vt:lpstr>
      <vt:lpstr>Arrangements at a circular table (5)</vt:lpstr>
      <vt:lpstr>Arrangements at a circular table (6)</vt:lpstr>
      <vt:lpstr>Independent practice</vt:lpstr>
      <vt:lpstr>Approaching questions scaffold </vt:lpstr>
      <vt:lpstr>Problem 2</vt:lpstr>
      <vt:lpstr>Problem 2 - total arrangements</vt:lpstr>
      <vt:lpstr>Problem 2 – arrangements with restrictions</vt:lpstr>
      <vt:lpstr>Problem 2 – calculating probability</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6 – Circular permutations – slide deck</dc:title>
  <dc:subject>Maths</dc:subject>
  <dc:creator>NSW Department of Education</dc:creator>
  <cp:keywords/>
  <dc:description/>
  <dcterms:created xsi:type="dcterms:W3CDTF">2025-05-26T04:26:22Z</dcterms:created>
  <dcterms:modified xsi:type="dcterms:W3CDTF">2025-05-27T01:00:24Z</dcterms:modified>
  <cp:category>Extension - unit 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