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71" r:id="rId6"/>
    <p:sldId id="26518" r:id="rId7"/>
    <p:sldId id="26555" r:id="rId8"/>
    <p:sldId id="26517" r:id="rId9"/>
    <p:sldId id="26557" r:id="rId10"/>
    <p:sldId id="26558" r:id="rId11"/>
    <p:sldId id="26556" r:id="rId12"/>
    <p:sldId id="26509" r:id="rId13"/>
    <p:sldId id="26510" r:id="rId14"/>
    <p:sldId id="289" r:id="rId15"/>
    <p:sldId id="26511" r:id="rId16"/>
    <p:sldId id="26519" r:id="rId17"/>
    <p:sldId id="26512" r:id="rId18"/>
    <p:sldId id="26513" r:id="rId19"/>
    <p:sldId id="26514" r:id="rId20"/>
    <p:sldId id="26515" r:id="rId21"/>
    <p:sldId id="26547"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8800"/>
    <a:srgbClr val="00823B"/>
    <a:srgbClr val="00B050"/>
    <a:srgbClr val="B51458"/>
    <a:srgbClr val="00ACC2"/>
    <a:srgbClr val="64BB47"/>
    <a:srgbClr val="E5F7FC"/>
    <a:srgbClr val="FBDBE7"/>
    <a:srgbClr val="FFFFFF"/>
    <a:srgbClr val="EDF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CF778-C81F-E748-AFAE-037949BDDC13}" v="38" dt="2025-05-26T03:55:04.98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6" autoAdjust="0"/>
    <p:restoredTop sz="86395" autoAdjust="0"/>
  </p:normalViewPr>
  <p:slideViewPr>
    <p:cSldViewPr snapToGrid="0">
      <p:cViewPr varScale="1">
        <p:scale>
          <a:sx n="134" d="100"/>
          <a:sy n="134" d="100"/>
        </p:scale>
        <p:origin x="2556" y="11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27/05/2025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27/05/2025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0167-30C0-EFE9-0E76-E425E80A6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5E54-B264-040B-44AC-A21F6855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1516E-5730-DE6F-00D4-7A6BBA9EF1C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02626C68-79E5-D5A9-33B2-55D57702B04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366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0AFF0-7191-0D69-054F-84C595A5A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E183C-2AC6-B62A-20D0-AC23E272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E6166-FA9C-51E6-5D7C-C929C048911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34AC090-330A-C4B5-9B19-208F4E265065}"/>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87168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F47C6-A65A-236A-C9C4-396DD932B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87162-E607-5D15-4E76-DA40A0C95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3FB89-D186-7ED5-ACD6-9841448BBD3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CDD353F-CB31-183B-B7F6-04A5CA3B7450}"/>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84322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A6942-1421-2D9B-ED2C-1FF8259E0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A1049-C844-873D-2F72-7AF3F141D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D29BA-AFD4-4433-7574-15D2CEC91C9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86169A5-706B-31CB-E924-4570EC94F2CA}"/>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19096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9F6AA-344B-41E4-69A8-5419792DD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E70DB-8237-C493-C7B2-467AF3313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084F5-C24B-6F32-2078-038C99A10A2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A8A6797-18DC-FF93-35FF-0C8A9FF11532}"/>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62572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598476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3407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53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580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46" r:id="rId5"/>
    <p:sldLayoutId id="2147483765" r:id="rId6"/>
    <p:sldLayoutId id="2147483766" r:id="rId7"/>
    <p:sldLayoutId id="214748376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Permutations with repetition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Permutations and combinations</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2827E-30B5-CF65-1C44-15F5326FFC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51904B-433C-C0C2-66D1-A737E33A3A14}"/>
              </a:ext>
            </a:extLst>
          </p:cNvPr>
          <p:cNvSpPr>
            <a:spLocks noGrp="1"/>
          </p:cNvSpPr>
          <p:nvPr>
            <p:ph type="title"/>
          </p:nvPr>
        </p:nvSpPr>
        <p:spPr/>
        <p:txBody>
          <a:bodyPr/>
          <a:lstStyle/>
          <a:p>
            <a:r>
              <a:rPr lang="en-AU" dirty="0"/>
              <a:t>Arrangements with repetition (2)</a:t>
            </a:r>
          </a:p>
        </p:txBody>
      </p:sp>
      <p:sp>
        <p:nvSpPr>
          <p:cNvPr id="4" name="Text Placeholder 3">
            <a:extLst>
              <a:ext uri="{FF2B5EF4-FFF2-40B4-BE49-F238E27FC236}">
                <a16:creationId xmlns:a16="http://schemas.microsoft.com/office/drawing/2014/main" id="{88FB1D40-4C78-EEFD-D20C-32C902491341}"/>
              </a:ext>
            </a:extLst>
          </p:cNvPr>
          <p:cNvSpPr>
            <a:spLocks noGrp="1"/>
          </p:cNvSpPr>
          <p:nvPr>
            <p:ph type="body" sz="quarter" idx="18"/>
          </p:nvPr>
        </p:nvSpPr>
        <p:spPr/>
        <p:txBody>
          <a:bodyPr/>
          <a:lstStyle/>
          <a:p>
            <a:r>
              <a:rPr lang="en-AU" dirty="0"/>
              <a:t>Your turn - Question 1</a:t>
            </a:r>
          </a:p>
        </p:txBody>
      </p:sp>
      <p:sp>
        <p:nvSpPr>
          <p:cNvPr id="5" name="Content Placeholder 4">
            <a:extLst>
              <a:ext uri="{FF2B5EF4-FFF2-40B4-BE49-F238E27FC236}">
                <a16:creationId xmlns:a16="http://schemas.microsoft.com/office/drawing/2014/main" id="{4D7EA0FB-8A04-1D4F-F623-A7CEED7E2355}"/>
              </a:ext>
            </a:extLst>
          </p:cNvPr>
          <p:cNvSpPr txBox="1">
            <a:spLocks/>
          </p:cNvSpPr>
          <p:nvPr/>
        </p:nvSpPr>
        <p:spPr>
          <a:xfrm>
            <a:off x="360363" y="1562471"/>
            <a:ext cx="11533981" cy="57948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How many ways can the letters in the word APPEARANCE be arranged?</a:t>
            </a:r>
          </a:p>
          <a:p>
            <a:endParaRPr lang="en-AU" sz="1800" dirty="0"/>
          </a:p>
        </p:txBody>
      </p:sp>
      <p:sp>
        <p:nvSpPr>
          <p:cNvPr id="8" name="TextBox 7">
            <a:extLst>
              <a:ext uri="{FF2B5EF4-FFF2-40B4-BE49-F238E27FC236}">
                <a16:creationId xmlns:a16="http://schemas.microsoft.com/office/drawing/2014/main" id="{A7DF5D84-C1CE-B4C5-3F14-42D55B109D39}"/>
              </a:ext>
            </a:extLst>
          </p:cNvPr>
          <p:cNvSpPr txBox="1"/>
          <p:nvPr/>
        </p:nvSpPr>
        <p:spPr>
          <a:xfrm>
            <a:off x="477079" y="2210463"/>
            <a:ext cx="5494351" cy="3522428"/>
          </a:xfrm>
          <a:prstGeom prst="rect">
            <a:avLst/>
          </a:prstGeom>
          <a:noFill/>
        </p:spPr>
        <p:txBody>
          <a:bodyPr wrap="square" lIns="0" tIns="0" rIns="0" bIns="0" rtlCol="0" anchor="t">
            <a:noAutofit/>
          </a:bodyPr>
          <a:lstStyle/>
          <a:p>
            <a:pPr>
              <a:lnSpc>
                <a:spcPct val="200000"/>
              </a:lnSpc>
            </a:pPr>
            <a:r>
              <a:rPr lang="en-AU" sz="1800" dirty="0"/>
              <a:t>A P P E A R A N C E </a:t>
            </a:r>
          </a:p>
          <a:p>
            <a:pPr>
              <a:lnSpc>
                <a:spcPct val="200000"/>
              </a:lnSpc>
            </a:pPr>
            <a:r>
              <a:rPr lang="en-AU" sz="1800" dirty="0"/>
              <a:t>   	3 x A		1 x R</a:t>
            </a:r>
          </a:p>
          <a:p>
            <a:pPr>
              <a:lnSpc>
                <a:spcPct val="200000"/>
              </a:lnSpc>
            </a:pPr>
            <a:r>
              <a:rPr lang="en-AU" sz="1800" dirty="0"/>
              <a:t>	2 x P		1 x N</a:t>
            </a:r>
          </a:p>
          <a:p>
            <a:pPr>
              <a:lnSpc>
                <a:spcPct val="200000"/>
              </a:lnSpc>
            </a:pPr>
            <a:r>
              <a:rPr lang="en-AU" sz="1800" dirty="0"/>
              <a:t>	2 x E		1 x C</a:t>
            </a:r>
          </a:p>
          <a:p>
            <a:pPr algn="l"/>
            <a:endParaRPr lang="en-US" sz="1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7B99C97-8130-6AFE-F482-0B25515C4823}"/>
                  </a:ext>
                </a:extLst>
              </p:cNvPr>
              <p:cNvSpPr txBox="1"/>
              <p:nvPr/>
            </p:nvSpPr>
            <p:spPr>
              <a:xfrm>
                <a:off x="6148389" y="2714624"/>
                <a:ext cx="2767011" cy="1678781"/>
              </a:xfrm>
              <a:prstGeom prst="rect">
                <a:avLst/>
              </a:prstGeom>
              <a:noFill/>
            </p:spPr>
            <p:txBody>
              <a:bodyPr wrap="none" lIns="0" tIns="0" rIns="0" bIns="0" rtlCol="0">
                <a:noAutofit/>
              </a:bodyPr>
              <a:lstStyle/>
              <a:p>
                <a:pPr algn="l">
                  <a:lnSpc>
                    <a:spcPct val="200000"/>
                  </a:lnSpc>
                </a:pPr>
                <a14:m>
                  <m:oMathPara xmlns:m="http://schemas.openxmlformats.org/officeDocument/2006/math">
                    <m:oMathParaPr>
                      <m:jc m:val="centerGroup"/>
                    </m:oMathParaPr>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10!</m:t>
                          </m:r>
                        </m:num>
                        <m:den>
                          <m:r>
                            <a:rPr lang="en-AU" sz="2800" b="0" i="1" smtClean="0">
                              <a:latin typeface="Cambria Math" panose="02040503050406030204" pitchFamily="18" charset="0"/>
                            </a:rPr>
                            <m:t>3!×2!×2!</m:t>
                          </m:r>
                        </m:den>
                      </m:f>
                    </m:oMath>
                    <m:oMath xmlns:m="http://schemas.openxmlformats.org/officeDocument/2006/math">
                      <m:r>
                        <a:rPr lang="en-AU" sz="2800" b="0" i="1" smtClean="0">
                          <a:latin typeface="Cambria Math" panose="02040503050406030204" pitchFamily="18" charset="0"/>
                        </a:rPr>
                        <m:t>=151 200 </m:t>
                      </m:r>
                    </m:oMath>
                  </m:oMathPara>
                </a14:m>
                <a:endParaRPr lang="en-AU" sz="2800" dirty="0"/>
              </a:p>
            </p:txBody>
          </p:sp>
        </mc:Choice>
        <mc:Fallback xmlns="">
          <p:sp>
            <p:nvSpPr>
              <p:cNvPr id="7" name="TextBox 6">
                <a:extLst>
                  <a:ext uri="{FF2B5EF4-FFF2-40B4-BE49-F238E27FC236}">
                    <a16:creationId xmlns:a16="http://schemas.microsoft.com/office/drawing/2014/main" id="{17B99C97-8130-6AFE-F482-0B25515C4823}"/>
                  </a:ext>
                </a:extLst>
              </p:cNvPr>
              <p:cNvSpPr txBox="1">
                <a:spLocks noRot="1" noChangeAspect="1" noMove="1" noResize="1" noEditPoints="1" noAdjustHandles="1" noChangeArrowheads="1" noChangeShapeType="1" noTextEdit="1"/>
              </p:cNvSpPr>
              <p:nvPr/>
            </p:nvSpPr>
            <p:spPr>
              <a:xfrm>
                <a:off x="6148389" y="2714624"/>
                <a:ext cx="2767011" cy="1678781"/>
              </a:xfrm>
              <a:prstGeom prst="rect">
                <a:avLst/>
              </a:prstGeom>
              <a:blipFill>
                <a:blip r:embed="rId3"/>
                <a:stretch>
                  <a:fillRect b="-4850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4009A38-8C78-E40C-2805-C2E3988E8F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83061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Arrangements with repetition (3)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Formalising the rule </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F6BB39B-E761-1850-960D-0DF93CEB02BD}"/>
                  </a:ext>
                </a:extLst>
              </p:cNvPr>
              <p:cNvSpPr txBox="1"/>
              <p:nvPr/>
            </p:nvSpPr>
            <p:spPr>
              <a:xfrm>
                <a:off x="2418522" y="2438537"/>
                <a:ext cx="7354957" cy="2197076"/>
              </a:xfrm>
              <a:prstGeom prst="rect">
                <a:avLst/>
              </a:prstGeom>
              <a:solidFill>
                <a:schemeClr val="accent4"/>
              </a:solidFill>
            </p:spPr>
            <p:style>
              <a:lnRef idx="3">
                <a:schemeClr val="lt1"/>
              </a:lnRef>
              <a:fillRef idx="1">
                <a:schemeClr val="accent1"/>
              </a:fillRef>
              <a:effectRef idx="1">
                <a:schemeClr val="accent1"/>
              </a:effectRef>
              <a:fontRef idx="minor">
                <a:schemeClr val="lt1"/>
              </a:fontRef>
            </p:style>
            <p:txBody>
              <a:bodyPr wrap="none" lIns="180000" tIns="180000" rIns="180000" bIns="180000" rtlCol="0">
                <a:noAutofit/>
              </a:bodyPr>
              <a:lstStyle/>
              <a:p>
                <a:pPr>
                  <a:lnSpc>
                    <a:spcPct val="150000"/>
                  </a:lnSpc>
                </a:pPr>
                <a:r>
                  <a:rPr lang="en-AU" sz="1800" dirty="0">
                    <a:solidFill>
                      <a:schemeClr val="tx1"/>
                    </a:solidFill>
                  </a:rPr>
                  <a:t>The number of ways of arranging </a:t>
                </a:r>
                <a14:m>
                  <m:oMath xmlns:m="http://schemas.openxmlformats.org/officeDocument/2006/math">
                    <m:r>
                      <a:rPr lang="en-AU" sz="1800" b="0" i="1" smtClean="0">
                        <a:solidFill>
                          <a:schemeClr val="tx1"/>
                        </a:solidFill>
                        <a:latin typeface="Cambria Math" panose="02040503050406030204" pitchFamily="18" charset="0"/>
                      </a:rPr>
                      <m:t>𝑛</m:t>
                    </m:r>
                  </m:oMath>
                </a14:m>
                <a:r>
                  <a:rPr lang="en-AU" sz="1800" dirty="0">
                    <a:solidFill>
                      <a:schemeClr val="tx1"/>
                    </a:solidFill>
                  </a:rPr>
                  <a:t> different objects where there are</a:t>
                </a:r>
              </a:p>
              <a:p>
                <a:pPr>
                  <a:lnSpc>
                    <a:spcPct val="150000"/>
                  </a:lnSpc>
                </a:pPr>
                <a:r>
                  <a:rPr lang="en-AU" sz="1800" dirty="0">
                    <a:solidFill>
                      <a:schemeClr val="tx1"/>
                    </a:solidFill>
                  </a:rPr>
                  <a:t> </a:t>
                </a:r>
                <a14:m>
                  <m:oMath xmlns:m="http://schemas.openxmlformats.org/officeDocument/2006/math">
                    <m:r>
                      <a:rPr lang="en-AU" sz="1800" b="0" i="1" smtClean="0">
                        <a:solidFill>
                          <a:schemeClr val="tx1"/>
                        </a:solidFill>
                        <a:latin typeface="Cambria Math" panose="02040503050406030204" pitchFamily="18" charset="0"/>
                      </a:rPr>
                      <m:t>𝑎</m:t>
                    </m:r>
                  </m:oMath>
                </a14:m>
                <a:r>
                  <a:rPr lang="en-AU" sz="1800" dirty="0">
                    <a:solidFill>
                      <a:schemeClr val="tx1"/>
                    </a:solidFill>
                  </a:rPr>
                  <a:t> of one kind, </a:t>
                </a:r>
                <a14:m>
                  <m:oMath xmlns:m="http://schemas.openxmlformats.org/officeDocument/2006/math">
                    <m:r>
                      <a:rPr lang="en-AU" sz="1800" b="0" i="1" smtClean="0">
                        <a:solidFill>
                          <a:schemeClr val="tx1"/>
                        </a:solidFill>
                        <a:latin typeface="Cambria Math" panose="02040503050406030204" pitchFamily="18" charset="0"/>
                      </a:rPr>
                      <m:t>𝑏</m:t>
                    </m:r>
                  </m:oMath>
                </a14:m>
                <a:r>
                  <a:rPr lang="en-AU" sz="1800" dirty="0">
                    <a:solidFill>
                      <a:schemeClr val="tx1"/>
                    </a:solidFill>
                  </a:rPr>
                  <a:t> of another kind, </a:t>
                </a:r>
                <a14:m>
                  <m:oMath xmlns:m="http://schemas.openxmlformats.org/officeDocument/2006/math">
                    <m:r>
                      <a:rPr lang="en-AU" sz="1800" b="0" i="1" smtClean="0">
                        <a:solidFill>
                          <a:schemeClr val="tx1"/>
                        </a:solidFill>
                        <a:latin typeface="Cambria Math" panose="02040503050406030204" pitchFamily="18" charset="0"/>
                      </a:rPr>
                      <m:t>𝑐</m:t>
                    </m:r>
                  </m:oMath>
                </a14:m>
                <a:r>
                  <a:rPr lang="en-AU" sz="1800" dirty="0">
                    <a:solidFill>
                      <a:schemeClr val="tx1"/>
                    </a:solidFill>
                  </a:rPr>
                  <a:t> of a different kind, …, is</a:t>
                </a:r>
              </a:p>
              <a:p>
                <a:pPr algn="ctr">
                  <a:lnSpc>
                    <a:spcPct val="150000"/>
                  </a:lnSpc>
                </a:pPr>
                <a:r>
                  <a:rPr lang="en-AU" dirty="0">
                    <a:solidFill>
                      <a:schemeClr val="tx1"/>
                    </a:solidFill>
                  </a:rPr>
                  <a:t> </a:t>
                </a:r>
                <a14:m>
                  <m:oMath xmlns:m="http://schemas.openxmlformats.org/officeDocument/2006/math">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𝑛</m:t>
                        </m:r>
                        <m:r>
                          <a:rPr lang="en-AU" b="0" i="1" smtClean="0">
                            <a:solidFill>
                              <a:schemeClr val="tx1"/>
                            </a:solidFill>
                            <a:latin typeface="Cambria Math" panose="02040503050406030204" pitchFamily="18" charset="0"/>
                          </a:rPr>
                          <m:t>!</m:t>
                        </m:r>
                      </m:num>
                      <m:den>
                        <m:r>
                          <a:rPr lang="en-AU" b="0" i="1" smtClean="0">
                            <a:solidFill>
                              <a:schemeClr val="tx1"/>
                            </a:solidFill>
                            <a:latin typeface="Cambria Math" panose="02040503050406030204" pitchFamily="18" charset="0"/>
                          </a:rPr>
                          <m:t>𝑎</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𝑏</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𝑐</m:t>
                        </m:r>
                        <m:r>
                          <a:rPr lang="en-AU" b="0" i="1" smtClean="0">
                            <a:solidFill>
                              <a:schemeClr val="tx1"/>
                            </a:solidFill>
                            <a:latin typeface="Cambria Math" panose="02040503050406030204" pitchFamily="18" charset="0"/>
                          </a:rPr>
                          <m:t>!…</m:t>
                        </m:r>
                      </m:den>
                    </m:f>
                  </m:oMath>
                </a14:m>
                <a:endParaRPr lang="en-AU" sz="1800" dirty="0">
                  <a:solidFill>
                    <a:schemeClr val="tx1"/>
                  </a:solidFill>
                </a:endParaRPr>
              </a:p>
              <a:p>
                <a:pPr algn="ctr">
                  <a:lnSpc>
                    <a:spcPct val="150000"/>
                  </a:lnSpc>
                </a:pPr>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𝑎</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𝑏</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𝑐</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𝑛</m:t>
                      </m:r>
                    </m:oMath>
                  </m:oMathPara>
                </a14:m>
                <a:endParaRPr lang="en-AU" sz="1800" dirty="0">
                  <a:solidFill>
                    <a:schemeClr val="tx1"/>
                  </a:solidFill>
                </a:endParaRPr>
              </a:p>
            </p:txBody>
          </p:sp>
        </mc:Choice>
        <mc:Fallback>
          <p:sp>
            <p:nvSpPr>
              <p:cNvPr id="2" name="TextBox 1">
                <a:extLst>
                  <a:ext uri="{FF2B5EF4-FFF2-40B4-BE49-F238E27FC236}">
                    <a16:creationId xmlns:a16="http://schemas.microsoft.com/office/drawing/2014/main" id="{1F6BB39B-E761-1850-960D-0DF93CEB02BD}"/>
                  </a:ext>
                </a:extLst>
              </p:cNvPr>
              <p:cNvSpPr txBox="1">
                <a:spLocks noRot="1" noChangeAspect="1" noMove="1" noResize="1" noEditPoints="1" noAdjustHandles="1" noChangeArrowheads="1" noChangeShapeType="1" noTextEdit="1"/>
              </p:cNvSpPr>
              <p:nvPr/>
            </p:nvSpPr>
            <p:spPr>
              <a:xfrm>
                <a:off x="2418522" y="2438537"/>
                <a:ext cx="7354957" cy="2197076"/>
              </a:xfrm>
              <a:prstGeom prst="rect">
                <a:avLst/>
              </a:prstGeo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45D5A-10D2-4EFD-752A-3439B13D2B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D91D530-1013-6122-B4A1-8917A4820035}"/>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273996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 scaffold</a:t>
            </a:r>
          </a:p>
        </p:txBody>
      </p:sp>
      <p:pic>
        <p:nvPicPr>
          <p:cNvPr id="8" name="Picture 7" descr="Approaching questions scaffold showing the steps of Understand, plan, solve and check">
            <a:extLst>
              <a:ext uri="{FF2B5EF4-FFF2-40B4-BE49-F238E27FC236}">
                <a16:creationId xmlns:a16="http://schemas.microsoft.com/office/drawing/2014/main" id="{10F47CBC-D9A5-BAA4-D932-ADAA82A92329}"/>
              </a:ext>
            </a:extLst>
          </p:cNvPr>
          <p:cNvPicPr>
            <a:picLocks noChangeAspect="1"/>
          </p:cNvPicPr>
          <p:nvPr/>
        </p:nvPicPr>
        <p:blipFill>
          <a:blip r:embed="rId2">
            <a:extLst>
              <a:ext uri="{28A0092B-C50C-407E-A947-70E740481C1C}">
                <a14:useLocalDpi xmlns:a14="http://schemas.microsoft.com/office/drawing/2010/main"/>
              </a:ext>
            </a:extLst>
          </a:blip>
          <a:srcRect l="20608" t="26667" r="17891"/>
          <a:stretch>
            <a:fillRect/>
          </a:stretch>
        </p:blipFill>
        <p:spPr>
          <a:xfrm>
            <a:off x="2512612" y="1415331"/>
            <a:ext cx="7498080" cy="50292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CF681-7441-377A-C84A-4091DE2E1AEB}"/>
              </a:ext>
            </a:extLst>
          </p:cNvPr>
          <p:cNvSpPr>
            <a:spLocks noGrp="1"/>
          </p:cNvSpPr>
          <p:nvPr>
            <p:ph type="title"/>
          </p:nvPr>
        </p:nvSpPr>
        <p:spPr/>
        <p:txBody>
          <a:bodyPr/>
          <a:lstStyle/>
          <a:p>
            <a:r>
              <a:rPr lang="en-AU" dirty="0"/>
              <a:t>Problem 1</a:t>
            </a:r>
          </a:p>
        </p:txBody>
      </p:sp>
      <p:sp>
        <p:nvSpPr>
          <p:cNvPr id="4" name="Text Placeholder 3">
            <a:extLst>
              <a:ext uri="{FF2B5EF4-FFF2-40B4-BE49-F238E27FC236}">
                <a16:creationId xmlns:a16="http://schemas.microsoft.com/office/drawing/2014/main" id="{8CDD1E5F-FF24-B6B5-EEB8-C6EFE96FCF83}"/>
              </a:ext>
            </a:extLst>
          </p:cNvPr>
          <p:cNvSpPr>
            <a:spLocks noGrp="1"/>
          </p:cNvSpPr>
          <p:nvPr>
            <p:ph type="body" sz="quarter" idx="18"/>
          </p:nvPr>
        </p:nvSpPr>
        <p:spPr/>
        <p:txBody>
          <a:bodyPr/>
          <a:lstStyle/>
          <a:p>
            <a:r>
              <a:rPr lang="en-AU" dirty="0"/>
              <a:t>Independent practice	</a:t>
            </a:r>
          </a:p>
        </p:txBody>
      </p:sp>
      <p:sp>
        <p:nvSpPr>
          <p:cNvPr id="6" name="TextBox 5">
            <a:extLst>
              <a:ext uri="{FF2B5EF4-FFF2-40B4-BE49-F238E27FC236}">
                <a16:creationId xmlns:a16="http://schemas.microsoft.com/office/drawing/2014/main" id="{C44840B4-AF69-F51C-EBBA-5DDFBBBF6575}"/>
              </a:ext>
            </a:extLst>
          </p:cNvPr>
          <p:cNvSpPr txBox="1"/>
          <p:nvPr/>
        </p:nvSpPr>
        <p:spPr>
          <a:xfrm>
            <a:off x="360000" y="1375498"/>
            <a:ext cx="11360945" cy="993349"/>
          </a:xfrm>
          <a:prstGeom prst="rect">
            <a:avLst/>
          </a:prstGeom>
          <a:noFill/>
        </p:spPr>
        <p:txBody>
          <a:bodyPr wrap="square">
            <a:spAutoFit/>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Using the letters from the word COMBINATORICS, </a:t>
            </a:r>
            <a:r>
              <a:rPr lang="en-AU" sz="1800" dirty="0">
                <a:latin typeface="Arial" panose="020B0604020202020204" pitchFamily="34" charset="0"/>
                <a:ea typeface="Calibri" panose="020F0502020204030204" pitchFamily="34" charset="0"/>
              </a:rPr>
              <a:t>find the number of possible arrangements if the </a:t>
            </a:r>
            <a:r>
              <a:rPr lang="en-AU" sz="1800" dirty="0">
                <a:solidFill>
                  <a:schemeClr val="tx2"/>
                </a:solidFill>
                <a:latin typeface="Arial" panose="020B0604020202020204" pitchFamily="34" charset="0"/>
                <a:ea typeface="Calibri" panose="020F0502020204030204" pitchFamily="34" charset="0"/>
              </a:rPr>
              <a:t>vowels can only move to where there is currently a vowel</a:t>
            </a:r>
            <a:r>
              <a:rPr lang="en-AU" dirty="0">
                <a:latin typeface="Arial" panose="020B0604020202020204" pitchFamily="34" charset="0"/>
                <a:ea typeface="Calibri" panose="020F0502020204030204" pitchFamily="34" charset="0"/>
              </a:rPr>
              <a:t>.  </a:t>
            </a:r>
          </a:p>
        </p:txBody>
      </p:sp>
      <p:sp>
        <p:nvSpPr>
          <p:cNvPr id="2" name="Slide Number Placeholder 1">
            <a:extLst>
              <a:ext uri="{FF2B5EF4-FFF2-40B4-BE49-F238E27FC236}">
                <a16:creationId xmlns:a16="http://schemas.microsoft.com/office/drawing/2014/main" id="{DB9670AC-4B12-B268-155D-52B232B4A5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02022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9969D-9F2F-AE3B-DF52-C9096C8252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C7AEB9-94B4-4A03-3382-D8498D4502C9}"/>
              </a:ext>
            </a:extLst>
          </p:cNvPr>
          <p:cNvSpPr>
            <a:spLocks noGrp="1"/>
          </p:cNvSpPr>
          <p:nvPr>
            <p:ph type="title"/>
          </p:nvPr>
        </p:nvSpPr>
        <p:spPr/>
        <p:txBody>
          <a:bodyPr/>
          <a:lstStyle/>
          <a:p>
            <a:r>
              <a:rPr lang="en-AU" dirty="0"/>
              <a:t>Solution – Problem 1</a:t>
            </a:r>
          </a:p>
        </p:txBody>
      </p:sp>
      <p:sp>
        <p:nvSpPr>
          <p:cNvPr id="26" name="TextBox 25">
            <a:extLst>
              <a:ext uri="{FF2B5EF4-FFF2-40B4-BE49-F238E27FC236}">
                <a16:creationId xmlns:a16="http://schemas.microsoft.com/office/drawing/2014/main" id="{97EC236B-A8FD-E713-927F-40D538198E72}"/>
              </a:ext>
            </a:extLst>
          </p:cNvPr>
          <p:cNvSpPr txBox="1"/>
          <p:nvPr/>
        </p:nvSpPr>
        <p:spPr>
          <a:xfrm>
            <a:off x="2043113" y="1474598"/>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C</a:t>
            </a:r>
          </a:p>
        </p:txBody>
      </p:sp>
      <p:sp>
        <p:nvSpPr>
          <p:cNvPr id="27" name="TextBox 26">
            <a:extLst>
              <a:ext uri="{FF2B5EF4-FFF2-40B4-BE49-F238E27FC236}">
                <a16:creationId xmlns:a16="http://schemas.microsoft.com/office/drawing/2014/main" id="{2750B126-843E-4E87-6376-73F8E92D23DB}"/>
              </a:ext>
            </a:extLst>
          </p:cNvPr>
          <p:cNvSpPr txBox="1"/>
          <p:nvPr/>
        </p:nvSpPr>
        <p:spPr>
          <a:xfrm>
            <a:off x="2662238" y="1474598"/>
            <a:ext cx="504825" cy="552450"/>
          </a:xfrm>
          <a:prstGeom prst="rect">
            <a:avLst/>
          </a:prstGeom>
          <a:noFill/>
          <a:ln w="38100">
            <a:solidFill>
              <a:srgbClr val="00B050"/>
            </a:solidFill>
          </a:ln>
        </p:spPr>
        <p:txBody>
          <a:bodyPr wrap="square" lIns="0" tIns="0" rIns="0" bIns="0" rtlCol="0" anchor="ctr">
            <a:noAutofit/>
          </a:bodyPr>
          <a:lstStyle/>
          <a:p>
            <a:pPr algn="ctr"/>
            <a:r>
              <a:rPr lang="en-AU" sz="2800" dirty="0"/>
              <a:t>O</a:t>
            </a:r>
          </a:p>
        </p:txBody>
      </p:sp>
      <p:sp>
        <p:nvSpPr>
          <p:cNvPr id="29" name="TextBox 28">
            <a:extLst>
              <a:ext uri="{FF2B5EF4-FFF2-40B4-BE49-F238E27FC236}">
                <a16:creationId xmlns:a16="http://schemas.microsoft.com/office/drawing/2014/main" id="{A562BE87-51CF-42C9-EBF4-CC30F31AA00A}"/>
              </a:ext>
            </a:extLst>
          </p:cNvPr>
          <p:cNvSpPr txBox="1"/>
          <p:nvPr/>
        </p:nvSpPr>
        <p:spPr>
          <a:xfrm>
            <a:off x="3281363" y="1469117"/>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M</a:t>
            </a:r>
          </a:p>
        </p:txBody>
      </p:sp>
      <p:sp>
        <p:nvSpPr>
          <p:cNvPr id="30" name="TextBox 29">
            <a:extLst>
              <a:ext uri="{FF2B5EF4-FFF2-40B4-BE49-F238E27FC236}">
                <a16:creationId xmlns:a16="http://schemas.microsoft.com/office/drawing/2014/main" id="{6DDB3658-0705-7B55-EB55-EE4EB44E1B71}"/>
              </a:ext>
            </a:extLst>
          </p:cNvPr>
          <p:cNvSpPr txBox="1"/>
          <p:nvPr/>
        </p:nvSpPr>
        <p:spPr>
          <a:xfrm>
            <a:off x="3910013" y="1469117"/>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B</a:t>
            </a:r>
          </a:p>
        </p:txBody>
      </p:sp>
      <p:sp>
        <p:nvSpPr>
          <p:cNvPr id="28" name="TextBox 27">
            <a:extLst>
              <a:ext uri="{FF2B5EF4-FFF2-40B4-BE49-F238E27FC236}">
                <a16:creationId xmlns:a16="http://schemas.microsoft.com/office/drawing/2014/main" id="{7EFEC7B3-8ABB-E252-1DFE-CC1801CD04B4}"/>
              </a:ext>
            </a:extLst>
          </p:cNvPr>
          <p:cNvSpPr txBox="1"/>
          <p:nvPr/>
        </p:nvSpPr>
        <p:spPr>
          <a:xfrm>
            <a:off x="4538663" y="1471780"/>
            <a:ext cx="504825" cy="552450"/>
          </a:xfrm>
          <a:prstGeom prst="rect">
            <a:avLst/>
          </a:prstGeom>
          <a:noFill/>
          <a:ln w="38100">
            <a:solidFill>
              <a:srgbClr val="00B050"/>
            </a:solidFill>
          </a:ln>
        </p:spPr>
        <p:txBody>
          <a:bodyPr wrap="square" lIns="0" tIns="0" rIns="0" bIns="0" rtlCol="0" anchor="ctr">
            <a:noAutofit/>
          </a:bodyPr>
          <a:lstStyle/>
          <a:p>
            <a:pPr algn="ctr"/>
            <a:r>
              <a:rPr lang="en-AU" sz="2800" dirty="0"/>
              <a:t>I</a:t>
            </a:r>
          </a:p>
        </p:txBody>
      </p:sp>
      <p:sp>
        <p:nvSpPr>
          <p:cNvPr id="32" name="TextBox 31">
            <a:extLst>
              <a:ext uri="{FF2B5EF4-FFF2-40B4-BE49-F238E27FC236}">
                <a16:creationId xmlns:a16="http://schemas.microsoft.com/office/drawing/2014/main" id="{D5B8DCE7-57BF-547A-8958-28FC16200899}"/>
              </a:ext>
            </a:extLst>
          </p:cNvPr>
          <p:cNvSpPr txBox="1"/>
          <p:nvPr/>
        </p:nvSpPr>
        <p:spPr>
          <a:xfrm>
            <a:off x="5176838" y="1469117"/>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N</a:t>
            </a:r>
          </a:p>
        </p:txBody>
      </p:sp>
      <p:sp>
        <p:nvSpPr>
          <p:cNvPr id="31" name="TextBox 30">
            <a:extLst>
              <a:ext uri="{FF2B5EF4-FFF2-40B4-BE49-F238E27FC236}">
                <a16:creationId xmlns:a16="http://schemas.microsoft.com/office/drawing/2014/main" id="{05B37673-E64F-5341-FC95-59056EF979F8}"/>
              </a:ext>
            </a:extLst>
          </p:cNvPr>
          <p:cNvSpPr txBox="1"/>
          <p:nvPr/>
        </p:nvSpPr>
        <p:spPr>
          <a:xfrm>
            <a:off x="5805488" y="1471780"/>
            <a:ext cx="504825" cy="552450"/>
          </a:xfrm>
          <a:prstGeom prst="rect">
            <a:avLst/>
          </a:prstGeom>
          <a:noFill/>
          <a:ln w="38100">
            <a:solidFill>
              <a:srgbClr val="00B050"/>
            </a:solidFill>
          </a:ln>
        </p:spPr>
        <p:txBody>
          <a:bodyPr wrap="square" lIns="0" tIns="0" rIns="0" bIns="0" rtlCol="0" anchor="ctr">
            <a:noAutofit/>
          </a:bodyPr>
          <a:lstStyle/>
          <a:p>
            <a:pPr algn="ctr"/>
            <a:r>
              <a:rPr lang="en-AU" sz="2800" dirty="0"/>
              <a:t>A</a:t>
            </a:r>
          </a:p>
        </p:txBody>
      </p:sp>
      <p:sp>
        <p:nvSpPr>
          <p:cNvPr id="34" name="TextBox 33">
            <a:extLst>
              <a:ext uri="{FF2B5EF4-FFF2-40B4-BE49-F238E27FC236}">
                <a16:creationId xmlns:a16="http://schemas.microsoft.com/office/drawing/2014/main" id="{837A22E9-F6B2-F20C-E3FB-EC78E4DD0C92}"/>
              </a:ext>
            </a:extLst>
          </p:cNvPr>
          <p:cNvSpPr txBox="1"/>
          <p:nvPr/>
        </p:nvSpPr>
        <p:spPr>
          <a:xfrm>
            <a:off x="6462713" y="1474598"/>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T</a:t>
            </a:r>
          </a:p>
        </p:txBody>
      </p:sp>
      <p:sp>
        <p:nvSpPr>
          <p:cNvPr id="33" name="TextBox 32">
            <a:extLst>
              <a:ext uri="{FF2B5EF4-FFF2-40B4-BE49-F238E27FC236}">
                <a16:creationId xmlns:a16="http://schemas.microsoft.com/office/drawing/2014/main" id="{C86B07E5-A666-389C-1DED-18F40275901E}"/>
              </a:ext>
            </a:extLst>
          </p:cNvPr>
          <p:cNvSpPr txBox="1"/>
          <p:nvPr/>
        </p:nvSpPr>
        <p:spPr>
          <a:xfrm>
            <a:off x="7091363" y="1468528"/>
            <a:ext cx="504825" cy="552450"/>
          </a:xfrm>
          <a:prstGeom prst="rect">
            <a:avLst/>
          </a:prstGeom>
          <a:noFill/>
          <a:ln w="38100">
            <a:solidFill>
              <a:srgbClr val="00B050"/>
            </a:solidFill>
          </a:ln>
        </p:spPr>
        <p:txBody>
          <a:bodyPr wrap="square" lIns="0" tIns="0" rIns="0" bIns="0" rtlCol="0" anchor="ctr">
            <a:noAutofit/>
          </a:bodyPr>
          <a:lstStyle/>
          <a:p>
            <a:pPr algn="ctr"/>
            <a:r>
              <a:rPr lang="en-AU" sz="2800" dirty="0"/>
              <a:t>O</a:t>
            </a:r>
          </a:p>
        </p:txBody>
      </p:sp>
      <p:sp>
        <p:nvSpPr>
          <p:cNvPr id="36" name="TextBox 35">
            <a:extLst>
              <a:ext uri="{FF2B5EF4-FFF2-40B4-BE49-F238E27FC236}">
                <a16:creationId xmlns:a16="http://schemas.microsoft.com/office/drawing/2014/main" id="{0DF14CCF-68D8-05A1-D29B-8A27A41836FC}"/>
              </a:ext>
            </a:extLst>
          </p:cNvPr>
          <p:cNvSpPr txBox="1"/>
          <p:nvPr/>
        </p:nvSpPr>
        <p:spPr>
          <a:xfrm>
            <a:off x="7748588" y="1468528"/>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R</a:t>
            </a:r>
          </a:p>
        </p:txBody>
      </p:sp>
      <p:sp>
        <p:nvSpPr>
          <p:cNvPr id="35" name="TextBox 34">
            <a:extLst>
              <a:ext uri="{FF2B5EF4-FFF2-40B4-BE49-F238E27FC236}">
                <a16:creationId xmlns:a16="http://schemas.microsoft.com/office/drawing/2014/main" id="{6BA93564-325B-3FB0-14F1-8DAD1573F350}"/>
              </a:ext>
            </a:extLst>
          </p:cNvPr>
          <p:cNvSpPr txBox="1"/>
          <p:nvPr/>
        </p:nvSpPr>
        <p:spPr>
          <a:xfrm>
            <a:off x="8377238" y="1471191"/>
            <a:ext cx="504825" cy="552450"/>
          </a:xfrm>
          <a:prstGeom prst="rect">
            <a:avLst/>
          </a:prstGeom>
          <a:noFill/>
          <a:ln w="38100">
            <a:solidFill>
              <a:srgbClr val="00B050"/>
            </a:solidFill>
          </a:ln>
        </p:spPr>
        <p:txBody>
          <a:bodyPr wrap="square" lIns="0" tIns="0" rIns="0" bIns="0" rtlCol="0" anchor="ctr">
            <a:noAutofit/>
          </a:bodyPr>
          <a:lstStyle/>
          <a:p>
            <a:pPr algn="ctr"/>
            <a:r>
              <a:rPr lang="en-AU" sz="2800" dirty="0"/>
              <a:t>I</a:t>
            </a:r>
          </a:p>
        </p:txBody>
      </p:sp>
      <p:sp>
        <p:nvSpPr>
          <p:cNvPr id="38" name="TextBox 37">
            <a:extLst>
              <a:ext uri="{FF2B5EF4-FFF2-40B4-BE49-F238E27FC236}">
                <a16:creationId xmlns:a16="http://schemas.microsoft.com/office/drawing/2014/main" id="{679F6164-BF28-F610-EAA0-6BE23DF3ACD4}"/>
              </a:ext>
            </a:extLst>
          </p:cNvPr>
          <p:cNvSpPr txBox="1"/>
          <p:nvPr/>
        </p:nvSpPr>
        <p:spPr>
          <a:xfrm>
            <a:off x="9015413" y="1474598"/>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C</a:t>
            </a:r>
          </a:p>
        </p:txBody>
      </p:sp>
      <p:sp>
        <p:nvSpPr>
          <p:cNvPr id="37" name="TextBox 36">
            <a:extLst>
              <a:ext uri="{FF2B5EF4-FFF2-40B4-BE49-F238E27FC236}">
                <a16:creationId xmlns:a16="http://schemas.microsoft.com/office/drawing/2014/main" id="{C12874BD-FB79-010F-6844-B1FCCF93909D}"/>
              </a:ext>
            </a:extLst>
          </p:cNvPr>
          <p:cNvSpPr txBox="1"/>
          <p:nvPr/>
        </p:nvSpPr>
        <p:spPr>
          <a:xfrm>
            <a:off x="9644063" y="1477261"/>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S</a:t>
            </a:r>
          </a:p>
        </p:txBody>
      </p:sp>
      <mc:AlternateContent xmlns:mc="http://schemas.openxmlformats.org/markup-compatibility/2006" xmlns:a14="http://schemas.microsoft.com/office/drawing/2010/main">
        <mc:Choice Requires="a14">
          <p:graphicFrame>
            <p:nvGraphicFramePr>
              <p:cNvPr id="39" name="Table 38">
                <a:extLst>
                  <a:ext uri="{FF2B5EF4-FFF2-40B4-BE49-F238E27FC236}">
                    <a16:creationId xmlns:a16="http://schemas.microsoft.com/office/drawing/2014/main" id="{61713862-7695-F65F-086F-E0248CDCE25A}"/>
                  </a:ext>
                </a:extLst>
              </p:cNvPr>
              <p:cNvGraphicFramePr>
                <a:graphicFrameLocks noGrp="1"/>
              </p:cNvGraphicFramePr>
              <p:nvPr>
                <p:extLst>
                  <p:ext uri="{D42A27DB-BD31-4B8C-83A1-F6EECF244321}">
                    <p14:modId xmlns:p14="http://schemas.microsoft.com/office/powerpoint/2010/main" val="4147405459"/>
                  </p:ext>
                </p:extLst>
              </p:nvPr>
            </p:nvGraphicFramePr>
            <p:xfrm>
              <a:off x="795200" y="2589106"/>
              <a:ext cx="10601601" cy="3651459"/>
            </p:xfrm>
            <a:graphic>
              <a:graphicData uri="http://schemas.openxmlformats.org/drawingml/2006/table">
                <a:tbl>
                  <a:tblPr firstRow="1" bandRow="1">
                    <a:tableStyleId>{69012ECD-51FC-41F1-AA8D-1B2483CD663E}</a:tableStyleId>
                  </a:tblPr>
                  <a:tblGrid>
                    <a:gridCol w="4005229">
                      <a:extLst>
                        <a:ext uri="{9D8B030D-6E8A-4147-A177-3AD203B41FA5}">
                          <a16:colId xmlns:a16="http://schemas.microsoft.com/office/drawing/2014/main" val="474037482"/>
                        </a:ext>
                      </a:extLst>
                    </a:gridCol>
                    <a:gridCol w="3865655">
                      <a:extLst>
                        <a:ext uri="{9D8B030D-6E8A-4147-A177-3AD203B41FA5}">
                          <a16:colId xmlns:a16="http://schemas.microsoft.com/office/drawing/2014/main" val="701051237"/>
                        </a:ext>
                      </a:extLst>
                    </a:gridCol>
                    <a:gridCol w="2730717">
                      <a:extLst>
                        <a:ext uri="{9D8B030D-6E8A-4147-A177-3AD203B41FA5}">
                          <a16:colId xmlns:a16="http://schemas.microsoft.com/office/drawing/2014/main" val="3197997560"/>
                        </a:ext>
                      </a:extLst>
                    </a:gridCol>
                  </a:tblGrid>
                  <a:tr h="998238">
                    <a:tc>
                      <a:txBody>
                        <a:bodyPr/>
                        <a:lstStyle/>
                        <a:p>
                          <a:pPr algn="l"/>
                          <a:r>
                            <a:rPr lang="en-AU" dirty="0"/>
                            <a:t>Arranging vowels</a:t>
                          </a:r>
                        </a:p>
                      </a:txBody>
                      <a:tcPr marL="36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dirty="0"/>
                            <a:t>Arranging NON vowels</a:t>
                          </a:r>
                        </a:p>
                      </a:txBody>
                      <a:tcPr marL="36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dirty="0"/>
                            <a:t>Total arrangements</a:t>
                          </a:r>
                        </a:p>
                      </a:txBody>
                      <a:tcPr marL="36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3118566"/>
                      </a:ext>
                    </a:extLst>
                  </a:tr>
                  <a:tr h="2384086">
                    <a:tc>
                      <a:txBody>
                        <a:bodyPr/>
                        <a:lstStyle/>
                        <a:p>
                          <a:pPr algn="l">
                            <a:lnSpc>
                              <a:spcPct val="150000"/>
                            </a:lnSpc>
                          </a:pPr>
                          <a:r>
                            <a:rPr lang="en-AU" sz="1800" dirty="0"/>
                            <a:t>5 vowels, </a:t>
                          </a:r>
                        </a:p>
                        <a:p>
                          <a:pPr algn="l">
                            <a:lnSpc>
                              <a:spcPct val="150000"/>
                            </a:lnSpc>
                          </a:pPr>
                          <a:r>
                            <a:rPr lang="en-AU" sz="1800" dirty="0"/>
                            <a:t> 2 0’s and 2 I’s</a:t>
                          </a:r>
                        </a:p>
                        <a:p>
                          <a:pPr algn="l"/>
                          <a:endParaRPr lang="en-AU" sz="1800" dirty="0"/>
                        </a:p>
                        <a:p>
                          <a:pPr algn="l"/>
                          <a:r>
                            <a:rPr lang="en-AU" sz="1800" dirty="0"/>
                            <a:t> Total arrangements </a:t>
                          </a:r>
                        </a:p>
                        <a:p>
                          <a:pPr algn="l">
                            <a:lnSpc>
                              <a:spcPct val="150000"/>
                            </a:lnSpc>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5!</m:t>
                                    </m:r>
                                  </m:num>
                                  <m:den>
                                    <m:r>
                                      <a:rPr lang="en-AU" sz="1800" b="0" smtClean="0">
                                        <a:latin typeface="Cambria Math" panose="02040503050406030204" pitchFamily="18" charset="0"/>
                                      </a:rPr>
                                      <m:t>2!2!</m:t>
                                    </m:r>
                                  </m:den>
                                </m:f>
                              </m:oMath>
                              <m:oMath xmlns:m="http://schemas.openxmlformats.org/officeDocument/2006/math">
                                <m:r>
                                  <a:rPr lang="en-AU" sz="1800" b="0" smtClean="0">
                                    <a:latin typeface="Cambria Math" panose="02040503050406030204" pitchFamily="18" charset="0"/>
                                  </a:rPr>
                                  <m:t>=30</m:t>
                                </m:r>
                              </m:oMath>
                            </m:oMathPara>
                          </a14:m>
                          <a:endParaRPr lang="en-AU" dirty="0"/>
                        </a:p>
                      </a:txBody>
                      <a:tcPr marL="360000" marR="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pPr>
                          <a:r>
                            <a:rPr lang="en-AU" sz="1800" dirty="0"/>
                            <a:t>8 non vowels, </a:t>
                          </a:r>
                        </a:p>
                        <a:p>
                          <a:pPr algn="l">
                            <a:lnSpc>
                              <a:spcPct val="150000"/>
                            </a:lnSpc>
                          </a:pPr>
                          <a:r>
                            <a:rPr lang="en-AU" sz="1800" dirty="0"/>
                            <a:t>2 C’s and 2 I’s</a:t>
                          </a:r>
                        </a:p>
                        <a:p>
                          <a:pPr algn="l"/>
                          <a:endParaRPr lang="en-AU" sz="1800" dirty="0"/>
                        </a:p>
                        <a:p>
                          <a:pPr algn="l"/>
                          <a:r>
                            <a:rPr lang="en-AU" sz="1800" dirty="0"/>
                            <a:t> Total arrangements </a:t>
                          </a:r>
                        </a:p>
                        <a:p>
                          <a:pPr algn="l">
                            <a:lnSpc>
                              <a:spcPct val="150000"/>
                            </a:lnSpc>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8!</m:t>
                                    </m:r>
                                  </m:num>
                                  <m:den>
                                    <m:r>
                                      <a:rPr lang="en-AU" sz="1800" b="0" smtClean="0">
                                        <a:latin typeface="Cambria Math" panose="02040503050406030204" pitchFamily="18" charset="0"/>
                                      </a:rPr>
                                      <m:t>2!</m:t>
                                    </m:r>
                                  </m:den>
                                </m:f>
                              </m:oMath>
                              <m:oMath xmlns:m="http://schemas.openxmlformats.org/officeDocument/2006/math">
                                <m:r>
                                  <a:rPr lang="en-AU" sz="1800" b="0" smtClean="0">
                                    <a:latin typeface="Cambria Math" panose="02040503050406030204" pitchFamily="18" charset="0"/>
                                  </a:rPr>
                                  <m:t>=</m:t>
                                </m:r>
                                <m:r>
                                  <a:rPr lang="en-AU" sz="1800" b="0" i="0" smtClean="0">
                                    <a:latin typeface="Cambria Math" panose="02040503050406030204" pitchFamily="18" charset="0"/>
                                  </a:rPr>
                                  <m:t>20 160</m:t>
                                </m:r>
                              </m:oMath>
                            </m:oMathPara>
                          </a14:m>
                          <a:endParaRPr lang="en-AU" dirty="0"/>
                        </a:p>
                      </a:txBody>
                      <a:tcPr marL="360000" marR="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=30×20160</m:t>
                                </m:r>
                              </m:oMath>
                              <m:oMath xmlns:m="http://schemas.openxmlformats.org/officeDocument/2006/math">
                                <m:r>
                                  <a:rPr lang="en-AU" b="0" i="1" smtClean="0">
                                    <a:latin typeface="Cambria Math" panose="02040503050406030204" pitchFamily="18" charset="0"/>
                                  </a:rPr>
                                  <m:t>=604 800</m:t>
                                </m:r>
                              </m:oMath>
                            </m:oMathPara>
                          </a14:m>
                          <a:endParaRPr lang="en-AU" dirty="0"/>
                        </a:p>
                      </a:txBody>
                      <a:tcPr marL="360000" marR="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7044969"/>
                      </a:ext>
                    </a:extLst>
                  </a:tr>
                </a:tbl>
              </a:graphicData>
            </a:graphic>
          </p:graphicFrame>
        </mc:Choice>
        <mc:Fallback xmlns="">
          <p:graphicFrame>
            <p:nvGraphicFramePr>
              <p:cNvPr id="39" name="Table 38">
                <a:extLst>
                  <a:ext uri="{FF2B5EF4-FFF2-40B4-BE49-F238E27FC236}">
                    <a16:creationId xmlns:a16="http://schemas.microsoft.com/office/drawing/2014/main" id="{61713862-7695-F65F-086F-E0248CDCE25A}"/>
                  </a:ext>
                </a:extLst>
              </p:cNvPr>
              <p:cNvGraphicFramePr>
                <a:graphicFrameLocks noGrp="1"/>
              </p:cNvGraphicFramePr>
              <p:nvPr>
                <p:extLst>
                  <p:ext uri="{D42A27DB-BD31-4B8C-83A1-F6EECF244321}">
                    <p14:modId xmlns:p14="http://schemas.microsoft.com/office/powerpoint/2010/main" val="4147405459"/>
                  </p:ext>
                </p:extLst>
              </p:nvPr>
            </p:nvGraphicFramePr>
            <p:xfrm>
              <a:off x="795200" y="2589106"/>
              <a:ext cx="10601601" cy="3651459"/>
            </p:xfrm>
            <a:graphic>
              <a:graphicData uri="http://schemas.openxmlformats.org/drawingml/2006/table">
                <a:tbl>
                  <a:tblPr firstRow="1" bandRow="1">
                    <a:tableStyleId>{69012ECD-51FC-41F1-AA8D-1B2483CD663E}</a:tableStyleId>
                  </a:tblPr>
                  <a:tblGrid>
                    <a:gridCol w="4005229">
                      <a:extLst>
                        <a:ext uri="{9D8B030D-6E8A-4147-A177-3AD203B41FA5}">
                          <a16:colId xmlns:a16="http://schemas.microsoft.com/office/drawing/2014/main" val="474037482"/>
                        </a:ext>
                      </a:extLst>
                    </a:gridCol>
                    <a:gridCol w="3865655">
                      <a:extLst>
                        <a:ext uri="{9D8B030D-6E8A-4147-A177-3AD203B41FA5}">
                          <a16:colId xmlns:a16="http://schemas.microsoft.com/office/drawing/2014/main" val="701051237"/>
                        </a:ext>
                      </a:extLst>
                    </a:gridCol>
                    <a:gridCol w="2730717">
                      <a:extLst>
                        <a:ext uri="{9D8B030D-6E8A-4147-A177-3AD203B41FA5}">
                          <a16:colId xmlns:a16="http://schemas.microsoft.com/office/drawing/2014/main" val="3197997560"/>
                        </a:ext>
                      </a:extLst>
                    </a:gridCol>
                  </a:tblGrid>
                  <a:tr h="998238">
                    <a:tc>
                      <a:txBody>
                        <a:bodyPr/>
                        <a:lstStyle/>
                        <a:p>
                          <a:pPr algn="l"/>
                          <a:r>
                            <a:rPr lang="en-AU" dirty="0"/>
                            <a:t>Arranging vowels</a:t>
                          </a:r>
                        </a:p>
                      </a:txBody>
                      <a:tcPr marL="36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dirty="0"/>
                            <a:t>Arranging NON vowels</a:t>
                          </a:r>
                        </a:p>
                      </a:txBody>
                      <a:tcPr marL="36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dirty="0"/>
                            <a:t>Total arrangements</a:t>
                          </a:r>
                        </a:p>
                      </a:txBody>
                      <a:tcPr marL="36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3118566"/>
                      </a:ext>
                    </a:extLst>
                  </a:tr>
                  <a:tr h="2653221">
                    <a:tc>
                      <a:txBody>
                        <a:bodyPr/>
                        <a:lstStyle/>
                        <a:p>
                          <a:endParaRPr lang="en-US"/>
                        </a:p>
                      </a:txBody>
                      <a:tcPr marL="360000" marR="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16" t="-37619" r="-164873" b="-476"/>
                          </a:stretch>
                        </a:blipFill>
                      </a:tcPr>
                    </a:tc>
                    <a:tc>
                      <a:txBody>
                        <a:bodyPr/>
                        <a:lstStyle/>
                        <a:p>
                          <a:endParaRPr lang="en-US"/>
                        </a:p>
                      </a:txBody>
                      <a:tcPr marL="360000" marR="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3934" t="-37619" r="-70820" b="-476"/>
                          </a:stretch>
                        </a:blipFill>
                      </a:tcPr>
                    </a:tc>
                    <a:tc>
                      <a:txBody>
                        <a:bodyPr/>
                        <a:lstStyle/>
                        <a:p>
                          <a:endParaRPr lang="en-US"/>
                        </a:p>
                      </a:txBody>
                      <a:tcPr marL="360000" marR="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89302" t="-37619" r="-465" b="-476"/>
                          </a:stretch>
                        </a:blipFill>
                      </a:tcPr>
                    </a:tc>
                    <a:extLst>
                      <a:ext uri="{0D108BD9-81ED-4DB2-BD59-A6C34878D82A}">
                        <a16:rowId xmlns:a16="http://schemas.microsoft.com/office/drawing/2014/main" val="627044969"/>
                      </a:ext>
                    </a:extLst>
                  </a:tr>
                </a:tbl>
              </a:graphicData>
            </a:graphic>
          </p:graphicFrame>
        </mc:Fallback>
      </mc:AlternateContent>
      <p:sp>
        <p:nvSpPr>
          <p:cNvPr id="2" name="Slide Number Placeholder 1">
            <a:extLst>
              <a:ext uri="{FF2B5EF4-FFF2-40B4-BE49-F238E27FC236}">
                <a16:creationId xmlns:a16="http://schemas.microsoft.com/office/drawing/2014/main" id="{ADC8172B-B067-006F-F3FC-F2D6AC06E1E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0167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73833-9343-D01E-25A0-94931A810353}"/>
              </a:ext>
            </a:extLst>
          </p:cNvPr>
          <p:cNvSpPr>
            <a:spLocks noGrp="1"/>
          </p:cNvSpPr>
          <p:nvPr>
            <p:ph type="title"/>
          </p:nvPr>
        </p:nvSpPr>
        <p:spPr/>
        <p:txBody>
          <a:bodyPr/>
          <a:lstStyle/>
          <a:p>
            <a:r>
              <a:rPr lang="en-AU" dirty="0"/>
              <a:t>Problem 2</a:t>
            </a:r>
          </a:p>
        </p:txBody>
      </p:sp>
      <p:sp>
        <p:nvSpPr>
          <p:cNvPr id="4" name="Text Placeholder 3">
            <a:extLst>
              <a:ext uri="{FF2B5EF4-FFF2-40B4-BE49-F238E27FC236}">
                <a16:creationId xmlns:a16="http://schemas.microsoft.com/office/drawing/2014/main" id="{07DF4A8A-54BB-38E8-A4B9-117EE975922E}"/>
              </a:ext>
            </a:extLst>
          </p:cNvPr>
          <p:cNvSpPr>
            <a:spLocks noGrp="1"/>
          </p:cNvSpPr>
          <p:nvPr>
            <p:ph type="body" sz="quarter" idx="18"/>
          </p:nvPr>
        </p:nvSpPr>
        <p:spPr/>
        <p:txBody>
          <a:bodyPr/>
          <a:lstStyle/>
          <a:p>
            <a:r>
              <a:rPr lang="en-AU" dirty="0"/>
              <a:t>You do </a:t>
            </a:r>
          </a:p>
        </p:txBody>
      </p:sp>
      <p:sp>
        <p:nvSpPr>
          <p:cNvPr id="6" name="TextBox 5">
            <a:extLst>
              <a:ext uri="{FF2B5EF4-FFF2-40B4-BE49-F238E27FC236}">
                <a16:creationId xmlns:a16="http://schemas.microsoft.com/office/drawing/2014/main" id="{D2F82516-42B8-826A-D951-37140DB593AF}"/>
              </a:ext>
            </a:extLst>
          </p:cNvPr>
          <p:cNvSpPr txBox="1"/>
          <p:nvPr/>
        </p:nvSpPr>
        <p:spPr>
          <a:xfrm>
            <a:off x="236174" y="1292535"/>
            <a:ext cx="11483999" cy="1287468"/>
          </a:xfrm>
          <a:prstGeom prst="rect">
            <a:avLst/>
          </a:prstGeom>
          <a:noFill/>
        </p:spPr>
        <p:txBody>
          <a:bodyPr wrap="square">
            <a:spAutoFit/>
          </a:bodyPr>
          <a:lstStyle/>
          <a:p>
            <a:pPr lvl="0">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There is a test with </a:t>
            </a:r>
            <a:r>
              <a:rPr lang="en-AU" sz="1800" dirty="0">
                <a:solidFill>
                  <a:schemeClr val="tx2"/>
                </a:solidFill>
                <a:effectLst/>
                <a:latin typeface="Arial" panose="020B0604020202020204" pitchFamily="34" charset="0"/>
                <a:ea typeface="Calibri" panose="020F0502020204030204" pitchFamily="34" charset="0"/>
              </a:rPr>
              <a:t>10 multiple-choice</a:t>
            </a:r>
            <a:r>
              <a:rPr lang="en-AU" sz="1800" dirty="0">
                <a:solidFill>
                  <a:schemeClr val="tx2"/>
                </a:solidFill>
                <a:latin typeface="Arial" panose="020B0604020202020204" pitchFamily="34" charset="0"/>
                <a:ea typeface="Calibri" panose="020F0502020204030204" pitchFamily="34" charset="0"/>
              </a:rPr>
              <a:t> </a:t>
            </a:r>
            <a:r>
              <a:rPr lang="en-AU" sz="1800" dirty="0">
                <a:latin typeface="Arial" panose="020B0604020202020204" pitchFamily="34" charset="0"/>
                <a:ea typeface="Calibri" panose="020F0502020204030204" pitchFamily="34" charset="0"/>
              </a:rPr>
              <a:t>questions, with </a:t>
            </a:r>
            <a:r>
              <a:rPr lang="en-AU" sz="1800" dirty="0">
                <a:effectLst/>
                <a:latin typeface="Arial" panose="020B0604020202020204" pitchFamily="34" charset="0"/>
                <a:ea typeface="Calibri" panose="020F0502020204030204" pitchFamily="34" charset="0"/>
              </a:rPr>
              <a:t>options A, B, C and D for each. The teacher wants to help her students and tells them there </a:t>
            </a:r>
            <a:r>
              <a:rPr lang="en-AU" sz="1800" dirty="0">
                <a:solidFill>
                  <a:schemeClr val="tx2"/>
                </a:solidFill>
                <a:effectLst/>
                <a:latin typeface="Arial" panose="020B0604020202020204" pitchFamily="34" charset="0"/>
                <a:ea typeface="Calibri" panose="020F0502020204030204" pitchFamily="34" charset="0"/>
              </a:rPr>
              <a:t>are 3 C’s 3 A’s, 2 B’s and 2 D’s</a:t>
            </a:r>
            <a:r>
              <a:rPr lang="en-AU" sz="1800" dirty="0">
                <a:effectLst/>
                <a:latin typeface="Arial" panose="020B0604020202020204" pitchFamily="34" charset="0"/>
                <a:ea typeface="Calibri" panose="020F0502020204030204" pitchFamily="34" charset="0"/>
              </a:rPr>
              <a:t>. </a:t>
            </a:r>
            <a:r>
              <a:rPr lang="en-AU" sz="1800" dirty="0">
                <a:solidFill>
                  <a:schemeClr val="tx2"/>
                </a:solidFill>
                <a:effectLst/>
                <a:latin typeface="Arial" panose="020B0604020202020204" pitchFamily="34" charset="0"/>
                <a:ea typeface="Calibri" panose="020F0502020204030204" pitchFamily="34" charset="0"/>
              </a:rPr>
              <a:t>Is this helpful, </a:t>
            </a:r>
            <a:r>
              <a:rPr lang="en-AU" sz="1800" dirty="0">
                <a:effectLst/>
                <a:latin typeface="Arial" panose="020B0604020202020204" pitchFamily="34" charset="0"/>
                <a:ea typeface="Calibri" panose="020F0502020204030204" pitchFamily="34" charset="0"/>
              </a:rPr>
              <a:t>why or why not? Find the </a:t>
            </a:r>
            <a:r>
              <a:rPr lang="en-AU" sz="1800" dirty="0">
                <a:solidFill>
                  <a:schemeClr val="tx2"/>
                </a:solidFill>
                <a:effectLst/>
                <a:latin typeface="Arial" panose="020B0604020202020204" pitchFamily="34" charset="0"/>
                <a:ea typeface="Calibri" panose="020F0502020204030204" pitchFamily="34" charset="0"/>
              </a:rPr>
              <a:t>probability</a:t>
            </a:r>
            <a:r>
              <a:rPr lang="en-AU" sz="1800" dirty="0">
                <a:effectLst/>
                <a:latin typeface="Arial" panose="020B0604020202020204" pitchFamily="34" charset="0"/>
                <a:ea typeface="Calibri" panose="020F0502020204030204" pitchFamily="34" charset="0"/>
              </a:rPr>
              <a:t> that a student will get the answers correct. </a:t>
            </a:r>
          </a:p>
        </p:txBody>
      </p:sp>
      <p:sp>
        <p:nvSpPr>
          <p:cNvPr id="2" name="Slide Number Placeholder 1">
            <a:extLst>
              <a:ext uri="{FF2B5EF4-FFF2-40B4-BE49-F238E27FC236}">
                <a16:creationId xmlns:a16="http://schemas.microsoft.com/office/drawing/2014/main" id="{76F4EFCA-21C6-0282-CFB8-42227B1CED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87673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CC0B7-562F-4984-134D-4E4A6189AE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B22FD0-2BE5-61B0-9D3C-F8E98BB745E5}"/>
              </a:ext>
            </a:extLst>
          </p:cNvPr>
          <p:cNvSpPr>
            <a:spLocks noGrp="1"/>
          </p:cNvSpPr>
          <p:nvPr>
            <p:ph type="title"/>
          </p:nvPr>
        </p:nvSpPr>
        <p:spPr/>
        <p:txBody>
          <a:bodyPr/>
          <a:lstStyle/>
          <a:p>
            <a:r>
              <a:rPr lang="en-AU" dirty="0"/>
              <a:t>Solution - Problem 2</a:t>
            </a:r>
          </a:p>
        </p:txBody>
      </p:sp>
      <p:sp>
        <p:nvSpPr>
          <p:cNvPr id="4" name="Text Placeholder 3">
            <a:extLst>
              <a:ext uri="{FF2B5EF4-FFF2-40B4-BE49-F238E27FC236}">
                <a16:creationId xmlns:a16="http://schemas.microsoft.com/office/drawing/2014/main" id="{2322686B-D11C-0CEA-4CE6-1322808A1FF2}"/>
              </a:ext>
            </a:extLst>
          </p:cNvPr>
          <p:cNvSpPr>
            <a:spLocks noGrp="1"/>
          </p:cNvSpPr>
          <p:nvPr>
            <p:ph type="body" sz="quarter" idx="18"/>
          </p:nvPr>
        </p:nvSpPr>
        <p:spPr/>
        <p:txBody>
          <a:bodyPr/>
          <a:lstStyle/>
          <a:p>
            <a:r>
              <a:rPr lang="en-AU" dirty="0">
                <a:ea typeface="Calibri" panose="020F0502020204030204" pitchFamily="34" charset="0"/>
              </a:rPr>
              <a:t>10 MC questions, </a:t>
            </a:r>
            <a:r>
              <a:rPr lang="en-AU" dirty="0">
                <a:effectLst/>
                <a:latin typeface="Arial" panose="020B0604020202020204" pitchFamily="34" charset="0"/>
                <a:ea typeface="Calibri" panose="020F0502020204030204" pitchFamily="34" charset="0"/>
              </a:rPr>
              <a:t>3 C’s 3 A’s, 2 B’s and 2 D’s. Is this helpful? Find the probability.</a:t>
            </a:r>
            <a:endParaRPr lang="en-AU"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3044A93-B664-B4B8-87BB-ABABA7A8D200}"/>
                  </a:ext>
                </a:extLst>
              </p:cNvPr>
              <p:cNvGraphicFramePr>
                <a:graphicFrameLocks noGrp="1"/>
              </p:cNvGraphicFramePr>
              <p:nvPr>
                <p:extLst>
                  <p:ext uri="{D42A27DB-BD31-4B8C-83A1-F6EECF244321}">
                    <p14:modId xmlns:p14="http://schemas.microsoft.com/office/powerpoint/2010/main" val="3103334123"/>
                  </p:ext>
                </p:extLst>
              </p:nvPr>
            </p:nvGraphicFramePr>
            <p:xfrm>
              <a:off x="892344" y="1981856"/>
              <a:ext cx="10231656" cy="2496724"/>
            </p:xfrm>
            <a:graphic>
              <a:graphicData uri="http://schemas.openxmlformats.org/drawingml/2006/table">
                <a:tbl>
                  <a:tblPr firstRow="1" bandRow="1">
                    <a:tableStyleId>{69012ECD-51FC-41F1-AA8D-1B2483CD663E}</a:tableStyleId>
                  </a:tblPr>
                  <a:tblGrid>
                    <a:gridCol w="3031959">
                      <a:extLst>
                        <a:ext uri="{9D8B030D-6E8A-4147-A177-3AD203B41FA5}">
                          <a16:colId xmlns:a16="http://schemas.microsoft.com/office/drawing/2014/main" val="3806066794"/>
                        </a:ext>
                      </a:extLst>
                    </a:gridCol>
                    <a:gridCol w="3789145">
                      <a:extLst>
                        <a:ext uri="{9D8B030D-6E8A-4147-A177-3AD203B41FA5}">
                          <a16:colId xmlns:a16="http://schemas.microsoft.com/office/drawing/2014/main" val="709107803"/>
                        </a:ext>
                      </a:extLst>
                    </a:gridCol>
                    <a:gridCol w="3410552">
                      <a:extLst>
                        <a:ext uri="{9D8B030D-6E8A-4147-A177-3AD203B41FA5}">
                          <a16:colId xmlns:a16="http://schemas.microsoft.com/office/drawing/2014/main" val="2368347966"/>
                        </a:ext>
                      </a:extLst>
                    </a:gridCol>
                  </a:tblGrid>
                  <a:tr h="759364">
                    <a:tc>
                      <a:txBody>
                        <a:bodyPr/>
                        <a:lstStyle/>
                        <a:p>
                          <a:pPr algn="ctr"/>
                          <a:r>
                            <a:rPr lang="en-AU" dirty="0"/>
                            <a:t>Total possible </a:t>
                          </a:r>
                        </a:p>
                      </a:txBody>
                      <a:tcPr anchor="ctr"/>
                    </a:tc>
                    <a:tc>
                      <a:txBody>
                        <a:bodyPr/>
                        <a:lstStyle/>
                        <a:p>
                          <a:pPr algn="ctr"/>
                          <a:r>
                            <a:rPr lang="en-AU" dirty="0"/>
                            <a:t>Arrangements of given answers </a:t>
                          </a:r>
                        </a:p>
                      </a:txBody>
                      <a:tcPr anchor="ctr"/>
                    </a:tc>
                    <a:tc>
                      <a:txBody>
                        <a:bodyPr/>
                        <a:lstStyle/>
                        <a:p>
                          <a:pPr algn="ctr"/>
                          <a:r>
                            <a:rPr lang="en-AU" dirty="0"/>
                            <a:t>Probability</a:t>
                          </a:r>
                        </a:p>
                      </a:txBody>
                      <a:tcPr anchor="ctr"/>
                    </a:tc>
                    <a:extLst>
                      <a:ext uri="{0D108BD9-81ED-4DB2-BD59-A6C34878D82A}">
                        <a16:rowId xmlns:a16="http://schemas.microsoft.com/office/drawing/2014/main" val="3328613008"/>
                      </a:ext>
                    </a:extLst>
                  </a:tr>
                  <a:tr h="370840">
                    <a:tc>
                      <a:txBody>
                        <a:bodyPr/>
                        <a:lstStyle/>
                        <a:p>
                          <a:pPr marL="269875" indent="0">
                            <a:lnSpc>
                              <a:spcPct val="200000"/>
                            </a:lnSpc>
                          </a:pPr>
                          <a14:m>
                            <m:oMathPara xmlns:m="http://schemas.openxmlformats.org/officeDocument/2006/math">
                              <m:oMathParaPr>
                                <m:jc m:val="left"/>
                              </m:oMathParaPr>
                              <m:oMath xmlns:m="http://schemas.openxmlformats.org/officeDocument/2006/math">
                                <m:r>
                                  <a:rPr lang="en-AU" b="0" smtClean="0">
                                    <a:latin typeface="Cambria Math" panose="02040503050406030204" pitchFamily="18" charset="0"/>
                                  </a:rPr>
                                  <m:t>=4×4×…×4</m:t>
                                </m:r>
                              </m:oMath>
                              <m:oMath xmlns:m="http://schemas.openxmlformats.org/officeDocument/2006/math">
                                <m:r>
                                  <a:rPr lang="en-AU" b="0" smtClean="0">
                                    <a:latin typeface="Cambria Math" panose="02040503050406030204" pitchFamily="18" charset="0"/>
                                  </a:rPr>
                                  <m:t>=</m:t>
                                </m:r>
                                <m:sSup>
                                  <m:sSupPr>
                                    <m:ctrlPr>
                                      <a:rPr lang="en-AU" b="0" i="1" smtClean="0">
                                        <a:latin typeface="Cambria Math" panose="02040503050406030204" pitchFamily="18" charset="0"/>
                                      </a:rPr>
                                    </m:ctrlPr>
                                  </m:sSupPr>
                                  <m:e>
                                    <m:r>
                                      <a:rPr lang="en-AU" b="0" smtClean="0">
                                        <a:latin typeface="Cambria Math" panose="02040503050406030204" pitchFamily="18" charset="0"/>
                                      </a:rPr>
                                      <m:t>4</m:t>
                                    </m:r>
                                  </m:e>
                                  <m:sup>
                                    <m:r>
                                      <a:rPr lang="en-AU" b="0" smtClean="0">
                                        <a:latin typeface="Cambria Math" panose="02040503050406030204" pitchFamily="18" charset="0"/>
                                      </a:rPr>
                                      <m:t>10</m:t>
                                    </m:r>
                                  </m:sup>
                                </m:sSup>
                              </m:oMath>
                              <m:oMath xmlns:m="http://schemas.openxmlformats.org/officeDocument/2006/math">
                                <m:r>
                                  <a:rPr lang="en-AU" b="0" smtClean="0">
                                    <a:latin typeface="Cambria Math" panose="02040503050406030204" pitchFamily="18" charset="0"/>
                                  </a:rPr>
                                  <m:t>=1 048 576</m:t>
                                </m:r>
                              </m:oMath>
                            </m:oMathPara>
                          </a14:m>
                          <a:endParaRPr lang="en-AU" dirty="0"/>
                        </a:p>
                      </a:txBody>
                      <a:tcPr/>
                    </a:tc>
                    <a:tc>
                      <a:txBody>
                        <a:bodyPr/>
                        <a:lstStyle/>
                        <a:p>
                          <a:pPr algn="l" defTabSz="895350">
                            <a:lnSpc>
                              <a:spcPct val="200000"/>
                            </a:lnSpc>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smtClean="0">
                                        <a:latin typeface="Cambria Math" panose="02040503050406030204" pitchFamily="18" charset="0"/>
                                      </a:rPr>
                                      <m:t>10!</m:t>
                                    </m:r>
                                  </m:num>
                                  <m:den>
                                    <m:r>
                                      <a:rPr lang="en-AU" b="0" smtClean="0">
                                        <a:latin typeface="Cambria Math" panose="02040503050406030204" pitchFamily="18" charset="0"/>
                                      </a:rPr>
                                      <m:t>3!3!2!2!</m:t>
                                    </m:r>
                                  </m:den>
                                </m:f>
                              </m:oMath>
                              <m:oMath xmlns:m="http://schemas.openxmlformats.org/officeDocument/2006/math">
                                <m:r>
                                  <a:rPr lang="en-AU" b="0" smtClean="0">
                                    <a:latin typeface="Cambria Math" panose="02040503050406030204" pitchFamily="18" charset="0"/>
                                  </a:rPr>
                                  <m:t>=226 800</m:t>
                                </m:r>
                              </m:oMath>
                            </m:oMathPara>
                          </a14:m>
                          <a:endParaRPr lang="en-AU" dirty="0"/>
                        </a:p>
                      </a:txBody>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226800</m:t>
                                    </m:r>
                                  </m:den>
                                </m:f>
                              </m:oMath>
                            </m:oMathPara>
                          </a14:m>
                          <a:endParaRPr lang="en-AU" dirty="0"/>
                        </a:p>
                      </a:txBody>
                      <a:tcPr/>
                    </a:tc>
                    <a:extLst>
                      <a:ext uri="{0D108BD9-81ED-4DB2-BD59-A6C34878D82A}">
                        <a16:rowId xmlns:a16="http://schemas.microsoft.com/office/drawing/2014/main" val="3929498200"/>
                      </a:ext>
                    </a:extLst>
                  </a:tr>
                </a:tbl>
              </a:graphicData>
            </a:graphic>
          </p:graphicFrame>
        </mc:Choice>
        <mc:Fallback xmlns="">
          <p:graphicFrame>
            <p:nvGraphicFramePr>
              <p:cNvPr id="5" name="Table 4">
                <a:extLst>
                  <a:ext uri="{FF2B5EF4-FFF2-40B4-BE49-F238E27FC236}">
                    <a16:creationId xmlns:a16="http://schemas.microsoft.com/office/drawing/2014/main" id="{23044A93-B664-B4B8-87BB-ABABA7A8D200}"/>
                  </a:ext>
                </a:extLst>
              </p:cNvPr>
              <p:cNvGraphicFramePr>
                <a:graphicFrameLocks noGrp="1"/>
              </p:cNvGraphicFramePr>
              <p:nvPr>
                <p:extLst>
                  <p:ext uri="{D42A27DB-BD31-4B8C-83A1-F6EECF244321}">
                    <p14:modId xmlns:p14="http://schemas.microsoft.com/office/powerpoint/2010/main" val="3103334123"/>
                  </p:ext>
                </p:extLst>
              </p:nvPr>
            </p:nvGraphicFramePr>
            <p:xfrm>
              <a:off x="892344" y="1981856"/>
              <a:ext cx="10231656" cy="2496724"/>
            </p:xfrm>
            <a:graphic>
              <a:graphicData uri="http://schemas.openxmlformats.org/drawingml/2006/table">
                <a:tbl>
                  <a:tblPr firstRow="1" bandRow="1">
                    <a:tableStyleId>{69012ECD-51FC-41F1-AA8D-1B2483CD663E}</a:tableStyleId>
                  </a:tblPr>
                  <a:tblGrid>
                    <a:gridCol w="3031959">
                      <a:extLst>
                        <a:ext uri="{9D8B030D-6E8A-4147-A177-3AD203B41FA5}">
                          <a16:colId xmlns:a16="http://schemas.microsoft.com/office/drawing/2014/main" val="3806066794"/>
                        </a:ext>
                      </a:extLst>
                    </a:gridCol>
                    <a:gridCol w="3789145">
                      <a:extLst>
                        <a:ext uri="{9D8B030D-6E8A-4147-A177-3AD203B41FA5}">
                          <a16:colId xmlns:a16="http://schemas.microsoft.com/office/drawing/2014/main" val="709107803"/>
                        </a:ext>
                      </a:extLst>
                    </a:gridCol>
                    <a:gridCol w="3410552">
                      <a:extLst>
                        <a:ext uri="{9D8B030D-6E8A-4147-A177-3AD203B41FA5}">
                          <a16:colId xmlns:a16="http://schemas.microsoft.com/office/drawing/2014/main" val="2368347966"/>
                        </a:ext>
                      </a:extLst>
                    </a:gridCol>
                  </a:tblGrid>
                  <a:tr h="759364">
                    <a:tc>
                      <a:txBody>
                        <a:bodyPr/>
                        <a:lstStyle/>
                        <a:p>
                          <a:pPr algn="ctr"/>
                          <a:r>
                            <a:rPr lang="en-AU" dirty="0"/>
                            <a:t>Total possible </a:t>
                          </a:r>
                        </a:p>
                      </a:txBody>
                      <a:tcPr anchor="ctr"/>
                    </a:tc>
                    <a:tc>
                      <a:txBody>
                        <a:bodyPr/>
                        <a:lstStyle/>
                        <a:p>
                          <a:pPr algn="ctr"/>
                          <a:r>
                            <a:rPr lang="en-AU" dirty="0"/>
                            <a:t>Arrangements of given answers </a:t>
                          </a:r>
                        </a:p>
                      </a:txBody>
                      <a:tcPr anchor="ctr"/>
                    </a:tc>
                    <a:tc>
                      <a:txBody>
                        <a:bodyPr/>
                        <a:lstStyle/>
                        <a:p>
                          <a:pPr algn="ctr"/>
                          <a:r>
                            <a:rPr lang="en-AU" dirty="0"/>
                            <a:t>Probability</a:t>
                          </a:r>
                        </a:p>
                      </a:txBody>
                      <a:tcPr anchor="ctr"/>
                    </a:tc>
                    <a:extLst>
                      <a:ext uri="{0D108BD9-81ED-4DB2-BD59-A6C34878D82A}">
                        <a16:rowId xmlns:a16="http://schemas.microsoft.com/office/drawing/2014/main" val="3328613008"/>
                      </a:ext>
                    </a:extLst>
                  </a:tr>
                  <a:tr h="1737360">
                    <a:tc>
                      <a:txBody>
                        <a:bodyPr/>
                        <a:lstStyle/>
                        <a:p>
                          <a:endParaRPr lang="en-US"/>
                        </a:p>
                      </a:txBody>
                      <a:tcPr>
                        <a:blipFill>
                          <a:blip r:embed="rId3"/>
                          <a:stretch>
                            <a:fillRect l="-418" t="-44526" r="-237657" b="-730"/>
                          </a:stretch>
                        </a:blipFill>
                      </a:tcPr>
                    </a:tc>
                    <a:tc>
                      <a:txBody>
                        <a:bodyPr/>
                        <a:lstStyle/>
                        <a:p>
                          <a:endParaRPr lang="en-US"/>
                        </a:p>
                      </a:txBody>
                      <a:tcPr>
                        <a:blipFill>
                          <a:blip r:embed="rId3"/>
                          <a:stretch>
                            <a:fillRect l="-80537" t="-44526" r="-90604" b="-730"/>
                          </a:stretch>
                        </a:blipFill>
                      </a:tcPr>
                    </a:tc>
                    <a:tc>
                      <a:txBody>
                        <a:bodyPr/>
                        <a:lstStyle/>
                        <a:p>
                          <a:endParaRPr lang="en-US"/>
                        </a:p>
                      </a:txBody>
                      <a:tcPr>
                        <a:blipFill>
                          <a:blip r:embed="rId3"/>
                          <a:stretch>
                            <a:fillRect l="-200000" t="-44526" r="-372" b="-730"/>
                          </a:stretch>
                        </a:blipFill>
                      </a:tcPr>
                    </a:tc>
                    <a:extLst>
                      <a:ext uri="{0D108BD9-81ED-4DB2-BD59-A6C34878D82A}">
                        <a16:rowId xmlns:a16="http://schemas.microsoft.com/office/drawing/2014/main" val="3929498200"/>
                      </a:ext>
                    </a:extLst>
                  </a:tr>
                </a:tbl>
              </a:graphicData>
            </a:graphic>
          </p:graphicFrame>
        </mc:Fallback>
      </mc:AlternateContent>
      <p:sp>
        <p:nvSpPr>
          <p:cNvPr id="7" name="TextBox 6">
            <a:extLst>
              <a:ext uri="{FF2B5EF4-FFF2-40B4-BE49-F238E27FC236}">
                <a16:creationId xmlns:a16="http://schemas.microsoft.com/office/drawing/2014/main" id="{374BEBD3-D092-9669-9762-D606E887991B}"/>
              </a:ext>
            </a:extLst>
          </p:cNvPr>
          <p:cNvSpPr txBox="1"/>
          <p:nvPr/>
        </p:nvSpPr>
        <p:spPr>
          <a:xfrm>
            <a:off x="892737" y="4725419"/>
            <a:ext cx="10239089" cy="1518301"/>
          </a:xfrm>
          <a:prstGeom prst="rect">
            <a:avLst/>
          </a:prstGeom>
          <a:noFill/>
        </p:spPr>
        <p:txBody>
          <a:bodyPr wrap="square">
            <a:spAutoFit/>
          </a:bodyPr>
          <a:lstStyle/>
          <a:p>
            <a:pPr lvl="0">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The teacher’s tip is helpful as it reduces the number of arrangements. There is still an impossible number of arrangements for the students to rely on this hint to achieve full marks in the test.</a:t>
            </a:r>
          </a:p>
          <a:p>
            <a:pPr lvl="0">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AD879077-D044-DA6E-8D6E-9EF73D08CF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986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US" sz="1100" u="sng"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Mathematics Extension 1 1</a:t>
            </a:r>
            <a:r>
              <a:rPr lang="en-US" sz="1100"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1</a:t>
            </a:r>
            <a:r>
              <a:rPr lang="en-AU" u="sng" dirty="0">
                <a:solidFill>
                  <a:schemeClr val="accent1">
                    <a:lumMod val="75000"/>
                    <a:lumOff val="25000"/>
                  </a:schemeClr>
                </a:solidFill>
              </a:rPr>
              <a:t>–</a:t>
            </a:r>
            <a:r>
              <a:rPr lang="en-US" sz="1100" u="sng"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12 Syllabus</a:t>
            </a:r>
            <a:r>
              <a:rPr lang="en-AU" sz="1100" dirty="0">
                <a:solidFill>
                  <a:schemeClr val="accent1">
                    <a:lumMod val="75000"/>
                    <a:lumOff val="25000"/>
                  </a:schemeClr>
                </a:solidFill>
                <a:effectLst/>
                <a:latin typeface="Arial" panose="020B0604020202020204" pitchFamily="34" charset="0"/>
                <a:ea typeface="Arial" panose="020B0604020202020204" pitchFamily="34" charset="0"/>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2025</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40584B-D4C7-5F05-9380-84E01AFDEA57}"/>
              </a:ext>
            </a:extLst>
          </p:cNvPr>
          <p:cNvSpPr>
            <a:spLocks noGrp="1"/>
          </p:cNvSpPr>
          <p:nvPr>
            <p:ph type="title"/>
          </p:nvPr>
        </p:nvSpPr>
        <p:spPr/>
        <p:txBody>
          <a:bodyPr/>
          <a:lstStyle/>
          <a:p>
            <a:r>
              <a:rPr lang="en-AU" dirty="0"/>
              <a:t>DNA strand </a:t>
            </a:r>
          </a:p>
        </p:txBody>
      </p:sp>
      <p:sp>
        <p:nvSpPr>
          <p:cNvPr id="4" name="Text Placeholder 3">
            <a:extLst>
              <a:ext uri="{FF2B5EF4-FFF2-40B4-BE49-F238E27FC236}">
                <a16:creationId xmlns:a16="http://schemas.microsoft.com/office/drawing/2014/main" id="{45A9465C-D446-7947-9B8B-588589E199A5}"/>
              </a:ext>
            </a:extLst>
          </p:cNvPr>
          <p:cNvSpPr>
            <a:spLocks noGrp="1"/>
          </p:cNvSpPr>
          <p:nvPr>
            <p:ph type="body" sz="quarter" idx="18"/>
          </p:nvPr>
        </p:nvSpPr>
        <p:spPr/>
        <p:txBody>
          <a:bodyPr/>
          <a:lstStyle/>
          <a:p>
            <a:r>
              <a:rPr lang="en-AU" dirty="0"/>
              <a:t>10 base pairs </a:t>
            </a:r>
          </a:p>
        </p:txBody>
      </p:sp>
      <p:grpSp>
        <p:nvGrpSpPr>
          <p:cNvPr id="10" name="Group 9" descr="Top pairing of DNA sequencing.">
            <a:extLst>
              <a:ext uri="{FF2B5EF4-FFF2-40B4-BE49-F238E27FC236}">
                <a16:creationId xmlns:a16="http://schemas.microsoft.com/office/drawing/2014/main" id="{F7B258F6-DED5-C8CE-BD75-CE4A17A2BE14}"/>
              </a:ext>
            </a:extLst>
          </p:cNvPr>
          <p:cNvGrpSpPr/>
          <p:nvPr/>
        </p:nvGrpSpPr>
        <p:grpSpPr>
          <a:xfrm>
            <a:off x="1691946" y="1674306"/>
            <a:ext cx="8219872" cy="1561458"/>
            <a:chOff x="1691946" y="1674306"/>
            <a:chExt cx="8219872" cy="1561458"/>
          </a:xfrm>
        </p:grpSpPr>
        <p:sp>
          <p:nvSpPr>
            <p:cNvPr id="32" name="Flowchart: Merge 31">
              <a:extLst>
                <a:ext uri="{FF2B5EF4-FFF2-40B4-BE49-F238E27FC236}">
                  <a16:creationId xmlns:a16="http://schemas.microsoft.com/office/drawing/2014/main" id="{A23960E6-F11D-1A27-8C76-9CD744550277}"/>
                </a:ext>
              </a:extLst>
            </p:cNvPr>
            <p:cNvSpPr/>
            <p:nvPr/>
          </p:nvSpPr>
          <p:spPr>
            <a:xfrm>
              <a:off x="2032618" y="1977841"/>
              <a:ext cx="605818" cy="1257392"/>
            </a:xfrm>
            <a:prstGeom prst="flowChartMerg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Flowchart: Merge 32">
              <a:extLst>
                <a:ext uri="{FF2B5EF4-FFF2-40B4-BE49-F238E27FC236}">
                  <a16:creationId xmlns:a16="http://schemas.microsoft.com/office/drawing/2014/main" id="{A4C95D5E-C834-B42B-9BC0-111CD0D00D0E}"/>
                </a:ext>
              </a:extLst>
            </p:cNvPr>
            <p:cNvSpPr/>
            <p:nvPr/>
          </p:nvSpPr>
          <p:spPr>
            <a:xfrm>
              <a:off x="2773172" y="1976575"/>
              <a:ext cx="605818" cy="1257392"/>
            </a:xfrm>
            <a:prstGeom prst="flowChartMerge">
              <a:avLst/>
            </a:prstGeom>
            <a:solidFill>
              <a:srgbClr val="0082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Flowchart: Merge 33">
              <a:extLst>
                <a:ext uri="{FF2B5EF4-FFF2-40B4-BE49-F238E27FC236}">
                  <a16:creationId xmlns:a16="http://schemas.microsoft.com/office/drawing/2014/main" id="{415847BF-2704-CBCB-250B-261D03AB7A8D}"/>
                </a:ext>
              </a:extLst>
            </p:cNvPr>
            <p:cNvSpPr/>
            <p:nvPr/>
          </p:nvSpPr>
          <p:spPr>
            <a:xfrm>
              <a:off x="3522989" y="1971072"/>
              <a:ext cx="605818" cy="1257392"/>
            </a:xfrm>
            <a:prstGeom prst="flowChartMerge">
              <a:avLst/>
            </a:prstGeom>
            <a:solidFill>
              <a:srgbClr val="0082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Flowchart: Merge 34">
              <a:extLst>
                <a:ext uri="{FF2B5EF4-FFF2-40B4-BE49-F238E27FC236}">
                  <a16:creationId xmlns:a16="http://schemas.microsoft.com/office/drawing/2014/main" id="{E9FFF85C-BA03-40D3-9569-11D83E10D457}"/>
                </a:ext>
              </a:extLst>
            </p:cNvPr>
            <p:cNvSpPr/>
            <p:nvPr/>
          </p:nvSpPr>
          <p:spPr>
            <a:xfrm>
              <a:off x="4263543" y="1971535"/>
              <a:ext cx="605818" cy="1257392"/>
            </a:xfrm>
            <a:prstGeom prst="flowChartMerg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Flowchart: Merge 35">
              <a:extLst>
                <a:ext uri="{FF2B5EF4-FFF2-40B4-BE49-F238E27FC236}">
                  <a16:creationId xmlns:a16="http://schemas.microsoft.com/office/drawing/2014/main" id="{A227DD35-F823-9739-32B5-18B72EFA0664}"/>
                </a:ext>
              </a:extLst>
            </p:cNvPr>
            <p:cNvSpPr/>
            <p:nvPr/>
          </p:nvSpPr>
          <p:spPr>
            <a:xfrm>
              <a:off x="5036746" y="1974103"/>
              <a:ext cx="605818" cy="1257392"/>
            </a:xfrm>
            <a:prstGeom prst="flowChartMerge">
              <a:avLst/>
            </a:prstGeom>
            <a:solidFill>
              <a:srgbClr val="B5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Flowchart: Merge 36">
              <a:extLst>
                <a:ext uri="{FF2B5EF4-FFF2-40B4-BE49-F238E27FC236}">
                  <a16:creationId xmlns:a16="http://schemas.microsoft.com/office/drawing/2014/main" id="{953461AF-6DB0-5D06-C3D5-264F13882FC7}"/>
                </a:ext>
              </a:extLst>
            </p:cNvPr>
            <p:cNvSpPr/>
            <p:nvPr/>
          </p:nvSpPr>
          <p:spPr>
            <a:xfrm>
              <a:off x="5808031" y="1974737"/>
              <a:ext cx="605818" cy="1257392"/>
            </a:xfrm>
            <a:prstGeom prst="flowChartMerg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Flowchart: Merge 37">
              <a:extLst>
                <a:ext uri="{FF2B5EF4-FFF2-40B4-BE49-F238E27FC236}">
                  <a16:creationId xmlns:a16="http://schemas.microsoft.com/office/drawing/2014/main" id="{C9208264-7284-DECD-842D-60C892BCA700}"/>
                </a:ext>
              </a:extLst>
            </p:cNvPr>
            <p:cNvSpPr/>
            <p:nvPr/>
          </p:nvSpPr>
          <p:spPr>
            <a:xfrm>
              <a:off x="6569204" y="1975091"/>
              <a:ext cx="605818" cy="1257392"/>
            </a:xfrm>
            <a:prstGeom prst="flowChartMerg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Flowchart: Merge 38">
              <a:extLst>
                <a:ext uri="{FF2B5EF4-FFF2-40B4-BE49-F238E27FC236}">
                  <a16:creationId xmlns:a16="http://schemas.microsoft.com/office/drawing/2014/main" id="{609A5AF8-24AF-9FE1-B1FC-D9150116C1BE}"/>
                </a:ext>
              </a:extLst>
            </p:cNvPr>
            <p:cNvSpPr/>
            <p:nvPr/>
          </p:nvSpPr>
          <p:spPr>
            <a:xfrm>
              <a:off x="7344909" y="1971072"/>
              <a:ext cx="605818" cy="1257392"/>
            </a:xfrm>
            <a:prstGeom prst="flowChartMerg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Flowchart: Merge 39">
              <a:extLst>
                <a:ext uri="{FF2B5EF4-FFF2-40B4-BE49-F238E27FC236}">
                  <a16:creationId xmlns:a16="http://schemas.microsoft.com/office/drawing/2014/main" id="{AA40745A-2AD2-D70C-1CAE-9975572FAB4B}"/>
                </a:ext>
              </a:extLst>
            </p:cNvPr>
            <p:cNvSpPr/>
            <p:nvPr/>
          </p:nvSpPr>
          <p:spPr>
            <a:xfrm>
              <a:off x="8100437" y="1978372"/>
              <a:ext cx="605818" cy="1257392"/>
            </a:xfrm>
            <a:prstGeom prst="flowChartMerg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Flowchart: Merge 40">
              <a:extLst>
                <a:ext uri="{FF2B5EF4-FFF2-40B4-BE49-F238E27FC236}">
                  <a16:creationId xmlns:a16="http://schemas.microsoft.com/office/drawing/2014/main" id="{644F4384-B241-A436-797E-46711440BD5D}"/>
                </a:ext>
              </a:extLst>
            </p:cNvPr>
            <p:cNvSpPr/>
            <p:nvPr/>
          </p:nvSpPr>
          <p:spPr>
            <a:xfrm>
              <a:off x="8879710" y="1971072"/>
              <a:ext cx="605818" cy="1257392"/>
            </a:xfrm>
            <a:prstGeom prst="flowChartMerge">
              <a:avLst/>
            </a:prstGeom>
            <a:solidFill>
              <a:srgbClr val="B5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D62BC221-0999-82AF-E00F-ED246AA392CB}"/>
                </a:ext>
              </a:extLst>
            </p:cNvPr>
            <p:cNvSpPr/>
            <p:nvPr/>
          </p:nvSpPr>
          <p:spPr>
            <a:xfrm>
              <a:off x="1691946" y="1674306"/>
              <a:ext cx="821987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2" name="TextBox 51">
            <a:extLst>
              <a:ext uri="{FF2B5EF4-FFF2-40B4-BE49-F238E27FC236}">
                <a16:creationId xmlns:a16="http://schemas.microsoft.com/office/drawing/2014/main" id="{1FA65EAF-C6FD-F320-1868-E06FFD352B3B}"/>
              </a:ext>
            </a:extLst>
          </p:cNvPr>
          <p:cNvSpPr txBox="1"/>
          <p:nvPr/>
        </p:nvSpPr>
        <p:spPr>
          <a:xfrm>
            <a:off x="2120535" y="1998457"/>
            <a:ext cx="379379" cy="304800"/>
          </a:xfrm>
          <a:prstGeom prst="rect">
            <a:avLst/>
          </a:prstGeom>
          <a:noFill/>
          <a:ln>
            <a:noFill/>
          </a:ln>
        </p:spPr>
        <p:txBody>
          <a:bodyPr wrap="square" lIns="0" tIns="0" rIns="0" bIns="0" rtlCol="0">
            <a:noAutofit/>
          </a:bodyPr>
          <a:lstStyle/>
          <a:p>
            <a:pPr algn="ctr"/>
            <a:r>
              <a:rPr lang="en-AU" sz="2800" dirty="0">
                <a:solidFill>
                  <a:schemeClr val="bg1"/>
                </a:solidFill>
              </a:rPr>
              <a:t>G</a:t>
            </a:r>
          </a:p>
        </p:txBody>
      </p:sp>
      <p:sp>
        <p:nvSpPr>
          <p:cNvPr id="53" name="TextBox 52">
            <a:extLst>
              <a:ext uri="{FF2B5EF4-FFF2-40B4-BE49-F238E27FC236}">
                <a16:creationId xmlns:a16="http://schemas.microsoft.com/office/drawing/2014/main" id="{E16B527B-7777-ED0C-6AE0-53D4DE4EBCE2}"/>
              </a:ext>
            </a:extLst>
          </p:cNvPr>
          <p:cNvSpPr txBox="1"/>
          <p:nvPr/>
        </p:nvSpPr>
        <p:spPr>
          <a:xfrm>
            <a:off x="2956022" y="1995798"/>
            <a:ext cx="379379" cy="304800"/>
          </a:xfrm>
          <a:prstGeom prst="rect">
            <a:avLst/>
          </a:prstGeom>
          <a:noFill/>
          <a:ln>
            <a:noFill/>
          </a:ln>
        </p:spPr>
        <p:txBody>
          <a:bodyPr wrap="square" lIns="0" tIns="0" rIns="0" bIns="0" rtlCol="0">
            <a:noAutofit/>
          </a:bodyPr>
          <a:lstStyle/>
          <a:p>
            <a:pPr algn="l"/>
            <a:r>
              <a:rPr lang="en-AU" sz="2800" dirty="0">
                <a:solidFill>
                  <a:schemeClr val="bg1"/>
                </a:solidFill>
              </a:rPr>
              <a:t>T</a:t>
            </a:r>
          </a:p>
        </p:txBody>
      </p:sp>
      <p:sp>
        <p:nvSpPr>
          <p:cNvPr id="54" name="TextBox 53">
            <a:extLst>
              <a:ext uri="{FF2B5EF4-FFF2-40B4-BE49-F238E27FC236}">
                <a16:creationId xmlns:a16="http://schemas.microsoft.com/office/drawing/2014/main" id="{E7A6A527-B6F5-0DA9-0C16-5CC627B34783}"/>
              </a:ext>
            </a:extLst>
          </p:cNvPr>
          <p:cNvSpPr txBox="1"/>
          <p:nvPr/>
        </p:nvSpPr>
        <p:spPr>
          <a:xfrm>
            <a:off x="3634569" y="1981537"/>
            <a:ext cx="379379" cy="304800"/>
          </a:xfrm>
          <a:prstGeom prst="rect">
            <a:avLst/>
          </a:prstGeom>
          <a:noFill/>
          <a:ln>
            <a:noFill/>
          </a:ln>
        </p:spPr>
        <p:txBody>
          <a:bodyPr wrap="square" lIns="0" tIns="0" rIns="0" bIns="0" rtlCol="0">
            <a:noAutofit/>
          </a:bodyPr>
          <a:lstStyle/>
          <a:p>
            <a:pPr algn="ctr"/>
            <a:r>
              <a:rPr lang="en-AU" sz="2800" dirty="0">
                <a:solidFill>
                  <a:schemeClr val="bg1"/>
                </a:solidFill>
              </a:rPr>
              <a:t>T</a:t>
            </a:r>
          </a:p>
        </p:txBody>
      </p:sp>
      <p:sp>
        <p:nvSpPr>
          <p:cNvPr id="63" name="TextBox 62">
            <a:extLst>
              <a:ext uri="{FF2B5EF4-FFF2-40B4-BE49-F238E27FC236}">
                <a16:creationId xmlns:a16="http://schemas.microsoft.com/office/drawing/2014/main" id="{543B68DA-DB0D-EE28-400E-06A8909B10DC}"/>
              </a:ext>
            </a:extLst>
          </p:cNvPr>
          <p:cNvSpPr txBox="1"/>
          <p:nvPr/>
        </p:nvSpPr>
        <p:spPr>
          <a:xfrm>
            <a:off x="4437717" y="2003963"/>
            <a:ext cx="379379" cy="304800"/>
          </a:xfrm>
          <a:prstGeom prst="rect">
            <a:avLst/>
          </a:prstGeom>
          <a:noFill/>
          <a:ln>
            <a:noFill/>
          </a:ln>
        </p:spPr>
        <p:txBody>
          <a:bodyPr wrap="square" lIns="0" tIns="0" rIns="0" bIns="0" rtlCol="0">
            <a:noAutofit/>
          </a:bodyPr>
          <a:lstStyle/>
          <a:p>
            <a:r>
              <a:rPr lang="en-AU" sz="2800" dirty="0">
                <a:solidFill>
                  <a:schemeClr val="bg1"/>
                </a:solidFill>
              </a:rPr>
              <a:t>C</a:t>
            </a:r>
          </a:p>
        </p:txBody>
      </p:sp>
      <p:sp>
        <p:nvSpPr>
          <p:cNvPr id="1031" name="TextBox 1030">
            <a:extLst>
              <a:ext uri="{FF2B5EF4-FFF2-40B4-BE49-F238E27FC236}">
                <a16:creationId xmlns:a16="http://schemas.microsoft.com/office/drawing/2014/main" id="{54FBB13B-75BF-C87B-D503-352E2AF9D9AA}"/>
              </a:ext>
            </a:extLst>
          </p:cNvPr>
          <p:cNvSpPr txBox="1"/>
          <p:nvPr/>
        </p:nvSpPr>
        <p:spPr>
          <a:xfrm>
            <a:off x="5222049" y="1995798"/>
            <a:ext cx="379379" cy="304800"/>
          </a:xfrm>
          <a:prstGeom prst="rect">
            <a:avLst/>
          </a:prstGeom>
          <a:noFill/>
          <a:ln>
            <a:noFill/>
          </a:ln>
        </p:spPr>
        <p:txBody>
          <a:bodyPr wrap="square" lIns="0" tIns="0" rIns="0" bIns="0" rtlCol="0">
            <a:noAutofit/>
          </a:bodyPr>
          <a:lstStyle/>
          <a:p>
            <a:r>
              <a:rPr lang="en-AU" sz="2800" dirty="0">
                <a:solidFill>
                  <a:schemeClr val="bg1"/>
                </a:solidFill>
              </a:rPr>
              <a:t>A</a:t>
            </a:r>
          </a:p>
        </p:txBody>
      </p:sp>
      <p:sp>
        <p:nvSpPr>
          <p:cNvPr id="57" name="TextBox 56">
            <a:extLst>
              <a:ext uri="{FF2B5EF4-FFF2-40B4-BE49-F238E27FC236}">
                <a16:creationId xmlns:a16="http://schemas.microsoft.com/office/drawing/2014/main" id="{129B9184-1220-42D0-6F24-808C3CA93CE5}"/>
              </a:ext>
            </a:extLst>
          </p:cNvPr>
          <p:cNvSpPr txBox="1"/>
          <p:nvPr/>
        </p:nvSpPr>
        <p:spPr>
          <a:xfrm>
            <a:off x="5926536" y="1978056"/>
            <a:ext cx="379379" cy="304800"/>
          </a:xfrm>
          <a:prstGeom prst="rect">
            <a:avLst/>
          </a:prstGeom>
          <a:noFill/>
          <a:ln>
            <a:noFill/>
          </a:ln>
        </p:spPr>
        <p:txBody>
          <a:bodyPr wrap="square" lIns="0" tIns="0" rIns="0" bIns="0" rtlCol="0">
            <a:noAutofit/>
          </a:bodyPr>
          <a:lstStyle/>
          <a:p>
            <a:pPr algn="ctr"/>
            <a:r>
              <a:rPr lang="en-AU" sz="2800" dirty="0">
                <a:solidFill>
                  <a:schemeClr val="bg1"/>
                </a:solidFill>
              </a:rPr>
              <a:t>G</a:t>
            </a:r>
          </a:p>
        </p:txBody>
      </p:sp>
      <p:sp>
        <p:nvSpPr>
          <p:cNvPr id="58" name="TextBox 57">
            <a:extLst>
              <a:ext uri="{FF2B5EF4-FFF2-40B4-BE49-F238E27FC236}">
                <a16:creationId xmlns:a16="http://schemas.microsoft.com/office/drawing/2014/main" id="{E9042218-9020-B6FA-9DCC-32F5FBC136CC}"/>
              </a:ext>
            </a:extLst>
          </p:cNvPr>
          <p:cNvSpPr txBox="1"/>
          <p:nvPr/>
        </p:nvSpPr>
        <p:spPr>
          <a:xfrm>
            <a:off x="6685550" y="1978056"/>
            <a:ext cx="379379" cy="304800"/>
          </a:xfrm>
          <a:prstGeom prst="rect">
            <a:avLst/>
          </a:prstGeom>
          <a:noFill/>
          <a:ln>
            <a:noFill/>
          </a:ln>
        </p:spPr>
        <p:txBody>
          <a:bodyPr wrap="square" lIns="0" tIns="0" rIns="0" bIns="0" rtlCol="0">
            <a:noAutofit/>
          </a:bodyPr>
          <a:lstStyle/>
          <a:p>
            <a:pPr algn="ctr"/>
            <a:r>
              <a:rPr lang="en-AU" sz="2800" dirty="0">
                <a:solidFill>
                  <a:schemeClr val="bg1"/>
                </a:solidFill>
              </a:rPr>
              <a:t>G</a:t>
            </a:r>
          </a:p>
        </p:txBody>
      </p:sp>
      <p:sp>
        <p:nvSpPr>
          <p:cNvPr id="1026" name="TextBox 1025">
            <a:extLst>
              <a:ext uri="{FF2B5EF4-FFF2-40B4-BE49-F238E27FC236}">
                <a16:creationId xmlns:a16="http://schemas.microsoft.com/office/drawing/2014/main" id="{0EC49C6C-6B45-3C5C-E139-A9BA8AD701B3}"/>
              </a:ext>
            </a:extLst>
          </p:cNvPr>
          <p:cNvSpPr txBox="1"/>
          <p:nvPr/>
        </p:nvSpPr>
        <p:spPr>
          <a:xfrm>
            <a:off x="7528431" y="1991093"/>
            <a:ext cx="379379" cy="304800"/>
          </a:xfrm>
          <a:prstGeom prst="rect">
            <a:avLst/>
          </a:prstGeom>
          <a:noFill/>
          <a:ln>
            <a:noFill/>
          </a:ln>
        </p:spPr>
        <p:txBody>
          <a:bodyPr wrap="square" lIns="0" tIns="0" rIns="0" bIns="0" rtlCol="0">
            <a:noAutofit/>
          </a:bodyPr>
          <a:lstStyle/>
          <a:p>
            <a:r>
              <a:rPr lang="en-AU" sz="2800" dirty="0">
                <a:solidFill>
                  <a:schemeClr val="bg1"/>
                </a:solidFill>
              </a:rPr>
              <a:t>C</a:t>
            </a:r>
          </a:p>
        </p:txBody>
      </p:sp>
      <p:sp>
        <p:nvSpPr>
          <p:cNvPr id="1027" name="TextBox 1026">
            <a:extLst>
              <a:ext uri="{FF2B5EF4-FFF2-40B4-BE49-F238E27FC236}">
                <a16:creationId xmlns:a16="http://schemas.microsoft.com/office/drawing/2014/main" id="{C357FEBA-3902-C51E-B683-95FA883FAE46}"/>
              </a:ext>
            </a:extLst>
          </p:cNvPr>
          <p:cNvSpPr txBox="1"/>
          <p:nvPr/>
        </p:nvSpPr>
        <p:spPr>
          <a:xfrm>
            <a:off x="8275941" y="1978056"/>
            <a:ext cx="379379" cy="304800"/>
          </a:xfrm>
          <a:prstGeom prst="rect">
            <a:avLst/>
          </a:prstGeom>
          <a:noFill/>
          <a:ln>
            <a:noFill/>
          </a:ln>
        </p:spPr>
        <p:txBody>
          <a:bodyPr wrap="square" lIns="0" tIns="0" rIns="0" bIns="0" rtlCol="0">
            <a:noAutofit/>
          </a:bodyPr>
          <a:lstStyle/>
          <a:p>
            <a:r>
              <a:rPr lang="en-AU" sz="2800" dirty="0">
                <a:solidFill>
                  <a:schemeClr val="bg1"/>
                </a:solidFill>
              </a:rPr>
              <a:t>C</a:t>
            </a:r>
          </a:p>
        </p:txBody>
      </p:sp>
      <p:sp>
        <p:nvSpPr>
          <p:cNvPr id="1032" name="TextBox 1031">
            <a:extLst>
              <a:ext uri="{FF2B5EF4-FFF2-40B4-BE49-F238E27FC236}">
                <a16:creationId xmlns:a16="http://schemas.microsoft.com/office/drawing/2014/main" id="{C8D3DF85-19C4-704D-C627-8C0AC9CFCE23}"/>
              </a:ext>
            </a:extLst>
          </p:cNvPr>
          <p:cNvSpPr txBox="1"/>
          <p:nvPr/>
        </p:nvSpPr>
        <p:spPr>
          <a:xfrm>
            <a:off x="9051646" y="1983793"/>
            <a:ext cx="379379" cy="304800"/>
          </a:xfrm>
          <a:prstGeom prst="rect">
            <a:avLst/>
          </a:prstGeom>
          <a:noFill/>
          <a:ln>
            <a:noFill/>
          </a:ln>
        </p:spPr>
        <p:txBody>
          <a:bodyPr wrap="square" lIns="0" tIns="0" rIns="0" bIns="0" rtlCol="0">
            <a:noAutofit/>
          </a:bodyPr>
          <a:lstStyle/>
          <a:p>
            <a:r>
              <a:rPr lang="en-AU" sz="2800" dirty="0">
                <a:solidFill>
                  <a:schemeClr val="bg1"/>
                </a:solidFill>
              </a:rPr>
              <a:t>A</a:t>
            </a:r>
          </a:p>
        </p:txBody>
      </p:sp>
      <p:grpSp>
        <p:nvGrpSpPr>
          <p:cNvPr id="6" name="Group 5" descr="Bottom pairing of DNA sequencing.">
            <a:extLst>
              <a:ext uri="{FF2B5EF4-FFF2-40B4-BE49-F238E27FC236}">
                <a16:creationId xmlns:a16="http://schemas.microsoft.com/office/drawing/2014/main" id="{6F80DDAB-4977-D699-DAC9-92D5E3AC3D02}"/>
              </a:ext>
            </a:extLst>
          </p:cNvPr>
          <p:cNvGrpSpPr/>
          <p:nvPr/>
        </p:nvGrpSpPr>
        <p:grpSpPr>
          <a:xfrm>
            <a:off x="1691946" y="3282321"/>
            <a:ext cx="8219872" cy="1562192"/>
            <a:chOff x="1691946" y="3282321"/>
            <a:chExt cx="8219872" cy="1562192"/>
          </a:xfrm>
        </p:grpSpPr>
        <p:sp>
          <p:nvSpPr>
            <p:cNvPr id="42" name="Flowchart: Merge 41">
              <a:extLst>
                <a:ext uri="{FF2B5EF4-FFF2-40B4-BE49-F238E27FC236}">
                  <a16:creationId xmlns:a16="http://schemas.microsoft.com/office/drawing/2014/main" id="{B902992D-DA6C-8C12-322D-13AB2DF70CDA}"/>
                </a:ext>
              </a:extLst>
            </p:cNvPr>
            <p:cNvSpPr/>
            <p:nvPr/>
          </p:nvSpPr>
          <p:spPr>
            <a:xfrm rot="10800000">
              <a:off x="2021075" y="3282321"/>
              <a:ext cx="605818" cy="1257392"/>
            </a:xfrm>
            <a:prstGeom prst="flowChartMerg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Flowchart: Merge 42">
              <a:extLst>
                <a:ext uri="{FF2B5EF4-FFF2-40B4-BE49-F238E27FC236}">
                  <a16:creationId xmlns:a16="http://schemas.microsoft.com/office/drawing/2014/main" id="{720A6026-D491-F99B-3518-D9C430399709}"/>
                </a:ext>
              </a:extLst>
            </p:cNvPr>
            <p:cNvSpPr/>
            <p:nvPr/>
          </p:nvSpPr>
          <p:spPr>
            <a:xfrm rot="10800000">
              <a:off x="5801883" y="3298484"/>
              <a:ext cx="605818" cy="1257392"/>
            </a:xfrm>
            <a:prstGeom prst="flowChartMerg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Flowchart: Merge 43">
              <a:extLst>
                <a:ext uri="{FF2B5EF4-FFF2-40B4-BE49-F238E27FC236}">
                  <a16:creationId xmlns:a16="http://schemas.microsoft.com/office/drawing/2014/main" id="{5DC2D827-B639-8134-808F-97E1D1CF69E5}"/>
                </a:ext>
              </a:extLst>
            </p:cNvPr>
            <p:cNvSpPr/>
            <p:nvPr/>
          </p:nvSpPr>
          <p:spPr>
            <a:xfrm rot="10800000">
              <a:off x="6573685" y="3292049"/>
              <a:ext cx="605818" cy="1257392"/>
            </a:xfrm>
            <a:prstGeom prst="flowChartMerg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Flowchart: Merge 44">
              <a:extLst>
                <a:ext uri="{FF2B5EF4-FFF2-40B4-BE49-F238E27FC236}">
                  <a16:creationId xmlns:a16="http://schemas.microsoft.com/office/drawing/2014/main" id="{A11D2026-9EC3-CAF0-678A-A27DEC236AC5}"/>
                </a:ext>
              </a:extLst>
            </p:cNvPr>
            <p:cNvSpPr/>
            <p:nvPr/>
          </p:nvSpPr>
          <p:spPr>
            <a:xfrm rot="10800000">
              <a:off x="4268681" y="3282321"/>
              <a:ext cx="605818" cy="1257392"/>
            </a:xfrm>
            <a:prstGeom prst="flowChartMerg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Flowchart: Merge 45">
              <a:extLst>
                <a:ext uri="{FF2B5EF4-FFF2-40B4-BE49-F238E27FC236}">
                  <a16:creationId xmlns:a16="http://schemas.microsoft.com/office/drawing/2014/main" id="{99184394-D285-9090-F832-076EA44B9E8A}"/>
                </a:ext>
              </a:extLst>
            </p:cNvPr>
            <p:cNvSpPr/>
            <p:nvPr/>
          </p:nvSpPr>
          <p:spPr>
            <a:xfrm rot="10800000">
              <a:off x="7351996" y="3315441"/>
              <a:ext cx="605818" cy="1257392"/>
            </a:xfrm>
            <a:prstGeom prst="flowChartMerg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Flowchart: Merge 46">
              <a:extLst>
                <a:ext uri="{FF2B5EF4-FFF2-40B4-BE49-F238E27FC236}">
                  <a16:creationId xmlns:a16="http://schemas.microsoft.com/office/drawing/2014/main" id="{C08BA630-0ACF-2A05-0B62-101B4AE89844}"/>
                </a:ext>
              </a:extLst>
            </p:cNvPr>
            <p:cNvSpPr/>
            <p:nvPr/>
          </p:nvSpPr>
          <p:spPr>
            <a:xfrm rot="10800000">
              <a:off x="8098080" y="3305713"/>
              <a:ext cx="605818" cy="1257392"/>
            </a:xfrm>
            <a:prstGeom prst="flowChartMerg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Flowchart: Merge 47">
              <a:extLst>
                <a:ext uri="{FF2B5EF4-FFF2-40B4-BE49-F238E27FC236}">
                  <a16:creationId xmlns:a16="http://schemas.microsoft.com/office/drawing/2014/main" id="{6C1C43AA-7AA0-D4A9-55B6-B5EF3BA6A889}"/>
                </a:ext>
              </a:extLst>
            </p:cNvPr>
            <p:cNvSpPr/>
            <p:nvPr/>
          </p:nvSpPr>
          <p:spPr>
            <a:xfrm rot="10800000">
              <a:off x="5032776" y="3299704"/>
              <a:ext cx="605818" cy="1257392"/>
            </a:xfrm>
            <a:prstGeom prst="flowChartMerge">
              <a:avLst/>
            </a:prstGeom>
            <a:solidFill>
              <a:srgbClr val="0082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Flowchart: Merge 48">
              <a:extLst>
                <a:ext uri="{FF2B5EF4-FFF2-40B4-BE49-F238E27FC236}">
                  <a16:creationId xmlns:a16="http://schemas.microsoft.com/office/drawing/2014/main" id="{63647106-C2E1-A732-8B77-E5387E0BD49F}"/>
                </a:ext>
              </a:extLst>
            </p:cNvPr>
            <p:cNvSpPr/>
            <p:nvPr/>
          </p:nvSpPr>
          <p:spPr>
            <a:xfrm rot="10800000">
              <a:off x="8879710" y="3305713"/>
              <a:ext cx="605818" cy="1257392"/>
            </a:xfrm>
            <a:prstGeom prst="flowChartMerge">
              <a:avLst/>
            </a:prstGeom>
            <a:solidFill>
              <a:srgbClr val="0082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Flowchart: Merge 49">
              <a:extLst>
                <a:ext uri="{FF2B5EF4-FFF2-40B4-BE49-F238E27FC236}">
                  <a16:creationId xmlns:a16="http://schemas.microsoft.com/office/drawing/2014/main" id="{7D94709E-7904-5553-6858-308A6048E5BD}"/>
                </a:ext>
              </a:extLst>
            </p:cNvPr>
            <p:cNvSpPr/>
            <p:nvPr/>
          </p:nvSpPr>
          <p:spPr>
            <a:xfrm rot="10800000">
              <a:off x="2773173" y="3297835"/>
              <a:ext cx="605818" cy="1257392"/>
            </a:xfrm>
            <a:prstGeom prst="flowChartMerge">
              <a:avLst/>
            </a:prstGeom>
            <a:solidFill>
              <a:srgbClr val="B5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Flowchart: Merge 50">
              <a:extLst>
                <a:ext uri="{FF2B5EF4-FFF2-40B4-BE49-F238E27FC236}">
                  <a16:creationId xmlns:a16="http://schemas.microsoft.com/office/drawing/2014/main" id="{6C3E55A1-00D3-5BA1-540A-281151C1E6D8}"/>
                </a:ext>
              </a:extLst>
            </p:cNvPr>
            <p:cNvSpPr/>
            <p:nvPr/>
          </p:nvSpPr>
          <p:spPr>
            <a:xfrm rot="10800000">
              <a:off x="3512654" y="3297835"/>
              <a:ext cx="605818" cy="1257392"/>
            </a:xfrm>
            <a:prstGeom prst="flowChartMerge">
              <a:avLst/>
            </a:prstGeom>
            <a:solidFill>
              <a:srgbClr val="B5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186307E7-1548-818A-B35C-385DCC769983}"/>
                </a:ext>
              </a:extLst>
            </p:cNvPr>
            <p:cNvSpPr/>
            <p:nvPr/>
          </p:nvSpPr>
          <p:spPr>
            <a:xfrm>
              <a:off x="1691946" y="4539713"/>
              <a:ext cx="821987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62" name="TextBox 61">
            <a:extLst>
              <a:ext uri="{FF2B5EF4-FFF2-40B4-BE49-F238E27FC236}">
                <a16:creationId xmlns:a16="http://schemas.microsoft.com/office/drawing/2014/main" id="{61930417-9570-E873-62FF-5292A64BF7F6}"/>
              </a:ext>
            </a:extLst>
          </p:cNvPr>
          <p:cNvSpPr txBox="1"/>
          <p:nvPr/>
        </p:nvSpPr>
        <p:spPr>
          <a:xfrm>
            <a:off x="2103618" y="4143132"/>
            <a:ext cx="379379" cy="304800"/>
          </a:xfrm>
          <a:prstGeom prst="rect">
            <a:avLst/>
          </a:prstGeom>
          <a:noFill/>
        </p:spPr>
        <p:txBody>
          <a:bodyPr wrap="square" lIns="0" tIns="0" rIns="0" bIns="0" rtlCol="0" anchor="t">
            <a:noAutofit/>
          </a:bodyPr>
          <a:lstStyle/>
          <a:p>
            <a:pPr algn="ctr"/>
            <a:r>
              <a:rPr lang="en-AU" sz="2800" dirty="0">
                <a:solidFill>
                  <a:schemeClr val="bg1"/>
                </a:solidFill>
              </a:rPr>
              <a:t>C</a:t>
            </a:r>
          </a:p>
        </p:txBody>
      </p:sp>
      <p:sp>
        <p:nvSpPr>
          <p:cNvPr id="1028" name="TextBox 1027">
            <a:extLst>
              <a:ext uri="{FF2B5EF4-FFF2-40B4-BE49-F238E27FC236}">
                <a16:creationId xmlns:a16="http://schemas.microsoft.com/office/drawing/2014/main" id="{858A9E37-EC44-7E88-F0F3-24004DDEF1DA}"/>
              </a:ext>
            </a:extLst>
          </p:cNvPr>
          <p:cNvSpPr txBox="1"/>
          <p:nvPr/>
        </p:nvSpPr>
        <p:spPr>
          <a:xfrm>
            <a:off x="2884462" y="4127405"/>
            <a:ext cx="379379" cy="357129"/>
          </a:xfrm>
          <a:prstGeom prst="rect">
            <a:avLst/>
          </a:prstGeom>
          <a:noFill/>
        </p:spPr>
        <p:txBody>
          <a:bodyPr wrap="square" lIns="0" tIns="0" rIns="0" bIns="0" rtlCol="0" anchor="t">
            <a:noAutofit/>
          </a:bodyPr>
          <a:lstStyle/>
          <a:p>
            <a:pPr algn="ctr"/>
            <a:r>
              <a:rPr lang="en-AU" sz="2800" dirty="0">
                <a:solidFill>
                  <a:schemeClr val="bg1"/>
                </a:solidFill>
              </a:rPr>
              <a:t>A</a:t>
            </a:r>
          </a:p>
        </p:txBody>
      </p:sp>
      <p:sp>
        <p:nvSpPr>
          <p:cNvPr id="1029" name="TextBox 1028">
            <a:extLst>
              <a:ext uri="{FF2B5EF4-FFF2-40B4-BE49-F238E27FC236}">
                <a16:creationId xmlns:a16="http://schemas.microsoft.com/office/drawing/2014/main" id="{340E8E7B-C30C-3537-418D-8A83E9070FB1}"/>
              </a:ext>
            </a:extLst>
          </p:cNvPr>
          <p:cNvSpPr txBox="1"/>
          <p:nvPr/>
        </p:nvSpPr>
        <p:spPr>
          <a:xfrm>
            <a:off x="3623490" y="4135181"/>
            <a:ext cx="379379" cy="304800"/>
          </a:xfrm>
          <a:prstGeom prst="rect">
            <a:avLst/>
          </a:prstGeom>
          <a:noFill/>
        </p:spPr>
        <p:txBody>
          <a:bodyPr wrap="square" lIns="0" tIns="0" rIns="0" bIns="0" rtlCol="0" anchor="t">
            <a:noAutofit/>
          </a:bodyPr>
          <a:lstStyle/>
          <a:p>
            <a:pPr algn="ctr"/>
            <a:r>
              <a:rPr lang="en-AU" sz="2800" dirty="0">
                <a:solidFill>
                  <a:schemeClr val="bg1"/>
                </a:solidFill>
              </a:rPr>
              <a:t>A</a:t>
            </a:r>
          </a:p>
        </p:txBody>
      </p:sp>
      <p:sp>
        <p:nvSpPr>
          <p:cNvPr id="59" name="TextBox 58">
            <a:extLst>
              <a:ext uri="{FF2B5EF4-FFF2-40B4-BE49-F238E27FC236}">
                <a16:creationId xmlns:a16="http://schemas.microsoft.com/office/drawing/2014/main" id="{DD0E5948-4107-0E59-EABF-97CBF8A3C8AD}"/>
              </a:ext>
            </a:extLst>
          </p:cNvPr>
          <p:cNvSpPr txBox="1"/>
          <p:nvPr/>
        </p:nvSpPr>
        <p:spPr>
          <a:xfrm>
            <a:off x="4366158" y="4127230"/>
            <a:ext cx="379379" cy="304800"/>
          </a:xfrm>
          <a:prstGeom prst="rect">
            <a:avLst/>
          </a:prstGeom>
          <a:noFill/>
        </p:spPr>
        <p:txBody>
          <a:bodyPr wrap="square" lIns="0" tIns="0" rIns="0" bIns="0" rtlCol="0" anchor="t">
            <a:noAutofit/>
          </a:bodyPr>
          <a:lstStyle/>
          <a:p>
            <a:pPr algn="ctr"/>
            <a:r>
              <a:rPr lang="en-AU" sz="2800" dirty="0">
                <a:solidFill>
                  <a:schemeClr val="bg1"/>
                </a:solidFill>
              </a:rPr>
              <a:t>G</a:t>
            </a:r>
          </a:p>
        </p:txBody>
      </p:sp>
      <p:sp>
        <p:nvSpPr>
          <p:cNvPr id="55" name="TextBox 54">
            <a:extLst>
              <a:ext uri="{FF2B5EF4-FFF2-40B4-BE49-F238E27FC236}">
                <a16:creationId xmlns:a16="http://schemas.microsoft.com/office/drawing/2014/main" id="{955532FB-5183-9C1F-B1FD-A4819A94507F}"/>
              </a:ext>
            </a:extLst>
          </p:cNvPr>
          <p:cNvSpPr txBox="1"/>
          <p:nvPr/>
        </p:nvSpPr>
        <p:spPr>
          <a:xfrm>
            <a:off x="5142541" y="4135181"/>
            <a:ext cx="379379" cy="304800"/>
          </a:xfrm>
          <a:prstGeom prst="rect">
            <a:avLst/>
          </a:prstGeom>
          <a:noFill/>
        </p:spPr>
        <p:txBody>
          <a:bodyPr wrap="square" lIns="0" tIns="0" rIns="0" bIns="0" rtlCol="0" anchor="t">
            <a:noAutofit/>
          </a:bodyPr>
          <a:lstStyle/>
          <a:p>
            <a:pPr algn="ctr"/>
            <a:r>
              <a:rPr lang="en-AU" sz="2800" dirty="0">
                <a:solidFill>
                  <a:schemeClr val="bg1"/>
                </a:solidFill>
              </a:rPr>
              <a:t>T</a:t>
            </a:r>
          </a:p>
        </p:txBody>
      </p:sp>
      <p:sp>
        <p:nvSpPr>
          <p:cNvPr id="1024" name="TextBox 1023">
            <a:extLst>
              <a:ext uri="{FF2B5EF4-FFF2-40B4-BE49-F238E27FC236}">
                <a16:creationId xmlns:a16="http://schemas.microsoft.com/office/drawing/2014/main" id="{559355D4-D274-5839-317A-2036C2DE90FE}"/>
              </a:ext>
            </a:extLst>
          </p:cNvPr>
          <p:cNvSpPr txBox="1"/>
          <p:nvPr/>
        </p:nvSpPr>
        <p:spPr>
          <a:xfrm>
            <a:off x="5902682" y="4143132"/>
            <a:ext cx="379379" cy="304800"/>
          </a:xfrm>
          <a:prstGeom prst="rect">
            <a:avLst/>
          </a:prstGeom>
          <a:noFill/>
        </p:spPr>
        <p:txBody>
          <a:bodyPr wrap="square" lIns="0" tIns="0" rIns="0" bIns="0" rtlCol="0" anchor="t">
            <a:noAutofit/>
          </a:bodyPr>
          <a:lstStyle/>
          <a:p>
            <a:pPr algn="ctr"/>
            <a:r>
              <a:rPr lang="en-AU" sz="2800" dirty="0">
                <a:solidFill>
                  <a:schemeClr val="bg1"/>
                </a:solidFill>
              </a:rPr>
              <a:t>C</a:t>
            </a:r>
          </a:p>
        </p:txBody>
      </p:sp>
      <p:sp>
        <p:nvSpPr>
          <p:cNvPr id="1025" name="TextBox 1024">
            <a:extLst>
              <a:ext uri="{FF2B5EF4-FFF2-40B4-BE49-F238E27FC236}">
                <a16:creationId xmlns:a16="http://schemas.microsoft.com/office/drawing/2014/main" id="{21034C87-839F-B350-1A8F-48BE7112E3C5}"/>
              </a:ext>
            </a:extLst>
          </p:cNvPr>
          <p:cNvSpPr txBox="1"/>
          <p:nvPr/>
        </p:nvSpPr>
        <p:spPr>
          <a:xfrm>
            <a:off x="6667469" y="4143132"/>
            <a:ext cx="379379" cy="304800"/>
          </a:xfrm>
          <a:prstGeom prst="rect">
            <a:avLst/>
          </a:prstGeom>
          <a:noFill/>
        </p:spPr>
        <p:txBody>
          <a:bodyPr wrap="square" lIns="0" tIns="0" rIns="0" bIns="0" rtlCol="0" anchor="t">
            <a:noAutofit/>
          </a:bodyPr>
          <a:lstStyle/>
          <a:p>
            <a:pPr algn="ctr"/>
            <a:r>
              <a:rPr lang="en-AU" sz="2800" dirty="0">
                <a:solidFill>
                  <a:schemeClr val="bg1"/>
                </a:solidFill>
              </a:rPr>
              <a:t>C</a:t>
            </a:r>
          </a:p>
        </p:txBody>
      </p:sp>
      <p:sp>
        <p:nvSpPr>
          <p:cNvPr id="60" name="TextBox 59">
            <a:extLst>
              <a:ext uri="{FF2B5EF4-FFF2-40B4-BE49-F238E27FC236}">
                <a16:creationId xmlns:a16="http://schemas.microsoft.com/office/drawing/2014/main" id="{E7FCEE9B-C79B-8C2C-78D7-85CEE62BEA2B}"/>
              </a:ext>
            </a:extLst>
          </p:cNvPr>
          <p:cNvSpPr txBox="1"/>
          <p:nvPr/>
        </p:nvSpPr>
        <p:spPr>
          <a:xfrm>
            <a:off x="7436325" y="4105784"/>
            <a:ext cx="379379" cy="342148"/>
          </a:xfrm>
          <a:prstGeom prst="rect">
            <a:avLst/>
          </a:prstGeom>
          <a:noFill/>
        </p:spPr>
        <p:txBody>
          <a:bodyPr wrap="square" lIns="0" tIns="0" rIns="0" bIns="0" rtlCol="0" anchor="t">
            <a:noAutofit/>
          </a:bodyPr>
          <a:lstStyle/>
          <a:p>
            <a:pPr algn="ctr"/>
            <a:r>
              <a:rPr lang="en-AU" sz="2800" dirty="0">
                <a:solidFill>
                  <a:schemeClr val="bg1"/>
                </a:solidFill>
              </a:rPr>
              <a:t>G</a:t>
            </a:r>
          </a:p>
        </p:txBody>
      </p:sp>
      <p:sp>
        <p:nvSpPr>
          <p:cNvPr id="61" name="TextBox 60">
            <a:extLst>
              <a:ext uri="{FF2B5EF4-FFF2-40B4-BE49-F238E27FC236}">
                <a16:creationId xmlns:a16="http://schemas.microsoft.com/office/drawing/2014/main" id="{00E0F272-B1E3-2A8A-197F-E02ADA89B1FB}"/>
              </a:ext>
            </a:extLst>
          </p:cNvPr>
          <p:cNvSpPr txBox="1"/>
          <p:nvPr/>
        </p:nvSpPr>
        <p:spPr>
          <a:xfrm>
            <a:off x="8186661" y="4127230"/>
            <a:ext cx="379379" cy="304800"/>
          </a:xfrm>
          <a:prstGeom prst="rect">
            <a:avLst/>
          </a:prstGeom>
          <a:noFill/>
        </p:spPr>
        <p:txBody>
          <a:bodyPr wrap="square" lIns="0" tIns="0" rIns="0" bIns="0" rtlCol="0" anchor="t">
            <a:noAutofit/>
          </a:bodyPr>
          <a:lstStyle/>
          <a:p>
            <a:pPr algn="ctr"/>
            <a:r>
              <a:rPr lang="en-AU" sz="2800" dirty="0">
                <a:solidFill>
                  <a:schemeClr val="bg1"/>
                </a:solidFill>
              </a:rPr>
              <a:t>G</a:t>
            </a:r>
          </a:p>
        </p:txBody>
      </p:sp>
      <p:sp>
        <p:nvSpPr>
          <p:cNvPr id="56" name="TextBox 55">
            <a:extLst>
              <a:ext uri="{FF2B5EF4-FFF2-40B4-BE49-F238E27FC236}">
                <a16:creationId xmlns:a16="http://schemas.microsoft.com/office/drawing/2014/main" id="{D1756225-2DA7-AF29-6371-A7778D3A5DC0}"/>
              </a:ext>
            </a:extLst>
          </p:cNvPr>
          <p:cNvSpPr txBox="1"/>
          <p:nvPr/>
        </p:nvSpPr>
        <p:spPr>
          <a:xfrm>
            <a:off x="8982166" y="4106529"/>
            <a:ext cx="379379" cy="349354"/>
          </a:xfrm>
          <a:prstGeom prst="rect">
            <a:avLst/>
          </a:prstGeom>
          <a:noFill/>
        </p:spPr>
        <p:txBody>
          <a:bodyPr wrap="square" lIns="0" tIns="0" rIns="0" bIns="0" rtlCol="0" anchor="t">
            <a:noAutofit/>
          </a:bodyPr>
          <a:lstStyle/>
          <a:p>
            <a:pPr algn="ctr"/>
            <a:r>
              <a:rPr lang="en-AU" sz="2800" dirty="0">
                <a:solidFill>
                  <a:schemeClr val="bg1"/>
                </a:solidFill>
              </a:rPr>
              <a:t>T</a:t>
            </a:r>
          </a:p>
        </p:txBody>
      </p:sp>
      <p:sp>
        <p:nvSpPr>
          <p:cNvPr id="2" name="Slide Number Placeholder 1">
            <a:extLst>
              <a:ext uri="{FF2B5EF4-FFF2-40B4-BE49-F238E27FC236}">
                <a16:creationId xmlns:a16="http://schemas.microsoft.com/office/drawing/2014/main" id="{89E8968A-5004-A005-5872-53B07869F4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124807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A6FD-846C-7F2B-AD02-1767CEF4BB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3E5D2D-61C3-AB42-88BA-43B0213C5942}"/>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0C700339-E1C0-0F44-3C78-DFEA92F9AD6B}"/>
              </a:ext>
            </a:extLst>
          </p:cNvPr>
          <p:cNvSpPr txBox="1"/>
          <p:nvPr/>
        </p:nvSpPr>
        <p:spPr>
          <a:xfrm>
            <a:off x="359998" y="1694912"/>
            <a:ext cx="11303000" cy="520142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a:t>
            </a:r>
          </a:p>
          <a:p>
            <a:pPr marL="285750" indent="-285750">
              <a:lnSpc>
                <a:spcPct val="150000"/>
              </a:lnSpc>
              <a:spcAft>
                <a:spcPts val="600"/>
              </a:spcAft>
              <a:buFont typeface="Arial" panose="020B0604020202020204" pitchFamily="34" charset="0"/>
              <a:buChar char="•"/>
              <a:defRPr/>
            </a:pPr>
            <a:r>
              <a:rPr lang="en-AU" sz="1800" dirty="0">
                <a:effectLst/>
                <a:latin typeface="Arial" panose="020B0604020202020204" pitchFamily="34" charset="0"/>
                <a:ea typeface="Calibri" panose="020F0502020204030204" pitchFamily="34" charset="0"/>
              </a:rPr>
              <a:t>To be </a:t>
            </a:r>
            <a:r>
              <a:rPr lang="en-AU" sz="1800" dirty="0">
                <a:latin typeface="Arial" panose="020B0604020202020204" pitchFamily="34" charset="0"/>
                <a:ea typeface="Calibri" panose="020F0502020204030204" pitchFamily="34" charset="0"/>
              </a:rPr>
              <a:t>able</a:t>
            </a:r>
            <a:r>
              <a:rPr lang="en-AU" sz="1800" dirty="0">
                <a:effectLst/>
                <a:latin typeface="Arial" panose="020B0604020202020204" pitchFamily="34" charset="0"/>
                <a:ea typeface="Calibri" panose="020F0502020204030204" pitchFamily="34" charset="0"/>
              </a:rPr>
              <a:t> to solve problems with permutations involving the repetition of objects. </a:t>
            </a:r>
          </a:p>
          <a:p>
            <a:pPr>
              <a:lnSpc>
                <a:spcPct val="150000"/>
              </a:lnSpc>
              <a:spcAft>
                <a:spcPts val="600"/>
              </a:spcAft>
              <a:defRPr/>
            </a:pPr>
            <a:endParaRPr lang="en-AU" sz="1800" dirty="0">
              <a:effectLst/>
              <a:latin typeface="Arial" panose="020B0604020202020204" pitchFamily="34" charset="0"/>
              <a:ea typeface="Calibri" panose="020F0502020204030204" pitchFamily="34" charset="0"/>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identify repetition in an arrangement.</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explain how to modify permutation calculations to account for repetition.</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solve permutation problems where objects are not distinct. </a:t>
            </a:r>
          </a:p>
          <a:p>
            <a:br>
              <a:rPr lang="en-AU" sz="1800" dirty="0">
                <a:effectLst/>
                <a:latin typeface="Arial" panose="020B0604020202020204" pitchFamily="34" charset="0"/>
                <a:ea typeface="Calibri" panose="020F0502020204030204" pitchFamily="34" charset="0"/>
              </a:rPr>
            </a:br>
            <a:b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mn-cs"/>
              </a:rPr>
            </a:br>
            <a:b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mn-cs"/>
              </a:rPr>
            </a:b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4AB5785-3807-A26A-A7D1-FFC90F160F2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67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FA755-51E0-8F3E-059F-2CBB07766A2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2BA7BE0-CCCD-B657-6575-C1D54AB7F3B3}"/>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46493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C442F7-0E67-8260-A81B-63B58CCBA1FB}"/>
              </a:ext>
            </a:extLst>
          </p:cNvPr>
          <p:cNvSpPr>
            <a:spLocks noGrp="1"/>
          </p:cNvSpPr>
          <p:nvPr>
            <p:ph type="title"/>
          </p:nvPr>
        </p:nvSpPr>
        <p:spPr/>
        <p:txBody>
          <a:bodyPr/>
          <a:lstStyle/>
          <a:p>
            <a:r>
              <a:rPr lang="en-AU" dirty="0"/>
              <a:t>DNA arrangements (1)</a:t>
            </a:r>
          </a:p>
        </p:txBody>
      </p:sp>
      <p:sp>
        <p:nvSpPr>
          <p:cNvPr id="4" name="Text Placeholder 3">
            <a:extLst>
              <a:ext uri="{FF2B5EF4-FFF2-40B4-BE49-F238E27FC236}">
                <a16:creationId xmlns:a16="http://schemas.microsoft.com/office/drawing/2014/main" id="{91EF329F-26A4-4336-D844-AC3FE478A945}"/>
              </a:ext>
            </a:extLst>
          </p:cNvPr>
          <p:cNvSpPr>
            <a:spLocks noGrp="1"/>
          </p:cNvSpPr>
          <p:nvPr>
            <p:ph type="body" sz="quarter" idx="18"/>
          </p:nvPr>
        </p:nvSpPr>
        <p:spPr/>
        <p:txBody>
          <a:bodyPr/>
          <a:lstStyle/>
          <a:p>
            <a:r>
              <a:rPr lang="en-AU" dirty="0"/>
              <a:t>Consider the arrangement GCATGC</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9FA013E-19BA-83F8-92CD-7383F91F99EB}"/>
                  </a:ext>
                </a:extLst>
              </p:cNvPr>
              <p:cNvSpPr txBox="1"/>
              <p:nvPr/>
            </p:nvSpPr>
            <p:spPr>
              <a:xfrm>
                <a:off x="2883673" y="2391355"/>
                <a:ext cx="6424654" cy="2647784"/>
              </a:xfrm>
              <a:prstGeom prst="rect">
                <a:avLst/>
              </a:prstGeom>
              <a:noFill/>
            </p:spPr>
            <p:txBody>
              <a:bodyPr wrap="square" lIns="0" tIns="0" rIns="0" bIns="0" rtlCol="0">
                <a:noAutofit/>
              </a:bodyPr>
              <a:lstStyle/>
              <a:p>
                <a:pPr lvl="0">
                  <a:lnSpc>
                    <a:spcPct val="150000"/>
                  </a:lnSpc>
                </a:pPr>
                <a14:m>
                  <m:oMathPara xmlns:m="http://schemas.openxmlformats.org/officeDocument/2006/math">
                    <m:oMathParaPr>
                      <m:jc m:val="centerGroup"/>
                    </m:oMathParaPr>
                    <m:oMath xmlns:m="http://schemas.openxmlformats.org/officeDocument/2006/math">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𝐺</m:t>
                          </m:r>
                        </m:e>
                        <m:sub>
                          <m:r>
                            <a:rPr lang="en-AU" sz="2800" i="1">
                              <a:solidFill>
                                <a:srgbClr val="22272B"/>
                              </a:solidFill>
                              <a:latin typeface="Cambria Math" panose="02040503050406030204" pitchFamily="18" charset="0"/>
                              <a:ea typeface="Calibri" panose="020F0502020204030204" pitchFamily="34" charset="0"/>
                            </a:rPr>
                            <m:t>1</m:t>
                          </m:r>
                        </m:sub>
                      </m:sSub>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𝐶</m:t>
                          </m:r>
                        </m:e>
                        <m:sub>
                          <m:r>
                            <a:rPr lang="en-AU" sz="2800" i="1">
                              <a:solidFill>
                                <a:srgbClr val="22272B"/>
                              </a:solidFill>
                              <a:latin typeface="Cambria Math" panose="02040503050406030204" pitchFamily="18" charset="0"/>
                              <a:ea typeface="Calibri" panose="020F0502020204030204" pitchFamily="34" charset="0"/>
                            </a:rPr>
                            <m:t>1</m:t>
                          </m:r>
                        </m:sub>
                      </m:sSub>
                      <m:r>
                        <a:rPr lang="en-AU" sz="2800" i="1">
                          <a:solidFill>
                            <a:srgbClr val="22272B"/>
                          </a:solidFill>
                          <a:latin typeface="Cambria Math" panose="02040503050406030204" pitchFamily="18" charset="0"/>
                          <a:ea typeface="Calibri" panose="020F0502020204030204" pitchFamily="34" charset="0"/>
                        </a:rPr>
                        <m:t>𝐴𝑇</m:t>
                      </m:r>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𝐺</m:t>
                          </m:r>
                        </m:e>
                        <m:sub>
                          <m:r>
                            <a:rPr lang="en-AU" sz="2800" i="1">
                              <a:solidFill>
                                <a:srgbClr val="22272B"/>
                              </a:solidFill>
                              <a:latin typeface="Cambria Math" panose="02040503050406030204" pitchFamily="18" charset="0"/>
                              <a:ea typeface="Calibri" panose="020F0502020204030204" pitchFamily="34" charset="0"/>
                            </a:rPr>
                            <m:t>2</m:t>
                          </m:r>
                        </m:sub>
                      </m:sSub>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𝐶</m:t>
                          </m:r>
                        </m:e>
                        <m:sub>
                          <m:r>
                            <a:rPr lang="en-AU" sz="2800" i="1">
                              <a:solidFill>
                                <a:srgbClr val="22272B"/>
                              </a:solidFill>
                              <a:latin typeface="Cambria Math" panose="02040503050406030204" pitchFamily="18" charset="0"/>
                              <a:ea typeface="Calibri" panose="020F0502020204030204" pitchFamily="34" charset="0"/>
                            </a:rPr>
                            <m:t>2</m:t>
                          </m:r>
                        </m:sub>
                      </m:sSub>
                    </m:oMath>
                  </m:oMathPara>
                </a14:m>
                <a:endParaRPr lang="en-AU" sz="2800" i="1" dirty="0">
                  <a:solidFill>
                    <a:srgbClr val="22272B"/>
                  </a:solidFill>
                  <a:latin typeface="Cambria Math" panose="02040503050406030204" pitchFamily="18" charset="0"/>
                  <a:ea typeface="Calibri" panose="020F0502020204030204" pitchFamily="34" charset="0"/>
                </a:endParaRPr>
              </a:p>
              <a:p>
                <a:pPr lvl="0">
                  <a:lnSpc>
                    <a:spcPct val="150000"/>
                  </a:lnSpc>
                </a:pPr>
                <a14:m>
                  <m:oMathPara xmlns:m="http://schemas.openxmlformats.org/officeDocument/2006/math">
                    <m:oMathParaPr>
                      <m:jc m:val="centerGroup"/>
                    </m:oMathParaPr>
                    <m:oMath xmlns:m="http://schemas.openxmlformats.org/officeDocument/2006/math">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𝐺</m:t>
                          </m:r>
                        </m:e>
                        <m:sub>
                          <m:r>
                            <a:rPr lang="en-AU" sz="2800" i="1">
                              <a:solidFill>
                                <a:srgbClr val="22272B"/>
                              </a:solidFill>
                              <a:latin typeface="Cambria Math" panose="02040503050406030204" pitchFamily="18" charset="0"/>
                              <a:ea typeface="Calibri" panose="020F0502020204030204" pitchFamily="34" charset="0"/>
                            </a:rPr>
                            <m:t>2</m:t>
                          </m:r>
                        </m:sub>
                      </m:sSub>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𝐶</m:t>
                          </m:r>
                        </m:e>
                        <m:sub>
                          <m:r>
                            <a:rPr lang="en-AU" sz="2800" i="1">
                              <a:solidFill>
                                <a:srgbClr val="22272B"/>
                              </a:solidFill>
                              <a:latin typeface="Cambria Math" panose="02040503050406030204" pitchFamily="18" charset="0"/>
                              <a:ea typeface="Calibri" panose="020F0502020204030204" pitchFamily="34" charset="0"/>
                            </a:rPr>
                            <m:t>1</m:t>
                          </m:r>
                        </m:sub>
                      </m:sSub>
                      <m:r>
                        <a:rPr lang="en-AU" sz="2800" i="1">
                          <a:solidFill>
                            <a:srgbClr val="22272B"/>
                          </a:solidFill>
                          <a:latin typeface="Cambria Math" panose="02040503050406030204" pitchFamily="18" charset="0"/>
                          <a:ea typeface="Calibri" panose="020F0502020204030204" pitchFamily="34" charset="0"/>
                        </a:rPr>
                        <m:t>𝐴𝑇</m:t>
                      </m:r>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𝐺</m:t>
                          </m:r>
                        </m:e>
                        <m:sub>
                          <m:r>
                            <a:rPr lang="en-AU" sz="2800" i="1">
                              <a:solidFill>
                                <a:srgbClr val="22272B"/>
                              </a:solidFill>
                              <a:latin typeface="Cambria Math" panose="02040503050406030204" pitchFamily="18" charset="0"/>
                              <a:ea typeface="Calibri" panose="020F0502020204030204" pitchFamily="34" charset="0"/>
                            </a:rPr>
                            <m:t>1</m:t>
                          </m:r>
                        </m:sub>
                      </m:sSub>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𝐶</m:t>
                          </m:r>
                        </m:e>
                        <m:sub>
                          <m:r>
                            <a:rPr lang="en-AU" sz="2800" i="1">
                              <a:solidFill>
                                <a:srgbClr val="22272B"/>
                              </a:solidFill>
                              <a:latin typeface="Cambria Math" panose="02040503050406030204" pitchFamily="18" charset="0"/>
                              <a:ea typeface="Calibri" panose="020F0502020204030204" pitchFamily="34" charset="0"/>
                            </a:rPr>
                            <m:t>2</m:t>
                          </m:r>
                        </m:sub>
                      </m:sSub>
                    </m:oMath>
                  </m:oMathPara>
                </a14:m>
                <a:endParaRPr lang="en-AU" sz="2800" i="1" dirty="0">
                  <a:solidFill>
                    <a:srgbClr val="22272B"/>
                  </a:solidFill>
                  <a:latin typeface="Cambria Math" panose="02040503050406030204" pitchFamily="18" charset="0"/>
                  <a:ea typeface="Calibri" panose="020F0502020204030204" pitchFamily="34" charset="0"/>
                </a:endParaRPr>
              </a:p>
              <a:p>
                <a:pPr lvl="0">
                  <a:lnSpc>
                    <a:spcPct val="150000"/>
                  </a:lnSpc>
                </a:pPr>
                <a14:m>
                  <m:oMathPara xmlns:m="http://schemas.openxmlformats.org/officeDocument/2006/math">
                    <m:oMathParaPr>
                      <m:jc m:val="centerGroup"/>
                    </m:oMathParaPr>
                    <m:oMath xmlns:m="http://schemas.openxmlformats.org/officeDocument/2006/math">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𝐺</m:t>
                          </m:r>
                        </m:e>
                        <m:sub>
                          <m:r>
                            <a:rPr lang="en-AU" sz="2800" i="1">
                              <a:solidFill>
                                <a:srgbClr val="22272B"/>
                              </a:solidFill>
                              <a:latin typeface="Cambria Math" panose="02040503050406030204" pitchFamily="18" charset="0"/>
                              <a:ea typeface="Calibri" panose="020F0502020204030204" pitchFamily="34" charset="0"/>
                            </a:rPr>
                            <m:t>1</m:t>
                          </m:r>
                        </m:sub>
                      </m:sSub>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𝐶</m:t>
                          </m:r>
                        </m:e>
                        <m:sub>
                          <m:r>
                            <a:rPr lang="en-AU" sz="2800" i="1">
                              <a:solidFill>
                                <a:srgbClr val="22272B"/>
                              </a:solidFill>
                              <a:latin typeface="Cambria Math" panose="02040503050406030204" pitchFamily="18" charset="0"/>
                              <a:ea typeface="Calibri" panose="020F0502020204030204" pitchFamily="34" charset="0"/>
                            </a:rPr>
                            <m:t>2</m:t>
                          </m:r>
                        </m:sub>
                      </m:sSub>
                      <m:r>
                        <a:rPr lang="en-AU" sz="2800" i="1">
                          <a:solidFill>
                            <a:srgbClr val="22272B"/>
                          </a:solidFill>
                          <a:latin typeface="Cambria Math" panose="02040503050406030204" pitchFamily="18" charset="0"/>
                          <a:ea typeface="Calibri" panose="020F0502020204030204" pitchFamily="34" charset="0"/>
                        </a:rPr>
                        <m:t>𝐴𝑇</m:t>
                      </m:r>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𝐺</m:t>
                          </m:r>
                        </m:e>
                        <m:sub>
                          <m:r>
                            <a:rPr lang="en-AU" sz="2800" i="1">
                              <a:solidFill>
                                <a:srgbClr val="22272B"/>
                              </a:solidFill>
                              <a:latin typeface="Cambria Math" panose="02040503050406030204" pitchFamily="18" charset="0"/>
                              <a:ea typeface="Calibri" panose="020F0502020204030204" pitchFamily="34" charset="0"/>
                            </a:rPr>
                            <m:t>2</m:t>
                          </m:r>
                        </m:sub>
                      </m:sSub>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𝐶</m:t>
                          </m:r>
                        </m:e>
                        <m:sub>
                          <m:r>
                            <a:rPr lang="en-AU" sz="2800" i="1">
                              <a:solidFill>
                                <a:srgbClr val="22272B"/>
                              </a:solidFill>
                              <a:latin typeface="Cambria Math" panose="02040503050406030204" pitchFamily="18" charset="0"/>
                              <a:ea typeface="Calibri" panose="020F0502020204030204" pitchFamily="34" charset="0"/>
                            </a:rPr>
                            <m:t>1</m:t>
                          </m:r>
                        </m:sub>
                      </m:sSub>
                    </m:oMath>
                  </m:oMathPara>
                </a14:m>
                <a:endParaRPr lang="en-AU" sz="2800" i="1" dirty="0">
                  <a:solidFill>
                    <a:srgbClr val="22272B"/>
                  </a:solidFill>
                  <a:latin typeface="Cambria Math" panose="02040503050406030204" pitchFamily="18" charset="0"/>
                  <a:ea typeface="Calibri" panose="020F0502020204030204" pitchFamily="34" charset="0"/>
                </a:endParaRPr>
              </a:p>
              <a:p>
                <a:pPr lvl="0">
                  <a:lnSpc>
                    <a:spcPct val="150000"/>
                  </a:lnSpc>
                </a:pPr>
                <a14:m>
                  <m:oMathPara xmlns:m="http://schemas.openxmlformats.org/officeDocument/2006/math">
                    <m:oMathParaPr>
                      <m:jc m:val="centerGroup"/>
                    </m:oMathParaPr>
                    <m:oMath xmlns:m="http://schemas.openxmlformats.org/officeDocument/2006/math">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𝐺</m:t>
                          </m:r>
                        </m:e>
                        <m:sub>
                          <m:r>
                            <a:rPr lang="en-AU" sz="2800" i="1">
                              <a:solidFill>
                                <a:srgbClr val="22272B"/>
                              </a:solidFill>
                              <a:latin typeface="Cambria Math" panose="02040503050406030204" pitchFamily="18" charset="0"/>
                              <a:ea typeface="Calibri" panose="020F0502020204030204" pitchFamily="34" charset="0"/>
                            </a:rPr>
                            <m:t>2</m:t>
                          </m:r>
                        </m:sub>
                      </m:sSub>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𝐶</m:t>
                          </m:r>
                        </m:e>
                        <m:sub>
                          <m:r>
                            <a:rPr lang="en-AU" sz="2800" i="1">
                              <a:solidFill>
                                <a:srgbClr val="22272B"/>
                              </a:solidFill>
                              <a:latin typeface="Cambria Math" panose="02040503050406030204" pitchFamily="18" charset="0"/>
                              <a:ea typeface="Calibri" panose="020F0502020204030204" pitchFamily="34" charset="0"/>
                            </a:rPr>
                            <m:t>2</m:t>
                          </m:r>
                        </m:sub>
                      </m:sSub>
                      <m:r>
                        <a:rPr lang="en-AU" sz="2800" i="1">
                          <a:solidFill>
                            <a:srgbClr val="22272B"/>
                          </a:solidFill>
                          <a:latin typeface="Cambria Math" panose="02040503050406030204" pitchFamily="18" charset="0"/>
                          <a:ea typeface="Calibri" panose="020F0502020204030204" pitchFamily="34" charset="0"/>
                        </a:rPr>
                        <m:t>𝐴𝑇</m:t>
                      </m:r>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𝐺</m:t>
                          </m:r>
                        </m:e>
                        <m:sub>
                          <m:r>
                            <a:rPr lang="en-AU" sz="2800" i="1">
                              <a:solidFill>
                                <a:srgbClr val="22272B"/>
                              </a:solidFill>
                              <a:latin typeface="Cambria Math" panose="02040503050406030204" pitchFamily="18" charset="0"/>
                              <a:ea typeface="Calibri" panose="020F0502020204030204" pitchFamily="34" charset="0"/>
                            </a:rPr>
                            <m:t>1</m:t>
                          </m:r>
                        </m:sub>
                      </m:sSub>
                      <m:sSub>
                        <m:sSubPr>
                          <m:ctrlPr>
                            <a:rPr lang="en-AU" sz="2800" i="1">
                              <a:solidFill>
                                <a:srgbClr val="22272B"/>
                              </a:solidFill>
                              <a:latin typeface="Cambria Math" panose="02040503050406030204" pitchFamily="18" charset="0"/>
                            </a:rPr>
                          </m:ctrlPr>
                        </m:sSubPr>
                        <m:e>
                          <m:r>
                            <a:rPr lang="en-AU" sz="2800" i="1">
                              <a:solidFill>
                                <a:srgbClr val="22272B"/>
                              </a:solidFill>
                              <a:latin typeface="Cambria Math" panose="02040503050406030204" pitchFamily="18" charset="0"/>
                              <a:ea typeface="Calibri" panose="020F0502020204030204" pitchFamily="34" charset="0"/>
                            </a:rPr>
                            <m:t>𝐶</m:t>
                          </m:r>
                        </m:e>
                        <m:sub>
                          <m:r>
                            <a:rPr lang="en-AU" sz="2800" i="1">
                              <a:solidFill>
                                <a:srgbClr val="22272B"/>
                              </a:solidFill>
                              <a:latin typeface="Cambria Math" panose="02040503050406030204" pitchFamily="18" charset="0"/>
                              <a:ea typeface="Calibri" panose="020F0502020204030204" pitchFamily="34" charset="0"/>
                            </a:rPr>
                            <m:t>1</m:t>
                          </m:r>
                        </m:sub>
                      </m:sSub>
                    </m:oMath>
                  </m:oMathPara>
                </a14:m>
                <a:endParaRPr lang="en-AU" sz="2800" dirty="0">
                  <a:solidFill>
                    <a:srgbClr val="22272B"/>
                  </a:solidFill>
                </a:endParaRPr>
              </a:p>
              <a:p>
                <a:pPr algn="l"/>
                <a:endParaRPr lang="en-US" sz="2800" dirty="0"/>
              </a:p>
            </p:txBody>
          </p:sp>
        </mc:Choice>
        <mc:Fallback xmlns="">
          <p:sp>
            <p:nvSpPr>
              <p:cNvPr id="8" name="TextBox 7">
                <a:extLst>
                  <a:ext uri="{FF2B5EF4-FFF2-40B4-BE49-F238E27FC236}">
                    <a16:creationId xmlns:a16="http://schemas.microsoft.com/office/drawing/2014/main" id="{29FA013E-19BA-83F8-92CD-7383F91F99EB}"/>
                  </a:ext>
                </a:extLst>
              </p:cNvPr>
              <p:cNvSpPr txBox="1">
                <a:spLocks noRot="1" noChangeAspect="1" noMove="1" noResize="1" noEditPoints="1" noAdjustHandles="1" noChangeArrowheads="1" noChangeShapeType="1" noTextEdit="1"/>
              </p:cNvSpPr>
              <p:nvPr/>
            </p:nvSpPr>
            <p:spPr>
              <a:xfrm>
                <a:off x="2883673" y="2391355"/>
                <a:ext cx="6424654" cy="2647784"/>
              </a:xfrm>
              <a:prstGeom prst="rect">
                <a:avLst/>
              </a:prstGeom>
              <a:blipFill>
                <a:blip r:embed="rId2"/>
                <a:stretch>
                  <a:fillRect/>
                </a:stretch>
              </a:blipFill>
            </p:spPr>
            <p:txBody>
              <a:bodyPr/>
              <a:lstStyle/>
              <a:p>
                <a:r>
                  <a:rPr lang="en-US">
                    <a:noFill/>
                  </a:rPr>
                  <a:t> </a:t>
                </a:r>
              </a:p>
            </p:txBody>
          </p:sp>
        </mc:Fallback>
      </mc:AlternateContent>
      <p:sp>
        <p:nvSpPr>
          <p:cNvPr id="7" name="Slide Number Placeholder 1">
            <a:extLst>
              <a:ext uri="{FF2B5EF4-FFF2-40B4-BE49-F238E27FC236}">
                <a16:creationId xmlns:a16="http://schemas.microsoft.com/office/drawing/2014/main" id="{A29AA0FB-90D0-C8C1-77D0-DCCBF64E54F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04739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07031-4983-9DDD-B424-8223D1494A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BED610-E681-6A24-7A0D-8649567B32C2}"/>
              </a:ext>
            </a:extLst>
          </p:cNvPr>
          <p:cNvSpPr>
            <a:spLocks noGrp="1"/>
          </p:cNvSpPr>
          <p:nvPr>
            <p:ph type="title"/>
          </p:nvPr>
        </p:nvSpPr>
        <p:spPr/>
        <p:txBody>
          <a:bodyPr/>
          <a:lstStyle/>
          <a:p>
            <a:r>
              <a:rPr lang="en-AU" dirty="0"/>
              <a:t>DNA arrangements (2)</a:t>
            </a:r>
          </a:p>
        </p:txBody>
      </p:sp>
      <p:sp>
        <p:nvSpPr>
          <p:cNvPr id="4" name="Text Placeholder 3">
            <a:extLst>
              <a:ext uri="{FF2B5EF4-FFF2-40B4-BE49-F238E27FC236}">
                <a16:creationId xmlns:a16="http://schemas.microsoft.com/office/drawing/2014/main" id="{7AA424DA-143F-E298-E590-761F8A8E4B16}"/>
              </a:ext>
            </a:extLst>
          </p:cNvPr>
          <p:cNvSpPr>
            <a:spLocks noGrp="1"/>
          </p:cNvSpPr>
          <p:nvPr>
            <p:ph type="body" sz="quarter" idx="18"/>
          </p:nvPr>
        </p:nvSpPr>
        <p:spPr/>
        <p:txBody>
          <a:bodyPr/>
          <a:lstStyle/>
          <a:p>
            <a:r>
              <a:rPr lang="en-AU" dirty="0"/>
              <a:t>Consider the arrangement CAGATA</a:t>
            </a:r>
          </a:p>
        </p:txBody>
      </p:sp>
      <p:sp>
        <p:nvSpPr>
          <p:cNvPr id="2" name="TextBox 1">
            <a:extLst>
              <a:ext uri="{FF2B5EF4-FFF2-40B4-BE49-F238E27FC236}">
                <a16:creationId xmlns:a16="http://schemas.microsoft.com/office/drawing/2014/main" id="{121E2DCB-501A-0B6C-9A40-9E9036B379B1}"/>
              </a:ext>
            </a:extLst>
          </p:cNvPr>
          <p:cNvSpPr txBox="1"/>
          <p:nvPr/>
        </p:nvSpPr>
        <p:spPr>
          <a:xfrm>
            <a:off x="3876889" y="2989857"/>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C</a:t>
            </a:r>
          </a:p>
        </p:txBody>
      </p:sp>
      <p:sp>
        <p:nvSpPr>
          <p:cNvPr id="6" name="TextBox 5">
            <a:extLst>
              <a:ext uri="{FF2B5EF4-FFF2-40B4-BE49-F238E27FC236}">
                <a16:creationId xmlns:a16="http://schemas.microsoft.com/office/drawing/2014/main" id="{412E8A4D-5515-66F4-1312-5C5E518A9DCC}"/>
              </a:ext>
            </a:extLst>
          </p:cNvPr>
          <p:cNvSpPr txBox="1"/>
          <p:nvPr/>
        </p:nvSpPr>
        <p:spPr>
          <a:xfrm>
            <a:off x="4496014" y="2989857"/>
            <a:ext cx="504825" cy="552450"/>
          </a:xfrm>
          <a:prstGeom prst="rect">
            <a:avLst/>
          </a:prstGeom>
          <a:noFill/>
          <a:ln w="38100">
            <a:solidFill>
              <a:srgbClr val="64BB47"/>
            </a:solidFill>
          </a:ln>
        </p:spPr>
        <p:txBody>
          <a:bodyPr wrap="square" lIns="0" tIns="0" rIns="0" bIns="0" rtlCol="0" anchor="ctr">
            <a:noAutofit/>
          </a:bodyPr>
          <a:lstStyle/>
          <a:p>
            <a:pPr algn="ctr"/>
            <a:r>
              <a:rPr lang="en-AU" sz="2800" dirty="0"/>
              <a:t>A</a:t>
            </a:r>
          </a:p>
        </p:txBody>
      </p:sp>
      <p:sp>
        <p:nvSpPr>
          <p:cNvPr id="8" name="TextBox 7">
            <a:extLst>
              <a:ext uri="{FF2B5EF4-FFF2-40B4-BE49-F238E27FC236}">
                <a16:creationId xmlns:a16="http://schemas.microsoft.com/office/drawing/2014/main" id="{00DF8C19-2AC3-1E40-A5F2-B30316C2491E}"/>
              </a:ext>
            </a:extLst>
          </p:cNvPr>
          <p:cNvSpPr txBox="1"/>
          <p:nvPr/>
        </p:nvSpPr>
        <p:spPr>
          <a:xfrm>
            <a:off x="5115139" y="2984376"/>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G</a:t>
            </a:r>
          </a:p>
        </p:txBody>
      </p:sp>
      <p:sp>
        <p:nvSpPr>
          <p:cNvPr id="9" name="TextBox 8">
            <a:extLst>
              <a:ext uri="{FF2B5EF4-FFF2-40B4-BE49-F238E27FC236}">
                <a16:creationId xmlns:a16="http://schemas.microsoft.com/office/drawing/2014/main" id="{EFB13D23-50AD-ABA3-1C52-D8035709EF54}"/>
              </a:ext>
            </a:extLst>
          </p:cNvPr>
          <p:cNvSpPr txBox="1"/>
          <p:nvPr/>
        </p:nvSpPr>
        <p:spPr>
          <a:xfrm>
            <a:off x="5743789" y="2984376"/>
            <a:ext cx="504825" cy="552450"/>
          </a:xfrm>
          <a:prstGeom prst="rect">
            <a:avLst/>
          </a:prstGeom>
          <a:noFill/>
          <a:ln w="38100">
            <a:solidFill>
              <a:srgbClr val="64BB47"/>
            </a:solidFill>
          </a:ln>
        </p:spPr>
        <p:txBody>
          <a:bodyPr wrap="square" lIns="0" tIns="0" rIns="0" bIns="0" rtlCol="0" anchor="ctr">
            <a:noAutofit/>
          </a:bodyPr>
          <a:lstStyle/>
          <a:p>
            <a:pPr algn="ctr"/>
            <a:r>
              <a:rPr lang="en-AU" sz="2800" dirty="0"/>
              <a:t>A</a:t>
            </a:r>
          </a:p>
        </p:txBody>
      </p:sp>
      <p:sp>
        <p:nvSpPr>
          <p:cNvPr id="7" name="TextBox 6">
            <a:extLst>
              <a:ext uri="{FF2B5EF4-FFF2-40B4-BE49-F238E27FC236}">
                <a16:creationId xmlns:a16="http://schemas.microsoft.com/office/drawing/2014/main" id="{EE479647-F93C-A862-5525-EB7DDBDB396F}"/>
              </a:ext>
            </a:extLst>
          </p:cNvPr>
          <p:cNvSpPr txBox="1"/>
          <p:nvPr/>
        </p:nvSpPr>
        <p:spPr>
          <a:xfrm>
            <a:off x="6372439" y="2987039"/>
            <a:ext cx="504825" cy="552450"/>
          </a:xfrm>
          <a:prstGeom prst="rect">
            <a:avLst/>
          </a:prstGeom>
          <a:noFill/>
          <a:ln w="38100">
            <a:solidFill>
              <a:schemeClr val="accent1"/>
            </a:solidFill>
          </a:ln>
        </p:spPr>
        <p:txBody>
          <a:bodyPr wrap="square" lIns="0" tIns="0" rIns="0" bIns="0" rtlCol="0" anchor="ctr">
            <a:noAutofit/>
          </a:bodyPr>
          <a:lstStyle/>
          <a:p>
            <a:pPr algn="ctr"/>
            <a:r>
              <a:rPr lang="en-AU" sz="2800" dirty="0"/>
              <a:t>T</a:t>
            </a:r>
          </a:p>
        </p:txBody>
      </p:sp>
      <p:sp>
        <p:nvSpPr>
          <p:cNvPr id="10" name="TextBox 9">
            <a:extLst>
              <a:ext uri="{FF2B5EF4-FFF2-40B4-BE49-F238E27FC236}">
                <a16:creationId xmlns:a16="http://schemas.microsoft.com/office/drawing/2014/main" id="{12DCE7E9-52BD-B0ED-4AD6-D148378DC4C3}"/>
              </a:ext>
            </a:extLst>
          </p:cNvPr>
          <p:cNvSpPr txBox="1"/>
          <p:nvPr/>
        </p:nvSpPr>
        <p:spPr>
          <a:xfrm>
            <a:off x="7010614" y="2984376"/>
            <a:ext cx="504825" cy="552450"/>
          </a:xfrm>
          <a:prstGeom prst="rect">
            <a:avLst/>
          </a:prstGeom>
          <a:noFill/>
          <a:ln w="38100">
            <a:solidFill>
              <a:srgbClr val="64BB47"/>
            </a:solidFill>
          </a:ln>
        </p:spPr>
        <p:txBody>
          <a:bodyPr wrap="square" lIns="0" tIns="0" rIns="0" bIns="0" rtlCol="0" anchor="ctr">
            <a:noAutofit/>
          </a:bodyPr>
          <a:lstStyle/>
          <a:p>
            <a:pPr algn="ctr"/>
            <a:r>
              <a:rPr lang="en-AU" sz="2800" dirty="0"/>
              <a:t>A</a:t>
            </a:r>
          </a:p>
        </p:txBody>
      </p:sp>
      <p:sp>
        <p:nvSpPr>
          <p:cNvPr id="11" name="TextBox 10">
            <a:extLst>
              <a:ext uri="{FF2B5EF4-FFF2-40B4-BE49-F238E27FC236}">
                <a16:creationId xmlns:a16="http://schemas.microsoft.com/office/drawing/2014/main" id="{53083285-83AB-1DDB-CFC6-0FC88772D47F}"/>
              </a:ext>
            </a:extLst>
          </p:cNvPr>
          <p:cNvSpPr txBox="1"/>
          <p:nvPr/>
        </p:nvSpPr>
        <p:spPr>
          <a:xfrm>
            <a:off x="4496015" y="3688922"/>
            <a:ext cx="504825" cy="552450"/>
          </a:xfrm>
          <a:prstGeom prst="rect">
            <a:avLst/>
          </a:prstGeom>
          <a:noFill/>
          <a:ln w="38100">
            <a:noFill/>
          </a:ln>
        </p:spPr>
        <p:txBody>
          <a:bodyPr wrap="square" lIns="0" tIns="0" rIns="0" bIns="0" rtlCol="0">
            <a:noAutofit/>
          </a:bodyPr>
          <a:lstStyle/>
          <a:p>
            <a:pPr algn="ctr"/>
            <a:r>
              <a:rPr lang="en-AU" sz="2800" dirty="0"/>
              <a:t>3</a:t>
            </a:r>
          </a:p>
        </p:txBody>
      </p:sp>
      <p:sp>
        <p:nvSpPr>
          <p:cNvPr id="14" name="TextBox 13">
            <a:extLst>
              <a:ext uri="{FF2B5EF4-FFF2-40B4-BE49-F238E27FC236}">
                <a16:creationId xmlns:a16="http://schemas.microsoft.com/office/drawing/2014/main" id="{895D3F91-5B3B-557A-FB95-ECC7969C31E6}"/>
              </a:ext>
            </a:extLst>
          </p:cNvPr>
          <p:cNvSpPr txBox="1"/>
          <p:nvPr/>
        </p:nvSpPr>
        <p:spPr>
          <a:xfrm>
            <a:off x="5106739" y="3688922"/>
            <a:ext cx="504825" cy="552450"/>
          </a:xfrm>
          <a:prstGeom prst="rect">
            <a:avLst/>
          </a:prstGeom>
          <a:noFill/>
          <a:ln w="38100">
            <a:noFill/>
          </a:ln>
        </p:spPr>
        <p:txBody>
          <a:bodyPr wrap="square" lIns="0" tIns="0" rIns="0" bIns="0" rtlCol="0">
            <a:noAutofit/>
          </a:bodyPr>
          <a:lstStyle/>
          <a:p>
            <a:pPr algn="ctr"/>
            <a:r>
              <a:rPr lang="en-AU" sz="2800" dirty="0"/>
              <a:t>x</a:t>
            </a:r>
          </a:p>
        </p:txBody>
      </p:sp>
      <p:sp>
        <p:nvSpPr>
          <p:cNvPr id="12" name="TextBox 11">
            <a:extLst>
              <a:ext uri="{FF2B5EF4-FFF2-40B4-BE49-F238E27FC236}">
                <a16:creationId xmlns:a16="http://schemas.microsoft.com/office/drawing/2014/main" id="{BFFC3CF2-6B97-B5DB-1BFD-B9607DDCED76}"/>
              </a:ext>
            </a:extLst>
          </p:cNvPr>
          <p:cNvSpPr txBox="1"/>
          <p:nvPr/>
        </p:nvSpPr>
        <p:spPr>
          <a:xfrm>
            <a:off x="5743789" y="3688922"/>
            <a:ext cx="504825" cy="552450"/>
          </a:xfrm>
          <a:prstGeom prst="rect">
            <a:avLst/>
          </a:prstGeom>
          <a:noFill/>
          <a:ln w="38100">
            <a:noFill/>
          </a:ln>
        </p:spPr>
        <p:txBody>
          <a:bodyPr wrap="square" lIns="0" tIns="0" rIns="0" bIns="0" rtlCol="0">
            <a:noAutofit/>
          </a:bodyPr>
          <a:lstStyle/>
          <a:p>
            <a:pPr algn="ctr"/>
            <a:r>
              <a:rPr lang="en-AU" sz="2800" dirty="0"/>
              <a:t>2</a:t>
            </a:r>
          </a:p>
        </p:txBody>
      </p:sp>
      <p:sp>
        <p:nvSpPr>
          <p:cNvPr id="15" name="TextBox 14">
            <a:extLst>
              <a:ext uri="{FF2B5EF4-FFF2-40B4-BE49-F238E27FC236}">
                <a16:creationId xmlns:a16="http://schemas.microsoft.com/office/drawing/2014/main" id="{C69DD08C-44B7-580B-F22F-7556898B1A0C}"/>
              </a:ext>
            </a:extLst>
          </p:cNvPr>
          <p:cNvSpPr txBox="1"/>
          <p:nvPr/>
        </p:nvSpPr>
        <p:spPr>
          <a:xfrm>
            <a:off x="6357937" y="3688922"/>
            <a:ext cx="504825" cy="552450"/>
          </a:xfrm>
          <a:prstGeom prst="rect">
            <a:avLst/>
          </a:prstGeom>
          <a:noFill/>
          <a:ln w="38100">
            <a:noFill/>
          </a:ln>
        </p:spPr>
        <p:txBody>
          <a:bodyPr wrap="square" lIns="0" tIns="0" rIns="0" bIns="0" rtlCol="0">
            <a:noAutofit/>
          </a:bodyPr>
          <a:lstStyle/>
          <a:p>
            <a:pPr algn="ctr"/>
            <a:r>
              <a:rPr lang="en-AU" sz="2800" dirty="0"/>
              <a:t>x</a:t>
            </a:r>
          </a:p>
        </p:txBody>
      </p:sp>
      <p:sp>
        <p:nvSpPr>
          <p:cNvPr id="13" name="TextBox 12">
            <a:extLst>
              <a:ext uri="{FF2B5EF4-FFF2-40B4-BE49-F238E27FC236}">
                <a16:creationId xmlns:a16="http://schemas.microsoft.com/office/drawing/2014/main" id="{77B81B60-5963-901D-A90F-95CAF56B5C04}"/>
              </a:ext>
            </a:extLst>
          </p:cNvPr>
          <p:cNvSpPr txBox="1"/>
          <p:nvPr/>
        </p:nvSpPr>
        <p:spPr>
          <a:xfrm>
            <a:off x="7010614" y="3688922"/>
            <a:ext cx="504825" cy="552450"/>
          </a:xfrm>
          <a:prstGeom prst="rect">
            <a:avLst/>
          </a:prstGeom>
          <a:noFill/>
          <a:ln w="38100">
            <a:noFill/>
          </a:ln>
        </p:spPr>
        <p:txBody>
          <a:bodyPr wrap="square" lIns="0" tIns="0" rIns="0" bIns="0" rtlCol="0">
            <a:noAutofit/>
          </a:bodyPr>
          <a:lstStyle/>
          <a:p>
            <a:pPr algn="ctr"/>
            <a:r>
              <a:rPr lang="en-AU" sz="2800" dirty="0"/>
              <a:t>1</a:t>
            </a:r>
          </a:p>
        </p:txBody>
      </p:sp>
      <p:sp>
        <p:nvSpPr>
          <p:cNvPr id="16" name="TextBox 15">
            <a:extLst>
              <a:ext uri="{FF2B5EF4-FFF2-40B4-BE49-F238E27FC236}">
                <a16:creationId xmlns:a16="http://schemas.microsoft.com/office/drawing/2014/main" id="{0A40E29F-4306-217C-7D3A-BA0C1CEDAE12}"/>
              </a:ext>
            </a:extLst>
          </p:cNvPr>
          <p:cNvSpPr txBox="1"/>
          <p:nvPr/>
        </p:nvSpPr>
        <p:spPr>
          <a:xfrm>
            <a:off x="7810286" y="3688922"/>
            <a:ext cx="504825" cy="552450"/>
          </a:xfrm>
          <a:prstGeom prst="rect">
            <a:avLst/>
          </a:prstGeom>
          <a:noFill/>
          <a:ln w="38100">
            <a:noFill/>
          </a:ln>
        </p:spPr>
        <p:txBody>
          <a:bodyPr wrap="square" lIns="0" tIns="0" rIns="0" bIns="0" rtlCol="0">
            <a:noAutofit/>
          </a:bodyPr>
          <a:lstStyle/>
          <a:p>
            <a:pPr algn="ctr"/>
            <a:r>
              <a:rPr lang="en-AU" sz="2800" dirty="0"/>
              <a:t>= 6</a:t>
            </a:r>
          </a:p>
        </p:txBody>
      </p:sp>
      <p:sp>
        <p:nvSpPr>
          <p:cNvPr id="17" name="Slide Number Placeholder 1">
            <a:extLst>
              <a:ext uri="{FF2B5EF4-FFF2-40B4-BE49-F238E27FC236}">
                <a16:creationId xmlns:a16="http://schemas.microsoft.com/office/drawing/2014/main" id="{595A42EF-0E41-2475-450F-C11109077BA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4062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86E85-0F0E-3922-D477-55E3897CB15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4C12D4B-6EB0-B2F8-098C-8E517FF970C6}"/>
              </a:ext>
            </a:extLst>
          </p:cNvPr>
          <p:cNvSpPr>
            <a:spLocks noGrp="1"/>
          </p:cNvSpPr>
          <p:nvPr>
            <p:ph type="ctrTitle"/>
          </p:nvPr>
        </p:nvSpPr>
        <p:spPr/>
        <p:txBody>
          <a:bodyPr/>
          <a:lstStyle/>
          <a:p>
            <a:r>
              <a:rPr lang="en-AU" dirty="0">
                <a:latin typeface="+mj-lt"/>
              </a:rPr>
              <a:t>Releasing responsibility </a:t>
            </a:r>
          </a:p>
        </p:txBody>
      </p:sp>
    </p:spTree>
    <p:extLst>
      <p:ext uri="{BB962C8B-B14F-4D97-AF65-F5344CB8AC3E}">
        <p14:creationId xmlns:p14="http://schemas.microsoft.com/office/powerpoint/2010/main" val="37157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02FC0-C5B0-DFA3-5D3F-691C2CFF62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969148-BB12-71AC-C2ED-A0622B9C73A7}"/>
              </a:ext>
            </a:extLst>
          </p:cNvPr>
          <p:cNvSpPr>
            <a:spLocks noGrp="1"/>
          </p:cNvSpPr>
          <p:nvPr>
            <p:ph type="title"/>
          </p:nvPr>
        </p:nvSpPr>
        <p:spPr/>
        <p:txBody>
          <a:bodyPr/>
          <a:lstStyle/>
          <a:p>
            <a:r>
              <a:rPr lang="en-AU" dirty="0"/>
              <a:t>Arrangements with repetition (1)</a:t>
            </a:r>
          </a:p>
        </p:txBody>
      </p:sp>
      <p:sp>
        <p:nvSpPr>
          <p:cNvPr id="8" name="Text Placeholder 3">
            <a:extLst>
              <a:ext uri="{FF2B5EF4-FFF2-40B4-BE49-F238E27FC236}">
                <a16:creationId xmlns:a16="http://schemas.microsoft.com/office/drawing/2014/main" id="{37D482B2-26CF-C171-1007-6AEC7B013205}"/>
              </a:ext>
            </a:extLst>
          </p:cNvPr>
          <p:cNvSpPr>
            <a:spLocks noGrp="1"/>
          </p:cNvSpPr>
          <p:nvPr>
            <p:ph type="body" sz="quarter" idx="18"/>
          </p:nvPr>
        </p:nvSpPr>
        <p:spPr>
          <a:xfrm>
            <a:off x="360000" y="982520"/>
            <a:ext cx="11484000" cy="310015"/>
          </a:xfrm>
        </p:spPr>
        <p:txBody>
          <a:bodyPr/>
          <a:lstStyle/>
          <a:p>
            <a:r>
              <a:rPr lang="en-AU" dirty="0"/>
              <a:t>Example 1</a:t>
            </a:r>
          </a:p>
        </p:txBody>
      </p:sp>
      <p:sp>
        <p:nvSpPr>
          <p:cNvPr id="5" name="Content Placeholder 4">
            <a:extLst>
              <a:ext uri="{FF2B5EF4-FFF2-40B4-BE49-F238E27FC236}">
                <a16:creationId xmlns:a16="http://schemas.microsoft.com/office/drawing/2014/main" id="{D52A5F27-1AF1-420D-8BA4-D5912B020BA8}"/>
              </a:ext>
            </a:extLst>
          </p:cNvPr>
          <p:cNvSpPr>
            <a:spLocks noGrp="1"/>
          </p:cNvSpPr>
          <p:nvPr>
            <p:ph sz="quarter" idx="19"/>
          </p:nvPr>
        </p:nvSpPr>
        <p:spPr>
          <a:xfrm>
            <a:off x="360363" y="1562471"/>
            <a:ext cx="11533981" cy="579483"/>
          </a:xfrm>
        </p:spPr>
        <p:txBody>
          <a:bodyPr/>
          <a:lstStyle/>
          <a:p>
            <a:pPr algn="l"/>
            <a:r>
              <a:rPr lang="en-AU" sz="1800" dirty="0"/>
              <a:t>How many ways can the letters in the word PARRAMATTA be arranged?</a:t>
            </a:r>
          </a:p>
          <a:p>
            <a:endParaRPr lang="en-AU" dirty="0"/>
          </a:p>
        </p:txBody>
      </p:sp>
      <p:sp>
        <p:nvSpPr>
          <p:cNvPr id="13" name="TextBox 12">
            <a:extLst>
              <a:ext uri="{FF2B5EF4-FFF2-40B4-BE49-F238E27FC236}">
                <a16:creationId xmlns:a16="http://schemas.microsoft.com/office/drawing/2014/main" id="{A4D98161-C2AE-54FF-66A1-3D00FF1E5295}"/>
              </a:ext>
            </a:extLst>
          </p:cNvPr>
          <p:cNvSpPr txBox="1"/>
          <p:nvPr/>
        </p:nvSpPr>
        <p:spPr>
          <a:xfrm>
            <a:off x="405517" y="2393343"/>
            <a:ext cx="4182386" cy="3999506"/>
          </a:xfrm>
          <a:prstGeom prst="rect">
            <a:avLst/>
          </a:prstGeom>
          <a:noFill/>
        </p:spPr>
        <p:txBody>
          <a:bodyPr wrap="square"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P A R R A M A T T A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1 x P</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4 x A</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2 x R</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1 x M</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2 x T</a:t>
            </a:r>
          </a:p>
          <a:p>
            <a:pPr algn="l"/>
            <a:endParaRPr lang="en-US" sz="1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51EA49-9F9F-C589-33C0-669D2054861F}"/>
                  </a:ext>
                </a:extLst>
              </p:cNvPr>
              <p:cNvSpPr txBox="1"/>
              <p:nvPr/>
            </p:nvSpPr>
            <p:spPr>
              <a:xfrm>
                <a:off x="6148389" y="2889553"/>
                <a:ext cx="2767011" cy="2549139"/>
              </a:xfrm>
              <a:prstGeom prst="rect">
                <a:avLst/>
              </a:prstGeom>
              <a:noFill/>
            </p:spPr>
            <p:txBody>
              <a:bodyPr wrap="none" lIns="0" tIns="0" rIns="0" bIns="0" rtlCol="0">
                <a:noAutofit/>
              </a:bodyPr>
              <a:lstStyle/>
              <a:p>
                <a:pPr algn="l">
                  <a:lnSpc>
                    <a:spcPct val="200000"/>
                  </a:lnSpc>
                </a:pPr>
                <a14:m>
                  <m:oMathPara xmlns:m="http://schemas.openxmlformats.org/officeDocument/2006/math">
                    <m:oMathParaPr>
                      <m:jc m:val="centerGroup"/>
                    </m:oMathParaPr>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10!</m:t>
                          </m:r>
                        </m:num>
                        <m:den>
                          <m:r>
                            <a:rPr lang="en-AU" sz="2800" b="0" i="1" smtClean="0">
                              <a:latin typeface="Cambria Math" panose="02040503050406030204" pitchFamily="18" charset="0"/>
                            </a:rPr>
                            <m:t>4!×2!×2!</m:t>
                          </m:r>
                        </m:den>
                      </m:f>
                    </m:oMath>
                    <m:oMath xmlns:m="http://schemas.openxmlformats.org/officeDocument/2006/math">
                      <m:r>
                        <a:rPr lang="en-AU" sz="2800" b="0" i="1" smtClean="0">
                          <a:latin typeface="Cambria Math" panose="02040503050406030204" pitchFamily="18" charset="0"/>
                        </a:rPr>
                        <m:t>=37800 </m:t>
                      </m:r>
                    </m:oMath>
                  </m:oMathPara>
                </a14:m>
                <a:endParaRPr lang="en-AU" sz="2800" dirty="0"/>
              </a:p>
            </p:txBody>
          </p:sp>
        </mc:Choice>
        <mc:Fallback xmlns="">
          <p:sp>
            <p:nvSpPr>
              <p:cNvPr id="7" name="TextBox 6">
                <a:extLst>
                  <a:ext uri="{FF2B5EF4-FFF2-40B4-BE49-F238E27FC236}">
                    <a16:creationId xmlns:a16="http://schemas.microsoft.com/office/drawing/2014/main" id="{8F51EA49-9F9F-C589-33C0-669D2054861F}"/>
                  </a:ext>
                </a:extLst>
              </p:cNvPr>
              <p:cNvSpPr txBox="1">
                <a:spLocks noRot="1" noChangeAspect="1" noMove="1" noResize="1" noEditPoints="1" noAdjustHandles="1" noChangeArrowheads="1" noChangeShapeType="1" noTextEdit="1"/>
              </p:cNvSpPr>
              <p:nvPr/>
            </p:nvSpPr>
            <p:spPr>
              <a:xfrm>
                <a:off x="6148389" y="2889553"/>
                <a:ext cx="2767011" cy="2549139"/>
              </a:xfrm>
              <a:prstGeom prst="rect">
                <a:avLst/>
              </a:prstGeom>
              <a:blipFill>
                <a:blip r:embed="rId2"/>
                <a:stretch>
                  <a:fillRect/>
                </a:stretch>
              </a:blipFill>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184C2235-88E4-9A27-D6BF-0F80A7ED2EC5}"/>
              </a:ext>
            </a:extLst>
          </p:cNvPr>
          <p:cNvSpPr/>
          <p:nvPr/>
        </p:nvSpPr>
        <p:spPr>
          <a:xfrm>
            <a:off x="4467225" y="2478831"/>
            <a:ext cx="2027714" cy="891098"/>
          </a:xfrm>
          <a:prstGeom prst="wedgeRoundRectCallout">
            <a:avLst>
              <a:gd name="adj1" fmla="val 75102"/>
              <a:gd name="adj2" fmla="val 5424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Where does the 10! come from?</a:t>
            </a:r>
          </a:p>
        </p:txBody>
      </p:sp>
      <p:sp>
        <p:nvSpPr>
          <p:cNvPr id="9" name="Speech Bubble: Rectangle with Corners Rounded 8">
            <a:extLst>
              <a:ext uri="{FF2B5EF4-FFF2-40B4-BE49-F238E27FC236}">
                <a16:creationId xmlns:a16="http://schemas.microsoft.com/office/drawing/2014/main" id="{889F8D5B-B850-5093-03D5-5CFAFC72D455}"/>
              </a:ext>
            </a:extLst>
          </p:cNvPr>
          <p:cNvSpPr/>
          <p:nvPr/>
        </p:nvSpPr>
        <p:spPr>
          <a:xfrm>
            <a:off x="8407511" y="2377747"/>
            <a:ext cx="3223489" cy="954932"/>
          </a:xfrm>
          <a:prstGeom prst="wedgeRoundRectCallout">
            <a:avLst>
              <a:gd name="adj1" fmla="val -44240"/>
              <a:gd name="adj2" fmla="val 10641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Can you explain where the numbers in the denominator come from? </a:t>
            </a:r>
          </a:p>
        </p:txBody>
      </p:sp>
      <p:sp>
        <p:nvSpPr>
          <p:cNvPr id="10" name="Speech Bubble: Rectangle with Corners Rounded 9">
            <a:extLst>
              <a:ext uri="{FF2B5EF4-FFF2-40B4-BE49-F238E27FC236}">
                <a16:creationId xmlns:a16="http://schemas.microsoft.com/office/drawing/2014/main" id="{6FDF1C20-F22F-D508-13C4-BB3709F58288}"/>
              </a:ext>
            </a:extLst>
          </p:cNvPr>
          <p:cNvSpPr/>
          <p:nvPr/>
        </p:nvSpPr>
        <p:spPr>
          <a:xfrm>
            <a:off x="8290535" y="5422057"/>
            <a:ext cx="3457442" cy="954932"/>
          </a:xfrm>
          <a:prstGeom prst="wedgeRoundRectCallout">
            <a:avLst>
              <a:gd name="adj1" fmla="val -45731"/>
              <a:gd name="adj2" fmla="val -153816"/>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Can you unroll the factorial notation to calculate the result? </a:t>
            </a:r>
          </a:p>
        </p:txBody>
      </p:sp>
      <p:sp>
        <p:nvSpPr>
          <p:cNvPr id="2" name="Slide Number Placeholder 1">
            <a:extLst>
              <a:ext uri="{FF2B5EF4-FFF2-40B4-BE49-F238E27FC236}">
                <a16:creationId xmlns:a16="http://schemas.microsoft.com/office/drawing/2014/main" id="{6DA26942-E07A-8D5B-8346-91EA8B0592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9976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2.xml><?xml version="1.0" encoding="utf-8"?>
<ds:datastoreItem xmlns:ds="http://schemas.openxmlformats.org/officeDocument/2006/customXml" ds:itemID="{6EB377FF-CCC3-4BAC-814F-7341ECF58AF3}">
  <ds:schemaRefs>
    <ds:schemaRef ds:uri="http://schemas.microsoft.com/office/infopath/2007/PartnerControls"/>
    <ds:schemaRef ds:uri="http://purl.org/dc/elements/1.1/"/>
    <ds:schemaRef ds:uri="http://www.w3.org/XML/1998/namespace"/>
    <ds:schemaRef ds:uri="http://purl.org/dc/terms/"/>
    <ds:schemaRef ds:uri="http://schemas.microsoft.com/office/2006/metadata/properties"/>
    <ds:schemaRef ds:uri="094ce8ca-8c20-4eb0-bb23-b47a1c76b753"/>
    <ds:schemaRef ds:uri="http://schemas.microsoft.com/office/2006/documentManagement/types"/>
    <ds:schemaRef ds:uri="http://schemas.openxmlformats.org/package/2006/metadata/core-properties"/>
    <ds:schemaRef ds:uri="98740c54-966f-451d-a76c-e38eb7fddd55"/>
    <ds:schemaRef ds:uri="http://purl.org/dc/dcmitype/"/>
  </ds:schemaRefs>
</ds:datastoreItem>
</file>

<file path=customXml/itemProps3.xml><?xml version="1.0" encoding="utf-8"?>
<ds:datastoreItem xmlns:ds="http://schemas.openxmlformats.org/officeDocument/2006/customXml" ds:itemID="{0C78F882-2EAE-4E4A-A313-B5C458C97A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78</TotalTime>
  <Words>1232</Words>
  <Application>Microsoft Office PowerPoint</Application>
  <PresentationFormat>Widescreen</PresentationFormat>
  <Paragraphs>175</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Symbol</vt:lpstr>
      <vt:lpstr>Calibri</vt:lpstr>
      <vt:lpstr>Times New Roman</vt:lpstr>
      <vt:lpstr>Public Sans</vt:lpstr>
      <vt:lpstr>Arial</vt:lpstr>
      <vt:lpstr>Cambria Math</vt:lpstr>
      <vt:lpstr>NSWG Corporate</vt:lpstr>
      <vt:lpstr>Permutations with repetition</vt:lpstr>
      <vt:lpstr>Activating prior knowledge</vt:lpstr>
      <vt:lpstr>DNA strand </vt:lpstr>
      <vt:lpstr>Learning intention and success criteria</vt:lpstr>
      <vt:lpstr>Connecting learning</vt:lpstr>
      <vt:lpstr>DNA arrangements (1)</vt:lpstr>
      <vt:lpstr>DNA arrangements (2)</vt:lpstr>
      <vt:lpstr>Releasing responsibility </vt:lpstr>
      <vt:lpstr>Arrangements with repetition (1)</vt:lpstr>
      <vt:lpstr>Arrangements with repetition (2)</vt:lpstr>
      <vt:lpstr>Arrangements with repetition (3)</vt:lpstr>
      <vt:lpstr>Independent practice</vt:lpstr>
      <vt:lpstr>Approaching question scaffold</vt:lpstr>
      <vt:lpstr>Problem 1</vt:lpstr>
      <vt:lpstr>Solution – Problem 1</vt:lpstr>
      <vt:lpstr>Problem 2</vt:lpstr>
      <vt:lpstr>Solution - Problem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5 – Permutations with repetition – slide deck</dc:title>
  <dc:subject>Maths</dc:subject>
  <dc:creator>NSW Department of Education</dc:creator>
  <cp:keywords/>
  <dc:description/>
  <dcterms:created xsi:type="dcterms:W3CDTF">2025-05-26T02:47:43Z</dcterms:created>
  <dcterms:modified xsi:type="dcterms:W3CDTF">2025-05-27T00:56:40Z</dcterms:modified>
  <cp:category>Extension -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