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555" r:id="rId6"/>
    <p:sldId id="26556" r:id="rId7"/>
    <p:sldId id="289" r:id="rId8"/>
    <p:sldId id="518" r:id="rId9"/>
    <p:sldId id="519" r:id="rId10"/>
    <p:sldId id="520" r:id="rId11"/>
    <p:sldId id="26548" r:id="rId12"/>
    <p:sldId id="26549" r:id="rId13"/>
    <p:sldId id="26550" r:id="rId14"/>
    <p:sldId id="26551" r:id="rId15"/>
    <p:sldId id="26557" r:id="rId16"/>
    <p:sldId id="26547" r:id="rId17"/>
    <p:sldId id="361" r:id="rId18"/>
  </p:sldIdLst>
  <p:sldSz cx="12192000" cy="6858000"/>
  <p:notesSz cx="6858000" cy="9144000"/>
  <p:embeddedFontLst>
    <p:embeddedFont>
      <p:font typeface="Cambria" panose="02040503050406030204" pitchFamily="18" charset="0"/>
      <p:regular r:id="rId21"/>
      <p:bold r:id="rId22"/>
      <p:italic r:id="rId23"/>
      <p:boldItalic r:id="rId24"/>
    </p:embeddedFont>
    <p:embeddedFont>
      <p:font typeface="Cambria Math" panose="02040503050406030204" pitchFamily="18" charset="0"/>
      <p:regular r:id="rId25"/>
    </p:embeddedFont>
    <p:embeddedFont>
      <p:font typeface="Public Sans" pitchFamily="2" charset="77"/>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811"/>
    <a:srgbClr val="007033"/>
    <a:srgbClr val="00B050"/>
    <a:srgbClr val="B51458"/>
    <a:srgbClr val="00ACC2"/>
    <a:srgbClr val="64BB47"/>
    <a:srgbClr val="E5F7FC"/>
    <a:srgbClr val="FBDBE7"/>
    <a:srgbClr val="FFFFFF"/>
    <a:srgbClr val="EDF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2F50E6-AAB6-0742-9E58-7A673A9D69F0}" v="87" dt="2025-05-22T03:50:09.63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86446" autoAdjust="0"/>
  </p:normalViewPr>
  <p:slideViewPr>
    <p:cSldViewPr snapToGrid="0">
      <p:cViewPr varScale="1">
        <p:scale>
          <a:sx n="228" d="100"/>
          <a:sy n="228" d="100"/>
        </p:scale>
        <p:origin x="176" y="40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0167-30C0-EFE9-0E76-E425E80A6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A5E54-B264-040B-44AC-A21F6855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1516E-5730-DE6F-00D4-7A6BBA9EF1CD}"/>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02626C68-79E5-D5A9-33B2-55D57702B041}"/>
              </a:ext>
            </a:extLst>
          </p:cNvPr>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66366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CE983-89D7-AA1B-5579-A96E9CC105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7BCAD-6B24-9410-BDEA-AAA0C7F13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C75FA-E4E7-6C22-88BE-70BBD76CE60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5CB7BB-B863-B86F-FD9D-120832BF151A}"/>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50125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E1F61-1105-5F71-C93C-F3CD5420C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80EF1-638C-E163-2945-C83CCBD66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D9BE5-68E7-28C4-7ED4-CB614E986A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2604575-B220-5BFB-7B10-3C2187626232}"/>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76993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DB4D8-9AAA-1574-F639-A5C028E05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D3BE1-C0B0-6443-34EC-F8E261459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C785E-761F-A2AE-907E-C48CEB3FE58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93ED83-7F92-7101-3555-DD90F624E8EB}"/>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48014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67AD2-BB3C-5F89-9DCF-B3F808164D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C6DE17-495A-09DF-4295-A033C01E0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9C951-5F47-27D2-B082-51A00A1857A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4D0725-65C7-D1F0-23B7-6E2D2C487D00}"/>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989789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D7C8-1231-25AD-15E4-3BF605FC8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CECFA-7319-63A7-5F8D-6B4D16E49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442BB-D941-A993-8C88-B7F4A2B94C0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2C7322A-6D76-CE57-86B6-110B0D5B6EAB}"/>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049533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84884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85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0339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5" r:id="rId4"/>
    <p:sldLayoutId id="2147483766" r:id="rId5"/>
    <p:sldLayoutId id="214748376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jp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00.png"/><Relationship Id="rId5" Type="http://schemas.openxmlformats.org/officeDocument/2006/relationships/image" Target="../media/image390.png"/><Relationship Id="rId10" Type="http://schemas.openxmlformats.org/officeDocument/2006/relationships/image" Target="../media/image44.png"/><Relationship Id="rId4" Type="http://schemas.openxmlformats.org/officeDocument/2006/relationships/image" Target="../media/image380.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3.jpg"/><Relationship Id="rId7" Type="http://schemas.openxmlformats.org/officeDocument/2006/relationships/image" Target="../media/image400.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90.png"/><Relationship Id="rId11" Type="http://schemas.openxmlformats.org/officeDocument/2006/relationships/image" Target="../media/image45.png"/><Relationship Id="rId5" Type="http://schemas.openxmlformats.org/officeDocument/2006/relationships/image" Target="../media/image380.png"/><Relationship Id="rId10" Type="http://schemas.openxmlformats.org/officeDocument/2006/relationships/image" Target="../media/image43.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13.jp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31.png"/><Relationship Id="rId9" Type="http://schemas.openxmlformats.org/officeDocument/2006/relationships/image" Target="../media/image51.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3.jpg"/><Relationship Id="rId4" Type="http://schemas.openxmlformats.org/officeDocument/2006/relationships/image" Target="../media/image15.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2.jpeg"/><Relationship Id="rId4" Type="http://schemas.openxmlformats.org/officeDocument/2006/relationships/image" Target="../media/image21.pn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13.jpg"/><Relationship Id="rId2" Type="http://schemas.openxmlformats.org/officeDocument/2006/relationships/image" Target="../media/image28.png"/><Relationship Id="rId16" Type="http://schemas.openxmlformats.org/officeDocument/2006/relationships/image" Target="../media/image350.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Permutations with restrictions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8985-5FE5-0E64-00D2-51C3C47BAD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5B253B-EBD0-8085-9C1A-C9D44A0F7942}"/>
              </a:ext>
            </a:extLst>
          </p:cNvPr>
          <p:cNvSpPr>
            <a:spLocks noGrp="1"/>
          </p:cNvSpPr>
          <p:nvPr>
            <p:ph type="title"/>
          </p:nvPr>
        </p:nvSpPr>
        <p:spPr/>
        <p:txBody>
          <a:bodyPr/>
          <a:lstStyle/>
          <a:p>
            <a:pPr algn="l"/>
            <a:r>
              <a:rPr lang="en-AU" dirty="0">
                <a:latin typeface="+mj-lt"/>
              </a:rPr>
              <a:t>Permutations with restrictions (7)</a:t>
            </a:r>
          </a:p>
        </p:txBody>
      </p:sp>
      <p:sp>
        <p:nvSpPr>
          <p:cNvPr id="13" name="Text Placeholder 12">
            <a:extLst>
              <a:ext uri="{FF2B5EF4-FFF2-40B4-BE49-F238E27FC236}">
                <a16:creationId xmlns:a16="http://schemas.microsoft.com/office/drawing/2014/main" id="{C0B1E21A-0EB7-FB36-46CF-DEABEFD4881A}"/>
              </a:ext>
            </a:extLst>
          </p:cNvPr>
          <p:cNvSpPr>
            <a:spLocks noGrp="1"/>
          </p:cNvSpPr>
          <p:nvPr>
            <p:ph type="body" sz="quarter" idx="18"/>
          </p:nvPr>
        </p:nvSpPr>
        <p:spPr/>
        <p:txBody>
          <a:bodyPr/>
          <a:lstStyle/>
          <a:p>
            <a:r>
              <a:rPr lang="en-AU" dirty="0"/>
              <a:t>Arranging the remaining objects</a:t>
            </a:r>
          </a:p>
        </p:txBody>
      </p:sp>
      <p:pic>
        <p:nvPicPr>
          <p:cNvPr id="2" name="Picture 1">
            <a:extLst>
              <a:ext uri="{FF2B5EF4-FFF2-40B4-BE49-F238E27FC236}">
                <a16:creationId xmlns:a16="http://schemas.microsoft.com/office/drawing/2014/main" id="{BB0ACC19-F6F6-0729-2971-CAEC4A2B7F1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501180" y="151832"/>
            <a:ext cx="4203441" cy="1347897"/>
          </a:xfrm>
          <a:prstGeom prst="rect">
            <a:avLst/>
          </a:prstGeom>
        </p:spPr>
      </p:pic>
      <p:sp>
        <p:nvSpPr>
          <p:cNvPr id="7" name="Text Placeholder 6">
            <a:extLst>
              <a:ext uri="{FF2B5EF4-FFF2-40B4-BE49-F238E27FC236}">
                <a16:creationId xmlns:a16="http://schemas.microsoft.com/office/drawing/2014/main" id="{03DD6228-3CD3-32DE-3380-32EF1D21F1F8}"/>
              </a:ext>
            </a:extLst>
          </p:cNvPr>
          <p:cNvSpPr>
            <a:spLocks noGrp="1"/>
          </p:cNvSpPr>
          <p:nvPr>
            <p:ph type="body" sz="quarter" idx="17"/>
          </p:nvPr>
        </p:nvSpPr>
        <p:spPr>
          <a:xfrm>
            <a:off x="360000" y="1567086"/>
            <a:ext cx="11484000" cy="532647"/>
          </a:xfrm>
        </p:spPr>
        <p:txBody>
          <a:bodyPr/>
          <a:lstStyle/>
          <a:p>
            <a:r>
              <a:rPr lang="en-AU" sz="1800" dirty="0"/>
              <a:t>How many ways can the class be ordered if C and D must be together in any order?</a:t>
            </a:r>
          </a:p>
          <a:p>
            <a:endParaRPr lang="en-AU" dirty="0"/>
          </a:p>
          <a:p>
            <a:endParaRPr lang="en-AU" dirty="0"/>
          </a:p>
        </p:txBody>
      </p:sp>
      <p:sp>
        <p:nvSpPr>
          <p:cNvPr id="6" name="Rectangle 5">
            <a:extLst>
              <a:ext uri="{FF2B5EF4-FFF2-40B4-BE49-F238E27FC236}">
                <a16:creationId xmlns:a16="http://schemas.microsoft.com/office/drawing/2014/main" id="{3A223F75-7735-8AA7-F74B-A04D600BB825}"/>
              </a:ext>
            </a:extLst>
          </p:cNvPr>
          <p:cNvSpPr/>
          <p:nvPr/>
        </p:nvSpPr>
        <p:spPr>
          <a:xfrm>
            <a:off x="861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2</a:t>
            </a:r>
          </a:p>
        </p:txBody>
      </p:sp>
      <p:sp>
        <p:nvSpPr>
          <p:cNvPr id="21" name="TextBox 20">
            <a:extLst>
              <a:ext uri="{FF2B5EF4-FFF2-40B4-BE49-F238E27FC236}">
                <a16:creationId xmlns:a16="http://schemas.microsoft.com/office/drawing/2014/main" id="{BB3FB378-6EB5-2F52-04F4-2BBDF21E4833}"/>
              </a:ext>
            </a:extLst>
          </p:cNvPr>
          <p:cNvSpPr txBox="1"/>
          <p:nvPr/>
        </p:nvSpPr>
        <p:spPr>
          <a:xfrm>
            <a:off x="1240320" y="4368486"/>
            <a:ext cx="619760" cy="362720"/>
          </a:xfrm>
          <a:prstGeom prst="rect">
            <a:avLst/>
          </a:prstGeom>
          <a:noFill/>
        </p:spPr>
        <p:txBody>
          <a:bodyPr wrap="square" lIns="0" tIns="0" rIns="0" bIns="0" rtlCol="0">
            <a:noAutofit/>
          </a:bodyPr>
          <a:lstStyle/>
          <a:p>
            <a:pPr algn="l"/>
            <a:r>
              <a:rPr lang="en-AU" sz="1800" dirty="0"/>
              <a:t>1</a:t>
            </a:r>
            <a:r>
              <a:rPr lang="en-AU" sz="1800" baseline="30000" dirty="0"/>
              <a:t>st</a:t>
            </a:r>
            <a:r>
              <a:rPr lang="en-AU" sz="1800" dirty="0"/>
              <a:t>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526FC1-289A-1F5E-7368-087489651B24}"/>
                  </a:ext>
                </a:extLst>
              </p:cNvPr>
              <p:cNvSpPr txBox="1"/>
              <p:nvPr/>
            </p:nvSpPr>
            <p:spPr>
              <a:xfrm>
                <a:off x="18600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1E526FC1-289A-1F5E-7368-087489651B24}"/>
                  </a:ext>
                </a:extLst>
              </p:cNvPr>
              <p:cNvSpPr txBox="1">
                <a:spLocks noRot="1" noChangeAspect="1" noMove="1" noResize="1" noEditPoints="1" noAdjustHandles="1" noChangeArrowheads="1" noChangeShapeType="1" noTextEdit="1"/>
              </p:cNvSpPr>
              <p:nvPr/>
            </p:nvSpPr>
            <p:spPr>
              <a:xfrm>
                <a:off x="1860080" y="3615126"/>
                <a:ext cx="619760" cy="362720"/>
              </a:xfrm>
              <a:prstGeom prst="rect">
                <a:avLst/>
              </a:prstGeom>
              <a:blipFill>
                <a:blip r:embed="rId4"/>
                <a:stretch>
                  <a:fillRect/>
                </a:stretch>
              </a:blipFill>
            </p:spPr>
            <p:txBody>
              <a:bodyPr/>
              <a:lstStyle/>
              <a:p>
                <a:r>
                  <a:rPr lang="en-AU">
                    <a:noFill/>
                  </a:rPr>
                  <a:t> </a:t>
                </a:r>
              </a:p>
            </p:txBody>
          </p:sp>
        </mc:Fallback>
      </mc:AlternateContent>
      <p:sp>
        <p:nvSpPr>
          <p:cNvPr id="9" name="Rectangle 8">
            <a:extLst>
              <a:ext uri="{FF2B5EF4-FFF2-40B4-BE49-F238E27FC236}">
                <a16:creationId xmlns:a16="http://schemas.microsoft.com/office/drawing/2014/main" id="{7CED24A2-8BD2-2CF1-C1D9-5A92CCFCD3DB}"/>
              </a:ext>
            </a:extLst>
          </p:cNvPr>
          <p:cNvSpPr/>
          <p:nvPr/>
        </p:nvSpPr>
        <p:spPr>
          <a:xfrm>
            <a:off x="2398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1</a:t>
            </a:r>
          </a:p>
        </p:txBody>
      </p:sp>
      <p:sp>
        <p:nvSpPr>
          <p:cNvPr id="22" name="TextBox 21">
            <a:extLst>
              <a:ext uri="{FF2B5EF4-FFF2-40B4-BE49-F238E27FC236}">
                <a16:creationId xmlns:a16="http://schemas.microsoft.com/office/drawing/2014/main" id="{DF778628-D1F8-5FF7-AE37-547D4E9C02B0}"/>
              </a:ext>
            </a:extLst>
          </p:cNvPr>
          <p:cNvSpPr txBox="1"/>
          <p:nvPr/>
        </p:nvSpPr>
        <p:spPr>
          <a:xfrm>
            <a:off x="2777520" y="4368486"/>
            <a:ext cx="619760" cy="362720"/>
          </a:xfrm>
          <a:prstGeom prst="rect">
            <a:avLst/>
          </a:prstGeom>
          <a:noFill/>
        </p:spPr>
        <p:txBody>
          <a:bodyPr wrap="square" lIns="0" tIns="0" rIns="0" bIns="0" rtlCol="0">
            <a:noAutofit/>
          </a:bodyPr>
          <a:lstStyle/>
          <a:p>
            <a:pPr algn="l"/>
            <a:r>
              <a:rPr lang="en-AU" sz="1800" dirty="0"/>
              <a:t>2</a:t>
            </a:r>
            <a:r>
              <a:rPr lang="en-AU" sz="1800" baseline="30000" dirty="0"/>
              <a:t>nd</a:t>
            </a:r>
            <a:r>
              <a:rPr lang="en-AU" sz="1800" dirty="0"/>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38C3EA6-CD79-3C91-3093-013A0FBF992D}"/>
                  </a:ext>
                </a:extLst>
              </p:cNvPr>
              <p:cNvSpPr txBox="1"/>
              <p:nvPr/>
            </p:nvSpPr>
            <p:spPr>
              <a:xfrm>
                <a:off x="33972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6" name="TextBox 15">
                <a:extLst>
                  <a:ext uri="{FF2B5EF4-FFF2-40B4-BE49-F238E27FC236}">
                    <a16:creationId xmlns:a16="http://schemas.microsoft.com/office/drawing/2014/main" id="{838C3EA6-CD79-3C91-3093-013A0FBF992D}"/>
                  </a:ext>
                </a:extLst>
              </p:cNvPr>
              <p:cNvSpPr txBox="1">
                <a:spLocks noRot="1" noChangeAspect="1" noMove="1" noResize="1" noEditPoints="1" noAdjustHandles="1" noChangeArrowheads="1" noChangeShapeType="1" noTextEdit="1"/>
              </p:cNvSpPr>
              <p:nvPr/>
            </p:nvSpPr>
            <p:spPr>
              <a:xfrm>
                <a:off x="3397280" y="3615126"/>
                <a:ext cx="619760" cy="362720"/>
              </a:xfrm>
              <a:prstGeom prst="rect">
                <a:avLst/>
              </a:prstGeom>
              <a:blipFill>
                <a:blip r:embed="rId5"/>
                <a:stretch>
                  <a:fillRect/>
                </a:stretch>
              </a:blipFill>
            </p:spPr>
            <p:txBody>
              <a:bodyPr/>
              <a:lstStyle/>
              <a:p>
                <a:r>
                  <a:rPr lang="en-AU">
                    <a:noFill/>
                  </a:rPr>
                  <a:t> </a:t>
                </a:r>
              </a:p>
            </p:txBody>
          </p:sp>
        </mc:Fallback>
      </mc:AlternateContent>
      <p:sp>
        <p:nvSpPr>
          <p:cNvPr id="10" name="Rectangle 9">
            <a:extLst>
              <a:ext uri="{FF2B5EF4-FFF2-40B4-BE49-F238E27FC236}">
                <a16:creationId xmlns:a16="http://schemas.microsoft.com/office/drawing/2014/main" id="{8DE1A845-29FB-C473-BCB5-2A26F181F332}"/>
              </a:ext>
            </a:extLst>
          </p:cNvPr>
          <p:cNvSpPr/>
          <p:nvPr/>
        </p:nvSpPr>
        <p:spPr>
          <a:xfrm>
            <a:off x="39357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5</a:t>
            </a:r>
          </a:p>
        </p:txBody>
      </p:sp>
      <p:sp>
        <p:nvSpPr>
          <p:cNvPr id="23" name="TextBox 22">
            <a:extLst>
              <a:ext uri="{FF2B5EF4-FFF2-40B4-BE49-F238E27FC236}">
                <a16:creationId xmlns:a16="http://schemas.microsoft.com/office/drawing/2014/main" id="{8D4E1BD0-25F4-F263-A96C-D31063654206}"/>
              </a:ext>
            </a:extLst>
          </p:cNvPr>
          <p:cNvSpPr txBox="1"/>
          <p:nvPr/>
        </p:nvSpPr>
        <p:spPr>
          <a:xfrm>
            <a:off x="4314720" y="4393366"/>
            <a:ext cx="619760" cy="362720"/>
          </a:xfrm>
          <a:prstGeom prst="rect">
            <a:avLst/>
          </a:prstGeom>
          <a:noFill/>
        </p:spPr>
        <p:txBody>
          <a:bodyPr wrap="square" lIns="0" tIns="0" rIns="0" bIns="0" rtlCol="0">
            <a:noAutofit/>
          </a:bodyPr>
          <a:lstStyle/>
          <a:p>
            <a:pPr algn="l"/>
            <a:r>
              <a:rPr lang="en-AU" sz="1800" dirty="0"/>
              <a:t>3</a:t>
            </a:r>
            <a:r>
              <a:rPr lang="en-AU" sz="1800" baseline="30000" dirty="0"/>
              <a:t>rd</a:t>
            </a:r>
            <a:r>
              <a:rPr lang="en-AU" sz="1800"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EDCF5C3-4B1A-A3F3-2DA9-140E82C67948}"/>
                  </a:ext>
                </a:extLst>
              </p:cNvPr>
              <p:cNvSpPr txBox="1"/>
              <p:nvPr/>
            </p:nvSpPr>
            <p:spPr>
              <a:xfrm>
                <a:off x="49344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7" name="TextBox 16">
                <a:extLst>
                  <a:ext uri="{FF2B5EF4-FFF2-40B4-BE49-F238E27FC236}">
                    <a16:creationId xmlns:a16="http://schemas.microsoft.com/office/drawing/2014/main" id="{1EDCF5C3-4B1A-A3F3-2DA9-140E82C67948}"/>
                  </a:ext>
                </a:extLst>
              </p:cNvPr>
              <p:cNvSpPr txBox="1">
                <a:spLocks noRot="1" noChangeAspect="1" noMove="1" noResize="1" noEditPoints="1" noAdjustHandles="1" noChangeArrowheads="1" noChangeShapeType="1" noTextEdit="1"/>
              </p:cNvSpPr>
              <p:nvPr/>
            </p:nvSpPr>
            <p:spPr>
              <a:xfrm>
                <a:off x="4934480" y="3615126"/>
                <a:ext cx="619760" cy="362720"/>
              </a:xfrm>
              <a:prstGeom prst="rect">
                <a:avLst/>
              </a:prstGeom>
              <a:blipFill>
                <a:blip r:embed="rId6"/>
                <a:stretch>
                  <a:fillRect/>
                </a:stretch>
              </a:blipFill>
            </p:spPr>
            <p:txBody>
              <a:bodyPr/>
              <a:lstStyle/>
              <a:p>
                <a:r>
                  <a:rPr lang="en-AU">
                    <a:noFill/>
                  </a:rPr>
                  <a:t> </a:t>
                </a:r>
              </a:p>
            </p:txBody>
          </p:sp>
        </mc:Fallback>
      </mc:AlternateContent>
      <p:sp>
        <p:nvSpPr>
          <p:cNvPr id="11" name="Rectangle 10">
            <a:extLst>
              <a:ext uri="{FF2B5EF4-FFF2-40B4-BE49-F238E27FC236}">
                <a16:creationId xmlns:a16="http://schemas.microsoft.com/office/drawing/2014/main" id="{3D6ED2A7-4853-9138-8678-DD142AA7A022}"/>
              </a:ext>
            </a:extLst>
          </p:cNvPr>
          <p:cNvSpPr/>
          <p:nvPr/>
        </p:nvSpPr>
        <p:spPr>
          <a:xfrm>
            <a:off x="54729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4</a:t>
            </a:r>
          </a:p>
        </p:txBody>
      </p:sp>
      <p:sp>
        <p:nvSpPr>
          <p:cNvPr id="24" name="TextBox 23">
            <a:extLst>
              <a:ext uri="{FF2B5EF4-FFF2-40B4-BE49-F238E27FC236}">
                <a16:creationId xmlns:a16="http://schemas.microsoft.com/office/drawing/2014/main" id="{7F577345-640F-0D9C-48D4-961714C0086C}"/>
              </a:ext>
            </a:extLst>
          </p:cNvPr>
          <p:cNvSpPr txBox="1"/>
          <p:nvPr/>
        </p:nvSpPr>
        <p:spPr>
          <a:xfrm>
            <a:off x="5851920" y="4368486"/>
            <a:ext cx="619760" cy="362720"/>
          </a:xfrm>
          <a:prstGeom prst="rect">
            <a:avLst/>
          </a:prstGeom>
          <a:noFill/>
        </p:spPr>
        <p:txBody>
          <a:bodyPr wrap="square" lIns="0" tIns="0" rIns="0" bIns="0" rtlCol="0">
            <a:noAutofit/>
          </a:bodyPr>
          <a:lstStyle/>
          <a:p>
            <a:pPr algn="l"/>
            <a:r>
              <a:rPr lang="en-AU" sz="1800" dirty="0"/>
              <a:t>4</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F1E59B2-D6EB-CD5A-6435-B84D13E3C900}"/>
                  </a:ext>
                </a:extLst>
              </p:cNvPr>
              <p:cNvSpPr txBox="1"/>
              <p:nvPr/>
            </p:nvSpPr>
            <p:spPr>
              <a:xfrm>
                <a:off x="64716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8" name="TextBox 17">
                <a:extLst>
                  <a:ext uri="{FF2B5EF4-FFF2-40B4-BE49-F238E27FC236}">
                    <a16:creationId xmlns:a16="http://schemas.microsoft.com/office/drawing/2014/main" id="{1F1E59B2-D6EB-CD5A-6435-B84D13E3C900}"/>
                  </a:ext>
                </a:extLst>
              </p:cNvPr>
              <p:cNvSpPr txBox="1">
                <a:spLocks noRot="1" noChangeAspect="1" noMove="1" noResize="1" noEditPoints="1" noAdjustHandles="1" noChangeArrowheads="1" noChangeShapeType="1" noTextEdit="1"/>
              </p:cNvSpPr>
              <p:nvPr/>
            </p:nvSpPr>
            <p:spPr>
              <a:xfrm>
                <a:off x="6471680" y="3583126"/>
                <a:ext cx="619760" cy="362720"/>
              </a:xfrm>
              <a:prstGeom prst="rect">
                <a:avLst/>
              </a:prstGeom>
              <a:blipFill>
                <a:blip r:embed="rId7"/>
                <a:stretch>
                  <a:fillRect/>
                </a:stretch>
              </a:blipFill>
            </p:spPr>
            <p:txBody>
              <a:bodyPr/>
              <a:lstStyle/>
              <a:p>
                <a:r>
                  <a:rPr lang="en-AU">
                    <a:noFill/>
                  </a:rPr>
                  <a:t> </a:t>
                </a:r>
              </a:p>
            </p:txBody>
          </p:sp>
        </mc:Fallback>
      </mc:AlternateContent>
      <p:sp>
        <p:nvSpPr>
          <p:cNvPr id="12" name="Rectangle 11">
            <a:extLst>
              <a:ext uri="{FF2B5EF4-FFF2-40B4-BE49-F238E27FC236}">
                <a16:creationId xmlns:a16="http://schemas.microsoft.com/office/drawing/2014/main" id="{D80A178B-560E-E302-EA3A-D1F56E38077B}"/>
              </a:ext>
            </a:extLst>
          </p:cNvPr>
          <p:cNvSpPr/>
          <p:nvPr/>
        </p:nvSpPr>
        <p:spPr>
          <a:xfrm>
            <a:off x="70101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a:t>
            </a:r>
          </a:p>
        </p:txBody>
      </p:sp>
      <p:sp>
        <p:nvSpPr>
          <p:cNvPr id="39" name="TextBox 38">
            <a:extLst>
              <a:ext uri="{FF2B5EF4-FFF2-40B4-BE49-F238E27FC236}">
                <a16:creationId xmlns:a16="http://schemas.microsoft.com/office/drawing/2014/main" id="{CA8F6147-ECC5-2C71-6EB6-AD6AEA51DEC8}"/>
              </a:ext>
            </a:extLst>
          </p:cNvPr>
          <p:cNvSpPr txBox="1"/>
          <p:nvPr/>
        </p:nvSpPr>
        <p:spPr>
          <a:xfrm>
            <a:off x="7389120" y="4368486"/>
            <a:ext cx="619760" cy="362720"/>
          </a:xfrm>
          <a:prstGeom prst="rect">
            <a:avLst/>
          </a:prstGeom>
          <a:noFill/>
        </p:spPr>
        <p:txBody>
          <a:bodyPr wrap="square" lIns="0" tIns="0" rIns="0" bIns="0" rtlCol="0">
            <a:noAutofit/>
          </a:bodyPr>
          <a:lstStyle/>
          <a:p>
            <a:pPr algn="l"/>
            <a:r>
              <a:rPr lang="en-AU" sz="1800" dirty="0"/>
              <a:t>5</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D12AC66-D4CF-E6FE-E9BD-3CF9BC3B64F6}"/>
                  </a:ext>
                </a:extLst>
              </p:cNvPr>
              <p:cNvSpPr txBox="1"/>
              <p:nvPr/>
            </p:nvSpPr>
            <p:spPr>
              <a:xfrm>
                <a:off x="80088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9" name="TextBox 18">
                <a:extLst>
                  <a:ext uri="{FF2B5EF4-FFF2-40B4-BE49-F238E27FC236}">
                    <a16:creationId xmlns:a16="http://schemas.microsoft.com/office/drawing/2014/main" id="{ED12AC66-D4CF-E6FE-E9BD-3CF9BC3B64F6}"/>
                  </a:ext>
                </a:extLst>
              </p:cNvPr>
              <p:cNvSpPr txBox="1">
                <a:spLocks noRot="1" noChangeAspect="1" noMove="1" noResize="1" noEditPoints="1" noAdjustHandles="1" noChangeArrowheads="1" noChangeShapeType="1" noTextEdit="1"/>
              </p:cNvSpPr>
              <p:nvPr/>
            </p:nvSpPr>
            <p:spPr>
              <a:xfrm>
                <a:off x="8008880" y="3583126"/>
                <a:ext cx="619760" cy="362720"/>
              </a:xfrm>
              <a:prstGeom prst="rect">
                <a:avLst/>
              </a:prstGeom>
              <a:blipFill>
                <a:blip r:embed="rId8"/>
                <a:stretch>
                  <a:fillRect/>
                </a:stretch>
              </a:blipFill>
            </p:spPr>
            <p:txBody>
              <a:bodyPr/>
              <a:lstStyle/>
              <a:p>
                <a:r>
                  <a:rPr lang="en-AU">
                    <a:noFill/>
                  </a:rPr>
                  <a:t> </a:t>
                </a:r>
              </a:p>
            </p:txBody>
          </p:sp>
        </mc:Fallback>
      </mc:AlternateContent>
      <p:sp>
        <p:nvSpPr>
          <p:cNvPr id="14" name="Rectangle 13">
            <a:extLst>
              <a:ext uri="{FF2B5EF4-FFF2-40B4-BE49-F238E27FC236}">
                <a16:creationId xmlns:a16="http://schemas.microsoft.com/office/drawing/2014/main" id="{76E12BCE-EE6A-5EBF-22FC-77F1BBCCA384}"/>
              </a:ext>
            </a:extLst>
          </p:cNvPr>
          <p:cNvSpPr/>
          <p:nvPr/>
        </p:nvSpPr>
        <p:spPr>
          <a:xfrm>
            <a:off x="8547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2</a:t>
            </a:r>
          </a:p>
        </p:txBody>
      </p:sp>
      <p:sp>
        <p:nvSpPr>
          <p:cNvPr id="43" name="TextBox 42">
            <a:extLst>
              <a:ext uri="{FF2B5EF4-FFF2-40B4-BE49-F238E27FC236}">
                <a16:creationId xmlns:a16="http://schemas.microsoft.com/office/drawing/2014/main" id="{063321EF-CA95-B12B-2046-EB6426D9B56E}"/>
              </a:ext>
            </a:extLst>
          </p:cNvPr>
          <p:cNvSpPr txBox="1"/>
          <p:nvPr/>
        </p:nvSpPr>
        <p:spPr>
          <a:xfrm>
            <a:off x="8926320" y="4368486"/>
            <a:ext cx="619760" cy="362720"/>
          </a:xfrm>
          <a:prstGeom prst="rect">
            <a:avLst/>
          </a:prstGeom>
          <a:noFill/>
        </p:spPr>
        <p:txBody>
          <a:bodyPr wrap="square" lIns="0" tIns="0" rIns="0" bIns="0" rtlCol="0">
            <a:noAutofit/>
          </a:bodyPr>
          <a:lstStyle/>
          <a:p>
            <a:pPr algn="l"/>
            <a:r>
              <a:rPr lang="en-AU" sz="1800" dirty="0"/>
              <a:t>6</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3DD5693-37C2-5DF7-FB0A-17DF1214CEFD}"/>
                  </a:ext>
                </a:extLst>
              </p:cNvPr>
              <p:cNvSpPr txBox="1"/>
              <p:nvPr/>
            </p:nvSpPr>
            <p:spPr>
              <a:xfrm>
                <a:off x="9546080" y="35963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20" name="TextBox 19">
                <a:extLst>
                  <a:ext uri="{FF2B5EF4-FFF2-40B4-BE49-F238E27FC236}">
                    <a16:creationId xmlns:a16="http://schemas.microsoft.com/office/drawing/2014/main" id="{E3DD5693-37C2-5DF7-FB0A-17DF1214CEFD}"/>
                  </a:ext>
                </a:extLst>
              </p:cNvPr>
              <p:cNvSpPr txBox="1">
                <a:spLocks noRot="1" noChangeAspect="1" noMove="1" noResize="1" noEditPoints="1" noAdjustHandles="1" noChangeArrowheads="1" noChangeShapeType="1" noTextEdit="1"/>
              </p:cNvSpPr>
              <p:nvPr/>
            </p:nvSpPr>
            <p:spPr>
              <a:xfrm>
                <a:off x="9546080" y="3596326"/>
                <a:ext cx="619760" cy="362720"/>
              </a:xfrm>
              <a:prstGeom prst="rect">
                <a:avLst/>
              </a:prstGeom>
              <a:blipFill>
                <a:blip r:embed="rId9"/>
                <a:stretch>
                  <a:fillRect/>
                </a:stretch>
              </a:blipFill>
            </p:spPr>
            <p:txBody>
              <a:bodyPr/>
              <a:lstStyle/>
              <a:p>
                <a:r>
                  <a:rPr lang="en-AU">
                    <a:noFill/>
                  </a:rPr>
                  <a:t> </a:t>
                </a:r>
              </a:p>
            </p:txBody>
          </p:sp>
        </mc:Fallback>
      </mc:AlternateContent>
      <p:sp>
        <p:nvSpPr>
          <p:cNvPr id="8" name="Rectangle 7">
            <a:extLst>
              <a:ext uri="{FF2B5EF4-FFF2-40B4-BE49-F238E27FC236}">
                <a16:creationId xmlns:a16="http://schemas.microsoft.com/office/drawing/2014/main" id="{DD3E296F-3FF8-F843-EFE3-3D7B7BE02F0E}"/>
              </a:ext>
            </a:extLst>
          </p:cNvPr>
          <p:cNvSpPr/>
          <p:nvPr/>
        </p:nvSpPr>
        <p:spPr>
          <a:xfrm>
            <a:off x="10084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a:t>
            </a:r>
          </a:p>
        </p:txBody>
      </p:sp>
      <p:sp>
        <p:nvSpPr>
          <p:cNvPr id="44" name="TextBox 43">
            <a:extLst>
              <a:ext uri="{FF2B5EF4-FFF2-40B4-BE49-F238E27FC236}">
                <a16:creationId xmlns:a16="http://schemas.microsoft.com/office/drawing/2014/main" id="{B278CBD3-4CD8-82BA-F74C-020A6E99ED8C}"/>
              </a:ext>
            </a:extLst>
          </p:cNvPr>
          <p:cNvSpPr txBox="1"/>
          <p:nvPr/>
        </p:nvSpPr>
        <p:spPr>
          <a:xfrm>
            <a:off x="10448319" y="4368486"/>
            <a:ext cx="619760" cy="362720"/>
          </a:xfrm>
          <a:prstGeom prst="rect">
            <a:avLst/>
          </a:prstGeom>
          <a:noFill/>
        </p:spPr>
        <p:txBody>
          <a:bodyPr wrap="square" lIns="0" tIns="0" rIns="0" bIns="0" rtlCol="0">
            <a:noAutofit/>
          </a:bodyPr>
          <a:lstStyle/>
          <a:p>
            <a:pPr algn="l"/>
            <a:r>
              <a:rPr lang="en-AU" sz="1800" dirty="0"/>
              <a:t>7</a:t>
            </a:r>
            <a:r>
              <a:rPr lang="en-AU" sz="1800" baseline="30000" dirty="0"/>
              <a:t>th</a:t>
            </a:r>
            <a:r>
              <a:rPr lang="en-AU" sz="1800" dirty="0"/>
              <a:t>  </a:t>
            </a:r>
          </a:p>
        </p:txBody>
      </p:sp>
      <p:sp>
        <p:nvSpPr>
          <p:cNvPr id="25" name="Rectangle 24" descr="A red box around 2 black and white squares labelled first and second. The first has a red 2 in it, the second has a red 1 in it.">
            <a:extLst>
              <a:ext uri="{FF2B5EF4-FFF2-40B4-BE49-F238E27FC236}">
                <a16:creationId xmlns:a16="http://schemas.microsoft.com/office/drawing/2014/main" id="{336E02FC-3775-FF7D-89DD-C7E6A247765A}"/>
              </a:ext>
            </a:extLst>
          </p:cNvPr>
          <p:cNvSpPr/>
          <p:nvPr/>
        </p:nvSpPr>
        <p:spPr>
          <a:xfrm>
            <a:off x="777873" y="2992326"/>
            <a:ext cx="2783968" cy="1689600"/>
          </a:xfrm>
          <a:prstGeom prst="rect">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1860BDB-2091-02D8-A7E8-4E69E840BF43}"/>
                  </a:ext>
                </a:extLst>
              </p:cNvPr>
              <p:cNvSpPr txBox="1"/>
              <p:nvPr/>
            </p:nvSpPr>
            <p:spPr>
              <a:xfrm>
                <a:off x="1537961" y="4745926"/>
                <a:ext cx="122632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000" b="0" i="1" smtClean="0">
                          <a:solidFill>
                            <a:schemeClr val="tx1"/>
                          </a:solidFill>
                          <a:latin typeface="Cambria Math" panose="02040503050406030204" pitchFamily="18" charset="0"/>
                        </a:rPr>
                        <m:t>6</m:t>
                      </m:r>
                    </m:oMath>
                  </m:oMathPara>
                </a14:m>
                <a:endParaRPr lang="en-AU" sz="3000" dirty="0">
                  <a:solidFill>
                    <a:schemeClr val="tx1"/>
                  </a:solidFill>
                </a:endParaRPr>
              </a:p>
            </p:txBody>
          </p:sp>
        </mc:Choice>
        <mc:Fallback xmlns="">
          <p:sp>
            <p:nvSpPr>
              <p:cNvPr id="26" name="TextBox 25">
                <a:extLst>
                  <a:ext uri="{FF2B5EF4-FFF2-40B4-BE49-F238E27FC236}">
                    <a16:creationId xmlns:a16="http://schemas.microsoft.com/office/drawing/2014/main" id="{C1860BDB-2091-02D8-A7E8-4E69E840BF43}"/>
                  </a:ext>
                </a:extLst>
              </p:cNvPr>
              <p:cNvSpPr txBox="1">
                <a:spLocks noRot="1" noChangeAspect="1" noMove="1" noResize="1" noEditPoints="1" noAdjustHandles="1" noChangeArrowheads="1" noChangeShapeType="1" noTextEdit="1"/>
              </p:cNvSpPr>
              <p:nvPr/>
            </p:nvSpPr>
            <p:spPr>
              <a:xfrm>
                <a:off x="1537961" y="4745926"/>
                <a:ext cx="1226320" cy="538480"/>
              </a:xfrm>
              <a:prstGeom prst="rect">
                <a:avLst/>
              </a:prstGeom>
              <a:blipFill>
                <a:blip r:embed="rId10"/>
                <a:stretch>
                  <a:fillRect/>
                </a:stretch>
              </a:blipFill>
            </p:spPr>
            <p:txBody>
              <a:bodyPr/>
              <a:lstStyle/>
              <a:p>
                <a:r>
                  <a:rPr lang="en-AU">
                    <a:noFill/>
                  </a:rPr>
                  <a:t> </a:t>
                </a:r>
              </a:p>
            </p:txBody>
          </p:sp>
        </mc:Fallback>
      </mc:AlternateContent>
      <p:sp>
        <p:nvSpPr>
          <p:cNvPr id="31" name="Speech Bubble: Rectangle with Corners Rounded 30">
            <a:extLst>
              <a:ext uri="{FF2B5EF4-FFF2-40B4-BE49-F238E27FC236}">
                <a16:creationId xmlns:a16="http://schemas.microsoft.com/office/drawing/2014/main" id="{8B21A6EA-41C4-07C1-2C98-70636D5338C1}"/>
              </a:ext>
            </a:extLst>
          </p:cNvPr>
          <p:cNvSpPr/>
          <p:nvPr/>
        </p:nvSpPr>
        <p:spPr>
          <a:xfrm>
            <a:off x="2232741" y="5469434"/>
            <a:ext cx="3734672" cy="1117632"/>
          </a:xfrm>
          <a:prstGeom prst="wedgeRoundRectCallout">
            <a:avLst>
              <a:gd name="adj1" fmla="val -46100"/>
              <a:gd name="adj2" fmla="val -82894"/>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180000" bIns="180000" rtlCol="0" anchor="ctr"/>
          <a:lstStyle/>
          <a:p>
            <a:r>
              <a:rPr lang="en-AU" sz="1800" dirty="0"/>
              <a:t>What does the 6 refer to and how does it relate to the permutations of the rest of the objects??</a:t>
            </a:r>
          </a:p>
        </p:txBody>
      </p:sp>
      <p:sp>
        <p:nvSpPr>
          <p:cNvPr id="27" name="Slide Number Placeholder 2">
            <a:extLst>
              <a:ext uri="{FF2B5EF4-FFF2-40B4-BE49-F238E27FC236}">
                <a16:creationId xmlns:a16="http://schemas.microsoft.com/office/drawing/2014/main" id="{9C26DFC3-4F47-72C7-FC70-DB9B31B0596B}"/>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256914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81857-1550-F1D4-2D53-71AE2BDD8A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5ED2F7-C3D9-4751-90CD-09497106CB58}"/>
              </a:ext>
            </a:extLst>
          </p:cNvPr>
          <p:cNvSpPr>
            <a:spLocks noGrp="1"/>
          </p:cNvSpPr>
          <p:nvPr>
            <p:ph type="title"/>
          </p:nvPr>
        </p:nvSpPr>
        <p:spPr/>
        <p:txBody>
          <a:bodyPr/>
          <a:lstStyle/>
          <a:p>
            <a:pPr algn="l"/>
            <a:r>
              <a:rPr lang="en-AU" dirty="0">
                <a:latin typeface="+mj-lt"/>
              </a:rPr>
              <a:t>Permutations with restrictions (8)</a:t>
            </a:r>
          </a:p>
        </p:txBody>
      </p:sp>
      <p:sp>
        <p:nvSpPr>
          <p:cNvPr id="13" name="Text Placeholder 12">
            <a:extLst>
              <a:ext uri="{FF2B5EF4-FFF2-40B4-BE49-F238E27FC236}">
                <a16:creationId xmlns:a16="http://schemas.microsoft.com/office/drawing/2014/main" id="{268AD7D2-61A9-953D-04BD-AD8219047CA7}"/>
              </a:ext>
            </a:extLst>
          </p:cNvPr>
          <p:cNvSpPr>
            <a:spLocks noGrp="1"/>
          </p:cNvSpPr>
          <p:nvPr>
            <p:ph type="body" sz="quarter" idx="18"/>
          </p:nvPr>
        </p:nvSpPr>
        <p:spPr/>
        <p:txBody>
          <a:bodyPr/>
          <a:lstStyle/>
          <a:p>
            <a:r>
              <a:rPr lang="en-AU" dirty="0"/>
              <a:t>Calculate the total number of arrangements</a:t>
            </a:r>
          </a:p>
        </p:txBody>
      </p:sp>
      <p:pic>
        <p:nvPicPr>
          <p:cNvPr id="3" name="Picture 2">
            <a:extLst>
              <a:ext uri="{FF2B5EF4-FFF2-40B4-BE49-F238E27FC236}">
                <a16:creationId xmlns:a16="http://schemas.microsoft.com/office/drawing/2014/main" id="{0A2526B3-0BA9-6B77-50C3-C687A17C6D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501180" y="151832"/>
            <a:ext cx="4203441" cy="1347897"/>
          </a:xfrm>
          <a:prstGeom prst="rect">
            <a:avLst/>
          </a:prstGeom>
        </p:spPr>
      </p:pic>
      <p:sp>
        <p:nvSpPr>
          <p:cNvPr id="7" name="Text Placeholder 6">
            <a:extLst>
              <a:ext uri="{FF2B5EF4-FFF2-40B4-BE49-F238E27FC236}">
                <a16:creationId xmlns:a16="http://schemas.microsoft.com/office/drawing/2014/main" id="{A19FC09E-CF23-463F-FFB7-8919ED2C2DAC}"/>
              </a:ext>
            </a:extLst>
          </p:cNvPr>
          <p:cNvSpPr>
            <a:spLocks noGrp="1"/>
          </p:cNvSpPr>
          <p:nvPr>
            <p:ph type="body" sz="quarter" idx="17"/>
          </p:nvPr>
        </p:nvSpPr>
        <p:spPr>
          <a:xfrm>
            <a:off x="360000" y="1567087"/>
            <a:ext cx="11484000" cy="515714"/>
          </a:xfrm>
        </p:spPr>
        <p:txBody>
          <a:bodyPr/>
          <a:lstStyle/>
          <a:p>
            <a:r>
              <a:rPr lang="en-AU" sz="1800" dirty="0"/>
              <a:t>How many ways can the class be ordered if C and D must be together in any order?</a:t>
            </a:r>
          </a:p>
          <a:p>
            <a:endParaRPr lang="en-AU" dirty="0"/>
          </a:p>
          <a:p>
            <a:endParaRPr lang="en-AU" dirty="0"/>
          </a:p>
        </p:txBody>
      </p:sp>
      <p:sp>
        <p:nvSpPr>
          <p:cNvPr id="6" name="Rectangle 5">
            <a:extLst>
              <a:ext uri="{FF2B5EF4-FFF2-40B4-BE49-F238E27FC236}">
                <a16:creationId xmlns:a16="http://schemas.microsoft.com/office/drawing/2014/main" id="{6B9148D5-FB8F-96A5-E30F-1116C7ACEAE2}"/>
              </a:ext>
            </a:extLst>
          </p:cNvPr>
          <p:cNvSpPr/>
          <p:nvPr/>
        </p:nvSpPr>
        <p:spPr>
          <a:xfrm>
            <a:off x="861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2</a:t>
            </a:r>
          </a:p>
        </p:txBody>
      </p:sp>
      <p:sp>
        <p:nvSpPr>
          <p:cNvPr id="21" name="TextBox 20">
            <a:extLst>
              <a:ext uri="{FF2B5EF4-FFF2-40B4-BE49-F238E27FC236}">
                <a16:creationId xmlns:a16="http://schemas.microsoft.com/office/drawing/2014/main" id="{7D7AEF9E-1EFF-27F0-139A-74BC3A7AADC5}"/>
              </a:ext>
            </a:extLst>
          </p:cNvPr>
          <p:cNvSpPr txBox="1"/>
          <p:nvPr/>
        </p:nvSpPr>
        <p:spPr>
          <a:xfrm>
            <a:off x="1240320" y="4368486"/>
            <a:ext cx="619760" cy="362720"/>
          </a:xfrm>
          <a:prstGeom prst="rect">
            <a:avLst/>
          </a:prstGeom>
          <a:noFill/>
        </p:spPr>
        <p:txBody>
          <a:bodyPr wrap="square" lIns="0" tIns="0" rIns="0" bIns="0" rtlCol="0">
            <a:noAutofit/>
          </a:bodyPr>
          <a:lstStyle/>
          <a:p>
            <a:pPr algn="l"/>
            <a:r>
              <a:rPr lang="en-AU" sz="1800" dirty="0"/>
              <a:t>1</a:t>
            </a:r>
            <a:r>
              <a:rPr lang="en-AU" sz="1800" baseline="30000" dirty="0"/>
              <a:t>st</a:t>
            </a:r>
            <a:r>
              <a:rPr lang="en-AU" sz="1800" dirty="0"/>
              <a:t>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2433F27-5A79-DC45-8988-60CF440549A7}"/>
                  </a:ext>
                </a:extLst>
              </p:cNvPr>
              <p:cNvSpPr txBox="1"/>
              <p:nvPr/>
            </p:nvSpPr>
            <p:spPr>
              <a:xfrm>
                <a:off x="18600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32433F27-5A79-DC45-8988-60CF440549A7}"/>
                  </a:ext>
                </a:extLst>
              </p:cNvPr>
              <p:cNvSpPr txBox="1">
                <a:spLocks noRot="1" noChangeAspect="1" noMove="1" noResize="1" noEditPoints="1" noAdjustHandles="1" noChangeArrowheads="1" noChangeShapeType="1" noTextEdit="1"/>
              </p:cNvSpPr>
              <p:nvPr/>
            </p:nvSpPr>
            <p:spPr>
              <a:xfrm>
                <a:off x="1860080" y="3615126"/>
                <a:ext cx="619760" cy="362720"/>
              </a:xfrm>
              <a:prstGeom prst="rect">
                <a:avLst/>
              </a:prstGeom>
              <a:blipFill>
                <a:blip r:embed="rId5"/>
                <a:stretch>
                  <a:fillRect/>
                </a:stretch>
              </a:blipFill>
            </p:spPr>
            <p:txBody>
              <a:bodyPr/>
              <a:lstStyle/>
              <a:p>
                <a:r>
                  <a:rPr lang="en-AU">
                    <a:noFill/>
                  </a:rPr>
                  <a:t> </a:t>
                </a:r>
              </a:p>
            </p:txBody>
          </p:sp>
        </mc:Fallback>
      </mc:AlternateContent>
      <p:sp>
        <p:nvSpPr>
          <p:cNvPr id="9" name="Rectangle 8">
            <a:extLst>
              <a:ext uri="{FF2B5EF4-FFF2-40B4-BE49-F238E27FC236}">
                <a16:creationId xmlns:a16="http://schemas.microsoft.com/office/drawing/2014/main" id="{A28FB904-A939-B1FC-5DCF-E2BD02760B0F}"/>
              </a:ext>
            </a:extLst>
          </p:cNvPr>
          <p:cNvSpPr/>
          <p:nvPr/>
        </p:nvSpPr>
        <p:spPr>
          <a:xfrm>
            <a:off x="2398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1</a:t>
            </a:r>
          </a:p>
        </p:txBody>
      </p:sp>
      <p:sp>
        <p:nvSpPr>
          <p:cNvPr id="22" name="TextBox 21">
            <a:extLst>
              <a:ext uri="{FF2B5EF4-FFF2-40B4-BE49-F238E27FC236}">
                <a16:creationId xmlns:a16="http://schemas.microsoft.com/office/drawing/2014/main" id="{0766E2DF-739E-35DA-6666-E72638C7D920}"/>
              </a:ext>
            </a:extLst>
          </p:cNvPr>
          <p:cNvSpPr txBox="1"/>
          <p:nvPr/>
        </p:nvSpPr>
        <p:spPr>
          <a:xfrm>
            <a:off x="2777520" y="4368486"/>
            <a:ext cx="619760" cy="362720"/>
          </a:xfrm>
          <a:prstGeom prst="rect">
            <a:avLst/>
          </a:prstGeom>
          <a:noFill/>
        </p:spPr>
        <p:txBody>
          <a:bodyPr wrap="square" lIns="0" tIns="0" rIns="0" bIns="0" rtlCol="0">
            <a:noAutofit/>
          </a:bodyPr>
          <a:lstStyle/>
          <a:p>
            <a:pPr algn="l"/>
            <a:r>
              <a:rPr lang="en-AU" sz="1800" dirty="0"/>
              <a:t>2</a:t>
            </a:r>
            <a:r>
              <a:rPr lang="en-AU" sz="1800" baseline="30000" dirty="0"/>
              <a:t>nd</a:t>
            </a:r>
            <a:r>
              <a:rPr lang="en-AU" sz="1800" dirty="0"/>
              <a:t>  </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5CCC0E-D8DC-795D-1534-E66CD15248D2}"/>
                  </a:ext>
                </a:extLst>
              </p:cNvPr>
              <p:cNvSpPr txBox="1"/>
              <p:nvPr/>
            </p:nvSpPr>
            <p:spPr>
              <a:xfrm>
                <a:off x="33972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6" name="TextBox 15">
                <a:extLst>
                  <a:ext uri="{FF2B5EF4-FFF2-40B4-BE49-F238E27FC236}">
                    <a16:creationId xmlns:a16="http://schemas.microsoft.com/office/drawing/2014/main" id="{BE5CCC0E-D8DC-795D-1534-E66CD15248D2}"/>
                  </a:ext>
                </a:extLst>
              </p:cNvPr>
              <p:cNvSpPr txBox="1">
                <a:spLocks noRot="1" noChangeAspect="1" noMove="1" noResize="1" noEditPoints="1" noAdjustHandles="1" noChangeArrowheads="1" noChangeShapeType="1" noTextEdit="1"/>
              </p:cNvSpPr>
              <p:nvPr/>
            </p:nvSpPr>
            <p:spPr>
              <a:xfrm>
                <a:off x="3397280" y="3615126"/>
                <a:ext cx="619760" cy="362720"/>
              </a:xfrm>
              <a:prstGeom prst="rect">
                <a:avLst/>
              </a:prstGeom>
              <a:blipFill>
                <a:blip r:embed="rId6"/>
                <a:stretch>
                  <a:fillRect/>
                </a:stretch>
              </a:blipFill>
            </p:spPr>
            <p:txBody>
              <a:bodyPr/>
              <a:lstStyle/>
              <a:p>
                <a:r>
                  <a:rPr lang="en-AU">
                    <a:noFill/>
                  </a:rPr>
                  <a:t> </a:t>
                </a:r>
              </a:p>
            </p:txBody>
          </p:sp>
        </mc:Fallback>
      </mc:AlternateContent>
      <p:sp>
        <p:nvSpPr>
          <p:cNvPr id="10" name="Rectangle 9">
            <a:extLst>
              <a:ext uri="{FF2B5EF4-FFF2-40B4-BE49-F238E27FC236}">
                <a16:creationId xmlns:a16="http://schemas.microsoft.com/office/drawing/2014/main" id="{B4A9957F-33B2-25CF-A0F7-C45678FF8153}"/>
              </a:ext>
            </a:extLst>
          </p:cNvPr>
          <p:cNvSpPr/>
          <p:nvPr/>
        </p:nvSpPr>
        <p:spPr>
          <a:xfrm>
            <a:off x="39357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5</a:t>
            </a:r>
          </a:p>
        </p:txBody>
      </p:sp>
      <p:sp>
        <p:nvSpPr>
          <p:cNvPr id="23" name="TextBox 22">
            <a:extLst>
              <a:ext uri="{FF2B5EF4-FFF2-40B4-BE49-F238E27FC236}">
                <a16:creationId xmlns:a16="http://schemas.microsoft.com/office/drawing/2014/main" id="{D4CCF7CF-8D2B-D0CF-F4F7-DF73925E5065}"/>
              </a:ext>
            </a:extLst>
          </p:cNvPr>
          <p:cNvSpPr txBox="1"/>
          <p:nvPr/>
        </p:nvSpPr>
        <p:spPr>
          <a:xfrm>
            <a:off x="4314720" y="4393366"/>
            <a:ext cx="619760" cy="362720"/>
          </a:xfrm>
          <a:prstGeom prst="rect">
            <a:avLst/>
          </a:prstGeom>
          <a:noFill/>
        </p:spPr>
        <p:txBody>
          <a:bodyPr wrap="square" lIns="0" tIns="0" rIns="0" bIns="0" rtlCol="0">
            <a:noAutofit/>
          </a:bodyPr>
          <a:lstStyle/>
          <a:p>
            <a:pPr algn="l"/>
            <a:r>
              <a:rPr lang="en-AU" sz="1800" dirty="0"/>
              <a:t>3</a:t>
            </a:r>
            <a:r>
              <a:rPr lang="en-AU" sz="1800" baseline="30000" dirty="0"/>
              <a:t>rd</a:t>
            </a:r>
            <a:r>
              <a:rPr lang="en-AU" sz="1800" dirty="0"/>
              <a:t>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DD93B5B-CED3-F188-E429-01165D20E27F}"/>
                  </a:ext>
                </a:extLst>
              </p:cNvPr>
              <p:cNvSpPr txBox="1"/>
              <p:nvPr/>
            </p:nvSpPr>
            <p:spPr>
              <a:xfrm>
                <a:off x="49344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7" name="TextBox 16">
                <a:extLst>
                  <a:ext uri="{FF2B5EF4-FFF2-40B4-BE49-F238E27FC236}">
                    <a16:creationId xmlns:a16="http://schemas.microsoft.com/office/drawing/2014/main" id="{8DD93B5B-CED3-F188-E429-01165D20E27F}"/>
                  </a:ext>
                </a:extLst>
              </p:cNvPr>
              <p:cNvSpPr txBox="1">
                <a:spLocks noRot="1" noChangeAspect="1" noMove="1" noResize="1" noEditPoints="1" noAdjustHandles="1" noChangeArrowheads="1" noChangeShapeType="1" noTextEdit="1"/>
              </p:cNvSpPr>
              <p:nvPr/>
            </p:nvSpPr>
            <p:spPr>
              <a:xfrm>
                <a:off x="4934480" y="3615126"/>
                <a:ext cx="619760" cy="362720"/>
              </a:xfrm>
              <a:prstGeom prst="rect">
                <a:avLst/>
              </a:prstGeom>
              <a:blipFill>
                <a:blip r:embed="rId7"/>
                <a:stretch>
                  <a:fillRect/>
                </a:stretch>
              </a:blipFill>
            </p:spPr>
            <p:txBody>
              <a:bodyPr/>
              <a:lstStyle/>
              <a:p>
                <a:r>
                  <a:rPr lang="en-AU">
                    <a:noFill/>
                  </a:rPr>
                  <a:t> </a:t>
                </a:r>
              </a:p>
            </p:txBody>
          </p:sp>
        </mc:Fallback>
      </mc:AlternateContent>
      <p:sp>
        <p:nvSpPr>
          <p:cNvPr id="11" name="Rectangle 10">
            <a:extLst>
              <a:ext uri="{FF2B5EF4-FFF2-40B4-BE49-F238E27FC236}">
                <a16:creationId xmlns:a16="http://schemas.microsoft.com/office/drawing/2014/main" id="{5A3DE685-42A8-C7D6-7EA0-44C39324B5F0}"/>
              </a:ext>
            </a:extLst>
          </p:cNvPr>
          <p:cNvSpPr/>
          <p:nvPr/>
        </p:nvSpPr>
        <p:spPr>
          <a:xfrm>
            <a:off x="54729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4</a:t>
            </a:r>
          </a:p>
        </p:txBody>
      </p:sp>
      <p:sp>
        <p:nvSpPr>
          <p:cNvPr id="24" name="TextBox 23">
            <a:extLst>
              <a:ext uri="{FF2B5EF4-FFF2-40B4-BE49-F238E27FC236}">
                <a16:creationId xmlns:a16="http://schemas.microsoft.com/office/drawing/2014/main" id="{DDC4116C-9BBA-29BD-A629-5793B3BF635E}"/>
              </a:ext>
            </a:extLst>
          </p:cNvPr>
          <p:cNvSpPr txBox="1"/>
          <p:nvPr/>
        </p:nvSpPr>
        <p:spPr>
          <a:xfrm>
            <a:off x="5851920" y="4368486"/>
            <a:ext cx="619760" cy="362720"/>
          </a:xfrm>
          <a:prstGeom prst="rect">
            <a:avLst/>
          </a:prstGeom>
          <a:noFill/>
        </p:spPr>
        <p:txBody>
          <a:bodyPr wrap="square" lIns="0" tIns="0" rIns="0" bIns="0" rtlCol="0">
            <a:noAutofit/>
          </a:bodyPr>
          <a:lstStyle/>
          <a:p>
            <a:pPr algn="l"/>
            <a:r>
              <a:rPr lang="en-AU" sz="1800" dirty="0"/>
              <a:t>4</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68CBCA-3B59-364F-09EE-666C20CFCE21}"/>
                  </a:ext>
                </a:extLst>
              </p:cNvPr>
              <p:cNvSpPr txBox="1"/>
              <p:nvPr/>
            </p:nvSpPr>
            <p:spPr>
              <a:xfrm>
                <a:off x="64716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8" name="TextBox 17">
                <a:extLst>
                  <a:ext uri="{FF2B5EF4-FFF2-40B4-BE49-F238E27FC236}">
                    <a16:creationId xmlns:a16="http://schemas.microsoft.com/office/drawing/2014/main" id="{2268CBCA-3B59-364F-09EE-666C20CFCE21}"/>
                  </a:ext>
                </a:extLst>
              </p:cNvPr>
              <p:cNvSpPr txBox="1">
                <a:spLocks noRot="1" noChangeAspect="1" noMove="1" noResize="1" noEditPoints="1" noAdjustHandles="1" noChangeArrowheads="1" noChangeShapeType="1" noTextEdit="1"/>
              </p:cNvSpPr>
              <p:nvPr/>
            </p:nvSpPr>
            <p:spPr>
              <a:xfrm>
                <a:off x="6471680" y="3583126"/>
                <a:ext cx="619760" cy="362720"/>
              </a:xfrm>
              <a:prstGeom prst="rect">
                <a:avLst/>
              </a:prstGeom>
              <a:blipFill>
                <a:blip r:embed="rId8"/>
                <a:stretch>
                  <a:fillRect/>
                </a:stretch>
              </a:blipFill>
            </p:spPr>
            <p:txBody>
              <a:bodyPr/>
              <a:lstStyle/>
              <a:p>
                <a:r>
                  <a:rPr lang="en-AU">
                    <a:noFill/>
                  </a:rPr>
                  <a:t> </a:t>
                </a:r>
              </a:p>
            </p:txBody>
          </p:sp>
        </mc:Fallback>
      </mc:AlternateContent>
      <p:sp>
        <p:nvSpPr>
          <p:cNvPr id="12" name="Rectangle 11">
            <a:extLst>
              <a:ext uri="{FF2B5EF4-FFF2-40B4-BE49-F238E27FC236}">
                <a16:creationId xmlns:a16="http://schemas.microsoft.com/office/drawing/2014/main" id="{25D774F5-2BA7-C528-5C8C-C640C8226015}"/>
              </a:ext>
            </a:extLst>
          </p:cNvPr>
          <p:cNvSpPr/>
          <p:nvPr/>
        </p:nvSpPr>
        <p:spPr>
          <a:xfrm>
            <a:off x="70101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3</a:t>
            </a:r>
          </a:p>
        </p:txBody>
      </p:sp>
      <p:sp>
        <p:nvSpPr>
          <p:cNvPr id="39" name="TextBox 38">
            <a:extLst>
              <a:ext uri="{FF2B5EF4-FFF2-40B4-BE49-F238E27FC236}">
                <a16:creationId xmlns:a16="http://schemas.microsoft.com/office/drawing/2014/main" id="{042F8FBE-6904-8BD3-9300-D4427EB7684B}"/>
              </a:ext>
            </a:extLst>
          </p:cNvPr>
          <p:cNvSpPr txBox="1"/>
          <p:nvPr/>
        </p:nvSpPr>
        <p:spPr>
          <a:xfrm>
            <a:off x="7389120" y="4368486"/>
            <a:ext cx="619760" cy="362720"/>
          </a:xfrm>
          <a:prstGeom prst="rect">
            <a:avLst/>
          </a:prstGeom>
          <a:noFill/>
        </p:spPr>
        <p:txBody>
          <a:bodyPr wrap="square" lIns="0" tIns="0" rIns="0" bIns="0" rtlCol="0">
            <a:noAutofit/>
          </a:bodyPr>
          <a:lstStyle/>
          <a:p>
            <a:pPr algn="l"/>
            <a:r>
              <a:rPr lang="en-AU" sz="1800" dirty="0"/>
              <a:t>5</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9027BCE-434A-ACA5-B5FF-95866821D2DE}"/>
                  </a:ext>
                </a:extLst>
              </p:cNvPr>
              <p:cNvSpPr txBox="1"/>
              <p:nvPr/>
            </p:nvSpPr>
            <p:spPr>
              <a:xfrm>
                <a:off x="80088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9" name="TextBox 18">
                <a:extLst>
                  <a:ext uri="{FF2B5EF4-FFF2-40B4-BE49-F238E27FC236}">
                    <a16:creationId xmlns:a16="http://schemas.microsoft.com/office/drawing/2014/main" id="{59027BCE-434A-ACA5-B5FF-95866821D2DE}"/>
                  </a:ext>
                </a:extLst>
              </p:cNvPr>
              <p:cNvSpPr txBox="1">
                <a:spLocks noRot="1" noChangeAspect="1" noMove="1" noResize="1" noEditPoints="1" noAdjustHandles="1" noChangeArrowheads="1" noChangeShapeType="1" noTextEdit="1"/>
              </p:cNvSpPr>
              <p:nvPr/>
            </p:nvSpPr>
            <p:spPr>
              <a:xfrm>
                <a:off x="8008880" y="3583126"/>
                <a:ext cx="619760" cy="362720"/>
              </a:xfrm>
              <a:prstGeom prst="rect">
                <a:avLst/>
              </a:prstGeom>
              <a:blipFill>
                <a:blip r:embed="rId9"/>
                <a:stretch>
                  <a:fillRect/>
                </a:stretch>
              </a:blipFill>
            </p:spPr>
            <p:txBody>
              <a:bodyPr/>
              <a:lstStyle/>
              <a:p>
                <a:r>
                  <a:rPr lang="en-AU">
                    <a:noFill/>
                  </a:rPr>
                  <a:t> </a:t>
                </a:r>
              </a:p>
            </p:txBody>
          </p:sp>
        </mc:Fallback>
      </mc:AlternateContent>
      <p:sp>
        <p:nvSpPr>
          <p:cNvPr id="14" name="Rectangle 13">
            <a:extLst>
              <a:ext uri="{FF2B5EF4-FFF2-40B4-BE49-F238E27FC236}">
                <a16:creationId xmlns:a16="http://schemas.microsoft.com/office/drawing/2014/main" id="{C70741DE-7199-F18A-E66B-6FEB18F01899}"/>
              </a:ext>
            </a:extLst>
          </p:cNvPr>
          <p:cNvSpPr/>
          <p:nvPr/>
        </p:nvSpPr>
        <p:spPr>
          <a:xfrm>
            <a:off x="8547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2</a:t>
            </a:r>
          </a:p>
        </p:txBody>
      </p:sp>
      <p:sp>
        <p:nvSpPr>
          <p:cNvPr id="43" name="TextBox 42">
            <a:extLst>
              <a:ext uri="{FF2B5EF4-FFF2-40B4-BE49-F238E27FC236}">
                <a16:creationId xmlns:a16="http://schemas.microsoft.com/office/drawing/2014/main" id="{2FDED873-6C69-ECCE-418D-AA9AC32A627F}"/>
              </a:ext>
            </a:extLst>
          </p:cNvPr>
          <p:cNvSpPr txBox="1"/>
          <p:nvPr/>
        </p:nvSpPr>
        <p:spPr>
          <a:xfrm>
            <a:off x="8926320" y="4368486"/>
            <a:ext cx="619760" cy="362720"/>
          </a:xfrm>
          <a:prstGeom prst="rect">
            <a:avLst/>
          </a:prstGeom>
          <a:noFill/>
        </p:spPr>
        <p:txBody>
          <a:bodyPr wrap="square" lIns="0" tIns="0" rIns="0" bIns="0" rtlCol="0">
            <a:noAutofit/>
          </a:bodyPr>
          <a:lstStyle/>
          <a:p>
            <a:pPr algn="l"/>
            <a:r>
              <a:rPr lang="en-AU" sz="1800" dirty="0"/>
              <a:t>6</a:t>
            </a:r>
            <a:r>
              <a:rPr lang="en-AU" sz="1800" baseline="30000" dirty="0"/>
              <a:t>th</a:t>
            </a:r>
            <a:r>
              <a:rPr lang="en-AU" sz="1800" dirty="0"/>
              <a: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A9A2526-5A1A-5B3A-FEF2-17E0D1078EF9}"/>
                  </a:ext>
                </a:extLst>
              </p:cNvPr>
              <p:cNvSpPr txBox="1"/>
              <p:nvPr/>
            </p:nvSpPr>
            <p:spPr>
              <a:xfrm>
                <a:off x="9546080" y="35963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20" name="TextBox 19">
                <a:extLst>
                  <a:ext uri="{FF2B5EF4-FFF2-40B4-BE49-F238E27FC236}">
                    <a16:creationId xmlns:a16="http://schemas.microsoft.com/office/drawing/2014/main" id="{BA9A2526-5A1A-5B3A-FEF2-17E0D1078EF9}"/>
                  </a:ext>
                </a:extLst>
              </p:cNvPr>
              <p:cNvSpPr txBox="1">
                <a:spLocks noRot="1" noChangeAspect="1" noMove="1" noResize="1" noEditPoints="1" noAdjustHandles="1" noChangeArrowheads="1" noChangeShapeType="1" noTextEdit="1"/>
              </p:cNvSpPr>
              <p:nvPr/>
            </p:nvSpPr>
            <p:spPr>
              <a:xfrm>
                <a:off x="9546080" y="3596326"/>
                <a:ext cx="619760" cy="362720"/>
              </a:xfrm>
              <a:prstGeom prst="rect">
                <a:avLst/>
              </a:prstGeom>
              <a:blipFill>
                <a:blip r:embed="rId10"/>
                <a:stretch>
                  <a:fillRect/>
                </a:stretch>
              </a:blipFill>
            </p:spPr>
            <p:txBody>
              <a:bodyPr/>
              <a:lstStyle/>
              <a:p>
                <a:r>
                  <a:rPr lang="en-AU">
                    <a:noFill/>
                  </a:rPr>
                  <a:t> </a:t>
                </a:r>
              </a:p>
            </p:txBody>
          </p:sp>
        </mc:Fallback>
      </mc:AlternateContent>
      <p:sp>
        <p:nvSpPr>
          <p:cNvPr id="8" name="Rectangle 7">
            <a:extLst>
              <a:ext uri="{FF2B5EF4-FFF2-40B4-BE49-F238E27FC236}">
                <a16:creationId xmlns:a16="http://schemas.microsoft.com/office/drawing/2014/main" id="{816F10A2-CD8D-7B9F-4B53-953BF80855E9}"/>
              </a:ext>
            </a:extLst>
          </p:cNvPr>
          <p:cNvSpPr/>
          <p:nvPr/>
        </p:nvSpPr>
        <p:spPr>
          <a:xfrm>
            <a:off x="10084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1</a:t>
            </a:r>
          </a:p>
        </p:txBody>
      </p:sp>
      <p:sp>
        <p:nvSpPr>
          <p:cNvPr id="44" name="TextBox 43">
            <a:extLst>
              <a:ext uri="{FF2B5EF4-FFF2-40B4-BE49-F238E27FC236}">
                <a16:creationId xmlns:a16="http://schemas.microsoft.com/office/drawing/2014/main" id="{DCAE4D06-22C1-430E-F420-44A181092E80}"/>
              </a:ext>
            </a:extLst>
          </p:cNvPr>
          <p:cNvSpPr txBox="1"/>
          <p:nvPr/>
        </p:nvSpPr>
        <p:spPr>
          <a:xfrm>
            <a:off x="10448319" y="4368486"/>
            <a:ext cx="619760" cy="362720"/>
          </a:xfrm>
          <a:prstGeom prst="rect">
            <a:avLst/>
          </a:prstGeom>
          <a:noFill/>
        </p:spPr>
        <p:txBody>
          <a:bodyPr wrap="square" lIns="0" tIns="0" rIns="0" bIns="0" rtlCol="0">
            <a:noAutofit/>
          </a:bodyPr>
          <a:lstStyle/>
          <a:p>
            <a:pPr algn="l"/>
            <a:r>
              <a:rPr lang="en-AU" sz="1800" dirty="0"/>
              <a:t>7</a:t>
            </a:r>
            <a:r>
              <a:rPr lang="en-AU" sz="1800" baseline="30000" dirty="0"/>
              <a:t>th</a:t>
            </a:r>
            <a:r>
              <a:rPr lang="en-AU" sz="1800" dirty="0"/>
              <a:t>  </a:t>
            </a:r>
          </a:p>
        </p:txBody>
      </p:sp>
      <p:sp>
        <p:nvSpPr>
          <p:cNvPr id="25" name="Rectangle 24" descr="A red box around 2 black and white squares labelled first and second. The first has a red 2 in it, the second has a red 1 in it.">
            <a:extLst>
              <a:ext uri="{FF2B5EF4-FFF2-40B4-BE49-F238E27FC236}">
                <a16:creationId xmlns:a16="http://schemas.microsoft.com/office/drawing/2014/main" id="{9D769EC3-4516-1685-D135-3C46DF3D2908}"/>
              </a:ext>
            </a:extLst>
          </p:cNvPr>
          <p:cNvSpPr/>
          <p:nvPr/>
        </p:nvSpPr>
        <p:spPr>
          <a:xfrm>
            <a:off x="777873" y="2992326"/>
            <a:ext cx="2783968" cy="1689600"/>
          </a:xfrm>
          <a:prstGeom prst="rect">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797B035-F07E-6B97-68FF-CF8FC348EAF7}"/>
                  </a:ext>
                </a:extLst>
              </p:cNvPr>
              <p:cNvSpPr txBox="1"/>
              <p:nvPr/>
            </p:nvSpPr>
            <p:spPr>
              <a:xfrm>
                <a:off x="1537961" y="4745926"/>
                <a:ext cx="122632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000" b="0" i="1" smtClean="0">
                          <a:solidFill>
                            <a:schemeClr val="tx1"/>
                          </a:solidFill>
                          <a:latin typeface="Cambria Math" panose="02040503050406030204" pitchFamily="18" charset="0"/>
                        </a:rPr>
                        <m:t>6</m:t>
                      </m:r>
                    </m:oMath>
                  </m:oMathPara>
                </a14:m>
                <a:endParaRPr lang="en-AU" sz="3000" dirty="0">
                  <a:solidFill>
                    <a:schemeClr val="tx1"/>
                  </a:solidFill>
                </a:endParaRPr>
              </a:p>
            </p:txBody>
          </p:sp>
        </mc:Choice>
        <mc:Fallback xmlns="">
          <p:sp>
            <p:nvSpPr>
              <p:cNvPr id="26" name="TextBox 25">
                <a:extLst>
                  <a:ext uri="{FF2B5EF4-FFF2-40B4-BE49-F238E27FC236}">
                    <a16:creationId xmlns:a16="http://schemas.microsoft.com/office/drawing/2014/main" id="{F797B035-F07E-6B97-68FF-CF8FC348EAF7}"/>
                  </a:ext>
                </a:extLst>
              </p:cNvPr>
              <p:cNvSpPr txBox="1">
                <a:spLocks noRot="1" noChangeAspect="1" noMove="1" noResize="1" noEditPoints="1" noAdjustHandles="1" noChangeArrowheads="1" noChangeShapeType="1" noTextEdit="1"/>
              </p:cNvSpPr>
              <p:nvPr/>
            </p:nvSpPr>
            <p:spPr>
              <a:xfrm>
                <a:off x="1537961" y="4745926"/>
                <a:ext cx="1226320" cy="538480"/>
              </a:xfrm>
              <a:prstGeom prst="rect">
                <a:avLst/>
              </a:prstGeo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B91888A-B4A1-B388-6173-C8A8648603BD}"/>
                  </a:ext>
                </a:extLst>
              </p:cNvPr>
              <p:cNvSpPr txBox="1"/>
              <p:nvPr/>
            </p:nvSpPr>
            <p:spPr>
              <a:xfrm>
                <a:off x="3836161" y="4951686"/>
                <a:ext cx="461264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𝐴𝑟𝑟𝑎𝑛𝑔𝑒𝑚𝑒𝑛𝑡𝑠</m:t>
                      </m:r>
                      <m:r>
                        <a:rPr lang="en-AU" sz="1800" b="0" i="1" smtClean="0">
                          <a:latin typeface="Cambria Math" panose="02040503050406030204" pitchFamily="18" charset="0"/>
                        </a:rPr>
                        <m:t>=2!×6!</m:t>
                      </m:r>
                    </m:oMath>
                  </m:oMathPara>
                </a14:m>
                <a:endParaRPr lang="en-AU" sz="1800" dirty="0"/>
              </a:p>
            </p:txBody>
          </p:sp>
        </mc:Choice>
        <mc:Fallback xmlns="">
          <p:sp>
            <p:nvSpPr>
              <p:cNvPr id="2" name="TextBox 1">
                <a:extLst>
                  <a:ext uri="{FF2B5EF4-FFF2-40B4-BE49-F238E27FC236}">
                    <a16:creationId xmlns:a16="http://schemas.microsoft.com/office/drawing/2014/main" id="{0B91888A-B4A1-B388-6173-C8A8648603BD}"/>
                  </a:ext>
                </a:extLst>
              </p:cNvPr>
              <p:cNvSpPr txBox="1">
                <a:spLocks noRot="1" noChangeAspect="1" noMove="1" noResize="1" noEditPoints="1" noAdjustHandles="1" noChangeArrowheads="1" noChangeShapeType="1" noTextEdit="1"/>
              </p:cNvSpPr>
              <p:nvPr/>
            </p:nvSpPr>
            <p:spPr>
              <a:xfrm>
                <a:off x="3836161" y="4951686"/>
                <a:ext cx="4612640" cy="538480"/>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Speech Bubble: Rectangle with Corners Rounded 28">
                <a:extLst>
                  <a:ext uri="{FF2B5EF4-FFF2-40B4-BE49-F238E27FC236}">
                    <a16:creationId xmlns:a16="http://schemas.microsoft.com/office/drawing/2014/main" id="{478F3567-2274-0E20-E6B0-615404B10467}"/>
                  </a:ext>
                </a:extLst>
              </p:cNvPr>
              <p:cNvSpPr/>
              <p:nvPr/>
            </p:nvSpPr>
            <p:spPr>
              <a:xfrm>
                <a:off x="7941801" y="4732623"/>
                <a:ext cx="2099666" cy="607080"/>
              </a:xfrm>
              <a:prstGeom prst="wedgeRoundRectCallout">
                <a:avLst>
                  <a:gd name="adj1" fmla="val -74834"/>
                  <a:gd name="adj2" fmla="val 1205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lang="en-AU" sz="1800" dirty="0"/>
                  <a:t>Why is it </a:t>
                </a:r>
                <a14:m>
                  <m:oMath xmlns:m="http://schemas.openxmlformats.org/officeDocument/2006/math">
                    <m:r>
                      <a:rPr lang="en-AU" sz="1800" b="0" i="1" smtClean="0">
                        <a:latin typeface="Cambria Math" panose="02040503050406030204" pitchFamily="18" charset="0"/>
                      </a:rPr>
                      <m:t>2!×6!</m:t>
                    </m:r>
                  </m:oMath>
                </a14:m>
                <a:r>
                  <a:rPr lang="en-AU" sz="1800" dirty="0"/>
                  <a:t>?</a:t>
                </a:r>
              </a:p>
            </p:txBody>
          </p:sp>
        </mc:Choice>
        <mc:Fallback xmlns="">
          <p:sp>
            <p:nvSpPr>
              <p:cNvPr id="29" name="Speech Bubble: Rectangle with Corners Rounded 28">
                <a:extLst>
                  <a:ext uri="{FF2B5EF4-FFF2-40B4-BE49-F238E27FC236}">
                    <a16:creationId xmlns:a16="http://schemas.microsoft.com/office/drawing/2014/main" id="{478F3567-2274-0E20-E6B0-615404B10467}"/>
                  </a:ext>
                </a:extLst>
              </p:cNvPr>
              <p:cNvSpPr>
                <a:spLocks noRot="1" noChangeAspect="1" noMove="1" noResize="1" noEditPoints="1" noAdjustHandles="1" noChangeArrowheads="1" noChangeShapeType="1" noTextEdit="1"/>
              </p:cNvSpPr>
              <p:nvPr/>
            </p:nvSpPr>
            <p:spPr>
              <a:xfrm>
                <a:off x="7941801" y="4732623"/>
                <a:ext cx="2099666" cy="607080"/>
              </a:xfrm>
              <a:prstGeom prst="wedgeRoundRectCallout">
                <a:avLst>
                  <a:gd name="adj1" fmla="val -74834"/>
                  <a:gd name="adj2" fmla="val 12053"/>
                  <a:gd name="adj3" fmla="val 16667"/>
                </a:avLst>
              </a:prstGeom>
              <a:blipFill>
                <a:blip r:embed="rId13"/>
                <a:stretch>
                  <a:fillRect/>
                </a:stretch>
              </a:blipFill>
              <a:ln>
                <a:noFill/>
              </a:ln>
            </p:spPr>
            <p:txBody>
              <a:bodyPr/>
              <a:lstStyle/>
              <a:p>
                <a:r>
                  <a:rPr lang="en-US">
                    <a:noFill/>
                  </a:rPr>
                  <a:t> </a:t>
                </a:r>
              </a:p>
            </p:txBody>
          </p:sp>
        </mc:Fallback>
      </mc:AlternateContent>
      <p:sp>
        <p:nvSpPr>
          <p:cNvPr id="27" name="Slide Number Placeholder 2">
            <a:extLst>
              <a:ext uri="{FF2B5EF4-FFF2-40B4-BE49-F238E27FC236}">
                <a16:creationId xmlns:a16="http://schemas.microsoft.com/office/drawing/2014/main" id="{C5C96D39-6E44-6E65-79F5-E41E637BDA6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86376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FAB3B-7842-E8CD-7664-F668DCF0D9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ECF0326-58F6-C21C-1366-F6BD84824613}"/>
              </a:ext>
            </a:extLst>
          </p:cNvPr>
          <p:cNvSpPr>
            <a:spLocks noGrp="1"/>
          </p:cNvSpPr>
          <p:nvPr>
            <p:ph type="title"/>
          </p:nvPr>
        </p:nvSpPr>
        <p:spPr/>
        <p:txBody>
          <a:bodyPr/>
          <a:lstStyle/>
          <a:p>
            <a:pPr algn="l"/>
            <a:r>
              <a:rPr lang="en-AU" dirty="0">
                <a:latin typeface="+mj-lt"/>
              </a:rPr>
              <a:t>Permutations with restrictions (9)</a:t>
            </a:r>
          </a:p>
        </p:txBody>
      </p:sp>
      <p:sp>
        <p:nvSpPr>
          <p:cNvPr id="13" name="Text Placeholder 12">
            <a:extLst>
              <a:ext uri="{FF2B5EF4-FFF2-40B4-BE49-F238E27FC236}">
                <a16:creationId xmlns:a16="http://schemas.microsoft.com/office/drawing/2014/main" id="{C926D99A-4F38-8DBA-E5A0-1E8D75FD9B5B}"/>
              </a:ext>
            </a:extLst>
          </p:cNvPr>
          <p:cNvSpPr>
            <a:spLocks noGrp="1"/>
          </p:cNvSpPr>
          <p:nvPr>
            <p:ph type="body" sz="quarter" idx="18"/>
          </p:nvPr>
        </p:nvSpPr>
        <p:spPr/>
        <p:txBody>
          <a:bodyPr/>
          <a:lstStyle/>
          <a:p>
            <a:r>
              <a:rPr lang="en-AU" dirty="0"/>
              <a:t>Your turn 2</a:t>
            </a:r>
          </a:p>
        </p:txBody>
      </p:sp>
      <p:pic>
        <p:nvPicPr>
          <p:cNvPr id="2" name="Picture 1">
            <a:extLst>
              <a:ext uri="{FF2B5EF4-FFF2-40B4-BE49-F238E27FC236}">
                <a16:creationId xmlns:a16="http://schemas.microsoft.com/office/drawing/2014/main" id="{6AB849D4-28A6-7AD5-F89F-D9F8278CA4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501180" y="151832"/>
            <a:ext cx="4203441" cy="1347897"/>
          </a:xfrm>
          <a:prstGeom prst="rect">
            <a:avLst/>
          </a:prstGeom>
        </p:spPr>
      </p:pic>
      <p:sp>
        <p:nvSpPr>
          <p:cNvPr id="7" name="Text Placeholder 6">
            <a:extLst>
              <a:ext uri="{FF2B5EF4-FFF2-40B4-BE49-F238E27FC236}">
                <a16:creationId xmlns:a16="http://schemas.microsoft.com/office/drawing/2014/main" id="{7AEF6474-5583-901A-180D-6AA100997789}"/>
              </a:ext>
            </a:extLst>
          </p:cNvPr>
          <p:cNvSpPr>
            <a:spLocks noGrp="1"/>
          </p:cNvSpPr>
          <p:nvPr>
            <p:ph type="body" sz="quarter" idx="17"/>
          </p:nvPr>
        </p:nvSpPr>
        <p:spPr>
          <a:xfrm>
            <a:off x="360000" y="1567086"/>
            <a:ext cx="11484000" cy="651181"/>
          </a:xfrm>
        </p:spPr>
        <p:txBody>
          <a:bodyPr/>
          <a:lstStyle/>
          <a:p>
            <a:r>
              <a:rPr lang="en-AU" sz="1800" dirty="0"/>
              <a:t>How many ways can the class be ordered if C, D and E must be together in any order?</a:t>
            </a:r>
          </a:p>
          <a:p>
            <a:endParaRPr lang="en-AU" sz="1800" dirty="0"/>
          </a:p>
        </p:txBody>
      </p:sp>
      <p:sp>
        <p:nvSpPr>
          <p:cNvPr id="6" name="Rectangle 5" descr="A black and white square with the number 3 in it.">
            <a:extLst>
              <a:ext uri="{FF2B5EF4-FFF2-40B4-BE49-F238E27FC236}">
                <a16:creationId xmlns:a16="http://schemas.microsoft.com/office/drawing/2014/main" id="{BF26F85F-B43A-B6AD-CF0D-EEDD5FE64AA3}"/>
              </a:ext>
            </a:extLst>
          </p:cNvPr>
          <p:cNvSpPr/>
          <p:nvPr/>
        </p:nvSpPr>
        <p:spPr>
          <a:xfrm>
            <a:off x="861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4BE638-228D-68F7-3467-57B4644885C1}"/>
                  </a:ext>
                </a:extLst>
              </p:cNvPr>
              <p:cNvSpPr txBox="1"/>
              <p:nvPr/>
            </p:nvSpPr>
            <p:spPr>
              <a:xfrm>
                <a:off x="18600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514BE638-228D-68F7-3467-57B4644885C1}"/>
                  </a:ext>
                </a:extLst>
              </p:cNvPr>
              <p:cNvSpPr txBox="1">
                <a:spLocks noRot="1" noChangeAspect="1" noMove="1" noResize="1" noEditPoints="1" noAdjustHandles="1" noChangeArrowheads="1" noChangeShapeType="1" noTextEdit="1"/>
              </p:cNvSpPr>
              <p:nvPr/>
            </p:nvSpPr>
            <p:spPr>
              <a:xfrm>
                <a:off x="1860080" y="3615126"/>
                <a:ext cx="619760" cy="362720"/>
              </a:xfrm>
              <a:prstGeom prst="rect">
                <a:avLst/>
              </a:prstGeom>
              <a:blipFill>
                <a:blip r:embed="rId4"/>
                <a:stretch>
                  <a:fillRect/>
                </a:stretch>
              </a:blipFill>
            </p:spPr>
            <p:txBody>
              <a:bodyPr/>
              <a:lstStyle/>
              <a:p>
                <a:r>
                  <a:rPr lang="en-US">
                    <a:noFill/>
                  </a:rPr>
                  <a:t> </a:t>
                </a:r>
              </a:p>
            </p:txBody>
          </p:sp>
        </mc:Fallback>
      </mc:AlternateContent>
      <p:sp>
        <p:nvSpPr>
          <p:cNvPr id="9" name="Rectangle 8" descr="A black and white square with the number 2 in it.">
            <a:extLst>
              <a:ext uri="{FF2B5EF4-FFF2-40B4-BE49-F238E27FC236}">
                <a16:creationId xmlns:a16="http://schemas.microsoft.com/office/drawing/2014/main" id="{BAE270A7-9DF5-4D4E-B0ED-9F99511C591E}"/>
              </a:ext>
            </a:extLst>
          </p:cNvPr>
          <p:cNvSpPr/>
          <p:nvPr/>
        </p:nvSpPr>
        <p:spPr>
          <a:xfrm>
            <a:off x="2398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C2741C0-1E35-0D6C-8C60-3139BEC934F3}"/>
                  </a:ext>
                </a:extLst>
              </p:cNvPr>
              <p:cNvSpPr txBox="1"/>
              <p:nvPr/>
            </p:nvSpPr>
            <p:spPr>
              <a:xfrm>
                <a:off x="33972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6" name="TextBox 15">
                <a:extLst>
                  <a:ext uri="{FF2B5EF4-FFF2-40B4-BE49-F238E27FC236}">
                    <a16:creationId xmlns:a16="http://schemas.microsoft.com/office/drawing/2014/main" id="{BC2741C0-1E35-0D6C-8C60-3139BEC934F3}"/>
                  </a:ext>
                </a:extLst>
              </p:cNvPr>
              <p:cNvSpPr txBox="1">
                <a:spLocks noRot="1" noChangeAspect="1" noMove="1" noResize="1" noEditPoints="1" noAdjustHandles="1" noChangeArrowheads="1" noChangeShapeType="1" noTextEdit="1"/>
              </p:cNvSpPr>
              <p:nvPr/>
            </p:nvSpPr>
            <p:spPr>
              <a:xfrm>
                <a:off x="3397280" y="3615126"/>
                <a:ext cx="619760" cy="362720"/>
              </a:xfrm>
              <a:prstGeom prst="rect">
                <a:avLst/>
              </a:prstGeom>
              <a:blipFill>
                <a:blip r:embed="rId4"/>
                <a:stretch>
                  <a:fillRect/>
                </a:stretch>
              </a:blipFill>
            </p:spPr>
            <p:txBody>
              <a:bodyPr/>
              <a:lstStyle/>
              <a:p>
                <a:r>
                  <a:rPr lang="en-US">
                    <a:noFill/>
                  </a:rPr>
                  <a:t> </a:t>
                </a:r>
              </a:p>
            </p:txBody>
          </p:sp>
        </mc:Fallback>
      </mc:AlternateContent>
      <p:sp>
        <p:nvSpPr>
          <p:cNvPr id="10" name="Rectangle 9" descr="A black and white square with the number 1 in it.">
            <a:extLst>
              <a:ext uri="{FF2B5EF4-FFF2-40B4-BE49-F238E27FC236}">
                <a16:creationId xmlns:a16="http://schemas.microsoft.com/office/drawing/2014/main" id="{B1DA909E-A9EC-C056-3CEB-D33EB8A2585E}"/>
              </a:ext>
            </a:extLst>
          </p:cNvPr>
          <p:cNvSpPr/>
          <p:nvPr/>
        </p:nvSpPr>
        <p:spPr>
          <a:xfrm>
            <a:off x="39357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F048A19-4BC2-7E20-901A-11175DB0301A}"/>
                  </a:ext>
                </a:extLst>
              </p:cNvPr>
              <p:cNvSpPr txBox="1"/>
              <p:nvPr/>
            </p:nvSpPr>
            <p:spPr>
              <a:xfrm>
                <a:off x="4934480" y="3615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7" name="TextBox 16">
                <a:extLst>
                  <a:ext uri="{FF2B5EF4-FFF2-40B4-BE49-F238E27FC236}">
                    <a16:creationId xmlns:a16="http://schemas.microsoft.com/office/drawing/2014/main" id="{DF048A19-4BC2-7E20-901A-11175DB0301A}"/>
                  </a:ext>
                </a:extLst>
              </p:cNvPr>
              <p:cNvSpPr txBox="1">
                <a:spLocks noRot="1" noChangeAspect="1" noMove="1" noResize="1" noEditPoints="1" noAdjustHandles="1" noChangeArrowheads="1" noChangeShapeType="1" noTextEdit="1"/>
              </p:cNvSpPr>
              <p:nvPr/>
            </p:nvSpPr>
            <p:spPr>
              <a:xfrm>
                <a:off x="4934480" y="3615126"/>
                <a:ext cx="619760" cy="362720"/>
              </a:xfrm>
              <a:prstGeom prst="rect">
                <a:avLst/>
              </a:prstGeom>
              <a:blipFill>
                <a:blip r:embed="rId4"/>
                <a:stretch>
                  <a:fillRect/>
                </a:stretch>
              </a:blipFill>
            </p:spPr>
            <p:txBody>
              <a:bodyPr/>
              <a:lstStyle/>
              <a:p>
                <a:r>
                  <a:rPr lang="en-US">
                    <a:noFill/>
                  </a:rPr>
                  <a:t> </a:t>
                </a:r>
              </a:p>
            </p:txBody>
          </p:sp>
        </mc:Fallback>
      </mc:AlternateContent>
      <p:sp>
        <p:nvSpPr>
          <p:cNvPr id="11" name="Rectangle 10" descr="A black and white square with the number 4 in it.">
            <a:extLst>
              <a:ext uri="{FF2B5EF4-FFF2-40B4-BE49-F238E27FC236}">
                <a16:creationId xmlns:a16="http://schemas.microsoft.com/office/drawing/2014/main" id="{EC9823FC-C33B-A05A-D8D2-2D9870CEE7D9}"/>
              </a:ext>
            </a:extLst>
          </p:cNvPr>
          <p:cNvSpPr/>
          <p:nvPr/>
        </p:nvSpPr>
        <p:spPr>
          <a:xfrm>
            <a:off x="54729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A5A180-7D01-CD9D-9FB7-084C2B28D8CF}"/>
                  </a:ext>
                </a:extLst>
              </p:cNvPr>
              <p:cNvSpPr txBox="1"/>
              <p:nvPr/>
            </p:nvSpPr>
            <p:spPr>
              <a:xfrm>
                <a:off x="64716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8" name="TextBox 17">
                <a:extLst>
                  <a:ext uri="{FF2B5EF4-FFF2-40B4-BE49-F238E27FC236}">
                    <a16:creationId xmlns:a16="http://schemas.microsoft.com/office/drawing/2014/main" id="{3FA5A180-7D01-CD9D-9FB7-084C2B28D8CF}"/>
                  </a:ext>
                </a:extLst>
              </p:cNvPr>
              <p:cNvSpPr txBox="1">
                <a:spLocks noRot="1" noChangeAspect="1" noMove="1" noResize="1" noEditPoints="1" noAdjustHandles="1" noChangeArrowheads="1" noChangeShapeType="1" noTextEdit="1"/>
              </p:cNvSpPr>
              <p:nvPr/>
            </p:nvSpPr>
            <p:spPr>
              <a:xfrm>
                <a:off x="6471680" y="3583126"/>
                <a:ext cx="619760" cy="362720"/>
              </a:xfrm>
              <a:prstGeom prst="rect">
                <a:avLst/>
              </a:prstGeom>
              <a:blipFill>
                <a:blip r:embed="rId5"/>
                <a:stretch>
                  <a:fillRect/>
                </a:stretch>
              </a:blipFill>
            </p:spPr>
            <p:txBody>
              <a:bodyPr/>
              <a:lstStyle/>
              <a:p>
                <a:r>
                  <a:rPr lang="en-US">
                    <a:noFill/>
                  </a:rPr>
                  <a:t> </a:t>
                </a:r>
              </a:p>
            </p:txBody>
          </p:sp>
        </mc:Fallback>
      </mc:AlternateContent>
      <p:sp>
        <p:nvSpPr>
          <p:cNvPr id="12" name="Rectangle 11" descr="A black and white square with the number 3 in it.">
            <a:extLst>
              <a:ext uri="{FF2B5EF4-FFF2-40B4-BE49-F238E27FC236}">
                <a16:creationId xmlns:a16="http://schemas.microsoft.com/office/drawing/2014/main" id="{1EA7C7DB-6C8C-E666-8572-53B1C448D4DE}"/>
              </a:ext>
            </a:extLst>
          </p:cNvPr>
          <p:cNvSpPr/>
          <p:nvPr/>
        </p:nvSpPr>
        <p:spPr>
          <a:xfrm>
            <a:off x="70101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93819E6-6D37-4CB8-6263-4D025DDAF25B}"/>
                  </a:ext>
                </a:extLst>
              </p:cNvPr>
              <p:cNvSpPr txBox="1"/>
              <p:nvPr/>
            </p:nvSpPr>
            <p:spPr>
              <a:xfrm>
                <a:off x="8008880" y="35831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9" name="TextBox 18">
                <a:extLst>
                  <a:ext uri="{FF2B5EF4-FFF2-40B4-BE49-F238E27FC236}">
                    <a16:creationId xmlns:a16="http://schemas.microsoft.com/office/drawing/2014/main" id="{893819E6-6D37-4CB8-6263-4D025DDAF25B}"/>
                  </a:ext>
                </a:extLst>
              </p:cNvPr>
              <p:cNvSpPr txBox="1">
                <a:spLocks noRot="1" noChangeAspect="1" noMove="1" noResize="1" noEditPoints="1" noAdjustHandles="1" noChangeArrowheads="1" noChangeShapeType="1" noTextEdit="1"/>
              </p:cNvSpPr>
              <p:nvPr/>
            </p:nvSpPr>
            <p:spPr>
              <a:xfrm>
                <a:off x="8008880" y="3583126"/>
                <a:ext cx="619760" cy="362720"/>
              </a:xfrm>
              <a:prstGeom prst="rect">
                <a:avLst/>
              </a:prstGeom>
              <a:blipFill>
                <a:blip r:embed="rId5"/>
                <a:stretch>
                  <a:fillRect/>
                </a:stretch>
              </a:blipFill>
            </p:spPr>
            <p:txBody>
              <a:bodyPr/>
              <a:lstStyle/>
              <a:p>
                <a:r>
                  <a:rPr lang="en-US">
                    <a:noFill/>
                  </a:rPr>
                  <a:t> </a:t>
                </a:r>
              </a:p>
            </p:txBody>
          </p:sp>
        </mc:Fallback>
      </mc:AlternateContent>
      <p:sp>
        <p:nvSpPr>
          <p:cNvPr id="14" name="Rectangle 13" descr="A black and white square with the number 2 in it.">
            <a:extLst>
              <a:ext uri="{FF2B5EF4-FFF2-40B4-BE49-F238E27FC236}">
                <a16:creationId xmlns:a16="http://schemas.microsoft.com/office/drawing/2014/main" id="{E6E7125D-67A6-3297-71A5-845F296656B7}"/>
              </a:ext>
            </a:extLst>
          </p:cNvPr>
          <p:cNvSpPr/>
          <p:nvPr/>
        </p:nvSpPr>
        <p:spPr>
          <a:xfrm>
            <a:off x="85473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BEFF899-E902-6AF3-136B-5DD4878E7240}"/>
                  </a:ext>
                </a:extLst>
              </p:cNvPr>
              <p:cNvSpPr txBox="1"/>
              <p:nvPr/>
            </p:nvSpPr>
            <p:spPr>
              <a:xfrm>
                <a:off x="9546080" y="3596326"/>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20" name="TextBox 19">
                <a:extLst>
                  <a:ext uri="{FF2B5EF4-FFF2-40B4-BE49-F238E27FC236}">
                    <a16:creationId xmlns:a16="http://schemas.microsoft.com/office/drawing/2014/main" id="{EBEFF899-E902-6AF3-136B-5DD4878E7240}"/>
                  </a:ext>
                </a:extLst>
              </p:cNvPr>
              <p:cNvSpPr txBox="1">
                <a:spLocks noRot="1" noChangeAspect="1" noMove="1" noResize="1" noEditPoints="1" noAdjustHandles="1" noChangeArrowheads="1" noChangeShapeType="1" noTextEdit="1"/>
              </p:cNvSpPr>
              <p:nvPr/>
            </p:nvSpPr>
            <p:spPr>
              <a:xfrm>
                <a:off x="9546080" y="3596326"/>
                <a:ext cx="619760" cy="362720"/>
              </a:xfrm>
              <a:prstGeom prst="rect">
                <a:avLst/>
              </a:prstGeom>
              <a:blipFill>
                <a:blip r:embed="rId5"/>
                <a:stretch>
                  <a:fillRect/>
                </a:stretch>
              </a:blipFill>
            </p:spPr>
            <p:txBody>
              <a:bodyPr/>
              <a:lstStyle/>
              <a:p>
                <a:r>
                  <a:rPr lang="en-US">
                    <a:noFill/>
                  </a:rPr>
                  <a:t> </a:t>
                </a:r>
              </a:p>
            </p:txBody>
          </p:sp>
        </mc:Fallback>
      </mc:AlternateContent>
      <p:sp>
        <p:nvSpPr>
          <p:cNvPr id="8" name="Rectangle 7" descr="A black and white square with the number 1 in it.">
            <a:extLst>
              <a:ext uri="{FF2B5EF4-FFF2-40B4-BE49-F238E27FC236}">
                <a16:creationId xmlns:a16="http://schemas.microsoft.com/office/drawing/2014/main" id="{A2C24DC8-2AB5-D3E3-01B2-2679CC6CD17A}"/>
              </a:ext>
            </a:extLst>
          </p:cNvPr>
          <p:cNvSpPr/>
          <p:nvPr/>
        </p:nvSpPr>
        <p:spPr>
          <a:xfrm>
            <a:off x="10084560" y="3224486"/>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C515DCC-1B6A-3797-DC48-9C6D67B0E8C0}"/>
                  </a:ext>
                </a:extLst>
              </p:cNvPr>
              <p:cNvSpPr txBox="1"/>
              <p:nvPr/>
            </p:nvSpPr>
            <p:spPr>
              <a:xfrm>
                <a:off x="1104507" y="3546368"/>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dirty="0"/>
              </a:p>
            </p:txBody>
          </p:sp>
        </mc:Choice>
        <mc:Fallback xmlns="">
          <p:sp>
            <p:nvSpPr>
              <p:cNvPr id="27" name="TextBox 26">
                <a:extLst>
                  <a:ext uri="{FF2B5EF4-FFF2-40B4-BE49-F238E27FC236}">
                    <a16:creationId xmlns:a16="http://schemas.microsoft.com/office/drawing/2014/main" id="{2C515DCC-1B6A-3797-DC48-9C6D67B0E8C0}"/>
                  </a:ext>
                </a:extLst>
              </p:cNvPr>
              <p:cNvSpPr txBox="1">
                <a:spLocks noRot="1" noChangeAspect="1" noMove="1" noResize="1" noEditPoints="1" noAdjustHandles="1" noChangeArrowheads="1" noChangeShapeType="1" noTextEdit="1"/>
              </p:cNvSpPr>
              <p:nvPr/>
            </p:nvSpPr>
            <p:spPr>
              <a:xfrm>
                <a:off x="1104507" y="3546368"/>
                <a:ext cx="593705" cy="5488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A9EE26C-BD5E-D085-2B7E-AE640CC26123}"/>
                  </a:ext>
                </a:extLst>
              </p:cNvPr>
              <p:cNvSpPr txBox="1"/>
              <p:nvPr/>
            </p:nvSpPr>
            <p:spPr>
              <a:xfrm>
                <a:off x="2643005" y="3551757"/>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dirty="0"/>
              </a:p>
            </p:txBody>
          </p:sp>
        </mc:Choice>
        <mc:Fallback xmlns="">
          <p:sp>
            <p:nvSpPr>
              <p:cNvPr id="28" name="TextBox 27">
                <a:extLst>
                  <a:ext uri="{FF2B5EF4-FFF2-40B4-BE49-F238E27FC236}">
                    <a16:creationId xmlns:a16="http://schemas.microsoft.com/office/drawing/2014/main" id="{EA9EE26C-BD5E-D085-2B7E-AE640CC26123}"/>
                  </a:ext>
                </a:extLst>
              </p:cNvPr>
              <p:cNvSpPr txBox="1">
                <a:spLocks noRot="1" noChangeAspect="1" noMove="1" noResize="1" noEditPoints="1" noAdjustHandles="1" noChangeArrowheads="1" noChangeShapeType="1" noTextEdit="1"/>
              </p:cNvSpPr>
              <p:nvPr/>
            </p:nvSpPr>
            <p:spPr>
              <a:xfrm>
                <a:off x="2643005" y="3551757"/>
                <a:ext cx="593705" cy="54884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495E3C4-0FAE-BABA-BFD1-0DFAD93120E0}"/>
                  </a:ext>
                </a:extLst>
              </p:cNvPr>
              <p:cNvSpPr txBox="1"/>
              <p:nvPr/>
            </p:nvSpPr>
            <p:spPr>
              <a:xfrm>
                <a:off x="4193295" y="3522063"/>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p:txBody>
          </p:sp>
        </mc:Choice>
        <mc:Fallback xmlns="">
          <p:sp>
            <p:nvSpPr>
              <p:cNvPr id="30" name="TextBox 29">
                <a:extLst>
                  <a:ext uri="{FF2B5EF4-FFF2-40B4-BE49-F238E27FC236}">
                    <a16:creationId xmlns:a16="http://schemas.microsoft.com/office/drawing/2014/main" id="{B495E3C4-0FAE-BABA-BFD1-0DFAD93120E0}"/>
                  </a:ext>
                </a:extLst>
              </p:cNvPr>
              <p:cNvSpPr txBox="1">
                <a:spLocks noRot="1" noChangeAspect="1" noMove="1" noResize="1" noEditPoints="1" noAdjustHandles="1" noChangeArrowheads="1" noChangeShapeType="1" noTextEdit="1"/>
              </p:cNvSpPr>
              <p:nvPr/>
            </p:nvSpPr>
            <p:spPr>
              <a:xfrm>
                <a:off x="4193295" y="3522063"/>
                <a:ext cx="593705" cy="54884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FC78BCD-5392-99CA-5C02-8953314A4E9C}"/>
                  </a:ext>
                </a:extLst>
              </p:cNvPr>
              <p:cNvSpPr txBox="1"/>
              <p:nvPr/>
            </p:nvSpPr>
            <p:spPr>
              <a:xfrm>
                <a:off x="5714587" y="3522063"/>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lang="en-AU" dirty="0"/>
              </a:p>
            </p:txBody>
          </p:sp>
        </mc:Choice>
        <mc:Fallback xmlns="">
          <p:sp>
            <p:nvSpPr>
              <p:cNvPr id="31" name="TextBox 30">
                <a:extLst>
                  <a:ext uri="{FF2B5EF4-FFF2-40B4-BE49-F238E27FC236}">
                    <a16:creationId xmlns:a16="http://schemas.microsoft.com/office/drawing/2014/main" id="{6FC78BCD-5392-99CA-5C02-8953314A4E9C}"/>
                  </a:ext>
                </a:extLst>
              </p:cNvPr>
              <p:cNvSpPr txBox="1">
                <a:spLocks noRot="1" noChangeAspect="1" noMove="1" noResize="1" noEditPoints="1" noAdjustHandles="1" noChangeArrowheads="1" noChangeShapeType="1" noTextEdit="1"/>
              </p:cNvSpPr>
              <p:nvPr/>
            </p:nvSpPr>
            <p:spPr>
              <a:xfrm>
                <a:off x="5714587" y="3522063"/>
                <a:ext cx="593705" cy="54884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0AED122-2665-6F97-B5DE-0A1788AD88FC}"/>
                  </a:ext>
                </a:extLst>
              </p:cNvPr>
              <p:cNvSpPr txBox="1"/>
              <p:nvPr/>
            </p:nvSpPr>
            <p:spPr>
              <a:xfrm>
                <a:off x="7253307" y="3551757"/>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dirty="0"/>
              </a:p>
            </p:txBody>
          </p:sp>
        </mc:Choice>
        <mc:Fallback xmlns="">
          <p:sp>
            <p:nvSpPr>
              <p:cNvPr id="32" name="TextBox 31">
                <a:extLst>
                  <a:ext uri="{FF2B5EF4-FFF2-40B4-BE49-F238E27FC236}">
                    <a16:creationId xmlns:a16="http://schemas.microsoft.com/office/drawing/2014/main" id="{E0AED122-2665-6F97-B5DE-0A1788AD88FC}"/>
                  </a:ext>
                </a:extLst>
              </p:cNvPr>
              <p:cNvSpPr txBox="1">
                <a:spLocks noRot="1" noChangeAspect="1" noMove="1" noResize="1" noEditPoints="1" noAdjustHandles="1" noChangeArrowheads="1" noChangeShapeType="1" noTextEdit="1"/>
              </p:cNvSpPr>
              <p:nvPr/>
            </p:nvSpPr>
            <p:spPr>
              <a:xfrm>
                <a:off x="7253307" y="3551757"/>
                <a:ext cx="593705" cy="54884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6260C5C-60C9-5270-C06A-6A2AACF3E3B6}"/>
                  </a:ext>
                </a:extLst>
              </p:cNvPr>
              <p:cNvSpPr txBox="1"/>
              <p:nvPr/>
            </p:nvSpPr>
            <p:spPr>
              <a:xfrm>
                <a:off x="8810241" y="3546368"/>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dirty="0"/>
              </a:p>
            </p:txBody>
          </p:sp>
        </mc:Choice>
        <mc:Fallback xmlns="">
          <p:sp>
            <p:nvSpPr>
              <p:cNvPr id="33" name="TextBox 32">
                <a:extLst>
                  <a:ext uri="{FF2B5EF4-FFF2-40B4-BE49-F238E27FC236}">
                    <a16:creationId xmlns:a16="http://schemas.microsoft.com/office/drawing/2014/main" id="{B6260C5C-60C9-5270-C06A-6A2AACF3E3B6}"/>
                  </a:ext>
                </a:extLst>
              </p:cNvPr>
              <p:cNvSpPr txBox="1">
                <a:spLocks noRot="1" noChangeAspect="1" noMove="1" noResize="1" noEditPoints="1" noAdjustHandles="1" noChangeArrowheads="1" noChangeShapeType="1" noTextEdit="1"/>
              </p:cNvSpPr>
              <p:nvPr/>
            </p:nvSpPr>
            <p:spPr>
              <a:xfrm>
                <a:off x="8810241" y="3546368"/>
                <a:ext cx="593705" cy="54884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70DB052-C212-8694-5C55-35C912B7C1FD}"/>
                  </a:ext>
                </a:extLst>
              </p:cNvPr>
              <p:cNvSpPr txBox="1"/>
              <p:nvPr/>
            </p:nvSpPr>
            <p:spPr>
              <a:xfrm>
                <a:off x="10368347" y="3575930"/>
                <a:ext cx="593705" cy="548846"/>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dirty="0"/>
              </a:p>
            </p:txBody>
          </p:sp>
        </mc:Choice>
        <mc:Fallback xmlns="">
          <p:sp>
            <p:nvSpPr>
              <p:cNvPr id="34" name="TextBox 33">
                <a:extLst>
                  <a:ext uri="{FF2B5EF4-FFF2-40B4-BE49-F238E27FC236}">
                    <a16:creationId xmlns:a16="http://schemas.microsoft.com/office/drawing/2014/main" id="{D70DB052-C212-8694-5C55-35C912B7C1FD}"/>
                  </a:ext>
                </a:extLst>
              </p:cNvPr>
              <p:cNvSpPr txBox="1">
                <a:spLocks noRot="1" noChangeAspect="1" noMove="1" noResize="1" noEditPoints="1" noAdjustHandles="1" noChangeArrowheads="1" noChangeShapeType="1" noTextEdit="1"/>
              </p:cNvSpPr>
              <p:nvPr/>
            </p:nvSpPr>
            <p:spPr>
              <a:xfrm>
                <a:off x="10368347" y="3575930"/>
                <a:ext cx="593705" cy="548846"/>
              </a:xfrm>
              <a:prstGeom prst="rect">
                <a:avLst/>
              </a:prstGeom>
              <a:blipFill>
                <a:blip r:embed="rId12"/>
                <a:stretch>
                  <a:fillRect/>
                </a:stretch>
              </a:blipFill>
            </p:spPr>
            <p:txBody>
              <a:bodyPr/>
              <a:lstStyle/>
              <a:p>
                <a:r>
                  <a:rPr lang="en-US">
                    <a:noFill/>
                  </a:rPr>
                  <a:t> </a:t>
                </a:r>
              </a:p>
            </p:txBody>
          </p:sp>
        </mc:Fallback>
      </mc:AlternateContent>
      <p:sp>
        <p:nvSpPr>
          <p:cNvPr id="25" name="Rectangle 24" descr="A red box around 3 black and white squares. The first has a 3 in it, the second has a 2 in it, the third has a 1 in it.">
            <a:extLst>
              <a:ext uri="{FF2B5EF4-FFF2-40B4-BE49-F238E27FC236}">
                <a16:creationId xmlns:a16="http://schemas.microsoft.com/office/drawing/2014/main" id="{188C1CBF-B635-0B33-FB45-B71BD7F44808}"/>
              </a:ext>
            </a:extLst>
          </p:cNvPr>
          <p:cNvSpPr/>
          <p:nvPr/>
        </p:nvSpPr>
        <p:spPr>
          <a:xfrm>
            <a:off x="777873" y="2992326"/>
            <a:ext cx="4335994" cy="1465374"/>
          </a:xfrm>
          <a:prstGeom prst="rect">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2E8A7D-0440-3E16-190E-98A6B22CAEC1}"/>
                  </a:ext>
                </a:extLst>
              </p:cNvPr>
              <p:cNvSpPr txBox="1"/>
              <p:nvPr/>
            </p:nvSpPr>
            <p:spPr>
              <a:xfrm>
                <a:off x="2398560" y="4658046"/>
                <a:ext cx="122632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3000" b="0" i="1" smtClean="0">
                          <a:solidFill>
                            <a:schemeClr val="tx1"/>
                          </a:solidFill>
                          <a:latin typeface="Cambria Math" panose="02040503050406030204" pitchFamily="18" charset="0"/>
                        </a:rPr>
                        <m:t>5</m:t>
                      </m:r>
                    </m:oMath>
                  </m:oMathPara>
                </a14:m>
                <a:endParaRPr lang="en-AU" sz="3000" dirty="0">
                  <a:solidFill>
                    <a:schemeClr val="tx1"/>
                  </a:solidFill>
                </a:endParaRPr>
              </a:p>
            </p:txBody>
          </p:sp>
        </mc:Choice>
        <mc:Fallback xmlns="">
          <p:sp>
            <p:nvSpPr>
              <p:cNvPr id="26" name="TextBox 25">
                <a:extLst>
                  <a:ext uri="{FF2B5EF4-FFF2-40B4-BE49-F238E27FC236}">
                    <a16:creationId xmlns:a16="http://schemas.microsoft.com/office/drawing/2014/main" id="{3B2E8A7D-0440-3E16-190E-98A6B22CAEC1}"/>
                  </a:ext>
                </a:extLst>
              </p:cNvPr>
              <p:cNvSpPr txBox="1">
                <a:spLocks noRot="1" noChangeAspect="1" noMove="1" noResize="1" noEditPoints="1" noAdjustHandles="1" noChangeArrowheads="1" noChangeShapeType="1" noTextEdit="1"/>
              </p:cNvSpPr>
              <p:nvPr/>
            </p:nvSpPr>
            <p:spPr>
              <a:xfrm>
                <a:off x="2398560" y="4658046"/>
                <a:ext cx="1226320" cy="53848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7587DB7-50D2-BDEB-43B9-4BA37F2F1756}"/>
                  </a:ext>
                </a:extLst>
              </p:cNvPr>
              <p:cNvSpPr txBox="1"/>
              <p:nvPr/>
            </p:nvSpPr>
            <p:spPr>
              <a:xfrm>
                <a:off x="3836161" y="4951686"/>
                <a:ext cx="461264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𝐴𝑟𝑟𝑎𝑛𝑔𝑒𝑚𝑒𝑛𝑡𝑠</m:t>
                      </m:r>
                      <m:r>
                        <a:rPr lang="en-AU" sz="1800" b="0" i="1" smtClean="0">
                          <a:latin typeface="Cambria Math" panose="02040503050406030204" pitchFamily="18" charset="0"/>
                        </a:rPr>
                        <m:t>=3!×5!</m:t>
                      </m:r>
                    </m:oMath>
                  </m:oMathPara>
                </a14:m>
                <a:endParaRPr lang="en-AU" sz="1800" dirty="0"/>
              </a:p>
            </p:txBody>
          </p:sp>
        </mc:Choice>
        <mc:Fallback xmlns="">
          <p:sp>
            <p:nvSpPr>
              <p:cNvPr id="35" name="TextBox 34">
                <a:extLst>
                  <a:ext uri="{FF2B5EF4-FFF2-40B4-BE49-F238E27FC236}">
                    <a16:creationId xmlns:a16="http://schemas.microsoft.com/office/drawing/2014/main" id="{87587DB7-50D2-BDEB-43B9-4BA37F2F1756}"/>
                  </a:ext>
                </a:extLst>
              </p:cNvPr>
              <p:cNvSpPr txBox="1">
                <a:spLocks noRot="1" noChangeAspect="1" noMove="1" noResize="1" noEditPoints="1" noAdjustHandles="1" noChangeArrowheads="1" noChangeShapeType="1" noTextEdit="1"/>
              </p:cNvSpPr>
              <p:nvPr/>
            </p:nvSpPr>
            <p:spPr>
              <a:xfrm>
                <a:off x="3836161" y="4951686"/>
                <a:ext cx="4612640" cy="538480"/>
              </a:xfrm>
              <a:prstGeom prst="rect">
                <a:avLst/>
              </a:prstGeom>
              <a:blipFill>
                <a:blip r:embed="rId14"/>
                <a:stretch>
                  <a:fillRect/>
                </a:stretch>
              </a:blipFill>
            </p:spPr>
            <p:txBody>
              <a:bodyPr/>
              <a:lstStyle/>
              <a:p>
                <a:r>
                  <a:rPr lang="en-US">
                    <a:noFill/>
                  </a:rPr>
                  <a:t> </a:t>
                </a:r>
              </a:p>
            </p:txBody>
          </p:sp>
        </mc:Fallback>
      </mc:AlternateContent>
      <p:sp>
        <p:nvSpPr>
          <p:cNvPr id="21" name="Slide Number Placeholder 2">
            <a:extLst>
              <a:ext uri="{FF2B5EF4-FFF2-40B4-BE49-F238E27FC236}">
                <a16:creationId xmlns:a16="http://schemas.microsoft.com/office/drawing/2014/main" id="{8937276E-B972-F787-08EF-E0611988A812}"/>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28110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p:bldP spid="31" grpId="0"/>
      <p:bldP spid="32" grpId="0"/>
      <p:bldP spid="33" grpId="0"/>
      <p:bldP spid="34" grpId="0"/>
      <p:bldP spid="25" grpId="0" animBg="1"/>
      <p:bldP spid="2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rPr>
              <a:t> </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chemeClr val="accent2">
                    <a:lumMod val="7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chemeClr val="accent2">
                    <a:lumMod val="75000"/>
                  </a:schemeClr>
                </a:solidFill>
                <a:hlinkClick r:id="rId6" tooltip="https://curriculum.nsw.edu.au/learning-areas/mathematics/mathematics-extension-1-11-12-2024/overview">
                  <a:extLst>
                    <a:ext uri="{A12FA001-AC4F-418D-AE19-62706E023703}">
                      <ahyp:hlinkClr xmlns:ahyp="http://schemas.microsoft.com/office/drawing/2018/hyperlinkcolor" val="tx"/>
                    </a:ext>
                  </a:extLst>
                </a:hlinkClick>
              </a:rPr>
              <a:t>11–12 Syllabus</a:t>
            </a:r>
            <a:r>
              <a:rPr lang="en-AU" sz="1100" dirty="0">
                <a:solidFill>
                  <a:schemeClr val="accent2">
                    <a:lumMod val="75000"/>
                  </a:schemeClr>
                </a:solidFill>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A6FD-846C-7F2B-AD02-1767CEF4B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3E5D2D-61C3-AB42-88BA-43B0213C5942}"/>
              </a:ext>
            </a:extLst>
          </p:cNvPr>
          <p:cNvSpPr>
            <a:spLocks noGrp="1"/>
          </p:cNvSpPr>
          <p:nvPr>
            <p:ph type="title"/>
          </p:nvPr>
        </p:nvSpPr>
        <p:spPr/>
        <p:txBody>
          <a:bodyPr/>
          <a:lstStyle/>
          <a:p>
            <a:r>
              <a:rPr lang="en-AU">
                <a:latin typeface="+mj-lt"/>
              </a:rPr>
              <a:t>Learning intention </a:t>
            </a:r>
            <a:r>
              <a:rPr lang="en-AU" dirty="0">
                <a:latin typeface="+mj-lt"/>
              </a:rPr>
              <a:t>and success criteria</a:t>
            </a:r>
          </a:p>
        </p:txBody>
      </p:sp>
      <p:sp>
        <p:nvSpPr>
          <p:cNvPr id="3" name="TextBox 2">
            <a:extLst>
              <a:ext uri="{FF2B5EF4-FFF2-40B4-BE49-F238E27FC236}">
                <a16:creationId xmlns:a16="http://schemas.microsoft.com/office/drawing/2014/main" id="{0C700339-E1C0-0F44-3C78-DFEA92F9AD6B}"/>
              </a:ext>
            </a:extLst>
          </p:cNvPr>
          <p:cNvSpPr txBox="1"/>
          <p:nvPr/>
        </p:nvSpPr>
        <p:spPr>
          <a:xfrm>
            <a:off x="359998" y="1694912"/>
            <a:ext cx="11303000" cy="56477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285750" marR="0" lvl="0" indent="-285750" algn="l" defTabSz="609585" rtl="0" eaLnBrk="1" fontAlgn="auto" latinLnBrk="0" hangingPunct="1">
              <a:lnSpc>
                <a:spcPct val="150000"/>
              </a:lnSpc>
              <a:spcBef>
                <a:spcPts val="1200"/>
              </a:spcBef>
              <a:spcAft>
                <a:spcPts val="600"/>
              </a:spcAft>
              <a:buClrTx/>
              <a:buSzTx/>
              <a:buFont typeface="Arial" panose="020B0604020202020204" pitchFamily="34" charset="0"/>
              <a:buChar char="•"/>
              <a:tabLst>
                <a:tab pos="228600" algn="l"/>
              </a:tabLst>
              <a:defRPr/>
            </a:pPr>
            <a: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t>To understand how restrictions impact the number of possible permutations for a given set of objects in a line.</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20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285750" lvl="0" indent="-285750">
              <a:lnSpc>
                <a:spcPct val="150000"/>
              </a:lnSpc>
              <a:spcBef>
                <a:spcPts val="1200"/>
              </a:spcBef>
              <a:spcAft>
                <a:spcPts val="600"/>
              </a:spcAft>
              <a:buSzPct val="100000"/>
              <a:buFont typeface="Arial" panose="020B0604020202020204" pitchFamily="34" charset="0"/>
              <a:buChar char="•"/>
            </a:pPr>
            <a:r>
              <a:rPr lang="en-AU" sz="1800" dirty="0">
                <a:latin typeface="Arial" panose="020B0604020202020204" pitchFamily="34" charset="0"/>
                <a:ea typeface="Calibri" panose="020F0502020204030204" pitchFamily="34" charset="0"/>
              </a:rPr>
              <a:t>I can </a:t>
            </a:r>
            <a:r>
              <a:rPr lang="en-AU" sz="1800" dirty="0">
                <a:effectLst/>
                <a:latin typeface="Arial" panose="020B0604020202020204" pitchFamily="34" charset="0"/>
                <a:ea typeface="Calibri" panose="020F0502020204030204" pitchFamily="34" charset="0"/>
              </a:rPr>
              <a:t>calculate the number of permutations of objects in a line.</a:t>
            </a:r>
          </a:p>
          <a:p>
            <a:pPr marL="285750" lvl="0" indent="-285750">
              <a:lnSpc>
                <a:spcPct val="150000"/>
              </a:lnSpc>
              <a:spcBef>
                <a:spcPts val="1200"/>
              </a:spcBef>
              <a:spcAft>
                <a:spcPts val="600"/>
              </a:spcAft>
              <a:buSzPct val="100000"/>
              <a:buFont typeface="Arial" panose="020B0604020202020204" pitchFamily="34" charset="0"/>
              <a:buChar char="•"/>
            </a:pPr>
            <a:r>
              <a:rPr lang="en-AU" sz="1800" dirty="0">
                <a:latin typeface="Arial" panose="020B0604020202020204" pitchFamily="34" charset="0"/>
                <a:ea typeface="Calibri" panose="020F0502020204030204" pitchFamily="34" charset="0"/>
              </a:rPr>
              <a:t>I can </a:t>
            </a:r>
            <a:r>
              <a:rPr lang="en-AU" sz="1800" dirty="0">
                <a:effectLst/>
                <a:latin typeface="Arial" panose="020B0604020202020204" pitchFamily="34" charset="0"/>
                <a:ea typeface="Calibri" panose="020F0502020204030204" pitchFamily="34" charset="0"/>
              </a:rPr>
              <a:t>explain what a restriction is and provide an example. </a:t>
            </a:r>
          </a:p>
          <a:p>
            <a:pPr marL="285750" lvl="0" indent="-285750">
              <a:lnSpc>
                <a:spcPct val="150000"/>
              </a:lnSpc>
              <a:spcBef>
                <a:spcPts val="1200"/>
              </a:spcBef>
              <a:spcAft>
                <a:spcPts val="600"/>
              </a:spcAft>
              <a:buSzPct val="100000"/>
              <a:buFont typeface="Arial" panose="020B0604020202020204" pitchFamily="34" charset="0"/>
              <a:buChar char="•"/>
            </a:pPr>
            <a:r>
              <a:rPr lang="en-AU" sz="1800" dirty="0">
                <a:latin typeface="Arial" panose="020B0604020202020204" pitchFamily="34" charset="0"/>
                <a:ea typeface="Calibri" panose="020F0502020204030204" pitchFamily="34" charset="0"/>
              </a:rPr>
              <a:t>I can </a:t>
            </a:r>
            <a:r>
              <a:rPr lang="en-AU" sz="1800" dirty="0">
                <a:effectLst/>
                <a:latin typeface="Arial" panose="020B0604020202020204" pitchFamily="34" charset="0"/>
                <a:ea typeface="Calibri" panose="020F0502020204030204" pitchFamily="34" charset="0"/>
              </a:rPr>
              <a:t>calculate the number of permutations of objects in a line with restrictions.</a:t>
            </a:r>
          </a:p>
          <a:p>
            <a:pPr marL="285750" lvl="0" indent="-285750">
              <a:lnSpc>
                <a:spcPct val="150000"/>
              </a:lnSpc>
              <a:spcBef>
                <a:spcPts val="1200"/>
              </a:spcBef>
              <a:spcAft>
                <a:spcPts val="600"/>
              </a:spcAft>
              <a:buSzPct val="100000"/>
              <a:buFont typeface="Arial" panose="020B0604020202020204" pitchFamily="34" charset="0"/>
              <a:buChar char="•"/>
            </a:pPr>
            <a:r>
              <a:rPr lang="en-AU" sz="1800" dirty="0">
                <a:latin typeface="Arial" panose="020B0604020202020204" pitchFamily="34" charset="0"/>
                <a:ea typeface="Calibri" panose="020F0502020204030204" pitchFamily="34" charset="0"/>
              </a:rPr>
              <a:t>I can </a:t>
            </a:r>
            <a:r>
              <a:rPr lang="en-AU" sz="1800" dirty="0">
                <a:effectLst/>
                <a:latin typeface="Arial" panose="020B0604020202020204" pitchFamily="34" charset="0"/>
                <a:ea typeface="Calibri" panose="020F0502020204030204" pitchFamily="34" charset="0"/>
              </a:rPr>
              <a:t>calculate the probability of an event that involves permutations with restrictions.</a:t>
            </a:r>
          </a:p>
          <a:p>
            <a:pPr marL="0" marR="0" lvl="0" indent="0" algn="l" defTabSz="609585" rtl="0" eaLnBrk="1" fontAlgn="auto" latinLnBrk="0" hangingPunct="1">
              <a:lnSpc>
                <a:spcPct val="100000"/>
              </a:lnSpc>
              <a:spcBef>
                <a:spcPts val="0"/>
              </a:spcBef>
              <a:spcAft>
                <a:spcPts val="0"/>
              </a:spcAft>
              <a:buClrTx/>
              <a:buSzTx/>
              <a:buFontTx/>
              <a:buNone/>
              <a:tabLst/>
              <a:defRPr/>
            </a:pP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br>
              <a:rPr kumimoji="0" lang="en-AU" sz="1800" b="0" i="0" u="none" strike="noStrike" kern="1200" cap="none" spc="0" normalizeH="0" baseline="0" noProof="0" dirty="0">
                <a:ln>
                  <a:noFill/>
                </a:ln>
                <a:solidFill>
                  <a:srgbClr val="22272B"/>
                </a:solidFill>
                <a:effectLst/>
                <a:uLnTx/>
                <a:uFillTx/>
                <a:latin typeface="Arial" panose="020B0604020202020204" pitchFamily="34" charset="0"/>
                <a:ea typeface="Calibri" panose="020F0502020204030204" pitchFamily="34" charset="0"/>
                <a:cs typeface="+mn-cs"/>
              </a:rPr>
            </a:b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4AB5785-3807-A26A-A7D1-FFC90F160F26}"/>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67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372DD-C612-5F53-0140-6E134E0929F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62549E1-6C48-2700-D64F-77EDCDE35F66}"/>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76585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Permutations with restrictions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Class formation</a:t>
            </a:r>
          </a:p>
        </p:txBody>
      </p:sp>
      <p:grpSp>
        <p:nvGrpSpPr>
          <p:cNvPr id="42" name="Group 41" descr="Class with one male teacher, 2 male students and 4 female students.">
            <a:extLst>
              <a:ext uri="{FF2B5EF4-FFF2-40B4-BE49-F238E27FC236}">
                <a16:creationId xmlns:a16="http://schemas.microsoft.com/office/drawing/2014/main" id="{D4B6C4BC-D40B-7E2C-7853-DD8192B3D8FE}"/>
              </a:ext>
            </a:extLst>
          </p:cNvPr>
          <p:cNvGrpSpPr/>
          <p:nvPr/>
        </p:nvGrpSpPr>
        <p:grpSpPr>
          <a:xfrm>
            <a:off x="696583" y="2197828"/>
            <a:ext cx="10493650" cy="2798240"/>
            <a:chOff x="696583" y="2197828"/>
            <a:chExt cx="10493650" cy="2798240"/>
          </a:xfrm>
        </p:grpSpPr>
        <p:grpSp>
          <p:nvGrpSpPr>
            <p:cNvPr id="38" name="Group 37">
              <a:extLst>
                <a:ext uri="{FF2B5EF4-FFF2-40B4-BE49-F238E27FC236}">
                  <a16:creationId xmlns:a16="http://schemas.microsoft.com/office/drawing/2014/main" id="{8D0550F2-E115-BE52-8EAC-708679B69651}"/>
                </a:ext>
              </a:extLst>
            </p:cNvPr>
            <p:cNvGrpSpPr/>
            <p:nvPr/>
          </p:nvGrpSpPr>
          <p:grpSpPr>
            <a:xfrm>
              <a:off x="1945826" y="2360194"/>
              <a:ext cx="9244407" cy="2629249"/>
              <a:chOff x="1945826" y="2360194"/>
              <a:chExt cx="9244407" cy="2629249"/>
            </a:xfrm>
          </p:grpSpPr>
          <p:pic>
            <p:nvPicPr>
              <p:cNvPr id="25" name="Graphic 24" descr="Woman with solid fill">
                <a:extLst>
                  <a:ext uri="{FF2B5EF4-FFF2-40B4-BE49-F238E27FC236}">
                    <a16:creationId xmlns:a16="http://schemas.microsoft.com/office/drawing/2014/main" id="{D9629ABE-49DB-64D0-5C8D-39A94CFC92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4794" y="2538407"/>
                <a:ext cx="2444411" cy="2444411"/>
              </a:xfrm>
              <a:prstGeom prst="rect">
                <a:avLst/>
              </a:prstGeom>
            </p:spPr>
          </p:pic>
          <p:pic>
            <p:nvPicPr>
              <p:cNvPr id="26" name="Graphic 25" descr="Man with solid fill">
                <a:extLst>
                  <a:ext uri="{FF2B5EF4-FFF2-40B4-BE49-F238E27FC236}">
                    <a16:creationId xmlns:a16="http://schemas.microsoft.com/office/drawing/2014/main" id="{9BC1A06F-60CA-02B9-B2D2-5B89EEAB54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0084" y="2545032"/>
                <a:ext cx="2444411" cy="2444411"/>
              </a:xfrm>
              <a:prstGeom prst="rect">
                <a:avLst/>
              </a:prstGeom>
            </p:spPr>
          </p:pic>
          <p:pic>
            <p:nvPicPr>
              <p:cNvPr id="27" name="Graphic 26" descr="Man with solid fill">
                <a:extLst>
                  <a:ext uri="{FF2B5EF4-FFF2-40B4-BE49-F238E27FC236}">
                    <a16:creationId xmlns:a16="http://schemas.microsoft.com/office/drawing/2014/main" id="{EBF93C48-41A1-F486-8282-F4452313EC63}"/>
                  </a:ext>
                </a:extLst>
              </p:cNvPr>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3715424" y="2538407"/>
                <a:ext cx="2444411" cy="2444411"/>
              </a:xfrm>
              <a:prstGeom prst="rect">
                <a:avLst/>
              </a:prstGeom>
            </p:spPr>
          </p:pic>
          <p:pic>
            <p:nvPicPr>
              <p:cNvPr id="28" name="Graphic 27" descr="Woman with solid fill">
                <a:extLst>
                  <a:ext uri="{FF2B5EF4-FFF2-40B4-BE49-F238E27FC236}">
                    <a16:creationId xmlns:a16="http://schemas.microsoft.com/office/drawing/2014/main" id="{0EC7E489-66A9-3C20-78C9-F6FC20FD38CC}"/>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6207082" y="2545032"/>
                <a:ext cx="2444411" cy="2444411"/>
              </a:xfrm>
              <a:prstGeom prst="rect">
                <a:avLst/>
              </a:prstGeom>
            </p:spPr>
          </p:pic>
          <p:pic>
            <p:nvPicPr>
              <p:cNvPr id="29" name="Graphic 28" descr="Woman with solid fill">
                <a:extLst>
                  <a:ext uri="{FF2B5EF4-FFF2-40B4-BE49-F238E27FC236}">
                    <a16:creationId xmlns:a16="http://schemas.microsoft.com/office/drawing/2014/main" id="{5CE2234E-C8B2-8D01-80CA-D006A741DAD5}"/>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a:off x="7476452" y="2538406"/>
                <a:ext cx="2444411" cy="2444411"/>
              </a:xfrm>
              <a:prstGeom prst="rect">
                <a:avLst/>
              </a:prstGeom>
            </p:spPr>
          </p:pic>
          <p:pic>
            <p:nvPicPr>
              <p:cNvPr id="30" name="Graphic 29" descr="Woman with solid fill">
                <a:extLst>
                  <a:ext uri="{FF2B5EF4-FFF2-40B4-BE49-F238E27FC236}">
                    <a16:creationId xmlns:a16="http://schemas.microsoft.com/office/drawing/2014/main" id="{8165936B-EABC-0B3E-20FA-A07132CC4C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5822" y="2545031"/>
                <a:ext cx="2444411" cy="2444411"/>
              </a:xfrm>
              <a:prstGeom prst="rect">
                <a:avLst/>
              </a:prstGeom>
            </p:spPr>
          </p:pic>
          <p:sp>
            <p:nvSpPr>
              <p:cNvPr id="31" name="TextBox 30">
                <a:extLst>
                  <a:ext uri="{FF2B5EF4-FFF2-40B4-BE49-F238E27FC236}">
                    <a16:creationId xmlns:a16="http://schemas.microsoft.com/office/drawing/2014/main" id="{0081160F-9771-BFF8-6DB1-961DD907AEE7}"/>
                  </a:ext>
                </a:extLst>
              </p:cNvPr>
              <p:cNvSpPr txBox="1"/>
              <p:nvPr/>
            </p:nvSpPr>
            <p:spPr>
              <a:xfrm>
                <a:off x="1945826" y="2360194"/>
                <a:ext cx="284922" cy="356423"/>
              </a:xfrm>
              <a:prstGeom prst="rect">
                <a:avLst/>
              </a:prstGeom>
              <a:noFill/>
            </p:spPr>
            <p:txBody>
              <a:bodyPr wrap="square" lIns="0" tIns="0" rIns="0" bIns="0" rtlCol="0">
                <a:noAutofit/>
              </a:bodyPr>
              <a:lstStyle/>
              <a:p>
                <a:pPr algn="l"/>
                <a:r>
                  <a:rPr lang="en-AU" sz="1800" dirty="0">
                    <a:solidFill>
                      <a:schemeClr val="bg1"/>
                    </a:solidFill>
                  </a:rPr>
                  <a:t>A</a:t>
                </a:r>
              </a:p>
            </p:txBody>
          </p:sp>
          <p:sp>
            <p:nvSpPr>
              <p:cNvPr id="32" name="TextBox 31">
                <a:extLst>
                  <a:ext uri="{FF2B5EF4-FFF2-40B4-BE49-F238E27FC236}">
                    <a16:creationId xmlns:a16="http://schemas.microsoft.com/office/drawing/2014/main" id="{4BF7B6BD-5A7F-8AB0-4D26-82A557E00748}"/>
                  </a:ext>
                </a:extLst>
              </p:cNvPr>
              <p:cNvSpPr txBox="1"/>
              <p:nvPr/>
            </p:nvSpPr>
            <p:spPr>
              <a:xfrm>
                <a:off x="3560432" y="2693426"/>
                <a:ext cx="284922" cy="356423"/>
              </a:xfrm>
              <a:prstGeom prst="rect">
                <a:avLst/>
              </a:prstGeom>
              <a:noFill/>
            </p:spPr>
            <p:txBody>
              <a:bodyPr wrap="square" lIns="0" tIns="0" rIns="0" bIns="0" rtlCol="0">
                <a:noAutofit/>
              </a:bodyPr>
              <a:lstStyle/>
              <a:p>
                <a:pPr algn="l"/>
                <a:r>
                  <a:rPr lang="en-AU" sz="1800" dirty="0">
                    <a:solidFill>
                      <a:schemeClr val="bg1"/>
                    </a:solidFill>
                  </a:rPr>
                  <a:t>B</a:t>
                </a:r>
              </a:p>
            </p:txBody>
          </p:sp>
          <p:sp>
            <p:nvSpPr>
              <p:cNvPr id="33" name="TextBox 32">
                <a:extLst>
                  <a:ext uri="{FF2B5EF4-FFF2-40B4-BE49-F238E27FC236}">
                    <a16:creationId xmlns:a16="http://schemas.microsoft.com/office/drawing/2014/main" id="{DA510AC6-3061-C5CC-9034-F05D5E2A5733}"/>
                  </a:ext>
                </a:extLst>
              </p:cNvPr>
              <p:cNvSpPr txBox="1"/>
              <p:nvPr/>
            </p:nvSpPr>
            <p:spPr>
              <a:xfrm>
                <a:off x="4860400" y="2679369"/>
                <a:ext cx="284922" cy="356423"/>
              </a:xfrm>
              <a:prstGeom prst="rect">
                <a:avLst/>
              </a:prstGeom>
              <a:noFill/>
            </p:spPr>
            <p:txBody>
              <a:bodyPr wrap="square" lIns="0" tIns="0" rIns="0" bIns="0" rtlCol="0">
                <a:noAutofit/>
              </a:bodyPr>
              <a:lstStyle/>
              <a:p>
                <a:pPr algn="l"/>
                <a:r>
                  <a:rPr lang="en-AU" sz="1800" dirty="0">
                    <a:solidFill>
                      <a:schemeClr val="bg1"/>
                    </a:solidFill>
                  </a:rPr>
                  <a:t>C</a:t>
                </a:r>
              </a:p>
            </p:txBody>
          </p:sp>
          <p:sp>
            <p:nvSpPr>
              <p:cNvPr id="34" name="TextBox 33">
                <a:extLst>
                  <a:ext uri="{FF2B5EF4-FFF2-40B4-BE49-F238E27FC236}">
                    <a16:creationId xmlns:a16="http://schemas.microsoft.com/office/drawing/2014/main" id="{6AE4F750-D6DE-F771-F3C0-106402C49A46}"/>
                  </a:ext>
                </a:extLst>
              </p:cNvPr>
              <p:cNvSpPr txBox="1"/>
              <p:nvPr/>
            </p:nvSpPr>
            <p:spPr>
              <a:xfrm>
                <a:off x="6138668" y="2671619"/>
                <a:ext cx="284922" cy="356423"/>
              </a:xfrm>
              <a:prstGeom prst="rect">
                <a:avLst/>
              </a:prstGeom>
              <a:noFill/>
            </p:spPr>
            <p:txBody>
              <a:bodyPr wrap="square" lIns="0" tIns="0" rIns="0" bIns="0" rtlCol="0">
                <a:noAutofit/>
              </a:bodyPr>
              <a:lstStyle/>
              <a:p>
                <a:pPr algn="l"/>
                <a:r>
                  <a:rPr lang="en-AU" sz="1800" dirty="0">
                    <a:solidFill>
                      <a:schemeClr val="bg1"/>
                    </a:solidFill>
                  </a:rPr>
                  <a:t>D</a:t>
                </a:r>
              </a:p>
            </p:txBody>
          </p:sp>
          <p:sp>
            <p:nvSpPr>
              <p:cNvPr id="35" name="TextBox 34">
                <a:extLst>
                  <a:ext uri="{FF2B5EF4-FFF2-40B4-BE49-F238E27FC236}">
                    <a16:creationId xmlns:a16="http://schemas.microsoft.com/office/drawing/2014/main" id="{B521E413-C3A3-E7BF-5D36-37F0217CE523}"/>
                  </a:ext>
                </a:extLst>
              </p:cNvPr>
              <p:cNvSpPr txBox="1"/>
              <p:nvPr/>
            </p:nvSpPr>
            <p:spPr>
              <a:xfrm>
                <a:off x="7351927" y="2679368"/>
                <a:ext cx="284922" cy="356423"/>
              </a:xfrm>
              <a:prstGeom prst="rect">
                <a:avLst/>
              </a:prstGeom>
              <a:noFill/>
            </p:spPr>
            <p:txBody>
              <a:bodyPr wrap="square" lIns="0" tIns="0" rIns="0" bIns="0" rtlCol="0">
                <a:noAutofit/>
              </a:bodyPr>
              <a:lstStyle/>
              <a:p>
                <a:pPr algn="l"/>
                <a:r>
                  <a:rPr lang="en-AU" sz="1800" dirty="0">
                    <a:solidFill>
                      <a:schemeClr val="bg1"/>
                    </a:solidFill>
                  </a:rPr>
                  <a:t>E</a:t>
                </a:r>
              </a:p>
            </p:txBody>
          </p:sp>
          <p:sp>
            <p:nvSpPr>
              <p:cNvPr id="36" name="TextBox 35">
                <a:extLst>
                  <a:ext uri="{FF2B5EF4-FFF2-40B4-BE49-F238E27FC236}">
                    <a16:creationId xmlns:a16="http://schemas.microsoft.com/office/drawing/2014/main" id="{6E7203E5-443F-955B-AA7F-BB7B771D7987}"/>
                  </a:ext>
                </a:extLst>
              </p:cNvPr>
              <p:cNvSpPr txBox="1"/>
              <p:nvPr/>
            </p:nvSpPr>
            <p:spPr>
              <a:xfrm>
                <a:off x="8633738" y="2678245"/>
                <a:ext cx="284922" cy="356423"/>
              </a:xfrm>
              <a:prstGeom prst="rect">
                <a:avLst/>
              </a:prstGeom>
              <a:noFill/>
            </p:spPr>
            <p:txBody>
              <a:bodyPr wrap="square" lIns="0" tIns="0" rIns="0" bIns="0" rtlCol="0">
                <a:noAutofit/>
              </a:bodyPr>
              <a:lstStyle/>
              <a:p>
                <a:pPr algn="l"/>
                <a:r>
                  <a:rPr lang="en-AU" sz="1800" dirty="0">
                    <a:solidFill>
                      <a:schemeClr val="bg1"/>
                    </a:solidFill>
                  </a:rPr>
                  <a:t>F</a:t>
                </a:r>
              </a:p>
            </p:txBody>
          </p:sp>
          <p:sp>
            <p:nvSpPr>
              <p:cNvPr id="37" name="TextBox 36">
                <a:extLst>
                  <a:ext uri="{FF2B5EF4-FFF2-40B4-BE49-F238E27FC236}">
                    <a16:creationId xmlns:a16="http://schemas.microsoft.com/office/drawing/2014/main" id="{8F10A03E-4BF6-C608-2A2F-D6683E03E4EC}"/>
                  </a:ext>
                </a:extLst>
              </p:cNvPr>
              <p:cNvSpPr txBox="1"/>
              <p:nvPr/>
            </p:nvSpPr>
            <p:spPr>
              <a:xfrm>
                <a:off x="9879221" y="2675616"/>
                <a:ext cx="284922" cy="356423"/>
              </a:xfrm>
              <a:prstGeom prst="rect">
                <a:avLst/>
              </a:prstGeom>
              <a:noFill/>
            </p:spPr>
            <p:txBody>
              <a:bodyPr wrap="square" lIns="0" tIns="0" rIns="0" bIns="0" rtlCol="0">
                <a:noAutofit/>
              </a:bodyPr>
              <a:lstStyle/>
              <a:p>
                <a:pPr algn="l"/>
                <a:r>
                  <a:rPr lang="en-AU" sz="1800" dirty="0">
                    <a:solidFill>
                      <a:schemeClr val="bg1"/>
                    </a:solidFill>
                  </a:rPr>
                  <a:t>G</a:t>
                </a:r>
              </a:p>
            </p:txBody>
          </p:sp>
        </p:grpSp>
        <p:pic>
          <p:nvPicPr>
            <p:cNvPr id="40" name="Graphic 39" descr="Confused person with solid fill">
              <a:extLst>
                <a:ext uri="{FF2B5EF4-FFF2-40B4-BE49-F238E27FC236}">
                  <a16:creationId xmlns:a16="http://schemas.microsoft.com/office/drawing/2014/main" id="{61FDAEDF-54A5-1B3D-FB3A-F7FE4D4F66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6583" y="2197828"/>
              <a:ext cx="2798240" cy="2798240"/>
            </a:xfrm>
            <a:prstGeom prst="rect">
              <a:avLst/>
            </a:prstGeom>
          </p:spPr>
        </p:pic>
        <p:sp>
          <p:nvSpPr>
            <p:cNvPr id="41" name="TextBox 40">
              <a:extLst>
                <a:ext uri="{FF2B5EF4-FFF2-40B4-BE49-F238E27FC236}">
                  <a16:creationId xmlns:a16="http://schemas.microsoft.com/office/drawing/2014/main" id="{7716EBD1-901A-389C-3AFF-C18894F2F3AF}"/>
                </a:ext>
              </a:extLst>
            </p:cNvPr>
            <p:cNvSpPr txBox="1"/>
            <p:nvPr/>
          </p:nvSpPr>
          <p:spPr>
            <a:xfrm>
              <a:off x="2016501" y="2366819"/>
              <a:ext cx="284922" cy="356423"/>
            </a:xfrm>
            <a:prstGeom prst="rect">
              <a:avLst/>
            </a:prstGeom>
            <a:noFill/>
          </p:spPr>
          <p:txBody>
            <a:bodyPr wrap="square" lIns="0" tIns="0" rIns="0" bIns="0" rtlCol="0">
              <a:noAutofit/>
            </a:bodyPr>
            <a:lstStyle/>
            <a:p>
              <a:pPr algn="l"/>
              <a:r>
                <a:rPr lang="en-AU" sz="1800" dirty="0">
                  <a:solidFill>
                    <a:schemeClr val="bg1"/>
                  </a:solidFill>
                </a:rPr>
                <a:t>A</a:t>
              </a:r>
            </a:p>
          </p:txBody>
        </p:sp>
      </p:gr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7B302-DB13-1CFD-347C-92D6BD0631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AA10A-9E42-79B2-58C6-BAE1C8ACEC61}"/>
              </a:ext>
            </a:extLst>
          </p:cNvPr>
          <p:cNvSpPr>
            <a:spLocks noGrp="1"/>
          </p:cNvSpPr>
          <p:nvPr>
            <p:ph type="title"/>
          </p:nvPr>
        </p:nvSpPr>
        <p:spPr/>
        <p:txBody>
          <a:bodyPr/>
          <a:lstStyle/>
          <a:p>
            <a:r>
              <a:rPr lang="en-AU" dirty="0"/>
              <a:t>Permutations with restrictions (2)</a:t>
            </a:r>
          </a:p>
        </p:txBody>
      </p:sp>
      <p:sp>
        <p:nvSpPr>
          <p:cNvPr id="21" name="Text Placeholder 20">
            <a:extLst>
              <a:ext uri="{FF2B5EF4-FFF2-40B4-BE49-F238E27FC236}">
                <a16:creationId xmlns:a16="http://schemas.microsoft.com/office/drawing/2014/main" id="{28659C0B-A3BF-5986-9C0E-4874807C537F}"/>
              </a:ext>
            </a:extLst>
          </p:cNvPr>
          <p:cNvSpPr>
            <a:spLocks noGrp="1"/>
          </p:cNvSpPr>
          <p:nvPr>
            <p:ph type="body" sz="quarter" idx="18"/>
          </p:nvPr>
        </p:nvSpPr>
        <p:spPr/>
        <p:txBody>
          <a:bodyPr/>
          <a:lstStyle/>
          <a:p>
            <a:r>
              <a:rPr lang="en-AU" dirty="0"/>
              <a:t>Arranging the restricted </a:t>
            </a:r>
            <a:r>
              <a:rPr lang="en-AU" sz="2000" dirty="0"/>
              <a:t>objects</a:t>
            </a:r>
          </a:p>
        </p:txBody>
      </p:sp>
      <p:sp>
        <p:nvSpPr>
          <p:cNvPr id="4" name="Text Placeholder 3">
            <a:extLst>
              <a:ext uri="{FF2B5EF4-FFF2-40B4-BE49-F238E27FC236}">
                <a16:creationId xmlns:a16="http://schemas.microsoft.com/office/drawing/2014/main" id="{CD80EA8F-05FC-EF90-7B48-3C67A0BA2969}"/>
              </a:ext>
            </a:extLst>
          </p:cNvPr>
          <p:cNvSpPr>
            <a:spLocks noGrp="1"/>
          </p:cNvSpPr>
          <p:nvPr>
            <p:ph type="body" sz="quarter" idx="17"/>
          </p:nvPr>
        </p:nvSpPr>
        <p:spPr>
          <a:xfrm>
            <a:off x="360000" y="1567087"/>
            <a:ext cx="11484000" cy="541114"/>
          </a:xfrm>
        </p:spPr>
        <p:txBody>
          <a:bodyPr/>
          <a:lstStyle/>
          <a:p>
            <a:r>
              <a:rPr lang="en-AU" sz="2000" dirty="0"/>
              <a:t>How many ways can </a:t>
            </a:r>
            <a:r>
              <a:rPr lang="en-AU" dirty="0"/>
              <a:t>a</a:t>
            </a:r>
            <a:r>
              <a:rPr lang="en-AU" sz="2000" dirty="0"/>
              <a:t> class be arranged if there must be a </a:t>
            </a:r>
            <a:r>
              <a:rPr lang="en-AU" sz="2000" b="1" u="sng" dirty="0"/>
              <a:t>male</a:t>
            </a:r>
            <a:r>
              <a:rPr lang="en-AU" sz="2000" b="1" dirty="0"/>
              <a:t> </a:t>
            </a:r>
            <a:r>
              <a:rPr lang="en-AU" sz="2000" dirty="0"/>
              <a:t>in the second position from the left?</a:t>
            </a:r>
          </a:p>
          <a:p>
            <a:endParaRPr lang="en-AU" dirty="0"/>
          </a:p>
        </p:txBody>
      </p:sp>
      <p:sp>
        <p:nvSpPr>
          <p:cNvPr id="7" name="Rectangle 6" descr="A black and white square">
            <a:extLst>
              <a:ext uri="{FF2B5EF4-FFF2-40B4-BE49-F238E27FC236}">
                <a16:creationId xmlns:a16="http://schemas.microsoft.com/office/drawing/2014/main" id="{1C9E255B-9FF0-AFCE-02FA-E3830E0E75A5}"/>
              </a:ext>
            </a:extLst>
          </p:cNvPr>
          <p:cNvSpPr/>
          <p:nvPr/>
        </p:nvSpPr>
        <p:spPr>
          <a:xfrm>
            <a:off x="7173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BA1DFF-2534-A2E6-9688-7C0904A0C9A9}"/>
                  </a:ext>
                </a:extLst>
              </p:cNvPr>
              <p:cNvSpPr txBox="1"/>
              <p:nvPr/>
            </p:nvSpPr>
            <p:spPr>
              <a:xfrm>
                <a:off x="17160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4" name="TextBox 13">
                <a:extLst>
                  <a:ext uri="{FF2B5EF4-FFF2-40B4-BE49-F238E27FC236}">
                    <a16:creationId xmlns:a16="http://schemas.microsoft.com/office/drawing/2014/main" id="{58BA1DFF-2534-A2E6-9688-7C0904A0C9A9}"/>
                  </a:ext>
                </a:extLst>
              </p:cNvPr>
              <p:cNvSpPr txBox="1">
                <a:spLocks noRot="1" noChangeAspect="1" noMove="1" noResize="1" noEditPoints="1" noAdjustHandles="1" noChangeArrowheads="1" noChangeShapeType="1" noTextEdit="1"/>
              </p:cNvSpPr>
              <p:nvPr/>
            </p:nvSpPr>
            <p:spPr>
              <a:xfrm>
                <a:off x="1716064" y="3099560"/>
                <a:ext cx="619760" cy="362720"/>
              </a:xfrm>
              <a:prstGeom prst="rect">
                <a:avLst/>
              </a:prstGeom>
              <a:blipFill>
                <a:blip r:embed="rId3"/>
                <a:stretch>
                  <a:fillRect/>
                </a:stretch>
              </a:blipFill>
            </p:spPr>
            <p:txBody>
              <a:bodyPr/>
              <a:lstStyle/>
              <a:p>
                <a:r>
                  <a:rPr lang="en-AU">
                    <a:noFill/>
                  </a:rPr>
                  <a:t> </a:t>
                </a:r>
              </a:p>
            </p:txBody>
          </p:sp>
        </mc:Fallback>
      </mc:AlternateContent>
      <p:sp>
        <p:nvSpPr>
          <p:cNvPr id="9" name="Rectangle 8">
            <a:extLst>
              <a:ext uri="{FF2B5EF4-FFF2-40B4-BE49-F238E27FC236}">
                <a16:creationId xmlns:a16="http://schemas.microsoft.com/office/drawing/2014/main" id="{2909C5A1-F36E-9DBD-48BB-A1F77AB1212D}"/>
              </a:ext>
            </a:extLst>
          </p:cNvPr>
          <p:cNvSpPr/>
          <p:nvPr/>
        </p:nvSpPr>
        <p:spPr>
          <a:xfrm>
            <a:off x="2254544" y="2708920"/>
            <a:ext cx="1080000" cy="108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24E511B-8909-595C-FEEA-58AF0F1D6AD4}"/>
                  </a:ext>
                </a:extLst>
              </p:cNvPr>
              <p:cNvSpPr txBox="1"/>
              <p:nvPr/>
            </p:nvSpPr>
            <p:spPr>
              <a:xfrm>
                <a:off x="32532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424E511B-8909-595C-FEEA-58AF0F1D6AD4}"/>
                  </a:ext>
                </a:extLst>
              </p:cNvPr>
              <p:cNvSpPr txBox="1">
                <a:spLocks noRot="1" noChangeAspect="1" noMove="1" noResize="1" noEditPoints="1" noAdjustHandles="1" noChangeArrowheads="1" noChangeShapeType="1" noTextEdit="1"/>
              </p:cNvSpPr>
              <p:nvPr/>
            </p:nvSpPr>
            <p:spPr>
              <a:xfrm>
                <a:off x="3253264" y="3099560"/>
                <a:ext cx="619760" cy="362720"/>
              </a:xfrm>
              <a:prstGeom prst="rect">
                <a:avLst/>
              </a:prstGeom>
              <a:blipFill>
                <a:blip r:embed="rId4"/>
                <a:stretch>
                  <a:fillRect/>
                </a:stretch>
              </a:blipFill>
            </p:spPr>
            <p:txBody>
              <a:bodyPr/>
              <a:lstStyle/>
              <a:p>
                <a:r>
                  <a:rPr lang="en-AU">
                    <a:noFill/>
                  </a:rPr>
                  <a:t> </a:t>
                </a:r>
              </a:p>
            </p:txBody>
          </p:sp>
        </mc:Fallback>
      </mc:AlternateContent>
      <p:sp>
        <p:nvSpPr>
          <p:cNvPr id="10" name="Rectangle 9" descr="A black and white square">
            <a:extLst>
              <a:ext uri="{FF2B5EF4-FFF2-40B4-BE49-F238E27FC236}">
                <a16:creationId xmlns:a16="http://schemas.microsoft.com/office/drawing/2014/main" id="{54592848-017A-F927-8220-8D93BAA652D4}"/>
              </a:ext>
            </a:extLst>
          </p:cNvPr>
          <p:cNvSpPr/>
          <p:nvPr/>
        </p:nvSpPr>
        <p:spPr>
          <a:xfrm>
            <a:off x="37917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8F8210-30CF-4AB4-0EAF-7142FC2EBEE5}"/>
                  </a:ext>
                </a:extLst>
              </p:cNvPr>
              <p:cNvSpPr txBox="1"/>
              <p:nvPr/>
            </p:nvSpPr>
            <p:spPr>
              <a:xfrm>
                <a:off x="47904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6" name="TextBox 15">
                <a:extLst>
                  <a:ext uri="{FF2B5EF4-FFF2-40B4-BE49-F238E27FC236}">
                    <a16:creationId xmlns:a16="http://schemas.microsoft.com/office/drawing/2014/main" id="{588F8210-30CF-4AB4-0EAF-7142FC2EBEE5}"/>
                  </a:ext>
                </a:extLst>
              </p:cNvPr>
              <p:cNvSpPr txBox="1">
                <a:spLocks noRot="1" noChangeAspect="1" noMove="1" noResize="1" noEditPoints="1" noAdjustHandles="1" noChangeArrowheads="1" noChangeShapeType="1" noTextEdit="1"/>
              </p:cNvSpPr>
              <p:nvPr/>
            </p:nvSpPr>
            <p:spPr>
              <a:xfrm>
                <a:off x="4790464" y="3099560"/>
                <a:ext cx="619760" cy="362720"/>
              </a:xfrm>
              <a:prstGeom prst="rect">
                <a:avLst/>
              </a:prstGeom>
              <a:blipFill>
                <a:blip r:embed="rId5"/>
                <a:stretch>
                  <a:fillRect/>
                </a:stretch>
              </a:blipFill>
            </p:spPr>
            <p:txBody>
              <a:bodyPr/>
              <a:lstStyle/>
              <a:p>
                <a:r>
                  <a:rPr lang="en-AU">
                    <a:noFill/>
                  </a:rPr>
                  <a:t> </a:t>
                </a:r>
              </a:p>
            </p:txBody>
          </p:sp>
        </mc:Fallback>
      </mc:AlternateContent>
      <p:sp>
        <p:nvSpPr>
          <p:cNvPr id="11" name="Rectangle 10" descr="A black and white square">
            <a:extLst>
              <a:ext uri="{FF2B5EF4-FFF2-40B4-BE49-F238E27FC236}">
                <a16:creationId xmlns:a16="http://schemas.microsoft.com/office/drawing/2014/main" id="{9F7FEF8F-2011-4313-7F96-F1F5DB8771CF}"/>
              </a:ext>
            </a:extLst>
          </p:cNvPr>
          <p:cNvSpPr/>
          <p:nvPr/>
        </p:nvSpPr>
        <p:spPr>
          <a:xfrm>
            <a:off x="53289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4455F55-DEBC-AE65-7CDE-2607BBE55ECC}"/>
                  </a:ext>
                </a:extLst>
              </p:cNvPr>
              <p:cNvSpPr txBox="1"/>
              <p:nvPr/>
            </p:nvSpPr>
            <p:spPr>
              <a:xfrm>
                <a:off x="6327664" y="3067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7" name="TextBox 16">
                <a:extLst>
                  <a:ext uri="{FF2B5EF4-FFF2-40B4-BE49-F238E27FC236}">
                    <a16:creationId xmlns:a16="http://schemas.microsoft.com/office/drawing/2014/main" id="{04455F55-DEBC-AE65-7CDE-2607BBE55ECC}"/>
                  </a:ext>
                </a:extLst>
              </p:cNvPr>
              <p:cNvSpPr txBox="1">
                <a:spLocks noRot="1" noChangeAspect="1" noMove="1" noResize="1" noEditPoints="1" noAdjustHandles="1" noChangeArrowheads="1" noChangeShapeType="1" noTextEdit="1"/>
              </p:cNvSpPr>
              <p:nvPr/>
            </p:nvSpPr>
            <p:spPr>
              <a:xfrm>
                <a:off x="6327664" y="3067560"/>
                <a:ext cx="619760" cy="362720"/>
              </a:xfrm>
              <a:prstGeom prst="rect">
                <a:avLst/>
              </a:prstGeom>
              <a:blipFill>
                <a:blip r:embed="rId6"/>
                <a:stretch>
                  <a:fillRect/>
                </a:stretch>
              </a:blipFill>
            </p:spPr>
            <p:txBody>
              <a:bodyPr/>
              <a:lstStyle/>
              <a:p>
                <a:r>
                  <a:rPr lang="en-AU">
                    <a:noFill/>
                  </a:rPr>
                  <a:t> </a:t>
                </a:r>
              </a:p>
            </p:txBody>
          </p:sp>
        </mc:Fallback>
      </mc:AlternateContent>
      <p:sp>
        <p:nvSpPr>
          <p:cNvPr id="12" name="Rectangle 11" descr="A black and white square">
            <a:extLst>
              <a:ext uri="{FF2B5EF4-FFF2-40B4-BE49-F238E27FC236}">
                <a16:creationId xmlns:a16="http://schemas.microsoft.com/office/drawing/2014/main" id="{DFD98EA0-08B6-2087-5FFC-7AA31EECC946}"/>
              </a:ext>
            </a:extLst>
          </p:cNvPr>
          <p:cNvSpPr/>
          <p:nvPr/>
        </p:nvSpPr>
        <p:spPr>
          <a:xfrm>
            <a:off x="68661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ECE4459-B6CF-D42F-6130-88E9E6EA40E5}"/>
                  </a:ext>
                </a:extLst>
              </p:cNvPr>
              <p:cNvSpPr txBox="1"/>
              <p:nvPr/>
            </p:nvSpPr>
            <p:spPr>
              <a:xfrm>
                <a:off x="7864864" y="3067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8" name="TextBox 17">
                <a:extLst>
                  <a:ext uri="{FF2B5EF4-FFF2-40B4-BE49-F238E27FC236}">
                    <a16:creationId xmlns:a16="http://schemas.microsoft.com/office/drawing/2014/main" id="{3ECE4459-B6CF-D42F-6130-88E9E6EA40E5}"/>
                  </a:ext>
                </a:extLst>
              </p:cNvPr>
              <p:cNvSpPr txBox="1">
                <a:spLocks noRot="1" noChangeAspect="1" noMove="1" noResize="1" noEditPoints="1" noAdjustHandles="1" noChangeArrowheads="1" noChangeShapeType="1" noTextEdit="1"/>
              </p:cNvSpPr>
              <p:nvPr/>
            </p:nvSpPr>
            <p:spPr>
              <a:xfrm>
                <a:off x="7864864" y="3067560"/>
                <a:ext cx="619760" cy="362720"/>
              </a:xfrm>
              <a:prstGeom prst="rect">
                <a:avLst/>
              </a:prstGeom>
              <a:blipFill>
                <a:blip r:embed="rId7"/>
                <a:stretch>
                  <a:fillRect/>
                </a:stretch>
              </a:blipFill>
            </p:spPr>
            <p:txBody>
              <a:bodyPr/>
              <a:lstStyle/>
              <a:p>
                <a:r>
                  <a:rPr lang="en-AU">
                    <a:noFill/>
                  </a:rPr>
                  <a:t> </a:t>
                </a:r>
              </a:p>
            </p:txBody>
          </p:sp>
        </mc:Fallback>
      </mc:AlternateContent>
      <p:sp>
        <p:nvSpPr>
          <p:cNvPr id="13" name="Rectangle 12" descr="A black and white square">
            <a:extLst>
              <a:ext uri="{FF2B5EF4-FFF2-40B4-BE49-F238E27FC236}">
                <a16:creationId xmlns:a16="http://schemas.microsoft.com/office/drawing/2014/main" id="{5400D28B-4F59-A504-81A4-ADB8958F3001}"/>
              </a:ext>
            </a:extLst>
          </p:cNvPr>
          <p:cNvSpPr/>
          <p:nvPr/>
        </p:nvSpPr>
        <p:spPr>
          <a:xfrm>
            <a:off x="84033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6310FBE-778B-A3C3-1DA6-B3EC2D7CC632}"/>
                  </a:ext>
                </a:extLst>
              </p:cNvPr>
              <p:cNvSpPr txBox="1"/>
              <p:nvPr/>
            </p:nvSpPr>
            <p:spPr>
              <a:xfrm>
                <a:off x="9402064" y="30807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9" name="TextBox 18">
                <a:extLst>
                  <a:ext uri="{FF2B5EF4-FFF2-40B4-BE49-F238E27FC236}">
                    <a16:creationId xmlns:a16="http://schemas.microsoft.com/office/drawing/2014/main" id="{56310FBE-778B-A3C3-1DA6-B3EC2D7CC632}"/>
                  </a:ext>
                </a:extLst>
              </p:cNvPr>
              <p:cNvSpPr txBox="1">
                <a:spLocks noRot="1" noChangeAspect="1" noMove="1" noResize="1" noEditPoints="1" noAdjustHandles="1" noChangeArrowheads="1" noChangeShapeType="1" noTextEdit="1"/>
              </p:cNvSpPr>
              <p:nvPr/>
            </p:nvSpPr>
            <p:spPr>
              <a:xfrm>
                <a:off x="9402064" y="3080760"/>
                <a:ext cx="619760" cy="362720"/>
              </a:xfrm>
              <a:prstGeom prst="rect">
                <a:avLst/>
              </a:prstGeom>
              <a:blipFill>
                <a:blip r:embed="rId8"/>
                <a:stretch>
                  <a:fillRect/>
                </a:stretch>
              </a:blipFill>
            </p:spPr>
            <p:txBody>
              <a:bodyPr/>
              <a:lstStyle/>
              <a:p>
                <a:r>
                  <a:rPr lang="en-AU">
                    <a:noFill/>
                  </a:rPr>
                  <a:t> </a:t>
                </a:r>
              </a:p>
            </p:txBody>
          </p:sp>
        </mc:Fallback>
      </mc:AlternateContent>
      <p:sp>
        <p:nvSpPr>
          <p:cNvPr id="8" name="Rectangle 7" descr="A black and white square">
            <a:extLst>
              <a:ext uri="{FF2B5EF4-FFF2-40B4-BE49-F238E27FC236}">
                <a16:creationId xmlns:a16="http://schemas.microsoft.com/office/drawing/2014/main" id="{2B942372-B321-5B72-931F-CC1F87A3ABA0}"/>
              </a:ext>
            </a:extLst>
          </p:cNvPr>
          <p:cNvSpPr/>
          <p:nvPr/>
        </p:nvSpPr>
        <p:spPr>
          <a:xfrm>
            <a:off x="99405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20" name="Picture 19">
            <a:extLst>
              <a:ext uri="{FF2B5EF4-FFF2-40B4-BE49-F238E27FC236}">
                <a16:creationId xmlns:a16="http://schemas.microsoft.com/office/drawing/2014/main" id="{4BFA0685-E179-E625-2FC8-F8BB8F3D14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a:xfrm>
            <a:off x="2195710" y="3905237"/>
            <a:ext cx="1144176" cy="799562"/>
          </a:xfrm>
          <a:prstGeom prst="rect">
            <a:avLst/>
          </a:prstGeom>
        </p:spPr>
      </p:pic>
      <p:sp>
        <p:nvSpPr>
          <p:cNvPr id="22" name="Speech Bubble: Rectangle with Corners Rounded 21">
            <a:extLst>
              <a:ext uri="{FF2B5EF4-FFF2-40B4-BE49-F238E27FC236}">
                <a16:creationId xmlns:a16="http://schemas.microsoft.com/office/drawing/2014/main" id="{64FBB430-8D98-855C-EBC2-D3C1C9B1E60E}"/>
              </a:ext>
            </a:extLst>
          </p:cNvPr>
          <p:cNvSpPr/>
          <p:nvPr/>
        </p:nvSpPr>
        <p:spPr>
          <a:xfrm>
            <a:off x="714244" y="5662354"/>
            <a:ext cx="3997242" cy="443978"/>
          </a:xfrm>
          <a:prstGeom prst="wedgeRoundRectCallout">
            <a:avLst>
              <a:gd name="adj1" fmla="val 2153"/>
              <a:gd name="adj2" fmla="val -26324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lstStyle/>
          <a:p>
            <a:r>
              <a:rPr lang="en-AU" sz="1800" dirty="0"/>
              <a:t>Why is there a 3 in the 2</a:t>
            </a:r>
            <a:r>
              <a:rPr lang="en-AU" sz="1800" baseline="30000" dirty="0"/>
              <a:t>nd</a:t>
            </a:r>
            <a:r>
              <a:rPr lang="en-AU" sz="1800" dirty="0"/>
              <a:t> position?</a:t>
            </a:r>
          </a:p>
        </p:txBody>
      </p:sp>
      <p:pic>
        <p:nvPicPr>
          <p:cNvPr id="6" name="Picture 5">
            <a:extLst>
              <a:ext uri="{FF2B5EF4-FFF2-40B4-BE49-F238E27FC236}">
                <a16:creationId xmlns:a16="http://schemas.microsoft.com/office/drawing/2014/main" id="{26ACA57C-F9D5-7B4A-DE6E-1B91DC01D9F2}"/>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6030456" y="4437112"/>
            <a:ext cx="5782653" cy="1854295"/>
          </a:xfrm>
          <a:prstGeom prst="rect">
            <a:avLst/>
          </a:prstGeom>
        </p:spPr>
      </p:pic>
      <p:sp>
        <p:nvSpPr>
          <p:cNvPr id="3" name="Slide Number Placeholder 2">
            <a:extLst>
              <a:ext uri="{FF2B5EF4-FFF2-40B4-BE49-F238E27FC236}">
                <a16:creationId xmlns:a16="http://schemas.microsoft.com/office/drawing/2014/main" id="{9049CAD3-C20E-0F11-176B-FE8D6AB7D46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400894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7A105-57CD-D9D8-84B7-4E4E65F0D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BAD4D-6A29-54D6-A28C-75EAA3FABDAB}"/>
              </a:ext>
            </a:extLst>
          </p:cNvPr>
          <p:cNvSpPr>
            <a:spLocks noGrp="1"/>
          </p:cNvSpPr>
          <p:nvPr>
            <p:ph type="title"/>
          </p:nvPr>
        </p:nvSpPr>
        <p:spPr/>
        <p:txBody>
          <a:bodyPr/>
          <a:lstStyle/>
          <a:p>
            <a:r>
              <a:rPr lang="en-AU" dirty="0"/>
              <a:t>Permutations with restrictions (3)</a:t>
            </a:r>
          </a:p>
        </p:txBody>
      </p:sp>
      <p:sp>
        <p:nvSpPr>
          <p:cNvPr id="7" name="Text Placeholder 6">
            <a:extLst>
              <a:ext uri="{FF2B5EF4-FFF2-40B4-BE49-F238E27FC236}">
                <a16:creationId xmlns:a16="http://schemas.microsoft.com/office/drawing/2014/main" id="{6EACC330-86D0-C012-7376-955634A069D4}"/>
              </a:ext>
            </a:extLst>
          </p:cNvPr>
          <p:cNvSpPr>
            <a:spLocks noGrp="1"/>
          </p:cNvSpPr>
          <p:nvPr>
            <p:ph type="body" sz="quarter" idx="18"/>
          </p:nvPr>
        </p:nvSpPr>
        <p:spPr/>
        <p:txBody>
          <a:bodyPr/>
          <a:lstStyle/>
          <a:p>
            <a:r>
              <a:rPr lang="en-AU" dirty="0"/>
              <a:t>Arranging the remaining objects</a:t>
            </a:r>
          </a:p>
        </p:txBody>
      </p:sp>
      <p:sp>
        <p:nvSpPr>
          <p:cNvPr id="4" name="Text Placeholder 3">
            <a:extLst>
              <a:ext uri="{FF2B5EF4-FFF2-40B4-BE49-F238E27FC236}">
                <a16:creationId xmlns:a16="http://schemas.microsoft.com/office/drawing/2014/main" id="{71F467A6-2EA6-F7C9-48A2-BB4215706883}"/>
              </a:ext>
            </a:extLst>
          </p:cNvPr>
          <p:cNvSpPr>
            <a:spLocks noGrp="1"/>
          </p:cNvSpPr>
          <p:nvPr>
            <p:ph type="body" sz="quarter" idx="17"/>
          </p:nvPr>
        </p:nvSpPr>
        <p:spPr>
          <a:xfrm>
            <a:off x="360000" y="1567087"/>
            <a:ext cx="11484000" cy="566514"/>
          </a:xfrm>
        </p:spPr>
        <p:txBody>
          <a:bodyPr/>
          <a:lstStyle/>
          <a:p>
            <a:r>
              <a:rPr lang="en-AU" sz="2000" dirty="0"/>
              <a:t>How many ways can </a:t>
            </a:r>
            <a:r>
              <a:rPr lang="en-AU" dirty="0"/>
              <a:t>a</a:t>
            </a:r>
            <a:r>
              <a:rPr lang="en-AU" sz="2000" dirty="0"/>
              <a:t> class be arranged if there must be a male in the second position from the left?</a:t>
            </a:r>
          </a:p>
          <a:p>
            <a:endParaRPr lang="en-AU" dirty="0"/>
          </a:p>
        </p:txBody>
      </p:sp>
      <p:sp>
        <p:nvSpPr>
          <p:cNvPr id="22" name="Rectangle 21">
            <a:extLst>
              <a:ext uri="{FF2B5EF4-FFF2-40B4-BE49-F238E27FC236}">
                <a16:creationId xmlns:a16="http://schemas.microsoft.com/office/drawing/2014/main" id="{025B1040-C96E-B569-5C4D-034DCE654E6A}"/>
              </a:ext>
            </a:extLst>
          </p:cNvPr>
          <p:cNvSpPr/>
          <p:nvPr/>
        </p:nvSpPr>
        <p:spPr>
          <a:xfrm>
            <a:off x="6224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6</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C9C5AA3-C870-3B00-8498-B3041E46139D}"/>
                  </a:ext>
                </a:extLst>
              </p:cNvPr>
              <p:cNvSpPr txBox="1"/>
              <p:nvPr/>
            </p:nvSpPr>
            <p:spPr>
              <a:xfrm>
                <a:off x="16212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29" name="TextBox 28">
                <a:extLst>
                  <a:ext uri="{FF2B5EF4-FFF2-40B4-BE49-F238E27FC236}">
                    <a16:creationId xmlns:a16="http://schemas.microsoft.com/office/drawing/2014/main" id="{1C9C5AA3-C870-3B00-8498-B3041E46139D}"/>
                  </a:ext>
                </a:extLst>
              </p:cNvPr>
              <p:cNvSpPr txBox="1">
                <a:spLocks noRot="1" noChangeAspect="1" noMove="1" noResize="1" noEditPoints="1" noAdjustHandles="1" noChangeArrowheads="1" noChangeShapeType="1" noTextEdit="1"/>
              </p:cNvSpPr>
              <p:nvPr/>
            </p:nvSpPr>
            <p:spPr>
              <a:xfrm>
                <a:off x="1621206" y="3020113"/>
                <a:ext cx="619760" cy="362720"/>
              </a:xfrm>
              <a:prstGeom prst="rect">
                <a:avLst/>
              </a:prstGeom>
              <a:blipFill>
                <a:blip r:embed="rId3"/>
                <a:stretch>
                  <a:fillRect/>
                </a:stretch>
              </a:blipFill>
            </p:spPr>
            <p:txBody>
              <a:bodyPr/>
              <a:lstStyle/>
              <a:p>
                <a:r>
                  <a:rPr lang="en-AU">
                    <a:noFill/>
                  </a:rPr>
                  <a:t> </a:t>
                </a:r>
              </a:p>
            </p:txBody>
          </p:sp>
        </mc:Fallback>
      </mc:AlternateContent>
      <p:sp>
        <p:nvSpPr>
          <p:cNvPr id="24" name="Rectangle 23">
            <a:extLst>
              <a:ext uri="{FF2B5EF4-FFF2-40B4-BE49-F238E27FC236}">
                <a16:creationId xmlns:a16="http://schemas.microsoft.com/office/drawing/2014/main" id="{892DF30F-D8C5-1746-2A78-061C5DBC0311}"/>
              </a:ext>
            </a:extLst>
          </p:cNvPr>
          <p:cNvSpPr/>
          <p:nvPr/>
        </p:nvSpPr>
        <p:spPr>
          <a:xfrm>
            <a:off x="2159686" y="2629473"/>
            <a:ext cx="1080000" cy="108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F91021C-6659-D0CD-963E-72E59C81C0DA}"/>
                  </a:ext>
                </a:extLst>
              </p:cNvPr>
              <p:cNvSpPr txBox="1"/>
              <p:nvPr/>
            </p:nvSpPr>
            <p:spPr>
              <a:xfrm>
                <a:off x="31584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0" name="TextBox 29">
                <a:extLst>
                  <a:ext uri="{FF2B5EF4-FFF2-40B4-BE49-F238E27FC236}">
                    <a16:creationId xmlns:a16="http://schemas.microsoft.com/office/drawing/2014/main" id="{AF91021C-6659-D0CD-963E-72E59C81C0DA}"/>
                  </a:ext>
                </a:extLst>
              </p:cNvPr>
              <p:cNvSpPr txBox="1">
                <a:spLocks noRot="1" noChangeAspect="1" noMove="1" noResize="1" noEditPoints="1" noAdjustHandles="1" noChangeArrowheads="1" noChangeShapeType="1" noTextEdit="1"/>
              </p:cNvSpPr>
              <p:nvPr/>
            </p:nvSpPr>
            <p:spPr>
              <a:xfrm>
                <a:off x="3158406" y="3020113"/>
                <a:ext cx="619760" cy="362720"/>
              </a:xfrm>
              <a:prstGeom prst="rect">
                <a:avLst/>
              </a:prstGeom>
              <a:blipFill>
                <a:blip r:embed="rId4"/>
                <a:stretch>
                  <a:fillRect/>
                </a:stretch>
              </a:blipFill>
            </p:spPr>
            <p:txBody>
              <a:bodyPr/>
              <a:lstStyle/>
              <a:p>
                <a:r>
                  <a:rPr lang="en-AU">
                    <a:noFill/>
                  </a:rPr>
                  <a:t> </a:t>
                </a:r>
              </a:p>
            </p:txBody>
          </p:sp>
        </mc:Fallback>
      </mc:AlternateContent>
      <p:sp>
        <p:nvSpPr>
          <p:cNvPr id="25" name="Rectangle 24">
            <a:extLst>
              <a:ext uri="{FF2B5EF4-FFF2-40B4-BE49-F238E27FC236}">
                <a16:creationId xmlns:a16="http://schemas.microsoft.com/office/drawing/2014/main" id="{CA6E08F6-9914-E725-03D0-380BB1202210}"/>
              </a:ext>
            </a:extLst>
          </p:cNvPr>
          <p:cNvSpPr/>
          <p:nvPr/>
        </p:nvSpPr>
        <p:spPr>
          <a:xfrm>
            <a:off x="36968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5</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655D5BD-5908-57D9-DEF7-C406CE909916}"/>
                  </a:ext>
                </a:extLst>
              </p:cNvPr>
              <p:cNvSpPr txBox="1"/>
              <p:nvPr/>
            </p:nvSpPr>
            <p:spPr>
              <a:xfrm>
                <a:off x="46956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1" name="TextBox 30">
                <a:extLst>
                  <a:ext uri="{FF2B5EF4-FFF2-40B4-BE49-F238E27FC236}">
                    <a16:creationId xmlns:a16="http://schemas.microsoft.com/office/drawing/2014/main" id="{A655D5BD-5908-57D9-DEF7-C406CE909916}"/>
                  </a:ext>
                </a:extLst>
              </p:cNvPr>
              <p:cNvSpPr txBox="1">
                <a:spLocks noRot="1" noChangeAspect="1" noMove="1" noResize="1" noEditPoints="1" noAdjustHandles="1" noChangeArrowheads="1" noChangeShapeType="1" noTextEdit="1"/>
              </p:cNvSpPr>
              <p:nvPr/>
            </p:nvSpPr>
            <p:spPr>
              <a:xfrm>
                <a:off x="4695606" y="3020113"/>
                <a:ext cx="619760" cy="362720"/>
              </a:xfrm>
              <a:prstGeom prst="rect">
                <a:avLst/>
              </a:prstGeom>
              <a:blipFill>
                <a:blip r:embed="rId5"/>
                <a:stretch>
                  <a:fillRect/>
                </a:stretch>
              </a:blipFill>
            </p:spPr>
            <p:txBody>
              <a:bodyPr/>
              <a:lstStyle/>
              <a:p>
                <a:r>
                  <a:rPr lang="en-AU">
                    <a:noFill/>
                  </a:rPr>
                  <a:t> </a:t>
                </a:r>
              </a:p>
            </p:txBody>
          </p:sp>
        </mc:Fallback>
      </mc:AlternateContent>
      <p:sp>
        <p:nvSpPr>
          <p:cNvPr id="26" name="Rectangle 25">
            <a:extLst>
              <a:ext uri="{FF2B5EF4-FFF2-40B4-BE49-F238E27FC236}">
                <a16:creationId xmlns:a16="http://schemas.microsoft.com/office/drawing/2014/main" id="{5F76330D-9F8C-AFB9-210B-43B132FE4D4C}"/>
              </a:ext>
            </a:extLst>
          </p:cNvPr>
          <p:cNvSpPr/>
          <p:nvPr/>
        </p:nvSpPr>
        <p:spPr>
          <a:xfrm>
            <a:off x="52340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4</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B3043B7-922E-EB68-390C-9735D2704C74}"/>
                  </a:ext>
                </a:extLst>
              </p:cNvPr>
              <p:cNvSpPr txBox="1"/>
              <p:nvPr/>
            </p:nvSpPr>
            <p:spPr>
              <a:xfrm>
                <a:off x="6232806" y="2988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2" name="TextBox 31">
                <a:extLst>
                  <a:ext uri="{FF2B5EF4-FFF2-40B4-BE49-F238E27FC236}">
                    <a16:creationId xmlns:a16="http://schemas.microsoft.com/office/drawing/2014/main" id="{5B3043B7-922E-EB68-390C-9735D2704C74}"/>
                  </a:ext>
                </a:extLst>
              </p:cNvPr>
              <p:cNvSpPr txBox="1">
                <a:spLocks noRot="1" noChangeAspect="1" noMove="1" noResize="1" noEditPoints="1" noAdjustHandles="1" noChangeArrowheads="1" noChangeShapeType="1" noTextEdit="1"/>
              </p:cNvSpPr>
              <p:nvPr/>
            </p:nvSpPr>
            <p:spPr>
              <a:xfrm>
                <a:off x="6232806" y="2988113"/>
                <a:ext cx="619760" cy="362720"/>
              </a:xfrm>
              <a:prstGeom prst="rect">
                <a:avLst/>
              </a:prstGeom>
              <a:blipFill>
                <a:blip r:embed="rId6"/>
                <a:stretch>
                  <a:fillRect/>
                </a:stretch>
              </a:blipFill>
            </p:spPr>
            <p:txBody>
              <a:bodyPr/>
              <a:lstStyle/>
              <a:p>
                <a:r>
                  <a:rPr lang="en-AU">
                    <a:noFill/>
                  </a:rPr>
                  <a:t> </a:t>
                </a:r>
              </a:p>
            </p:txBody>
          </p:sp>
        </mc:Fallback>
      </mc:AlternateContent>
      <p:sp>
        <p:nvSpPr>
          <p:cNvPr id="27" name="Rectangle 26">
            <a:extLst>
              <a:ext uri="{FF2B5EF4-FFF2-40B4-BE49-F238E27FC236}">
                <a16:creationId xmlns:a16="http://schemas.microsoft.com/office/drawing/2014/main" id="{18D1130A-2434-0D93-A501-B3BC545C4EA5}"/>
              </a:ext>
            </a:extLst>
          </p:cNvPr>
          <p:cNvSpPr/>
          <p:nvPr/>
        </p:nvSpPr>
        <p:spPr>
          <a:xfrm>
            <a:off x="67712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E135CD7-A976-788D-0F06-10D047C375DF}"/>
                  </a:ext>
                </a:extLst>
              </p:cNvPr>
              <p:cNvSpPr txBox="1"/>
              <p:nvPr/>
            </p:nvSpPr>
            <p:spPr>
              <a:xfrm>
                <a:off x="7770006" y="2988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3" name="TextBox 32">
                <a:extLst>
                  <a:ext uri="{FF2B5EF4-FFF2-40B4-BE49-F238E27FC236}">
                    <a16:creationId xmlns:a16="http://schemas.microsoft.com/office/drawing/2014/main" id="{5E135CD7-A976-788D-0F06-10D047C375DF}"/>
                  </a:ext>
                </a:extLst>
              </p:cNvPr>
              <p:cNvSpPr txBox="1">
                <a:spLocks noRot="1" noChangeAspect="1" noMove="1" noResize="1" noEditPoints="1" noAdjustHandles="1" noChangeArrowheads="1" noChangeShapeType="1" noTextEdit="1"/>
              </p:cNvSpPr>
              <p:nvPr/>
            </p:nvSpPr>
            <p:spPr>
              <a:xfrm>
                <a:off x="7770006" y="2988113"/>
                <a:ext cx="619760" cy="362720"/>
              </a:xfrm>
              <a:prstGeom prst="rect">
                <a:avLst/>
              </a:prstGeom>
              <a:blipFill>
                <a:blip r:embed="rId7"/>
                <a:stretch>
                  <a:fillRect/>
                </a:stretch>
              </a:blipFill>
            </p:spPr>
            <p:txBody>
              <a:bodyPr/>
              <a:lstStyle/>
              <a:p>
                <a:r>
                  <a:rPr lang="en-AU">
                    <a:noFill/>
                  </a:rPr>
                  <a:t> </a:t>
                </a:r>
              </a:p>
            </p:txBody>
          </p:sp>
        </mc:Fallback>
      </mc:AlternateContent>
      <p:sp>
        <p:nvSpPr>
          <p:cNvPr id="28" name="Rectangle 27">
            <a:extLst>
              <a:ext uri="{FF2B5EF4-FFF2-40B4-BE49-F238E27FC236}">
                <a16:creationId xmlns:a16="http://schemas.microsoft.com/office/drawing/2014/main" id="{B3E8C75A-B783-7F85-65C9-1C1CC50E317B}"/>
              </a:ext>
            </a:extLst>
          </p:cNvPr>
          <p:cNvSpPr/>
          <p:nvPr/>
        </p:nvSpPr>
        <p:spPr>
          <a:xfrm>
            <a:off x="83084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9938D1E-2F54-5998-3CA2-B7F507DD792A}"/>
                  </a:ext>
                </a:extLst>
              </p:cNvPr>
              <p:cNvSpPr txBox="1"/>
              <p:nvPr/>
            </p:nvSpPr>
            <p:spPr>
              <a:xfrm>
                <a:off x="9307206" y="30013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4" name="TextBox 33">
                <a:extLst>
                  <a:ext uri="{FF2B5EF4-FFF2-40B4-BE49-F238E27FC236}">
                    <a16:creationId xmlns:a16="http://schemas.microsoft.com/office/drawing/2014/main" id="{19938D1E-2F54-5998-3CA2-B7F507DD792A}"/>
                  </a:ext>
                </a:extLst>
              </p:cNvPr>
              <p:cNvSpPr txBox="1">
                <a:spLocks noRot="1" noChangeAspect="1" noMove="1" noResize="1" noEditPoints="1" noAdjustHandles="1" noChangeArrowheads="1" noChangeShapeType="1" noTextEdit="1"/>
              </p:cNvSpPr>
              <p:nvPr/>
            </p:nvSpPr>
            <p:spPr>
              <a:xfrm>
                <a:off x="9307206" y="3001313"/>
                <a:ext cx="619760" cy="362720"/>
              </a:xfrm>
              <a:prstGeom prst="rect">
                <a:avLst/>
              </a:prstGeom>
              <a:blipFill>
                <a:blip r:embed="rId8"/>
                <a:stretch>
                  <a:fillRect/>
                </a:stretch>
              </a:blipFill>
            </p:spPr>
            <p:txBody>
              <a:bodyPr/>
              <a:lstStyle/>
              <a:p>
                <a:r>
                  <a:rPr lang="en-AU">
                    <a:noFill/>
                  </a:rPr>
                  <a:t> </a:t>
                </a:r>
              </a:p>
            </p:txBody>
          </p:sp>
        </mc:Fallback>
      </mc:AlternateContent>
      <p:sp>
        <p:nvSpPr>
          <p:cNvPr id="23" name="Rectangle 22">
            <a:extLst>
              <a:ext uri="{FF2B5EF4-FFF2-40B4-BE49-F238E27FC236}">
                <a16:creationId xmlns:a16="http://schemas.microsoft.com/office/drawing/2014/main" id="{5AA3C29F-B6F4-6455-1E18-B9EDBBED92FE}"/>
              </a:ext>
            </a:extLst>
          </p:cNvPr>
          <p:cNvSpPr/>
          <p:nvPr/>
        </p:nvSpPr>
        <p:spPr>
          <a:xfrm>
            <a:off x="98456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1</a:t>
            </a:r>
          </a:p>
        </p:txBody>
      </p:sp>
      <p:sp>
        <p:nvSpPr>
          <p:cNvPr id="9" name="Speech Bubble: Rectangle with Corners Rounded 8">
            <a:extLst>
              <a:ext uri="{FF2B5EF4-FFF2-40B4-BE49-F238E27FC236}">
                <a16:creationId xmlns:a16="http://schemas.microsoft.com/office/drawing/2014/main" id="{98BAF846-331B-9BD5-09BA-A98EED05C18B}"/>
              </a:ext>
            </a:extLst>
          </p:cNvPr>
          <p:cNvSpPr/>
          <p:nvPr/>
        </p:nvSpPr>
        <p:spPr>
          <a:xfrm>
            <a:off x="664854" y="5484090"/>
            <a:ext cx="4650512" cy="880790"/>
          </a:xfrm>
          <a:prstGeom prst="wedgeRoundRectCallout">
            <a:avLst>
              <a:gd name="adj1" fmla="val 56389"/>
              <a:gd name="adj2" fmla="val -23870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How did we decide the number of options for the remaining positions?</a:t>
            </a:r>
          </a:p>
        </p:txBody>
      </p:sp>
      <p:pic>
        <p:nvPicPr>
          <p:cNvPr id="3" name="Picture 2">
            <a:extLst>
              <a:ext uri="{FF2B5EF4-FFF2-40B4-BE49-F238E27FC236}">
                <a16:creationId xmlns:a16="http://schemas.microsoft.com/office/drawing/2014/main" id="{340ECAE6-3F62-490C-4A2E-1765BA7DE05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6030456" y="4437112"/>
            <a:ext cx="5782653" cy="1854295"/>
          </a:xfrm>
          <a:prstGeom prst="rect">
            <a:avLst/>
          </a:prstGeom>
        </p:spPr>
      </p:pic>
      <p:pic>
        <p:nvPicPr>
          <p:cNvPr id="5" name="Picture 4">
            <a:extLst>
              <a:ext uri="{FF2B5EF4-FFF2-40B4-BE49-F238E27FC236}">
                <a16:creationId xmlns:a16="http://schemas.microsoft.com/office/drawing/2014/main" id="{D9A14DF7-D720-4D23-A5DC-D7C727F1ECC9}"/>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a:xfrm>
            <a:off x="2195710" y="3905237"/>
            <a:ext cx="1144176" cy="799562"/>
          </a:xfrm>
          <a:prstGeom prst="rect">
            <a:avLst/>
          </a:prstGeom>
        </p:spPr>
      </p:pic>
      <p:sp>
        <p:nvSpPr>
          <p:cNvPr id="8" name="Slide Number Placeholder 2">
            <a:extLst>
              <a:ext uri="{FF2B5EF4-FFF2-40B4-BE49-F238E27FC236}">
                <a16:creationId xmlns:a16="http://schemas.microsoft.com/office/drawing/2014/main" id="{6826A75C-A1B7-A7A4-8E88-337D8EBCE30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4970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093B-176E-4112-60DA-9CEA5D0F2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40E0C-4C07-745D-6405-C59A1A14333E}"/>
              </a:ext>
            </a:extLst>
          </p:cNvPr>
          <p:cNvSpPr>
            <a:spLocks noGrp="1"/>
          </p:cNvSpPr>
          <p:nvPr>
            <p:ph type="title"/>
          </p:nvPr>
        </p:nvSpPr>
        <p:spPr/>
        <p:txBody>
          <a:bodyPr/>
          <a:lstStyle/>
          <a:p>
            <a:r>
              <a:rPr lang="en-AU" dirty="0"/>
              <a:t>Permutations with restrictions (4)</a:t>
            </a:r>
          </a:p>
        </p:txBody>
      </p:sp>
      <p:sp>
        <p:nvSpPr>
          <p:cNvPr id="7" name="Text Placeholder 6">
            <a:extLst>
              <a:ext uri="{FF2B5EF4-FFF2-40B4-BE49-F238E27FC236}">
                <a16:creationId xmlns:a16="http://schemas.microsoft.com/office/drawing/2014/main" id="{BC7934DE-5F9D-E193-64E6-996AD56DCE1B}"/>
              </a:ext>
            </a:extLst>
          </p:cNvPr>
          <p:cNvSpPr>
            <a:spLocks noGrp="1"/>
          </p:cNvSpPr>
          <p:nvPr>
            <p:ph type="body" sz="quarter" idx="18"/>
          </p:nvPr>
        </p:nvSpPr>
        <p:spPr/>
        <p:txBody>
          <a:bodyPr/>
          <a:lstStyle/>
          <a:p>
            <a:r>
              <a:rPr lang="en-AU" dirty="0"/>
              <a:t>Calculate the total number of arrangements</a:t>
            </a:r>
          </a:p>
        </p:txBody>
      </p:sp>
      <p:sp>
        <p:nvSpPr>
          <p:cNvPr id="6" name="Text Placeholder 5">
            <a:extLst>
              <a:ext uri="{FF2B5EF4-FFF2-40B4-BE49-F238E27FC236}">
                <a16:creationId xmlns:a16="http://schemas.microsoft.com/office/drawing/2014/main" id="{6127A07A-C766-C2FA-5BC1-8B27BE96B28A}"/>
              </a:ext>
            </a:extLst>
          </p:cNvPr>
          <p:cNvSpPr>
            <a:spLocks noGrp="1"/>
          </p:cNvSpPr>
          <p:nvPr>
            <p:ph type="body" sz="quarter" idx="17"/>
          </p:nvPr>
        </p:nvSpPr>
        <p:spPr>
          <a:xfrm>
            <a:off x="360000" y="1567086"/>
            <a:ext cx="11484000" cy="608847"/>
          </a:xfrm>
        </p:spPr>
        <p:txBody>
          <a:bodyPr/>
          <a:lstStyle/>
          <a:p>
            <a:r>
              <a:rPr lang="en-AU" sz="2000" dirty="0"/>
              <a:t>How many ways can </a:t>
            </a:r>
            <a:r>
              <a:rPr lang="en-AU" dirty="0"/>
              <a:t>a</a:t>
            </a:r>
            <a:r>
              <a:rPr lang="en-AU" sz="2000" dirty="0"/>
              <a:t> class be arranged if there must be a male in the second position from the left?</a:t>
            </a:r>
          </a:p>
          <a:p>
            <a:endParaRPr lang="en-AU" dirty="0"/>
          </a:p>
        </p:txBody>
      </p:sp>
      <p:sp>
        <p:nvSpPr>
          <p:cNvPr id="22" name="Rectangle 21">
            <a:extLst>
              <a:ext uri="{FF2B5EF4-FFF2-40B4-BE49-F238E27FC236}">
                <a16:creationId xmlns:a16="http://schemas.microsoft.com/office/drawing/2014/main" id="{C49C8F82-BDA1-16C9-7A6D-7C9815569CE4}"/>
              </a:ext>
            </a:extLst>
          </p:cNvPr>
          <p:cNvSpPr/>
          <p:nvPr/>
        </p:nvSpPr>
        <p:spPr>
          <a:xfrm>
            <a:off x="6224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ea typeface="Cambria Math" panose="02040503050406030204" pitchFamily="18" charset="0"/>
              </a:rPr>
              <a:t>6</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731CFFA-342E-C9E1-9060-6B17F1E19C69}"/>
                  </a:ext>
                </a:extLst>
              </p:cNvPr>
              <p:cNvSpPr txBox="1"/>
              <p:nvPr/>
            </p:nvSpPr>
            <p:spPr>
              <a:xfrm>
                <a:off x="16212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29" name="TextBox 28">
                <a:extLst>
                  <a:ext uri="{FF2B5EF4-FFF2-40B4-BE49-F238E27FC236}">
                    <a16:creationId xmlns:a16="http://schemas.microsoft.com/office/drawing/2014/main" id="{0731CFFA-342E-C9E1-9060-6B17F1E19C69}"/>
                  </a:ext>
                </a:extLst>
              </p:cNvPr>
              <p:cNvSpPr txBox="1">
                <a:spLocks noRot="1" noChangeAspect="1" noMove="1" noResize="1" noEditPoints="1" noAdjustHandles="1" noChangeArrowheads="1" noChangeShapeType="1" noTextEdit="1"/>
              </p:cNvSpPr>
              <p:nvPr/>
            </p:nvSpPr>
            <p:spPr>
              <a:xfrm>
                <a:off x="1621206" y="3020113"/>
                <a:ext cx="619760" cy="362720"/>
              </a:xfrm>
              <a:prstGeom prst="rect">
                <a:avLst/>
              </a:prstGeom>
              <a:blipFill>
                <a:blip r:embed="rId3"/>
                <a:stretch>
                  <a:fillRect/>
                </a:stretch>
              </a:blipFill>
            </p:spPr>
            <p:txBody>
              <a:bodyPr/>
              <a:lstStyle/>
              <a:p>
                <a:r>
                  <a:rPr lang="en-AU">
                    <a:noFill/>
                  </a:rPr>
                  <a:t> </a:t>
                </a:r>
              </a:p>
            </p:txBody>
          </p:sp>
        </mc:Fallback>
      </mc:AlternateContent>
      <p:sp>
        <p:nvSpPr>
          <p:cNvPr id="24" name="Rectangle 23">
            <a:extLst>
              <a:ext uri="{FF2B5EF4-FFF2-40B4-BE49-F238E27FC236}">
                <a16:creationId xmlns:a16="http://schemas.microsoft.com/office/drawing/2014/main" id="{446F74EC-B542-8734-C0F2-D42CB6B75BEA}"/>
              </a:ext>
            </a:extLst>
          </p:cNvPr>
          <p:cNvSpPr/>
          <p:nvPr/>
        </p:nvSpPr>
        <p:spPr>
          <a:xfrm>
            <a:off x="2159686" y="2629473"/>
            <a:ext cx="1080000" cy="1080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41E3F47-13CB-A866-F07D-D3C8E5561570}"/>
                  </a:ext>
                </a:extLst>
              </p:cNvPr>
              <p:cNvSpPr txBox="1"/>
              <p:nvPr/>
            </p:nvSpPr>
            <p:spPr>
              <a:xfrm>
                <a:off x="31584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0" name="TextBox 29">
                <a:extLst>
                  <a:ext uri="{FF2B5EF4-FFF2-40B4-BE49-F238E27FC236}">
                    <a16:creationId xmlns:a16="http://schemas.microsoft.com/office/drawing/2014/main" id="{541E3F47-13CB-A866-F07D-D3C8E5561570}"/>
                  </a:ext>
                </a:extLst>
              </p:cNvPr>
              <p:cNvSpPr txBox="1">
                <a:spLocks noRot="1" noChangeAspect="1" noMove="1" noResize="1" noEditPoints="1" noAdjustHandles="1" noChangeArrowheads="1" noChangeShapeType="1" noTextEdit="1"/>
              </p:cNvSpPr>
              <p:nvPr/>
            </p:nvSpPr>
            <p:spPr>
              <a:xfrm>
                <a:off x="3158406" y="3020113"/>
                <a:ext cx="619760" cy="362720"/>
              </a:xfrm>
              <a:prstGeom prst="rect">
                <a:avLst/>
              </a:prstGeom>
              <a:blipFill>
                <a:blip r:embed="rId4"/>
                <a:stretch>
                  <a:fillRect/>
                </a:stretch>
              </a:blipFill>
            </p:spPr>
            <p:txBody>
              <a:bodyPr/>
              <a:lstStyle/>
              <a:p>
                <a:r>
                  <a:rPr lang="en-AU">
                    <a:noFill/>
                  </a:rPr>
                  <a:t> </a:t>
                </a:r>
              </a:p>
            </p:txBody>
          </p:sp>
        </mc:Fallback>
      </mc:AlternateContent>
      <p:sp>
        <p:nvSpPr>
          <p:cNvPr id="25" name="Rectangle 24">
            <a:extLst>
              <a:ext uri="{FF2B5EF4-FFF2-40B4-BE49-F238E27FC236}">
                <a16:creationId xmlns:a16="http://schemas.microsoft.com/office/drawing/2014/main" id="{62CA52DB-F17E-520F-C71E-022D0CE0BE67}"/>
              </a:ext>
            </a:extLst>
          </p:cNvPr>
          <p:cNvSpPr/>
          <p:nvPr/>
        </p:nvSpPr>
        <p:spPr>
          <a:xfrm>
            <a:off x="36968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5</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3D14CD6-564A-D75A-BC01-D32C5819C782}"/>
                  </a:ext>
                </a:extLst>
              </p:cNvPr>
              <p:cNvSpPr txBox="1"/>
              <p:nvPr/>
            </p:nvSpPr>
            <p:spPr>
              <a:xfrm>
                <a:off x="4695606" y="3020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1" name="TextBox 30">
                <a:extLst>
                  <a:ext uri="{FF2B5EF4-FFF2-40B4-BE49-F238E27FC236}">
                    <a16:creationId xmlns:a16="http://schemas.microsoft.com/office/drawing/2014/main" id="{23D14CD6-564A-D75A-BC01-D32C5819C782}"/>
                  </a:ext>
                </a:extLst>
              </p:cNvPr>
              <p:cNvSpPr txBox="1">
                <a:spLocks noRot="1" noChangeAspect="1" noMove="1" noResize="1" noEditPoints="1" noAdjustHandles="1" noChangeArrowheads="1" noChangeShapeType="1" noTextEdit="1"/>
              </p:cNvSpPr>
              <p:nvPr/>
            </p:nvSpPr>
            <p:spPr>
              <a:xfrm>
                <a:off x="4695606" y="3020113"/>
                <a:ext cx="619760" cy="362720"/>
              </a:xfrm>
              <a:prstGeom prst="rect">
                <a:avLst/>
              </a:prstGeom>
              <a:blipFill>
                <a:blip r:embed="rId5"/>
                <a:stretch>
                  <a:fillRect/>
                </a:stretch>
              </a:blipFill>
            </p:spPr>
            <p:txBody>
              <a:bodyPr/>
              <a:lstStyle/>
              <a:p>
                <a:r>
                  <a:rPr lang="en-AU">
                    <a:noFill/>
                  </a:rPr>
                  <a:t> </a:t>
                </a:r>
              </a:p>
            </p:txBody>
          </p:sp>
        </mc:Fallback>
      </mc:AlternateContent>
      <p:sp>
        <p:nvSpPr>
          <p:cNvPr id="26" name="Rectangle 25">
            <a:extLst>
              <a:ext uri="{FF2B5EF4-FFF2-40B4-BE49-F238E27FC236}">
                <a16:creationId xmlns:a16="http://schemas.microsoft.com/office/drawing/2014/main" id="{7B3DD0EB-EA31-EED5-BC6C-C3D198707237}"/>
              </a:ext>
            </a:extLst>
          </p:cNvPr>
          <p:cNvSpPr/>
          <p:nvPr/>
        </p:nvSpPr>
        <p:spPr>
          <a:xfrm>
            <a:off x="52340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4</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22CF2B3-5997-2C63-BB4E-8A55DFB53C26}"/>
                  </a:ext>
                </a:extLst>
              </p:cNvPr>
              <p:cNvSpPr txBox="1"/>
              <p:nvPr/>
            </p:nvSpPr>
            <p:spPr>
              <a:xfrm>
                <a:off x="6232806" y="2988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2" name="TextBox 31">
                <a:extLst>
                  <a:ext uri="{FF2B5EF4-FFF2-40B4-BE49-F238E27FC236}">
                    <a16:creationId xmlns:a16="http://schemas.microsoft.com/office/drawing/2014/main" id="{222CF2B3-5997-2C63-BB4E-8A55DFB53C26}"/>
                  </a:ext>
                </a:extLst>
              </p:cNvPr>
              <p:cNvSpPr txBox="1">
                <a:spLocks noRot="1" noChangeAspect="1" noMove="1" noResize="1" noEditPoints="1" noAdjustHandles="1" noChangeArrowheads="1" noChangeShapeType="1" noTextEdit="1"/>
              </p:cNvSpPr>
              <p:nvPr/>
            </p:nvSpPr>
            <p:spPr>
              <a:xfrm>
                <a:off x="6232806" y="2988113"/>
                <a:ext cx="619760" cy="362720"/>
              </a:xfrm>
              <a:prstGeom prst="rect">
                <a:avLst/>
              </a:prstGeom>
              <a:blipFill>
                <a:blip r:embed="rId6"/>
                <a:stretch>
                  <a:fillRect/>
                </a:stretch>
              </a:blipFill>
            </p:spPr>
            <p:txBody>
              <a:bodyPr/>
              <a:lstStyle/>
              <a:p>
                <a:r>
                  <a:rPr lang="en-AU">
                    <a:noFill/>
                  </a:rPr>
                  <a:t> </a:t>
                </a:r>
              </a:p>
            </p:txBody>
          </p:sp>
        </mc:Fallback>
      </mc:AlternateContent>
      <p:sp>
        <p:nvSpPr>
          <p:cNvPr id="27" name="Rectangle 26">
            <a:extLst>
              <a:ext uri="{FF2B5EF4-FFF2-40B4-BE49-F238E27FC236}">
                <a16:creationId xmlns:a16="http://schemas.microsoft.com/office/drawing/2014/main" id="{B4D9A23F-2BCD-7461-D5DB-F6614A78E26D}"/>
              </a:ext>
            </a:extLst>
          </p:cNvPr>
          <p:cNvSpPr/>
          <p:nvPr/>
        </p:nvSpPr>
        <p:spPr>
          <a:xfrm>
            <a:off x="67712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3</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765F44A-D73B-AE8D-EA3D-CC4033C3C7A6}"/>
                  </a:ext>
                </a:extLst>
              </p:cNvPr>
              <p:cNvSpPr txBox="1"/>
              <p:nvPr/>
            </p:nvSpPr>
            <p:spPr>
              <a:xfrm>
                <a:off x="7770006" y="29881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3" name="TextBox 32">
                <a:extLst>
                  <a:ext uri="{FF2B5EF4-FFF2-40B4-BE49-F238E27FC236}">
                    <a16:creationId xmlns:a16="http://schemas.microsoft.com/office/drawing/2014/main" id="{F765F44A-D73B-AE8D-EA3D-CC4033C3C7A6}"/>
                  </a:ext>
                </a:extLst>
              </p:cNvPr>
              <p:cNvSpPr txBox="1">
                <a:spLocks noRot="1" noChangeAspect="1" noMove="1" noResize="1" noEditPoints="1" noAdjustHandles="1" noChangeArrowheads="1" noChangeShapeType="1" noTextEdit="1"/>
              </p:cNvSpPr>
              <p:nvPr/>
            </p:nvSpPr>
            <p:spPr>
              <a:xfrm>
                <a:off x="7770006" y="2988113"/>
                <a:ext cx="619760" cy="362720"/>
              </a:xfrm>
              <a:prstGeom prst="rect">
                <a:avLst/>
              </a:prstGeom>
              <a:blipFill>
                <a:blip r:embed="rId7"/>
                <a:stretch>
                  <a:fillRect/>
                </a:stretch>
              </a:blipFill>
            </p:spPr>
            <p:txBody>
              <a:bodyPr/>
              <a:lstStyle/>
              <a:p>
                <a:r>
                  <a:rPr lang="en-AU">
                    <a:noFill/>
                  </a:rPr>
                  <a:t> </a:t>
                </a:r>
              </a:p>
            </p:txBody>
          </p:sp>
        </mc:Fallback>
      </mc:AlternateContent>
      <p:sp>
        <p:nvSpPr>
          <p:cNvPr id="28" name="Rectangle 27">
            <a:extLst>
              <a:ext uri="{FF2B5EF4-FFF2-40B4-BE49-F238E27FC236}">
                <a16:creationId xmlns:a16="http://schemas.microsoft.com/office/drawing/2014/main" id="{7778AF06-E975-0200-232A-8B53918DDC19}"/>
              </a:ext>
            </a:extLst>
          </p:cNvPr>
          <p:cNvSpPr/>
          <p:nvPr/>
        </p:nvSpPr>
        <p:spPr>
          <a:xfrm>
            <a:off x="83084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2</a:t>
            </a: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C68B146-E525-CE9A-C805-1DB8932B178E}"/>
                  </a:ext>
                </a:extLst>
              </p:cNvPr>
              <p:cNvSpPr txBox="1"/>
              <p:nvPr/>
            </p:nvSpPr>
            <p:spPr>
              <a:xfrm>
                <a:off x="9307206" y="300131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34" name="TextBox 33">
                <a:extLst>
                  <a:ext uri="{FF2B5EF4-FFF2-40B4-BE49-F238E27FC236}">
                    <a16:creationId xmlns:a16="http://schemas.microsoft.com/office/drawing/2014/main" id="{DC68B146-E525-CE9A-C805-1DB8932B178E}"/>
                  </a:ext>
                </a:extLst>
              </p:cNvPr>
              <p:cNvSpPr txBox="1">
                <a:spLocks noRot="1" noChangeAspect="1" noMove="1" noResize="1" noEditPoints="1" noAdjustHandles="1" noChangeArrowheads="1" noChangeShapeType="1" noTextEdit="1"/>
              </p:cNvSpPr>
              <p:nvPr/>
            </p:nvSpPr>
            <p:spPr>
              <a:xfrm>
                <a:off x="9307206" y="3001313"/>
                <a:ext cx="619760" cy="362720"/>
              </a:xfrm>
              <a:prstGeom prst="rect">
                <a:avLst/>
              </a:prstGeom>
              <a:blipFill>
                <a:blip r:embed="rId8"/>
                <a:stretch>
                  <a:fillRect/>
                </a:stretch>
              </a:blipFill>
            </p:spPr>
            <p:txBody>
              <a:bodyPr/>
              <a:lstStyle/>
              <a:p>
                <a:r>
                  <a:rPr lang="en-AU">
                    <a:noFill/>
                  </a:rPr>
                  <a:t> </a:t>
                </a:r>
              </a:p>
            </p:txBody>
          </p:sp>
        </mc:Fallback>
      </mc:AlternateContent>
      <p:sp>
        <p:nvSpPr>
          <p:cNvPr id="23" name="Rectangle 22">
            <a:extLst>
              <a:ext uri="{FF2B5EF4-FFF2-40B4-BE49-F238E27FC236}">
                <a16:creationId xmlns:a16="http://schemas.microsoft.com/office/drawing/2014/main" id="{8E7CC089-0123-91F3-0FBE-85159A085EB9}"/>
              </a:ext>
            </a:extLst>
          </p:cNvPr>
          <p:cNvSpPr/>
          <p:nvPr/>
        </p:nvSpPr>
        <p:spPr>
          <a:xfrm>
            <a:off x="9845686" y="262947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mbria" panose="02040503050406030204" pitchFamily="18" charset="0"/>
              </a:rPr>
              <a:t>1</a:t>
            </a:r>
          </a:p>
        </p:txBody>
      </p:sp>
      <p:pic>
        <p:nvPicPr>
          <p:cNvPr id="3" name="Picture 2">
            <a:extLst>
              <a:ext uri="{FF2B5EF4-FFF2-40B4-BE49-F238E27FC236}">
                <a16:creationId xmlns:a16="http://schemas.microsoft.com/office/drawing/2014/main" id="{3CCFC5BD-9D7C-C476-4CC4-31B1E0BE8DF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a:xfrm>
            <a:off x="2195710" y="3905237"/>
            <a:ext cx="1144176" cy="79956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00A066-1833-4F9C-5E54-5CC926185B9F}"/>
                  </a:ext>
                </a:extLst>
              </p:cNvPr>
              <p:cNvSpPr txBox="1"/>
              <p:nvPr/>
            </p:nvSpPr>
            <p:spPr>
              <a:xfrm>
                <a:off x="3789680" y="5517232"/>
                <a:ext cx="461264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𝐴𝑟𝑟𝑎𝑛𝑔𝑒𝑚𝑒𝑛𝑡𝑠</m:t>
                      </m:r>
                      <m:r>
                        <a:rPr lang="en-AU" sz="2800" b="0" i="1" smtClean="0">
                          <a:latin typeface="Cambria Math" panose="02040503050406030204" pitchFamily="18" charset="0"/>
                        </a:rPr>
                        <m:t>=3×6!</m:t>
                      </m:r>
                    </m:oMath>
                  </m:oMathPara>
                </a14:m>
                <a:endParaRPr lang="en-AU" sz="1800" dirty="0"/>
              </a:p>
            </p:txBody>
          </p:sp>
        </mc:Choice>
        <mc:Fallback xmlns="">
          <p:sp>
            <p:nvSpPr>
              <p:cNvPr id="4" name="TextBox 3">
                <a:extLst>
                  <a:ext uri="{FF2B5EF4-FFF2-40B4-BE49-F238E27FC236}">
                    <a16:creationId xmlns:a16="http://schemas.microsoft.com/office/drawing/2014/main" id="{B500A066-1833-4F9C-5E54-5CC926185B9F}"/>
                  </a:ext>
                </a:extLst>
              </p:cNvPr>
              <p:cNvSpPr txBox="1">
                <a:spLocks noRot="1" noChangeAspect="1" noMove="1" noResize="1" noEditPoints="1" noAdjustHandles="1" noChangeArrowheads="1" noChangeShapeType="1" noTextEdit="1"/>
              </p:cNvSpPr>
              <p:nvPr/>
            </p:nvSpPr>
            <p:spPr>
              <a:xfrm>
                <a:off x="3789680" y="5517232"/>
                <a:ext cx="4612640" cy="538480"/>
              </a:xfrm>
              <a:prstGeom prst="rect">
                <a:avLst/>
              </a:prstGeom>
              <a:blipFill>
                <a:blip r:embed="rId10"/>
                <a:stretch>
                  <a:fillRect b="-9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5164017B-60D4-9601-5320-DB853AA2AC74}"/>
                  </a:ext>
                </a:extLst>
              </p:cNvPr>
              <p:cNvSpPr/>
              <p:nvPr/>
            </p:nvSpPr>
            <p:spPr>
              <a:xfrm>
                <a:off x="8159854" y="4943959"/>
                <a:ext cx="3324390" cy="453100"/>
              </a:xfrm>
              <a:prstGeom prst="wedgeRoundRectCallout">
                <a:avLst>
                  <a:gd name="adj1" fmla="val -63738"/>
                  <a:gd name="adj2" fmla="val 5738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Where did </a:t>
                </a:r>
                <a14:m>
                  <m:oMath xmlns:m="http://schemas.openxmlformats.org/officeDocument/2006/math">
                    <m:r>
                      <a:rPr lang="en-AU" sz="1800" b="0" i="1" smtClean="0">
                        <a:latin typeface="Cambria Math" panose="02040503050406030204" pitchFamily="18" charset="0"/>
                      </a:rPr>
                      <m:t>6!</m:t>
                    </m:r>
                  </m:oMath>
                </a14:m>
                <a:r>
                  <a:rPr lang="en-AU" sz="1800" dirty="0"/>
                  <a:t> come from?</a:t>
                </a:r>
              </a:p>
            </p:txBody>
          </p:sp>
        </mc:Choice>
        <mc:Fallback xmlns="">
          <p:sp>
            <p:nvSpPr>
              <p:cNvPr id="8" name="Speech Bubble: Rectangle with Corners Rounded 7">
                <a:extLst>
                  <a:ext uri="{FF2B5EF4-FFF2-40B4-BE49-F238E27FC236}">
                    <a16:creationId xmlns:a16="http://schemas.microsoft.com/office/drawing/2014/main" id="{5164017B-60D4-9601-5320-DB853AA2AC74}"/>
                  </a:ext>
                </a:extLst>
              </p:cNvPr>
              <p:cNvSpPr>
                <a:spLocks noRot="1" noChangeAspect="1" noMove="1" noResize="1" noEditPoints="1" noAdjustHandles="1" noChangeArrowheads="1" noChangeShapeType="1" noTextEdit="1"/>
              </p:cNvSpPr>
              <p:nvPr/>
            </p:nvSpPr>
            <p:spPr>
              <a:xfrm>
                <a:off x="8159854" y="4943959"/>
                <a:ext cx="3324390" cy="453100"/>
              </a:xfrm>
              <a:prstGeom prst="wedgeRoundRectCallout">
                <a:avLst>
                  <a:gd name="adj1" fmla="val -63738"/>
                  <a:gd name="adj2" fmla="val 57381"/>
                  <a:gd name="adj3" fmla="val 16667"/>
                </a:avLst>
              </a:prstGeom>
              <a:blipFill>
                <a:blip r:embed="rId11"/>
                <a:stretch>
                  <a:fillRect b="-5128"/>
                </a:stretch>
              </a:blipFill>
              <a:ln>
                <a:noFill/>
              </a:ln>
            </p:spPr>
            <p:txBody>
              <a:bodyPr/>
              <a:lstStyle/>
              <a:p>
                <a:r>
                  <a:rPr lang="en-US">
                    <a:noFill/>
                  </a:rPr>
                  <a:t> </a:t>
                </a:r>
              </a:p>
            </p:txBody>
          </p:sp>
        </mc:Fallback>
      </mc:AlternateContent>
      <p:sp>
        <p:nvSpPr>
          <p:cNvPr id="5" name="Slide Number Placeholder 2">
            <a:extLst>
              <a:ext uri="{FF2B5EF4-FFF2-40B4-BE49-F238E27FC236}">
                <a16:creationId xmlns:a16="http://schemas.microsoft.com/office/drawing/2014/main" id="{3678D9C2-4B5E-29D2-67BE-8EC6F5E3CFC8}"/>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81515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4DC4A-7B94-BC5A-0D9E-76AD77A44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258644-9831-F9D9-774C-1E8C6533C51C}"/>
              </a:ext>
            </a:extLst>
          </p:cNvPr>
          <p:cNvSpPr>
            <a:spLocks noGrp="1"/>
          </p:cNvSpPr>
          <p:nvPr>
            <p:ph type="title"/>
          </p:nvPr>
        </p:nvSpPr>
        <p:spPr/>
        <p:txBody>
          <a:bodyPr/>
          <a:lstStyle/>
          <a:p>
            <a:r>
              <a:rPr lang="en-AU" dirty="0"/>
              <a:t>Permutations with restrictions (5)</a:t>
            </a:r>
          </a:p>
        </p:txBody>
      </p:sp>
      <p:sp>
        <p:nvSpPr>
          <p:cNvPr id="21" name="Text Placeholder 20">
            <a:extLst>
              <a:ext uri="{FF2B5EF4-FFF2-40B4-BE49-F238E27FC236}">
                <a16:creationId xmlns:a16="http://schemas.microsoft.com/office/drawing/2014/main" id="{FC3BF148-E086-3069-C1F6-6D37F7643BD3}"/>
              </a:ext>
            </a:extLst>
          </p:cNvPr>
          <p:cNvSpPr>
            <a:spLocks noGrp="1"/>
          </p:cNvSpPr>
          <p:nvPr>
            <p:ph type="body" sz="quarter" idx="18"/>
          </p:nvPr>
        </p:nvSpPr>
        <p:spPr/>
        <p:txBody>
          <a:bodyPr/>
          <a:lstStyle/>
          <a:p>
            <a:r>
              <a:rPr lang="en-AU" dirty="0"/>
              <a:t>Your turn 1</a:t>
            </a:r>
            <a:endParaRPr lang="en-AU" sz="2000" dirty="0"/>
          </a:p>
        </p:txBody>
      </p:sp>
      <p:sp>
        <p:nvSpPr>
          <p:cNvPr id="4" name="Text Placeholder 3">
            <a:extLst>
              <a:ext uri="{FF2B5EF4-FFF2-40B4-BE49-F238E27FC236}">
                <a16:creationId xmlns:a16="http://schemas.microsoft.com/office/drawing/2014/main" id="{9204D9E5-82E3-309F-E2C9-82D30CF8730A}"/>
              </a:ext>
            </a:extLst>
          </p:cNvPr>
          <p:cNvSpPr>
            <a:spLocks noGrp="1"/>
          </p:cNvSpPr>
          <p:nvPr>
            <p:ph type="body" sz="quarter" idx="17"/>
          </p:nvPr>
        </p:nvSpPr>
        <p:spPr>
          <a:xfrm>
            <a:off x="360000" y="1567086"/>
            <a:ext cx="11484000" cy="752781"/>
          </a:xfrm>
        </p:spPr>
        <p:txBody>
          <a:bodyPr/>
          <a:lstStyle/>
          <a:p>
            <a:r>
              <a:rPr lang="en-AU" sz="1800" dirty="0">
                <a:latin typeface="+mj-lt"/>
              </a:rPr>
              <a:t>H</a:t>
            </a:r>
            <a:r>
              <a:rPr lang="en-AU" sz="1800" dirty="0">
                <a:effectLst/>
                <a:latin typeface="+mj-lt"/>
              </a:rPr>
              <a:t>ow many ways can the students in the class photo be arranged if a female must occupy the second position from the left?</a:t>
            </a:r>
            <a:endParaRPr lang="en-AU" dirty="0">
              <a:latin typeface="+mj-lt"/>
            </a:endParaRPr>
          </a:p>
        </p:txBody>
      </p:sp>
      <p:sp>
        <p:nvSpPr>
          <p:cNvPr id="7" name="Rectangle 6" descr="A black and white square with the number 6 in it.">
            <a:extLst>
              <a:ext uri="{FF2B5EF4-FFF2-40B4-BE49-F238E27FC236}">
                <a16:creationId xmlns:a16="http://schemas.microsoft.com/office/drawing/2014/main" id="{B0A38E67-1C08-EFB8-33CF-F0C01004FD0A}"/>
              </a:ext>
            </a:extLst>
          </p:cNvPr>
          <p:cNvSpPr/>
          <p:nvPr/>
        </p:nvSpPr>
        <p:spPr>
          <a:xfrm>
            <a:off x="7173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FD512C-44C0-C5BE-7A27-90F38BE387E4}"/>
                  </a:ext>
                </a:extLst>
              </p:cNvPr>
              <p:cNvSpPr txBox="1"/>
              <p:nvPr/>
            </p:nvSpPr>
            <p:spPr>
              <a:xfrm>
                <a:off x="17160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4" name="TextBox 13">
                <a:extLst>
                  <a:ext uri="{FF2B5EF4-FFF2-40B4-BE49-F238E27FC236}">
                    <a16:creationId xmlns:a16="http://schemas.microsoft.com/office/drawing/2014/main" id="{F9FD512C-44C0-C5BE-7A27-90F38BE387E4}"/>
                  </a:ext>
                </a:extLst>
              </p:cNvPr>
              <p:cNvSpPr txBox="1">
                <a:spLocks noRot="1" noChangeAspect="1" noMove="1" noResize="1" noEditPoints="1" noAdjustHandles="1" noChangeArrowheads="1" noChangeShapeType="1" noTextEdit="1"/>
              </p:cNvSpPr>
              <p:nvPr/>
            </p:nvSpPr>
            <p:spPr>
              <a:xfrm>
                <a:off x="1716064" y="3099560"/>
                <a:ext cx="619760" cy="362720"/>
              </a:xfrm>
              <a:prstGeom prst="rect">
                <a:avLst/>
              </a:prstGeom>
              <a:blipFill>
                <a:blip r:embed="rId2"/>
                <a:stretch>
                  <a:fillRect/>
                </a:stretch>
              </a:blipFill>
            </p:spPr>
            <p:txBody>
              <a:bodyPr/>
              <a:lstStyle/>
              <a:p>
                <a:r>
                  <a:rPr lang="en-US">
                    <a:noFill/>
                  </a:rPr>
                  <a:t> </a:t>
                </a:r>
              </a:p>
            </p:txBody>
          </p:sp>
        </mc:Fallback>
      </mc:AlternateContent>
      <p:sp>
        <p:nvSpPr>
          <p:cNvPr id="9" name="Rectangle 8" descr="A black and white square with the number 4 in it.">
            <a:extLst>
              <a:ext uri="{FF2B5EF4-FFF2-40B4-BE49-F238E27FC236}">
                <a16:creationId xmlns:a16="http://schemas.microsoft.com/office/drawing/2014/main" id="{8AAD8EAF-0DE8-B679-7466-D4500CA8DC3F}"/>
              </a:ext>
            </a:extLst>
          </p:cNvPr>
          <p:cNvSpPr/>
          <p:nvPr/>
        </p:nvSpPr>
        <p:spPr>
          <a:xfrm>
            <a:off x="22545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7FF455-5409-7789-BCB2-3F3A79BDFBEC}"/>
                  </a:ext>
                </a:extLst>
              </p:cNvPr>
              <p:cNvSpPr txBox="1"/>
              <p:nvPr/>
            </p:nvSpPr>
            <p:spPr>
              <a:xfrm>
                <a:off x="32532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E57FF455-5409-7789-BCB2-3F3A79BDFBEC}"/>
                  </a:ext>
                </a:extLst>
              </p:cNvPr>
              <p:cNvSpPr txBox="1">
                <a:spLocks noRot="1" noChangeAspect="1" noMove="1" noResize="1" noEditPoints="1" noAdjustHandles="1" noChangeArrowheads="1" noChangeShapeType="1" noTextEdit="1"/>
              </p:cNvSpPr>
              <p:nvPr/>
            </p:nvSpPr>
            <p:spPr>
              <a:xfrm>
                <a:off x="3253264" y="3099560"/>
                <a:ext cx="619760" cy="362720"/>
              </a:xfrm>
              <a:prstGeom prst="rect">
                <a:avLst/>
              </a:prstGeom>
              <a:blipFill>
                <a:blip r:embed="rId2"/>
                <a:stretch>
                  <a:fillRect/>
                </a:stretch>
              </a:blipFill>
            </p:spPr>
            <p:txBody>
              <a:bodyPr/>
              <a:lstStyle/>
              <a:p>
                <a:r>
                  <a:rPr lang="en-US">
                    <a:noFill/>
                  </a:rPr>
                  <a:t> </a:t>
                </a:r>
              </a:p>
            </p:txBody>
          </p:sp>
        </mc:Fallback>
      </mc:AlternateContent>
      <p:sp>
        <p:nvSpPr>
          <p:cNvPr id="10" name="Rectangle 9" descr="A black and white square with the number 5 in it.">
            <a:extLst>
              <a:ext uri="{FF2B5EF4-FFF2-40B4-BE49-F238E27FC236}">
                <a16:creationId xmlns:a16="http://schemas.microsoft.com/office/drawing/2014/main" id="{5BCA39BA-0AFD-65CE-E049-754B21218B2C}"/>
              </a:ext>
            </a:extLst>
          </p:cNvPr>
          <p:cNvSpPr/>
          <p:nvPr/>
        </p:nvSpPr>
        <p:spPr>
          <a:xfrm>
            <a:off x="37917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62A78D1-FBDB-EE22-91F1-81C1958CA30B}"/>
                  </a:ext>
                </a:extLst>
              </p:cNvPr>
              <p:cNvSpPr txBox="1"/>
              <p:nvPr/>
            </p:nvSpPr>
            <p:spPr>
              <a:xfrm>
                <a:off x="4790464" y="3099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6" name="TextBox 15">
                <a:extLst>
                  <a:ext uri="{FF2B5EF4-FFF2-40B4-BE49-F238E27FC236}">
                    <a16:creationId xmlns:a16="http://schemas.microsoft.com/office/drawing/2014/main" id="{A62A78D1-FBDB-EE22-91F1-81C1958CA30B}"/>
                  </a:ext>
                </a:extLst>
              </p:cNvPr>
              <p:cNvSpPr txBox="1">
                <a:spLocks noRot="1" noChangeAspect="1" noMove="1" noResize="1" noEditPoints="1" noAdjustHandles="1" noChangeArrowheads="1" noChangeShapeType="1" noTextEdit="1"/>
              </p:cNvSpPr>
              <p:nvPr/>
            </p:nvSpPr>
            <p:spPr>
              <a:xfrm>
                <a:off x="4790464" y="3099560"/>
                <a:ext cx="619760" cy="362720"/>
              </a:xfrm>
              <a:prstGeom prst="rect">
                <a:avLst/>
              </a:prstGeom>
              <a:blipFill>
                <a:blip r:embed="rId3"/>
                <a:stretch>
                  <a:fillRect/>
                </a:stretch>
              </a:blipFill>
            </p:spPr>
            <p:txBody>
              <a:bodyPr/>
              <a:lstStyle/>
              <a:p>
                <a:r>
                  <a:rPr lang="en-US">
                    <a:noFill/>
                  </a:rPr>
                  <a:t> </a:t>
                </a:r>
              </a:p>
            </p:txBody>
          </p:sp>
        </mc:Fallback>
      </mc:AlternateContent>
      <p:sp>
        <p:nvSpPr>
          <p:cNvPr id="11" name="Rectangle 10" descr="A black and white square with the number 4 in it.">
            <a:extLst>
              <a:ext uri="{FF2B5EF4-FFF2-40B4-BE49-F238E27FC236}">
                <a16:creationId xmlns:a16="http://schemas.microsoft.com/office/drawing/2014/main" id="{917284D1-539D-E804-1DEC-5BB1D61312B1}"/>
              </a:ext>
            </a:extLst>
          </p:cNvPr>
          <p:cNvSpPr/>
          <p:nvPr/>
        </p:nvSpPr>
        <p:spPr>
          <a:xfrm>
            <a:off x="53289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50CF8DE-93A6-A328-5202-2231536683BD}"/>
                  </a:ext>
                </a:extLst>
              </p:cNvPr>
              <p:cNvSpPr txBox="1"/>
              <p:nvPr/>
            </p:nvSpPr>
            <p:spPr>
              <a:xfrm>
                <a:off x="6327664" y="3067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7" name="TextBox 16">
                <a:extLst>
                  <a:ext uri="{FF2B5EF4-FFF2-40B4-BE49-F238E27FC236}">
                    <a16:creationId xmlns:a16="http://schemas.microsoft.com/office/drawing/2014/main" id="{150CF8DE-93A6-A328-5202-2231536683BD}"/>
                  </a:ext>
                </a:extLst>
              </p:cNvPr>
              <p:cNvSpPr txBox="1">
                <a:spLocks noRot="1" noChangeAspect="1" noMove="1" noResize="1" noEditPoints="1" noAdjustHandles="1" noChangeArrowheads="1" noChangeShapeType="1" noTextEdit="1"/>
              </p:cNvSpPr>
              <p:nvPr/>
            </p:nvSpPr>
            <p:spPr>
              <a:xfrm>
                <a:off x="6327664" y="3067560"/>
                <a:ext cx="619760" cy="362720"/>
              </a:xfrm>
              <a:prstGeom prst="rect">
                <a:avLst/>
              </a:prstGeom>
              <a:blipFill>
                <a:blip r:embed="rId4"/>
                <a:stretch>
                  <a:fillRect/>
                </a:stretch>
              </a:blipFill>
            </p:spPr>
            <p:txBody>
              <a:bodyPr/>
              <a:lstStyle/>
              <a:p>
                <a:r>
                  <a:rPr lang="en-US">
                    <a:noFill/>
                  </a:rPr>
                  <a:t> </a:t>
                </a:r>
              </a:p>
            </p:txBody>
          </p:sp>
        </mc:Fallback>
      </mc:AlternateContent>
      <p:sp>
        <p:nvSpPr>
          <p:cNvPr id="12" name="Rectangle 11" descr="A black and white square with the number 3 in it.">
            <a:extLst>
              <a:ext uri="{FF2B5EF4-FFF2-40B4-BE49-F238E27FC236}">
                <a16:creationId xmlns:a16="http://schemas.microsoft.com/office/drawing/2014/main" id="{F1DD1487-588B-B4B7-17D0-FC876658BE2A}"/>
              </a:ext>
            </a:extLst>
          </p:cNvPr>
          <p:cNvSpPr/>
          <p:nvPr/>
        </p:nvSpPr>
        <p:spPr>
          <a:xfrm>
            <a:off x="68661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821306D-BB39-96CF-DED2-423677E11B2C}"/>
                  </a:ext>
                </a:extLst>
              </p:cNvPr>
              <p:cNvSpPr txBox="1"/>
              <p:nvPr/>
            </p:nvSpPr>
            <p:spPr>
              <a:xfrm>
                <a:off x="7864864" y="30675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8" name="TextBox 17">
                <a:extLst>
                  <a:ext uri="{FF2B5EF4-FFF2-40B4-BE49-F238E27FC236}">
                    <a16:creationId xmlns:a16="http://schemas.microsoft.com/office/drawing/2014/main" id="{0821306D-BB39-96CF-DED2-423677E11B2C}"/>
                  </a:ext>
                </a:extLst>
              </p:cNvPr>
              <p:cNvSpPr txBox="1">
                <a:spLocks noRot="1" noChangeAspect="1" noMove="1" noResize="1" noEditPoints="1" noAdjustHandles="1" noChangeArrowheads="1" noChangeShapeType="1" noTextEdit="1"/>
              </p:cNvSpPr>
              <p:nvPr/>
            </p:nvSpPr>
            <p:spPr>
              <a:xfrm>
                <a:off x="7864864" y="3067560"/>
                <a:ext cx="619760" cy="362720"/>
              </a:xfrm>
              <a:prstGeom prst="rect">
                <a:avLst/>
              </a:prstGeom>
              <a:blipFill>
                <a:blip r:embed="rId4"/>
                <a:stretch>
                  <a:fillRect/>
                </a:stretch>
              </a:blipFill>
            </p:spPr>
            <p:txBody>
              <a:bodyPr/>
              <a:lstStyle/>
              <a:p>
                <a:r>
                  <a:rPr lang="en-US">
                    <a:noFill/>
                  </a:rPr>
                  <a:t> </a:t>
                </a:r>
              </a:p>
            </p:txBody>
          </p:sp>
        </mc:Fallback>
      </mc:AlternateContent>
      <p:sp>
        <p:nvSpPr>
          <p:cNvPr id="13" name="Rectangle 12" descr="A black and white square with the number 2 in it.">
            <a:extLst>
              <a:ext uri="{FF2B5EF4-FFF2-40B4-BE49-F238E27FC236}">
                <a16:creationId xmlns:a16="http://schemas.microsoft.com/office/drawing/2014/main" id="{D0EE33C0-9ACA-D7E4-CCD2-C63BEF45C03E}"/>
              </a:ext>
            </a:extLst>
          </p:cNvPr>
          <p:cNvSpPr/>
          <p:nvPr/>
        </p:nvSpPr>
        <p:spPr>
          <a:xfrm>
            <a:off x="84033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EC71A-4894-FD8F-553E-9DEF8A873FA2}"/>
                  </a:ext>
                </a:extLst>
              </p:cNvPr>
              <p:cNvSpPr txBox="1"/>
              <p:nvPr/>
            </p:nvSpPr>
            <p:spPr>
              <a:xfrm>
                <a:off x="9402064" y="3080760"/>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9" name="TextBox 18">
                <a:extLst>
                  <a:ext uri="{FF2B5EF4-FFF2-40B4-BE49-F238E27FC236}">
                    <a16:creationId xmlns:a16="http://schemas.microsoft.com/office/drawing/2014/main" id="{19DEC71A-4894-FD8F-553E-9DEF8A873FA2}"/>
                  </a:ext>
                </a:extLst>
              </p:cNvPr>
              <p:cNvSpPr txBox="1">
                <a:spLocks noRot="1" noChangeAspect="1" noMove="1" noResize="1" noEditPoints="1" noAdjustHandles="1" noChangeArrowheads="1" noChangeShapeType="1" noTextEdit="1"/>
              </p:cNvSpPr>
              <p:nvPr/>
            </p:nvSpPr>
            <p:spPr>
              <a:xfrm>
                <a:off x="9402064" y="3080760"/>
                <a:ext cx="619760" cy="362720"/>
              </a:xfrm>
              <a:prstGeom prst="rect">
                <a:avLst/>
              </a:prstGeom>
              <a:blipFill>
                <a:blip r:embed="rId5"/>
                <a:stretch>
                  <a:fillRect/>
                </a:stretch>
              </a:blipFill>
            </p:spPr>
            <p:txBody>
              <a:bodyPr/>
              <a:lstStyle/>
              <a:p>
                <a:r>
                  <a:rPr lang="en-US">
                    <a:noFill/>
                  </a:rPr>
                  <a:t> </a:t>
                </a:r>
              </a:p>
            </p:txBody>
          </p:sp>
        </mc:Fallback>
      </mc:AlternateContent>
      <p:sp>
        <p:nvSpPr>
          <p:cNvPr id="8" name="Rectangle 7" descr="A black and white square with the number 1 in it">
            <a:extLst>
              <a:ext uri="{FF2B5EF4-FFF2-40B4-BE49-F238E27FC236}">
                <a16:creationId xmlns:a16="http://schemas.microsoft.com/office/drawing/2014/main" id="{A40A02D0-3BE8-8840-BC0F-755EF41E88DF}"/>
              </a:ext>
            </a:extLst>
          </p:cNvPr>
          <p:cNvSpPr/>
          <p:nvPr/>
        </p:nvSpPr>
        <p:spPr>
          <a:xfrm>
            <a:off x="9940544" y="2708920"/>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79C1CFF-6E4A-985E-6591-B20696252B9F}"/>
                  </a:ext>
                </a:extLst>
              </p:cNvPr>
              <p:cNvSpPr txBox="1"/>
              <p:nvPr/>
            </p:nvSpPr>
            <p:spPr>
              <a:xfrm>
                <a:off x="914400" y="3026887"/>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6</m:t>
                      </m:r>
                    </m:oMath>
                  </m:oMathPara>
                </a14:m>
                <a:endParaRPr lang="en-AU"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579C1CFF-6E4A-985E-6591-B20696252B9F}"/>
                  </a:ext>
                </a:extLst>
              </p:cNvPr>
              <p:cNvSpPr txBox="1">
                <a:spLocks noRot="1" noChangeAspect="1" noMove="1" noResize="1" noEditPoints="1" noAdjustHandles="1" noChangeArrowheads="1" noChangeShapeType="1" noTextEdit="1"/>
              </p:cNvSpPr>
              <p:nvPr/>
            </p:nvSpPr>
            <p:spPr>
              <a:xfrm>
                <a:off x="914400" y="3026887"/>
                <a:ext cx="682075" cy="5080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5931D03-63E1-FE9D-40B0-4D8DF2DEF814}"/>
                  </a:ext>
                </a:extLst>
              </p:cNvPr>
              <p:cNvSpPr txBox="1"/>
              <p:nvPr/>
            </p:nvSpPr>
            <p:spPr>
              <a:xfrm>
                <a:off x="2444019" y="3054247"/>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4</m:t>
                      </m:r>
                    </m:oMath>
                  </m:oMathPara>
                </a14:m>
                <a:endParaRPr lang="en-AU"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5931D03-63E1-FE9D-40B0-4D8DF2DEF814}"/>
                  </a:ext>
                </a:extLst>
              </p:cNvPr>
              <p:cNvSpPr txBox="1">
                <a:spLocks noRot="1" noChangeAspect="1" noMove="1" noResize="1" noEditPoints="1" noAdjustHandles="1" noChangeArrowheads="1" noChangeShapeType="1" noTextEdit="1"/>
              </p:cNvSpPr>
              <p:nvPr/>
            </p:nvSpPr>
            <p:spPr>
              <a:xfrm>
                <a:off x="2444019" y="3054247"/>
                <a:ext cx="682075" cy="5080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E490E5A-E3D1-7365-A5D7-78C55D88D8E4}"/>
                  </a:ext>
                </a:extLst>
              </p:cNvPr>
              <p:cNvSpPr txBox="1"/>
              <p:nvPr/>
            </p:nvSpPr>
            <p:spPr>
              <a:xfrm>
                <a:off x="4000194" y="3040934"/>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5</m:t>
                      </m:r>
                    </m:oMath>
                  </m:oMathPara>
                </a14:m>
                <a:endParaRPr lang="en-AU"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6E490E5A-E3D1-7365-A5D7-78C55D88D8E4}"/>
                  </a:ext>
                </a:extLst>
              </p:cNvPr>
              <p:cNvSpPr txBox="1">
                <a:spLocks noRot="1" noChangeAspect="1" noMove="1" noResize="1" noEditPoints="1" noAdjustHandles="1" noChangeArrowheads="1" noChangeShapeType="1" noTextEdit="1"/>
              </p:cNvSpPr>
              <p:nvPr/>
            </p:nvSpPr>
            <p:spPr>
              <a:xfrm>
                <a:off x="4000194" y="3040934"/>
                <a:ext cx="682075" cy="5080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A726D2C-3E63-5920-4A3E-8275904015A3}"/>
                  </a:ext>
                </a:extLst>
              </p:cNvPr>
              <p:cNvSpPr txBox="1"/>
              <p:nvPr/>
            </p:nvSpPr>
            <p:spPr>
              <a:xfrm>
                <a:off x="5518419" y="3037580"/>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4</m:t>
                      </m:r>
                    </m:oMath>
                  </m:oMathPara>
                </a14:m>
                <a:endParaRPr lang="en-AU" dirty="0">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9A726D2C-3E63-5920-4A3E-8275904015A3}"/>
                  </a:ext>
                </a:extLst>
              </p:cNvPr>
              <p:cNvSpPr txBox="1">
                <a:spLocks noRot="1" noChangeAspect="1" noMove="1" noResize="1" noEditPoints="1" noAdjustHandles="1" noChangeArrowheads="1" noChangeShapeType="1" noTextEdit="1"/>
              </p:cNvSpPr>
              <p:nvPr/>
            </p:nvSpPr>
            <p:spPr>
              <a:xfrm>
                <a:off x="5518419" y="3037580"/>
                <a:ext cx="682075" cy="50806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4D23326-D407-C735-85AD-32ACF39A462E}"/>
                  </a:ext>
                </a:extLst>
              </p:cNvPr>
              <p:cNvSpPr txBox="1"/>
              <p:nvPr/>
            </p:nvSpPr>
            <p:spPr>
              <a:xfrm>
                <a:off x="7044830" y="3024267"/>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3</m:t>
                      </m:r>
                    </m:oMath>
                  </m:oMathPara>
                </a14:m>
                <a:endParaRPr lang="en-AU"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84D23326-D407-C735-85AD-32ACF39A462E}"/>
                  </a:ext>
                </a:extLst>
              </p:cNvPr>
              <p:cNvSpPr txBox="1">
                <a:spLocks noRot="1" noChangeAspect="1" noMove="1" noResize="1" noEditPoints="1" noAdjustHandles="1" noChangeArrowheads="1" noChangeShapeType="1" noTextEdit="1"/>
              </p:cNvSpPr>
              <p:nvPr/>
            </p:nvSpPr>
            <p:spPr>
              <a:xfrm>
                <a:off x="7044830" y="3024267"/>
                <a:ext cx="682075" cy="5080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0230465-DDDB-117A-6B6D-6DD5B17D4857}"/>
                  </a:ext>
                </a:extLst>
              </p:cNvPr>
              <p:cNvSpPr txBox="1"/>
              <p:nvPr/>
            </p:nvSpPr>
            <p:spPr>
              <a:xfrm>
                <a:off x="8602306" y="3055265"/>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2</m:t>
                      </m:r>
                    </m:oMath>
                  </m:oMathPara>
                </a14:m>
                <a:endParaRPr lang="en-AU" dirty="0">
                  <a:latin typeface="Arial" panose="020B0604020202020204" pitchFamily="34" charset="0"/>
                  <a:cs typeface="Arial" panose="020B0604020202020204" pitchFamily="34" charset="0"/>
                </a:endParaRPr>
              </a:p>
            </p:txBody>
          </p:sp>
        </mc:Choice>
        <mc:Fallback xmlns="">
          <p:sp>
            <p:nvSpPr>
              <p:cNvPr id="26" name="TextBox 25">
                <a:extLst>
                  <a:ext uri="{FF2B5EF4-FFF2-40B4-BE49-F238E27FC236}">
                    <a16:creationId xmlns:a16="http://schemas.microsoft.com/office/drawing/2014/main" id="{C0230465-DDDB-117A-6B6D-6DD5B17D4857}"/>
                  </a:ext>
                </a:extLst>
              </p:cNvPr>
              <p:cNvSpPr txBox="1">
                <a:spLocks noRot="1" noChangeAspect="1" noMove="1" noResize="1" noEditPoints="1" noAdjustHandles="1" noChangeArrowheads="1" noChangeShapeType="1" noTextEdit="1"/>
              </p:cNvSpPr>
              <p:nvPr/>
            </p:nvSpPr>
            <p:spPr>
              <a:xfrm>
                <a:off x="8602306" y="3055265"/>
                <a:ext cx="682075" cy="5080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A38444F-37A8-6170-EA87-7455E81A4CA6}"/>
                  </a:ext>
                </a:extLst>
              </p:cNvPr>
              <p:cNvSpPr txBox="1"/>
              <p:nvPr/>
            </p:nvSpPr>
            <p:spPr>
              <a:xfrm>
                <a:off x="10180146" y="3037580"/>
                <a:ext cx="682075" cy="50806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b="0" i="0" smtClean="0">
                          <a:latin typeface="Cambria Math" panose="02040503050406030204" pitchFamily="18" charset="0"/>
                        </a:rPr>
                        <m:t>1</m:t>
                      </m:r>
                    </m:oMath>
                  </m:oMathPara>
                </a14:m>
                <a:endParaRPr lang="en-AU"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6A38444F-37A8-6170-EA87-7455E81A4CA6}"/>
                  </a:ext>
                </a:extLst>
              </p:cNvPr>
              <p:cNvSpPr txBox="1">
                <a:spLocks noRot="1" noChangeAspect="1" noMove="1" noResize="1" noEditPoints="1" noAdjustHandles="1" noChangeArrowheads="1" noChangeShapeType="1" noTextEdit="1"/>
              </p:cNvSpPr>
              <p:nvPr/>
            </p:nvSpPr>
            <p:spPr>
              <a:xfrm>
                <a:off x="10180146" y="3037580"/>
                <a:ext cx="682075" cy="5080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4F688E4-59EF-475A-7E0C-1D784CCE9ECA}"/>
                  </a:ext>
                </a:extLst>
              </p:cNvPr>
              <p:cNvSpPr txBox="1"/>
              <p:nvPr/>
            </p:nvSpPr>
            <p:spPr>
              <a:xfrm>
                <a:off x="-1464" y="5094786"/>
                <a:ext cx="609746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400" b="0" i="1" smtClean="0">
                          <a:effectLst/>
                          <a:latin typeface="Cambria Math" panose="02040503050406030204" pitchFamily="18" charset="0"/>
                        </a:rPr>
                        <m:t>𝐴𝑟𝑟𝑎𝑛𝑔𝑒𝑚𝑒𝑛𝑡𝑠</m:t>
                      </m:r>
                      <m:r>
                        <a:rPr lang="en-AU" sz="2400" b="0" i="1" smtClean="0">
                          <a:effectLst/>
                          <a:latin typeface="Cambria Math" panose="02040503050406030204" pitchFamily="18" charset="0"/>
                        </a:rPr>
                        <m:t>=4×6!</m:t>
                      </m:r>
                    </m:oMath>
                  </m:oMathPara>
                </a14:m>
                <a:endParaRPr lang="en-AU" dirty="0"/>
              </a:p>
            </p:txBody>
          </p:sp>
        </mc:Choice>
        <mc:Fallback xmlns="">
          <p:sp>
            <p:nvSpPr>
              <p:cNvPr id="29" name="TextBox 28">
                <a:extLst>
                  <a:ext uri="{FF2B5EF4-FFF2-40B4-BE49-F238E27FC236}">
                    <a16:creationId xmlns:a16="http://schemas.microsoft.com/office/drawing/2014/main" id="{04F688E4-59EF-475A-7E0C-1D784CCE9ECA}"/>
                  </a:ext>
                </a:extLst>
              </p:cNvPr>
              <p:cNvSpPr txBox="1">
                <a:spLocks noRot="1" noChangeAspect="1" noMove="1" noResize="1" noEditPoints="1" noAdjustHandles="1" noChangeArrowheads="1" noChangeShapeType="1" noTextEdit="1"/>
              </p:cNvSpPr>
              <p:nvPr/>
            </p:nvSpPr>
            <p:spPr>
              <a:xfrm>
                <a:off x="-1464" y="5094786"/>
                <a:ext cx="6097464" cy="461665"/>
              </a:xfrm>
              <a:prstGeom prst="rect">
                <a:avLst/>
              </a:prstGeom>
              <a:blipFill>
                <a:blip r:embed="rId16"/>
                <a:stretch>
                  <a:fillRect b="-20000"/>
                </a:stretch>
              </a:blipFill>
            </p:spPr>
            <p:txBody>
              <a:bodyPr/>
              <a:lstStyle/>
              <a:p>
                <a:r>
                  <a:rPr lang="en-AU">
                    <a:noFill/>
                  </a:rPr>
                  <a:t> </a:t>
                </a:r>
              </a:p>
            </p:txBody>
          </p:sp>
        </mc:Fallback>
      </mc:AlternateContent>
      <p:pic>
        <p:nvPicPr>
          <p:cNvPr id="20" name="Picture 19">
            <a:extLst>
              <a:ext uri="{FF2B5EF4-FFF2-40B4-BE49-F238E27FC236}">
                <a16:creationId xmlns:a16="http://schemas.microsoft.com/office/drawing/2014/main" id="{03C44504-EEC0-07BC-978E-446EAD7337DC}"/>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a:ext>
            </a:extLst>
          </a:blip>
          <a:srcRect/>
          <a:stretch/>
        </p:blipFill>
        <p:spPr>
          <a:xfrm>
            <a:off x="6030456" y="4437112"/>
            <a:ext cx="5782653" cy="1854295"/>
          </a:xfrm>
          <a:prstGeom prst="rect">
            <a:avLst/>
          </a:prstGeom>
        </p:spPr>
      </p:pic>
    </p:spTree>
    <p:extLst>
      <p:ext uri="{BB962C8B-B14F-4D97-AF65-F5344CB8AC3E}">
        <p14:creationId xmlns:p14="http://schemas.microsoft.com/office/powerpoint/2010/main" val="153292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3" grpId="0"/>
      <p:bldP spid="24" grpId="0"/>
      <p:bldP spid="25" grpId="0"/>
      <p:bldP spid="26" grpId="0"/>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7266-815B-6327-7B51-832E1451D9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F38954-8927-69F5-F51B-EB65CC52E10A}"/>
              </a:ext>
            </a:extLst>
          </p:cNvPr>
          <p:cNvSpPr>
            <a:spLocks noGrp="1"/>
          </p:cNvSpPr>
          <p:nvPr>
            <p:ph type="title"/>
          </p:nvPr>
        </p:nvSpPr>
        <p:spPr/>
        <p:txBody>
          <a:bodyPr/>
          <a:lstStyle/>
          <a:p>
            <a:pPr algn="l"/>
            <a:r>
              <a:rPr lang="en-AU" dirty="0">
                <a:latin typeface="+mj-lt"/>
              </a:rPr>
              <a:t>Permutations with restrictions (6)</a:t>
            </a:r>
          </a:p>
        </p:txBody>
      </p:sp>
      <p:sp>
        <p:nvSpPr>
          <p:cNvPr id="8" name="Text Placeholder 7">
            <a:extLst>
              <a:ext uri="{FF2B5EF4-FFF2-40B4-BE49-F238E27FC236}">
                <a16:creationId xmlns:a16="http://schemas.microsoft.com/office/drawing/2014/main" id="{DFE3F7DF-5DAD-626A-E739-BA8B06D173F7}"/>
              </a:ext>
            </a:extLst>
          </p:cNvPr>
          <p:cNvSpPr>
            <a:spLocks noGrp="1"/>
          </p:cNvSpPr>
          <p:nvPr>
            <p:ph type="body" sz="quarter" idx="18"/>
          </p:nvPr>
        </p:nvSpPr>
        <p:spPr/>
        <p:txBody>
          <a:bodyPr/>
          <a:lstStyle/>
          <a:p>
            <a:r>
              <a:rPr lang="en-AU" dirty="0"/>
              <a:t>Arranging the </a:t>
            </a:r>
            <a:r>
              <a:rPr lang="en-AU" sz="2000" dirty="0"/>
              <a:t>restricted objects</a:t>
            </a:r>
          </a:p>
        </p:txBody>
      </p:sp>
      <p:pic>
        <p:nvPicPr>
          <p:cNvPr id="11" name="Picture 10">
            <a:extLst>
              <a:ext uri="{FF2B5EF4-FFF2-40B4-BE49-F238E27FC236}">
                <a16:creationId xmlns:a16="http://schemas.microsoft.com/office/drawing/2014/main" id="{BB0C783E-C7E0-290A-61AA-3FAFC398CA9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501180" y="151832"/>
            <a:ext cx="4203441" cy="1347897"/>
          </a:xfrm>
          <a:prstGeom prst="rect">
            <a:avLst/>
          </a:prstGeom>
        </p:spPr>
      </p:pic>
      <p:sp>
        <p:nvSpPr>
          <p:cNvPr id="2" name="Text Placeholder 1">
            <a:extLst>
              <a:ext uri="{FF2B5EF4-FFF2-40B4-BE49-F238E27FC236}">
                <a16:creationId xmlns:a16="http://schemas.microsoft.com/office/drawing/2014/main" id="{03710F61-0C5D-9CC9-5EF3-634F2342C34C}"/>
              </a:ext>
            </a:extLst>
          </p:cNvPr>
          <p:cNvSpPr>
            <a:spLocks noGrp="1"/>
          </p:cNvSpPr>
          <p:nvPr>
            <p:ph type="body" sz="quarter" idx="17"/>
          </p:nvPr>
        </p:nvSpPr>
        <p:spPr>
          <a:xfrm>
            <a:off x="360000" y="1567087"/>
            <a:ext cx="11484000" cy="591914"/>
          </a:xfrm>
        </p:spPr>
        <p:txBody>
          <a:bodyPr/>
          <a:lstStyle/>
          <a:p>
            <a:r>
              <a:rPr lang="en-AU" sz="1800" dirty="0"/>
              <a:t>How many ways can the class be ordered if C and D must be together in any order?</a:t>
            </a:r>
          </a:p>
          <a:p>
            <a:endParaRPr lang="en-AU" dirty="0"/>
          </a:p>
        </p:txBody>
      </p:sp>
      <p:grpSp>
        <p:nvGrpSpPr>
          <p:cNvPr id="13" name="Group 12" descr="A red box around 2 black and white squares labelled first and second. The first has a red 2 in it, the second has a red 1 in it.">
            <a:extLst>
              <a:ext uri="{FF2B5EF4-FFF2-40B4-BE49-F238E27FC236}">
                <a16:creationId xmlns:a16="http://schemas.microsoft.com/office/drawing/2014/main" id="{DF0375D7-1F3A-D55B-95FB-302D49D15966}"/>
              </a:ext>
            </a:extLst>
          </p:cNvPr>
          <p:cNvGrpSpPr/>
          <p:nvPr/>
        </p:nvGrpSpPr>
        <p:grpSpPr>
          <a:xfrm>
            <a:off x="617684" y="3162733"/>
            <a:ext cx="2783968" cy="1738880"/>
            <a:chOff x="617684" y="3162733"/>
            <a:chExt cx="2783968" cy="1738880"/>
          </a:xfrm>
        </p:grpSpPr>
        <p:sp>
          <p:nvSpPr>
            <p:cNvPr id="6" name="Rectangle 5">
              <a:extLst>
                <a:ext uri="{FF2B5EF4-FFF2-40B4-BE49-F238E27FC236}">
                  <a16:creationId xmlns:a16="http://schemas.microsoft.com/office/drawing/2014/main" id="{F862C0F0-2EA2-DE87-D899-F97009C67E20}"/>
                </a:ext>
              </a:extLst>
            </p:cNvPr>
            <p:cNvSpPr/>
            <p:nvPr/>
          </p:nvSpPr>
          <p:spPr>
            <a:xfrm>
              <a:off x="701171" y="339489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C8C4FA8-D93C-D635-C979-1E16ADA6C9AC}"/>
                    </a:ext>
                  </a:extLst>
                </p:cNvPr>
                <p:cNvSpPr txBox="1"/>
                <p:nvPr/>
              </p:nvSpPr>
              <p:spPr>
                <a:xfrm>
                  <a:off x="1699891" y="3785533"/>
                  <a:ext cx="619760" cy="36272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m:t>
                        </m:r>
                      </m:oMath>
                    </m:oMathPara>
                  </a14:m>
                  <a:endParaRPr lang="en-AU" sz="1800" dirty="0"/>
                </a:p>
              </p:txBody>
            </p:sp>
          </mc:Choice>
          <mc:Fallback xmlns="">
            <p:sp>
              <p:nvSpPr>
                <p:cNvPr id="15" name="TextBox 14">
                  <a:extLst>
                    <a:ext uri="{FF2B5EF4-FFF2-40B4-BE49-F238E27FC236}">
                      <a16:creationId xmlns:a16="http://schemas.microsoft.com/office/drawing/2014/main" id="{4C8C4FA8-D93C-D635-C979-1E16ADA6C9AC}"/>
                    </a:ext>
                  </a:extLst>
                </p:cNvPr>
                <p:cNvSpPr txBox="1">
                  <a:spLocks noRot="1" noChangeAspect="1" noMove="1" noResize="1" noEditPoints="1" noAdjustHandles="1" noChangeArrowheads="1" noChangeShapeType="1" noTextEdit="1"/>
                </p:cNvSpPr>
                <p:nvPr/>
              </p:nvSpPr>
              <p:spPr>
                <a:xfrm>
                  <a:off x="1699891" y="3785533"/>
                  <a:ext cx="619760" cy="362720"/>
                </a:xfrm>
                <a:prstGeom prst="rect">
                  <a:avLst/>
                </a:prstGeom>
                <a:blipFill>
                  <a:blip r:embed="rId4"/>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B6102CFB-05B4-5B6F-CFAE-4DAE4466DFD1}"/>
                </a:ext>
              </a:extLst>
            </p:cNvPr>
            <p:cNvSpPr/>
            <p:nvPr/>
          </p:nvSpPr>
          <p:spPr>
            <a:xfrm>
              <a:off x="2238371" y="3394893"/>
              <a:ext cx="1080000" cy="108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2"/>
                  </a:solidFill>
                </a:rPr>
                <a:t>1</a:t>
              </a:r>
            </a:p>
          </p:txBody>
        </p:sp>
        <p:sp>
          <p:nvSpPr>
            <p:cNvPr id="21" name="TextBox 20">
              <a:extLst>
                <a:ext uri="{FF2B5EF4-FFF2-40B4-BE49-F238E27FC236}">
                  <a16:creationId xmlns:a16="http://schemas.microsoft.com/office/drawing/2014/main" id="{A76E0952-C8E6-4503-F594-B183FA06B7A7}"/>
                </a:ext>
              </a:extLst>
            </p:cNvPr>
            <p:cNvSpPr txBox="1"/>
            <p:nvPr/>
          </p:nvSpPr>
          <p:spPr>
            <a:xfrm>
              <a:off x="1080131" y="4538893"/>
              <a:ext cx="619760" cy="362720"/>
            </a:xfrm>
            <a:prstGeom prst="rect">
              <a:avLst/>
            </a:prstGeom>
            <a:noFill/>
          </p:spPr>
          <p:txBody>
            <a:bodyPr wrap="square" lIns="0" tIns="0" rIns="0" bIns="0" rtlCol="0">
              <a:noAutofit/>
            </a:bodyPr>
            <a:lstStyle/>
            <a:p>
              <a:pPr algn="l"/>
              <a:r>
                <a:rPr lang="en-AU" sz="1800" dirty="0"/>
                <a:t>1</a:t>
              </a:r>
              <a:r>
                <a:rPr lang="en-AU" sz="1800" baseline="30000" dirty="0"/>
                <a:t>st</a:t>
              </a:r>
              <a:r>
                <a:rPr lang="en-AU" sz="1800" dirty="0"/>
                <a:t> </a:t>
              </a:r>
            </a:p>
          </p:txBody>
        </p:sp>
        <p:sp>
          <p:nvSpPr>
            <p:cNvPr id="22" name="TextBox 21">
              <a:extLst>
                <a:ext uri="{FF2B5EF4-FFF2-40B4-BE49-F238E27FC236}">
                  <a16:creationId xmlns:a16="http://schemas.microsoft.com/office/drawing/2014/main" id="{B96A4829-76E7-5C0A-90D9-1C31732DD285}"/>
                </a:ext>
              </a:extLst>
            </p:cNvPr>
            <p:cNvSpPr txBox="1"/>
            <p:nvPr/>
          </p:nvSpPr>
          <p:spPr>
            <a:xfrm>
              <a:off x="2617331" y="4538893"/>
              <a:ext cx="619760" cy="362720"/>
            </a:xfrm>
            <a:prstGeom prst="rect">
              <a:avLst/>
            </a:prstGeom>
            <a:noFill/>
          </p:spPr>
          <p:txBody>
            <a:bodyPr wrap="square" lIns="0" tIns="0" rIns="0" bIns="0" rtlCol="0">
              <a:noAutofit/>
            </a:bodyPr>
            <a:lstStyle/>
            <a:p>
              <a:pPr algn="l"/>
              <a:r>
                <a:rPr lang="en-AU" sz="1800" dirty="0"/>
                <a:t>2</a:t>
              </a:r>
              <a:r>
                <a:rPr lang="en-AU" sz="1800" baseline="30000" dirty="0"/>
                <a:t>nd</a:t>
              </a:r>
              <a:r>
                <a:rPr lang="en-AU" sz="1800" dirty="0"/>
                <a:t>  </a:t>
              </a:r>
            </a:p>
          </p:txBody>
        </p:sp>
        <p:sp>
          <p:nvSpPr>
            <p:cNvPr id="25" name="Rectangle 24" descr="A red box around 2 black and white squares labelled first and second. The first has a red 2 in it, the second has a red 1 in it.">
              <a:extLst>
                <a:ext uri="{FF2B5EF4-FFF2-40B4-BE49-F238E27FC236}">
                  <a16:creationId xmlns:a16="http://schemas.microsoft.com/office/drawing/2014/main" id="{7382E9AA-F00D-93DB-562B-456DD2C3D4EB}"/>
                </a:ext>
              </a:extLst>
            </p:cNvPr>
            <p:cNvSpPr/>
            <p:nvPr/>
          </p:nvSpPr>
          <p:spPr>
            <a:xfrm>
              <a:off x="617684" y="3162733"/>
              <a:ext cx="2783968" cy="1689600"/>
            </a:xfrm>
            <a:prstGeom prst="rect">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B36027EC-33A7-B49E-15CB-9EDFE45D2E5E}"/>
                  </a:ext>
                </a:extLst>
              </p:cNvPr>
              <p:cNvSpPr txBox="1"/>
              <p:nvPr/>
            </p:nvSpPr>
            <p:spPr>
              <a:xfrm>
                <a:off x="-296652" y="5205893"/>
                <a:ext cx="4612640" cy="538480"/>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𝐴𝑟𝑟𝑎𝑛𝑔𝑒𝑚𝑒𝑛𝑡𝑠</m:t>
                      </m:r>
                      <m:r>
                        <a:rPr lang="en-AU" sz="1800" b="0" i="1" smtClean="0">
                          <a:latin typeface="Cambria Math" panose="02040503050406030204" pitchFamily="18" charset="0"/>
                        </a:rPr>
                        <m:t>=2!</m:t>
                      </m:r>
                    </m:oMath>
                  </m:oMathPara>
                </a14:m>
                <a:endParaRPr lang="en-AU" sz="1800" dirty="0"/>
              </a:p>
            </p:txBody>
          </p:sp>
        </mc:Choice>
        <mc:Fallback xmlns="">
          <p:sp>
            <p:nvSpPr>
              <p:cNvPr id="28" name="TextBox 27">
                <a:extLst>
                  <a:ext uri="{FF2B5EF4-FFF2-40B4-BE49-F238E27FC236}">
                    <a16:creationId xmlns:a16="http://schemas.microsoft.com/office/drawing/2014/main" id="{B36027EC-33A7-B49E-15CB-9EDFE45D2E5E}"/>
                  </a:ext>
                </a:extLst>
              </p:cNvPr>
              <p:cNvSpPr txBox="1">
                <a:spLocks noRot="1" noChangeAspect="1" noMove="1" noResize="1" noEditPoints="1" noAdjustHandles="1" noChangeArrowheads="1" noChangeShapeType="1" noTextEdit="1"/>
              </p:cNvSpPr>
              <p:nvPr/>
            </p:nvSpPr>
            <p:spPr>
              <a:xfrm>
                <a:off x="-296652" y="5205893"/>
                <a:ext cx="4612640" cy="538480"/>
              </a:xfrm>
              <a:prstGeom prst="rect">
                <a:avLst/>
              </a:prstGeom>
              <a:blipFill>
                <a:blip r:embed="rId5"/>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019E8108-1DC0-A46F-6AE5-C2605F47C5D8}"/>
              </a:ext>
            </a:extLst>
          </p:cNvPr>
          <p:cNvSpPr/>
          <p:nvPr/>
        </p:nvSpPr>
        <p:spPr>
          <a:xfrm>
            <a:off x="4011746" y="5281037"/>
            <a:ext cx="3667664" cy="607080"/>
          </a:xfrm>
          <a:prstGeom prst="wedgeRoundRectCallout">
            <a:avLst>
              <a:gd name="adj1" fmla="val -70782"/>
              <a:gd name="adj2" fmla="val -3650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are there 2! arrangements?</a:t>
            </a:r>
          </a:p>
        </p:txBody>
      </p:sp>
      <p:sp>
        <p:nvSpPr>
          <p:cNvPr id="12" name="Slide Number Placeholder 2">
            <a:extLst>
              <a:ext uri="{FF2B5EF4-FFF2-40B4-BE49-F238E27FC236}">
                <a16:creationId xmlns:a16="http://schemas.microsoft.com/office/drawing/2014/main" id="{C312365A-A009-33A5-D35B-ABAF799C746F}"/>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3376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2.xml><?xml version="1.0" encoding="utf-8"?>
<ds:datastoreItem xmlns:ds="http://schemas.openxmlformats.org/officeDocument/2006/customXml" ds:itemID="{6EB377FF-CCC3-4BAC-814F-7341ECF58AF3}">
  <ds:schemaRef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094ce8ca-8c20-4eb0-bb23-b47a1c76b753"/>
    <ds:schemaRef ds:uri="http://purl.org/dc/elements/1.1/"/>
    <ds:schemaRef ds:uri="http://schemas.microsoft.com/office/infopath/2007/PartnerControls"/>
    <ds:schemaRef ds:uri="98740c54-966f-451d-a76c-e38eb7fddd55"/>
    <ds:schemaRef ds:uri="http://schemas.microsoft.com/office/2006/metadata/properties"/>
  </ds:schemaRefs>
</ds:datastoreItem>
</file>

<file path=customXml/itemProps3.xml><?xml version="1.0" encoding="utf-8"?>
<ds:datastoreItem xmlns:ds="http://schemas.openxmlformats.org/officeDocument/2006/customXml" ds:itemID="{93908309-5D48-485D-9286-44B19A59E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109</TotalTime>
  <Words>1166</Words>
  <Application>Microsoft Macintosh PowerPoint</Application>
  <PresentationFormat>Widescreen</PresentationFormat>
  <Paragraphs>207</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Cambria Math</vt:lpstr>
      <vt:lpstr>Calibri</vt:lpstr>
      <vt:lpstr>Public Sans</vt:lpstr>
      <vt:lpstr>Arial</vt:lpstr>
      <vt:lpstr>Cambria</vt:lpstr>
      <vt:lpstr>Times New Roman</vt:lpstr>
      <vt:lpstr>NSWG Corporate</vt:lpstr>
      <vt:lpstr>Permutations with restrictions</vt:lpstr>
      <vt:lpstr>Learning intention and success criteria</vt:lpstr>
      <vt:lpstr>Releasing responsibility</vt:lpstr>
      <vt:lpstr>Permutations with restrictions (1)</vt:lpstr>
      <vt:lpstr>Permutations with restrictions (2)</vt:lpstr>
      <vt:lpstr>Permutations with restrictions (3)</vt:lpstr>
      <vt:lpstr>Permutations with restrictions (4)</vt:lpstr>
      <vt:lpstr>Permutations with restrictions (5)</vt:lpstr>
      <vt:lpstr>Permutations with restrictions (6)</vt:lpstr>
      <vt:lpstr>Permutations with restrictions (7)</vt:lpstr>
      <vt:lpstr>Permutations with restrictions (8)</vt:lpstr>
      <vt:lpstr>Permutations with restrictions (9)</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4 – Permutations with restrictions – slide deck</dc:title>
  <dc:subject/>
  <dc:creator>NSW Department of Education</dc:creator>
  <cp:keywords/>
  <dc:description/>
  <dcterms:created xsi:type="dcterms:W3CDTF">2025-05-22T02:15:12Z</dcterms:created>
  <dcterms:modified xsi:type="dcterms:W3CDTF">2025-05-26T04:04:29Z</dcterms:modified>
  <cp:category>Extension 1 -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