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507" r:id="rId6"/>
    <p:sldId id="26519" r:id="rId7"/>
    <p:sldId id="26554" r:id="rId8"/>
    <p:sldId id="26557" r:id="rId9"/>
    <p:sldId id="26556" r:id="rId10"/>
    <p:sldId id="26555" r:id="rId11"/>
    <p:sldId id="26540" r:id="rId12"/>
    <p:sldId id="26558" r:id="rId13"/>
    <p:sldId id="26541" r:id="rId14"/>
    <p:sldId id="26544" r:id="rId15"/>
    <p:sldId id="26542" r:id="rId16"/>
    <p:sldId id="26549" r:id="rId17"/>
    <p:sldId id="26548" r:id="rId18"/>
    <p:sldId id="26547"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77"/>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5F27A-C8EF-D34F-B866-AFEA9F19AD7B}" v="26" dt="2025-05-22T02:00:02.41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03" autoAdjust="0"/>
    <p:restoredTop sz="86450" autoAdjust="0"/>
  </p:normalViewPr>
  <p:slideViewPr>
    <p:cSldViewPr snapToGrid="0">
      <p:cViewPr varScale="1">
        <p:scale>
          <a:sx n="124" d="100"/>
          <a:sy n="124" d="100"/>
        </p:scale>
        <p:origin x="192" y="1320"/>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22/5/2025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22/5/2025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15E36-4AA5-F148-D0DA-6FD9A774E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B9F56-DCE9-FFC6-A189-EA507F009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03DC0-8C88-1425-F539-6889D2F6C9EC}"/>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6F5C9104-FA02-54B8-8CFF-8A72575394A9}"/>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80968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40985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98279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3124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78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7479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46" r:id="rId4"/>
    <p:sldLayoutId id="2147483765" r:id="rId5"/>
    <p:sldLayoutId id="2147483766" r:id="rId6"/>
    <p:sldLayoutId id="21474837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cs typeface="Arial"/>
              </a:rPr>
              <a:t>Introduction to permutations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Permutations and combinations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dirty="0">
                <a:latin typeface="+mj-lt"/>
              </a:rPr>
              <a:t>Term 1</a:t>
            </a: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70EEC-517D-02C8-8692-2A14C8D8EE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033008-35FD-82CF-F444-5AFA6CB7A714}"/>
              </a:ext>
            </a:extLst>
          </p:cNvPr>
          <p:cNvSpPr>
            <a:spLocks noGrp="1"/>
          </p:cNvSpPr>
          <p:nvPr>
            <p:ph type="title"/>
          </p:nvPr>
        </p:nvSpPr>
        <p:spPr/>
        <p:txBody>
          <a:bodyPr/>
          <a:lstStyle/>
          <a:p>
            <a:r>
              <a:rPr lang="en-AU" dirty="0"/>
              <a:t>Your turn (1) </a:t>
            </a:r>
          </a:p>
        </p:txBody>
      </p:sp>
      <p:sp>
        <p:nvSpPr>
          <p:cNvPr id="4" name="Text Placeholder 3">
            <a:extLst>
              <a:ext uri="{FF2B5EF4-FFF2-40B4-BE49-F238E27FC236}">
                <a16:creationId xmlns:a16="http://schemas.microsoft.com/office/drawing/2014/main" id="{31F94C97-68FD-D6EE-0F76-EDE76B441383}"/>
              </a:ext>
            </a:extLst>
          </p:cNvPr>
          <p:cNvSpPr>
            <a:spLocks noGrp="1"/>
          </p:cNvSpPr>
          <p:nvPr>
            <p:ph type="body" sz="quarter" idx="18"/>
          </p:nvPr>
        </p:nvSpPr>
        <p:spPr/>
        <p:txBody>
          <a:bodyPr/>
          <a:lstStyle/>
          <a:p>
            <a:r>
              <a:rPr lang="en-AU" dirty="0"/>
              <a:t>Question 1</a:t>
            </a:r>
          </a:p>
        </p:txBody>
      </p:sp>
      <p:sp>
        <p:nvSpPr>
          <p:cNvPr id="5" name="Text Placeholder 4">
            <a:extLst>
              <a:ext uri="{FF2B5EF4-FFF2-40B4-BE49-F238E27FC236}">
                <a16:creationId xmlns:a16="http://schemas.microsoft.com/office/drawing/2014/main" id="{028292B9-C227-1D39-BA3B-D4046C1A12BD}"/>
              </a:ext>
            </a:extLst>
          </p:cNvPr>
          <p:cNvSpPr>
            <a:spLocks noGrp="1"/>
          </p:cNvSpPr>
          <p:nvPr>
            <p:ph type="body" sz="quarter" idx="17"/>
          </p:nvPr>
        </p:nvSpPr>
        <p:spPr>
          <a:xfrm>
            <a:off x="359999" y="1369454"/>
            <a:ext cx="11484000" cy="903740"/>
          </a:xfrm>
        </p:spPr>
        <p:txBody>
          <a:bodyPr/>
          <a:lstStyle/>
          <a:p>
            <a:r>
              <a:rPr lang="en-AU" sz="1800" dirty="0"/>
              <a:t>How many 4-digit numbers can be formed using the numbers 1, 2, 3, 4, 5 and 6?</a:t>
            </a:r>
          </a:p>
          <a:p>
            <a:endParaRPr lang="en-AU" dirty="0"/>
          </a:p>
          <a:p>
            <a:endParaRPr lang="en-AU" dirty="0"/>
          </a:p>
          <a:p>
            <a:endParaRPr lang="en-AU" dirty="0"/>
          </a:p>
        </p:txBody>
      </p:sp>
      <p:graphicFrame>
        <p:nvGraphicFramePr>
          <p:cNvPr id="6" name="Table 5">
            <a:extLst>
              <a:ext uri="{FF2B5EF4-FFF2-40B4-BE49-F238E27FC236}">
                <a16:creationId xmlns:a16="http://schemas.microsoft.com/office/drawing/2014/main" id="{C4BD2C93-0BA1-1F9B-E08F-C3406CEC0DAD}"/>
              </a:ext>
            </a:extLst>
          </p:cNvPr>
          <p:cNvGraphicFramePr>
            <a:graphicFrameLocks noGrp="1"/>
          </p:cNvGraphicFramePr>
          <p:nvPr>
            <p:extLst>
              <p:ext uri="{D42A27DB-BD31-4B8C-83A1-F6EECF244321}">
                <p14:modId xmlns:p14="http://schemas.microsoft.com/office/powerpoint/2010/main" val="3230707342"/>
              </p:ext>
            </p:extLst>
          </p:nvPr>
        </p:nvGraphicFramePr>
        <p:xfrm>
          <a:off x="2473789" y="2738064"/>
          <a:ext cx="8128000" cy="895389"/>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472742905"/>
                    </a:ext>
                  </a:extLst>
                </a:gridCol>
                <a:gridCol w="4064000">
                  <a:extLst>
                    <a:ext uri="{9D8B030D-6E8A-4147-A177-3AD203B41FA5}">
                      <a16:colId xmlns:a16="http://schemas.microsoft.com/office/drawing/2014/main" val="3469552469"/>
                    </a:ext>
                  </a:extLst>
                </a:gridCol>
              </a:tblGrid>
              <a:tr h="0">
                <a:tc>
                  <a:txBody>
                    <a:bodyPr/>
                    <a:lstStyle/>
                    <a:p>
                      <a:r>
                        <a:rPr lang="en-AU" b="1" dirty="0"/>
                        <a:t>Factorial notation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b="1" dirty="0"/>
                        <a:t>Multiplication principle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1149302"/>
                  </a:ext>
                </a:extLst>
              </a:tr>
              <a:tr h="529629">
                <a:tc>
                  <a:txBody>
                    <a:bodyPr/>
                    <a:lstStyle/>
                    <a:p>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34877089"/>
                  </a:ext>
                </a:extLst>
              </a:tr>
            </a:tbl>
          </a:graphicData>
        </a:graphic>
      </p:graphicFrame>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85307BE-9626-3C91-FD92-FFA7B1CA3782}"/>
                  </a:ext>
                </a:extLst>
              </p:cNvPr>
              <p:cNvSpPr txBox="1"/>
              <p:nvPr/>
            </p:nvSpPr>
            <p:spPr>
              <a:xfrm>
                <a:off x="1689083" y="2948026"/>
                <a:ext cx="3275670" cy="2367508"/>
              </a:xfrm>
              <a:prstGeom prst="rect">
                <a:avLst/>
              </a:prstGeom>
              <a:noFill/>
            </p:spPr>
            <p:txBody>
              <a:bodyPr wrap="square">
                <a:spAutoFit/>
              </a:bodyPr>
              <a:lstStyle/>
              <a:p>
                <a:pPr>
                  <a:lnSpc>
                    <a:spcPct val="150000"/>
                  </a:lnSpc>
                </a:pPr>
                <a14:m>
                  <m:oMathPara xmlns:m="http://schemas.openxmlformats.org/officeDocument/2006/math">
                    <m:oMathParaPr>
                      <m:jc m:val="center"/>
                    </m:oMathParaPr>
                    <m:oMath xmlns:m="http://schemas.openxmlformats.org/officeDocument/2006/math">
                      <m:r>
                        <a:rPr lang="en-AU" sz="2000" i="1" baseline="30000" dirty="0" smtClean="0">
                          <a:latin typeface="Cambria Math" panose="02040503050406030204" pitchFamily="18" charset="0"/>
                        </a:rPr>
                        <m:t>6</m:t>
                      </m:r>
                      <m:r>
                        <a:rPr lang="en-AU" sz="2000" i="1" dirty="0">
                          <a:latin typeface="Cambria Math" panose="02040503050406030204" pitchFamily="18" charset="0"/>
                        </a:rPr>
                        <m:t>𝑃</m:t>
                      </m:r>
                      <m:r>
                        <a:rPr lang="en-AU" sz="2000" b="0" i="1" baseline="-25000" dirty="0" smtClean="0">
                          <a:latin typeface="Cambria Math" panose="02040503050406030204" pitchFamily="18" charset="0"/>
                        </a:rPr>
                        <m:t>4</m:t>
                      </m:r>
                      <m:r>
                        <a:rPr lang="en-AU" sz="2000" i="1" dirty="0">
                          <a:latin typeface="Cambria Math" panose="02040503050406030204" pitchFamily="18" charset="0"/>
                        </a:rPr>
                        <m:t> </m:t>
                      </m:r>
                      <m:r>
                        <m:rPr>
                          <m:aln/>
                        </m:rPr>
                        <a:rPr lang="en-AU" sz="2000" b="0"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6!</m:t>
                          </m:r>
                        </m:num>
                        <m:den>
                          <m:r>
                            <a:rPr lang="en-AU" sz="2000" b="0" i="1" smtClean="0">
                              <a:latin typeface="Cambria Math" panose="02040503050406030204" pitchFamily="18" charset="0"/>
                            </a:rPr>
                            <m:t>(6−4)!</m:t>
                          </m:r>
                        </m:den>
                      </m:f>
                    </m:oMath>
                    <m:oMath xmlns:m="http://schemas.openxmlformats.org/officeDocument/2006/math">
                      <m:r>
                        <a:rPr lang="en-AU" sz="2000" b="0" i="1" smtClean="0">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6!</m:t>
                          </m:r>
                        </m:num>
                        <m:den>
                          <m:r>
                            <a:rPr lang="en-AU" sz="2000" i="1">
                              <a:latin typeface="Cambria Math" panose="02040503050406030204" pitchFamily="18" charset="0"/>
                            </a:rPr>
                            <m:t>2!</m:t>
                          </m:r>
                        </m:den>
                      </m:f>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360</m:t>
                      </m:r>
                    </m:oMath>
                  </m:oMathPara>
                </a14:m>
                <a:endParaRPr lang="en-AU" sz="2000" dirty="0"/>
              </a:p>
            </p:txBody>
          </p:sp>
        </mc:Choice>
        <mc:Fallback>
          <p:sp>
            <p:nvSpPr>
              <p:cNvPr id="7" name="TextBox 6">
                <a:extLst>
                  <a:ext uri="{FF2B5EF4-FFF2-40B4-BE49-F238E27FC236}">
                    <a16:creationId xmlns:a16="http://schemas.microsoft.com/office/drawing/2014/main" id="{D85307BE-9626-3C91-FD92-FFA7B1CA3782}"/>
                  </a:ext>
                </a:extLst>
              </p:cNvPr>
              <p:cNvSpPr txBox="1">
                <a:spLocks noRot="1" noChangeAspect="1" noMove="1" noResize="1" noEditPoints="1" noAdjustHandles="1" noChangeArrowheads="1" noChangeShapeType="1" noTextEdit="1"/>
              </p:cNvSpPr>
              <p:nvPr/>
            </p:nvSpPr>
            <p:spPr>
              <a:xfrm>
                <a:off x="1689083" y="2948026"/>
                <a:ext cx="3275670" cy="236750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5F112CC-0851-D08B-7A25-972E5AB2B4DF}"/>
                  </a:ext>
                </a:extLst>
              </p:cNvPr>
              <p:cNvSpPr txBox="1"/>
              <p:nvPr/>
            </p:nvSpPr>
            <p:spPr>
              <a:xfrm>
                <a:off x="5459020" y="3233343"/>
                <a:ext cx="488997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000" b="0" i="0" smtClean="0">
                          <a:latin typeface="Cambria Math" panose="02040503050406030204" pitchFamily="18" charset="0"/>
                        </a:rPr>
                        <m:t>6</m:t>
                      </m:r>
                      <m:r>
                        <a:rPr lang="en-AU" sz="2000" b="0" i="1" smtClean="0">
                          <a:latin typeface="Cambria Math" panose="02040503050406030204" pitchFamily="18" charset="0"/>
                        </a:rPr>
                        <m:t>×5×4×3=360</m:t>
                      </m:r>
                    </m:oMath>
                  </m:oMathPara>
                </a14:m>
                <a:endParaRPr lang="en-AU" sz="2000" dirty="0"/>
              </a:p>
            </p:txBody>
          </p:sp>
        </mc:Choice>
        <mc:Fallback>
          <p:sp>
            <p:nvSpPr>
              <p:cNvPr id="9" name="TextBox 8">
                <a:extLst>
                  <a:ext uri="{FF2B5EF4-FFF2-40B4-BE49-F238E27FC236}">
                    <a16:creationId xmlns:a16="http://schemas.microsoft.com/office/drawing/2014/main" id="{C5F112CC-0851-D08B-7A25-972E5AB2B4DF}"/>
                  </a:ext>
                </a:extLst>
              </p:cNvPr>
              <p:cNvSpPr txBox="1">
                <a:spLocks noRot="1" noChangeAspect="1" noMove="1" noResize="1" noEditPoints="1" noAdjustHandles="1" noChangeArrowheads="1" noChangeShapeType="1" noTextEdit="1"/>
              </p:cNvSpPr>
              <p:nvPr/>
            </p:nvSpPr>
            <p:spPr>
              <a:xfrm>
                <a:off x="5459020" y="3233343"/>
                <a:ext cx="4889977" cy="400110"/>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A46B233D-A26E-CCE4-F514-A64AEFD6AE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54056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CB96-77B8-BD4A-F9E1-868BAE0EB0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20E69D-1CD2-4152-DF6D-2EF8396F26D0}"/>
              </a:ext>
            </a:extLst>
          </p:cNvPr>
          <p:cNvSpPr>
            <a:spLocks noGrp="1"/>
          </p:cNvSpPr>
          <p:nvPr>
            <p:ph type="title"/>
          </p:nvPr>
        </p:nvSpPr>
        <p:spPr/>
        <p:txBody>
          <a:bodyPr/>
          <a:lstStyle/>
          <a:p>
            <a:r>
              <a:rPr lang="en-AU" dirty="0"/>
              <a:t>Worked example 2</a:t>
            </a:r>
          </a:p>
        </p:txBody>
      </p:sp>
      <p:sp>
        <p:nvSpPr>
          <p:cNvPr id="5" name="Text Placeholder 4">
            <a:extLst>
              <a:ext uri="{FF2B5EF4-FFF2-40B4-BE49-F238E27FC236}">
                <a16:creationId xmlns:a16="http://schemas.microsoft.com/office/drawing/2014/main" id="{8C818E7A-732C-046A-82EC-584172E982A3}"/>
              </a:ext>
            </a:extLst>
          </p:cNvPr>
          <p:cNvSpPr>
            <a:spLocks noGrp="1"/>
          </p:cNvSpPr>
          <p:nvPr>
            <p:ph type="body" sz="quarter" idx="17"/>
          </p:nvPr>
        </p:nvSpPr>
        <p:spPr>
          <a:xfrm>
            <a:off x="360000" y="1025082"/>
            <a:ext cx="11484000" cy="598235"/>
          </a:xfrm>
        </p:spPr>
        <p:txBody>
          <a:bodyPr/>
          <a:lstStyle/>
          <a:p>
            <a:r>
              <a:rPr lang="en-AU" sz="1800" dirty="0"/>
              <a:t>How many 3-digit numbers can be formed using the numbers 5, 6, 7, 8 and 9 that </a:t>
            </a:r>
            <a:r>
              <a:rPr lang="en-AU" sz="1800" dirty="0">
                <a:solidFill>
                  <a:schemeClr val="tx2"/>
                </a:solidFill>
              </a:rPr>
              <a:t>start with a 5</a:t>
            </a:r>
            <a:r>
              <a:rPr lang="en-AU" sz="1800" dirty="0"/>
              <a:t>?</a:t>
            </a:r>
          </a:p>
          <a:p>
            <a:endParaRPr lang="en-AU" dirty="0"/>
          </a:p>
          <a:p>
            <a:endParaRPr lang="en-AU" dirty="0"/>
          </a:p>
          <a:p>
            <a:endParaRPr lang="en-AU" dirty="0"/>
          </a:p>
        </p:txBody>
      </p:sp>
      <p:graphicFrame>
        <p:nvGraphicFramePr>
          <p:cNvPr id="7" name="Table 6">
            <a:extLst>
              <a:ext uri="{FF2B5EF4-FFF2-40B4-BE49-F238E27FC236}">
                <a16:creationId xmlns:a16="http://schemas.microsoft.com/office/drawing/2014/main" id="{A66AA8B9-D15B-BB22-C825-6CB1828631CE}"/>
              </a:ext>
            </a:extLst>
          </p:cNvPr>
          <p:cNvGraphicFramePr>
            <a:graphicFrameLocks noGrp="1"/>
          </p:cNvGraphicFramePr>
          <p:nvPr/>
        </p:nvGraphicFramePr>
        <p:xfrm>
          <a:off x="2031999" y="2423159"/>
          <a:ext cx="8128000" cy="100584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3472742905"/>
                    </a:ext>
                  </a:extLst>
                </a:gridCol>
                <a:gridCol w="4064000">
                  <a:extLst>
                    <a:ext uri="{9D8B030D-6E8A-4147-A177-3AD203B41FA5}">
                      <a16:colId xmlns:a16="http://schemas.microsoft.com/office/drawing/2014/main" val="3469552469"/>
                    </a:ext>
                  </a:extLst>
                </a:gridCol>
              </a:tblGrid>
              <a:tr h="0">
                <a:tc>
                  <a:txBody>
                    <a:bodyPr/>
                    <a:lstStyle/>
                    <a:p>
                      <a:r>
                        <a:rPr lang="en-AU" b="1" dirty="0"/>
                        <a:t>Factorial notation</a:t>
                      </a:r>
                    </a:p>
                  </a:txBody>
                  <a:tcPr/>
                </a:tc>
                <a:tc>
                  <a:txBody>
                    <a:bodyPr/>
                    <a:lstStyle/>
                    <a:p>
                      <a:r>
                        <a:rPr lang="en-AU" b="1" dirty="0"/>
                        <a:t>Multiplication principle </a:t>
                      </a:r>
                    </a:p>
                  </a:txBody>
                  <a:tcPr/>
                </a:tc>
                <a:extLst>
                  <a:ext uri="{0D108BD9-81ED-4DB2-BD59-A6C34878D82A}">
                    <a16:rowId xmlns:a16="http://schemas.microsoft.com/office/drawing/2014/main" val="461149302"/>
                  </a:ext>
                </a:extLst>
              </a:tr>
              <a:tr h="5296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AU" dirty="0"/>
                    </a:p>
                    <a:p>
                      <a:endParaRPr lang="en-AU" dirty="0"/>
                    </a:p>
                  </a:txBody>
                  <a:tcPr/>
                </a:tc>
                <a:tc>
                  <a:txBody>
                    <a:bodyPr/>
                    <a:lstStyle/>
                    <a:p>
                      <a:endParaRPr lang="en-AU" dirty="0"/>
                    </a:p>
                  </a:txBody>
                  <a:tcPr/>
                </a:tc>
                <a:extLst>
                  <a:ext uri="{0D108BD9-81ED-4DB2-BD59-A6C34878D82A}">
                    <a16:rowId xmlns:a16="http://schemas.microsoft.com/office/drawing/2014/main" val="3034877089"/>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54BE2BE-7E48-737F-0AC0-EA716092379D}"/>
                  </a:ext>
                </a:extLst>
              </p:cNvPr>
              <p:cNvSpPr txBox="1"/>
              <p:nvPr/>
            </p:nvSpPr>
            <p:spPr>
              <a:xfrm>
                <a:off x="1335605" y="2615648"/>
                <a:ext cx="3275670" cy="1284198"/>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AU" sz="1800" i="1" baseline="30000" dirty="0" smtClean="0">
                          <a:latin typeface="Cambria Math" panose="02040503050406030204" pitchFamily="18" charset="0"/>
                        </a:rPr>
                        <m:t>4</m:t>
                      </m:r>
                      <m:r>
                        <a:rPr lang="en-AU" sz="1800" i="1" dirty="0">
                          <a:latin typeface="Cambria Math" panose="02040503050406030204" pitchFamily="18" charset="0"/>
                        </a:rPr>
                        <m:t>𝑃</m:t>
                      </m:r>
                      <m:r>
                        <a:rPr lang="en-AU" sz="1800" b="0" i="1" baseline="-25000" dirty="0" smtClean="0">
                          <a:latin typeface="Cambria Math" panose="02040503050406030204" pitchFamily="18" charset="0"/>
                        </a:rPr>
                        <m:t>2</m:t>
                      </m:r>
                      <m:r>
                        <a:rPr lang="en-AU" sz="1800" i="1" dirty="0">
                          <a:latin typeface="Cambria Math" panose="02040503050406030204" pitchFamily="18" charset="0"/>
                        </a:rPr>
                        <m:t> </m:t>
                      </m:r>
                      <m:r>
                        <m:rPr>
                          <m:aln/>
                        </m:rP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2!</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12</m:t>
                      </m:r>
                    </m:oMath>
                  </m:oMathPara>
                </a14:m>
                <a:endParaRPr lang="en-AU" sz="1800" dirty="0"/>
              </a:p>
            </p:txBody>
          </p:sp>
        </mc:Choice>
        <mc:Fallback>
          <p:sp>
            <p:nvSpPr>
              <p:cNvPr id="8" name="TextBox 7">
                <a:extLst>
                  <a:ext uri="{FF2B5EF4-FFF2-40B4-BE49-F238E27FC236}">
                    <a16:creationId xmlns:a16="http://schemas.microsoft.com/office/drawing/2014/main" id="{A54BE2BE-7E48-737F-0AC0-EA716092379D}"/>
                  </a:ext>
                </a:extLst>
              </p:cNvPr>
              <p:cNvSpPr txBox="1">
                <a:spLocks noRot="1" noChangeAspect="1" noMove="1" noResize="1" noEditPoints="1" noAdjustHandles="1" noChangeArrowheads="1" noChangeShapeType="1" noTextEdit="1"/>
              </p:cNvSpPr>
              <p:nvPr/>
            </p:nvSpPr>
            <p:spPr>
              <a:xfrm>
                <a:off x="1335605" y="2615648"/>
                <a:ext cx="3275670" cy="128419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3A89A04-FFAC-5138-0E78-ADF2D6668ADD}"/>
                  </a:ext>
                </a:extLst>
              </p:cNvPr>
              <p:cNvSpPr txBox="1"/>
              <p:nvPr/>
            </p:nvSpPr>
            <p:spPr>
              <a:xfrm>
                <a:off x="6391737" y="2929388"/>
                <a:ext cx="2196451"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1×4×3=12</m:t>
                      </m:r>
                    </m:oMath>
                  </m:oMathPara>
                </a14:m>
                <a:endParaRPr lang="en-AU" sz="1800" dirty="0"/>
              </a:p>
            </p:txBody>
          </p:sp>
        </mc:Choice>
        <mc:Fallback>
          <p:sp>
            <p:nvSpPr>
              <p:cNvPr id="13" name="TextBox 12">
                <a:extLst>
                  <a:ext uri="{FF2B5EF4-FFF2-40B4-BE49-F238E27FC236}">
                    <a16:creationId xmlns:a16="http://schemas.microsoft.com/office/drawing/2014/main" id="{53A89A04-FFAC-5138-0E78-ADF2D6668ADD}"/>
                  </a:ext>
                </a:extLst>
              </p:cNvPr>
              <p:cNvSpPr txBox="1">
                <a:spLocks noRot="1" noChangeAspect="1" noMove="1" noResize="1" noEditPoints="1" noAdjustHandles="1" noChangeArrowheads="1" noChangeShapeType="1" noTextEdit="1"/>
              </p:cNvSpPr>
              <p:nvPr/>
            </p:nvSpPr>
            <p:spPr>
              <a:xfrm>
                <a:off x="6391737" y="2929388"/>
                <a:ext cx="2196451" cy="369332"/>
              </a:xfrm>
              <a:prstGeom prst="rect">
                <a:avLst/>
              </a:prstGeom>
              <a:blipFill>
                <a:blip r:embed="rId3"/>
                <a:stretch>
                  <a:fillRect/>
                </a:stretch>
              </a:blipFill>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6F8C85DD-79EB-D56B-E736-6DAF5F3F53F8}"/>
              </a:ext>
            </a:extLst>
          </p:cNvPr>
          <p:cNvSpPr/>
          <p:nvPr/>
        </p:nvSpPr>
        <p:spPr>
          <a:xfrm>
            <a:off x="531814" y="5356560"/>
            <a:ext cx="2355224" cy="979663"/>
          </a:xfrm>
          <a:prstGeom prst="wedgeRoundRectCallout">
            <a:avLst>
              <a:gd name="adj1" fmla="val 43759"/>
              <a:gd name="adj2" fmla="val -24646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r>
              <a:rPr lang="en-AU" sz="1800" dirty="0"/>
              <a:t>Why am I only selecting 2 from 4 numbers? </a:t>
            </a:r>
          </a:p>
        </p:txBody>
      </p:sp>
      <p:sp>
        <p:nvSpPr>
          <p:cNvPr id="10" name="Speech Bubble: Rectangle with Corners Rounded 9">
            <a:extLst>
              <a:ext uri="{FF2B5EF4-FFF2-40B4-BE49-F238E27FC236}">
                <a16:creationId xmlns:a16="http://schemas.microsoft.com/office/drawing/2014/main" id="{5B75E269-C80C-23AC-39BE-44C09E16FC45}"/>
              </a:ext>
            </a:extLst>
          </p:cNvPr>
          <p:cNvSpPr/>
          <p:nvPr/>
        </p:nvSpPr>
        <p:spPr>
          <a:xfrm>
            <a:off x="4671180" y="4969469"/>
            <a:ext cx="1945515" cy="979663"/>
          </a:xfrm>
          <a:prstGeom prst="wedgeRoundRectCallout">
            <a:avLst>
              <a:gd name="adj1" fmla="val 50895"/>
              <a:gd name="adj2" fmla="val -2183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r>
              <a:rPr lang="en-AU" sz="1800" dirty="0"/>
              <a:t>Why is the first value a 1? </a:t>
            </a:r>
          </a:p>
        </p:txBody>
      </p:sp>
      <p:sp>
        <p:nvSpPr>
          <p:cNvPr id="11" name="Speech Bubble: Rectangle with Corners Rounded 10">
            <a:extLst>
              <a:ext uri="{FF2B5EF4-FFF2-40B4-BE49-F238E27FC236}">
                <a16:creationId xmlns:a16="http://schemas.microsoft.com/office/drawing/2014/main" id="{A16504A4-E474-AFAA-BCBE-115F82983635}"/>
              </a:ext>
            </a:extLst>
          </p:cNvPr>
          <p:cNvSpPr/>
          <p:nvPr/>
        </p:nvSpPr>
        <p:spPr>
          <a:xfrm>
            <a:off x="9198011" y="4004603"/>
            <a:ext cx="2761108" cy="1327683"/>
          </a:xfrm>
          <a:prstGeom prst="wedgeRoundRectCallout">
            <a:avLst>
              <a:gd name="adj1" fmla="val -97068"/>
              <a:gd name="adj2" fmla="val -1174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180000" tIns="180000" bIns="180000" rtlCol="0" anchor="ctr"/>
          <a:lstStyle/>
          <a:p>
            <a:r>
              <a:rPr lang="en-AU" sz="1800" dirty="0"/>
              <a:t>How would the working change if the number ended with a 5?</a:t>
            </a:r>
          </a:p>
        </p:txBody>
      </p:sp>
      <p:sp>
        <p:nvSpPr>
          <p:cNvPr id="2" name="Slide Number Placeholder 1">
            <a:extLst>
              <a:ext uri="{FF2B5EF4-FFF2-40B4-BE49-F238E27FC236}">
                <a16:creationId xmlns:a16="http://schemas.microsoft.com/office/drawing/2014/main" id="{65276A7B-8DF5-1865-3F98-C17232A2F0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34408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99738-A6FF-6B78-497D-DAD71308B0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AA7E91-7C35-C5FE-0062-5E4C1098DD6A}"/>
              </a:ext>
            </a:extLst>
          </p:cNvPr>
          <p:cNvSpPr>
            <a:spLocks noGrp="1"/>
          </p:cNvSpPr>
          <p:nvPr>
            <p:ph type="title"/>
          </p:nvPr>
        </p:nvSpPr>
        <p:spPr/>
        <p:txBody>
          <a:bodyPr/>
          <a:lstStyle/>
          <a:p>
            <a:r>
              <a:rPr lang="en-AU" dirty="0"/>
              <a:t>Your turn (2) </a:t>
            </a:r>
          </a:p>
        </p:txBody>
      </p:sp>
      <p:sp>
        <p:nvSpPr>
          <p:cNvPr id="4" name="Text Placeholder 3">
            <a:extLst>
              <a:ext uri="{FF2B5EF4-FFF2-40B4-BE49-F238E27FC236}">
                <a16:creationId xmlns:a16="http://schemas.microsoft.com/office/drawing/2014/main" id="{100C6860-8BB1-CC3D-C6D4-B493F864D2CC}"/>
              </a:ext>
            </a:extLst>
          </p:cNvPr>
          <p:cNvSpPr>
            <a:spLocks noGrp="1"/>
          </p:cNvSpPr>
          <p:nvPr>
            <p:ph type="body" sz="quarter" idx="18"/>
          </p:nvPr>
        </p:nvSpPr>
        <p:spPr/>
        <p:txBody>
          <a:bodyPr/>
          <a:lstStyle/>
          <a:p>
            <a:r>
              <a:rPr lang="en-AU" dirty="0"/>
              <a:t>Question 2</a:t>
            </a:r>
          </a:p>
        </p:txBody>
      </p:sp>
      <p:sp>
        <p:nvSpPr>
          <p:cNvPr id="5" name="Text Placeholder 4">
            <a:extLst>
              <a:ext uri="{FF2B5EF4-FFF2-40B4-BE49-F238E27FC236}">
                <a16:creationId xmlns:a16="http://schemas.microsoft.com/office/drawing/2014/main" id="{657B9FE0-C879-9F26-A952-42498941421C}"/>
              </a:ext>
            </a:extLst>
          </p:cNvPr>
          <p:cNvSpPr>
            <a:spLocks noGrp="1"/>
          </p:cNvSpPr>
          <p:nvPr>
            <p:ph type="body" sz="quarter" idx="17"/>
          </p:nvPr>
        </p:nvSpPr>
        <p:spPr>
          <a:xfrm>
            <a:off x="359999" y="1369454"/>
            <a:ext cx="11484000" cy="4807835"/>
          </a:xfrm>
        </p:spPr>
        <p:txBody>
          <a:bodyPr/>
          <a:lstStyle/>
          <a:p>
            <a:r>
              <a:rPr lang="en-AU" dirty="0"/>
              <a:t>How many 4-digit numbers can be formed using the numbers 1, 2, 3, 4, 5 and 6 that </a:t>
            </a:r>
            <a:r>
              <a:rPr lang="en-AU" dirty="0">
                <a:solidFill>
                  <a:schemeClr val="tx2"/>
                </a:solidFill>
              </a:rPr>
              <a:t>end in a 3</a:t>
            </a:r>
            <a:r>
              <a:rPr lang="en-AU" dirty="0"/>
              <a:t>?</a:t>
            </a:r>
          </a:p>
          <a:p>
            <a:endParaRPr lang="en-AU" dirty="0"/>
          </a:p>
          <a:p>
            <a:endParaRPr lang="en-AU" dirty="0"/>
          </a:p>
          <a:p>
            <a:endParaRPr lang="en-AU" dirty="0"/>
          </a:p>
        </p:txBody>
      </p:sp>
      <p:graphicFrame>
        <p:nvGraphicFramePr>
          <p:cNvPr id="7" name="Table 6">
            <a:extLst>
              <a:ext uri="{FF2B5EF4-FFF2-40B4-BE49-F238E27FC236}">
                <a16:creationId xmlns:a16="http://schemas.microsoft.com/office/drawing/2014/main" id="{6A8D6B4B-123F-901B-9541-40C0FF818D68}"/>
              </a:ext>
            </a:extLst>
          </p:cNvPr>
          <p:cNvGraphicFramePr>
            <a:graphicFrameLocks noGrp="1"/>
          </p:cNvGraphicFramePr>
          <p:nvPr>
            <p:extLst>
              <p:ext uri="{D42A27DB-BD31-4B8C-83A1-F6EECF244321}">
                <p14:modId xmlns:p14="http://schemas.microsoft.com/office/powerpoint/2010/main" val="283734007"/>
              </p:ext>
            </p:extLst>
          </p:nvPr>
        </p:nvGraphicFramePr>
        <p:xfrm>
          <a:off x="2525160" y="3100637"/>
          <a:ext cx="8128000" cy="895389"/>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3472742905"/>
                    </a:ext>
                  </a:extLst>
                </a:gridCol>
                <a:gridCol w="4064000">
                  <a:extLst>
                    <a:ext uri="{9D8B030D-6E8A-4147-A177-3AD203B41FA5}">
                      <a16:colId xmlns:a16="http://schemas.microsoft.com/office/drawing/2014/main" val="3469552469"/>
                    </a:ext>
                  </a:extLst>
                </a:gridCol>
              </a:tblGrid>
              <a:tr h="0">
                <a:tc>
                  <a:txBody>
                    <a:bodyPr/>
                    <a:lstStyle/>
                    <a:p>
                      <a:r>
                        <a:rPr lang="en-AU" b="1" dirty="0"/>
                        <a:t>Factorial notation</a:t>
                      </a:r>
                    </a:p>
                  </a:txBody>
                  <a:tcPr/>
                </a:tc>
                <a:tc>
                  <a:txBody>
                    <a:bodyPr/>
                    <a:lstStyle/>
                    <a:p>
                      <a:r>
                        <a:rPr lang="en-AU" b="1" dirty="0"/>
                        <a:t>Multiplication principle </a:t>
                      </a:r>
                    </a:p>
                  </a:txBody>
                  <a:tcPr/>
                </a:tc>
                <a:extLst>
                  <a:ext uri="{0D108BD9-81ED-4DB2-BD59-A6C34878D82A}">
                    <a16:rowId xmlns:a16="http://schemas.microsoft.com/office/drawing/2014/main" val="461149302"/>
                  </a:ext>
                </a:extLst>
              </a:tr>
              <a:tr h="529629">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034877089"/>
                  </a:ext>
                </a:extLst>
              </a:tr>
            </a:tbl>
          </a:graphicData>
        </a:graphic>
      </p:graphicFrame>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5136E04-1E2F-EF2C-534C-9ACC060EA051}"/>
                  </a:ext>
                </a:extLst>
              </p:cNvPr>
              <p:cNvSpPr txBox="1"/>
              <p:nvPr/>
            </p:nvSpPr>
            <p:spPr>
              <a:xfrm>
                <a:off x="1835680" y="3359095"/>
                <a:ext cx="3275670" cy="1294137"/>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AU" sz="1800" i="1" baseline="30000" dirty="0" smtClean="0">
                          <a:latin typeface="Cambria Math" panose="02040503050406030204" pitchFamily="18" charset="0"/>
                        </a:rPr>
                        <m:t>5</m:t>
                      </m:r>
                      <m:r>
                        <a:rPr lang="en-AU" sz="1800" i="1" dirty="0">
                          <a:latin typeface="Cambria Math" panose="02040503050406030204" pitchFamily="18" charset="0"/>
                        </a:rPr>
                        <m:t>𝑃</m:t>
                      </m:r>
                      <m:r>
                        <a:rPr lang="en-AU" sz="1800" b="0" i="1" baseline="-25000" dirty="0" smtClean="0">
                          <a:latin typeface="Cambria Math" panose="02040503050406030204" pitchFamily="18" charset="0"/>
                        </a:rPr>
                        <m:t>3</m:t>
                      </m:r>
                      <m:r>
                        <a:rPr lang="en-AU" sz="1800" i="1" dirty="0">
                          <a:latin typeface="Cambria Math" panose="02040503050406030204" pitchFamily="18" charset="0"/>
                        </a:rPr>
                        <m:t> </m:t>
                      </m:r>
                      <m:r>
                        <m:rPr>
                          <m:aln/>
                        </m:rP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2!</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60</m:t>
                      </m:r>
                    </m:oMath>
                  </m:oMathPara>
                </a14:m>
                <a:endParaRPr lang="en-AU" sz="1800" dirty="0"/>
              </a:p>
            </p:txBody>
          </p:sp>
        </mc:Choice>
        <mc:Fallback>
          <p:sp>
            <p:nvSpPr>
              <p:cNvPr id="6" name="TextBox 5">
                <a:extLst>
                  <a:ext uri="{FF2B5EF4-FFF2-40B4-BE49-F238E27FC236}">
                    <a16:creationId xmlns:a16="http://schemas.microsoft.com/office/drawing/2014/main" id="{85136E04-1E2F-EF2C-534C-9ACC060EA051}"/>
                  </a:ext>
                </a:extLst>
              </p:cNvPr>
              <p:cNvSpPr txBox="1">
                <a:spLocks noRot="1" noChangeAspect="1" noMove="1" noResize="1" noEditPoints="1" noAdjustHandles="1" noChangeArrowheads="1" noChangeShapeType="1" noTextEdit="1"/>
              </p:cNvSpPr>
              <p:nvPr/>
            </p:nvSpPr>
            <p:spPr>
              <a:xfrm>
                <a:off x="1835680" y="3359095"/>
                <a:ext cx="3275670" cy="12941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C2041DA-F8D4-DD95-1EAD-3C7FBC0D5CD9}"/>
                  </a:ext>
                </a:extLst>
              </p:cNvPr>
              <p:cNvSpPr txBox="1"/>
              <p:nvPr/>
            </p:nvSpPr>
            <p:spPr>
              <a:xfrm>
                <a:off x="6795349" y="3565217"/>
                <a:ext cx="3083858"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5×4×3×1=60</m:t>
                      </m:r>
                    </m:oMath>
                  </m:oMathPara>
                </a14:m>
                <a:endParaRPr lang="en-AU" sz="1800" dirty="0"/>
              </a:p>
            </p:txBody>
          </p:sp>
        </mc:Choice>
        <mc:Fallback>
          <p:sp>
            <p:nvSpPr>
              <p:cNvPr id="9" name="TextBox 8">
                <a:extLst>
                  <a:ext uri="{FF2B5EF4-FFF2-40B4-BE49-F238E27FC236}">
                    <a16:creationId xmlns:a16="http://schemas.microsoft.com/office/drawing/2014/main" id="{AC2041DA-F8D4-DD95-1EAD-3C7FBC0D5CD9}"/>
                  </a:ext>
                </a:extLst>
              </p:cNvPr>
              <p:cNvSpPr txBox="1">
                <a:spLocks noRot="1" noChangeAspect="1" noMove="1" noResize="1" noEditPoints="1" noAdjustHandles="1" noChangeArrowheads="1" noChangeShapeType="1" noTextEdit="1"/>
              </p:cNvSpPr>
              <p:nvPr/>
            </p:nvSpPr>
            <p:spPr>
              <a:xfrm>
                <a:off x="6795349" y="3565217"/>
                <a:ext cx="3083858" cy="369332"/>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86B8E42-53F8-B5CA-72B6-7DEABAA4E2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171415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3AA66-13F1-975F-C091-3335FE5C5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A4129-2EFE-60B7-C7A2-B4BB379A5D9E}"/>
              </a:ext>
            </a:extLst>
          </p:cNvPr>
          <p:cNvSpPr>
            <a:spLocks noGrp="1"/>
          </p:cNvSpPr>
          <p:nvPr>
            <p:ph type="ctrTitle"/>
          </p:nvPr>
        </p:nvSpPr>
        <p:spPr/>
        <p:txBody>
          <a:bodyPr/>
          <a:lstStyle/>
          <a:p>
            <a:r>
              <a:rPr lang="en-AU" dirty="0"/>
              <a:t>Independent practice</a:t>
            </a:r>
          </a:p>
        </p:txBody>
      </p:sp>
    </p:spTree>
    <p:extLst>
      <p:ext uri="{BB962C8B-B14F-4D97-AF65-F5344CB8AC3E}">
        <p14:creationId xmlns:p14="http://schemas.microsoft.com/office/powerpoint/2010/main" val="14652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89C50F-3733-7068-23C2-6A50D33166DD}"/>
              </a:ext>
            </a:extLst>
          </p:cNvPr>
          <p:cNvSpPr>
            <a:spLocks noGrp="1"/>
          </p:cNvSpPr>
          <p:nvPr>
            <p:ph type="title"/>
          </p:nvPr>
        </p:nvSpPr>
        <p:spPr/>
        <p:txBody>
          <a:bodyPr/>
          <a:lstStyle/>
          <a:p>
            <a:r>
              <a:rPr lang="en-AU" dirty="0"/>
              <a:t>Encrypted message</a:t>
            </a:r>
          </a:p>
        </p:txBody>
      </p:sp>
      <p:sp>
        <p:nvSpPr>
          <p:cNvPr id="5" name="Text Placeholder 4">
            <a:extLst>
              <a:ext uri="{FF2B5EF4-FFF2-40B4-BE49-F238E27FC236}">
                <a16:creationId xmlns:a16="http://schemas.microsoft.com/office/drawing/2014/main" id="{3FE79E6F-E8D8-18EE-A459-D7A71632F550}"/>
              </a:ext>
            </a:extLst>
          </p:cNvPr>
          <p:cNvSpPr>
            <a:spLocks noGrp="1"/>
          </p:cNvSpPr>
          <p:nvPr>
            <p:ph type="body" sz="quarter" idx="17"/>
          </p:nvPr>
        </p:nvSpPr>
        <p:spPr>
          <a:xfrm>
            <a:off x="3097454" y="2655501"/>
            <a:ext cx="5997092" cy="926965"/>
          </a:xfrm>
        </p:spPr>
        <p:style>
          <a:lnRef idx="3">
            <a:schemeClr val="lt1"/>
          </a:lnRef>
          <a:fillRef idx="1">
            <a:schemeClr val="accent6"/>
          </a:fillRef>
          <a:effectRef idx="1">
            <a:schemeClr val="accent6"/>
          </a:effectRef>
          <a:fontRef idx="minor">
            <a:schemeClr val="lt1"/>
          </a:fontRef>
        </p:style>
        <p:txBody>
          <a:bodyPr/>
          <a:lstStyle/>
          <a:p>
            <a:pPr algn="ctr"/>
            <a:r>
              <a:rPr lang="en-AU" sz="3200" dirty="0">
                <a:solidFill>
                  <a:srgbClr val="000000"/>
                </a:solidFill>
                <a:effectLst/>
                <a:latin typeface="Arial" panose="020B0604020202020204" pitchFamily="34" charset="0"/>
                <a:ea typeface="Calibri" panose="020F0502020204030204" pitchFamily="34" charset="0"/>
              </a:rPr>
              <a:t>Gvotix dqmp, wzna ky fhesb</a:t>
            </a:r>
            <a:endParaRPr lang="en-AU" sz="3200" dirty="0">
              <a:effectLst/>
              <a:latin typeface="Arial" panose="020B0604020202020204" pitchFamily="34" charset="0"/>
              <a:ea typeface="Calibri" panose="020F0502020204030204" pitchFamily="34" charset="0"/>
            </a:endParaRPr>
          </a:p>
          <a:p>
            <a:endParaRPr lang="en-AU" dirty="0"/>
          </a:p>
        </p:txBody>
      </p:sp>
      <p:sp>
        <p:nvSpPr>
          <p:cNvPr id="2" name="Slide Number Placeholder 1">
            <a:extLst>
              <a:ext uri="{FF2B5EF4-FFF2-40B4-BE49-F238E27FC236}">
                <a16:creationId xmlns:a16="http://schemas.microsoft.com/office/drawing/2014/main" id="{3222AF7F-8D5E-FA37-EB8B-7040FA6A37E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1351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US" sz="1100" u="sng" dirty="0">
                <a:solidFill>
                  <a:schemeClr val="accent1">
                    <a:lumMod val="75000"/>
                    <a:lumOff val="2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Mathematics Extension 1 11-12 Syllabus</a:t>
            </a:r>
            <a:r>
              <a:rPr lang="en-AU" sz="1100" dirty="0">
                <a:solidFill>
                  <a:schemeClr val="accent1">
                    <a:lumMod val="75000"/>
                    <a:lumOff val="25000"/>
                  </a:schemeClr>
                </a:solidFill>
                <a:effectLst/>
                <a:latin typeface="Arial" panose="020B0604020202020204" pitchFamily="34" charset="0"/>
                <a:ea typeface="Arial" panose="020B0604020202020204" pitchFamily="34" charset="0"/>
              </a:rPr>
              <a:t> </a:t>
            </a:r>
            <a:r>
              <a:rPr lang="en-AU" sz="11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343401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4E8F-22F6-467D-0081-055A5478105F}"/>
              </a:ext>
            </a:extLst>
          </p:cNvPr>
          <p:cNvSpPr>
            <a:spLocks noGrp="1"/>
          </p:cNvSpPr>
          <p:nvPr>
            <p:ph type="ctrTitle"/>
          </p:nvPr>
        </p:nvSpPr>
        <p:spPr/>
        <p:txBody>
          <a:bodyPr/>
          <a:lstStyle/>
          <a:p>
            <a:r>
              <a:rPr lang="en-AU" dirty="0"/>
              <a:t>Connecting learning</a:t>
            </a:r>
          </a:p>
        </p:txBody>
      </p:sp>
    </p:spTree>
    <p:extLst>
      <p:ext uri="{BB962C8B-B14F-4D97-AF65-F5344CB8AC3E}">
        <p14:creationId xmlns:p14="http://schemas.microsoft.com/office/powerpoint/2010/main" val="9923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FF13F9-8098-5EAB-BC3C-53B05F50B490}"/>
              </a:ext>
            </a:extLst>
          </p:cNvPr>
          <p:cNvSpPr>
            <a:spLocks noGrp="1"/>
          </p:cNvSpPr>
          <p:nvPr>
            <p:ph type="title"/>
          </p:nvPr>
        </p:nvSpPr>
        <p:spPr/>
        <p:txBody>
          <a:bodyPr/>
          <a:lstStyle/>
          <a:p>
            <a:r>
              <a:rPr lang="en-AU" dirty="0"/>
              <a:t>Permutations</a:t>
            </a:r>
          </a:p>
        </p:txBody>
      </p:sp>
      <p:sp>
        <p:nvSpPr>
          <p:cNvPr id="4" name="Text Placeholder 3">
            <a:extLst>
              <a:ext uri="{FF2B5EF4-FFF2-40B4-BE49-F238E27FC236}">
                <a16:creationId xmlns:a16="http://schemas.microsoft.com/office/drawing/2014/main" id="{16814269-0649-46D7-6B9F-8881621AAF5A}"/>
              </a:ext>
            </a:extLst>
          </p:cNvPr>
          <p:cNvSpPr>
            <a:spLocks noGrp="1"/>
          </p:cNvSpPr>
          <p:nvPr>
            <p:ph type="body" sz="quarter" idx="18"/>
          </p:nvPr>
        </p:nvSpPr>
        <p:spPr/>
        <p:txBody>
          <a:bodyPr/>
          <a:lstStyle/>
          <a:p>
            <a:r>
              <a:rPr lang="en-AU" dirty="0"/>
              <a:t>Definition</a:t>
            </a:r>
          </a:p>
        </p:txBody>
      </p:sp>
      <p:sp>
        <p:nvSpPr>
          <p:cNvPr id="5" name="Text Placeholder 4">
            <a:extLst>
              <a:ext uri="{FF2B5EF4-FFF2-40B4-BE49-F238E27FC236}">
                <a16:creationId xmlns:a16="http://schemas.microsoft.com/office/drawing/2014/main" id="{BC5A6FC4-B97D-64F3-D131-FE9E31D9B44D}"/>
              </a:ext>
            </a:extLst>
          </p:cNvPr>
          <p:cNvSpPr>
            <a:spLocks noGrp="1"/>
          </p:cNvSpPr>
          <p:nvPr>
            <p:ph type="body" sz="quarter" idx="17"/>
          </p:nvPr>
        </p:nvSpPr>
        <p:spPr>
          <a:xfrm>
            <a:off x="2518367" y="1710637"/>
            <a:ext cx="7067719" cy="1166127"/>
          </a:xfr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36000" bIns="180000"/>
          <a:lstStyle/>
          <a:p>
            <a:r>
              <a:rPr lang="en-AU" sz="1800" dirty="0">
                <a:solidFill>
                  <a:schemeClr val="tx1"/>
                </a:solidFill>
                <a:ea typeface="Calibri" panose="020F0502020204030204" pitchFamily="34" charset="0"/>
              </a:rPr>
              <a:t>A </a:t>
            </a:r>
            <a:r>
              <a:rPr lang="en-AU" sz="1800" dirty="0">
                <a:solidFill>
                  <a:schemeClr val="tx1"/>
                </a:solidFill>
                <a:effectLst/>
                <a:latin typeface="Arial" panose="020B0604020202020204" pitchFamily="34" charset="0"/>
                <a:ea typeface="Calibri" panose="020F0502020204030204" pitchFamily="34" charset="0"/>
              </a:rPr>
              <a:t>permutation is an </a:t>
            </a:r>
            <a:r>
              <a:rPr lang="en-AU" sz="1800" dirty="0">
                <a:solidFill>
                  <a:schemeClr val="accent2"/>
                </a:solidFill>
                <a:effectLst/>
                <a:latin typeface="Arial" panose="020B0604020202020204" pitchFamily="34" charset="0"/>
                <a:ea typeface="Calibri" panose="020F0502020204030204" pitchFamily="34" charset="0"/>
              </a:rPr>
              <a:t>ordered selection </a:t>
            </a:r>
            <a:r>
              <a:rPr lang="en-AU" sz="1800" dirty="0">
                <a:solidFill>
                  <a:schemeClr val="tx1"/>
                </a:solidFill>
                <a:effectLst/>
                <a:latin typeface="Arial" panose="020B0604020202020204" pitchFamily="34" charset="0"/>
                <a:ea typeface="Calibri" panose="020F0502020204030204" pitchFamily="34" charset="0"/>
              </a:rPr>
              <a:t>of some or all objects from a set of</a:t>
            </a:r>
            <a:r>
              <a:rPr lang="en-AU" sz="1800" dirty="0">
                <a:effectLst/>
                <a:latin typeface="Arial" panose="020B0604020202020204" pitchFamily="34" charset="0"/>
                <a:ea typeface="Calibri" panose="020F0502020204030204" pitchFamily="34" charset="0"/>
              </a:rPr>
              <a:t> </a:t>
            </a:r>
            <a:r>
              <a:rPr lang="en-AU" sz="1800" dirty="0">
                <a:solidFill>
                  <a:schemeClr val="accent2"/>
                </a:solidFill>
                <a:effectLst/>
                <a:latin typeface="Arial" panose="020B0604020202020204" pitchFamily="34" charset="0"/>
                <a:ea typeface="Calibri" panose="020F0502020204030204" pitchFamily="34" charset="0"/>
              </a:rPr>
              <a:t>distinct objects</a:t>
            </a:r>
            <a:r>
              <a:rPr lang="en-AU" sz="1800" dirty="0">
                <a:solidFill>
                  <a:schemeClr val="tx1"/>
                </a:solidFill>
                <a:effectLst/>
                <a:latin typeface="Arial" panose="020B0604020202020204" pitchFamily="34" charset="0"/>
                <a:ea typeface="Calibri" panose="020F0502020204030204" pitchFamily="34" charset="0"/>
              </a:rPr>
              <a:t>.</a:t>
            </a:r>
          </a:p>
          <a:p>
            <a:endParaRPr lang="en-AU" i="1" baseline="30000" dirty="0">
              <a:ea typeface="Calibri" panose="020F0502020204030204" pitchFamily="34" charset="0"/>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7A63B495-73CD-2267-A5B8-35547107093E}"/>
                  </a:ext>
                </a:extLst>
              </p:cNvPr>
              <p:cNvSpPr txBox="1"/>
              <p:nvPr/>
            </p:nvSpPr>
            <p:spPr>
              <a:xfrm>
                <a:off x="2496619" y="3126558"/>
                <a:ext cx="3123345" cy="1681199"/>
              </a:xfrm>
              <a:prstGeom prst="rect">
                <a:avLst/>
              </a:prstGeom>
              <a:noFill/>
            </p:spPr>
            <p:txBody>
              <a:bodyPr wrap="none" lIns="0" tIns="0" rIns="0" bIns="360000" rtlCol="0" anchor="ctr">
                <a:noAutofit/>
              </a:bodyPr>
              <a:lstStyle/>
              <a:p>
                <a:pPr>
                  <a:lnSpc>
                    <a:spcPct val="150000"/>
                  </a:lnSpc>
                </a:pPr>
                <a14:m>
                  <m:oMathPara xmlns:m="http://schemas.openxmlformats.org/officeDocument/2006/math">
                    <m:oMathParaPr>
                      <m:jc m:val="centerGroup"/>
                    </m:oMathParaPr>
                    <m:oMath xmlns:m="http://schemas.openxmlformats.org/officeDocument/2006/math">
                      <m:r>
                        <m:rPr>
                          <m:nor/>
                        </m:rPr>
                        <a:rPr lang="en-AU" sz="7200" i="1" baseline="30000" dirty="0" smtClean="0">
                          <a:latin typeface="Cambria Math" panose="02040503050406030204" pitchFamily="18" charset="0"/>
                          <a:ea typeface="Cambria Math" panose="02040503050406030204" pitchFamily="18" charset="0"/>
                        </a:rPr>
                        <m:t>n</m:t>
                      </m:r>
                      <m:r>
                        <m:rPr>
                          <m:nor/>
                        </m:rPr>
                        <a:rPr lang="en-AU" sz="7200" i="1" dirty="0" smtClean="0">
                          <a:latin typeface="Cambria Math" panose="02040503050406030204" pitchFamily="18" charset="0"/>
                          <a:ea typeface="Cambria Math" panose="02040503050406030204" pitchFamily="18" charset="0"/>
                        </a:rPr>
                        <m:t>P</m:t>
                      </m:r>
                      <m:r>
                        <m:rPr>
                          <m:nor/>
                        </m:rPr>
                        <a:rPr lang="en-AU" sz="7200" i="1" baseline="-25000" dirty="0" smtClean="0">
                          <a:latin typeface="Cambria Math" panose="02040503050406030204" pitchFamily="18" charset="0"/>
                          <a:ea typeface="Cambria Math" panose="02040503050406030204" pitchFamily="18" charset="0"/>
                        </a:rPr>
                        <m:t>r</m:t>
                      </m:r>
                    </m:oMath>
                  </m:oMathPara>
                </a14:m>
                <a:endParaRPr lang="en-AU" sz="7200" i="1" dirty="0">
                  <a:latin typeface="Cambria Math" panose="02040503050406030204" pitchFamily="18" charset="0"/>
                </a:endParaRPr>
              </a:p>
            </p:txBody>
          </p:sp>
        </mc:Choice>
        <mc:Fallback>
          <p:sp>
            <p:nvSpPr>
              <p:cNvPr id="15" name="TextBox 14">
                <a:extLst>
                  <a:ext uri="{FF2B5EF4-FFF2-40B4-BE49-F238E27FC236}">
                    <a16:creationId xmlns:a16="http://schemas.microsoft.com/office/drawing/2014/main" id="{7A63B495-73CD-2267-A5B8-35547107093E}"/>
                  </a:ext>
                </a:extLst>
              </p:cNvPr>
              <p:cNvSpPr txBox="1">
                <a:spLocks noRot="1" noChangeAspect="1" noMove="1" noResize="1" noEditPoints="1" noAdjustHandles="1" noChangeArrowheads="1" noChangeShapeType="1" noTextEdit="1"/>
              </p:cNvSpPr>
              <p:nvPr/>
            </p:nvSpPr>
            <p:spPr>
              <a:xfrm>
                <a:off x="2496619" y="3126558"/>
                <a:ext cx="3123345" cy="168119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9F27ECD-BB29-6045-1FB3-0055D7683933}"/>
                  </a:ext>
                </a:extLst>
              </p:cNvPr>
              <p:cNvSpPr txBox="1"/>
              <p:nvPr/>
            </p:nvSpPr>
            <p:spPr>
              <a:xfrm>
                <a:off x="5995738" y="3181840"/>
                <a:ext cx="3589505" cy="1681199"/>
              </a:xfrm>
              <a:prstGeom prst="rect">
                <a:avLst/>
              </a:prstGeom>
              <a:noFill/>
            </p:spPr>
            <p:txBody>
              <a:bodyPr wrap="square" lIns="0" tIns="0" rIns="0" bIns="0" rtlCol="0">
                <a:noAutofit/>
              </a:bodyPr>
              <a:lstStyle/>
              <a:p>
                <a:pPr algn="l"/>
                <a:r>
                  <a:rPr lang="en-AU" sz="1800" dirty="0"/>
                  <a:t>P means permutation</a:t>
                </a:r>
              </a:p>
              <a:p>
                <a:pPr algn="l"/>
                <a:endParaRPr lang="en-AU" sz="1800" dirty="0"/>
              </a:p>
              <a:p>
                <a14:m>
                  <m:oMath xmlns:m="http://schemas.openxmlformats.org/officeDocument/2006/math">
                    <m:r>
                      <a:rPr lang="en-AU" sz="1800" i="1" dirty="0" smtClean="0">
                        <a:latin typeface="Cambria Math" panose="02040503050406030204" pitchFamily="18" charset="0"/>
                      </a:rPr>
                      <m:t>𝑛</m:t>
                    </m:r>
                  </m:oMath>
                </a14:m>
                <a:r>
                  <a:rPr lang="en-AU" sz="1800" dirty="0"/>
                  <a:t> is the total objects  </a:t>
                </a:r>
              </a:p>
              <a:p>
                <a:endParaRPr lang="en-AU" sz="1800" dirty="0">
                  <a:solidFill>
                    <a:schemeClr val="accent2"/>
                  </a:solidFill>
                  <a:effectLst/>
                  <a:latin typeface="Arial" panose="020B0604020202020204" pitchFamily="34" charset="0"/>
                  <a:ea typeface="Calibri" panose="020F0502020204030204" pitchFamily="34" charset="0"/>
                </a:endParaRPr>
              </a:p>
              <a:p>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𝑟</m:t>
                    </m:r>
                  </m:oMath>
                </a14:m>
                <a:r>
                  <a:rPr lang="en-AU" sz="1800" i="1" dirty="0">
                    <a:effectLst/>
                    <a:latin typeface="Arial" panose="020B0604020202020204" pitchFamily="34" charset="0"/>
                    <a:ea typeface="Calibri" panose="020F0502020204030204" pitchFamily="34" charset="0"/>
                  </a:rPr>
                  <a:t> </a:t>
                </a:r>
                <a:r>
                  <a:rPr lang="en-AU" sz="1800" i="1" dirty="0">
                    <a:solidFill>
                      <a:schemeClr val="accent2"/>
                    </a:solidFill>
                    <a:effectLst/>
                    <a:latin typeface="Arial" panose="020B0604020202020204" pitchFamily="34" charset="0"/>
                    <a:ea typeface="Calibri" panose="020F0502020204030204" pitchFamily="34" charset="0"/>
                  </a:rPr>
                  <a:t> </a:t>
                </a:r>
                <a:r>
                  <a:rPr lang="en-AU" sz="1800" dirty="0">
                    <a:effectLst/>
                    <a:latin typeface="Arial" panose="020B0604020202020204" pitchFamily="34" charset="0"/>
                    <a:ea typeface="Calibri" panose="020F0502020204030204" pitchFamily="34" charset="0"/>
                  </a:rPr>
                  <a:t>is the number you are selecting</a:t>
                </a:r>
                <a:endParaRPr lang="en-AU" sz="2000" dirty="0"/>
              </a:p>
            </p:txBody>
          </p:sp>
        </mc:Choice>
        <mc:Fallback>
          <p:sp>
            <p:nvSpPr>
              <p:cNvPr id="11" name="TextBox 10">
                <a:extLst>
                  <a:ext uri="{FF2B5EF4-FFF2-40B4-BE49-F238E27FC236}">
                    <a16:creationId xmlns:a16="http://schemas.microsoft.com/office/drawing/2014/main" id="{D9F27ECD-BB29-6045-1FB3-0055D7683933}"/>
                  </a:ext>
                </a:extLst>
              </p:cNvPr>
              <p:cNvSpPr txBox="1">
                <a:spLocks noRot="1" noChangeAspect="1" noMove="1" noResize="1" noEditPoints="1" noAdjustHandles="1" noChangeArrowheads="1" noChangeShapeType="1" noTextEdit="1"/>
              </p:cNvSpPr>
              <p:nvPr/>
            </p:nvSpPr>
            <p:spPr>
              <a:xfrm>
                <a:off x="5995738" y="3181840"/>
                <a:ext cx="3589505" cy="1681199"/>
              </a:xfrm>
              <a:prstGeom prst="rect">
                <a:avLst/>
              </a:prstGeom>
              <a:blipFill>
                <a:blip r:embed="rId3"/>
                <a:stretch>
                  <a:fillRect l="-4240" t="-447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6747691-7302-C336-EC23-DF52B774C1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9184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B1352-EB87-24A2-76E2-7D5B2E14F1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69D56D-326D-F524-7481-9B11A0B50AEE}"/>
              </a:ext>
            </a:extLst>
          </p:cNvPr>
          <p:cNvSpPr>
            <a:spLocks noGrp="1"/>
          </p:cNvSpPr>
          <p:nvPr>
            <p:ph type="title"/>
          </p:nvPr>
        </p:nvSpPr>
        <p:spPr/>
        <p:txBody>
          <a:bodyPr/>
          <a:lstStyle/>
          <a:p>
            <a:r>
              <a:rPr lang="en-AU" dirty="0">
                <a:latin typeface="+mj-lt"/>
              </a:rPr>
              <a:t>Learning intention and success criteria</a:t>
            </a:r>
          </a:p>
        </p:txBody>
      </p:sp>
      <p:sp>
        <p:nvSpPr>
          <p:cNvPr id="3" name="TextBox 2">
            <a:extLst>
              <a:ext uri="{FF2B5EF4-FFF2-40B4-BE49-F238E27FC236}">
                <a16:creationId xmlns:a16="http://schemas.microsoft.com/office/drawing/2014/main" id="{5A2B251F-717C-2343-70A0-DB6E3AD63335}"/>
              </a:ext>
            </a:extLst>
          </p:cNvPr>
          <p:cNvSpPr txBox="1"/>
          <p:nvPr/>
        </p:nvSpPr>
        <p:spPr>
          <a:xfrm>
            <a:off x="359998" y="1694912"/>
            <a:ext cx="11303000" cy="523220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a:t>
            </a:r>
            <a:endParaRPr kumimoji="0" lang="en-AU" sz="20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To understand the concept of a permutation.</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criteria</a:t>
            </a:r>
            <a:endParaRPr kumimoji="0" lang="en-US" sz="20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define a permutation. </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use the notation </a:t>
            </a:r>
            <a:r>
              <a:rPr lang="en-AU" sz="1800" i="1" baseline="30000" dirty="0">
                <a:effectLst/>
                <a:latin typeface="Cambria Math" panose="02040503050406030204" pitchFamily="18" charset="0"/>
                <a:ea typeface="Calibri" panose="020F0502020204030204" pitchFamily="34" charset="0"/>
              </a:rPr>
              <a:t>n</a:t>
            </a:r>
            <a:r>
              <a:rPr lang="en-AU" sz="1800" i="1" dirty="0">
                <a:effectLst/>
                <a:latin typeface="Cambria Math" panose="02040503050406030204" pitchFamily="18" charset="0"/>
                <a:ea typeface="Calibri" panose="020F0502020204030204" pitchFamily="34" charset="0"/>
              </a:rPr>
              <a:t>P</a:t>
            </a:r>
            <a:r>
              <a:rPr lang="en-AU" sz="1800" i="1" baseline="-25000" dirty="0">
                <a:effectLst/>
                <a:latin typeface="Cambria Math" panose="02040503050406030204" pitchFamily="18" charset="0"/>
                <a:ea typeface="Calibri" panose="020F0502020204030204" pitchFamily="34" charset="0"/>
              </a:rPr>
              <a:t>r</a:t>
            </a:r>
            <a:r>
              <a:rPr lang="en-AU" sz="1800" i="1" baseline="-25000" dirty="0">
                <a:effectLst/>
                <a:latin typeface="Arial" panose="020B0604020202020204" pitchFamily="34" charset="0"/>
                <a:ea typeface="Calibri" panose="020F0502020204030204" pitchFamily="34" charset="0"/>
              </a:rPr>
              <a:t>   </a:t>
            </a:r>
            <a:r>
              <a:rPr lang="en-AU" sz="1800" dirty="0">
                <a:effectLst/>
                <a:latin typeface="Arial" panose="020B0604020202020204" pitchFamily="34" charset="0"/>
                <a:ea typeface="Calibri" panose="020F0502020204030204" pitchFamily="34" charset="0"/>
              </a:rPr>
              <a:t>to show ordered selections of items. </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explain what </a:t>
            </a:r>
            <a:r>
              <a:rPr lang="en-AU" sz="1800" i="1" baseline="30000" dirty="0">
                <a:effectLst/>
                <a:latin typeface="Cambria Math" panose="02040503050406030204" pitchFamily="18" charset="0"/>
                <a:ea typeface="Calibri" panose="020F0502020204030204" pitchFamily="34" charset="0"/>
              </a:rPr>
              <a:t>n</a:t>
            </a:r>
            <a:r>
              <a:rPr lang="en-AU" sz="1800" i="1" dirty="0">
                <a:effectLst/>
                <a:latin typeface="Cambria Math" panose="02040503050406030204" pitchFamily="18" charset="0"/>
                <a:ea typeface="Calibri" panose="020F0502020204030204" pitchFamily="34" charset="0"/>
              </a:rPr>
              <a:t>P</a:t>
            </a:r>
            <a:r>
              <a:rPr lang="en-AU" sz="1800" i="1" baseline="-25000" dirty="0">
                <a:effectLst/>
                <a:latin typeface="Cambria Math" panose="02040503050406030204" pitchFamily="18" charset="0"/>
                <a:ea typeface="Calibri" panose="020F0502020204030204" pitchFamily="34" charset="0"/>
              </a:rPr>
              <a:t>n</a:t>
            </a:r>
            <a:r>
              <a:rPr lang="en-AU" sz="1800" i="1" dirty="0">
                <a:effectLst/>
                <a:latin typeface="Arial" panose="020B0604020202020204" pitchFamily="34" charset="0"/>
                <a:ea typeface="Yu Mincho" panose="02020400000000000000" pitchFamily="18" charset="-128"/>
              </a:rPr>
              <a:t> </a:t>
            </a:r>
            <a:r>
              <a:rPr lang="en-AU" sz="1800" dirty="0">
                <a:effectLst/>
                <a:latin typeface="Arial" panose="020B0604020202020204" pitchFamily="34" charset="0"/>
                <a:ea typeface="Yu Mincho" panose="02020400000000000000" pitchFamily="18" charset="-128"/>
              </a:rPr>
              <a:t>and</a:t>
            </a:r>
            <a:r>
              <a:rPr lang="en-AU" sz="1800" i="1" dirty="0">
                <a:effectLst/>
                <a:latin typeface="Arial" panose="020B0604020202020204" pitchFamily="34" charset="0"/>
                <a:ea typeface="Yu Mincho" panose="02020400000000000000" pitchFamily="18" charset="-128"/>
              </a:rPr>
              <a:t> </a:t>
            </a:r>
            <a:r>
              <a:rPr lang="en-AU" sz="1800" i="1" baseline="30000" dirty="0">
                <a:effectLst/>
                <a:latin typeface="Cambria Math" panose="02040503050406030204" pitchFamily="18" charset="0"/>
                <a:ea typeface="Calibri" panose="020F0502020204030204" pitchFamily="34" charset="0"/>
              </a:rPr>
              <a:t>n</a:t>
            </a:r>
            <a:r>
              <a:rPr lang="en-AU" sz="1800" i="1" dirty="0">
                <a:effectLst/>
                <a:latin typeface="Cambria Math" panose="02040503050406030204" pitchFamily="18" charset="0"/>
                <a:ea typeface="Calibri" panose="020F0502020204030204" pitchFamily="34" charset="0"/>
              </a:rPr>
              <a:t>P</a:t>
            </a:r>
            <a:r>
              <a:rPr lang="en-AU" sz="1800" i="1" baseline="-25000" dirty="0">
                <a:latin typeface="Cambria Math" panose="02040503050406030204" pitchFamily="18" charset="0"/>
                <a:ea typeface="Calibri" panose="020F0502020204030204" pitchFamily="34" charset="0"/>
              </a:rPr>
              <a:t>0</a:t>
            </a:r>
            <a:r>
              <a:rPr lang="en-AU" sz="1800" baseline="-25000" dirty="0">
                <a:effectLst/>
                <a:latin typeface="Cambria Math" panose="02040503050406030204" pitchFamily="18" charset="0"/>
                <a:ea typeface="Calibri" panose="020F0502020204030204" pitchFamily="34" charset="0"/>
              </a:rPr>
              <a:t>  </a:t>
            </a:r>
            <a:r>
              <a:rPr lang="en-AU" sz="1800" dirty="0">
                <a:effectLst/>
                <a:latin typeface="Arial" panose="020B0604020202020204" pitchFamily="34" charset="0"/>
                <a:ea typeface="Calibri" panose="020F0502020204030204" pitchFamily="34" charset="0"/>
              </a:rPr>
              <a:t>represent and their values. </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explain different ways to represent a permutation and justify which one I would use.</a:t>
            </a:r>
          </a:p>
          <a:p>
            <a:br>
              <a:rPr lang="en-AU" sz="1800" dirty="0">
                <a:effectLst/>
                <a:latin typeface="Arial" panose="020B0604020202020204" pitchFamily="34" charset="0"/>
                <a:ea typeface="Calibri" panose="020F0502020204030204" pitchFamily="34" charset="0"/>
              </a:rPr>
            </a:br>
            <a:br>
              <a:rPr lang="en-AU" sz="1800" dirty="0">
                <a:effectLst/>
                <a:latin typeface="Arial" panose="020B0604020202020204" pitchFamily="34" charset="0"/>
                <a:ea typeface="Calibri" panose="020F0502020204030204" pitchFamily="34" charset="0"/>
              </a:rPr>
            </a:br>
            <a:endParaRPr kumimoji="0" lang="en-AU" sz="24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54803345-3353-1E85-2FC2-3C7223BA4E2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143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10EECF-9A08-8A2E-A0B8-BFD6B822C5B3}"/>
              </a:ext>
            </a:extLst>
          </p:cNvPr>
          <p:cNvSpPr>
            <a:spLocks noGrp="1"/>
          </p:cNvSpPr>
          <p:nvPr>
            <p:ph type="title"/>
          </p:nvPr>
        </p:nvSpPr>
        <p:spPr/>
        <p:txBody>
          <a:bodyPr/>
          <a:lstStyle/>
          <a:p>
            <a:r>
              <a:rPr lang="en-AU" dirty="0"/>
              <a:t>Permutations (2)</a:t>
            </a:r>
          </a:p>
        </p:txBody>
      </p:sp>
      <p:sp>
        <p:nvSpPr>
          <p:cNvPr id="4" name="Text Placeholder 3">
            <a:extLst>
              <a:ext uri="{FF2B5EF4-FFF2-40B4-BE49-F238E27FC236}">
                <a16:creationId xmlns:a16="http://schemas.microsoft.com/office/drawing/2014/main" id="{83769C95-743A-9239-2F25-357774A01C1B}"/>
              </a:ext>
            </a:extLst>
          </p:cNvPr>
          <p:cNvSpPr>
            <a:spLocks noGrp="1"/>
          </p:cNvSpPr>
          <p:nvPr>
            <p:ph type="body" sz="quarter" idx="18"/>
          </p:nvPr>
        </p:nvSpPr>
        <p:spPr/>
        <p:txBody>
          <a:bodyPr/>
          <a:lstStyle/>
          <a:p>
            <a:r>
              <a:rPr lang="en-AU" dirty="0"/>
              <a:t>Examples</a:t>
            </a:r>
          </a:p>
        </p:txBody>
      </p:sp>
      <mc:AlternateContent xmlns:mc="http://schemas.openxmlformats.org/markup-compatibility/2006">
        <mc:Choice xmlns:a14="http://schemas.microsoft.com/office/drawing/2010/main" Requires="a14">
          <p:sp>
            <p:nvSpPr>
              <p:cNvPr id="5" name="Text Placeholder 4">
                <a:extLst>
                  <a:ext uri="{FF2B5EF4-FFF2-40B4-BE49-F238E27FC236}">
                    <a16:creationId xmlns:a16="http://schemas.microsoft.com/office/drawing/2014/main" id="{BF1498F4-53D1-89C5-B12F-26BEB6294A1B}"/>
                  </a:ext>
                </a:extLst>
              </p:cNvPr>
              <p:cNvSpPr>
                <a:spLocks noGrp="1"/>
              </p:cNvSpPr>
              <p:nvPr>
                <p:ph type="body" sz="quarter" idx="17"/>
              </p:nvPr>
            </p:nvSpPr>
            <p:spPr>
              <a:xfrm>
                <a:off x="360000" y="1567086"/>
                <a:ext cx="5033933" cy="4807835"/>
              </a:xfrm>
            </p:spPr>
            <p:txBody>
              <a:bodyPr/>
              <a:lstStyle/>
              <a:p>
                <a:r>
                  <a:rPr lang="en-AU" sz="1800" dirty="0"/>
                  <a:t>Write each calculation in factorial form:</a:t>
                </a:r>
              </a:p>
              <a:p>
                <a:pPr marL="457200" indent="-457200">
                  <a:buFont typeface="+mj-lt"/>
                  <a:buAutoNum type="alphaLcParenR"/>
                </a:pPr>
                <a14:m>
                  <m:oMath xmlns:m="http://schemas.openxmlformats.org/officeDocument/2006/math">
                    <m:r>
                      <a:rPr lang="en-AU" sz="2400" i="1" baseline="30000" dirty="0" smtClean="0">
                        <a:latin typeface="Cambria Math" panose="02040503050406030204" pitchFamily="18" charset="0"/>
                      </a:rPr>
                      <m:t>5</m:t>
                    </m:r>
                    <m:r>
                      <a:rPr lang="en-AU" sz="2400" i="1" dirty="0">
                        <a:latin typeface="Cambria Math" panose="02040503050406030204" pitchFamily="18" charset="0"/>
                      </a:rPr>
                      <m:t>𝑃</m:t>
                    </m:r>
                    <m:r>
                      <a:rPr lang="en-AU" sz="2400" i="1" baseline="-25000" dirty="0">
                        <a:latin typeface="Cambria Math" panose="02040503050406030204" pitchFamily="18" charset="0"/>
                      </a:rPr>
                      <m:t>3</m:t>
                    </m:r>
                  </m:oMath>
                </a14:m>
                <a:endParaRPr lang="en-AU" sz="2400" dirty="0"/>
              </a:p>
              <a:p>
                <a:pPr marL="457200" indent="-457200">
                  <a:buFont typeface="+mj-lt"/>
                  <a:buAutoNum type="alphaLcParenR"/>
                </a:pPr>
                <a14:m>
                  <m:oMath xmlns:m="http://schemas.openxmlformats.org/officeDocument/2006/math">
                    <m:r>
                      <a:rPr lang="en-AU" sz="2400" i="1" baseline="30000" dirty="0">
                        <a:latin typeface="Cambria Math" panose="02040503050406030204" pitchFamily="18" charset="0"/>
                      </a:rPr>
                      <m:t>6</m:t>
                    </m:r>
                    <m:r>
                      <a:rPr lang="en-AU" sz="2400" i="1" dirty="0">
                        <a:latin typeface="Cambria Math" panose="02040503050406030204" pitchFamily="18" charset="0"/>
                      </a:rPr>
                      <m:t>𝑃</m:t>
                    </m:r>
                    <m:r>
                      <a:rPr lang="en-AU" sz="2400" i="1" baseline="-25000" dirty="0">
                        <a:latin typeface="Cambria Math" panose="02040503050406030204" pitchFamily="18" charset="0"/>
                      </a:rPr>
                      <m:t>3</m:t>
                    </m:r>
                  </m:oMath>
                </a14:m>
                <a:endParaRPr lang="en-AU" sz="2400" dirty="0"/>
              </a:p>
              <a:p>
                <a:pPr marL="457200" indent="-457200">
                  <a:buFont typeface="+mj-lt"/>
                  <a:buAutoNum type="alphaLcParenR"/>
                </a:pPr>
                <a14:m>
                  <m:oMath xmlns:m="http://schemas.openxmlformats.org/officeDocument/2006/math">
                    <m:r>
                      <a:rPr lang="en-AU" sz="2400" i="1" baseline="30000" dirty="0">
                        <a:latin typeface="Cambria Math" panose="02040503050406030204" pitchFamily="18" charset="0"/>
                      </a:rPr>
                      <m:t>6</m:t>
                    </m:r>
                    <m:r>
                      <a:rPr lang="en-AU" sz="2400" i="1" dirty="0">
                        <a:latin typeface="Cambria Math" panose="02040503050406030204" pitchFamily="18" charset="0"/>
                      </a:rPr>
                      <m:t>𝑃</m:t>
                    </m:r>
                    <m:r>
                      <a:rPr lang="en-AU" sz="2400" b="0" i="1" baseline="-25000" dirty="0" smtClean="0">
                        <a:latin typeface="Cambria Math" panose="02040503050406030204" pitchFamily="18" charset="0"/>
                      </a:rPr>
                      <m:t>4</m:t>
                    </m:r>
                  </m:oMath>
                </a14:m>
                <a:endParaRPr lang="en-AU" sz="2400" baseline="-25000" dirty="0"/>
              </a:p>
              <a:p>
                <a:pPr marL="457200" indent="-457200">
                  <a:buFont typeface="+mj-lt"/>
                  <a:buAutoNum type="alphaLcParenR"/>
                </a:pPr>
                <a14:m>
                  <m:oMath xmlns:m="http://schemas.openxmlformats.org/officeDocument/2006/math">
                    <m:r>
                      <a:rPr lang="en-AU" sz="2400" i="1" baseline="30000" dirty="0" smtClean="0">
                        <a:latin typeface="Cambria Math" panose="02040503050406030204" pitchFamily="18" charset="0"/>
                      </a:rPr>
                      <m:t>6</m:t>
                    </m:r>
                    <m:r>
                      <a:rPr lang="en-AU" sz="2400" i="1" dirty="0">
                        <a:latin typeface="Cambria Math" panose="02040503050406030204" pitchFamily="18" charset="0"/>
                      </a:rPr>
                      <m:t>𝑃</m:t>
                    </m:r>
                    <m:r>
                      <a:rPr lang="en-AU" sz="2400" b="0" i="1" baseline="-25000" dirty="0" smtClean="0">
                        <a:latin typeface="Cambria Math" panose="02040503050406030204" pitchFamily="18" charset="0"/>
                      </a:rPr>
                      <m:t>5</m:t>
                    </m:r>
                  </m:oMath>
                </a14:m>
                <a:endParaRPr lang="en-AU" sz="2400" baseline="-25000" dirty="0"/>
              </a:p>
              <a:p>
                <a:pPr marL="457200" indent="-457200">
                  <a:buFont typeface="+mj-lt"/>
                  <a:buAutoNum type="alphaLcParenR"/>
                </a:pPr>
                <a14:m>
                  <m:oMath xmlns:m="http://schemas.openxmlformats.org/officeDocument/2006/math">
                    <m:r>
                      <m:rPr>
                        <m:sty m:val="p"/>
                      </m:rPr>
                      <a:rPr lang="en-AU" sz="2400" i="1" baseline="30000" dirty="0">
                        <a:latin typeface="Cambria Math" panose="02040503050406030204" pitchFamily="18" charset="0"/>
                      </a:rPr>
                      <m:t>n</m:t>
                    </m:r>
                    <m:r>
                      <a:rPr lang="en-AU" sz="2400" i="1" dirty="0">
                        <a:latin typeface="Cambria Math" panose="02040503050406030204" pitchFamily="18" charset="0"/>
                      </a:rPr>
                      <m:t>𝑃</m:t>
                    </m:r>
                    <m:r>
                      <a:rPr lang="en-AU" sz="2400" b="0" i="1" baseline="-25000" dirty="0" smtClean="0">
                        <a:latin typeface="Cambria Math" panose="02040503050406030204" pitchFamily="18" charset="0"/>
                      </a:rPr>
                      <m:t>4</m:t>
                    </m:r>
                  </m:oMath>
                </a14:m>
                <a:endParaRPr lang="en-AU" sz="2400" b="0" baseline="-25000" dirty="0"/>
              </a:p>
              <a:p>
                <a:pPr marL="457200" indent="-457200">
                  <a:buFont typeface="+mj-lt"/>
                  <a:buAutoNum type="alphaLcParenR"/>
                </a:pPr>
                <a14:m>
                  <m:oMath xmlns:m="http://schemas.openxmlformats.org/officeDocument/2006/math">
                    <m:r>
                      <m:rPr>
                        <m:sty m:val="p"/>
                      </m:rPr>
                      <a:rPr lang="en-AU" sz="2400" i="1" baseline="30000" dirty="0" smtClean="0">
                        <a:latin typeface="Cambria Math" panose="02040503050406030204" pitchFamily="18" charset="0"/>
                      </a:rPr>
                      <m:t>n</m:t>
                    </m:r>
                    <m:r>
                      <a:rPr lang="en-AU" sz="2400" i="1" dirty="0">
                        <a:latin typeface="Cambria Math" panose="02040503050406030204" pitchFamily="18" charset="0"/>
                      </a:rPr>
                      <m:t>𝑃</m:t>
                    </m:r>
                  </m:oMath>
                </a14:m>
                <a:r>
                  <a:rPr lang="en-AU" sz="2400" b="0" baseline="-25000" dirty="0"/>
                  <a:t>r</a:t>
                </a:r>
              </a:p>
              <a:p>
                <a:endParaRPr lang="en-AU" sz="2800" baseline="-25000" dirty="0"/>
              </a:p>
              <a:p>
                <a:endParaRPr lang="en-AU" sz="2800" baseline="-25000" dirty="0"/>
              </a:p>
              <a:p>
                <a:endParaRPr lang="en-AU" sz="2800" baseline="-25000" dirty="0"/>
              </a:p>
              <a:p>
                <a:endParaRPr lang="en-AU" sz="2800" dirty="0"/>
              </a:p>
              <a:p>
                <a:endParaRPr lang="en-AU" sz="2800" dirty="0"/>
              </a:p>
            </p:txBody>
          </p:sp>
        </mc:Choice>
        <mc:Fallback>
          <p:sp>
            <p:nvSpPr>
              <p:cNvPr id="5" name="Text Placeholder 4">
                <a:extLst>
                  <a:ext uri="{FF2B5EF4-FFF2-40B4-BE49-F238E27FC236}">
                    <a16:creationId xmlns:a16="http://schemas.microsoft.com/office/drawing/2014/main" id="{BF1498F4-53D1-89C5-B12F-26BEB6294A1B}"/>
                  </a:ext>
                </a:extLst>
              </p:cNvPr>
              <p:cNvSpPr>
                <a:spLocks noGrp="1" noRot="1" noChangeAspect="1" noMove="1" noResize="1" noEditPoints="1" noAdjustHandles="1" noChangeArrowheads="1" noChangeShapeType="1" noTextEdit="1"/>
              </p:cNvSpPr>
              <p:nvPr>
                <p:ph type="body" sz="quarter" idx="17"/>
              </p:nvPr>
            </p:nvSpPr>
            <p:spPr>
              <a:xfrm>
                <a:off x="360000" y="1567086"/>
                <a:ext cx="5033933" cy="4807835"/>
              </a:xfrm>
              <a:blipFill>
                <a:blip r:embed="rId3"/>
                <a:stretch>
                  <a:fillRect l="-30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 Placeholder 4">
                <a:extLst>
                  <a:ext uri="{FF2B5EF4-FFF2-40B4-BE49-F238E27FC236}">
                    <a16:creationId xmlns:a16="http://schemas.microsoft.com/office/drawing/2014/main" id="{7F879E5F-0EF2-3E01-4FF3-8DA5EF5285F5}"/>
                  </a:ext>
                </a:extLst>
              </p:cNvPr>
              <p:cNvSpPr txBox="1">
                <a:spLocks/>
              </p:cNvSpPr>
              <p:nvPr/>
            </p:nvSpPr>
            <p:spPr>
              <a:xfrm>
                <a:off x="1932271" y="1616025"/>
                <a:ext cx="5033933"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800" i="1" dirty="0">
                  <a:latin typeface="Cambria Math" panose="02040503050406030204" pitchFamily="18" charset="0"/>
                </a:endParaRPr>
              </a:p>
              <a:p>
                <a:pPr>
                  <a:lnSpc>
                    <a:spcPts val="4000"/>
                  </a:lnSpc>
                </a:pPr>
                <a14:m>
                  <m:oMathPara xmlns:m="http://schemas.openxmlformats.org/officeDocument/2006/math">
                    <m:oMathParaPr>
                      <m:jc m:val="left"/>
                    </m:oMathParaPr>
                    <m:oMath xmlns:m="http://schemas.openxmlformats.org/officeDocument/2006/math">
                      <m:f>
                        <m:fPr>
                          <m:ctrlPr>
                            <a:rPr lang="en-AU" sz="1400" b="1" i="1" dirty="0" smtClean="0">
                              <a:latin typeface="Cambria Math" panose="02040503050406030204" pitchFamily="18" charset="0"/>
                            </a:rPr>
                          </m:ctrlPr>
                        </m:fPr>
                        <m:num>
                          <m:r>
                            <a:rPr lang="en-AU" sz="1400" b="1" i="1" dirty="0" smtClean="0">
                              <a:latin typeface="Cambria Math" panose="02040503050406030204" pitchFamily="18" charset="0"/>
                            </a:rPr>
                            <m:t>𝟓</m:t>
                          </m:r>
                          <m:r>
                            <a:rPr lang="en-AU" sz="1400" b="1" i="1" dirty="0" smtClean="0">
                              <a:latin typeface="Cambria Math" panose="02040503050406030204" pitchFamily="18" charset="0"/>
                            </a:rPr>
                            <m:t>!</m:t>
                          </m:r>
                        </m:num>
                        <m:den>
                          <m:r>
                            <a:rPr lang="en-AU" sz="1400" b="1" i="1" dirty="0" smtClean="0">
                              <a:latin typeface="Cambria Math" panose="02040503050406030204" pitchFamily="18" charset="0"/>
                            </a:rPr>
                            <m:t>𝟐</m:t>
                          </m:r>
                          <m:r>
                            <a:rPr lang="en-AU" sz="1400" b="1" i="1" dirty="0" smtClean="0">
                              <a:latin typeface="Cambria Math" panose="02040503050406030204" pitchFamily="18" charset="0"/>
                            </a:rPr>
                            <m:t>!</m:t>
                          </m:r>
                        </m:den>
                      </m:f>
                      <m:r>
                        <a:rPr lang="en-AU" sz="1400" b="1" i="1" dirty="0" smtClean="0">
                          <a:latin typeface="Cambria Math" panose="02040503050406030204" pitchFamily="18" charset="0"/>
                        </a:rPr>
                        <m:t>= </m:t>
                      </m:r>
                      <m:r>
                        <a:rPr lang="en-AU" sz="1400" b="1" i="1" dirty="0" smtClean="0">
                          <a:latin typeface="Cambria Math" panose="02040503050406030204" pitchFamily="18" charset="0"/>
                        </a:rPr>
                        <m:t>𝟔𝟎</m:t>
                      </m:r>
                    </m:oMath>
                  </m:oMathPara>
                </a14:m>
                <a:endParaRPr lang="en-AU" sz="1400" b="1" dirty="0"/>
              </a:p>
              <a:p>
                <a:pPr>
                  <a:lnSpc>
                    <a:spcPts val="4000"/>
                  </a:lnSpc>
                </a:pPr>
                <a14:m>
                  <m:oMathPara xmlns:m="http://schemas.openxmlformats.org/officeDocument/2006/math">
                    <m:oMathParaPr>
                      <m:jc m:val="left"/>
                    </m:oMathParaPr>
                    <m:oMath xmlns:m="http://schemas.openxmlformats.org/officeDocument/2006/math">
                      <m:f>
                        <m:fPr>
                          <m:ctrlPr>
                            <a:rPr lang="en-AU" sz="1400" b="1" i="1" dirty="0" smtClean="0">
                              <a:latin typeface="Cambria Math" panose="02040503050406030204" pitchFamily="18" charset="0"/>
                            </a:rPr>
                          </m:ctrlPr>
                        </m:fPr>
                        <m:num>
                          <m:r>
                            <a:rPr lang="en-AU" sz="1400" b="1" i="1" dirty="0" smtClean="0">
                              <a:latin typeface="Cambria Math" panose="02040503050406030204" pitchFamily="18" charset="0"/>
                            </a:rPr>
                            <m:t>𝟔</m:t>
                          </m:r>
                          <m:r>
                            <a:rPr lang="en-AU" sz="1400" b="1" i="1" dirty="0" smtClean="0">
                              <a:latin typeface="Cambria Math" panose="02040503050406030204" pitchFamily="18" charset="0"/>
                            </a:rPr>
                            <m:t>!</m:t>
                          </m:r>
                        </m:num>
                        <m:den>
                          <m:r>
                            <a:rPr lang="en-AU" sz="1400" b="1" i="1" dirty="0" smtClean="0">
                              <a:latin typeface="Cambria Math" panose="02040503050406030204" pitchFamily="18" charset="0"/>
                            </a:rPr>
                            <m:t>𝟑</m:t>
                          </m:r>
                          <m:r>
                            <a:rPr lang="en-AU" sz="1400" b="1" i="1" dirty="0" smtClean="0">
                              <a:latin typeface="Cambria Math" panose="02040503050406030204" pitchFamily="18" charset="0"/>
                            </a:rPr>
                            <m:t>!</m:t>
                          </m:r>
                        </m:den>
                      </m:f>
                      <m:r>
                        <a:rPr lang="en-AU" sz="1400" b="1" i="1" dirty="0" smtClean="0">
                          <a:latin typeface="Cambria Math" panose="02040503050406030204" pitchFamily="18" charset="0"/>
                        </a:rPr>
                        <m:t>=</m:t>
                      </m:r>
                      <m:r>
                        <a:rPr lang="en-AU" sz="1400" b="1" i="1" dirty="0" smtClean="0">
                          <a:latin typeface="Cambria Math" panose="02040503050406030204" pitchFamily="18" charset="0"/>
                        </a:rPr>
                        <m:t>𝟏𝟐𝟎</m:t>
                      </m:r>
                    </m:oMath>
                  </m:oMathPara>
                </a14:m>
                <a:endParaRPr lang="en-AU" sz="1400" b="1" dirty="0"/>
              </a:p>
              <a:p>
                <a:pPr>
                  <a:lnSpc>
                    <a:spcPts val="4000"/>
                  </a:lnSpc>
                </a:pPr>
                <a14:m>
                  <m:oMathPara xmlns:m="http://schemas.openxmlformats.org/officeDocument/2006/math">
                    <m:oMathParaPr>
                      <m:jc m:val="left"/>
                    </m:oMathParaPr>
                    <m:oMath xmlns:m="http://schemas.openxmlformats.org/officeDocument/2006/math">
                      <m:f>
                        <m:fPr>
                          <m:ctrlPr>
                            <a:rPr lang="en-AU" sz="1400" b="1" i="1" dirty="0" smtClean="0">
                              <a:latin typeface="Cambria Math" panose="02040503050406030204" pitchFamily="18" charset="0"/>
                            </a:rPr>
                          </m:ctrlPr>
                        </m:fPr>
                        <m:num>
                          <m:r>
                            <a:rPr lang="en-AU" sz="1400" b="1" i="1" dirty="0" smtClean="0">
                              <a:latin typeface="Cambria Math" panose="02040503050406030204" pitchFamily="18" charset="0"/>
                            </a:rPr>
                            <m:t>𝟔</m:t>
                          </m:r>
                          <m:r>
                            <a:rPr lang="en-AU" sz="1400" b="1" i="1" dirty="0" smtClean="0">
                              <a:latin typeface="Cambria Math" panose="02040503050406030204" pitchFamily="18" charset="0"/>
                            </a:rPr>
                            <m:t>!</m:t>
                          </m:r>
                        </m:num>
                        <m:den>
                          <m:r>
                            <a:rPr lang="en-AU" sz="1400" b="1" i="1" dirty="0" smtClean="0">
                              <a:latin typeface="Cambria Math" panose="02040503050406030204" pitchFamily="18" charset="0"/>
                            </a:rPr>
                            <m:t>𝟐</m:t>
                          </m:r>
                          <m:r>
                            <a:rPr lang="en-AU" sz="1400" b="1" i="1" dirty="0" smtClean="0">
                              <a:latin typeface="Cambria Math" panose="02040503050406030204" pitchFamily="18" charset="0"/>
                            </a:rPr>
                            <m:t>!</m:t>
                          </m:r>
                        </m:den>
                      </m:f>
                      <m:r>
                        <a:rPr lang="en-AU" sz="1400" b="1" i="1" dirty="0" smtClean="0">
                          <a:latin typeface="Cambria Math" panose="02040503050406030204" pitchFamily="18" charset="0"/>
                        </a:rPr>
                        <m:t>=</m:t>
                      </m:r>
                      <m:r>
                        <a:rPr lang="en-AU" sz="1400" b="1" i="1" dirty="0" smtClean="0">
                          <a:latin typeface="Cambria Math" panose="02040503050406030204" pitchFamily="18" charset="0"/>
                        </a:rPr>
                        <m:t>𝟑𝟔𝟎</m:t>
                      </m:r>
                    </m:oMath>
                  </m:oMathPara>
                </a14:m>
                <a:endParaRPr lang="en-AU" sz="1400" b="1" baseline="-25000" dirty="0"/>
              </a:p>
              <a:p>
                <a:pPr>
                  <a:lnSpc>
                    <a:spcPts val="4000"/>
                  </a:lnSpc>
                </a:pPr>
                <a14:m>
                  <m:oMathPara xmlns:m="http://schemas.openxmlformats.org/officeDocument/2006/math">
                    <m:oMathParaPr>
                      <m:jc m:val="left"/>
                    </m:oMathParaPr>
                    <m:oMath xmlns:m="http://schemas.openxmlformats.org/officeDocument/2006/math">
                      <m:f>
                        <m:fPr>
                          <m:ctrlPr>
                            <a:rPr lang="en-AU" sz="1400" b="1" i="1" dirty="0" smtClean="0">
                              <a:latin typeface="Cambria Math" panose="02040503050406030204" pitchFamily="18" charset="0"/>
                            </a:rPr>
                          </m:ctrlPr>
                        </m:fPr>
                        <m:num>
                          <m:r>
                            <a:rPr lang="en-AU" sz="1400" b="1" i="1" dirty="0" smtClean="0">
                              <a:latin typeface="Cambria Math" panose="02040503050406030204" pitchFamily="18" charset="0"/>
                            </a:rPr>
                            <m:t>𝟔</m:t>
                          </m:r>
                          <m:r>
                            <a:rPr lang="en-AU" sz="1400" b="1" i="1" dirty="0" smtClean="0">
                              <a:latin typeface="Cambria Math" panose="02040503050406030204" pitchFamily="18" charset="0"/>
                            </a:rPr>
                            <m:t>!</m:t>
                          </m:r>
                        </m:num>
                        <m:den>
                          <m:r>
                            <a:rPr lang="en-AU" sz="1400" b="1" i="1" dirty="0" smtClean="0">
                              <a:latin typeface="Cambria Math" panose="02040503050406030204" pitchFamily="18" charset="0"/>
                            </a:rPr>
                            <m:t>𝟏</m:t>
                          </m:r>
                          <m:r>
                            <a:rPr lang="en-AU" sz="1400" b="1" i="1" dirty="0" smtClean="0">
                              <a:latin typeface="Cambria Math" panose="02040503050406030204" pitchFamily="18" charset="0"/>
                            </a:rPr>
                            <m:t>!</m:t>
                          </m:r>
                        </m:den>
                      </m:f>
                      <m:r>
                        <a:rPr lang="en-AU" sz="1400" b="1" i="1" dirty="0" smtClean="0">
                          <a:latin typeface="Cambria Math" panose="02040503050406030204" pitchFamily="18" charset="0"/>
                        </a:rPr>
                        <m:t>=</m:t>
                      </m:r>
                      <m:r>
                        <a:rPr lang="en-AU" sz="1400" b="1" i="1" dirty="0" smtClean="0">
                          <a:latin typeface="Cambria Math" panose="02040503050406030204" pitchFamily="18" charset="0"/>
                        </a:rPr>
                        <m:t>𝟕𝟐𝟎</m:t>
                      </m:r>
                    </m:oMath>
                  </m:oMathPara>
                </a14:m>
                <a:endParaRPr lang="en-AU" sz="1400" b="1" dirty="0"/>
              </a:p>
              <a:p>
                <a:pPr>
                  <a:lnSpc>
                    <a:spcPts val="4000"/>
                  </a:lnSpc>
                </a:pPr>
                <a14:m>
                  <m:oMathPara xmlns:m="http://schemas.openxmlformats.org/officeDocument/2006/math">
                    <m:oMathParaPr>
                      <m:jc m:val="left"/>
                    </m:oMathParaPr>
                    <m:oMath xmlns:m="http://schemas.openxmlformats.org/officeDocument/2006/math">
                      <m:f>
                        <m:fPr>
                          <m:ctrlPr>
                            <a:rPr lang="en-AU" sz="1200" b="1" i="1" dirty="0" smtClean="0">
                              <a:latin typeface="Cambria Math" panose="02040503050406030204" pitchFamily="18" charset="0"/>
                            </a:rPr>
                          </m:ctrlPr>
                        </m:fPr>
                        <m:num>
                          <m:r>
                            <a:rPr lang="en-AU" sz="1200" b="1" i="1" dirty="0" smtClean="0">
                              <a:latin typeface="Cambria Math" panose="02040503050406030204" pitchFamily="18" charset="0"/>
                            </a:rPr>
                            <m:t>𝒏</m:t>
                          </m:r>
                          <m:r>
                            <a:rPr lang="en-AU" sz="1200" b="1" i="1" dirty="0" smtClean="0">
                              <a:latin typeface="Cambria Math" panose="02040503050406030204" pitchFamily="18" charset="0"/>
                            </a:rPr>
                            <m:t>!</m:t>
                          </m:r>
                        </m:num>
                        <m:den>
                          <m:r>
                            <a:rPr lang="en-AU" sz="1200" b="1" i="1" dirty="0" smtClean="0">
                              <a:latin typeface="Cambria Math" panose="02040503050406030204" pitchFamily="18" charset="0"/>
                            </a:rPr>
                            <m:t>(</m:t>
                          </m:r>
                          <m:r>
                            <a:rPr lang="en-AU" sz="1200" b="1" i="1" dirty="0" smtClean="0">
                              <a:latin typeface="Cambria Math" panose="02040503050406030204" pitchFamily="18" charset="0"/>
                            </a:rPr>
                            <m:t>𝒏</m:t>
                          </m:r>
                          <m:r>
                            <a:rPr lang="en-AU" sz="1200" b="1" i="1" dirty="0" smtClean="0">
                              <a:latin typeface="Cambria Math" panose="02040503050406030204" pitchFamily="18" charset="0"/>
                            </a:rPr>
                            <m:t>−</m:t>
                          </m:r>
                          <m:r>
                            <a:rPr lang="en-AU" sz="1200" b="1" i="1" dirty="0" smtClean="0">
                              <a:latin typeface="Cambria Math" panose="02040503050406030204" pitchFamily="18" charset="0"/>
                            </a:rPr>
                            <m:t>𝟒</m:t>
                          </m:r>
                          <m:r>
                            <a:rPr lang="en-AU" sz="1200" b="1" i="1" dirty="0" smtClean="0">
                              <a:latin typeface="Cambria Math" panose="02040503050406030204" pitchFamily="18" charset="0"/>
                            </a:rPr>
                            <m:t>)!</m:t>
                          </m:r>
                        </m:den>
                      </m:f>
                    </m:oMath>
                  </m:oMathPara>
                </a14:m>
                <a:endParaRPr lang="en-AU" sz="1600" b="1" dirty="0"/>
              </a:p>
              <a:p>
                <a:pPr>
                  <a:lnSpc>
                    <a:spcPts val="4000"/>
                  </a:lnSpc>
                </a:pPr>
                <a14:m>
                  <m:oMathPara xmlns:m="http://schemas.openxmlformats.org/officeDocument/2006/math">
                    <m:oMathParaPr>
                      <m:jc m:val="left"/>
                    </m:oMathParaPr>
                    <m:oMath xmlns:m="http://schemas.openxmlformats.org/officeDocument/2006/math">
                      <m:f>
                        <m:fPr>
                          <m:ctrlPr>
                            <a:rPr lang="en-AU" sz="1200" b="1" i="1" dirty="0" smtClean="0">
                              <a:latin typeface="Cambria Math" panose="02040503050406030204" pitchFamily="18" charset="0"/>
                            </a:rPr>
                          </m:ctrlPr>
                        </m:fPr>
                        <m:num>
                          <m:r>
                            <a:rPr lang="en-AU" sz="1200" b="1" i="1" dirty="0" smtClean="0">
                              <a:latin typeface="Cambria Math" panose="02040503050406030204" pitchFamily="18" charset="0"/>
                            </a:rPr>
                            <m:t>𝒏</m:t>
                          </m:r>
                          <m:r>
                            <a:rPr lang="en-AU" sz="1200" b="1" i="1" dirty="0" smtClean="0">
                              <a:latin typeface="Cambria Math" panose="02040503050406030204" pitchFamily="18" charset="0"/>
                            </a:rPr>
                            <m:t>!</m:t>
                          </m:r>
                        </m:num>
                        <m:den>
                          <m:r>
                            <a:rPr lang="en-AU" sz="1200" b="1" i="1" dirty="0" smtClean="0">
                              <a:latin typeface="Cambria Math" panose="02040503050406030204" pitchFamily="18" charset="0"/>
                            </a:rPr>
                            <m:t>(</m:t>
                          </m:r>
                          <m:r>
                            <a:rPr lang="en-AU" sz="1200" b="1" i="1" dirty="0" smtClean="0">
                              <a:latin typeface="Cambria Math" panose="02040503050406030204" pitchFamily="18" charset="0"/>
                            </a:rPr>
                            <m:t>𝒏</m:t>
                          </m:r>
                          <m:r>
                            <a:rPr lang="en-AU" sz="1200" b="1" i="1" dirty="0" smtClean="0">
                              <a:latin typeface="Cambria Math" panose="02040503050406030204" pitchFamily="18" charset="0"/>
                            </a:rPr>
                            <m:t>−</m:t>
                          </m:r>
                          <m:r>
                            <a:rPr lang="en-AU" sz="1200" b="1" i="1" dirty="0" smtClean="0">
                              <a:latin typeface="Cambria Math" panose="02040503050406030204" pitchFamily="18" charset="0"/>
                            </a:rPr>
                            <m:t>𝒓</m:t>
                          </m:r>
                          <m:r>
                            <a:rPr lang="en-AU" sz="1200" b="1" i="1" dirty="0" smtClean="0">
                              <a:latin typeface="Cambria Math" panose="02040503050406030204" pitchFamily="18" charset="0"/>
                            </a:rPr>
                            <m:t>)!</m:t>
                          </m:r>
                        </m:den>
                      </m:f>
                    </m:oMath>
                  </m:oMathPara>
                </a14:m>
                <a:endParaRPr lang="en-AU" sz="1600" b="1" dirty="0"/>
              </a:p>
              <a:p>
                <a:endParaRPr lang="en-AU" sz="1600" baseline="-25000" dirty="0"/>
              </a:p>
              <a:p>
                <a:endParaRPr lang="en-AU" sz="2800" baseline="-25000" dirty="0"/>
              </a:p>
              <a:p>
                <a:endParaRPr lang="en-AU" sz="2800" baseline="-25000" dirty="0"/>
              </a:p>
              <a:p>
                <a:endParaRPr lang="en-AU" sz="2800" dirty="0"/>
              </a:p>
              <a:p>
                <a:endParaRPr lang="en-AU" sz="2800" dirty="0"/>
              </a:p>
            </p:txBody>
          </p:sp>
        </mc:Choice>
        <mc:Fallback>
          <p:sp>
            <p:nvSpPr>
              <p:cNvPr id="6" name="Text Placeholder 4">
                <a:extLst>
                  <a:ext uri="{FF2B5EF4-FFF2-40B4-BE49-F238E27FC236}">
                    <a16:creationId xmlns:a16="http://schemas.microsoft.com/office/drawing/2014/main" id="{7F879E5F-0EF2-3E01-4FF3-8DA5EF5285F5}"/>
                  </a:ext>
                </a:extLst>
              </p:cNvPr>
              <p:cNvSpPr txBox="1">
                <a:spLocks noRot="1" noChangeAspect="1" noMove="1" noResize="1" noEditPoints="1" noAdjustHandles="1" noChangeArrowheads="1" noChangeShapeType="1" noTextEdit="1"/>
              </p:cNvSpPr>
              <p:nvPr/>
            </p:nvSpPr>
            <p:spPr>
              <a:xfrm>
                <a:off x="1932271" y="1616025"/>
                <a:ext cx="5033933" cy="4807835"/>
              </a:xfrm>
              <a:prstGeom prst="rect">
                <a:avLst/>
              </a:prstGeom>
              <a:blipFill>
                <a:blip r:embed="rId4"/>
                <a:stretch>
                  <a:fillRect l="-151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92B33CB-91D1-BA96-4005-6B28BDFBB54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97971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1DE34-954F-AE32-F3F6-3F826589C8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7EE9EC-7AE3-B150-2F7E-9301DEFC7A90}"/>
              </a:ext>
            </a:extLst>
          </p:cNvPr>
          <p:cNvSpPr>
            <a:spLocks noGrp="1"/>
          </p:cNvSpPr>
          <p:nvPr>
            <p:ph type="title"/>
          </p:nvPr>
        </p:nvSpPr>
        <p:spPr/>
        <p:txBody>
          <a:bodyPr/>
          <a:lstStyle/>
          <a:p>
            <a:r>
              <a:rPr lang="en-AU" dirty="0"/>
              <a:t>Permutations (3)</a:t>
            </a:r>
          </a:p>
        </p:txBody>
      </p:sp>
      <p:sp>
        <p:nvSpPr>
          <p:cNvPr id="4" name="Text Placeholder 3">
            <a:extLst>
              <a:ext uri="{FF2B5EF4-FFF2-40B4-BE49-F238E27FC236}">
                <a16:creationId xmlns:a16="http://schemas.microsoft.com/office/drawing/2014/main" id="{22FA7E35-3F70-8C22-82BD-338FE0F82B1E}"/>
              </a:ext>
            </a:extLst>
          </p:cNvPr>
          <p:cNvSpPr>
            <a:spLocks noGrp="1"/>
          </p:cNvSpPr>
          <p:nvPr>
            <p:ph type="body" sz="quarter" idx="18"/>
          </p:nvPr>
        </p:nvSpPr>
        <p:spPr/>
        <p:txBody>
          <a:bodyPr/>
          <a:lstStyle/>
          <a:p>
            <a:r>
              <a:rPr lang="en-AU" dirty="0"/>
              <a:t>Definition</a:t>
            </a:r>
          </a:p>
        </p:txBody>
      </p:sp>
      <p:sp>
        <p:nvSpPr>
          <p:cNvPr id="5" name="Text Placeholder 4">
            <a:extLst>
              <a:ext uri="{FF2B5EF4-FFF2-40B4-BE49-F238E27FC236}">
                <a16:creationId xmlns:a16="http://schemas.microsoft.com/office/drawing/2014/main" id="{922B336B-0CBB-49DA-0C86-4DB44E73C715}"/>
              </a:ext>
            </a:extLst>
          </p:cNvPr>
          <p:cNvSpPr>
            <a:spLocks noGrp="1"/>
          </p:cNvSpPr>
          <p:nvPr>
            <p:ph type="body" sz="quarter" idx="17"/>
          </p:nvPr>
        </p:nvSpPr>
        <p:spPr>
          <a:xfrm>
            <a:off x="2518367" y="1710637"/>
            <a:ext cx="7067719" cy="1081201"/>
          </a:xfr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a:lstStyle/>
          <a:p>
            <a:r>
              <a:rPr lang="en-AU" dirty="0">
                <a:solidFill>
                  <a:schemeClr val="tx1"/>
                </a:solidFill>
                <a:ea typeface="Calibri" panose="020F0502020204030204" pitchFamily="34" charset="0"/>
              </a:rPr>
              <a:t>A </a:t>
            </a:r>
            <a:r>
              <a:rPr lang="en-AU" dirty="0">
                <a:solidFill>
                  <a:schemeClr val="tx1"/>
                </a:solidFill>
                <a:effectLst/>
                <a:latin typeface="Arial" panose="020B0604020202020204" pitchFamily="34" charset="0"/>
                <a:ea typeface="Calibri" panose="020F0502020204030204" pitchFamily="34" charset="0"/>
              </a:rPr>
              <a:t>permutation is an </a:t>
            </a:r>
            <a:r>
              <a:rPr lang="en-AU" dirty="0">
                <a:solidFill>
                  <a:schemeClr val="accent2"/>
                </a:solidFill>
                <a:effectLst/>
                <a:latin typeface="Arial" panose="020B0604020202020204" pitchFamily="34" charset="0"/>
                <a:ea typeface="Calibri" panose="020F0502020204030204" pitchFamily="34" charset="0"/>
              </a:rPr>
              <a:t>ordered selection </a:t>
            </a:r>
            <a:r>
              <a:rPr lang="en-AU" dirty="0">
                <a:solidFill>
                  <a:schemeClr val="tx1"/>
                </a:solidFill>
                <a:effectLst/>
                <a:latin typeface="Arial" panose="020B0604020202020204" pitchFamily="34" charset="0"/>
                <a:ea typeface="Calibri" panose="020F0502020204030204" pitchFamily="34" charset="0"/>
              </a:rPr>
              <a:t>of some or all objects from a set of </a:t>
            </a:r>
            <a:r>
              <a:rPr lang="en-AU" dirty="0">
                <a:solidFill>
                  <a:schemeClr val="accent2"/>
                </a:solidFill>
                <a:effectLst/>
                <a:latin typeface="Arial" panose="020B0604020202020204" pitchFamily="34" charset="0"/>
                <a:ea typeface="Calibri" panose="020F0502020204030204" pitchFamily="34" charset="0"/>
              </a:rPr>
              <a:t>distinct objects</a:t>
            </a:r>
            <a:r>
              <a:rPr lang="en-AU" dirty="0">
                <a:solidFill>
                  <a:schemeClr val="tx1"/>
                </a:solidFill>
                <a:effectLst/>
                <a:latin typeface="Arial" panose="020B0604020202020204" pitchFamily="34" charset="0"/>
                <a:ea typeface="Calibri" panose="020F0502020204030204" pitchFamily="34" charset="0"/>
              </a:rPr>
              <a:t>.</a:t>
            </a:r>
          </a:p>
          <a:p>
            <a:endParaRPr lang="en-AU" i="1" baseline="30000" dirty="0">
              <a:ea typeface="Calibri" panose="020F050202020403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D7528F4-53BA-72AF-8520-91D242A2CCAB}"/>
                  </a:ext>
                </a:extLst>
              </p:cNvPr>
              <p:cNvSpPr txBox="1"/>
              <p:nvPr/>
            </p:nvSpPr>
            <p:spPr>
              <a:xfrm>
                <a:off x="1767900" y="2900529"/>
                <a:ext cx="3857930" cy="1681199"/>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m:rPr>
                          <m:nor/>
                        </m:rPr>
                        <a:rPr lang="en-AU" sz="3200" i="1" baseline="30000" dirty="0" smtClean="0">
                          <a:latin typeface="Cambria Math" panose="02040503050406030204" pitchFamily="18" charset="0"/>
                          <a:ea typeface="Cambria Math" panose="02040503050406030204" pitchFamily="18" charset="0"/>
                        </a:rPr>
                        <m:t>n</m:t>
                      </m:r>
                      <m:r>
                        <m:rPr>
                          <m:nor/>
                        </m:rPr>
                        <a:rPr lang="en-AU" sz="3200" i="1" dirty="0" smtClean="0">
                          <a:latin typeface="Cambria Math" panose="02040503050406030204" pitchFamily="18" charset="0"/>
                          <a:ea typeface="Cambria Math" panose="02040503050406030204" pitchFamily="18" charset="0"/>
                        </a:rPr>
                        <m:t>P</m:t>
                      </m:r>
                      <m:r>
                        <m:rPr>
                          <m:nor/>
                        </m:rPr>
                        <a:rPr lang="en-AU" sz="3200" i="1" baseline="-25000" dirty="0" smtClean="0">
                          <a:latin typeface="Cambria Math" panose="02040503050406030204" pitchFamily="18" charset="0"/>
                          <a:ea typeface="Cambria Math" panose="02040503050406030204" pitchFamily="18" charset="0"/>
                        </a:rPr>
                        <m:t>r</m:t>
                      </m:r>
                      <m:r>
                        <m:rPr>
                          <m:aln/>
                        </m:rPr>
                        <a:rPr lang="en-AU" sz="3200" b="0" i="1" smtClean="0">
                          <a:latin typeface="Cambria Math" panose="02040503050406030204" pitchFamily="18" charset="0"/>
                        </a:rPr>
                        <m:t>=</m:t>
                      </m:r>
                      <m:f>
                        <m:fPr>
                          <m:ctrlPr>
                            <a:rPr lang="en-AU" sz="3200" i="1">
                              <a:latin typeface="Cambria Math" panose="02040503050406030204" pitchFamily="18" charset="0"/>
                            </a:rPr>
                          </m:ctrlPr>
                        </m:fPr>
                        <m:num>
                          <m:r>
                            <a:rPr lang="en-AU" sz="3200" i="1">
                              <a:latin typeface="Cambria Math" panose="02040503050406030204" pitchFamily="18" charset="0"/>
                            </a:rPr>
                            <m:t>𝑛</m:t>
                          </m:r>
                          <m:r>
                            <a:rPr lang="en-AU" sz="3200" i="1">
                              <a:latin typeface="Cambria Math" panose="02040503050406030204" pitchFamily="18" charset="0"/>
                            </a:rPr>
                            <m:t>!</m:t>
                          </m:r>
                        </m:num>
                        <m:den>
                          <m:r>
                            <a:rPr lang="en-AU" sz="3200" i="1">
                              <a:latin typeface="Cambria Math" panose="02040503050406030204" pitchFamily="18" charset="0"/>
                            </a:rPr>
                            <m:t>(</m:t>
                          </m:r>
                          <m:r>
                            <a:rPr lang="en-AU" sz="3200" i="1">
                              <a:latin typeface="Cambria Math" panose="02040503050406030204" pitchFamily="18" charset="0"/>
                            </a:rPr>
                            <m:t>𝑛</m:t>
                          </m:r>
                          <m:r>
                            <a:rPr lang="en-AU" sz="3200" i="1">
                              <a:latin typeface="Cambria Math" panose="02040503050406030204" pitchFamily="18" charset="0"/>
                            </a:rPr>
                            <m:t>−</m:t>
                          </m:r>
                          <m:r>
                            <a:rPr lang="en-AU" sz="3200" i="1">
                              <a:latin typeface="Cambria Math" panose="02040503050406030204" pitchFamily="18" charset="0"/>
                            </a:rPr>
                            <m:t>𝑟</m:t>
                          </m:r>
                          <m:r>
                            <a:rPr lang="en-AU" sz="3200" i="1">
                              <a:latin typeface="Cambria Math" panose="02040503050406030204" pitchFamily="18" charset="0"/>
                            </a:rPr>
                            <m:t>)!</m:t>
                          </m:r>
                        </m:den>
                      </m:f>
                    </m:oMath>
                  </m:oMathPara>
                </a14:m>
                <a:endParaRPr lang="en-AU" sz="3200" i="1" dirty="0">
                  <a:latin typeface="Cambria Math" panose="02040503050406030204" pitchFamily="18" charset="0"/>
                </a:endParaRPr>
              </a:p>
              <a:p>
                <a:pPr>
                  <a:lnSpc>
                    <a:spcPct val="150000"/>
                  </a:lnSpc>
                </a:pPr>
                <a:br>
                  <a:rPr lang="en-AU" sz="3200" i="1" dirty="0">
                    <a:latin typeface="Cambria Math" panose="02040503050406030204" pitchFamily="18" charset="0"/>
                  </a:rPr>
                </a:br>
                <a:endParaRPr lang="en-AU" sz="3200" dirty="0"/>
              </a:p>
            </p:txBody>
          </p:sp>
        </mc:Choice>
        <mc:Fallback xmlns="">
          <p:sp>
            <p:nvSpPr>
              <p:cNvPr id="15" name="TextBox 14">
                <a:extLst>
                  <a:ext uri="{FF2B5EF4-FFF2-40B4-BE49-F238E27FC236}">
                    <a16:creationId xmlns:a16="http://schemas.microsoft.com/office/drawing/2014/main" id="{6D7528F4-53BA-72AF-8520-91D242A2CCAB}"/>
                  </a:ext>
                </a:extLst>
              </p:cNvPr>
              <p:cNvSpPr txBox="1">
                <a:spLocks noRot="1" noChangeAspect="1" noMove="1" noResize="1" noEditPoints="1" noAdjustHandles="1" noChangeArrowheads="1" noChangeShapeType="1" noTextEdit="1"/>
              </p:cNvSpPr>
              <p:nvPr/>
            </p:nvSpPr>
            <p:spPr>
              <a:xfrm>
                <a:off x="1767900" y="2900529"/>
                <a:ext cx="3857930" cy="1681199"/>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FFC4E1-E01C-4EF6-9B63-F926D4D0515F}"/>
                  </a:ext>
                </a:extLst>
              </p:cNvPr>
              <p:cNvSpPr txBox="1"/>
              <p:nvPr/>
            </p:nvSpPr>
            <p:spPr>
              <a:xfrm>
                <a:off x="6478622" y="3089374"/>
                <a:ext cx="3589505" cy="1681199"/>
              </a:xfrm>
              <a:prstGeom prst="rect">
                <a:avLst/>
              </a:prstGeom>
              <a:noFill/>
            </p:spPr>
            <p:txBody>
              <a:bodyPr wrap="square" lIns="0" tIns="0" rIns="0" bIns="0" rtlCol="0">
                <a:noAutofit/>
              </a:bodyPr>
              <a:lstStyle/>
              <a:p>
                <a:pPr algn="l"/>
                <a:r>
                  <a:rPr lang="en-AU" sz="1800" dirty="0"/>
                  <a:t>P means permutation</a:t>
                </a:r>
              </a:p>
              <a:p>
                <a:pPr algn="l"/>
                <a:endParaRPr lang="en-AU" sz="1800" dirty="0"/>
              </a:p>
              <a:p>
                <a14:m>
                  <m:oMath xmlns:m="http://schemas.openxmlformats.org/officeDocument/2006/math">
                    <m:r>
                      <a:rPr lang="en-AU" sz="1800" i="1" dirty="0" smtClean="0">
                        <a:latin typeface="Cambria Math" panose="02040503050406030204" pitchFamily="18" charset="0"/>
                      </a:rPr>
                      <m:t>𝑛</m:t>
                    </m:r>
                  </m:oMath>
                </a14:m>
                <a:r>
                  <a:rPr lang="en-AU" sz="1800" dirty="0"/>
                  <a:t> is the total objects  </a:t>
                </a:r>
              </a:p>
              <a:p>
                <a:endParaRPr lang="en-AU" sz="1800" dirty="0">
                  <a:solidFill>
                    <a:schemeClr val="accent2"/>
                  </a:solidFill>
                  <a:effectLst/>
                  <a:latin typeface="Arial" panose="020B0604020202020204" pitchFamily="34" charset="0"/>
                  <a:ea typeface="Calibri" panose="020F0502020204030204" pitchFamily="34" charset="0"/>
                </a:endParaRPr>
              </a:p>
              <a:p>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𝑟</m:t>
                    </m:r>
                  </m:oMath>
                </a14:m>
                <a:r>
                  <a:rPr lang="en-AU" sz="1800" i="1" dirty="0">
                    <a:effectLst/>
                    <a:latin typeface="Arial" panose="020B0604020202020204" pitchFamily="34" charset="0"/>
                    <a:ea typeface="Calibri" panose="020F0502020204030204" pitchFamily="34" charset="0"/>
                  </a:rPr>
                  <a:t> </a:t>
                </a:r>
                <a:r>
                  <a:rPr lang="en-AU" sz="1800" i="1" dirty="0">
                    <a:solidFill>
                      <a:schemeClr val="accent2"/>
                    </a:solidFill>
                    <a:effectLst/>
                    <a:latin typeface="Arial" panose="020B0604020202020204" pitchFamily="34" charset="0"/>
                    <a:ea typeface="Calibri" panose="020F0502020204030204" pitchFamily="34" charset="0"/>
                  </a:rPr>
                  <a:t> </a:t>
                </a:r>
                <a:r>
                  <a:rPr lang="en-AU" sz="1800" dirty="0">
                    <a:effectLst/>
                    <a:latin typeface="Arial" panose="020B0604020202020204" pitchFamily="34" charset="0"/>
                    <a:ea typeface="Calibri" panose="020F0502020204030204" pitchFamily="34" charset="0"/>
                  </a:rPr>
                  <a:t>is the number you are selecting</a:t>
                </a:r>
                <a:endParaRPr lang="en-AU" sz="2000" dirty="0"/>
              </a:p>
            </p:txBody>
          </p:sp>
        </mc:Choice>
        <mc:Fallback xmlns="">
          <p:sp>
            <p:nvSpPr>
              <p:cNvPr id="11" name="TextBox 10">
                <a:extLst>
                  <a:ext uri="{FF2B5EF4-FFF2-40B4-BE49-F238E27FC236}">
                    <a16:creationId xmlns:a16="http://schemas.microsoft.com/office/drawing/2014/main" id="{85FFC4E1-E01C-4EF6-9B63-F926D4D0515F}"/>
                  </a:ext>
                </a:extLst>
              </p:cNvPr>
              <p:cNvSpPr txBox="1">
                <a:spLocks noRot="1" noChangeAspect="1" noMove="1" noResize="1" noEditPoints="1" noAdjustHandles="1" noChangeArrowheads="1" noChangeShapeType="1" noTextEdit="1"/>
              </p:cNvSpPr>
              <p:nvPr/>
            </p:nvSpPr>
            <p:spPr>
              <a:xfrm>
                <a:off x="6478622" y="3089374"/>
                <a:ext cx="3589505" cy="1681199"/>
              </a:xfrm>
              <a:prstGeom prst="rect">
                <a:avLst/>
              </a:prstGeom>
              <a:blipFill>
                <a:blip r:embed="rId3"/>
                <a:stretch>
                  <a:fillRect l="-4075" t="-471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B4B233D-AFF1-AF46-7920-F2F76600C3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44022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3A763-9FB6-E417-325D-F2A527AE7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554CC-0991-C307-5AD2-773A4C7AE81D}"/>
              </a:ext>
            </a:extLst>
          </p:cNvPr>
          <p:cNvSpPr>
            <a:spLocks noGrp="1"/>
          </p:cNvSpPr>
          <p:nvPr>
            <p:ph type="ctrTitle"/>
          </p:nvPr>
        </p:nvSpPr>
        <p:spPr/>
        <p:txBody>
          <a:bodyPr/>
          <a:lstStyle/>
          <a:p>
            <a:r>
              <a:rPr lang="en-AU" dirty="0"/>
              <a:t>Releasing responsibility</a:t>
            </a:r>
          </a:p>
        </p:txBody>
      </p:sp>
    </p:spTree>
    <p:extLst>
      <p:ext uri="{BB962C8B-B14F-4D97-AF65-F5344CB8AC3E}">
        <p14:creationId xmlns:p14="http://schemas.microsoft.com/office/powerpoint/2010/main" val="22534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709D5-DDF4-6C13-1CFA-4C67B5EFE6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4BB66B-E63A-915B-74A6-91D106065F57}"/>
              </a:ext>
            </a:extLst>
          </p:cNvPr>
          <p:cNvSpPr>
            <a:spLocks noGrp="1"/>
          </p:cNvSpPr>
          <p:nvPr>
            <p:ph type="title"/>
          </p:nvPr>
        </p:nvSpPr>
        <p:spPr/>
        <p:txBody>
          <a:bodyPr/>
          <a:lstStyle/>
          <a:p>
            <a:r>
              <a:rPr lang="en-AU" dirty="0"/>
              <a:t>Permutations (4)</a:t>
            </a:r>
          </a:p>
        </p:txBody>
      </p:sp>
      <p:sp>
        <p:nvSpPr>
          <p:cNvPr id="5" name="Text Placeholder 4">
            <a:extLst>
              <a:ext uri="{FF2B5EF4-FFF2-40B4-BE49-F238E27FC236}">
                <a16:creationId xmlns:a16="http://schemas.microsoft.com/office/drawing/2014/main" id="{A4193892-9217-8370-34F6-5F3198711BFC}"/>
              </a:ext>
            </a:extLst>
          </p:cNvPr>
          <p:cNvSpPr>
            <a:spLocks noGrp="1"/>
          </p:cNvSpPr>
          <p:nvPr>
            <p:ph type="body" sz="quarter" idx="18"/>
          </p:nvPr>
        </p:nvSpPr>
        <p:spPr/>
        <p:txBody>
          <a:bodyPr/>
          <a:lstStyle/>
          <a:p>
            <a:r>
              <a:rPr lang="en-AU" dirty="0"/>
              <a:t>Properties</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3399568-4677-BA6E-6268-DB87F9504DE5}"/>
                  </a:ext>
                </a:extLst>
              </p:cNvPr>
              <p:cNvSpPr txBox="1"/>
              <p:nvPr/>
            </p:nvSpPr>
            <p:spPr>
              <a:xfrm>
                <a:off x="2241634" y="3002473"/>
                <a:ext cx="3275670" cy="1015663"/>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AU" sz="4000" i="1" baseline="30000" dirty="0" smtClean="0">
                          <a:latin typeface="Cambria Math" panose="02040503050406030204" pitchFamily="18" charset="0"/>
                        </a:rPr>
                        <m:t>n</m:t>
                      </m:r>
                      <m:r>
                        <a:rPr lang="en-AU" sz="4000" i="1" dirty="0">
                          <a:latin typeface="Cambria Math" panose="02040503050406030204" pitchFamily="18" charset="0"/>
                        </a:rPr>
                        <m:t>𝑃</m:t>
                      </m:r>
                      <m:r>
                        <a:rPr lang="en-AU" sz="4000" b="0" i="1" baseline="-25000" dirty="0" smtClean="0">
                          <a:latin typeface="Cambria Math" panose="02040503050406030204" pitchFamily="18" charset="0"/>
                        </a:rPr>
                        <m:t>𝑛</m:t>
                      </m:r>
                      <m:r>
                        <a:rPr lang="en-AU" sz="4000" i="1" dirty="0">
                          <a:latin typeface="Cambria Math" panose="02040503050406030204" pitchFamily="18" charset="0"/>
                        </a:rPr>
                        <m:t> </m:t>
                      </m:r>
                      <m:r>
                        <m:rPr>
                          <m:aln/>
                        </m:rPr>
                        <a:rPr lang="en-AU" sz="4000" b="0" smtClean="0">
                          <a:latin typeface="Cambria Math" panose="02040503050406030204" pitchFamily="18" charset="0"/>
                        </a:rPr>
                        <m:t>=</m:t>
                      </m:r>
                      <m:r>
                        <a:rPr lang="en-AU" sz="4000" b="0" i="1" dirty="0" smtClean="0">
                          <a:latin typeface="Cambria Math" panose="02040503050406030204" pitchFamily="18" charset="0"/>
                        </a:rPr>
                        <m:t>𝑛</m:t>
                      </m:r>
                      <m:r>
                        <a:rPr lang="en-AU" sz="4000" b="0" i="1" dirty="0" smtClean="0">
                          <a:latin typeface="Cambria Math" panose="02040503050406030204" pitchFamily="18" charset="0"/>
                        </a:rPr>
                        <m:t>!</m:t>
                      </m:r>
                    </m:oMath>
                  </m:oMathPara>
                </a14:m>
                <a:br>
                  <a:rPr lang="en-AU" sz="2000" b="0" i="1" dirty="0">
                    <a:latin typeface="Cambria Math" panose="02040503050406030204" pitchFamily="18" charset="0"/>
                  </a:rPr>
                </a:br>
                <a:endParaRPr lang="en-AU" sz="2000" dirty="0"/>
              </a:p>
            </p:txBody>
          </p:sp>
        </mc:Choice>
        <mc:Fallback>
          <p:sp>
            <p:nvSpPr>
              <p:cNvPr id="7" name="TextBox 6">
                <a:extLst>
                  <a:ext uri="{FF2B5EF4-FFF2-40B4-BE49-F238E27FC236}">
                    <a16:creationId xmlns:a16="http://schemas.microsoft.com/office/drawing/2014/main" id="{03399568-4677-BA6E-6268-DB87F9504DE5}"/>
                  </a:ext>
                </a:extLst>
              </p:cNvPr>
              <p:cNvSpPr txBox="1">
                <a:spLocks noRot="1" noChangeAspect="1" noMove="1" noResize="1" noEditPoints="1" noAdjustHandles="1" noChangeArrowheads="1" noChangeShapeType="1" noTextEdit="1"/>
              </p:cNvSpPr>
              <p:nvPr/>
            </p:nvSpPr>
            <p:spPr>
              <a:xfrm>
                <a:off x="2241634" y="3002473"/>
                <a:ext cx="3275670" cy="1015663"/>
              </a:xfrm>
              <a:prstGeom prst="rect">
                <a:avLst/>
              </a:prstGeom>
              <a:blipFill>
                <a:blip r:embed="rId2"/>
                <a:stretch>
                  <a:fillRect b="-86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80DAC1-617A-2051-ED6B-46CA82DAB602}"/>
                  </a:ext>
                </a:extLst>
              </p:cNvPr>
              <p:cNvSpPr txBox="1"/>
              <p:nvPr/>
            </p:nvSpPr>
            <p:spPr>
              <a:xfrm>
                <a:off x="5077313" y="3156362"/>
                <a:ext cx="6098058"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AU" sz="4000" i="1" baseline="30000" dirty="0" smtClean="0">
                          <a:latin typeface="Cambria Math" panose="02040503050406030204" pitchFamily="18" charset="0"/>
                        </a:rPr>
                        <m:t>n</m:t>
                      </m:r>
                      <m:r>
                        <a:rPr lang="en-AU" sz="4000" i="1" dirty="0">
                          <a:latin typeface="Cambria Math" panose="02040503050406030204" pitchFamily="18" charset="0"/>
                        </a:rPr>
                        <m:t>𝑃</m:t>
                      </m:r>
                      <m:r>
                        <a:rPr lang="en-AU" sz="4000" b="0" i="1" baseline="-25000" dirty="0" smtClean="0">
                          <a:latin typeface="Cambria Math" panose="02040503050406030204" pitchFamily="18" charset="0"/>
                        </a:rPr>
                        <m:t>0</m:t>
                      </m:r>
                      <m:r>
                        <a:rPr lang="en-AU" sz="4000" i="1" dirty="0">
                          <a:latin typeface="Cambria Math" panose="02040503050406030204" pitchFamily="18" charset="0"/>
                        </a:rPr>
                        <m:t> </m:t>
                      </m:r>
                      <m:r>
                        <m:rPr>
                          <m:aln/>
                        </m:rPr>
                        <a:rPr lang="en-AU" sz="4000" b="0" smtClean="0">
                          <a:latin typeface="Cambria Math" panose="02040503050406030204" pitchFamily="18" charset="0"/>
                        </a:rPr>
                        <m:t>=</m:t>
                      </m:r>
                      <m:r>
                        <a:rPr lang="en-AU" sz="4000" b="0" i="1" smtClean="0">
                          <a:latin typeface="Cambria Math" panose="02040503050406030204" pitchFamily="18" charset="0"/>
                        </a:rPr>
                        <m:t>0</m:t>
                      </m:r>
                      <m:r>
                        <a:rPr lang="en-AU" sz="4000" b="0" i="1" dirty="0" smtClean="0">
                          <a:latin typeface="Cambria Math" panose="02040503050406030204" pitchFamily="18" charset="0"/>
                        </a:rPr>
                        <m:t>!=1</m:t>
                      </m:r>
                    </m:oMath>
                  </m:oMathPara>
                </a14:m>
                <a:endParaRPr lang="en-AU" sz="4000" dirty="0"/>
              </a:p>
            </p:txBody>
          </p:sp>
        </mc:Choice>
        <mc:Fallback>
          <p:sp>
            <p:nvSpPr>
              <p:cNvPr id="8" name="TextBox 7">
                <a:extLst>
                  <a:ext uri="{FF2B5EF4-FFF2-40B4-BE49-F238E27FC236}">
                    <a16:creationId xmlns:a16="http://schemas.microsoft.com/office/drawing/2014/main" id="{6780DAC1-617A-2051-ED6B-46CA82DAB602}"/>
                  </a:ext>
                </a:extLst>
              </p:cNvPr>
              <p:cNvSpPr txBox="1">
                <a:spLocks noRot="1" noChangeAspect="1" noMove="1" noResize="1" noEditPoints="1" noAdjustHandles="1" noChangeArrowheads="1" noChangeShapeType="1" noTextEdit="1"/>
              </p:cNvSpPr>
              <p:nvPr/>
            </p:nvSpPr>
            <p:spPr>
              <a:xfrm>
                <a:off x="5077313" y="3156362"/>
                <a:ext cx="6098058" cy="707886"/>
              </a:xfrm>
              <a:prstGeom prst="rect">
                <a:avLst/>
              </a:prstGeom>
              <a:blipFill>
                <a:blip r:embed="rId3"/>
                <a:stretch>
                  <a:fillRect b="-2807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07DD20A-F739-21A6-D7C1-B280D375B3D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61016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8FB8B-F9AE-5E5B-4395-C608CD9029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07991A-7545-89DE-0E55-D4076E446AD8}"/>
              </a:ext>
            </a:extLst>
          </p:cNvPr>
          <p:cNvSpPr>
            <a:spLocks noGrp="1"/>
          </p:cNvSpPr>
          <p:nvPr>
            <p:ph type="title"/>
          </p:nvPr>
        </p:nvSpPr>
        <p:spPr/>
        <p:txBody>
          <a:bodyPr/>
          <a:lstStyle/>
          <a:p>
            <a:r>
              <a:rPr lang="en-AU" dirty="0"/>
              <a:t>Worked example 1</a:t>
            </a:r>
          </a:p>
        </p:txBody>
      </p:sp>
      <p:sp>
        <p:nvSpPr>
          <p:cNvPr id="5" name="Text Placeholder 4">
            <a:extLst>
              <a:ext uri="{FF2B5EF4-FFF2-40B4-BE49-F238E27FC236}">
                <a16:creationId xmlns:a16="http://schemas.microsoft.com/office/drawing/2014/main" id="{1C3D6B9E-6877-2EFB-E7EE-95189D22D62E}"/>
              </a:ext>
            </a:extLst>
          </p:cNvPr>
          <p:cNvSpPr>
            <a:spLocks noGrp="1"/>
          </p:cNvSpPr>
          <p:nvPr>
            <p:ph type="body" sz="quarter" idx="17"/>
          </p:nvPr>
        </p:nvSpPr>
        <p:spPr>
          <a:xfrm>
            <a:off x="360000" y="1011069"/>
            <a:ext cx="11484000" cy="710155"/>
          </a:xfrm>
        </p:spPr>
        <p:txBody>
          <a:bodyPr/>
          <a:lstStyle/>
          <a:p>
            <a:r>
              <a:rPr lang="en-AU" sz="1800" dirty="0"/>
              <a:t>How many 3-digit numbers can be formed using the numbers 5, 6, 7, 8 and 9?</a:t>
            </a:r>
          </a:p>
          <a:p>
            <a:endParaRPr lang="en-AU" sz="1800" dirty="0"/>
          </a:p>
          <a:p>
            <a:endParaRPr lang="en-AU" sz="1800" dirty="0"/>
          </a:p>
          <a:p>
            <a:endParaRPr lang="en-AU" sz="1800" dirty="0"/>
          </a:p>
        </p:txBody>
      </p:sp>
      <p:graphicFrame>
        <p:nvGraphicFramePr>
          <p:cNvPr id="6" name="Table 5">
            <a:extLst>
              <a:ext uri="{FF2B5EF4-FFF2-40B4-BE49-F238E27FC236}">
                <a16:creationId xmlns:a16="http://schemas.microsoft.com/office/drawing/2014/main" id="{FE7E6C47-2C99-C00E-6021-9CD4A9FF8E8C}"/>
              </a:ext>
            </a:extLst>
          </p:cNvPr>
          <p:cNvGraphicFramePr>
            <a:graphicFrameLocks noGrp="1"/>
          </p:cNvGraphicFramePr>
          <p:nvPr/>
        </p:nvGraphicFramePr>
        <p:xfrm>
          <a:off x="1613604" y="2606067"/>
          <a:ext cx="8128000" cy="100584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472742905"/>
                    </a:ext>
                  </a:extLst>
                </a:gridCol>
                <a:gridCol w="4064000">
                  <a:extLst>
                    <a:ext uri="{9D8B030D-6E8A-4147-A177-3AD203B41FA5}">
                      <a16:colId xmlns:a16="http://schemas.microsoft.com/office/drawing/2014/main" val="3469552469"/>
                    </a:ext>
                  </a:extLst>
                </a:gridCol>
              </a:tblGrid>
              <a:tr h="0">
                <a:tc>
                  <a:txBody>
                    <a:bodyPr/>
                    <a:lstStyle/>
                    <a:p>
                      <a:pPr algn="l"/>
                      <a:r>
                        <a:rPr lang="en-AU" b="1" dirty="0"/>
                        <a:t>Factorial notation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AU" b="1" dirty="0"/>
                        <a:t>Multiplication principle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1149302"/>
                  </a:ext>
                </a:extLst>
              </a:tr>
              <a:tr h="529629">
                <a:tc>
                  <a:txBody>
                    <a:bodyPr/>
                    <a:lstStyle/>
                    <a:p>
                      <a:pPr algn="l"/>
                      <a:br>
                        <a:rPr lang="en-AU" b="0" i="1" dirty="0">
                          <a:latin typeface="Cambria Math" panose="02040503050406030204" pitchFamily="18" charset="0"/>
                        </a:rPr>
                      </a:b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AU"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34877089"/>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2341F0-EB8A-42BF-29DE-49FA17B7F731}"/>
                  </a:ext>
                </a:extLst>
              </p:cNvPr>
              <p:cNvSpPr txBox="1"/>
              <p:nvPr/>
            </p:nvSpPr>
            <p:spPr>
              <a:xfrm>
                <a:off x="967639" y="2838087"/>
                <a:ext cx="3275670" cy="2440027"/>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AU" sz="2000" i="1" baseline="30000" dirty="0" smtClean="0">
                          <a:latin typeface="Cambria Math" panose="02040503050406030204" pitchFamily="18" charset="0"/>
                        </a:rPr>
                        <m:t>5</m:t>
                      </m:r>
                      <m:r>
                        <a:rPr lang="en-AU" sz="2000" i="1" dirty="0">
                          <a:latin typeface="Cambria Math" panose="02040503050406030204" pitchFamily="18" charset="0"/>
                        </a:rPr>
                        <m:t>𝑃</m:t>
                      </m:r>
                      <m:r>
                        <a:rPr lang="en-AU" sz="2000" i="1" baseline="-25000" dirty="0">
                          <a:latin typeface="Cambria Math" panose="02040503050406030204" pitchFamily="18" charset="0"/>
                        </a:rPr>
                        <m:t>3</m:t>
                      </m:r>
                      <m:r>
                        <a:rPr lang="en-AU" sz="2000" i="1" dirty="0">
                          <a:latin typeface="Cambria Math" panose="02040503050406030204" pitchFamily="18" charset="0"/>
                        </a:rPr>
                        <m:t> </m:t>
                      </m:r>
                      <m:r>
                        <m:rPr>
                          <m:aln/>
                        </m:rPr>
                        <a:rPr lang="en-AU" sz="2000" b="0"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5!</m:t>
                          </m:r>
                        </m:num>
                        <m:den>
                          <m:r>
                            <a:rPr lang="en-AU" sz="2000" b="0" i="1" smtClean="0">
                              <a:latin typeface="Cambria Math" panose="02040503050406030204" pitchFamily="18" charset="0"/>
                            </a:rPr>
                            <m:t>(5−3)!</m:t>
                          </m:r>
                        </m:den>
                      </m:f>
                    </m:oMath>
                  </m:oMathPara>
                </a14:m>
                <a:br>
                  <a:rPr lang="en-AU" sz="2000" b="0" i="1" dirty="0">
                    <a:latin typeface="Cambria Math" panose="02040503050406030204" pitchFamily="18" charset="0"/>
                  </a:rPr>
                </a:br>
                <a:r>
                  <a:rPr lang="en-AU" sz="2000" b="0" i="1" dirty="0">
                    <a:latin typeface="Cambria Math" panose="02040503050406030204" pitchFamily="18" charset="0"/>
                  </a:rPr>
                  <a:t> </a:t>
                </a:r>
                <a14:m>
                  <m:oMath xmlns:m="http://schemas.openxmlformats.org/officeDocument/2006/math">
                    <m:r>
                      <a:rPr lang="en-AU" sz="2800" b="0" i="1" smtClean="0">
                        <a:latin typeface="Cambria Math" panose="02040503050406030204" pitchFamily="18" charset="0"/>
                      </a:rPr>
                      <m:t>=</m:t>
                    </m:r>
                    <m:f>
                      <m:fPr>
                        <m:ctrlPr>
                          <a:rPr lang="en-AU" sz="2800" i="1">
                            <a:latin typeface="Cambria Math" panose="02040503050406030204" pitchFamily="18" charset="0"/>
                          </a:rPr>
                        </m:ctrlPr>
                      </m:fPr>
                      <m:num>
                        <m:r>
                          <a:rPr lang="en-AU" sz="2800" i="1">
                            <a:latin typeface="Cambria Math" panose="02040503050406030204" pitchFamily="18" charset="0"/>
                          </a:rPr>
                          <m:t>5!</m:t>
                        </m:r>
                      </m:num>
                      <m:den>
                        <m:r>
                          <a:rPr lang="en-AU" sz="2800" b="0" i="1" smtClean="0">
                            <a:latin typeface="Cambria Math" panose="02040503050406030204" pitchFamily="18" charset="0"/>
                          </a:rPr>
                          <m:t>2</m:t>
                        </m:r>
                        <m:r>
                          <a:rPr lang="en-AU" sz="2800" i="1">
                            <a:latin typeface="Cambria Math" panose="02040503050406030204" pitchFamily="18" charset="0"/>
                          </a:rPr>
                          <m:t>!</m:t>
                        </m:r>
                      </m:den>
                    </m:f>
                  </m:oMath>
                </a14:m>
                <a:br>
                  <a:rPr lang="en-AU" sz="20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sz="2000" b="0" i="1" dirty="0" smtClean="0">
                          <a:latin typeface="Cambria Math" panose="02040503050406030204" pitchFamily="18" charset="0"/>
                        </a:rPr>
                        <m:t>=60</m:t>
                      </m:r>
                    </m:oMath>
                  </m:oMathPara>
                </a14:m>
                <a:endParaRPr lang="en-AU" sz="2000" dirty="0"/>
              </a:p>
            </p:txBody>
          </p:sp>
        </mc:Choice>
        <mc:Fallback xmlns="">
          <p:sp>
            <p:nvSpPr>
              <p:cNvPr id="7" name="TextBox 6">
                <a:extLst>
                  <a:ext uri="{FF2B5EF4-FFF2-40B4-BE49-F238E27FC236}">
                    <a16:creationId xmlns:a16="http://schemas.microsoft.com/office/drawing/2014/main" id="{A72341F0-EB8A-42BF-29DE-49FA17B7F731}"/>
                  </a:ext>
                </a:extLst>
              </p:cNvPr>
              <p:cNvSpPr txBox="1">
                <a:spLocks noRot="1" noChangeAspect="1" noMove="1" noResize="1" noEditPoints="1" noAdjustHandles="1" noChangeArrowheads="1" noChangeShapeType="1" noTextEdit="1"/>
              </p:cNvSpPr>
              <p:nvPr/>
            </p:nvSpPr>
            <p:spPr>
              <a:xfrm>
                <a:off x="967639" y="2838087"/>
                <a:ext cx="3275670" cy="2440027"/>
              </a:xfrm>
              <a:prstGeom prst="rect">
                <a:avLst/>
              </a:prstGeom>
              <a:blipFill>
                <a:blip r:embed="rId2"/>
                <a:stretch>
                  <a:fillRect/>
                </a:stretch>
              </a:blipFill>
            </p:spPr>
            <p:txBody>
              <a:bodyPr/>
              <a:lstStyle/>
              <a:p>
                <a:r>
                  <a:rPr lang="en-AU">
                    <a:noFill/>
                  </a:rPr>
                  <a:t> </a:t>
                </a:r>
              </a:p>
            </p:txBody>
          </p:sp>
        </mc:Fallback>
      </mc:AlternateContent>
      <p:sp>
        <p:nvSpPr>
          <p:cNvPr id="12" name="Speech Bubble: Rectangle with Corners Rounded 11">
            <a:extLst>
              <a:ext uri="{FF2B5EF4-FFF2-40B4-BE49-F238E27FC236}">
                <a16:creationId xmlns:a16="http://schemas.microsoft.com/office/drawing/2014/main" id="{09F31A84-EE34-F1B6-58B2-DE59402115DF}"/>
              </a:ext>
            </a:extLst>
          </p:cNvPr>
          <p:cNvSpPr/>
          <p:nvPr/>
        </p:nvSpPr>
        <p:spPr>
          <a:xfrm>
            <a:off x="4658421" y="4919665"/>
            <a:ext cx="2009507" cy="1112035"/>
          </a:xfrm>
          <a:prstGeom prst="wedgeRoundRectCallout">
            <a:avLst>
              <a:gd name="adj1" fmla="val -95785"/>
              <a:gd name="adj2" fmla="val -1499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Where do these numbers come from?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BA2398-1DAE-A1F8-8D52-32CEAC7DB2F7}"/>
                  </a:ext>
                </a:extLst>
              </p:cNvPr>
              <p:cNvSpPr txBox="1"/>
              <p:nvPr/>
            </p:nvSpPr>
            <p:spPr>
              <a:xfrm>
                <a:off x="5181778" y="3102934"/>
                <a:ext cx="362135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5×4×3=60</m:t>
                      </m:r>
                    </m:oMath>
                  </m:oMathPara>
                </a14:m>
                <a:endParaRPr lang="en-AU" sz="2000" dirty="0"/>
              </a:p>
            </p:txBody>
          </p:sp>
        </mc:Choice>
        <mc:Fallback xmlns="">
          <p:sp>
            <p:nvSpPr>
              <p:cNvPr id="9" name="TextBox 8">
                <a:extLst>
                  <a:ext uri="{FF2B5EF4-FFF2-40B4-BE49-F238E27FC236}">
                    <a16:creationId xmlns:a16="http://schemas.microsoft.com/office/drawing/2014/main" id="{BFBA2398-1DAE-A1F8-8D52-32CEAC7DB2F7}"/>
                  </a:ext>
                </a:extLst>
              </p:cNvPr>
              <p:cNvSpPr txBox="1">
                <a:spLocks noRot="1" noChangeAspect="1" noMove="1" noResize="1" noEditPoints="1" noAdjustHandles="1" noChangeArrowheads="1" noChangeShapeType="1" noTextEdit="1"/>
              </p:cNvSpPr>
              <p:nvPr/>
            </p:nvSpPr>
            <p:spPr>
              <a:xfrm>
                <a:off x="5181778" y="3102934"/>
                <a:ext cx="3621357" cy="400110"/>
              </a:xfrm>
              <a:prstGeom prst="rect">
                <a:avLst/>
              </a:prstGeom>
              <a:blipFill>
                <a:blip r:embed="rId3"/>
                <a:stretch>
                  <a:fillRect/>
                </a:stretch>
              </a:blipFill>
            </p:spPr>
            <p:txBody>
              <a:bodyPr/>
              <a:lstStyle/>
              <a:p>
                <a:r>
                  <a:rPr lang="en-AU">
                    <a:noFill/>
                  </a:rPr>
                  <a:t> </a:t>
                </a:r>
              </a:p>
            </p:txBody>
          </p:sp>
        </mc:Fallback>
      </mc:AlternateContent>
      <p:sp>
        <p:nvSpPr>
          <p:cNvPr id="11" name="Speech Bubble: Rectangle with Corners Rounded 10">
            <a:extLst>
              <a:ext uri="{FF2B5EF4-FFF2-40B4-BE49-F238E27FC236}">
                <a16:creationId xmlns:a16="http://schemas.microsoft.com/office/drawing/2014/main" id="{946BB551-5D9A-8D61-7662-BB80338CD047}"/>
              </a:ext>
            </a:extLst>
          </p:cNvPr>
          <p:cNvSpPr/>
          <p:nvPr/>
        </p:nvSpPr>
        <p:spPr>
          <a:xfrm>
            <a:off x="8900699" y="4315483"/>
            <a:ext cx="2185118" cy="1112035"/>
          </a:xfrm>
          <a:prstGeom prst="wedgeRoundRectCallout">
            <a:avLst>
              <a:gd name="adj1" fmla="val -148003"/>
              <a:gd name="adj2" fmla="val -938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Which method do you find easier to use and why? </a:t>
            </a:r>
          </a:p>
        </p:txBody>
      </p:sp>
      <p:sp>
        <p:nvSpPr>
          <p:cNvPr id="2" name="Slide Number Placeholder 1">
            <a:extLst>
              <a:ext uri="{FF2B5EF4-FFF2-40B4-BE49-F238E27FC236}">
                <a16:creationId xmlns:a16="http://schemas.microsoft.com/office/drawing/2014/main" id="{AD752209-4B5D-3432-A364-9A93021397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87609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B377FF-CCC3-4BAC-814F-7341ECF58AF3}">
  <ds:schemaRefs>
    <ds:schemaRef ds:uri="http://purl.org/dc/terms/"/>
    <ds:schemaRef ds:uri="http://purl.org/dc/elements/1.1/"/>
    <ds:schemaRef ds:uri="http://schemas.microsoft.com/office/2006/documentManagement/types"/>
    <ds:schemaRef ds:uri="98740c54-966f-451d-a76c-e38eb7fddd55"/>
    <ds:schemaRef ds:uri="http://schemas.microsoft.com/office/infopath/2007/PartnerControls"/>
    <ds:schemaRef ds:uri="http://schemas.openxmlformats.org/package/2006/metadata/core-properties"/>
    <ds:schemaRef ds:uri="094ce8ca-8c20-4eb0-bb23-b47a1c76b75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132B49C-5473-4885-B89C-AB9AD27E1F9A}">
  <ds:schemaRefs>
    <ds:schemaRef ds:uri="http://schemas.microsoft.com/sharepoint/v3/contenttype/forms"/>
  </ds:schemaRefs>
</ds:datastoreItem>
</file>

<file path=customXml/itemProps3.xml><?xml version="1.0" encoding="utf-8"?>
<ds:datastoreItem xmlns:ds="http://schemas.openxmlformats.org/officeDocument/2006/customXml" ds:itemID="{5B918703-38F3-44CC-864E-C3C92848FEF5}"/>
</file>

<file path=docProps/app.xml><?xml version="1.0" encoding="utf-8"?>
<Properties xmlns="http://schemas.openxmlformats.org/officeDocument/2006/extended-properties" xmlns:vt="http://schemas.openxmlformats.org/officeDocument/2006/docPropsVTypes">
  <Template>NSWG Corporate</Template>
  <TotalTime>20</TotalTime>
  <Words>1062</Words>
  <Application>Microsoft Macintosh PowerPoint</Application>
  <PresentationFormat>Widescreen</PresentationFormat>
  <Paragraphs>140</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Times New Roman</vt:lpstr>
      <vt:lpstr>Calibri</vt:lpstr>
      <vt:lpstr>Cambria Math</vt:lpstr>
      <vt:lpstr>Public Sans</vt:lpstr>
      <vt:lpstr>Symbol</vt:lpstr>
      <vt:lpstr>Arial</vt:lpstr>
      <vt:lpstr>NSWG Corporate</vt:lpstr>
      <vt:lpstr>Introduction to permutations</vt:lpstr>
      <vt:lpstr>Connecting learning</vt:lpstr>
      <vt:lpstr>Permutations</vt:lpstr>
      <vt:lpstr>Learning intention and success criteria</vt:lpstr>
      <vt:lpstr>Permutations (2)</vt:lpstr>
      <vt:lpstr>Permutations (3)</vt:lpstr>
      <vt:lpstr>Releasing responsibility</vt:lpstr>
      <vt:lpstr>Permutations (4)</vt:lpstr>
      <vt:lpstr>Worked example 1</vt:lpstr>
      <vt:lpstr>Your turn (1) </vt:lpstr>
      <vt:lpstr>Worked example 2</vt:lpstr>
      <vt:lpstr>Your turn (2) </vt:lpstr>
      <vt:lpstr>Independent practice</vt:lpstr>
      <vt:lpstr>Encrypted message</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3 – Introduction to permutations – slide deck</dc:title>
  <dc:subject>Maths</dc:subject>
  <dc:creator>NSW Department of Education</dc:creator>
  <cp:keywords/>
  <dc:description/>
  <dcterms:created xsi:type="dcterms:W3CDTF">2025-05-22T01:48:29Z</dcterms:created>
  <dcterms:modified xsi:type="dcterms:W3CDTF">2025-05-22T02:09:28Z</dcterms:modified>
  <cp:category>Extension -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