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554" r:id="rId6"/>
    <p:sldId id="26556" r:id="rId7"/>
    <p:sldId id="26511" r:id="rId8"/>
    <p:sldId id="26557" r:id="rId9"/>
    <p:sldId id="26513" r:id="rId10"/>
    <p:sldId id="26514" r:id="rId11"/>
    <p:sldId id="26517"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F2A5B-FD5F-7F4E-ABE4-F4778953AFC6}" v="41" dt="2025-05-22T01:32:00.55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86421" autoAdjust="0"/>
  </p:normalViewPr>
  <p:slideViewPr>
    <p:cSldViewPr snapToGrid="0">
      <p:cViewPr varScale="1">
        <p:scale>
          <a:sx n="134" d="100"/>
          <a:sy n="134" d="100"/>
        </p:scale>
        <p:origin x="3732" y="11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owe" userId="7534e878-342d-4f39-9d87-1209c149b40d" providerId="ADAL" clId="{917F2A5B-FD5F-7F4E-ABE4-F4778953AFC6}"/>
    <pc:docChg chg="undo custSel modSld">
      <pc:chgData name="Greg Lowe" userId="7534e878-342d-4f39-9d87-1209c149b40d" providerId="ADAL" clId="{917F2A5B-FD5F-7F4E-ABE4-F4778953AFC6}" dt="2025-05-22T01:36:48.297" v="82" actId="13244"/>
      <pc:docMkLst>
        <pc:docMk/>
      </pc:docMkLst>
      <pc:sldChg chg="modSp mod">
        <pc:chgData name="Greg Lowe" userId="7534e878-342d-4f39-9d87-1209c149b40d" providerId="ADAL" clId="{917F2A5B-FD5F-7F4E-ABE4-F4778953AFC6}" dt="2025-05-22T01:32:19.776" v="69" actId="207"/>
        <pc:sldMkLst>
          <pc:docMk/>
          <pc:sldMk cId="1181014578" sldId="360"/>
        </pc:sldMkLst>
        <pc:spChg chg="mod">
          <ac:chgData name="Greg Lowe" userId="7534e878-342d-4f39-9d87-1209c149b40d" providerId="ADAL" clId="{917F2A5B-FD5F-7F4E-ABE4-F4778953AFC6}" dt="2025-05-22T01:32:19.776" v="69" actId="207"/>
          <ac:spMkLst>
            <pc:docMk/>
            <pc:sldMk cId="1181014578" sldId="360"/>
            <ac:spMk id="4" creationId="{B7C07B50-96D9-2E35-E2CE-3139F6377F08}"/>
          </ac:spMkLst>
        </pc:spChg>
      </pc:sldChg>
      <pc:sldChg chg="modSp mod">
        <pc:chgData name="Greg Lowe" userId="7534e878-342d-4f39-9d87-1209c149b40d" providerId="ADAL" clId="{917F2A5B-FD5F-7F4E-ABE4-F4778953AFC6}" dt="2025-05-22T01:35:49.310" v="76" actId="14429"/>
        <pc:sldMkLst>
          <pc:docMk/>
          <pc:sldMk cId="2212264922" sldId="26505"/>
        </pc:sldMkLst>
        <pc:spChg chg="mod modVis">
          <ac:chgData name="Greg Lowe" userId="7534e878-342d-4f39-9d87-1209c149b40d" providerId="ADAL" clId="{917F2A5B-FD5F-7F4E-ABE4-F4778953AFC6}" dt="2025-05-22T01:35:49.310" v="76" actId="14429"/>
          <ac:spMkLst>
            <pc:docMk/>
            <pc:sldMk cId="2212264922" sldId="26505"/>
            <ac:spMk id="2" creationId="{BCBB44E6-1D9B-5185-AF7C-1BB9BB6D9839}"/>
          </ac:spMkLst>
        </pc:spChg>
      </pc:sldChg>
      <pc:sldChg chg="modSp mod">
        <pc:chgData name="Greg Lowe" userId="7534e878-342d-4f39-9d87-1209c149b40d" providerId="ADAL" clId="{917F2A5B-FD5F-7F4E-ABE4-F4778953AFC6}" dt="2025-05-22T01:36:00.332" v="77" actId="13244"/>
        <pc:sldMkLst>
          <pc:docMk/>
          <pc:sldMk cId="548163389" sldId="26511"/>
        </pc:sldMkLst>
        <pc:spChg chg="mod ord">
          <ac:chgData name="Greg Lowe" userId="7534e878-342d-4f39-9d87-1209c149b40d" providerId="ADAL" clId="{917F2A5B-FD5F-7F4E-ABE4-F4778953AFC6}" dt="2025-05-22T01:36:00.332" v="77" actId="13244"/>
          <ac:spMkLst>
            <pc:docMk/>
            <pc:sldMk cId="548163389" sldId="26511"/>
            <ac:spMk id="2" creationId="{371B35F1-61F1-DCFB-94B4-A725CF9DDC30}"/>
          </ac:spMkLst>
        </pc:spChg>
        <pc:spChg chg="mod">
          <ac:chgData name="Greg Lowe" userId="7534e878-342d-4f39-9d87-1209c149b40d" providerId="ADAL" clId="{917F2A5B-FD5F-7F4E-ABE4-F4778953AFC6}" dt="2025-05-22T01:34:19.707" v="70" actId="552"/>
          <ac:spMkLst>
            <pc:docMk/>
            <pc:sldMk cId="548163389" sldId="26511"/>
            <ac:spMk id="3" creationId="{1053EDE2-CBF8-A5EE-FB72-D05FE91904DC}"/>
          </ac:spMkLst>
        </pc:spChg>
        <pc:spChg chg="mod">
          <ac:chgData name="Greg Lowe" userId="7534e878-342d-4f39-9d87-1209c149b40d" providerId="ADAL" clId="{917F2A5B-FD5F-7F4E-ABE4-F4778953AFC6}" dt="2025-05-22T01:34:19.707" v="70" actId="552"/>
          <ac:spMkLst>
            <pc:docMk/>
            <pc:sldMk cId="548163389" sldId="26511"/>
            <ac:spMk id="4" creationId="{683D59A6-D8A5-6A90-2F8F-D2E01750393F}"/>
          </ac:spMkLst>
        </pc:spChg>
        <pc:spChg chg="mod">
          <ac:chgData name="Greg Lowe" userId="7534e878-342d-4f39-9d87-1209c149b40d" providerId="ADAL" clId="{917F2A5B-FD5F-7F4E-ABE4-F4778953AFC6}" dt="2025-05-22T01:29:09.021" v="37" actId="14100"/>
          <ac:spMkLst>
            <pc:docMk/>
            <pc:sldMk cId="548163389" sldId="26511"/>
            <ac:spMk id="5" creationId="{54FA8F5D-F743-47E3-72AF-1C57DF2DD9C7}"/>
          </ac:spMkLst>
        </pc:spChg>
        <pc:spChg chg="mod">
          <ac:chgData name="Greg Lowe" userId="7534e878-342d-4f39-9d87-1209c149b40d" providerId="ADAL" clId="{917F2A5B-FD5F-7F4E-ABE4-F4778953AFC6}" dt="2025-05-22T01:27:27.447" v="23" actId="255"/>
          <ac:spMkLst>
            <pc:docMk/>
            <pc:sldMk cId="548163389" sldId="26511"/>
            <ac:spMk id="6" creationId="{06F0613C-3471-F18F-4FD4-C14CC9E322B7}"/>
          </ac:spMkLst>
        </pc:spChg>
      </pc:sldChg>
      <pc:sldChg chg="modSp mod">
        <pc:chgData name="Greg Lowe" userId="7534e878-342d-4f39-9d87-1209c149b40d" providerId="ADAL" clId="{917F2A5B-FD5F-7F4E-ABE4-F4778953AFC6}" dt="2025-05-22T01:36:37.037" v="81" actId="13244"/>
        <pc:sldMkLst>
          <pc:docMk/>
          <pc:sldMk cId="956982900" sldId="26514"/>
        </pc:sldMkLst>
        <pc:spChg chg="mod ord">
          <ac:chgData name="Greg Lowe" userId="7534e878-342d-4f39-9d87-1209c149b40d" providerId="ADAL" clId="{917F2A5B-FD5F-7F4E-ABE4-F4778953AFC6}" dt="2025-05-22T01:36:22.197" v="79" actId="13244"/>
          <ac:spMkLst>
            <pc:docMk/>
            <pc:sldMk cId="956982900" sldId="26514"/>
            <ac:spMk id="2" creationId="{E208221E-EF71-59A6-7258-F434186CC374}"/>
          </ac:spMkLst>
        </pc:spChg>
        <pc:spChg chg="mod">
          <ac:chgData name="Greg Lowe" userId="7534e878-342d-4f39-9d87-1209c149b40d" providerId="ADAL" clId="{917F2A5B-FD5F-7F4E-ABE4-F4778953AFC6}" dt="2025-05-22T01:29:50.126" v="43" actId="255"/>
          <ac:spMkLst>
            <pc:docMk/>
            <pc:sldMk cId="956982900" sldId="26514"/>
            <ac:spMk id="5" creationId="{E5B71A82-5CE3-C97D-AA44-EA7A34D203D3}"/>
          </ac:spMkLst>
        </pc:spChg>
        <pc:spChg chg="mod">
          <ac:chgData name="Greg Lowe" userId="7534e878-342d-4f39-9d87-1209c149b40d" providerId="ADAL" clId="{917F2A5B-FD5F-7F4E-ABE4-F4778953AFC6}" dt="2025-05-22T01:31:38.015" v="64" actId="14100"/>
          <ac:spMkLst>
            <pc:docMk/>
            <pc:sldMk cId="956982900" sldId="26514"/>
            <ac:spMk id="6" creationId="{2376EF05-A8D6-869C-05D1-DA49707575CE}"/>
          </ac:spMkLst>
        </pc:spChg>
        <pc:spChg chg="mod ord">
          <ac:chgData name="Greg Lowe" userId="7534e878-342d-4f39-9d87-1209c149b40d" providerId="ADAL" clId="{917F2A5B-FD5F-7F4E-ABE4-F4778953AFC6}" dt="2025-05-22T01:36:37.037" v="81" actId="13244"/>
          <ac:spMkLst>
            <pc:docMk/>
            <pc:sldMk cId="956982900" sldId="26514"/>
            <ac:spMk id="7" creationId="{A964DBCD-A61C-0F33-CC85-70084BDB48F8}"/>
          </ac:spMkLst>
        </pc:spChg>
        <pc:spChg chg="mod ord">
          <ac:chgData name="Greg Lowe" userId="7534e878-342d-4f39-9d87-1209c149b40d" providerId="ADAL" clId="{917F2A5B-FD5F-7F4E-ABE4-F4778953AFC6}" dt="2025-05-22T01:36:31.293" v="80" actId="13244"/>
          <ac:spMkLst>
            <pc:docMk/>
            <pc:sldMk cId="956982900" sldId="26514"/>
            <ac:spMk id="8" creationId="{EE6D81E8-C35D-F926-6E70-5C8CCC787ACB}"/>
          </ac:spMkLst>
        </pc:spChg>
      </pc:sldChg>
      <pc:sldChg chg="modSp mod">
        <pc:chgData name="Greg Lowe" userId="7534e878-342d-4f39-9d87-1209c149b40d" providerId="ADAL" clId="{917F2A5B-FD5F-7F4E-ABE4-F4778953AFC6}" dt="2025-05-22T01:36:48.297" v="82" actId="13244"/>
        <pc:sldMkLst>
          <pc:docMk/>
          <pc:sldMk cId="976233833" sldId="26517"/>
        </pc:sldMkLst>
        <pc:spChg chg="mod ord">
          <ac:chgData name="Greg Lowe" userId="7534e878-342d-4f39-9d87-1209c149b40d" providerId="ADAL" clId="{917F2A5B-FD5F-7F4E-ABE4-F4778953AFC6}" dt="2025-05-22T01:36:48.297" v="82" actId="13244"/>
          <ac:spMkLst>
            <pc:docMk/>
            <pc:sldMk cId="976233833" sldId="26517"/>
            <ac:spMk id="2" creationId="{E1C1FBE0-488D-C3B3-68C0-6D7CC919F042}"/>
          </ac:spMkLst>
        </pc:spChg>
        <pc:spChg chg="mod">
          <ac:chgData name="Greg Lowe" userId="7534e878-342d-4f39-9d87-1209c149b40d" providerId="ADAL" clId="{917F2A5B-FD5F-7F4E-ABE4-F4778953AFC6}" dt="2025-05-22T01:32:00.551" v="67" actId="255"/>
          <ac:spMkLst>
            <pc:docMk/>
            <pc:sldMk cId="976233833" sldId="26517"/>
            <ac:spMk id="5" creationId="{0AD95362-77B7-45F2-01C8-B4C59AE63A8C}"/>
          </ac:spMkLst>
        </pc:spChg>
      </pc:sldChg>
      <pc:sldChg chg="modSp mod">
        <pc:chgData name="Greg Lowe" userId="7534e878-342d-4f39-9d87-1209c149b40d" providerId="ADAL" clId="{917F2A5B-FD5F-7F4E-ABE4-F4778953AFC6}" dt="2025-05-22T01:36:07.923" v="78" actId="13244"/>
        <pc:sldMkLst>
          <pc:docMk/>
          <pc:sldMk cId="3597750899" sldId="26557"/>
        </pc:sldMkLst>
        <pc:spChg chg="mod ord">
          <ac:chgData name="Greg Lowe" userId="7534e878-342d-4f39-9d87-1209c149b40d" providerId="ADAL" clId="{917F2A5B-FD5F-7F4E-ABE4-F4778953AFC6}" dt="2025-05-22T01:36:07.923" v="78" actId="13244"/>
          <ac:spMkLst>
            <pc:docMk/>
            <pc:sldMk cId="3597750899" sldId="26557"/>
            <ac:spMk id="2" creationId="{B03F9F96-416A-C052-D615-E5A188317D45}"/>
          </ac:spMkLst>
        </pc:spChg>
        <pc:spChg chg="mod">
          <ac:chgData name="Greg Lowe" userId="7534e878-342d-4f39-9d87-1209c149b40d" providerId="ADAL" clId="{917F2A5B-FD5F-7F4E-ABE4-F4778953AFC6}" dt="2025-05-22T01:29:36.287" v="42" actId="12789"/>
          <ac:spMkLst>
            <pc:docMk/>
            <pc:sldMk cId="3597750899" sldId="26557"/>
            <ac:spMk id="5" creationId="{937652B1-3688-944E-F323-48119409D4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5E36-4AA5-F148-D0DA-6FD9A774E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B9F56-DCE9-FFC6-A189-EA507F009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03DC0-8C88-1425-F539-6889D2F6C9E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F5C9104-FA02-54B8-8CFF-8A72575394A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096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7001C-0A65-AE40-9876-CE42892CA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2BAAD-1D2F-C892-F810-09EFCF8A1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8A679-AFE9-E7CA-E6FE-ADE2B149173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53151B-F82E-0A98-65AA-550467DD5970}"/>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85680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878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AA207-714B-0F42-B623-32C13FF99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63298-E290-DF63-254F-A77737D96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0B881-F70E-62BD-D1E2-E36075BA98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41282E3-EF28-6D35-C351-3029BACC744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69223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80740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35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486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52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Factorials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1352-EB87-24A2-76E2-7D5B2E14F1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69D56D-326D-F524-7481-9B11A0B50AEE}"/>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A2B251F-717C-2343-70A0-DB6E3AD63335}"/>
                  </a:ext>
                </a:extLst>
              </p:cNvPr>
              <p:cNvSpPr txBox="1"/>
              <p:nvPr/>
            </p:nvSpPr>
            <p:spPr>
              <a:xfrm>
                <a:off x="359998" y="1694912"/>
                <a:ext cx="11303000" cy="43088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a:t>
                </a:r>
                <a:r>
                  <a:rPr lang="en-AU" sz="2000" b="1" dirty="0">
                    <a:solidFill>
                      <a:srgbClr val="002664"/>
                    </a:solidFill>
                    <a:latin typeface="Arial" panose="020B0604020202020204"/>
                    <a:cs typeface="Arial" panose="020B0604020202020204" pitchFamily="34" charset="0"/>
                  </a:rPr>
                  <a:t>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know about factorials, their notation and properties.</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a:t>
                </a:r>
                <a:r>
                  <a:rPr lang="en-AU" sz="1800" dirty="0">
                    <a:latin typeface="Arial" panose="020B0604020202020204" pitchFamily="34" charset="0"/>
                    <a:ea typeface="Calibri" panose="020F0502020204030204" pitchFamily="34" charset="0"/>
                  </a:rPr>
                  <a:t>express a number in the form</a:t>
                </a:r>
                <a:r>
                  <a:rPr lang="en-AU" sz="1800" dirty="0">
                    <a:effectLst/>
                    <a:latin typeface="Arial" panose="020B0604020202020204" pitchFamily="34" charset="0"/>
                    <a:ea typeface="Calibri" panose="020F0502020204030204" pitchFamily="34" charset="0"/>
                  </a:rPr>
                  <a:t> </a:t>
                </a:r>
                <a14:m>
                  <m:oMath xmlns:m="http://schemas.openxmlformats.org/officeDocument/2006/math">
                    <m:r>
                      <a:rPr lang="en-AU" sz="1800" i="1">
                        <a:effectLst/>
                        <a:latin typeface="Cambria Math" panose="02040503050406030204" pitchFamily="18" charset="0"/>
                        <a:ea typeface="Calibri" panose="020F0502020204030204" pitchFamily="34" charset="0"/>
                      </a:rPr>
                      <m:t>𝑛</m:t>
                    </m:r>
                    <m:r>
                      <a:rPr lang="en-AU" sz="1800" i="1">
                        <a:effectLst/>
                        <a:latin typeface="Cambria Math" panose="02040503050406030204" pitchFamily="18" charset="0"/>
                        <a:ea typeface="Calibri" panose="020F0502020204030204" pitchFamily="34" charset="0"/>
                      </a:rPr>
                      <m:t>!</m:t>
                    </m:r>
                  </m:oMath>
                </a14:m>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explain why the number of ways of ordering n distinct objects in a straight line is </a:t>
                </a:r>
                <a14:m>
                  <m:oMath xmlns:m="http://schemas.openxmlformats.org/officeDocument/2006/math">
                    <m:r>
                      <a:rPr lang="en-AU" sz="1800" i="1">
                        <a:effectLst/>
                        <a:latin typeface="Cambria Math" panose="02040503050406030204" pitchFamily="18" charset="0"/>
                        <a:ea typeface="Calibri" panose="020F0502020204030204" pitchFamily="34" charset="0"/>
                      </a:rPr>
                      <m:t>𝑛</m:t>
                    </m:r>
                    <m:r>
                      <a:rPr lang="en-AU" sz="1800" i="1">
                        <a:effectLst/>
                        <a:latin typeface="Cambria Math" panose="02040503050406030204" pitchFamily="18" charset="0"/>
                        <a:ea typeface="Calibri" panose="020F0502020204030204" pitchFamily="34" charset="0"/>
                      </a:rPr>
                      <m:t>!</m:t>
                    </m:r>
                  </m:oMath>
                </a14:m>
                <a:r>
                  <a:rPr lang="en-AU" sz="1800" dirty="0">
                    <a:effectLst/>
                    <a:latin typeface="Arial" panose="020B0604020202020204" pitchFamily="34" charset="0"/>
                    <a:ea typeface="Yu Mincho" panose="02020400000000000000" pitchFamily="18" charset="-128"/>
                  </a:rPr>
                  <a:t>.</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explain why </a:t>
                </a:r>
                <a14:m>
                  <m:oMath xmlns:m="http://schemas.openxmlformats.org/officeDocument/2006/math">
                    <m:r>
                      <a:rPr lang="en-AU" sz="1800" i="1">
                        <a:effectLst/>
                        <a:latin typeface="Cambria Math" panose="02040503050406030204" pitchFamily="18" charset="0"/>
                        <a:ea typeface="Calibri" panose="020F0502020204030204" pitchFamily="34" charset="0"/>
                      </a:rPr>
                      <m:t>0!=1</m:t>
                    </m:r>
                  </m:oMath>
                </a14:m>
                <a:r>
                  <a:rPr lang="en-AU" sz="1800" dirty="0">
                    <a:effectLst/>
                    <a:latin typeface="Arial" panose="020B0604020202020204" pitchFamily="34" charset="0"/>
                    <a:ea typeface="Yu Mincho" panose="02020400000000000000" pitchFamily="18" charset="-128"/>
                  </a:rPr>
                  <a:t>.</a:t>
                </a:r>
                <a:endParaRPr lang="en-AU" sz="1800" dirty="0">
                  <a:effectLst/>
                  <a:latin typeface="Arial" panose="020B0604020202020204" pitchFamily="34" charset="0"/>
                  <a:ea typeface="Calibri" panose="020F0502020204030204" pitchFamily="34" charset="0"/>
                </a:endParaRPr>
              </a:p>
              <a:p>
                <a:br>
                  <a:rPr lang="en-AU" sz="1800" dirty="0">
                    <a:effectLst/>
                    <a:latin typeface="Arial" panose="020B0604020202020204" pitchFamily="34" charset="0"/>
                    <a:ea typeface="Calibri" panose="020F0502020204030204" pitchFamily="34" charset="0"/>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5A2B251F-717C-2343-70A0-DB6E3AD63335}"/>
                  </a:ext>
                </a:extLst>
              </p:cNvPr>
              <p:cNvSpPr txBox="1">
                <a:spLocks noRot="1" noChangeAspect="1" noMove="1" noResize="1" noEditPoints="1" noAdjustHandles="1" noChangeArrowheads="1" noChangeShapeType="1" noTextEdit="1"/>
              </p:cNvSpPr>
              <p:nvPr/>
            </p:nvSpPr>
            <p:spPr>
              <a:xfrm>
                <a:off x="359998" y="1694912"/>
                <a:ext cx="11303000" cy="4308872"/>
              </a:xfrm>
              <a:prstGeom prst="rect">
                <a:avLst/>
              </a:prstGeom>
              <a:blipFill>
                <a:blip r:embed="rId3"/>
                <a:stretch>
                  <a:fillRect l="-134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4803345-3353-1E85-2FC2-3C7223BA4E2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14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44F4-EB53-A984-C6E1-2064A50860D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F077E4-945B-B222-3EF8-8F0DACA4D2D2}"/>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04804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3EDE2-CBF8-A5EE-FB72-D05FE91904DC}"/>
              </a:ext>
            </a:extLst>
          </p:cNvPr>
          <p:cNvSpPr>
            <a:spLocks noGrp="1"/>
          </p:cNvSpPr>
          <p:nvPr>
            <p:ph type="title"/>
          </p:nvPr>
        </p:nvSpPr>
        <p:spPr>
          <a:xfrm>
            <a:off x="359999" y="360000"/>
            <a:ext cx="11484000" cy="545601"/>
          </a:xfrm>
        </p:spPr>
        <p:txBody>
          <a:bodyPr/>
          <a:lstStyle/>
          <a:p>
            <a:r>
              <a:rPr lang="en-AU" dirty="0"/>
              <a:t>Factorials (1)</a:t>
            </a:r>
          </a:p>
        </p:txBody>
      </p:sp>
      <p:sp>
        <p:nvSpPr>
          <p:cNvPr id="4" name="Text Placeholder 3">
            <a:extLst>
              <a:ext uri="{FF2B5EF4-FFF2-40B4-BE49-F238E27FC236}">
                <a16:creationId xmlns:a16="http://schemas.microsoft.com/office/drawing/2014/main" id="{683D59A6-D8A5-6A90-2F8F-D2E01750393F}"/>
              </a:ext>
            </a:extLst>
          </p:cNvPr>
          <p:cNvSpPr>
            <a:spLocks noGrp="1"/>
          </p:cNvSpPr>
          <p:nvPr>
            <p:ph type="body" sz="quarter" idx="18"/>
          </p:nvPr>
        </p:nvSpPr>
        <p:spPr>
          <a:xfrm>
            <a:off x="359999" y="982520"/>
            <a:ext cx="11483999" cy="310015"/>
          </a:xfrm>
        </p:spPr>
        <p:txBody>
          <a:bodyPr/>
          <a:lstStyle/>
          <a:p>
            <a:r>
              <a:rPr lang="en-AU" dirty="0"/>
              <a:t>Definition</a:t>
            </a:r>
          </a:p>
        </p:txBody>
      </p:sp>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54FA8F5D-F743-47E3-72AF-1C57DF2DD9C7}"/>
                  </a:ext>
                </a:extLst>
              </p:cNvPr>
              <p:cNvSpPr>
                <a:spLocks noGrp="1"/>
              </p:cNvSpPr>
              <p:nvPr>
                <p:ph type="body" sz="quarter" idx="17"/>
              </p:nvPr>
            </p:nvSpPr>
            <p:spPr>
              <a:xfrm>
                <a:off x="2206920" y="2042354"/>
                <a:ext cx="7778160" cy="1861913"/>
              </a:xfr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anchor="ctr"/>
              <a:lstStyle/>
              <a:p>
                <a:r>
                  <a:rPr lang="en-AU" sz="1800" dirty="0">
                    <a:solidFill>
                      <a:schemeClr val="tx1"/>
                    </a:solidFill>
                    <a:effectLst/>
                    <a:ea typeface="Calibri" panose="020F0502020204030204" pitchFamily="34" charset="0"/>
                  </a:rPr>
                  <a:t>The product of the first </a:t>
                </a:r>
                <a14:m>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𝑛</m:t>
                    </m:r>
                  </m:oMath>
                </a14:m>
                <a:r>
                  <a:rPr lang="en-AU" sz="1800" dirty="0">
                    <a:solidFill>
                      <a:schemeClr val="tx1"/>
                    </a:solidFill>
                    <a:effectLst/>
                    <a:ea typeface="Calibri" panose="020F0502020204030204" pitchFamily="34" charset="0"/>
                  </a:rPr>
                  <a:t> positive integers is denoted by </a:t>
                </a:r>
                <a14:m>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𝑛</m:t>
                    </m:r>
                    <m:r>
                      <a:rPr lang="en-AU" sz="1800" b="0" i="1" smtClean="0">
                        <a:solidFill>
                          <a:schemeClr val="tx1"/>
                        </a:solidFill>
                        <a:effectLst/>
                        <a:latin typeface="Cambria Math" panose="02040503050406030204" pitchFamily="18" charset="0"/>
                        <a:ea typeface="Calibri" panose="020F0502020204030204" pitchFamily="34" charset="0"/>
                      </a:rPr>
                      <m:t>!</m:t>
                    </m:r>
                  </m:oMath>
                </a14:m>
                <a:r>
                  <a:rPr lang="en-AU" sz="1800" dirty="0">
                    <a:solidFill>
                      <a:schemeClr val="tx1"/>
                    </a:solidFill>
                    <a:effectLst/>
                    <a:ea typeface="Calibri" panose="020F0502020204030204" pitchFamily="34" charset="0"/>
                  </a:rPr>
                  <a:t>, read as </a:t>
                </a:r>
                <a:br>
                  <a:rPr lang="en-AU" sz="1800" dirty="0">
                    <a:solidFill>
                      <a:schemeClr val="tx1"/>
                    </a:solidFill>
                    <a:effectLst/>
                    <a:ea typeface="Calibri" panose="020F0502020204030204" pitchFamily="34" charset="0"/>
                  </a:rPr>
                </a:br>
                <a:r>
                  <a:rPr lang="en-AU" sz="1800" dirty="0">
                    <a:solidFill>
                      <a:schemeClr val="tx1"/>
                    </a:solidFill>
                    <a:effectLst/>
                    <a:ea typeface="Calibri" panose="020F0502020204030204" pitchFamily="34" charset="0"/>
                  </a:rPr>
                  <a:t>‘</a:t>
                </a:r>
                <a14:m>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𝑛</m:t>
                    </m:r>
                  </m:oMath>
                </a14:m>
                <a:r>
                  <a:rPr lang="en-AU" sz="1800" dirty="0">
                    <a:solidFill>
                      <a:schemeClr val="tx1"/>
                    </a:solidFill>
                    <a:effectLst/>
                    <a:ea typeface="Calibri" panose="020F0502020204030204" pitchFamily="34" charset="0"/>
                  </a:rPr>
                  <a:t> factorial’, that is, </a:t>
                </a:r>
                <a:br>
                  <a:rPr lang="en-AU" sz="1800" dirty="0">
                    <a:solidFill>
                      <a:schemeClr val="tx1"/>
                    </a:solidFill>
                    <a:effectLst/>
                    <a:ea typeface="Calibri" panose="020F0502020204030204" pitchFamily="34" charset="0"/>
                  </a:rPr>
                </a:br>
                <a14:m>
                  <m:oMath xmlns:m="http://schemas.openxmlformats.org/officeDocument/2006/math">
                    <m:r>
                      <a:rPr lang="en-AU" sz="3200" b="0" i="1" smtClean="0">
                        <a:solidFill>
                          <a:schemeClr val="tx1"/>
                        </a:solidFill>
                        <a:effectLst/>
                        <a:latin typeface="Cambria Math" panose="02040503050406030204" pitchFamily="18" charset="0"/>
                        <a:ea typeface="Calibri" panose="020F0502020204030204" pitchFamily="34" charset="0"/>
                      </a:rPr>
                      <m:t>𝑛</m:t>
                    </m:r>
                    <m:r>
                      <a:rPr lang="en-AU" sz="3200" b="0" i="1" smtClean="0">
                        <a:solidFill>
                          <a:schemeClr val="tx1"/>
                        </a:solidFill>
                        <a:effectLst/>
                        <a:latin typeface="Cambria Math" panose="02040503050406030204" pitchFamily="18" charset="0"/>
                        <a:ea typeface="Calibri" panose="020F0502020204030204" pitchFamily="34" charset="0"/>
                      </a:rPr>
                      <m:t>!=</m:t>
                    </m:r>
                    <m:r>
                      <a:rPr lang="en-AU" sz="3200" b="0" i="1" smtClean="0">
                        <a:solidFill>
                          <a:schemeClr val="tx1"/>
                        </a:solidFill>
                        <a:effectLst/>
                        <a:latin typeface="Cambria Math" panose="02040503050406030204" pitchFamily="18" charset="0"/>
                        <a:ea typeface="Calibri" panose="020F0502020204030204" pitchFamily="34" charset="0"/>
                      </a:rPr>
                      <m:t>𝑛</m:t>
                    </m:r>
                    <m:d>
                      <m:dPr>
                        <m:ctrlPr>
                          <a:rPr lang="en-AU" sz="3200" b="0" i="1" smtClean="0">
                            <a:solidFill>
                              <a:schemeClr val="tx1"/>
                            </a:solidFill>
                            <a:effectLst/>
                            <a:latin typeface="Cambria Math" panose="02040503050406030204" pitchFamily="18" charset="0"/>
                            <a:ea typeface="Calibri" panose="020F0502020204030204" pitchFamily="34" charset="0"/>
                          </a:rPr>
                        </m:ctrlPr>
                      </m:dPr>
                      <m:e>
                        <m:r>
                          <a:rPr lang="en-AU" sz="3200" b="0" i="1" smtClean="0">
                            <a:solidFill>
                              <a:schemeClr val="tx1"/>
                            </a:solidFill>
                            <a:effectLst/>
                            <a:latin typeface="Cambria Math" panose="02040503050406030204" pitchFamily="18" charset="0"/>
                            <a:ea typeface="Calibri" panose="020F0502020204030204" pitchFamily="34" charset="0"/>
                          </a:rPr>
                          <m:t>𝑛</m:t>
                        </m:r>
                        <m:r>
                          <a:rPr lang="en-AU" sz="3200" b="0" i="1" smtClean="0">
                            <a:solidFill>
                              <a:schemeClr val="tx1"/>
                            </a:solidFill>
                            <a:effectLst/>
                            <a:latin typeface="Cambria Math" panose="02040503050406030204" pitchFamily="18" charset="0"/>
                            <a:ea typeface="Calibri" panose="020F0502020204030204" pitchFamily="34" charset="0"/>
                          </a:rPr>
                          <m:t>−1</m:t>
                        </m:r>
                      </m:e>
                    </m:d>
                    <m:d>
                      <m:dPr>
                        <m:ctrlPr>
                          <a:rPr lang="en-AU" sz="3200" b="0" i="1" smtClean="0">
                            <a:solidFill>
                              <a:schemeClr val="tx1"/>
                            </a:solidFill>
                            <a:effectLst/>
                            <a:latin typeface="Cambria Math" panose="02040503050406030204" pitchFamily="18" charset="0"/>
                            <a:ea typeface="Calibri" panose="020F0502020204030204" pitchFamily="34" charset="0"/>
                          </a:rPr>
                        </m:ctrlPr>
                      </m:dPr>
                      <m:e>
                        <m:r>
                          <a:rPr lang="en-AU" sz="3200" b="0" i="1" smtClean="0">
                            <a:solidFill>
                              <a:schemeClr val="tx1"/>
                            </a:solidFill>
                            <a:effectLst/>
                            <a:latin typeface="Cambria Math" panose="02040503050406030204" pitchFamily="18" charset="0"/>
                            <a:ea typeface="Calibri" panose="020F0502020204030204" pitchFamily="34" charset="0"/>
                          </a:rPr>
                          <m:t>𝑛</m:t>
                        </m:r>
                        <m:r>
                          <a:rPr lang="en-AU" sz="3200" b="0" i="1" smtClean="0">
                            <a:solidFill>
                              <a:schemeClr val="tx1"/>
                            </a:solidFill>
                            <a:effectLst/>
                            <a:latin typeface="Cambria Math" panose="02040503050406030204" pitchFamily="18" charset="0"/>
                            <a:ea typeface="Calibri" panose="020F0502020204030204" pitchFamily="34" charset="0"/>
                          </a:rPr>
                          <m:t>−2</m:t>
                        </m:r>
                      </m:e>
                    </m:d>
                    <m:r>
                      <a:rPr lang="en-AU" sz="3200" b="0" i="1" smtClean="0">
                        <a:solidFill>
                          <a:schemeClr val="tx1"/>
                        </a:solidFill>
                        <a:effectLst/>
                        <a:latin typeface="Cambria Math" panose="02040503050406030204" pitchFamily="18" charset="0"/>
                        <a:ea typeface="Calibri" panose="020F0502020204030204" pitchFamily="34" charset="0"/>
                      </a:rPr>
                      <m:t>×</m:t>
                    </m:r>
                  </m:oMath>
                </a14:m>
                <a:r>
                  <a:rPr lang="en-AU" sz="3200" dirty="0">
                    <a:solidFill>
                      <a:schemeClr val="tx1"/>
                    </a:solidFill>
                    <a:effectLst/>
                    <a:ea typeface="Calibri" panose="020F0502020204030204" pitchFamily="34" charset="0"/>
                  </a:rPr>
                  <a:t>…</a:t>
                </a:r>
                <a14:m>
                  <m:oMath xmlns:m="http://schemas.openxmlformats.org/officeDocument/2006/math">
                    <m:r>
                      <a:rPr lang="en-AU" sz="3200" i="1">
                        <a:solidFill>
                          <a:schemeClr val="tx1"/>
                        </a:solidFill>
                        <a:latin typeface="Cambria Math" panose="02040503050406030204" pitchFamily="18" charset="0"/>
                        <a:ea typeface="Calibri" panose="020F0502020204030204" pitchFamily="34" charset="0"/>
                      </a:rPr>
                      <m:t>×3×2×1</m:t>
                    </m:r>
                  </m:oMath>
                </a14:m>
                <a:endParaRPr lang="en-AU" sz="3200" dirty="0">
                  <a:solidFill>
                    <a:schemeClr val="tx1"/>
                  </a:solidFill>
                  <a:effectLst/>
                  <a:ea typeface="Calibri" panose="020F0502020204030204" pitchFamily="34" charset="0"/>
                </a:endParaRPr>
              </a:p>
            </p:txBody>
          </p:sp>
        </mc:Choice>
        <mc:Fallback>
          <p:sp>
            <p:nvSpPr>
              <p:cNvPr id="5" name="Text Placeholder 4">
                <a:extLst>
                  <a:ext uri="{FF2B5EF4-FFF2-40B4-BE49-F238E27FC236}">
                    <a16:creationId xmlns:a16="http://schemas.microsoft.com/office/drawing/2014/main" id="{54FA8F5D-F743-47E3-72AF-1C57DF2DD9C7}"/>
                  </a:ext>
                </a:extLst>
              </p:cNvPr>
              <p:cNvSpPr>
                <a:spLocks noGrp="1" noRot="1" noChangeAspect="1" noMove="1" noResize="1" noEditPoints="1" noAdjustHandles="1" noChangeArrowheads="1" noChangeShapeType="1" noTextEdit="1"/>
              </p:cNvSpPr>
              <p:nvPr>
                <p:ph type="body" sz="quarter" idx="17"/>
              </p:nvPr>
            </p:nvSpPr>
            <p:spPr>
              <a:xfrm>
                <a:off x="2206920" y="2042354"/>
                <a:ext cx="7778160" cy="1861913"/>
              </a:xfrm>
              <a:blipFill>
                <a:blip r:embed="rId3"/>
                <a:stretch>
                  <a:fillRect b="-2623"/>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F0613C-3471-F18F-4FD4-C14CC9E322B7}"/>
                  </a:ext>
                </a:extLst>
              </p:cNvPr>
              <p:cNvSpPr txBox="1"/>
              <p:nvPr/>
            </p:nvSpPr>
            <p:spPr>
              <a:xfrm>
                <a:off x="4469049" y="4702313"/>
                <a:ext cx="3253902" cy="432880"/>
              </a:xfrm>
              <a:prstGeom prst="rect">
                <a:avLst/>
              </a:prstGeom>
              <a:noFill/>
            </p:spPr>
            <p:txBody>
              <a:bodyPr wrap="none" lIns="0" tIns="0" rIns="0" bIns="0" rtlCol="0">
                <a:noAutofit/>
              </a:bodyPr>
              <a:lstStyle/>
              <a:p>
                <a:pPr algn="ctr"/>
                <a:r>
                  <a:rPr lang="en-AU" sz="3200" dirty="0"/>
                  <a:t>Example: </a:t>
                </a:r>
                <a14:m>
                  <m:oMath xmlns:m="http://schemas.openxmlformats.org/officeDocument/2006/math">
                    <m:r>
                      <a:rPr lang="en-AU" sz="3200" b="0" i="0" smtClean="0">
                        <a:latin typeface="Cambria Math" panose="02040503050406030204" pitchFamily="18" charset="0"/>
                      </a:rPr>
                      <m:t>6!=6</m:t>
                    </m:r>
                    <m:r>
                      <a:rPr lang="en-AU" sz="3200" b="0" i="1" smtClean="0">
                        <a:latin typeface="Cambria Math" panose="02040503050406030204" pitchFamily="18" charset="0"/>
                      </a:rPr>
                      <m:t>×5×4×3×2×1</m:t>
                    </m:r>
                  </m:oMath>
                </a14:m>
                <a:endParaRPr lang="en-AU" sz="3200" dirty="0"/>
              </a:p>
            </p:txBody>
          </p:sp>
        </mc:Choice>
        <mc:Fallback xmlns="">
          <p:sp>
            <p:nvSpPr>
              <p:cNvPr id="6" name="TextBox 5">
                <a:extLst>
                  <a:ext uri="{FF2B5EF4-FFF2-40B4-BE49-F238E27FC236}">
                    <a16:creationId xmlns:a16="http://schemas.microsoft.com/office/drawing/2014/main" id="{06F0613C-3471-F18F-4FD4-C14CC9E322B7}"/>
                  </a:ext>
                </a:extLst>
              </p:cNvPr>
              <p:cNvSpPr txBox="1">
                <a:spLocks noRot="1" noChangeAspect="1" noMove="1" noResize="1" noEditPoints="1" noAdjustHandles="1" noChangeArrowheads="1" noChangeShapeType="1" noTextEdit="1"/>
              </p:cNvSpPr>
              <p:nvPr/>
            </p:nvSpPr>
            <p:spPr>
              <a:xfrm>
                <a:off x="4469049" y="4702313"/>
                <a:ext cx="3253902" cy="432880"/>
              </a:xfrm>
              <a:prstGeom prst="rect">
                <a:avLst/>
              </a:prstGeom>
              <a:blipFill>
                <a:blip r:embed="rId4"/>
                <a:stretch>
                  <a:fillRect l="-41473" t="-28571" r="-38372" b="-6571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71B35F1-61F1-DCFB-94B4-A725CF9DDC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54816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4063C-51BD-7D87-2147-F4AF1FB9D560}"/>
              </a:ext>
            </a:extLst>
          </p:cNvPr>
          <p:cNvSpPr>
            <a:spLocks noGrp="1"/>
          </p:cNvSpPr>
          <p:nvPr>
            <p:ph type="title"/>
          </p:nvPr>
        </p:nvSpPr>
        <p:spPr/>
        <p:txBody>
          <a:bodyPr/>
          <a:lstStyle/>
          <a:p>
            <a:r>
              <a:rPr lang="en-AU" dirty="0"/>
              <a:t>Factorials (2)</a:t>
            </a:r>
          </a:p>
        </p:txBody>
      </p:sp>
      <p:sp>
        <p:nvSpPr>
          <p:cNvPr id="4" name="Text Placeholder 3">
            <a:extLst>
              <a:ext uri="{FF2B5EF4-FFF2-40B4-BE49-F238E27FC236}">
                <a16:creationId xmlns:a16="http://schemas.microsoft.com/office/drawing/2014/main" id="{FB50BBD0-4D7D-E3D3-56B8-C564A39487E7}"/>
              </a:ext>
            </a:extLst>
          </p:cNvPr>
          <p:cNvSpPr>
            <a:spLocks noGrp="1"/>
          </p:cNvSpPr>
          <p:nvPr>
            <p:ph type="body" sz="quarter" idx="18"/>
          </p:nvPr>
        </p:nvSpPr>
        <p:spPr/>
        <p:txBody>
          <a:bodyPr/>
          <a:lstStyle/>
          <a:p>
            <a:r>
              <a:rPr lang="en-AU" dirty="0"/>
              <a:t>Generalisation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37652B1-3688-944E-F323-48119409D408}"/>
                  </a:ext>
                </a:extLst>
              </p:cNvPr>
              <p:cNvSpPr>
                <a:spLocks noGrp="1"/>
              </p:cNvSpPr>
              <p:nvPr>
                <p:ph type="body" sz="quarter" idx="17"/>
              </p:nvPr>
            </p:nvSpPr>
            <p:spPr>
              <a:xfrm>
                <a:off x="354000" y="2866220"/>
                <a:ext cx="11484000" cy="1125561"/>
              </a:xfrm>
            </p:spPr>
            <p:txBody>
              <a:bodyPr/>
              <a:lstStyle/>
              <a:p>
                <a:pPr/>
                <a14:m>
                  <m:oMathPara xmlns:m="http://schemas.openxmlformats.org/officeDocument/2006/math">
                    <m:oMathParaPr>
                      <m:jc m:val="centerGroup"/>
                    </m:oMathParaPr>
                    <m:oMath xmlns:m="http://schemas.openxmlformats.org/officeDocument/2006/math">
                      <m:r>
                        <a:rPr lang="en-AU" sz="3600" b="0" i="1" smtClean="0">
                          <a:effectLst/>
                          <a:latin typeface="Cambria Math" panose="02040503050406030204" pitchFamily="18" charset="0"/>
                          <a:ea typeface="Calibri" panose="020F0502020204030204" pitchFamily="34" charset="0"/>
                        </a:rPr>
                        <m:t>𝑛</m:t>
                      </m:r>
                      <m:r>
                        <a:rPr lang="en-AU" sz="3600" b="0" i="1" smtClean="0">
                          <a:effectLst/>
                          <a:latin typeface="Cambria Math" panose="02040503050406030204" pitchFamily="18" charset="0"/>
                          <a:ea typeface="Calibri" panose="020F0502020204030204" pitchFamily="34" charset="0"/>
                        </a:rPr>
                        <m:t>!=</m:t>
                      </m:r>
                      <m:r>
                        <a:rPr lang="en-AU" sz="3600" b="0" i="1" smtClean="0">
                          <a:effectLst/>
                          <a:latin typeface="Cambria Math" panose="02040503050406030204" pitchFamily="18" charset="0"/>
                          <a:ea typeface="Calibri" panose="020F0502020204030204" pitchFamily="34" charset="0"/>
                        </a:rPr>
                        <m:t>𝑛</m:t>
                      </m:r>
                      <m:d>
                        <m:dPr>
                          <m:ctrlPr>
                            <a:rPr lang="en-AU" sz="3600" b="0" i="1" smtClean="0">
                              <a:effectLst/>
                              <a:latin typeface="Cambria Math" panose="02040503050406030204" pitchFamily="18" charset="0"/>
                              <a:ea typeface="Calibri" panose="020F0502020204030204" pitchFamily="34" charset="0"/>
                            </a:rPr>
                          </m:ctrlPr>
                        </m:dPr>
                        <m:e>
                          <m:r>
                            <a:rPr lang="en-AU" sz="3600" b="0" i="1" smtClean="0">
                              <a:effectLst/>
                              <a:latin typeface="Cambria Math" panose="02040503050406030204" pitchFamily="18" charset="0"/>
                              <a:ea typeface="Calibri" panose="020F0502020204030204" pitchFamily="34" charset="0"/>
                            </a:rPr>
                            <m:t>𝑛</m:t>
                          </m:r>
                          <m:r>
                            <a:rPr lang="en-AU" sz="3600" b="0" i="1" smtClean="0">
                              <a:effectLst/>
                              <a:latin typeface="Cambria Math" panose="02040503050406030204" pitchFamily="18" charset="0"/>
                              <a:ea typeface="Calibri" panose="020F0502020204030204" pitchFamily="34" charset="0"/>
                            </a:rPr>
                            <m:t>−1</m:t>
                          </m:r>
                        </m:e>
                      </m:d>
                      <m:r>
                        <a:rPr lang="en-AU" sz="3600" b="0" i="1" smtClean="0">
                          <a:effectLst/>
                          <a:latin typeface="Cambria Math" panose="02040503050406030204" pitchFamily="18" charset="0"/>
                          <a:ea typeface="Calibri" panose="020F0502020204030204" pitchFamily="34" charset="0"/>
                        </a:rPr>
                        <m:t>!</m:t>
                      </m:r>
                    </m:oMath>
                  </m:oMathPara>
                </a14:m>
                <a:endParaRPr lang="en-AU" sz="3600" dirty="0"/>
              </a:p>
            </p:txBody>
          </p:sp>
        </mc:Choice>
        <mc:Fallback xmlns="">
          <p:sp>
            <p:nvSpPr>
              <p:cNvPr id="5" name="Text Placeholder 4">
                <a:extLst>
                  <a:ext uri="{FF2B5EF4-FFF2-40B4-BE49-F238E27FC236}">
                    <a16:creationId xmlns:a16="http://schemas.microsoft.com/office/drawing/2014/main" id="{937652B1-3688-944E-F323-48119409D408}"/>
                  </a:ext>
                </a:extLst>
              </p:cNvPr>
              <p:cNvSpPr>
                <a:spLocks noGrp="1" noRot="1" noChangeAspect="1" noMove="1" noResize="1" noEditPoints="1" noAdjustHandles="1" noChangeArrowheads="1" noChangeShapeType="1" noTextEdit="1"/>
              </p:cNvSpPr>
              <p:nvPr>
                <p:ph type="body" sz="quarter" idx="17"/>
              </p:nvPr>
            </p:nvSpPr>
            <p:spPr>
              <a:xfrm>
                <a:off x="354000" y="2866220"/>
                <a:ext cx="11484000" cy="1125561"/>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03F9F96-416A-C052-D615-E5A188317D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597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F3CB-76F4-E741-448F-BB53F921440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CEE4E4-DC15-FBF7-9949-E8E323336E46}"/>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6058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51DAD4-5C2C-27DA-EE23-198F9CB7D4CB}"/>
              </a:ext>
            </a:extLst>
          </p:cNvPr>
          <p:cNvSpPr>
            <a:spLocks noGrp="1"/>
          </p:cNvSpPr>
          <p:nvPr>
            <p:ph type="title"/>
          </p:nvPr>
        </p:nvSpPr>
        <p:spPr/>
        <p:txBody>
          <a:bodyPr/>
          <a:lstStyle/>
          <a:p>
            <a:r>
              <a:rPr lang="en-AU" dirty="0"/>
              <a:t>Rearranging factorials (1)</a:t>
            </a:r>
          </a:p>
        </p:txBody>
      </p:sp>
      <p:sp>
        <p:nvSpPr>
          <p:cNvPr id="4" name="Text Placeholder 3">
            <a:extLst>
              <a:ext uri="{FF2B5EF4-FFF2-40B4-BE49-F238E27FC236}">
                <a16:creationId xmlns:a16="http://schemas.microsoft.com/office/drawing/2014/main" id="{BE369790-B4A7-77AA-2F91-088471B22709}"/>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5B71A82-5CE3-C97D-AA44-EA7A34D203D3}"/>
                  </a:ext>
                </a:extLst>
              </p:cNvPr>
              <p:cNvSpPr>
                <a:spLocks noGrp="1"/>
              </p:cNvSpPr>
              <p:nvPr>
                <p:ph type="body" sz="quarter" idx="17"/>
              </p:nvPr>
            </p:nvSpPr>
            <p:spPr/>
            <p:txBody>
              <a:bodyPr/>
              <a:lstStyle/>
              <a:p>
                <a:r>
                  <a:rPr lang="en-AU" sz="1800" b="0" dirty="0"/>
                  <a:t>Rearrange this expression in the form </a:t>
                </a:r>
                <a14:m>
                  <m:oMath xmlns:m="http://schemas.openxmlformats.org/officeDocument/2006/math">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n</m:t>
                        </m:r>
                        <m:r>
                          <a:rPr lang="en-AU" sz="1800" b="0" i="1" smtClean="0">
                            <a:latin typeface="Cambria Math" panose="02040503050406030204" pitchFamily="18" charset="0"/>
                          </a:rPr>
                          <m:t>!</m:t>
                        </m:r>
                      </m:num>
                      <m:den>
                        <m:r>
                          <a:rPr lang="en-AU" sz="1800" b="0" i="1" smtClean="0">
                            <a:latin typeface="Cambria Math" panose="02040503050406030204" pitchFamily="18" charset="0"/>
                          </a:rPr>
                          <m:t>𝑚</m:t>
                        </m:r>
                        <m:r>
                          <a:rPr lang="en-AU" sz="1800" b="0" i="1" smtClean="0">
                            <a:latin typeface="Cambria Math" panose="02040503050406030204" pitchFamily="18" charset="0"/>
                          </a:rPr>
                          <m:t>!</m:t>
                        </m:r>
                      </m:den>
                    </m:f>
                  </m:oMath>
                </a14:m>
                <a:r>
                  <a:rPr lang="en-AU" sz="1800" b="0" i="1"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10×9×8</m:t>
                      </m:r>
                      <m:r>
                        <m:rPr>
                          <m:aln/>
                        </m:rP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10×9×8</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i="1">
                              <a:latin typeface="Cambria Math" panose="02040503050406030204" pitchFamily="18" charset="0"/>
                            </a:rPr>
                            <m:t>7</m:t>
                          </m:r>
                          <m:r>
                            <a:rPr lang="en-AU" sz="1800" b="0" i="1" smtClean="0">
                              <a:latin typeface="Cambria Math" panose="02040503050406030204" pitchFamily="18" charset="0"/>
                            </a:rPr>
                            <m:t>!</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10×9×8×7!</m:t>
                          </m:r>
                        </m:num>
                        <m:den>
                          <m:r>
                            <a:rPr lang="en-AU" sz="1800" b="0" i="1" smtClean="0">
                              <a:latin typeface="Cambria Math" panose="02040503050406030204" pitchFamily="18" charset="0"/>
                            </a:rPr>
                            <m:t>7!</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m:t>
                          </m:r>
                        </m:num>
                        <m:den>
                          <m:r>
                            <a:rPr lang="en-AU" sz="1800" b="0" i="1" smtClean="0">
                              <a:latin typeface="Cambria Math" panose="02040503050406030204" pitchFamily="18" charset="0"/>
                            </a:rPr>
                            <m:t>7!</m:t>
                          </m:r>
                        </m:den>
                      </m:f>
                    </m:oMath>
                  </m:oMathPara>
                </a14:m>
                <a:endParaRPr lang="en-AU" sz="1800" b="0" dirty="0"/>
              </a:p>
            </p:txBody>
          </p:sp>
        </mc:Choice>
        <mc:Fallback xmlns="">
          <p:sp>
            <p:nvSpPr>
              <p:cNvPr id="5" name="Text Placeholder 4">
                <a:extLst>
                  <a:ext uri="{FF2B5EF4-FFF2-40B4-BE49-F238E27FC236}">
                    <a16:creationId xmlns:a16="http://schemas.microsoft.com/office/drawing/2014/main" id="{E5B71A82-5CE3-C97D-AA44-EA7A34D203D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EE6D81E8-C35D-F926-6E70-5C8CCC787ACB}"/>
                  </a:ext>
                </a:extLst>
              </p:cNvPr>
              <p:cNvSpPr/>
              <p:nvPr/>
            </p:nvSpPr>
            <p:spPr>
              <a:xfrm>
                <a:off x="1113439" y="4375544"/>
                <a:ext cx="3618854" cy="577456"/>
              </a:xfrm>
              <a:prstGeom prst="wedgeRoundRectCallout">
                <a:avLst>
                  <a:gd name="adj1" fmla="val 71743"/>
                  <a:gd name="adj2" fmla="val -5304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0" rtlCol="0" anchor="ctr"/>
              <a:lstStyle/>
              <a:p>
                <a:r>
                  <a:rPr lang="en-AU" sz="1800" dirty="0">
                    <a:latin typeface="Arial" panose="020B0604020202020204" pitchFamily="34" charset="0"/>
                    <a:cs typeface="Arial" panose="020B0604020202020204" pitchFamily="34" charset="0"/>
                  </a:rPr>
                  <a:t>Why is this now </a:t>
                </a:r>
                <a14:m>
                  <m:oMath xmlns:m="http://schemas.openxmlformats.org/officeDocument/2006/math">
                    <m:r>
                      <a:rPr lang="en-AU" sz="1800" b="0" i="1" smtClean="0">
                        <a:latin typeface="Cambria Math" panose="02040503050406030204" pitchFamily="18" charset="0"/>
                      </a:rPr>
                      <m:t>10!</m:t>
                    </m:r>
                  </m:oMath>
                </a14:m>
                <a:r>
                  <a:rPr lang="en-AU" sz="1800" dirty="0">
                    <a:latin typeface="Arial" panose="020B0604020202020204" pitchFamily="34" charset="0"/>
                    <a:cs typeface="Arial" panose="020B0604020202020204" pitchFamily="34" charset="0"/>
                  </a:rPr>
                  <a:t>?</a:t>
                </a:r>
              </a:p>
            </p:txBody>
          </p:sp>
        </mc:Choice>
        <mc:Fallback xmlns="">
          <p:sp>
            <p:nvSpPr>
              <p:cNvPr id="8" name="Speech Bubble: Rectangle with Corners Rounded 7">
                <a:extLst>
                  <a:ext uri="{FF2B5EF4-FFF2-40B4-BE49-F238E27FC236}">
                    <a16:creationId xmlns:a16="http://schemas.microsoft.com/office/drawing/2014/main" id="{EE6D81E8-C35D-F926-6E70-5C8CCC787ACB}"/>
                  </a:ext>
                </a:extLst>
              </p:cNvPr>
              <p:cNvSpPr>
                <a:spLocks noRot="1" noChangeAspect="1" noMove="1" noResize="1" noEditPoints="1" noAdjustHandles="1" noChangeArrowheads="1" noChangeShapeType="1" noTextEdit="1"/>
              </p:cNvSpPr>
              <p:nvPr/>
            </p:nvSpPr>
            <p:spPr>
              <a:xfrm>
                <a:off x="1113439" y="4375544"/>
                <a:ext cx="3618854" cy="577456"/>
              </a:xfrm>
              <a:prstGeom prst="wedgeRoundRectCallout">
                <a:avLst>
                  <a:gd name="adj1" fmla="val 71743"/>
                  <a:gd name="adj2" fmla="val -53046"/>
                  <a:gd name="adj3" fmla="val 16667"/>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A964DBCD-A61C-0F33-CC85-70084BDB48F8}"/>
                  </a:ext>
                </a:extLst>
              </p:cNvPr>
              <p:cNvSpPr/>
              <p:nvPr/>
            </p:nvSpPr>
            <p:spPr>
              <a:xfrm>
                <a:off x="8064285" y="1607419"/>
                <a:ext cx="3618854" cy="737214"/>
              </a:xfrm>
              <a:prstGeom prst="wedgeRoundRectCallout">
                <a:avLst>
                  <a:gd name="adj1" fmla="val -60577"/>
                  <a:gd name="adj2" fmla="val 9694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0" rtlCol="0" anchor="ctr"/>
              <a:lstStyle/>
              <a:p>
                <a:r>
                  <a:rPr lang="en-AU" sz="1800" dirty="0"/>
                  <a:t>Why did we choose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7!</m:t>
                        </m:r>
                      </m:den>
                    </m:f>
                    <m:r>
                      <a:rPr lang="en-AU" sz="1800" b="0" i="1" smtClean="0">
                        <a:latin typeface="Cambria Math" panose="02040503050406030204" pitchFamily="18" charset="0"/>
                      </a:rPr>
                      <m:t>?</m:t>
                    </m:r>
                  </m:oMath>
                </a14:m>
                <a:endParaRPr lang="en-AU" sz="1800" dirty="0">
                  <a:latin typeface="Arial" panose="020B0604020202020204" pitchFamily="34" charset="0"/>
                  <a:cs typeface="Arial" panose="020B0604020202020204" pitchFamily="34" charset="0"/>
                </a:endParaRPr>
              </a:p>
            </p:txBody>
          </p:sp>
        </mc:Choice>
        <mc:Fallback xmlns="">
          <p:sp>
            <p:nvSpPr>
              <p:cNvPr id="7" name="Speech Bubble: Rectangle with Corners Rounded 6">
                <a:extLst>
                  <a:ext uri="{FF2B5EF4-FFF2-40B4-BE49-F238E27FC236}">
                    <a16:creationId xmlns:a16="http://schemas.microsoft.com/office/drawing/2014/main" id="{A964DBCD-A61C-0F33-CC85-70084BDB48F8}"/>
                  </a:ext>
                </a:extLst>
              </p:cNvPr>
              <p:cNvSpPr>
                <a:spLocks noRot="1" noChangeAspect="1" noMove="1" noResize="1" noEditPoints="1" noAdjustHandles="1" noChangeArrowheads="1" noChangeShapeType="1" noTextEdit="1"/>
              </p:cNvSpPr>
              <p:nvPr/>
            </p:nvSpPr>
            <p:spPr>
              <a:xfrm>
                <a:off x="8064285" y="1607419"/>
                <a:ext cx="3618854" cy="737214"/>
              </a:xfrm>
              <a:prstGeom prst="wedgeRoundRectCallout">
                <a:avLst>
                  <a:gd name="adj1" fmla="val -60577"/>
                  <a:gd name="adj2" fmla="val 96944"/>
                  <a:gd name="adj3" fmla="val 16667"/>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376EF05-A8D6-869C-05D1-DA49707575CE}"/>
                  </a:ext>
                </a:extLst>
              </p:cNvPr>
              <p:cNvSpPr/>
              <p:nvPr/>
            </p:nvSpPr>
            <p:spPr>
              <a:xfrm>
                <a:off x="7865146" y="4425929"/>
                <a:ext cx="3618854" cy="1229196"/>
              </a:xfrm>
              <a:prstGeom prst="wedgeRoundRectCallout">
                <a:avLst>
                  <a:gd name="adj1" fmla="val -55710"/>
                  <a:gd name="adj2" fmla="val -16744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0" rtlCol="0" anchor="ctr"/>
              <a:lstStyle/>
              <a:p>
                <a:r>
                  <a:rPr lang="en-AU" sz="1800" dirty="0"/>
                  <a:t>Why can we multiply by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7!</m:t>
                        </m:r>
                      </m:den>
                    </m:f>
                    <m:r>
                      <a:rPr lang="en-AU" sz="1800" b="0" i="1" smtClean="0">
                        <a:latin typeface="Cambria Math" panose="02040503050406030204" pitchFamily="18" charset="0"/>
                      </a:rPr>
                      <m:t> </m:t>
                    </m:r>
                  </m:oMath>
                </a14:m>
                <a:r>
                  <a:rPr lang="en-AU" sz="1800" dirty="0"/>
                  <a:t>and the expression has the same value?</a:t>
                </a:r>
              </a:p>
            </p:txBody>
          </p:sp>
        </mc:Choice>
        <mc:Fallback xmlns="">
          <p:sp>
            <p:nvSpPr>
              <p:cNvPr id="6" name="Speech Bubble: Rectangle with Corners Rounded 5">
                <a:extLst>
                  <a:ext uri="{FF2B5EF4-FFF2-40B4-BE49-F238E27FC236}">
                    <a16:creationId xmlns:a16="http://schemas.microsoft.com/office/drawing/2014/main" id="{2376EF05-A8D6-869C-05D1-DA49707575CE}"/>
                  </a:ext>
                </a:extLst>
              </p:cNvPr>
              <p:cNvSpPr>
                <a:spLocks noRot="1" noChangeAspect="1" noMove="1" noResize="1" noEditPoints="1" noAdjustHandles="1" noChangeArrowheads="1" noChangeShapeType="1" noTextEdit="1"/>
              </p:cNvSpPr>
              <p:nvPr/>
            </p:nvSpPr>
            <p:spPr>
              <a:xfrm>
                <a:off x="7865146" y="4425929"/>
                <a:ext cx="3618854" cy="1229196"/>
              </a:xfrm>
              <a:prstGeom prst="wedgeRoundRectCallout">
                <a:avLst>
                  <a:gd name="adj1" fmla="val -55710"/>
                  <a:gd name="adj2" fmla="val -167449"/>
                  <a:gd name="adj3" fmla="val 16667"/>
                </a:avLst>
              </a:prstGeom>
              <a:blipFill>
                <a:blip r:embed="rId6"/>
                <a:stretch>
                  <a:fillRect r="-990"/>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208221E-EF71-59A6-7258-F434186CC3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9569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0245-4DEE-F136-2C3B-EE463CC74D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804B1F-0D7E-8057-2631-27CA93BB8067}"/>
              </a:ext>
            </a:extLst>
          </p:cNvPr>
          <p:cNvSpPr>
            <a:spLocks noGrp="1"/>
          </p:cNvSpPr>
          <p:nvPr>
            <p:ph type="title"/>
          </p:nvPr>
        </p:nvSpPr>
        <p:spPr/>
        <p:txBody>
          <a:bodyPr/>
          <a:lstStyle/>
          <a:p>
            <a:r>
              <a:rPr lang="en-AU" dirty="0"/>
              <a:t>Rearranging factorials (2)</a:t>
            </a:r>
          </a:p>
        </p:txBody>
      </p:sp>
      <p:sp>
        <p:nvSpPr>
          <p:cNvPr id="4" name="Text Placeholder 3">
            <a:extLst>
              <a:ext uri="{FF2B5EF4-FFF2-40B4-BE49-F238E27FC236}">
                <a16:creationId xmlns:a16="http://schemas.microsoft.com/office/drawing/2014/main" id="{08DF66E2-3254-C65E-1509-897258F1F1E6}"/>
              </a:ext>
            </a:extLst>
          </p:cNvPr>
          <p:cNvSpPr>
            <a:spLocks noGrp="1"/>
          </p:cNvSpPr>
          <p:nvPr>
            <p:ph type="body" sz="quarter" idx="18"/>
          </p:nvPr>
        </p:nvSpPr>
        <p:spPr/>
        <p:txBody>
          <a:bodyPr/>
          <a:lstStyle/>
          <a:p>
            <a:r>
              <a:rPr lang="en-AU" dirty="0"/>
              <a:t>Worked example 1 – 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AD95362-77B7-45F2-01C8-B4C59AE63A8C}"/>
                  </a:ext>
                </a:extLst>
              </p:cNvPr>
              <p:cNvSpPr>
                <a:spLocks noGrp="1"/>
              </p:cNvSpPr>
              <p:nvPr>
                <p:ph type="body" sz="quarter" idx="17"/>
              </p:nvPr>
            </p:nvSpPr>
            <p:spPr/>
            <p:txBody>
              <a:bodyPr/>
              <a:lstStyle/>
              <a:p>
                <a:r>
                  <a:rPr lang="en-AU" sz="1800" b="0" dirty="0"/>
                  <a:t>Rearrange this expression in the form </a:t>
                </a:r>
                <a14:m>
                  <m:oMath xmlns:m="http://schemas.openxmlformats.org/officeDocument/2006/math">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n</m:t>
                        </m:r>
                        <m:r>
                          <a:rPr lang="en-AU" sz="1800" b="0" i="1" smtClean="0">
                            <a:latin typeface="Cambria Math" panose="02040503050406030204" pitchFamily="18" charset="0"/>
                          </a:rPr>
                          <m:t>!</m:t>
                        </m:r>
                      </m:num>
                      <m:den>
                        <m:r>
                          <a:rPr lang="en-AU" sz="1800" b="0" i="1" smtClean="0">
                            <a:latin typeface="Cambria Math" panose="02040503050406030204" pitchFamily="18" charset="0"/>
                          </a:rPr>
                          <m:t>𝑚</m:t>
                        </m:r>
                        <m:r>
                          <a:rPr lang="en-AU" sz="1800" b="0" i="1" smtClean="0">
                            <a:latin typeface="Cambria Math" panose="02040503050406030204" pitchFamily="18" charset="0"/>
                          </a:rPr>
                          <m:t>!</m:t>
                        </m:r>
                      </m:den>
                    </m:f>
                  </m:oMath>
                </a14:m>
                <a:r>
                  <a:rPr lang="en-AU" sz="1800" b="0" i="1"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0×19×18</m:t>
                      </m:r>
                      <m:r>
                        <m:rPr>
                          <m:aln/>
                        </m:rP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20×19×18</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17!</m:t>
                          </m:r>
                        </m:num>
                        <m:den>
                          <m:r>
                            <a:rPr lang="en-AU" sz="1800" b="0" i="1" smtClean="0">
                              <a:latin typeface="Cambria Math" panose="02040503050406030204" pitchFamily="18" charset="0"/>
                            </a:rPr>
                            <m:t>17!</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20×19×18×17!</m:t>
                          </m:r>
                        </m:num>
                        <m:den>
                          <m:r>
                            <a:rPr lang="en-AU" sz="1800" b="0" i="1" smtClean="0">
                              <a:latin typeface="Cambria Math" panose="02040503050406030204" pitchFamily="18" charset="0"/>
                            </a:rPr>
                            <m:t>17!</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17!</m:t>
                          </m:r>
                        </m:den>
                      </m:f>
                    </m:oMath>
                  </m:oMathPara>
                </a14:m>
                <a:endParaRPr lang="en-AU" sz="1800" dirty="0"/>
              </a:p>
            </p:txBody>
          </p:sp>
        </mc:Choice>
        <mc:Fallback xmlns="">
          <p:sp>
            <p:nvSpPr>
              <p:cNvPr id="5" name="Text Placeholder 4">
                <a:extLst>
                  <a:ext uri="{FF2B5EF4-FFF2-40B4-BE49-F238E27FC236}">
                    <a16:creationId xmlns:a16="http://schemas.microsoft.com/office/drawing/2014/main" id="{0AD95362-77B7-45F2-01C8-B4C59AE63A8C}"/>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1C1FBE0-488D-C3B3-68C0-6D7CC919F0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9762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2">
                    <a:lumMod val="7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US" sz="1100" u="sng" dirty="0">
                <a:solidFill>
                  <a:schemeClr val="accent2">
                    <a:lumMod val="75000"/>
                  </a:schemeClr>
                </a:solidFill>
                <a:ea typeface="Arial" panose="020B0604020202020204" pitchFamily="34" charset="0"/>
                <a:hlinkClick r:id="rId6">
                  <a:extLst>
                    <a:ext uri="{A12FA001-AC4F-418D-AE19-62706E023703}">
                      <ahyp:hlinkClr xmlns:ahyp="http://schemas.microsoft.com/office/drawing/2018/hyperlinkcolor" val="tx"/>
                    </a:ext>
                  </a:extLst>
                </a:hlinkClick>
              </a:rPr>
              <a:t>11-12 </a:t>
            </a:r>
            <a:r>
              <a:rPr lang="en-US" sz="1100" u="sng" dirty="0">
                <a:solidFill>
                  <a:schemeClr val="accent2">
                    <a:lumMod val="7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Syllabus</a:t>
            </a:r>
            <a:r>
              <a:rPr lang="en-US" sz="1100" dirty="0">
                <a:solidFill>
                  <a:schemeClr val="accent2">
                    <a:lumMod val="75000"/>
                  </a:schemeClr>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77FF-CCC3-4BAC-814F-7341ECF58AF3}">
  <ds:schemaRefs>
    <ds:schemaRef ds:uri="094ce8ca-8c20-4eb0-bb23-b47a1c76b753"/>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http://purl.org/dc/terms/"/>
    <ds:schemaRef ds:uri="http://schemas.microsoft.com/office/infopath/2007/PartnerControls"/>
    <ds:schemaRef ds:uri="98740c54-966f-451d-a76c-e38eb7fddd55"/>
  </ds:schemaRefs>
</ds:datastoreItem>
</file>

<file path=customXml/itemProps2.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3.xml><?xml version="1.0" encoding="utf-8"?>
<ds:datastoreItem xmlns:ds="http://schemas.openxmlformats.org/officeDocument/2006/customXml" ds:itemID="{8F01624E-C962-40EA-AE13-7FAA714B5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16</TotalTime>
  <Words>805</Words>
  <Application>Microsoft Office PowerPoint</Application>
  <PresentationFormat>Widescreen</PresentationFormat>
  <Paragraphs>67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Symbol</vt:lpstr>
      <vt:lpstr>Calibri</vt:lpstr>
      <vt:lpstr>Times New Roman</vt:lpstr>
      <vt:lpstr>Public Sans</vt:lpstr>
      <vt:lpstr>Arial</vt:lpstr>
      <vt:lpstr>Cambria Math</vt:lpstr>
      <vt:lpstr>NSWG Corporate</vt:lpstr>
      <vt:lpstr>Factorials</vt:lpstr>
      <vt:lpstr>Learning intention and success criteria</vt:lpstr>
      <vt:lpstr>Connecting Learning</vt:lpstr>
      <vt:lpstr>Factorials (1)</vt:lpstr>
      <vt:lpstr>Factorials (2)</vt:lpstr>
      <vt:lpstr>Releasing responsibility</vt:lpstr>
      <vt:lpstr>Rearranging factorials (1)</vt:lpstr>
      <vt:lpstr>Rearranging factorials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 Factorials – slide deck</dc:title>
  <dc:subject>Maths</dc:subject>
  <dc:creator>NSW Department of Education</dc:creator>
  <cp:keywords/>
  <dc:description/>
  <dcterms:created xsi:type="dcterms:W3CDTF">2025-05-22T01:20:34Z</dcterms:created>
  <dcterms:modified xsi:type="dcterms:W3CDTF">2025-05-27T00:50:56Z</dcterms:modified>
  <cp:category>Extension 1 -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