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0"/>
  </p:notesMasterIdLst>
  <p:handoutMasterIdLst>
    <p:handoutMasterId r:id="rId31"/>
  </p:handoutMasterIdLst>
  <p:sldIdLst>
    <p:sldId id="26505" r:id="rId5"/>
    <p:sldId id="26383" r:id="rId6"/>
    <p:sldId id="271" r:id="rId7"/>
    <p:sldId id="26542" r:id="rId8"/>
    <p:sldId id="26506" r:id="rId9"/>
    <p:sldId id="26559" r:id="rId10"/>
    <p:sldId id="26529" r:id="rId11"/>
    <p:sldId id="26540" r:id="rId12"/>
    <p:sldId id="26508" r:id="rId13"/>
    <p:sldId id="26545" r:id="rId14"/>
    <p:sldId id="26553" r:id="rId15"/>
    <p:sldId id="26558" r:id="rId16"/>
    <p:sldId id="26547" r:id="rId17"/>
    <p:sldId id="26537" r:id="rId18"/>
    <p:sldId id="26538" r:id="rId19"/>
    <p:sldId id="26549" r:id="rId20"/>
    <p:sldId id="26551" r:id="rId21"/>
    <p:sldId id="26548" r:id="rId22"/>
    <p:sldId id="26510" r:id="rId23"/>
    <p:sldId id="26552" r:id="rId24"/>
    <p:sldId id="26554" r:id="rId25"/>
    <p:sldId id="26555" r:id="rId26"/>
    <p:sldId id="26556" r:id="rId27"/>
    <p:sldId id="360" r:id="rId28"/>
    <p:sldId id="361" r:id="rId29"/>
  </p:sldIdLst>
  <p:sldSz cx="12192000" cy="6858000"/>
  <p:notesSz cx="6858000" cy="9144000"/>
  <p:embeddedFontLst>
    <p:embeddedFont>
      <p:font typeface="Cambria Math" panose="02040503050406030204" pitchFamily="18" charset="0"/>
      <p:regular r:id="rId32"/>
    </p:embeddedFont>
    <p:embeddedFont>
      <p:font typeface="Public Sans" pitchFamily="2"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7087D-CAD6-4296-B670-F4DFB991E413}" v="1" dt="2026-05-19T05:39:34.0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6441" autoAdjust="0"/>
  </p:normalViewPr>
  <p:slideViewPr>
    <p:cSldViewPr snapToGrid="0">
      <p:cViewPr varScale="1">
        <p:scale>
          <a:sx n="80" d="100"/>
          <a:sy n="80" d="100"/>
        </p:scale>
        <p:origin x="492" y="9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2150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1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Change of base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Exponential and logarithmic functions</a:t>
            </a:r>
          </a:p>
        </p:txBody>
      </p:sp>
      <p:pic>
        <p:nvPicPr>
          <p:cNvPr id="5" name="Picture Placeholder 4">
            <a:extLst>
              <a:ext uri="{FF2B5EF4-FFF2-40B4-BE49-F238E27FC236}">
                <a16:creationId xmlns:a16="http://schemas.microsoft.com/office/drawing/2014/main" id="{3E5824E9-010F-67B3-BB57-3473C8362D5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0C36B-1CE6-B1D5-3834-3589017DC9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F21821-CFB3-43FB-E381-83134A1E6150}"/>
              </a:ext>
            </a:extLst>
          </p:cNvPr>
          <p:cNvSpPr>
            <a:spLocks noGrp="1"/>
          </p:cNvSpPr>
          <p:nvPr>
            <p:ph type="title"/>
          </p:nvPr>
        </p:nvSpPr>
        <p:spPr/>
        <p:txBody>
          <a:bodyPr/>
          <a:lstStyle/>
          <a:p>
            <a:r>
              <a:rPr lang="en-AU" dirty="0"/>
              <a:t>Change of base proof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61EDE1E-AB2A-EAB7-38EB-02A0CC5E490D}"/>
                  </a:ext>
                </a:extLst>
              </p:cNvPr>
              <p:cNvSpPr>
                <a:spLocks noGrp="1"/>
              </p:cNvSpPr>
              <p:nvPr>
                <p:ph type="body" sz="quarter" idx="17"/>
              </p:nvPr>
            </p:nvSpPr>
            <p:spPr>
              <a:xfrm>
                <a:off x="360000" y="1567087"/>
                <a:ext cx="3718560" cy="545602"/>
              </a:xfrm>
            </p:spPr>
            <p:txBody>
              <a:bodyPr/>
              <a:lstStyle/>
              <a:p>
                <a:r>
                  <a:rPr lang="en-AU" dirty="0"/>
                  <a:t>Let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oMath>
                </a14:m>
                <a:r>
                  <a:rPr lang="en-AU" dirty="0"/>
                  <a:t> then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oMath>
                </a14:m>
                <a:endParaRPr lang="en-AU" b="0" dirty="0"/>
              </a:p>
            </p:txBody>
          </p:sp>
        </mc:Choice>
        <mc:Fallback xmlns="">
          <p:sp>
            <p:nvSpPr>
              <p:cNvPr id="5" name="Text Placeholder 4">
                <a:extLst>
                  <a:ext uri="{FF2B5EF4-FFF2-40B4-BE49-F238E27FC236}">
                    <a16:creationId xmlns:a16="http://schemas.microsoft.com/office/drawing/2014/main" id="{061EDE1E-AB2A-EAB7-38EB-02A0CC5E490D}"/>
                  </a:ext>
                </a:extLst>
              </p:cNvPr>
              <p:cNvSpPr>
                <a:spLocks noGrp="1" noRot="1" noChangeAspect="1" noMove="1" noResize="1" noEditPoints="1" noAdjustHandles="1" noChangeArrowheads="1" noChangeShapeType="1" noTextEdit="1"/>
              </p:cNvSpPr>
              <p:nvPr>
                <p:ph type="body" sz="quarter" idx="17"/>
              </p:nvPr>
            </p:nvSpPr>
            <p:spPr>
              <a:xfrm>
                <a:off x="360000" y="1567087"/>
                <a:ext cx="3718560" cy="545602"/>
              </a:xfrm>
              <a:blipFill>
                <a:blip r:embed="rId2"/>
                <a:stretch>
                  <a:fillRect l="-4082"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35E4C5-6223-C26F-60DA-0AD1E1BA309B}"/>
                  </a:ext>
                </a:extLst>
              </p:cNvPr>
              <p:cNvSpPr txBox="1"/>
              <p:nvPr/>
            </p:nvSpPr>
            <p:spPr>
              <a:xfrm>
                <a:off x="118432" y="1614493"/>
                <a:ext cx="609783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𝑎</m:t>
                              </m:r>
                            </m:sub>
                          </m:sSub>
                        </m:fName>
                        <m:e>
                          <m:r>
                            <a:rPr lang="en-AU" sz="2000" b="0" i="1" smtClean="0">
                              <a:latin typeface="Cambria Math" panose="02040503050406030204" pitchFamily="18" charset="0"/>
                            </a:rPr>
                            <m:t>𝑥</m:t>
                          </m:r>
                          <m:r>
                            <a:rPr lang="en-AU" sz="2000" b="0" i="1" smtClean="0">
                              <a:latin typeface="Cambria Math" panose="02040503050406030204" pitchFamily="18" charset="0"/>
                            </a:rPr>
                            <m:t> </m:t>
                          </m:r>
                        </m:e>
                      </m:func>
                      <m:r>
                        <a:rPr lang="en-AU" sz="2000" b="0" i="1" smtClean="0">
                          <a:latin typeface="Cambria Math" panose="02040503050406030204" pitchFamily="18" charset="0"/>
                        </a:rPr>
                        <m:t> </m:t>
                      </m:r>
                    </m:oMath>
                  </m:oMathPara>
                </a14:m>
                <a:endParaRPr lang="en-AU" sz="2000" dirty="0"/>
              </a:p>
            </p:txBody>
          </p:sp>
        </mc:Choice>
        <mc:Fallback xmlns="">
          <p:sp>
            <p:nvSpPr>
              <p:cNvPr id="9" name="TextBox 8">
                <a:extLst>
                  <a:ext uri="{FF2B5EF4-FFF2-40B4-BE49-F238E27FC236}">
                    <a16:creationId xmlns:a16="http://schemas.microsoft.com/office/drawing/2014/main" id="{6635E4C5-6223-C26F-60DA-0AD1E1BA309B}"/>
                  </a:ext>
                </a:extLst>
              </p:cNvPr>
              <p:cNvSpPr txBox="1">
                <a:spLocks noRot="1" noChangeAspect="1" noMove="1" noResize="1" noEditPoints="1" noAdjustHandles="1" noChangeArrowheads="1" noChangeShapeType="1" noTextEdit="1"/>
              </p:cNvSpPr>
              <p:nvPr/>
            </p:nvSpPr>
            <p:spPr>
              <a:xfrm>
                <a:off x="118432" y="1614493"/>
                <a:ext cx="6097836" cy="400110"/>
              </a:xfrm>
              <a:prstGeom prst="rect">
                <a:avLst/>
              </a:prstGeom>
              <a:blipFill>
                <a:blip r:embed="rId3"/>
                <a:stretch>
                  <a:fillRect b="-18750"/>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140F5B2E-F640-DF5D-FAEB-D44B034005FF}"/>
              </a:ext>
            </a:extLst>
          </p:cNvPr>
          <p:cNvSpPr/>
          <p:nvPr/>
        </p:nvSpPr>
        <p:spPr>
          <a:xfrm>
            <a:off x="4998720" y="1920240"/>
            <a:ext cx="3718560" cy="822960"/>
          </a:xfrm>
          <a:prstGeom prst="wedgeRoundRectCallout">
            <a:avLst>
              <a:gd name="adj1" fmla="val -84409"/>
              <a:gd name="adj2" fmla="val -551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t>Definition of a logarithm</a:t>
            </a:r>
          </a:p>
        </p:txBody>
      </p:sp>
      <p:sp>
        <p:nvSpPr>
          <p:cNvPr id="2" name="Slide Number Placeholder 1">
            <a:extLst>
              <a:ext uri="{FF2B5EF4-FFF2-40B4-BE49-F238E27FC236}">
                <a16:creationId xmlns:a16="http://schemas.microsoft.com/office/drawing/2014/main" id="{EC34E073-733D-6D28-904B-99A1D1EE50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0291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496ED-A631-E53F-5F45-A48361B124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1CC617-8B8C-9332-9975-61C3D254A259}"/>
              </a:ext>
            </a:extLst>
          </p:cNvPr>
          <p:cNvSpPr>
            <a:spLocks noGrp="1"/>
          </p:cNvSpPr>
          <p:nvPr>
            <p:ph type="title"/>
          </p:nvPr>
        </p:nvSpPr>
        <p:spPr/>
        <p:txBody>
          <a:bodyPr/>
          <a:lstStyle/>
          <a:p>
            <a:r>
              <a:rPr lang="en-AU" dirty="0"/>
              <a:t>Change of base proof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0032C6E-62D9-0AFE-281A-B59725C49B88}"/>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oMath>
                </a14:m>
                <a:r>
                  <a:rPr lang="en-AU" dirty="0"/>
                  <a:t> then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r>
                          <a:rPr lang="en-AU" b="0" i="1" smtClean="0">
                            <a:latin typeface="Cambria Math" panose="02040503050406030204" pitchFamily="18" charset="0"/>
                          </a:rPr>
                          <m:t> </m:t>
                        </m:r>
                      </m:e>
                    </m:func>
                    <m:r>
                      <a:rPr lang="en-AU" b="0" i="1" smtClean="0">
                        <a:latin typeface="Cambria Math" panose="02040503050406030204" pitchFamily="18" charset="0"/>
                      </a:rPr>
                      <m:t> </m:t>
                    </m:r>
                  </m:oMath>
                </a14:m>
                <a:endParaRPr lang="en-AU" b="0" dirty="0"/>
              </a:p>
              <a:p>
                <a:r>
                  <a:rPr lang="en-AU" dirty="0"/>
                  <a:t>Consider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oMath>
                </a14:m>
                <a:endParaRPr lang="en-AU" dirty="0"/>
              </a:p>
              <a:p>
                <a:r>
                  <a:rPr lang="en-AU" dirty="0"/>
                  <a:t>Take the logarithm to base </a:t>
                </a:r>
                <a14:m>
                  <m:oMath xmlns:m="http://schemas.openxmlformats.org/officeDocument/2006/math">
                    <m:r>
                      <a:rPr lang="en-AU" b="0" i="1" smtClean="0">
                        <a:latin typeface="Cambria Math" panose="02040503050406030204" pitchFamily="18" charset="0"/>
                      </a:rPr>
                      <m:t>𝑏</m:t>
                    </m:r>
                  </m:oMath>
                </a14:m>
                <a:r>
                  <a:rPr lang="en-AU" dirty="0"/>
                  <a:t> on both sides</a:t>
                </a:r>
              </a:p>
              <a:p>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e>
                    </m:func>
                  </m:oMath>
                </a14:m>
                <a:r>
                  <a:rPr lang="en-AU" dirty="0"/>
                  <a:t> </a:t>
                </a:r>
              </a:p>
            </p:txBody>
          </p:sp>
        </mc:Choice>
        <mc:Fallback xmlns="">
          <p:sp>
            <p:nvSpPr>
              <p:cNvPr id="5" name="Text Placeholder 4">
                <a:extLst>
                  <a:ext uri="{FF2B5EF4-FFF2-40B4-BE49-F238E27FC236}">
                    <a16:creationId xmlns:a16="http://schemas.microsoft.com/office/drawing/2014/main" id="{10032C6E-62D9-0AFE-281A-B59725C49B8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1A2D089D-AE2F-D922-2EF9-161E7B994A43}"/>
              </a:ext>
            </a:extLst>
          </p:cNvPr>
          <p:cNvSpPr/>
          <p:nvPr/>
        </p:nvSpPr>
        <p:spPr>
          <a:xfrm>
            <a:off x="4542009" y="3800819"/>
            <a:ext cx="2548220" cy="837281"/>
          </a:xfrm>
          <a:prstGeom prst="wedgeRoundRectCallout">
            <a:avLst>
              <a:gd name="adj1" fmla="val -55345"/>
              <a:gd name="adj2" fmla="val -1114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How do I write this?</a:t>
            </a:r>
          </a:p>
        </p:txBody>
      </p:sp>
      <p:sp>
        <p:nvSpPr>
          <p:cNvPr id="2" name="Slide Number Placeholder 1">
            <a:extLst>
              <a:ext uri="{FF2B5EF4-FFF2-40B4-BE49-F238E27FC236}">
                <a16:creationId xmlns:a16="http://schemas.microsoft.com/office/drawing/2014/main" id="{FCBC759F-8816-0F6C-111E-5DC75E5C19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9393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2AC9-900A-0D5D-9FD0-0338431A37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24E67E-1ED8-08F3-C30D-32E90740A31D}"/>
              </a:ext>
            </a:extLst>
          </p:cNvPr>
          <p:cNvSpPr>
            <a:spLocks noGrp="1"/>
          </p:cNvSpPr>
          <p:nvPr>
            <p:ph type="title"/>
          </p:nvPr>
        </p:nvSpPr>
        <p:spPr/>
        <p:txBody>
          <a:bodyPr/>
          <a:lstStyle/>
          <a:p>
            <a:r>
              <a:rPr lang="en-AU" dirty="0"/>
              <a:t>Change of base proof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E67F1B5-459F-FA1D-63E7-7BC82D659EBE}"/>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oMath>
                </a14:m>
                <a:r>
                  <a:rPr lang="en-AU" dirty="0"/>
                  <a:t> then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r>
                          <a:rPr lang="en-AU" b="0" i="1" smtClean="0">
                            <a:latin typeface="Cambria Math" panose="02040503050406030204" pitchFamily="18" charset="0"/>
                          </a:rPr>
                          <m:t> </m:t>
                        </m:r>
                      </m:e>
                    </m:func>
                    <m:r>
                      <a:rPr lang="en-AU" b="0" i="1" smtClean="0">
                        <a:latin typeface="Cambria Math" panose="02040503050406030204" pitchFamily="18" charset="0"/>
                      </a:rPr>
                      <m:t> </m:t>
                    </m:r>
                  </m:oMath>
                </a14:m>
                <a:endParaRPr lang="en-AU" b="0" dirty="0"/>
              </a:p>
              <a:p>
                <a:r>
                  <a:rPr lang="en-AU" dirty="0"/>
                  <a:t>Consider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oMath>
                </a14:m>
                <a:endParaRPr lang="en-AU" dirty="0"/>
              </a:p>
              <a:p>
                <a:r>
                  <a:rPr lang="en-AU" dirty="0"/>
                  <a:t>Take the logarithm to base </a:t>
                </a:r>
                <a14:m>
                  <m:oMath xmlns:m="http://schemas.openxmlformats.org/officeDocument/2006/math">
                    <m:r>
                      <a:rPr lang="en-AU" b="0" i="1" smtClean="0">
                        <a:latin typeface="Cambria Math" panose="02040503050406030204" pitchFamily="18" charset="0"/>
                      </a:rPr>
                      <m:t>𝑏</m:t>
                    </m:r>
                  </m:oMath>
                </a14:m>
                <a:r>
                  <a:rPr lang="en-AU" dirty="0"/>
                  <a:t> on both sides</a:t>
                </a:r>
              </a:p>
              <a:p>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e>
                    </m:func>
                  </m:oMath>
                </a14:m>
                <a:r>
                  <a:rPr lang="en-AU" dirty="0"/>
                  <a:t> </a:t>
                </a:r>
              </a:p>
              <a:p>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a:rPr lang="en-AU" b="0" i="1" smtClean="0">
                            <a:latin typeface="Cambria Math" panose="02040503050406030204" pitchFamily="18" charset="0"/>
                          </a:rPr>
                          <m:t>𝑚</m:t>
                        </m:r>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𝑎</m:t>
                        </m:r>
                      </m:e>
                    </m:func>
                    <m:r>
                      <a:rPr lang="en-AU" b="0" i="1" smtClean="0">
                        <a:latin typeface="Cambria Math" panose="02040503050406030204" pitchFamily="18" charset="0"/>
                      </a:rPr>
                      <m:t> </m:t>
                    </m:r>
                  </m:oMath>
                </a14:m>
                <a:r>
                  <a:rPr lang="en-AU" dirty="0"/>
                  <a:t> </a:t>
                </a:r>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𝑚</m:t>
                    </m:r>
                    <m:r>
                      <a:rPr lang="en-AU" b="0" i="1" smtClean="0">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𝑎</m:t>
                            </m:r>
                            <m:r>
                              <a:rPr lang="en-AU" b="0" i="1" smtClean="0">
                                <a:latin typeface="Cambria Math" panose="02040503050406030204" pitchFamily="18" charset="0"/>
                              </a:rPr>
                              <m:t> </m:t>
                            </m:r>
                          </m:e>
                        </m:func>
                      </m:den>
                    </m:f>
                  </m:oMath>
                </a14:m>
                <a:r>
                  <a:rPr lang="en-AU" dirty="0"/>
                  <a:t> </a:t>
                </a:r>
              </a:p>
              <a:p>
                <a:r>
                  <a:rPr lang="en-AU" dirty="0"/>
                  <a:t> </a:t>
                </a:r>
              </a:p>
            </p:txBody>
          </p:sp>
        </mc:Choice>
        <mc:Fallback xmlns="">
          <p:sp>
            <p:nvSpPr>
              <p:cNvPr id="5" name="Text Placeholder 4">
                <a:extLst>
                  <a:ext uri="{FF2B5EF4-FFF2-40B4-BE49-F238E27FC236}">
                    <a16:creationId xmlns:a16="http://schemas.microsoft.com/office/drawing/2014/main" id="{5E67F1B5-459F-FA1D-63E7-7BC82D659EB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ABCAD645-265F-C279-A497-C3C8220BF014}"/>
                  </a:ext>
                </a:extLst>
              </p:cNvPr>
              <p:cNvSpPr/>
              <p:nvPr/>
            </p:nvSpPr>
            <p:spPr>
              <a:xfrm>
                <a:off x="5689600" y="3302000"/>
                <a:ext cx="3933371" cy="1076960"/>
              </a:xfrm>
              <a:prstGeom prst="wedgeRoundRectCallout">
                <a:avLst>
                  <a:gd name="adj1" fmla="val -107947"/>
                  <a:gd name="adj2" fmla="val 722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How can I make </a:t>
                </a:r>
                <a14:m>
                  <m:oMath xmlns:m="http://schemas.openxmlformats.org/officeDocument/2006/math">
                    <m:r>
                      <a:rPr lang="en-AU" sz="2000" b="0" i="1" smtClean="0">
                        <a:latin typeface="Cambria Math" panose="02040503050406030204" pitchFamily="18" charset="0"/>
                      </a:rPr>
                      <m:t>𝑚</m:t>
                    </m:r>
                  </m:oMath>
                </a14:m>
                <a:r>
                  <a:rPr lang="en-AU" sz="2000" dirty="0"/>
                  <a:t> the subject?</a:t>
                </a:r>
              </a:p>
            </p:txBody>
          </p:sp>
        </mc:Choice>
        <mc:Fallback xmlns="">
          <p:sp>
            <p:nvSpPr>
              <p:cNvPr id="6" name="Speech Bubble: Rectangle with Corners Rounded 5">
                <a:extLst>
                  <a:ext uri="{FF2B5EF4-FFF2-40B4-BE49-F238E27FC236}">
                    <a16:creationId xmlns:a16="http://schemas.microsoft.com/office/drawing/2014/main" id="{ABCAD645-265F-C279-A497-C3C8220BF014}"/>
                  </a:ext>
                </a:extLst>
              </p:cNvPr>
              <p:cNvSpPr>
                <a:spLocks noRot="1" noChangeAspect="1" noMove="1" noResize="1" noEditPoints="1" noAdjustHandles="1" noChangeArrowheads="1" noChangeShapeType="1" noTextEdit="1"/>
              </p:cNvSpPr>
              <p:nvPr/>
            </p:nvSpPr>
            <p:spPr>
              <a:xfrm>
                <a:off x="5689600" y="3302000"/>
                <a:ext cx="3933371" cy="1076960"/>
              </a:xfrm>
              <a:prstGeom prst="wedgeRoundRectCallout">
                <a:avLst>
                  <a:gd name="adj1" fmla="val -107947"/>
                  <a:gd name="adj2" fmla="val 72279"/>
                  <a:gd name="adj3" fmla="val 16667"/>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F5E91C1-509D-950F-EA8D-0437B7BEA1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8340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D662D-2D43-B18F-58DE-DEB6490346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BFB85B-540F-CF27-1ED1-155C40CB7F92}"/>
              </a:ext>
            </a:extLst>
          </p:cNvPr>
          <p:cNvSpPr>
            <a:spLocks noGrp="1"/>
          </p:cNvSpPr>
          <p:nvPr>
            <p:ph type="title"/>
          </p:nvPr>
        </p:nvSpPr>
        <p:spPr/>
        <p:txBody>
          <a:bodyPr/>
          <a:lstStyle/>
          <a:p>
            <a:r>
              <a:rPr lang="en-AU" dirty="0"/>
              <a:t>Change of base proof (4)</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00390CB-CF2C-2E66-9B8A-662E44702D3E}"/>
                  </a:ext>
                </a:extLst>
              </p:cNvPr>
              <p:cNvSpPr>
                <a:spLocks noGrp="1"/>
              </p:cNvSpPr>
              <p:nvPr>
                <p:ph type="body" sz="quarter" idx="17"/>
              </p:nvPr>
            </p:nvSpPr>
            <p:spPr/>
            <p:txBody>
              <a:bodyPr/>
              <a:lstStyle/>
              <a:p>
                <a:r>
                  <a:rPr lang="en-AU" dirty="0"/>
                  <a:t>Let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oMath>
                </a14:m>
                <a:r>
                  <a:rPr lang="en-AU" dirty="0"/>
                  <a:t> then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r>
                          <a:rPr lang="en-AU" b="0" i="1" smtClean="0">
                            <a:latin typeface="Cambria Math" panose="02040503050406030204" pitchFamily="18" charset="0"/>
                          </a:rPr>
                          <m:t> </m:t>
                        </m:r>
                      </m:e>
                    </m:func>
                    <m:r>
                      <a:rPr lang="en-AU" b="0" i="1" smtClean="0">
                        <a:latin typeface="Cambria Math" panose="02040503050406030204" pitchFamily="18" charset="0"/>
                      </a:rPr>
                      <m:t> </m:t>
                    </m:r>
                  </m:oMath>
                </a14:m>
                <a:endParaRPr lang="en-AU" b="0" dirty="0"/>
              </a:p>
              <a:p>
                <a:r>
                  <a:rPr lang="en-AU" dirty="0"/>
                  <a:t>Consider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oMath>
                </a14:m>
                <a:endParaRPr lang="en-AU" dirty="0"/>
              </a:p>
              <a:p>
                <a:r>
                  <a:rPr lang="en-AU" dirty="0"/>
                  <a:t>Take the logarithm to base </a:t>
                </a:r>
                <a14:m>
                  <m:oMath xmlns:m="http://schemas.openxmlformats.org/officeDocument/2006/math">
                    <m:r>
                      <a:rPr lang="en-AU" b="0" i="1" smtClean="0">
                        <a:latin typeface="Cambria Math" panose="02040503050406030204" pitchFamily="18" charset="0"/>
                      </a:rPr>
                      <m:t>𝑏</m:t>
                    </m:r>
                  </m:oMath>
                </a14:m>
                <a:r>
                  <a:rPr lang="en-AU" dirty="0"/>
                  <a:t> on both sides</a:t>
                </a:r>
              </a:p>
              <a:p>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𝑚</m:t>
                            </m:r>
                          </m:sup>
                        </m:sSup>
                      </m:e>
                    </m:func>
                  </m:oMath>
                </a14:m>
                <a:r>
                  <a:rPr lang="en-AU" dirty="0"/>
                  <a:t> </a:t>
                </a:r>
              </a:p>
              <a:p>
                <a14:m>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a:rPr lang="en-AU" b="0" i="1" smtClean="0">
                            <a:latin typeface="Cambria Math" panose="02040503050406030204" pitchFamily="18" charset="0"/>
                          </a:rPr>
                          <m:t>𝑚</m:t>
                        </m:r>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𝑎</m:t>
                        </m:r>
                      </m:e>
                    </m:func>
                    <m:r>
                      <a:rPr lang="en-AU" b="0" i="1" smtClean="0">
                        <a:latin typeface="Cambria Math" panose="02040503050406030204" pitchFamily="18" charset="0"/>
                      </a:rPr>
                      <m:t> </m:t>
                    </m:r>
                  </m:oMath>
                </a14:m>
                <a:r>
                  <a:rPr lang="en-AU" dirty="0"/>
                  <a:t> </a:t>
                </a:r>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𝑚</m:t>
                    </m:r>
                    <m:r>
                      <a:rPr lang="en-AU" b="0" i="1" smtClean="0">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𝑎</m:t>
                            </m:r>
                            <m:r>
                              <a:rPr lang="en-AU" b="0" i="1" smtClean="0">
                                <a:latin typeface="Cambria Math" panose="02040503050406030204" pitchFamily="18" charset="0"/>
                              </a:rPr>
                              <m:t> </m:t>
                            </m:r>
                          </m:e>
                        </m:func>
                      </m:den>
                    </m:f>
                  </m:oMath>
                </a14:m>
                <a:r>
                  <a:rPr lang="en-AU" dirty="0"/>
                  <a:t> 	but,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 </m:t>
                    </m:r>
                  </m:oMath>
                </a14:m>
                <a:endParaRPr lang="en-AU" dirty="0"/>
              </a:p>
              <a:p>
                <a14:m>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𝑎</m:t>
                            </m:r>
                          </m:e>
                        </m:func>
                      </m:den>
                    </m:f>
                  </m:oMath>
                </a14:m>
                <a:r>
                  <a:rPr lang="en-AU" dirty="0"/>
                  <a:t> </a:t>
                </a:r>
              </a:p>
              <a:p>
                <a:r>
                  <a:rPr lang="en-AU" dirty="0"/>
                  <a:t> </a:t>
                </a:r>
              </a:p>
            </p:txBody>
          </p:sp>
        </mc:Choice>
        <mc:Fallback xmlns="">
          <p:sp>
            <p:nvSpPr>
              <p:cNvPr id="5" name="Text Placeholder 4">
                <a:extLst>
                  <a:ext uri="{FF2B5EF4-FFF2-40B4-BE49-F238E27FC236}">
                    <a16:creationId xmlns:a16="http://schemas.microsoft.com/office/drawing/2014/main" id="{C00390CB-CF2C-2E66-9B8A-662E44702D3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F17E284E-51B2-66A0-0714-8D46F3D76F4F}"/>
              </a:ext>
            </a:extLst>
          </p:cNvPr>
          <p:cNvSpPr/>
          <p:nvPr/>
        </p:nvSpPr>
        <p:spPr>
          <a:xfrm>
            <a:off x="5984240" y="4561840"/>
            <a:ext cx="3399246" cy="1076960"/>
          </a:xfrm>
          <a:prstGeom prst="wedgeRoundRectCallout">
            <a:avLst>
              <a:gd name="adj1" fmla="val -107947"/>
              <a:gd name="adj2" fmla="val 722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How do I conclude a proof?</a:t>
            </a:r>
          </a:p>
        </p:txBody>
      </p:sp>
      <p:sp>
        <p:nvSpPr>
          <p:cNvPr id="2" name="Slide Number Placeholder 1">
            <a:extLst>
              <a:ext uri="{FF2B5EF4-FFF2-40B4-BE49-F238E27FC236}">
                <a16:creationId xmlns:a16="http://schemas.microsoft.com/office/drawing/2014/main" id="{09C4701C-BDD8-8875-E333-15E60A403B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6019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E594F-38D6-F4AD-B6DC-058A90AB6E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FF8124-11C0-5C65-3462-33FEB23A7981}"/>
              </a:ext>
            </a:extLst>
          </p:cNvPr>
          <p:cNvSpPr>
            <a:spLocks noGrp="1"/>
          </p:cNvSpPr>
          <p:nvPr>
            <p:ph type="title"/>
          </p:nvPr>
        </p:nvSpPr>
        <p:spPr/>
        <p:txBody>
          <a:bodyPr/>
          <a:lstStyle/>
          <a:p>
            <a:r>
              <a:rPr lang="en-AU" dirty="0"/>
              <a:t>Change of base (1)</a:t>
            </a:r>
          </a:p>
        </p:txBody>
      </p:sp>
      <p:sp>
        <p:nvSpPr>
          <p:cNvPr id="4" name="Text Placeholder 3">
            <a:extLst>
              <a:ext uri="{FF2B5EF4-FFF2-40B4-BE49-F238E27FC236}">
                <a16:creationId xmlns:a16="http://schemas.microsoft.com/office/drawing/2014/main" id="{A3381F67-F9AE-ADD6-62B0-648D023CA216}"/>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1DDA61F-CB0A-08CD-7BEC-E1A75131FD11}"/>
                  </a:ext>
                </a:extLst>
              </p:cNvPr>
              <p:cNvSpPr>
                <a:spLocks noGrp="1"/>
              </p:cNvSpPr>
              <p:nvPr>
                <p:ph type="body" sz="quarter" idx="17"/>
              </p:nvPr>
            </p:nvSpPr>
            <p:spPr>
              <a:xfrm>
                <a:off x="360000" y="1567086"/>
                <a:ext cx="11366426" cy="4807835"/>
              </a:xfrm>
            </p:spPr>
            <p:txBody>
              <a:bodyPr/>
              <a:lstStyle/>
              <a:p>
                <a:pPr>
                  <a:lnSpc>
                    <a:spcPct val="200000"/>
                  </a:lnSpc>
                </a:pPr>
                <a:r>
                  <a:rPr lang="en-AU" b="0" dirty="0"/>
                  <a:t>Change </a:t>
                </a:r>
                <a14:m>
                  <m:oMath xmlns:m="http://schemas.openxmlformats.org/officeDocument/2006/math">
                    <m:func>
                      <m:funcPr>
                        <m:ctrlPr>
                          <a:rPr lang="en-AU" b="0"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1" dirty="0" smtClean="0">
                                <a:latin typeface="Cambria Math" panose="02040503050406030204" pitchFamily="18" charset="0"/>
                              </a:rPr>
                              <m:t>2</m:t>
                            </m:r>
                          </m:sub>
                        </m:sSub>
                      </m:fName>
                      <m:e>
                        <m:r>
                          <a:rPr lang="en-AU" b="0" i="1" dirty="0" smtClean="0">
                            <a:latin typeface="Cambria Math" panose="02040503050406030204" pitchFamily="18" charset="0"/>
                          </a:rPr>
                          <m:t>3</m:t>
                        </m:r>
                      </m:e>
                    </m:func>
                  </m:oMath>
                </a14:m>
                <a:r>
                  <a:rPr lang="en-AU" b="0" dirty="0"/>
                  <a:t> to an expression with logarithms in base </a:t>
                </a:r>
                <a14:m>
                  <m:oMath xmlns:m="http://schemas.openxmlformats.org/officeDocument/2006/math">
                    <m:r>
                      <a:rPr lang="en-AU" b="0" i="1" dirty="0" smtClean="0">
                        <a:latin typeface="Cambria Math" panose="02040503050406030204" pitchFamily="18" charset="0"/>
                      </a:rPr>
                      <m:t>𝑒</m:t>
                    </m:r>
                  </m:oMath>
                </a14:m>
                <a:r>
                  <a:rPr lang="en-AU" b="0" dirty="0"/>
                  <a:t> and evaluate correct to 3 decimal places. </a:t>
                </a:r>
                <a:endParaRPr lang="en-AU"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3</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3</m:t>
                                  </m:r>
                                </m:e>
                              </m:func>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2</m:t>
                                  </m:r>
                                </m:e>
                              </m:func>
                            </m:den>
                          </m:f>
                        </m:e>
                      </m:func>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1.58496</m:t>
                      </m:r>
                      <m:r>
                        <a:rPr lang="en-AU" b="0" i="1" smtClean="0">
                          <a:latin typeface="Cambria Math" panose="02040503050406030204" pitchFamily="18" charset="0"/>
                        </a:rPr>
                        <m:t>…</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1.585</m:t>
                      </m:r>
                    </m:oMath>
                  </m:oMathPara>
                </a14:m>
                <a:endParaRPr lang="en-AU" b="0" dirty="0"/>
              </a:p>
            </p:txBody>
          </p:sp>
        </mc:Choice>
        <mc:Fallback xmlns="">
          <p:sp>
            <p:nvSpPr>
              <p:cNvPr id="5" name="Text Placeholder 4">
                <a:extLst>
                  <a:ext uri="{FF2B5EF4-FFF2-40B4-BE49-F238E27FC236}">
                    <a16:creationId xmlns:a16="http://schemas.microsoft.com/office/drawing/2014/main" id="{B1DDA61F-CB0A-08CD-7BEC-E1A75131FD11}"/>
                  </a:ext>
                </a:extLst>
              </p:cNvPr>
              <p:cNvSpPr>
                <a:spLocks noGrp="1" noRot="1" noChangeAspect="1" noMove="1" noResize="1" noEditPoints="1" noAdjustHandles="1" noChangeArrowheads="1" noChangeShapeType="1" noTextEdit="1"/>
              </p:cNvSpPr>
              <p:nvPr>
                <p:ph type="body" sz="quarter" idx="17"/>
              </p:nvPr>
            </p:nvSpPr>
            <p:spPr>
              <a:xfrm>
                <a:off x="360000" y="1567086"/>
                <a:ext cx="11366426" cy="4807835"/>
              </a:xfrm>
              <a:blipFill>
                <a:blip r:embed="rId2"/>
                <a:stretch>
                  <a:fillRect l="-1340"/>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2500EAF4-3B9E-7805-D235-EA28CA934EB1}"/>
              </a:ext>
            </a:extLst>
          </p:cNvPr>
          <p:cNvSpPr/>
          <p:nvPr/>
        </p:nvSpPr>
        <p:spPr>
          <a:xfrm>
            <a:off x="3446094" y="3429000"/>
            <a:ext cx="3582196" cy="1418483"/>
          </a:xfrm>
          <a:prstGeom prst="wedgeRoundRectCallout">
            <a:avLst>
              <a:gd name="adj1" fmla="val -61643"/>
              <a:gd name="adj2" fmla="val -715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How do I decide which base to use on my calculator?</a:t>
            </a:r>
          </a:p>
        </p:txBody>
      </p:sp>
      <p:sp>
        <p:nvSpPr>
          <p:cNvPr id="2" name="Slide Number Placeholder 1">
            <a:extLst>
              <a:ext uri="{FF2B5EF4-FFF2-40B4-BE49-F238E27FC236}">
                <a16:creationId xmlns:a16="http://schemas.microsoft.com/office/drawing/2014/main" id="{0D56C033-49DB-0626-2FBF-EE610DFC849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3989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7F7B-7F46-3AC5-6966-B67683CB38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FB30E5-26F0-4618-CAE3-5B3256210AE9}"/>
              </a:ext>
            </a:extLst>
          </p:cNvPr>
          <p:cNvSpPr>
            <a:spLocks noGrp="1"/>
          </p:cNvSpPr>
          <p:nvPr>
            <p:ph type="title"/>
          </p:nvPr>
        </p:nvSpPr>
        <p:spPr/>
        <p:txBody>
          <a:bodyPr/>
          <a:lstStyle/>
          <a:p>
            <a:r>
              <a:rPr lang="en-AU" dirty="0"/>
              <a:t>Change of base (2)</a:t>
            </a:r>
          </a:p>
        </p:txBody>
      </p:sp>
      <p:sp>
        <p:nvSpPr>
          <p:cNvPr id="4" name="Text Placeholder 3">
            <a:extLst>
              <a:ext uri="{FF2B5EF4-FFF2-40B4-BE49-F238E27FC236}">
                <a16:creationId xmlns:a16="http://schemas.microsoft.com/office/drawing/2014/main" id="{36294A7F-926E-A094-A995-BF0D6CC72DBF}"/>
              </a:ext>
            </a:extLst>
          </p:cNvPr>
          <p:cNvSpPr>
            <a:spLocks noGrp="1"/>
          </p:cNvSpPr>
          <p:nvPr>
            <p:ph type="body" sz="quarter" idx="18"/>
          </p:nvPr>
        </p:nvSpPr>
        <p:spPr/>
        <p:txBody>
          <a:bodyPr/>
          <a:lstStyle/>
          <a:p>
            <a:r>
              <a:rPr lang="en-AU" dirty="0"/>
              <a:t>Your turn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8AED94E-BA52-CBF4-7607-3E82A4E368EC}"/>
                  </a:ext>
                </a:extLst>
              </p:cNvPr>
              <p:cNvSpPr>
                <a:spLocks noGrp="1"/>
              </p:cNvSpPr>
              <p:nvPr>
                <p:ph type="body" sz="quarter" idx="17"/>
              </p:nvPr>
            </p:nvSpPr>
            <p:spPr>
              <a:xfrm>
                <a:off x="360000" y="1567086"/>
                <a:ext cx="11306136" cy="4807835"/>
              </a:xfrm>
            </p:spPr>
            <p:txBody>
              <a:bodyPr/>
              <a:lstStyle/>
              <a:p>
                <a:pPr>
                  <a:lnSpc>
                    <a:spcPct val="200000"/>
                  </a:lnSpc>
                </a:pPr>
                <a:r>
                  <a:rPr lang="en-AU" dirty="0"/>
                  <a:t>Change </a:t>
                </a:r>
                <a14:m>
                  <m:oMath xmlns:m="http://schemas.openxmlformats.org/officeDocument/2006/math">
                    <m:func>
                      <m:funcPr>
                        <m:ctrlPr>
                          <a:rPr lang="en-AU" i="1" dirty="0">
                            <a:latin typeface="Cambria Math" panose="02040503050406030204" pitchFamily="18" charset="0"/>
                          </a:rPr>
                        </m:ctrlPr>
                      </m:funcPr>
                      <m:fName>
                        <m:sSub>
                          <m:sSubPr>
                            <m:ctrlPr>
                              <a:rPr lang="en-AU" i="1" dirty="0">
                                <a:latin typeface="Cambria Math" panose="02040503050406030204" pitchFamily="18" charset="0"/>
                              </a:rPr>
                            </m:ctrlPr>
                          </m:sSubPr>
                          <m:e>
                            <m:r>
                              <m:rPr>
                                <m:sty m:val="p"/>
                              </m:rPr>
                              <a:rPr lang="en-AU" dirty="0">
                                <a:latin typeface="Cambria Math" panose="02040503050406030204" pitchFamily="18" charset="0"/>
                              </a:rPr>
                              <m:t>log</m:t>
                            </m:r>
                          </m:e>
                          <m:sub>
                            <m:r>
                              <a:rPr lang="en-AU" b="0" i="1" dirty="0" smtClean="0">
                                <a:latin typeface="Cambria Math" panose="02040503050406030204" pitchFamily="18" charset="0"/>
                              </a:rPr>
                              <m:t>5</m:t>
                            </m:r>
                          </m:sub>
                        </m:sSub>
                      </m:fName>
                      <m:e>
                        <m:r>
                          <a:rPr lang="en-AU" b="0" i="1" dirty="0" smtClean="0">
                            <a:latin typeface="Cambria Math" panose="02040503050406030204" pitchFamily="18" charset="0"/>
                          </a:rPr>
                          <m:t>7</m:t>
                        </m:r>
                      </m:e>
                    </m:func>
                  </m:oMath>
                </a14:m>
                <a:r>
                  <a:rPr lang="en-AU" dirty="0"/>
                  <a:t> to an expression with logarithms in base </a:t>
                </a:r>
                <a14:m>
                  <m:oMath xmlns:m="http://schemas.openxmlformats.org/officeDocument/2006/math">
                    <m:r>
                      <a:rPr lang="en-AU" b="0" i="1" smtClean="0">
                        <a:latin typeface="Cambria Math" panose="02040503050406030204" pitchFamily="18" charset="0"/>
                      </a:rPr>
                      <m:t>10</m:t>
                    </m:r>
                  </m:oMath>
                </a14:m>
                <a:r>
                  <a:rPr lang="en-AU" dirty="0"/>
                  <a:t> and evaluate correct to 3 decimal places. </a:t>
                </a:r>
                <a:endParaRPr lang="en-AU"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b="0" i="1" smtClean="0">
                                  <a:latin typeface="Cambria Math" panose="02040503050406030204" pitchFamily="18" charset="0"/>
                                </a:rPr>
                                <m:t>5</m:t>
                              </m:r>
                            </m:sub>
                          </m:sSub>
                        </m:fName>
                        <m:e>
                          <m:r>
                            <a:rPr lang="en-AU" b="0" i="1" smtClean="0">
                              <a:latin typeface="Cambria Math" panose="02040503050406030204" pitchFamily="18" charset="0"/>
                            </a:rPr>
                            <m:t>7</m:t>
                          </m:r>
                        </m:e>
                      </m:func>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0" smtClean="0">
                                      <a:latin typeface="Cambria Math" panose="02040503050406030204" pitchFamily="18" charset="0"/>
                                    </a:rPr>
                                    <m:t>10</m:t>
                                  </m:r>
                                </m:sub>
                              </m:sSub>
                            </m:fName>
                            <m:e>
                              <m:r>
                                <a:rPr lang="en-AU" b="0" i="1" smtClean="0">
                                  <a:latin typeface="Cambria Math" panose="02040503050406030204" pitchFamily="18" charset="0"/>
                                </a:rPr>
                                <m:t>7</m:t>
                              </m:r>
                            </m:e>
                          </m:func>
                        </m:num>
                        <m:den>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5</m:t>
                              </m:r>
                            </m:e>
                          </m:func>
                        </m:den>
                      </m:f>
                    </m:oMath>
                    <m:oMath xmlns:m="http://schemas.openxmlformats.org/officeDocument/2006/math">
                      <m:r>
                        <m:rPr>
                          <m:aln/>
                        </m:rPr>
                        <a:rPr lang="en-AU" b="0" i="1" smtClean="0">
                          <a:latin typeface="Cambria Math" panose="02040503050406030204" pitchFamily="18" charset="0"/>
                        </a:rPr>
                        <m:t>=</m:t>
                      </m:r>
                      <m:r>
                        <a:rPr lang="en-AU" i="1">
                          <a:latin typeface="Cambria Math" panose="02040503050406030204" pitchFamily="18" charset="0"/>
                        </a:rPr>
                        <m:t>1.20906</m:t>
                      </m:r>
                      <m:r>
                        <a:rPr lang="en-AU" b="0" i="1" smtClean="0">
                          <a:latin typeface="Cambria Math" panose="02040503050406030204" pitchFamily="18" charset="0"/>
                        </a:rPr>
                        <m:t>…</m:t>
                      </m:r>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1.209</m:t>
                      </m:r>
                    </m:oMath>
                  </m:oMathPara>
                </a14:m>
                <a:endParaRPr lang="en-AU" dirty="0"/>
              </a:p>
            </p:txBody>
          </p:sp>
        </mc:Choice>
        <mc:Fallback xmlns="">
          <p:sp>
            <p:nvSpPr>
              <p:cNvPr id="5" name="Text Placeholder 4">
                <a:extLst>
                  <a:ext uri="{FF2B5EF4-FFF2-40B4-BE49-F238E27FC236}">
                    <a16:creationId xmlns:a16="http://schemas.microsoft.com/office/drawing/2014/main" id="{18AED94E-BA52-CBF4-7607-3E82A4E368EC}"/>
                  </a:ext>
                </a:extLst>
              </p:cNvPr>
              <p:cNvSpPr>
                <a:spLocks noGrp="1" noRot="1" noChangeAspect="1" noMove="1" noResize="1" noEditPoints="1" noAdjustHandles="1" noChangeArrowheads="1" noChangeShapeType="1" noTextEdit="1"/>
              </p:cNvSpPr>
              <p:nvPr>
                <p:ph type="body" sz="quarter" idx="17"/>
              </p:nvPr>
            </p:nvSpPr>
            <p:spPr>
              <a:xfrm>
                <a:off x="360000" y="1567086"/>
                <a:ext cx="11306136" cy="4807835"/>
              </a:xfrm>
              <a:blipFill>
                <a:blip r:embed="rId2"/>
                <a:stretch>
                  <a:fillRect l="-1348" r="-124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D405C796-D6FB-D769-999A-EA0517C149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81382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58C942-A00D-7C7B-DC66-BF77B79968DA}"/>
              </a:ext>
            </a:extLst>
          </p:cNvPr>
          <p:cNvSpPr>
            <a:spLocks noGrp="1"/>
          </p:cNvSpPr>
          <p:nvPr>
            <p:ph type="title"/>
          </p:nvPr>
        </p:nvSpPr>
        <p:spPr/>
        <p:txBody>
          <a:bodyPr/>
          <a:lstStyle/>
          <a:p>
            <a:r>
              <a:rPr lang="en-AU" dirty="0"/>
              <a:t>Change of base (3)</a:t>
            </a:r>
          </a:p>
        </p:txBody>
      </p:sp>
      <p:sp>
        <p:nvSpPr>
          <p:cNvPr id="4" name="Text Placeholder 3">
            <a:extLst>
              <a:ext uri="{FF2B5EF4-FFF2-40B4-BE49-F238E27FC236}">
                <a16:creationId xmlns:a16="http://schemas.microsoft.com/office/drawing/2014/main" id="{3C3C1A5F-E95B-7EB1-C592-8813746D7DD8}"/>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BC012B6-B8B6-2775-F30A-6A65BD996104}"/>
                  </a:ext>
                </a:extLst>
              </p:cNvPr>
              <p:cNvSpPr>
                <a:spLocks noGrp="1"/>
              </p:cNvSpPr>
              <p:nvPr>
                <p:ph type="body" sz="quarter" idx="17"/>
              </p:nvPr>
            </p:nvSpPr>
            <p:spPr>
              <a:xfrm>
                <a:off x="360000" y="1567086"/>
                <a:ext cx="7939269" cy="4807835"/>
              </a:xfrm>
            </p:spPr>
            <p:txBody>
              <a:bodyPr/>
              <a:lstStyle/>
              <a:p>
                <a:r>
                  <a:rPr lang="en-AU" dirty="0"/>
                  <a:t>If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r>
                          <a:rPr lang="en-AU" i="1">
                            <a:latin typeface="Cambria Math" panose="02040503050406030204" pitchFamily="18" charset="0"/>
                          </a:rPr>
                          <m:t>=0.67</m:t>
                        </m:r>
                      </m:e>
                    </m:func>
                  </m:oMath>
                </a14:m>
                <a:r>
                  <a:rPr lang="en-AU" dirty="0"/>
                  <a:t> and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𝑦</m:t>
                        </m:r>
                        <m:r>
                          <a:rPr lang="en-AU" i="1">
                            <a:latin typeface="Cambria Math" panose="02040503050406030204" pitchFamily="18" charset="0"/>
                          </a:rPr>
                          <m:t>=</m:t>
                        </m:r>
                      </m:e>
                    </m:func>
                    <m:r>
                      <a:rPr lang="en-AU" i="1">
                        <a:latin typeface="Cambria Math" panose="02040503050406030204" pitchFamily="18" charset="0"/>
                      </a:rPr>
                      <m:t>−3.2</m:t>
                    </m:r>
                    <m:r>
                      <a:rPr lang="en-AU" b="0" i="1" smtClean="0">
                        <a:latin typeface="Cambria Math" panose="02040503050406030204" pitchFamily="18" charset="0"/>
                      </a:rPr>
                      <m:t>0</m:t>
                    </m:r>
                  </m:oMath>
                </a14:m>
                <a:r>
                  <a:rPr lang="en-AU" dirty="0"/>
                  <a:t>, find the value of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e>
                    </m:func>
                  </m:oMath>
                </a14:m>
                <a:r>
                  <a:rPr lang="en-AU" dirty="0"/>
                  <a:t>.</a:t>
                </a:r>
              </a:p>
              <a:p>
                <a:endParaRPr lang="en-AU" dirty="0"/>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e>
                      </m:func>
                      <m:r>
                        <m:rPr>
                          <m:aln/>
                        </m:rPr>
                        <a:rPr lang="en-AU" i="1">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i="1">
                              <a:latin typeface="Cambria Math" panose="02040503050406030204" pitchFamily="18" charset="0"/>
                            </a:rPr>
                            <m:t>𝑦</m:t>
                          </m:r>
                        </m:e>
                      </m:func>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2</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𝑦</m:t>
                              </m:r>
                            </m:e>
                          </m:func>
                        </m:num>
                        <m:den>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r>
                                <a:rPr lang="en-AU" i="1">
                                  <a:latin typeface="Cambria Math" panose="02040503050406030204" pitchFamily="18" charset="0"/>
                                </a:rPr>
                                <m:t> </m:t>
                              </m:r>
                            </m:e>
                          </m:func>
                        </m:den>
                      </m:f>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−3.2</m:t>
                          </m:r>
                          <m:r>
                            <a:rPr lang="en-AU" b="0" i="1" smtClean="0">
                              <a:latin typeface="Cambria Math" panose="02040503050406030204" pitchFamily="18" charset="0"/>
                            </a:rPr>
                            <m:t>0</m:t>
                          </m:r>
                        </m:num>
                        <m:den>
                          <m:r>
                            <a:rPr lang="en-AU" i="1">
                              <a:latin typeface="Cambria Math" panose="02040503050406030204" pitchFamily="18" charset="0"/>
                            </a:rPr>
                            <m:t>0.67</m:t>
                          </m:r>
                        </m:den>
                      </m:f>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9.55223</m:t>
                      </m:r>
                      <m:r>
                        <a:rPr lang="en-AU" b="0" i="1" smtClean="0">
                          <a:latin typeface="Cambria Math" panose="02040503050406030204" pitchFamily="18" charset="0"/>
                        </a:rPr>
                        <m:t>…</m:t>
                      </m:r>
                    </m:oMath>
                  </m:oMathPara>
                </a14:m>
                <a:endParaRPr lang="en-AU" dirty="0"/>
              </a:p>
              <a:p>
                <a:r>
                  <a:rPr lang="en-AU" dirty="0"/>
                  <a:t> </a:t>
                </a:r>
                <a14:m>
                  <m:oMath xmlns:m="http://schemas.openxmlformats.org/officeDocument/2006/math">
                    <m:r>
                      <a:rPr lang="en-AU" i="1">
                        <a:latin typeface="Cambria Math" panose="02040503050406030204" pitchFamily="18" charset="0"/>
                      </a:rPr>
                      <m:t>=−9.55</m:t>
                    </m:r>
                  </m:oMath>
                </a14:m>
                <a:r>
                  <a:rPr lang="en-AU" dirty="0"/>
                  <a:t>   (2 decimal places)</a:t>
                </a:r>
              </a:p>
            </p:txBody>
          </p:sp>
        </mc:Choice>
        <mc:Fallback xmlns="">
          <p:sp>
            <p:nvSpPr>
              <p:cNvPr id="5" name="Text Placeholder 4">
                <a:extLst>
                  <a:ext uri="{FF2B5EF4-FFF2-40B4-BE49-F238E27FC236}">
                    <a16:creationId xmlns:a16="http://schemas.microsoft.com/office/drawing/2014/main" id="{6BC012B6-B8B6-2775-F30A-6A65BD996104}"/>
                  </a:ext>
                </a:extLst>
              </p:cNvPr>
              <p:cNvSpPr>
                <a:spLocks noGrp="1" noRot="1" noChangeAspect="1" noMove="1" noResize="1" noEditPoints="1" noAdjustHandles="1" noChangeArrowheads="1" noChangeShapeType="1" noTextEdit="1"/>
              </p:cNvSpPr>
              <p:nvPr>
                <p:ph type="body" sz="quarter" idx="17"/>
              </p:nvPr>
            </p:nvSpPr>
            <p:spPr>
              <a:xfrm>
                <a:off x="360000" y="1567086"/>
                <a:ext cx="7939269" cy="4807835"/>
              </a:xfrm>
              <a:blipFill>
                <a:blip r:embed="rId2"/>
                <a:stretch>
                  <a:fillRect l="-1920"/>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B3C233ED-B0C9-5B1E-03FD-E58CE6A3C9F6}"/>
              </a:ext>
            </a:extLst>
          </p:cNvPr>
          <p:cNvSpPr/>
          <p:nvPr/>
        </p:nvSpPr>
        <p:spPr>
          <a:xfrm>
            <a:off x="3767088" y="2633840"/>
            <a:ext cx="3061883" cy="1076960"/>
          </a:xfrm>
          <a:prstGeom prst="wedgeRoundRectCallout">
            <a:avLst>
              <a:gd name="adj1" fmla="val -73396"/>
              <a:gd name="adj2" fmla="val 539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Is this the only base we could have used?</a:t>
            </a:r>
          </a:p>
        </p:txBody>
      </p:sp>
      <p:sp>
        <p:nvSpPr>
          <p:cNvPr id="8" name="Speech Bubble: Rectangle with Corners Rounded 7">
            <a:extLst>
              <a:ext uri="{FF2B5EF4-FFF2-40B4-BE49-F238E27FC236}">
                <a16:creationId xmlns:a16="http://schemas.microsoft.com/office/drawing/2014/main" id="{3F2CD362-4570-34D1-1BB8-426A37449E2B}"/>
              </a:ext>
            </a:extLst>
          </p:cNvPr>
          <p:cNvSpPr/>
          <p:nvPr/>
        </p:nvSpPr>
        <p:spPr>
          <a:xfrm>
            <a:off x="4735978" y="4917719"/>
            <a:ext cx="3400539" cy="1076960"/>
          </a:xfrm>
          <a:prstGeom prst="wedgeRoundRectCallout">
            <a:avLst>
              <a:gd name="adj1" fmla="val -73396"/>
              <a:gd name="adj2" fmla="val 539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How many decimal places should we give? Why?</a:t>
            </a:r>
          </a:p>
        </p:txBody>
      </p:sp>
      <p:sp>
        <p:nvSpPr>
          <p:cNvPr id="2" name="Slide Number Placeholder 1">
            <a:extLst>
              <a:ext uri="{FF2B5EF4-FFF2-40B4-BE49-F238E27FC236}">
                <a16:creationId xmlns:a16="http://schemas.microsoft.com/office/drawing/2014/main" id="{C9482EB5-62ED-34BA-4F34-FA2990FE465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24224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C67E-7EB2-1BE0-FA08-B8046985E8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2589DB-CB74-A8DA-B772-81B3162BBD42}"/>
              </a:ext>
            </a:extLst>
          </p:cNvPr>
          <p:cNvSpPr>
            <a:spLocks noGrp="1"/>
          </p:cNvSpPr>
          <p:nvPr>
            <p:ph type="title"/>
          </p:nvPr>
        </p:nvSpPr>
        <p:spPr/>
        <p:txBody>
          <a:bodyPr/>
          <a:lstStyle/>
          <a:p>
            <a:r>
              <a:rPr lang="en-AU" dirty="0"/>
              <a:t>Change of base (4)</a:t>
            </a:r>
          </a:p>
        </p:txBody>
      </p:sp>
      <p:sp>
        <p:nvSpPr>
          <p:cNvPr id="4" name="Text Placeholder 3">
            <a:extLst>
              <a:ext uri="{FF2B5EF4-FFF2-40B4-BE49-F238E27FC236}">
                <a16:creationId xmlns:a16="http://schemas.microsoft.com/office/drawing/2014/main" id="{AEA442B4-3BE7-A03A-611C-94FF701E6E68}"/>
              </a:ext>
            </a:extLst>
          </p:cNvPr>
          <p:cNvSpPr>
            <a:spLocks noGrp="1"/>
          </p:cNvSpPr>
          <p:nvPr>
            <p:ph type="body" sz="quarter" idx="18"/>
          </p:nvPr>
        </p:nvSpPr>
        <p:spPr/>
        <p:txBody>
          <a:bodyPr/>
          <a:lstStyle/>
          <a:p>
            <a:r>
              <a:rPr lang="en-AU" dirty="0"/>
              <a:t>Your turn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8BB97E4-44DB-B6D4-D261-96BC49028AC6}"/>
                  </a:ext>
                </a:extLst>
              </p:cNvPr>
              <p:cNvSpPr>
                <a:spLocks noGrp="1"/>
              </p:cNvSpPr>
              <p:nvPr>
                <p:ph type="body" sz="quarter" idx="17"/>
              </p:nvPr>
            </p:nvSpPr>
            <p:spPr/>
            <p:txBody>
              <a:bodyPr/>
              <a:lstStyle/>
              <a:p>
                <a:r>
                  <a:rPr lang="en-AU" dirty="0"/>
                  <a:t>If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b="0" i="1" smtClean="0">
                            <a:latin typeface="Cambria Math" panose="02040503050406030204" pitchFamily="18" charset="0"/>
                          </a:rPr>
                          <m:t>𝑥</m:t>
                        </m:r>
                        <m:r>
                          <a:rPr lang="en-AU" i="1">
                            <a:latin typeface="Cambria Math" panose="02040503050406030204" pitchFamily="18" charset="0"/>
                          </a:rPr>
                          <m:t>=</m:t>
                        </m:r>
                        <m:r>
                          <a:rPr lang="en-AU" b="0" i="1" smtClean="0">
                            <a:latin typeface="Cambria Math" panose="02040503050406030204" pitchFamily="18" charset="0"/>
                          </a:rPr>
                          <m:t>4.799</m:t>
                        </m:r>
                      </m:e>
                    </m:func>
                  </m:oMath>
                </a14:m>
                <a:r>
                  <a:rPr lang="en-AU" dirty="0"/>
                  <a:t> and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b="0" i="1" smtClean="0">
                            <a:latin typeface="Cambria Math" panose="02040503050406030204" pitchFamily="18" charset="0"/>
                          </a:rPr>
                          <m:t>𝑦</m:t>
                        </m:r>
                        <m:r>
                          <a:rPr lang="en-AU" i="1">
                            <a:latin typeface="Cambria Math" panose="02040503050406030204" pitchFamily="18" charset="0"/>
                          </a:rPr>
                          <m:t>=</m:t>
                        </m:r>
                      </m:e>
                    </m:func>
                    <m:r>
                      <a:rPr lang="en-AU" b="0" i="1" smtClean="0">
                        <a:latin typeface="Cambria Math" panose="02040503050406030204" pitchFamily="18" charset="0"/>
                      </a:rPr>
                      <m:t>5.419</m:t>
                    </m:r>
                  </m:oMath>
                </a14:m>
                <a:r>
                  <a:rPr lang="en-AU" dirty="0"/>
                  <a:t>, find the value of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b="0" i="1" smtClean="0">
                            <a:latin typeface="Cambria Math" panose="02040503050406030204" pitchFamily="18" charset="0"/>
                          </a:rPr>
                          <m:t>𝑥𝑦</m:t>
                        </m:r>
                      </m:e>
                    </m:func>
                  </m:oMath>
                </a14:m>
                <a:r>
                  <a:rPr lang="en-AU" dirty="0"/>
                  <a:t>.</a:t>
                </a:r>
              </a:p>
              <a:p>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b="0" i="1" smtClean="0">
                              <a:latin typeface="Cambria Math" panose="02040503050406030204" pitchFamily="18" charset="0"/>
                            </a:rPr>
                            <m:t>𝑥𝑦</m:t>
                          </m:r>
                        </m:e>
                      </m:func>
                      <m:r>
                        <m:rPr>
                          <m:aln/>
                        </m:rP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𝑥</m:t>
                              </m:r>
                            </m:sub>
                          </m:sSub>
                        </m:fName>
                        <m:e>
                          <m:r>
                            <a:rPr lang="en-AU" b="0" i="1" smtClean="0">
                              <a:latin typeface="Cambria Math" panose="02040503050406030204" pitchFamily="18" charset="0"/>
                            </a:rPr>
                            <m:t>𝑦</m:t>
                          </m:r>
                        </m:e>
                      </m:func>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𝑥</m:t>
                              </m:r>
                            </m:sub>
                          </m:sSub>
                        </m:fName>
                        <m:e>
                          <m:r>
                            <a:rPr lang="en-AU" b="0" i="1" smtClean="0">
                              <a:latin typeface="Cambria Math" panose="02040503050406030204" pitchFamily="18" charset="0"/>
                            </a:rPr>
                            <m:t>𝑦</m:t>
                          </m:r>
                        </m:e>
                      </m:func>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𝑦</m:t>
                              </m:r>
                            </m:e>
                          </m:func>
                        </m:num>
                        <m:den>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r>
                                <a:rPr lang="en-AU" i="1">
                                  <a:latin typeface="Cambria Math" panose="02040503050406030204" pitchFamily="18" charset="0"/>
                                </a:rPr>
                                <m:t> </m:t>
                              </m:r>
                            </m:e>
                          </m:func>
                        </m:den>
                      </m:f>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m:t>
                      </m:r>
                      <m:f>
                        <m:fPr>
                          <m:ctrlPr>
                            <a:rPr lang="en-AU" b="0" i="1" smtClean="0">
                              <a:latin typeface="Cambria Math" panose="02040503050406030204" pitchFamily="18" charset="0"/>
                            </a:rPr>
                          </m:ctrlPr>
                        </m:fPr>
                        <m:num>
                          <m:r>
                            <a:rPr lang="en-AU" b="0" i="1" smtClean="0">
                              <a:latin typeface="Cambria Math" panose="02040503050406030204" pitchFamily="18" charset="0"/>
                            </a:rPr>
                            <m:t>5.419</m:t>
                          </m:r>
                        </m:num>
                        <m:den>
                          <m:r>
                            <a:rPr lang="en-AU" b="0" i="1" smtClean="0">
                              <a:latin typeface="Cambria Math" panose="02040503050406030204" pitchFamily="18" charset="0"/>
                            </a:rPr>
                            <m:t>4.799</m:t>
                          </m:r>
                        </m:den>
                      </m:f>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2</m:t>
                      </m:r>
                      <m:r>
                        <a:rPr lang="en-AU" i="1" smtClean="0">
                          <a:latin typeface="Cambria Math" panose="02040503050406030204" pitchFamily="18" charset="0"/>
                        </a:rPr>
                        <m:t>.12919</m:t>
                      </m:r>
                      <m:r>
                        <a:rPr lang="en-AU" b="0" i="1" smtClean="0">
                          <a:latin typeface="Cambria Math" panose="02040503050406030204" pitchFamily="18" charset="0"/>
                        </a:rPr>
                        <m:t>…</m:t>
                      </m:r>
                    </m:oMath>
                    <m:oMath xmlns:m="http://schemas.openxmlformats.org/officeDocument/2006/math">
                      <m:r>
                        <m:rPr>
                          <m:aln/>
                        </m:rPr>
                        <a:rPr lang="en-AU" i="1" dirty="0" smtClean="0">
                          <a:latin typeface="Cambria Math" panose="02040503050406030204" pitchFamily="18" charset="0"/>
                        </a:rPr>
                        <m:t>=</m:t>
                      </m:r>
                      <m:r>
                        <a:rPr lang="en-AU" b="0" i="1" dirty="0" smtClean="0">
                          <a:latin typeface="Cambria Math" panose="02040503050406030204" pitchFamily="18" charset="0"/>
                        </a:rPr>
                        <m:t>2.129 </m:t>
                      </m:r>
                      <m:r>
                        <a:rPr lang="en-AU" i="1" dirty="0" smtClean="0">
                          <a:latin typeface="Cambria Math" panose="02040503050406030204" pitchFamily="18" charset="0"/>
                        </a:rPr>
                        <m:t> </m:t>
                      </m:r>
                      <m:r>
                        <m:rPr>
                          <m:nor/>
                        </m:rPr>
                        <a:rPr lang="en-AU" i="0" dirty="0">
                          <a:latin typeface="Cambria Math" panose="02040503050406030204" pitchFamily="18" charset="0"/>
                        </a:rPr>
                        <m:t>(3 </m:t>
                      </m:r>
                      <m:r>
                        <m:rPr>
                          <m:nor/>
                        </m:rPr>
                        <a:rPr lang="en-AU" i="0" dirty="0">
                          <a:latin typeface="Cambria Math" panose="02040503050406030204" pitchFamily="18" charset="0"/>
                        </a:rPr>
                        <m:t>decimal</m:t>
                      </m:r>
                      <m:r>
                        <m:rPr>
                          <m:nor/>
                        </m:rPr>
                        <a:rPr lang="en-AU" i="0" dirty="0">
                          <a:latin typeface="Cambria Math" panose="02040503050406030204" pitchFamily="18" charset="0"/>
                        </a:rPr>
                        <m:t> </m:t>
                      </m:r>
                      <m:r>
                        <m:rPr>
                          <m:nor/>
                        </m:rPr>
                        <a:rPr lang="en-AU" i="0" dirty="0">
                          <a:latin typeface="Cambria Math" panose="02040503050406030204" pitchFamily="18" charset="0"/>
                        </a:rPr>
                        <m:t>places</m:t>
                      </m:r>
                      <m:r>
                        <m:rPr>
                          <m:nor/>
                        </m:rPr>
                        <a:rPr lang="en-AU" i="0" dirty="0">
                          <a:latin typeface="Cambria Math" panose="02040503050406030204" pitchFamily="18" charset="0"/>
                        </a:rPr>
                        <m:t>)</m:t>
                      </m:r>
                    </m:oMath>
                  </m:oMathPara>
                </a14:m>
                <a:endParaRPr lang="en-AU" dirty="0"/>
              </a:p>
            </p:txBody>
          </p:sp>
        </mc:Choice>
        <mc:Fallback xmlns="">
          <p:sp>
            <p:nvSpPr>
              <p:cNvPr id="5" name="Text Placeholder 4">
                <a:extLst>
                  <a:ext uri="{FF2B5EF4-FFF2-40B4-BE49-F238E27FC236}">
                    <a16:creationId xmlns:a16="http://schemas.microsoft.com/office/drawing/2014/main" id="{18BB97E4-44DB-B6D4-D261-96BC49028AC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A1375FC-7683-822C-2161-3479744A52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6863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8512-2743-A9C9-5E57-EACED294E8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229FBE-1942-5412-3D66-454563FD4CCC}"/>
              </a:ext>
            </a:extLst>
          </p:cNvPr>
          <p:cNvSpPr>
            <a:spLocks noGrp="1"/>
          </p:cNvSpPr>
          <p:nvPr>
            <p:ph type="title"/>
          </p:nvPr>
        </p:nvSpPr>
        <p:spPr/>
        <p:txBody>
          <a:bodyPr/>
          <a:lstStyle/>
          <a:p>
            <a:r>
              <a:rPr lang="en-AU" dirty="0"/>
              <a:t>Sorting logarithms (2)</a:t>
            </a:r>
          </a:p>
        </p:txBody>
      </p:sp>
      <p:sp>
        <p:nvSpPr>
          <p:cNvPr id="5" name="Text Placeholder 4">
            <a:extLst>
              <a:ext uri="{FF2B5EF4-FFF2-40B4-BE49-F238E27FC236}">
                <a16:creationId xmlns:a16="http://schemas.microsoft.com/office/drawing/2014/main" id="{46346F9A-F4DA-027F-4C51-D2AEC64B39C1}"/>
              </a:ext>
            </a:extLst>
          </p:cNvPr>
          <p:cNvSpPr>
            <a:spLocks noGrp="1"/>
          </p:cNvSpPr>
          <p:nvPr>
            <p:ph type="body" sz="quarter" idx="17"/>
          </p:nvPr>
        </p:nvSpPr>
        <p:spPr>
          <a:xfrm>
            <a:off x="360000" y="1567087"/>
            <a:ext cx="11328417" cy="545602"/>
          </a:xfrm>
        </p:spPr>
        <p:txBody>
          <a:bodyPr/>
          <a:lstStyle/>
          <a:p>
            <a:r>
              <a:rPr lang="en-AU" dirty="0"/>
              <a:t>Evaluate correct to 2 decimal places and sort the following logarithms from smallest to largest.</a:t>
            </a:r>
          </a:p>
          <a:p>
            <a:endParaRPr lang="en-AU" dirty="0"/>
          </a:p>
          <a:p>
            <a:endParaRPr lang="en-AU" dirty="0"/>
          </a:p>
          <a:p>
            <a:endParaRPr lang="en-AU" dirty="0"/>
          </a:p>
          <a:p>
            <a:pPr marL="342900" indent="-342900">
              <a:buFont typeface="Arial" panose="020B0604020202020204" pitchFamily="34" charset="0"/>
              <a:buChar char="•"/>
            </a:pPr>
            <a:endParaRPr lang="en-AU" b="0" i="1" dirty="0">
              <a:latin typeface="Cambria Math" panose="02040503050406030204" pitchFamily="18"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mc:AlternateContent xmlns:mc="http://schemas.openxmlformats.org/markup-compatibility/2006" xmlns:a14="http://schemas.microsoft.com/office/drawing/2010/main">
        <mc:Choice Requires="a14">
          <p:graphicFrame>
            <p:nvGraphicFramePr>
              <p:cNvPr id="9" name="Table 8" descr="A table of logarithms in random order.">
                <a:extLst>
                  <a:ext uri="{FF2B5EF4-FFF2-40B4-BE49-F238E27FC236}">
                    <a16:creationId xmlns:a16="http://schemas.microsoft.com/office/drawing/2014/main" id="{EDDC5E9B-C9F4-5036-CDB1-01FAAD758B49}"/>
                  </a:ext>
                </a:extLst>
              </p:cNvPr>
              <p:cNvGraphicFramePr>
                <a:graphicFrameLocks noGrp="1"/>
              </p:cNvGraphicFramePr>
              <p:nvPr>
                <p:extLst>
                  <p:ext uri="{D42A27DB-BD31-4B8C-83A1-F6EECF244321}">
                    <p14:modId xmlns:p14="http://schemas.microsoft.com/office/powerpoint/2010/main" val="3446789136"/>
                  </p:ext>
                </p:extLst>
              </p:nvPr>
            </p:nvGraphicFramePr>
            <p:xfrm>
              <a:off x="2010148" y="2157190"/>
              <a:ext cx="7524000" cy="1332000"/>
            </p:xfrm>
            <a:graphic>
              <a:graphicData uri="http://schemas.openxmlformats.org/drawingml/2006/table">
                <a:tbl>
                  <a:tblPr firstRow="1" bandRow="1">
                    <a:tableStyleId>{5940675A-B579-460E-94D1-54222C63F5DA}</a:tableStyleId>
                  </a:tblPr>
                  <a:tblGrid>
                    <a:gridCol w="1881000">
                      <a:extLst>
                        <a:ext uri="{9D8B030D-6E8A-4147-A177-3AD203B41FA5}">
                          <a16:colId xmlns:a16="http://schemas.microsoft.com/office/drawing/2014/main" val="4096709761"/>
                        </a:ext>
                      </a:extLst>
                    </a:gridCol>
                    <a:gridCol w="1881000">
                      <a:extLst>
                        <a:ext uri="{9D8B030D-6E8A-4147-A177-3AD203B41FA5}">
                          <a16:colId xmlns:a16="http://schemas.microsoft.com/office/drawing/2014/main" val="3986717397"/>
                        </a:ext>
                      </a:extLst>
                    </a:gridCol>
                    <a:gridCol w="1881000">
                      <a:extLst>
                        <a:ext uri="{9D8B030D-6E8A-4147-A177-3AD203B41FA5}">
                          <a16:colId xmlns:a16="http://schemas.microsoft.com/office/drawing/2014/main" val="2850909193"/>
                        </a:ext>
                      </a:extLst>
                    </a:gridCol>
                    <a:gridCol w="1881000">
                      <a:extLst>
                        <a:ext uri="{9D8B030D-6E8A-4147-A177-3AD203B41FA5}">
                          <a16:colId xmlns:a16="http://schemas.microsoft.com/office/drawing/2014/main" val="529358965"/>
                        </a:ext>
                      </a:extLst>
                    </a:gridCol>
                  </a:tblGrid>
                  <a:tr h="666000">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2.8</m:t>
                                    </m:r>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13</m:t>
                                        </m:r>
                                      </m:sub>
                                    </m:sSub>
                                  </m:fName>
                                  <m:e>
                                    <m:r>
                                      <a:rPr lang="en-AU" b="0" i="1" smtClean="0">
                                        <a:latin typeface="Cambria Math" panose="02040503050406030204" pitchFamily="18" charset="0"/>
                                      </a:rPr>
                                      <m:t>7</m:t>
                                    </m:r>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e>
                                </m:func>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5</m:t>
                                        </m:r>
                                      </m:sub>
                                    </m:sSub>
                                  </m:fName>
                                  <m:e>
                                    <m:r>
                                      <a:rPr lang="en-AU" b="0" i="1" smtClean="0">
                                        <a:latin typeface="Cambria Math" panose="02040503050406030204" pitchFamily="18" charset="0"/>
                                      </a:rPr>
                                      <m:t>18</m:t>
                                    </m:r>
                                  </m:e>
                                </m:func>
                              </m:oMath>
                            </m:oMathPara>
                          </a14:m>
                          <a:endParaRPr lang="en-AU" dirty="0"/>
                        </a:p>
                      </a:txBody>
                      <a:tcPr anchor="ctr"/>
                    </a:tc>
                    <a:extLst>
                      <a:ext uri="{0D108BD9-81ED-4DB2-BD59-A6C34878D82A}">
                        <a16:rowId xmlns:a16="http://schemas.microsoft.com/office/drawing/2014/main" val="1918937401"/>
                      </a:ext>
                    </a:extLst>
                  </a:tr>
                  <a:tr h="666000">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3</m:t>
                                        </m:r>
                                      </m:sub>
                                    </m:sSub>
                                  </m:fName>
                                  <m:e>
                                    <m:r>
                                      <a:rPr lang="en-AU" b="0" i="1" smtClean="0">
                                        <a:latin typeface="Cambria Math" panose="02040503050406030204" pitchFamily="18" charset="0"/>
                                      </a:rPr>
                                      <m:t>19</m:t>
                                    </m:r>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dirty="0" smtClean="0">
                                        <a:latin typeface="Cambria Math" panose="02040503050406030204" pitchFamily="18" charset="0"/>
                                      </a:rPr>
                                    </m:ctrlPr>
                                  </m:funcPr>
                                  <m:fName>
                                    <m:r>
                                      <m:rPr>
                                        <m:sty m:val="p"/>
                                      </m:rPr>
                                      <a:rPr lang="en-AU" b="0" i="0" dirty="0" smtClean="0">
                                        <a:latin typeface="Cambria Math" panose="02040503050406030204" pitchFamily="18" charset="0"/>
                                      </a:rPr>
                                      <m:t>log</m:t>
                                    </m:r>
                                  </m:fName>
                                  <m:e>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1</m:t>
                                        </m:r>
                                      </m:num>
                                      <m:den>
                                        <m:r>
                                          <a:rPr lang="en-AU" b="0" i="1" dirty="0" smtClean="0">
                                            <a:latin typeface="Cambria Math" panose="02040503050406030204" pitchFamily="18" charset="0"/>
                                          </a:rPr>
                                          <m:t>20</m:t>
                                        </m:r>
                                      </m:den>
                                    </m:f>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7</m:t>
                                        </m:r>
                                      </m:sub>
                                    </m:sSub>
                                  </m:fName>
                                  <m:e>
                                    <m:r>
                                      <a:rPr lang="en-AU" b="0" i="1" smtClean="0">
                                        <a:latin typeface="Cambria Math" panose="02040503050406030204" pitchFamily="18" charset="0"/>
                                      </a:rPr>
                                      <m:t>0.85</m:t>
                                    </m:r>
                                  </m:e>
                                </m:func>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2</m:t>
                                            </m:r>
                                          </m:sup>
                                        </m:sSup>
                                      </m:den>
                                    </m:f>
                                  </m:e>
                                </m:func>
                              </m:oMath>
                            </m:oMathPara>
                          </a14:m>
                          <a:endParaRPr lang="en-AU" dirty="0"/>
                        </a:p>
                      </a:txBody>
                      <a:tcPr anchor="ctr"/>
                    </a:tc>
                    <a:extLst>
                      <a:ext uri="{0D108BD9-81ED-4DB2-BD59-A6C34878D82A}">
                        <a16:rowId xmlns:a16="http://schemas.microsoft.com/office/drawing/2014/main" val="3507335130"/>
                      </a:ext>
                    </a:extLst>
                  </a:tr>
                </a:tbl>
              </a:graphicData>
            </a:graphic>
          </p:graphicFrame>
        </mc:Choice>
        <mc:Fallback xmlns="">
          <p:graphicFrame>
            <p:nvGraphicFramePr>
              <p:cNvPr id="9" name="Table 8" descr="A table of logarithms in random order.">
                <a:extLst>
                  <a:ext uri="{FF2B5EF4-FFF2-40B4-BE49-F238E27FC236}">
                    <a16:creationId xmlns:a16="http://schemas.microsoft.com/office/drawing/2014/main" id="{EDDC5E9B-C9F4-5036-CDB1-01FAAD758B49}"/>
                  </a:ext>
                </a:extLst>
              </p:cNvPr>
              <p:cNvGraphicFramePr>
                <a:graphicFrameLocks noGrp="1"/>
              </p:cNvGraphicFramePr>
              <p:nvPr>
                <p:extLst>
                  <p:ext uri="{D42A27DB-BD31-4B8C-83A1-F6EECF244321}">
                    <p14:modId xmlns:p14="http://schemas.microsoft.com/office/powerpoint/2010/main" val="3446789136"/>
                  </p:ext>
                </p:extLst>
              </p:nvPr>
            </p:nvGraphicFramePr>
            <p:xfrm>
              <a:off x="2010148" y="2157190"/>
              <a:ext cx="7524000" cy="1332000"/>
            </p:xfrm>
            <a:graphic>
              <a:graphicData uri="http://schemas.openxmlformats.org/drawingml/2006/table">
                <a:tbl>
                  <a:tblPr firstRow="1" bandRow="1">
                    <a:tableStyleId>{5940675A-B579-460E-94D1-54222C63F5DA}</a:tableStyleId>
                  </a:tblPr>
                  <a:tblGrid>
                    <a:gridCol w="1881000">
                      <a:extLst>
                        <a:ext uri="{9D8B030D-6E8A-4147-A177-3AD203B41FA5}">
                          <a16:colId xmlns:a16="http://schemas.microsoft.com/office/drawing/2014/main" val="4096709761"/>
                        </a:ext>
                      </a:extLst>
                    </a:gridCol>
                    <a:gridCol w="1881000">
                      <a:extLst>
                        <a:ext uri="{9D8B030D-6E8A-4147-A177-3AD203B41FA5}">
                          <a16:colId xmlns:a16="http://schemas.microsoft.com/office/drawing/2014/main" val="3986717397"/>
                        </a:ext>
                      </a:extLst>
                    </a:gridCol>
                    <a:gridCol w="1881000">
                      <a:extLst>
                        <a:ext uri="{9D8B030D-6E8A-4147-A177-3AD203B41FA5}">
                          <a16:colId xmlns:a16="http://schemas.microsoft.com/office/drawing/2014/main" val="2850909193"/>
                        </a:ext>
                      </a:extLst>
                    </a:gridCol>
                    <a:gridCol w="1881000">
                      <a:extLst>
                        <a:ext uri="{9D8B030D-6E8A-4147-A177-3AD203B41FA5}">
                          <a16:colId xmlns:a16="http://schemas.microsoft.com/office/drawing/2014/main" val="529358965"/>
                        </a:ext>
                      </a:extLst>
                    </a:gridCol>
                  </a:tblGrid>
                  <a:tr h="666000">
                    <a:tc>
                      <a:txBody>
                        <a:bodyPr/>
                        <a:lstStyle/>
                        <a:p>
                          <a:endParaRPr lang="en-US"/>
                        </a:p>
                      </a:txBody>
                      <a:tcPr anchor="ctr">
                        <a:blipFill>
                          <a:blip r:embed="rId2"/>
                          <a:stretch>
                            <a:fillRect l="-324" t="-909" r="-300647" b="-101818"/>
                          </a:stretch>
                        </a:blipFill>
                      </a:tcPr>
                    </a:tc>
                    <a:tc>
                      <a:txBody>
                        <a:bodyPr/>
                        <a:lstStyle/>
                        <a:p>
                          <a:endParaRPr lang="en-US"/>
                        </a:p>
                      </a:txBody>
                      <a:tcPr anchor="ctr">
                        <a:blipFill>
                          <a:blip r:embed="rId2"/>
                          <a:stretch>
                            <a:fillRect l="-100324" t="-909" r="-200647" b="-101818"/>
                          </a:stretch>
                        </a:blipFill>
                      </a:tcPr>
                    </a:tc>
                    <a:tc>
                      <a:txBody>
                        <a:bodyPr/>
                        <a:lstStyle/>
                        <a:p>
                          <a:endParaRPr lang="en-US"/>
                        </a:p>
                      </a:txBody>
                      <a:tcPr anchor="ctr">
                        <a:blipFill>
                          <a:blip r:embed="rId2"/>
                          <a:stretch>
                            <a:fillRect l="-200324" t="-909" r="-100647" b="-101818"/>
                          </a:stretch>
                        </a:blipFill>
                      </a:tcPr>
                    </a:tc>
                    <a:tc>
                      <a:txBody>
                        <a:bodyPr/>
                        <a:lstStyle/>
                        <a:p>
                          <a:endParaRPr lang="en-US"/>
                        </a:p>
                      </a:txBody>
                      <a:tcPr anchor="ctr">
                        <a:blipFill>
                          <a:blip r:embed="rId2"/>
                          <a:stretch>
                            <a:fillRect l="-300324" t="-909" r="-647" b="-101818"/>
                          </a:stretch>
                        </a:blipFill>
                      </a:tcPr>
                    </a:tc>
                    <a:extLst>
                      <a:ext uri="{0D108BD9-81ED-4DB2-BD59-A6C34878D82A}">
                        <a16:rowId xmlns:a16="http://schemas.microsoft.com/office/drawing/2014/main" val="1918937401"/>
                      </a:ext>
                    </a:extLst>
                  </a:tr>
                  <a:tr h="666000">
                    <a:tc>
                      <a:txBody>
                        <a:bodyPr/>
                        <a:lstStyle/>
                        <a:p>
                          <a:endParaRPr lang="en-US"/>
                        </a:p>
                      </a:txBody>
                      <a:tcPr anchor="ctr">
                        <a:blipFill>
                          <a:blip r:embed="rId2"/>
                          <a:stretch>
                            <a:fillRect l="-324" t="-100909" r="-300647" b="-1818"/>
                          </a:stretch>
                        </a:blipFill>
                      </a:tcPr>
                    </a:tc>
                    <a:tc>
                      <a:txBody>
                        <a:bodyPr/>
                        <a:lstStyle/>
                        <a:p>
                          <a:endParaRPr lang="en-US"/>
                        </a:p>
                      </a:txBody>
                      <a:tcPr anchor="ctr">
                        <a:blipFill>
                          <a:blip r:embed="rId2"/>
                          <a:stretch>
                            <a:fillRect l="-100324" t="-100909" r="-200647" b="-1818"/>
                          </a:stretch>
                        </a:blipFill>
                      </a:tcPr>
                    </a:tc>
                    <a:tc>
                      <a:txBody>
                        <a:bodyPr/>
                        <a:lstStyle/>
                        <a:p>
                          <a:endParaRPr lang="en-US"/>
                        </a:p>
                      </a:txBody>
                      <a:tcPr anchor="ctr">
                        <a:blipFill>
                          <a:blip r:embed="rId2"/>
                          <a:stretch>
                            <a:fillRect l="-200324" t="-100909" r="-100647" b="-1818"/>
                          </a:stretch>
                        </a:blipFill>
                      </a:tcPr>
                    </a:tc>
                    <a:tc>
                      <a:txBody>
                        <a:bodyPr/>
                        <a:lstStyle/>
                        <a:p>
                          <a:endParaRPr lang="en-US"/>
                        </a:p>
                      </a:txBody>
                      <a:tcPr anchor="ctr">
                        <a:blipFill>
                          <a:blip r:embed="rId2"/>
                          <a:stretch>
                            <a:fillRect l="-300324" t="-100909" r="-647" b="-1818"/>
                          </a:stretch>
                        </a:blipFill>
                      </a:tcPr>
                    </a:tc>
                    <a:extLst>
                      <a:ext uri="{0D108BD9-81ED-4DB2-BD59-A6C34878D82A}">
                        <a16:rowId xmlns:a16="http://schemas.microsoft.com/office/drawing/2014/main" val="350733513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descr="A table of logarithms sorted from smallest to largest. ">
                <a:extLst>
                  <a:ext uri="{FF2B5EF4-FFF2-40B4-BE49-F238E27FC236}">
                    <a16:creationId xmlns:a16="http://schemas.microsoft.com/office/drawing/2014/main" id="{35207982-712D-4610-496F-DCEAA52AB3F9}"/>
                  </a:ext>
                </a:extLst>
              </p:cNvPr>
              <p:cNvGraphicFramePr>
                <a:graphicFrameLocks noGrp="1"/>
              </p:cNvGraphicFramePr>
              <p:nvPr>
                <p:extLst>
                  <p:ext uri="{D42A27DB-BD31-4B8C-83A1-F6EECF244321}">
                    <p14:modId xmlns:p14="http://schemas.microsoft.com/office/powerpoint/2010/main" val="769838380"/>
                  </p:ext>
                </p:extLst>
              </p:nvPr>
            </p:nvGraphicFramePr>
            <p:xfrm>
              <a:off x="1718875" y="3817097"/>
              <a:ext cx="8128000" cy="1101239"/>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4019033163"/>
                        </a:ext>
                      </a:extLst>
                    </a:gridCol>
                    <a:gridCol w="1016000">
                      <a:extLst>
                        <a:ext uri="{9D8B030D-6E8A-4147-A177-3AD203B41FA5}">
                          <a16:colId xmlns:a16="http://schemas.microsoft.com/office/drawing/2014/main" val="2803486444"/>
                        </a:ext>
                      </a:extLst>
                    </a:gridCol>
                    <a:gridCol w="1016000">
                      <a:extLst>
                        <a:ext uri="{9D8B030D-6E8A-4147-A177-3AD203B41FA5}">
                          <a16:colId xmlns:a16="http://schemas.microsoft.com/office/drawing/2014/main" val="453484791"/>
                        </a:ext>
                      </a:extLst>
                    </a:gridCol>
                    <a:gridCol w="1016000">
                      <a:extLst>
                        <a:ext uri="{9D8B030D-6E8A-4147-A177-3AD203B41FA5}">
                          <a16:colId xmlns:a16="http://schemas.microsoft.com/office/drawing/2014/main" val="610933484"/>
                        </a:ext>
                      </a:extLst>
                    </a:gridCol>
                    <a:gridCol w="1016000">
                      <a:extLst>
                        <a:ext uri="{9D8B030D-6E8A-4147-A177-3AD203B41FA5}">
                          <a16:colId xmlns:a16="http://schemas.microsoft.com/office/drawing/2014/main" val="1910266418"/>
                        </a:ext>
                      </a:extLst>
                    </a:gridCol>
                    <a:gridCol w="1016000">
                      <a:extLst>
                        <a:ext uri="{9D8B030D-6E8A-4147-A177-3AD203B41FA5}">
                          <a16:colId xmlns:a16="http://schemas.microsoft.com/office/drawing/2014/main" val="47558940"/>
                        </a:ext>
                      </a:extLst>
                    </a:gridCol>
                    <a:gridCol w="1016000">
                      <a:extLst>
                        <a:ext uri="{9D8B030D-6E8A-4147-A177-3AD203B41FA5}">
                          <a16:colId xmlns:a16="http://schemas.microsoft.com/office/drawing/2014/main" val="3686506368"/>
                        </a:ext>
                      </a:extLst>
                    </a:gridCol>
                    <a:gridCol w="1016000">
                      <a:extLst>
                        <a:ext uri="{9D8B030D-6E8A-4147-A177-3AD203B41FA5}">
                          <a16:colId xmlns:a16="http://schemas.microsoft.com/office/drawing/2014/main" val="1940849922"/>
                        </a:ext>
                      </a:extLst>
                    </a:gridCol>
                  </a:tblGrid>
                  <a:tr h="585567">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2</m:t>
                                            </m:r>
                                          </m:sup>
                                        </m:sSup>
                                      </m:den>
                                    </m:f>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b="0" i="1" dirty="0" smtClean="0">
                                        <a:latin typeface="Cambria Math" panose="02040503050406030204" pitchFamily="18" charset="0"/>
                                      </a:rPr>
                                    </m:ctrlPr>
                                  </m:funcPr>
                                  <m:fName>
                                    <m:r>
                                      <m:rPr>
                                        <m:sty m:val="p"/>
                                      </m:rPr>
                                      <a:rPr lang="en-AU" b="0" i="0" dirty="0" smtClean="0">
                                        <a:latin typeface="Cambria Math" panose="02040503050406030204" pitchFamily="18" charset="0"/>
                                      </a:rPr>
                                      <m:t>log</m:t>
                                    </m:r>
                                  </m:fName>
                                  <m:e>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1</m:t>
                                        </m:r>
                                      </m:num>
                                      <m:den>
                                        <m:r>
                                          <a:rPr lang="en-AU" b="0" i="1" dirty="0" smtClean="0">
                                            <a:latin typeface="Cambria Math" panose="02040503050406030204" pitchFamily="18" charset="0"/>
                                          </a:rPr>
                                          <m:t>20</m:t>
                                        </m:r>
                                      </m:den>
                                    </m:f>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7</m:t>
                                        </m:r>
                                      </m:sub>
                                    </m:sSub>
                                  </m:fName>
                                  <m:e>
                                    <m:r>
                                      <a:rPr lang="en-AU" b="0" i="1" smtClean="0">
                                        <a:latin typeface="Cambria Math" panose="02040503050406030204" pitchFamily="18" charset="0"/>
                                      </a:rPr>
                                      <m:t>0.85</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13</m:t>
                                        </m:r>
                                      </m:sub>
                                    </m:sSub>
                                  </m:fName>
                                  <m:e>
                                    <m:r>
                                      <a:rPr lang="en-AU" b="0" i="1" smtClean="0">
                                        <a:latin typeface="Cambria Math" panose="02040503050406030204" pitchFamily="18" charset="0"/>
                                      </a:rPr>
                                      <m:t>7</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2.8</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5</m:t>
                                        </m:r>
                                      </m:sub>
                                    </m:sSub>
                                  </m:fName>
                                  <m:e>
                                    <m:r>
                                      <a:rPr lang="en-AU" b="0" i="1" smtClean="0">
                                        <a:latin typeface="Cambria Math" panose="02040503050406030204" pitchFamily="18" charset="0"/>
                                      </a:rPr>
                                      <m:t>18</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3</m:t>
                                        </m:r>
                                      </m:sub>
                                    </m:sSub>
                                  </m:fName>
                                  <m:e>
                                    <m:r>
                                      <a:rPr lang="en-AU" b="0" i="1" smtClean="0">
                                        <a:latin typeface="Cambria Math" panose="02040503050406030204" pitchFamily="18" charset="0"/>
                                      </a:rPr>
                                      <m:t>19</m:t>
                                    </m:r>
                                  </m:e>
                                </m:func>
                              </m:oMath>
                            </m:oMathPara>
                          </a14:m>
                          <a:endParaRPr lang="en-AU" dirty="0"/>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109108439"/>
                      </a:ext>
                    </a:extLst>
                  </a:tr>
                  <a:tr h="494433">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=−1.30</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−0.69</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=−0.08</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=0.76</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=1.49</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=1.80</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=2.68</m:t>
                                </m:r>
                              </m:oMath>
                            </m:oMathPara>
                          </a14:m>
                          <a:endParaRPr lang="en-AU"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868029001"/>
                      </a:ext>
                    </a:extLst>
                  </a:tr>
                </a:tbl>
              </a:graphicData>
            </a:graphic>
          </p:graphicFrame>
        </mc:Choice>
        <mc:Fallback xmlns="">
          <p:graphicFrame>
            <p:nvGraphicFramePr>
              <p:cNvPr id="11" name="Table 10" descr="A table of logarithms sorted from smallest to largest. ">
                <a:extLst>
                  <a:ext uri="{FF2B5EF4-FFF2-40B4-BE49-F238E27FC236}">
                    <a16:creationId xmlns:a16="http://schemas.microsoft.com/office/drawing/2014/main" id="{35207982-712D-4610-496F-DCEAA52AB3F9}"/>
                  </a:ext>
                </a:extLst>
              </p:cNvPr>
              <p:cNvGraphicFramePr>
                <a:graphicFrameLocks noGrp="1"/>
              </p:cNvGraphicFramePr>
              <p:nvPr>
                <p:extLst>
                  <p:ext uri="{D42A27DB-BD31-4B8C-83A1-F6EECF244321}">
                    <p14:modId xmlns:p14="http://schemas.microsoft.com/office/powerpoint/2010/main" val="769838380"/>
                  </p:ext>
                </p:extLst>
              </p:nvPr>
            </p:nvGraphicFramePr>
            <p:xfrm>
              <a:off x="1718875" y="3817097"/>
              <a:ext cx="8128000" cy="1101239"/>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4019033163"/>
                        </a:ext>
                      </a:extLst>
                    </a:gridCol>
                    <a:gridCol w="1016000">
                      <a:extLst>
                        <a:ext uri="{9D8B030D-6E8A-4147-A177-3AD203B41FA5}">
                          <a16:colId xmlns:a16="http://schemas.microsoft.com/office/drawing/2014/main" val="2803486444"/>
                        </a:ext>
                      </a:extLst>
                    </a:gridCol>
                    <a:gridCol w="1016000">
                      <a:extLst>
                        <a:ext uri="{9D8B030D-6E8A-4147-A177-3AD203B41FA5}">
                          <a16:colId xmlns:a16="http://schemas.microsoft.com/office/drawing/2014/main" val="453484791"/>
                        </a:ext>
                      </a:extLst>
                    </a:gridCol>
                    <a:gridCol w="1016000">
                      <a:extLst>
                        <a:ext uri="{9D8B030D-6E8A-4147-A177-3AD203B41FA5}">
                          <a16:colId xmlns:a16="http://schemas.microsoft.com/office/drawing/2014/main" val="610933484"/>
                        </a:ext>
                      </a:extLst>
                    </a:gridCol>
                    <a:gridCol w="1016000">
                      <a:extLst>
                        <a:ext uri="{9D8B030D-6E8A-4147-A177-3AD203B41FA5}">
                          <a16:colId xmlns:a16="http://schemas.microsoft.com/office/drawing/2014/main" val="1910266418"/>
                        </a:ext>
                      </a:extLst>
                    </a:gridCol>
                    <a:gridCol w="1016000">
                      <a:extLst>
                        <a:ext uri="{9D8B030D-6E8A-4147-A177-3AD203B41FA5}">
                          <a16:colId xmlns:a16="http://schemas.microsoft.com/office/drawing/2014/main" val="47558940"/>
                        </a:ext>
                      </a:extLst>
                    </a:gridCol>
                    <a:gridCol w="1016000">
                      <a:extLst>
                        <a:ext uri="{9D8B030D-6E8A-4147-A177-3AD203B41FA5}">
                          <a16:colId xmlns:a16="http://schemas.microsoft.com/office/drawing/2014/main" val="3686506368"/>
                        </a:ext>
                      </a:extLst>
                    </a:gridCol>
                    <a:gridCol w="1016000">
                      <a:extLst>
                        <a:ext uri="{9D8B030D-6E8A-4147-A177-3AD203B41FA5}">
                          <a16:colId xmlns:a16="http://schemas.microsoft.com/office/drawing/2014/main" val="1940849922"/>
                        </a:ext>
                      </a:extLst>
                    </a:gridCol>
                  </a:tblGrid>
                  <a:tr h="606806">
                    <a:tc>
                      <a:txBody>
                        <a:bodyPr/>
                        <a:lstStyle/>
                        <a:p>
                          <a:endParaRPr lang="en-US"/>
                        </a:p>
                      </a:txBody>
                      <a:tcPr anchor="ctr">
                        <a:lnB w="12700" cap="flat" cmpd="sng" algn="ctr">
                          <a:noFill/>
                          <a:prstDash val="solid"/>
                          <a:round/>
                          <a:headEnd type="none" w="med" len="med"/>
                          <a:tailEnd type="none" w="med" len="med"/>
                        </a:lnB>
                        <a:blipFill>
                          <a:blip r:embed="rId3"/>
                          <a:stretch>
                            <a:fillRect l="-599" t="-1000" r="-7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100599" t="-1000" r="-6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200599" t="-1000" r="-5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300599" t="-1000" r="-4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403012" t="-1000" r="-303012"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500000" t="-1000" r="-201198"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600000" t="-1000" r="-101198"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700000" t="-1000" r="-1198" b="-83000"/>
                          </a:stretch>
                        </a:blipFill>
                      </a:tcPr>
                    </a:tc>
                    <a:extLst>
                      <a:ext uri="{0D108BD9-81ED-4DB2-BD59-A6C34878D82A}">
                        <a16:rowId xmlns:a16="http://schemas.microsoft.com/office/drawing/2014/main" val="109108439"/>
                      </a:ext>
                    </a:extLst>
                  </a:tr>
                  <a:tr h="494433">
                    <a:tc>
                      <a:txBody>
                        <a:bodyPr/>
                        <a:lstStyle/>
                        <a:p>
                          <a:endParaRPr lang="en-US"/>
                        </a:p>
                      </a:txBody>
                      <a:tcPr anchor="ctr">
                        <a:lnT w="12700" cap="flat" cmpd="sng" algn="ctr">
                          <a:noFill/>
                          <a:prstDash val="solid"/>
                          <a:round/>
                          <a:headEnd type="none" w="med" len="med"/>
                          <a:tailEnd type="none" w="med" len="med"/>
                        </a:lnT>
                        <a:blipFill>
                          <a:blip r:embed="rId3"/>
                          <a:stretch>
                            <a:fillRect l="-599" t="-124691" r="-7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100599" t="-124691" r="-6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200599" t="-124691" r="-5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300599" t="-124691" r="-4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403012" t="-124691" r="-303012"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500000" t="-124691" r="-201198"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600000" t="-124691" r="-101198"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700000" t="-124691" r="-1198" b="-2469"/>
                          </a:stretch>
                        </a:blipFill>
                      </a:tcPr>
                    </a:tc>
                    <a:extLst>
                      <a:ext uri="{0D108BD9-81ED-4DB2-BD59-A6C34878D82A}">
                        <a16:rowId xmlns:a16="http://schemas.microsoft.com/office/drawing/2014/main" val="1868029001"/>
                      </a:ext>
                    </a:extLst>
                  </a:tr>
                </a:tbl>
              </a:graphicData>
            </a:graphic>
          </p:graphicFrame>
        </mc:Fallback>
      </mc:AlternateContent>
      <p:sp>
        <p:nvSpPr>
          <p:cNvPr id="2" name="Slide Number Placeholder 1">
            <a:extLst>
              <a:ext uri="{FF2B5EF4-FFF2-40B4-BE49-F238E27FC236}">
                <a16:creationId xmlns:a16="http://schemas.microsoft.com/office/drawing/2014/main" id="{AD964430-08FB-CAC5-DF8F-8794396BFC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9710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problems involving logarithms with </a:t>
            </a:r>
            <a:r>
              <a:rPr lang="en-AU" sz="2000">
                <a:cs typeface="Arial" panose="020B0604020202020204" pitchFamily="34" charset="0"/>
              </a:rPr>
              <a:t>different bases.</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change the base of a logarithm.</a:t>
            </a:r>
            <a:endParaRPr lang="en-US"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use a calculator to find the value of a logarithm involving different bases.</a:t>
            </a:r>
            <a:endParaRPr lang="en-US"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apply the logarithmic laws, including change of base, to solve problems.</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128E32-331B-BD2B-669C-757133A40D5F}"/>
              </a:ext>
            </a:extLst>
          </p:cNvPr>
          <p:cNvSpPr>
            <a:spLocks noGrp="1"/>
          </p:cNvSpPr>
          <p:nvPr>
            <p:ph type="title"/>
          </p:nvPr>
        </p:nvSpPr>
        <p:spPr/>
        <p:txBody>
          <a:bodyPr/>
          <a:lstStyle/>
          <a:p>
            <a:r>
              <a:rPr lang="en-AU" dirty="0"/>
              <a:t>Problem-solving questions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AFBD6FA-7451-C2E9-037C-E7E401BAB22B}"/>
                  </a:ext>
                </a:extLst>
              </p:cNvPr>
              <p:cNvSpPr>
                <a:spLocks noGrp="1"/>
              </p:cNvSpPr>
              <p:nvPr>
                <p:ph type="body" sz="quarter" idx="17"/>
              </p:nvPr>
            </p:nvSpPr>
            <p:spPr/>
            <p:txBody>
              <a:bodyPr/>
              <a:lstStyle/>
              <a:p>
                <a:pPr marL="457200" lvl="0" indent="-457200">
                  <a:buFont typeface="+mj-lt"/>
                  <a:buAutoNum type="arabicPeriod"/>
                </a:pPr>
                <a:r>
                  <a:rPr lang="en-AU" dirty="0"/>
                  <a:t>Given that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4</m:t>
                            </m:r>
                          </m:sub>
                        </m:sSub>
                      </m:fName>
                      <m:e>
                        <m:r>
                          <a:rPr lang="en-AU" i="1">
                            <a:latin typeface="Cambria Math" panose="02040503050406030204" pitchFamily="18" charset="0"/>
                          </a:rPr>
                          <m:t>𝑥</m:t>
                        </m:r>
                      </m:e>
                    </m:func>
                    <m:r>
                      <a:rPr lang="en-AU" i="1">
                        <a:latin typeface="Cambria Math" panose="02040503050406030204" pitchFamily="18" charset="0"/>
                      </a:rPr>
                      <m:t>=6</m:t>
                    </m:r>
                  </m:oMath>
                </a14:m>
                <a:r>
                  <a:rPr lang="en-AU" dirty="0"/>
                  <a:t>, find the value of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dirty="0"/>
              </a:p>
              <a:p>
                <a:pPr marL="457200" lvl="0" indent="-457200">
                  <a:buFont typeface="+mj-lt"/>
                  <a:buAutoNum type="arabicPeriod"/>
                </a:pPr>
                <a:r>
                  <a:rPr lang="en-AU" dirty="0"/>
                  <a:t>Given that</a:t>
                </a:r>
                <a14:m>
                  <m:oMath xmlns:m="http://schemas.openxmlformats.org/officeDocument/2006/math">
                    <m:r>
                      <a:rPr lang="en-AU" i="1">
                        <a:latin typeface="Cambria Math" panose="02040503050406030204" pitchFamily="18" charset="0"/>
                      </a:rPr>
                      <m:t> </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i="1">
                            <a:latin typeface="Cambria Math" panose="02040503050406030204" pitchFamily="18" charset="0"/>
                          </a:rPr>
                          <m:t>3</m:t>
                        </m:r>
                      </m:e>
                    </m:func>
                  </m:oMath>
                </a14:m>
                <a:r>
                  <a:rPr lang="en-AU" dirty="0"/>
                  <a:t>, find the value of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dirty="0"/>
              </a:p>
              <a:p>
                <a:pPr marL="457200" lvl="0" indent="-457200">
                  <a:buFont typeface="+mj-lt"/>
                  <a:buAutoNum type="arabicPeriod"/>
                </a:pPr>
                <a:r>
                  <a:rPr lang="en-AU" dirty="0"/>
                  <a:t>Given that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i="1">
                            <a:latin typeface="Cambria Math" panose="02040503050406030204" pitchFamily="18" charset="0"/>
                          </a:rPr>
                          <m:t>81</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oMath>
                </a14:m>
                <a:r>
                  <a:rPr lang="en-AU" dirty="0"/>
                  <a:t>, find the value of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dirty="0"/>
              </a:p>
              <a:p>
                <a:endParaRPr lang="en-AU" dirty="0"/>
              </a:p>
            </p:txBody>
          </p:sp>
        </mc:Choice>
        <mc:Fallback xmlns="">
          <p:sp>
            <p:nvSpPr>
              <p:cNvPr id="5" name="Text Placeholder 4">
                <a:extLst>
                  <a:ext uri="{FF2B5EF4-FFF2-40B4-BE49-F238E27FC236}">
                    <a16:creationId xmlns:a16="http://schemas.microsoft.com/office/drawing/2014/main" id="{7AFBD6FA-7451-C2E9-037C-E7E401BAB22B}"/>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7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82C766E-132B-D94E-4AC3-7CE503938C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18514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095F20-2C83-0EF8-0AF9-17A5214D3E62}"/>
              </a:ext>
            </a:extLst>
          </p:cNvPr>
          <p:cNvSpPr>
            <a:spLocks noGrp="1"/>
          </p:cNvSpPr>
          <p:nvPr>
            <p:ph type="title"/>
          </p:nvPr>
        </p:nvSpPr>
        <p:spPr/>
        <p:txBody>
          <a:bodyPr/>
          <a:lstStyle/>
          <a:p>
            <a:r>
              <a:rPr lang="en-AU" dirty="0"/>
              <a:t>Solution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6C08029-FB51-CC57-DEC3-EA4F1764B7AC}"/>
                  </a:ext>
                </a:extLst>
              </p:cNvPr>
              <p:cNvSpPr>
                <a:spLocks noGrp="1"/>
              </p:cNvSpPr>
              <p:nvPr>
                <p:ph type="body" sz="quarter" idx="17"/>
              </p:nvPr>
            </p:nvSpPr>
            <p:spPr>
              <a:xfrm>
                <a:off x="360000" y="1567086"/>
                <a:ext cx="7373841" cy="4807835"/>
              </a:xfrm>
            </p:spPr>
            <p:txBody>
              <a:bodyPr/>
              <a:lstStyle/>
              <a:p>
                <a:r>
                  <a:rPr lang="en-AU" dirty="0"/>
                  <a:t>Given that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4</m:t>
                            </m:r>
                          </m:sub>
                        </m:sSub>
                      </m:fName>
                      <m:e>
                        <m:r>
                          <a:rPr lang="en-AU" i="1">
                            <a:latin typeface="Cambria Math" panose="02040503050406030204" pitchFamily="18" charset="0"/>
                          </a:rPr>
                          <m:t>𝑥</m:t>
                        </m:r>
                      </m:e>
                    </m:func>
                    <m:r>
                      <a:rPr lang="en-AU" i="1">
                        <a:latin typeface="Cambria Math" panose="02040503050406030204" pitchFamily="18" charset="0"/>
                      </a:rPr>
                      <m:t>=6</m:t>
                    </m:r>
                  </m:oMath>
                </a14:m>
                <a:r>
                  <a:rPr lang="en-AU" dirty="0"/>
                  <a:t>, find the value of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4</m:t>
                              </m:r>
                            </m:sub>
                          </m:sSub>
                        </m:fName>
                        <m:e>
                          <m:r>
                            <a:rPr lang="en-AU" i="1">
                              <a:latin typeface="Cambria Math" panose="02040503050406030204" pitchFamily="18" charset="0"/>
                            </a:rPr>
                            <m:t>𝑥</m:t>
                          </m:r>
                        </m:e>
                      </m:func>
                      <m:r>
                        <m:rPr>
                          <m:aln/>
                        </m:rPr>
                        <a:rPr lang="en-AU" i="1">
                          <a:latin typeface="Cambria Math" panose="02040503050406030204" pitchFamily="18" charset="0"/>
                        </a:rPr>
                        <m:t>=</m:t>
                      </m:r>
                      <m:r>
                        <a:rPr lang="en-AU" i="1">
                          <a:latin typeface="Cambria Math" panose="02040503050406030204" pitchFamily="18" charset="0"/>
                        </a:rPr>
                        <m:t>6</m:t>
                      </m:r>
                    </m:oMath>
                  </m:oMathPara>
                </a14:m>
                <a:endParaRPr lang="en-AU" i="1"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𝑥</m:t>
                          </m:r>
                        </m:e>
                      </m:func>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a:latin typeface="Cambria Math" panose="02040503050406030204" pitchFamily="18" charset="0"/>
                                    </a:rPr>
                                    <m:t>2</m:t>
                                  </m:r>
                                </m:sub>
                              </m:sSub>
                            </m:fName>
                            <m:e>
                              <m:r>
                                <a:rPr lang="en-AU" i="1">
                                  <a:latin typeface="Cambria Math" panose="02040503050406030204" pitchFamily="18" charset="0"/>
                                </a:rPr>
                                <m:t>𝑥</m:t>
                              </m:r>
                            </m:e>
                          </m:func>
                        </m:num>
                        <m:den>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a:latin typeface="Cambria Math" panose="02040503050406030204" pitchFamily="18" charset="0"/>
                                    </a:rPr>
                                    <m:t>2</m:t>
                                  </m:r>
                                </m:sub>
                              </m:sSub>
                            </m:fName>
                            <m:e>
                              <m:r>
                                <a:rPr lang="en-AU" i="1">
                                  <a:latin typeface="Cambria Math" panose="02040503050406030204" pitchFamily="18" charset="0"/>
                                </a:rPr>
                                <m:t>4</m:t>
                              </m:r>
                            </m:e>
                          </m:func>
                        </m:den>
                      </m:f>
                      <m:r>
                        <m:rPr>
                          <m:aln/>
                        </m:rPr>
                        <a:rPr lang="en-AU" i="1">
                          <a:latin typeface="Cambria Math" panose="02040503050406030204" pitchFamily="18" charset="0"/>
                        </a:rPr>
                        <m:t>=</m:t>
                      </m:r>
                      <m:r>
                        <a:rPr lang="en-AU" i="1">
                          <a:latin typeface="Cambria Math" panose="02040503050406030204" pitchFamily="18" charset="0"/>
                        </a:rPr>
                        <m:t>6</m:t>
                      </m:r>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𝑥</m:t>
                          </m:r>
                        </m:e>
                      </m:func>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a:latin typeface="Cambria Math" panose="02040503050406030204" pitchFamily="18" charset="0"/>
                                    </a:rPr>
                                    <m:t>2</m:t>
                                  </m:r>
                                </m:sub>
                              </m:sSub>
                            </m:fName>
                            <m:e>
                              <m:r>
                                <a:rPr lang="en-AU" i="1">
                                  <a:latin typeface="Cambria Math" panose="02040503050406030204" pitchFamily="18" charset="0"/>
                                </a:rPr>
                                <m:t>𝑥</m:t>
                              </m:r>
                            </m:e>
                          </m:func>
                        </m:num>
                        <m:den>
                          <m:r>
                            <a:rPr lang="en-AU" i="1">
                              <a:latin typeface="Cambria Math" panose="02040503050406030204" pitchFamily="18" charset="0"/>
                            </a:rPr>
                            <m:t>2</m:t>
                          </m:r>
                        </m:den>
                      </m:f>
                      <m:r>
                        <m:rPr>
                          <m:aln/>
                        </m:rPr>
                        <a:rPr lang="en-AU" i="1">
                          <a:latin typeface="Cambria Math" panose="02040503050406030204" pitchFamily="18" charset="0"/>
                        </a:rPr>
                        <m:t>=</m:t>
                      </m:r>
                      <m:r>
                        <a:rPr lang="en-AU" i="1">
                          <a:latin typeface="Cambria Math" panose="02040503050406030204" pitchFamily="18" charset="0"/>
                        </a:rPr>
                        <m:t>6</m:t>
                      </m:r>
                    </m:oMath>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num>
                        <m:den>
                          <m:r>
                            <a:rPr lang="en-AU" i="1">
                              <a:latin typeface="Cambria Math" panose="02040503050406030204" pitchFamily="18" charset="0"/>
                            </a:rPr>
                            <m:t>2</m:t>
                          </m:r>
                        </m:den>
                      </m:f>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𝑥</m:t>
                          </m:r>
                        </m:e>
                      </m:func>
                      <m:r>
                        <m:rPr>
                          <m:aln/>
                        </m:rPr>
                        <a:rPr lang="en-AU" i="1">
                          <a:latin typeface="Cambria Math" panose="02040503050406030204" pitchFamily="18" charset="0"/>
                        </a:rPr>
                        <m:t>=</m:t>
                      </m:r>
                      <m:r>
                        <a:rPr lang="en-AU" i="1">
                          <a:latin typeface="Cambria Math" panose="02040503050406030204" pitchFamily="18" charset="0"/>
                        </a:rPr>
                        <m:t>6</m:t>
                      </m:r>
                    </m:oMath>
                  </m:oMathPara>
                </a14:m>
                <a:br>
                  <a:rPr lang="en-AU" dirty="0"/>
                </a:br>
                <a:endParaRPr lang="en-AU" dirty="0"/>
              </a:p>
              <a:p>
                <a:endParaRPr lang="en-AU" dirty="0"/>
              </a:p>
            </p:txBody>
          </p:sp>
        </mc:Choice>
        <mc:Fallback xmlns="">
          <p:sp>
            <p:nvSpPr>
              <p:cNvPr id="5" name="Text Placeholder 4">
                <a:extLst>
                  <a:ext uri="{FF2B5EF4-FFF2-40B4-BE49-F238E27FC236}">
                    <a16:creationId xmlns:a16="http://schemas.microsoft.com/office/drawing/2014/main" id="{16C08029-FB51-CC57-DEC3-EA4F1764B7AC}"/>
                  </a:ext>
                </a:extLst>
              </p:cNvPr>
              <p:cNvSpPr>
                <a:spLocks noGrp="1" noRot="1" noChangeAspect="1" noMove="1" noResize="1" noEditPoints="1" noAdjustHandles="1" noChangeArrowheads="1" noChangeShapeType="1" noTextEdit="1"/>
              </p:cNvSpPr>
              <p:nvPr>
                <p:ph type="body" sz="quarter" idx="17"/>
              </p:nvPr>
            </p:nvSpPr>
            <p:spPr>
              <a:xfrm>
                <a:off x="360000" y="1567086"/>
                <a:ext cx="7373841" cy="4807835"/>
              </a:xfrm>
              <a:blipFill>
                <a:blip r:embed="rId2"/>
                <a:stretch>
                  <a:fillRect l="-2066"/>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0DF9C656-E34C-B127-F8EE-0D6403D48D51}"/>
              </a:ext>
              <a:ext uri="{C183D7F6-B498-43B3-948B-1728B52AA6E4}">
                <adec:decorative xmlns:adec="http://schemas.microsoft.com/office/drawing/2017/decorative" val="1"/>
              </a:ext>
            </a:extLst>
          </p:cNvPr>
          <p:cNvCxnSpPr/>
          <p:nvPr/>
        </p:nvCxnSpPr>
        <p:spPr>
          <a:xfrm>
            <a:off x="6874525" y="1751682"/>
            <a:ext cx="0" cy="430759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DC9B25-44F7-7E3A-902A-D655D92BFBB9}"/>
                  </a:ext>
                </a:extLst>
              </p:cNvPr>
              <p:cNvSpPr txBox="1"/>
              <p:nvPr/>
            </p:nvSpPr>
            <p:spPr>
              <a:xfrm>
                <a:off x="5917895" y="1807021"/>
                <a:ext cx="6097836" cy="3095463"/>
              </a:xfrm>
              <a:prstGeom prst="rect">
                <a:avLst/>
              </a:prstGeom>
              <a:noFill/>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func>
                        <m:funcPr>
                          <m:ctrlPr>
                            <a:rPr lang="en-AU" sz="2000" i="1" smtClean="0">
                              <a:latin typeface="Cambria Math" panose="02040503050406030204" pitchFamily="18" charset="0"/>
                            </a:rPr>
                          </m:ctrlPr>
                        </m:funcPr>
                        <m:fName>
                          <m:sSub>
                            <m:sSubPr>
                              <m:ctrlPr>
                                <a:rPr lang="en-AU" sz="2000" i="1">
                                  <a:latin typeface="Cambria Math" panose="02040503050406030204" pitchFamily="18" charset="0"/>
                                </a:rPr>
                              </m:ctrlPr>
                            </m:sSubPr>
                            <m:e>
                              <m:r>
                                <m:rPr>
                                  <m:sty m:val="p"/>
                                </m:rPr>
                                <a:rPr lang="en-AU" sz="2000">
                                  <a:latin typeface="Cambria Math" panose="02040503050406030204" pitchFamily="18" charset="0"/>
                                </a:rPr>
                                <m:t>log</m:t>
                              </m:r>
                            </m:e>
                            <m:sub>
                              <m:r>
                                <a:rPr lang="en-AU" sz="2000" i="1">
                                  <a:latin typeface="Cambria Math" panose="02040503050406030204" pitchFamily="18" charset="0"/>
                                </a:rPr>
                                <m:t>2</m:t>
                              </m:r>
                            </m:sub>
                          </m:sSub>
                        </m:fName>
                        <m:e>
                          <m:r>
                            <a:rPr lang="en-AU" sz="2000" i="1">
                              <a:latin typeface="Cambria Math" panose="02040503050406030204" pitchFamily="18" charset="0"/>
                            </a:rPr>
                            <m:t>𝑥</m:t>
                          </m:r>
                        </m:e>
                      </m:func>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2</m:t>
                          </m:r>
                        </m:num>
                        <m:den>
                          <m:r>
                            <a:rPr lang="en-AU" sz="2000" i="1">
                              <a:latin typeface="Cambria Math" panose="02040503050406030204" pitchFamily="18" charset="0"/>
                            </a:rPr>
                            <m:t>3</m:t>
                          </m:r>
                        </m:den>
                      </m:f>
                      <m:r>
                        <a:rPr lang="en-AU" sz="2000" i="1">
                          <a:latin typeface="Cambria Math" panose="02040503050406030204" pitchFamily="18" charset="0"/>
                        </a:rPr>
                        <m:t>×6</m:t>
                      </m:r>
                    </m:oMath>
                    <m:oMath xmlns:m="http://schemas.openxmlformats.org/officeDocument/2006/math">
                      <m:func>
                        <m:funcPr>
                          <m:ctrlPr>
                            <a:rPr lang="en-AU" sz="2000" i="1" smtClean="0">
                              <a:latin typeface="Cambria Math" panose="02040503050406030204" pitchFamily="18" charset="0"/>
                            </a:rPr>
                          </m:ctrlPr>
                        </m:funcPr>
                        <m:fName>
                          <m:sSub>
                            <m:sSubPr>
                              <m:ctrlPr>
                                <a:rPr lang="en-AU" sz="2000" i="1">
                                  <a:latin typeface="Cambria Math" panose="02040503050406030204" pitchFamily="18" charset="0"/>
                                </a:rPr>
                              </m:ctrlPr>
                            </m:sSubPr>
                            <m:e>
                              <m:r>
                                <m:rPr>
                                  <m:sty m:val="p"/>
                                </m:rPr>
                                <a:rPr lang="en-AU" sz="2000">
                                  <a:latin typeface="Cambria Math" panose="02040503050406030204" pitchFamily="18" charset="0"/>
                                </a:rPr>
                                <m:t>log</m:t>
                              </m:r>
                            </m:e>
                            <m:sub>
                              <m:r>
                                <a:rPr lang="en-AU" sz="2000" i="1">
                                  <a:latin typeface="Cambria Math" panose="02040503050406030204" pitchFamily="18" charset="0"/>
                                </a:rPr>
                                <m:t>2</m:t>
                              </m:r>
                            </m:sub>
                          </m:sSub>
                        </m:fName>
                        <m:e>
                          <m:r>
                            <a:rPr lang="en-AU" sz="2000" i="1">
                              <a:latin typeface="Cambria Math" panose="02040503050406030204" pitchFamily="18" charset="0"/>
                            </a:rPr>
                            <m:t>𝑥</m:t>
                          </m:r>
                        </m:e>
                      </m:func>
                      <m:r>
                        <m:rPr>
                          <m:aln/>
                        </m:rPr>
                        <a:rPr lang="en-AU" sz="2000" i="1">
                          <a:latin typeface="Cambria Math" panose="02040503050406030204" pitchFamily="18" charset="0"/>
                        </a:rPr>
                        <m:t>=</m:t>
                      </m:r>
                      <m:r>
                        <a:rPr lang="en-AU" sz="2000" i="1">
                          <a:latin typeface="Cambria Math" panose="02040503050406030204" pitchFamily="18" charset="0"/>
                        </a:rPr>
                        <m:t>4</m:t>
                      </m:r>
                    </m:oMath>
                    <m:oMath xmlns:m="http://schemas.openxmlformats.org/officeDocument/2006/math">
                      <m:r>
                        <a:rPr lang="en-AU" sz="2000" i="1">
                          <a:latin typeface="Cambria Math" panose="02040503050406030204" pitchFamily="18" charset="0"/>
                        </a:rPr>
                        <m:t>𝑥</m:t>
                      </m:r>
                      <m:r>
                        <m:rPr>
                          <m:aln/>
                        </m:rP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2</m:t>
                          </m:r>
                        </m:e>
                        <m:sup>
                          <m:r>
                            <a:rPr lang="en-AU" sz="2000" i="1">
                              <a:latin typeface="Cambria Math" panose="02040503050406030204" pitchFamily="18" charset="0"/>
                            </a:rPr>
                            <m:t>4</m:t>
                          </m:r>
                        </m:sup>
                      </m:sSup>
                    </m:oMath>
                    <m:oMath xmlns:m="http://schemas.openxmlformats.org/officeDocument/2006/math">
                      <m:r>
                        <a:rPr lang="en-AU" sz="2000" i="1">
                          <a:latin typeface="Cambria Math" panose="02040503050406030204" pitchFamily="18" charset="0"/>
                        </a:rPr>
                        <m:t>𝑥</m:t>
                      </m:r>
                      <m:r>
                        <m:rPr>
                          <m:aln/>
                        </m:rPr>
                        <a:rPr lang="en-AU" sz="2000" i="1">
                          <a:latin typeface="Cambria Math" panose="02040503050406030204" pitchFamily="18" charset="0"/>
                        </a:rPr>
                        <m:t>=</m:t>
                      </m:r>
                      <m:r>
                        <a:rPr lang="en-AU" sz="2000" i="1">
                          <a:latin typeface="Cambria Math" panose="02040503050406030204" pitchFamily="18" charset="0"/>
                        </a:rPr>
                        <m:t>16</m:t>
                      </m:r>
                    </m:oMath>
                  </m:oMathPara>
                </a14:m>
                <a:endParaRPr lang="en-AU" sz="2000" dirty="0"/>
              </a:p>
            </p:txBody>
          </p:sp>
        </mc:Choice>
        <mc:Fallback xmlns="">
          <p:sp>
            <p:nvSpPr>
              <p:cNvPr id="7" name="TextBox 6">
                <a:extLst>
                  <a:ext uri="{FF2B5EF4-FFF2-40B4-BE49-F238E27FC236}">
                    <a16:creationId xmlns:a16="http://schemas.microsoft.com/office/drawing/2014/main" id="{DDDC9B25-44F7-7E3A-902A-D655D92BFBB9}"/>
                  </a:ext>
                </a:extLst>
              </p:cNvPr>
              <p:cNvSpPr txBox="1">
                <a:spLocks noRot="1" noChangeAspect="1" noMove="1" noResize="1" noEditPoints="1" noAdjustHandles="1" noChangeArrowheads="1" noChangeShapeType="1" noTextEdit="1"/>
              </p:cNvSpPr>
              <p:nvPr/>
            </p:nvSpPr>
            <p:spPr>
              <a:xfrm>
                <a:off x="5917895" y="1807021"/>
                <a:ext cx="6097836" cy="3095463"/>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15354C2-926C-925C-A1AF-F265BF8DDD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11635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D869F-3048-EBB4-6F26-D58E93D2AAF9}"/>
              </a:ext>
            </a:extLst>
          </p:cNvPr>
          <p:cNvSpPr>
            <a:spLocks noGrp="1"/>
          </p:cNvSpPr>
          <p:nvPr>
            <p:ph type="title"/>
          </p:nvPr>
        </p:nvSpPr>
        <p:spPr/>
        <p:txBody>
          <a:bodyPr/>
          <a:lstStyle/>
          <a:p>
            <a:r>
              <a:rPr lang="en-AU" dirty="0"/>
              <a:t>Solution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EAFB441-233D-CDE9-7831-417CEEEB5CEA}"/>
                  </a:ext>
                </a:extLst>
              </p:cNvPr>
              <p:cNvSpPr>
                <a:spLocks noGrp="1"/>
              </p:cNvSpPr>
              <p:nvPr>
                <p:ph type="body" sz="quarter" idx="17"/>
              </p:nvPr>
            </p:nvSpPr>
            <p:spPr/>
            <p:txBody>
              <a:bodyPr/>
              <a:lstStyle/>
              <a:p>
                <a:r>
                  <a:rPr lang="en-AU" dirty="0"/>
                  <a:t>Given that</a:t>
                </a:r>
                <a14:m>
                  <m:oMath xmlns:m="http://schemas.openxmlformats.org/officeDocument/2006/math">
                    <m:r>
                      <a:rPr lang="en-AU" i="1">
                        <a:latin typeface="Cambria Math" panose="02040503050406030204" pitchFamily="18" charset="0"/>
                      </a:rPr>
                      <m:t> </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i="1">
                            <a:latin typeface="Cambria Math" panose="02040503050406030204" pitchFamily="18" charset="0"/>
                          </a:rPr>
                          <m:t>3</m:t>
                        </m:r>
                      </m:e>
                    </m:func>
                  </m:oMath>
                </a14:m>
                <a:r>
                  <a:rPr lang="en-AU" dirty="0"/>
                  <a:t>, find the value of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r>
                        <m:rPr>
                          <m:aln/>
                        </m:rP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i="1">
                              <a:latin typeface="Cambria Math" panose="02040503050406030204" pitchFamily="18" charset="0"/>
                            </a:rPr>
                            <m:t>3</m:t>
                          </m:r>
                        </m:e>
                      </m:func>
                    </m:oMath>
                  </m:oMathPara>
                </a14:m>
                <a:endParaRPr lang="en-AU" i="1"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r>
                        <m:rPr>
                          <m:aln/>
                        </m:rP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3</m:t>
                              </m:r>
                            </m:e>
                          </m:func>
                        </m:num>
                        <m:den>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den>
                      </m:f>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den>
                      </m:f>
                    </m:oMath>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e>
                          </m:d>
                        </m:e>
                        <m:sup>
                          <m:r>
                            <a:rPr lang="en-AU" i="1">
                              <a:latin typeface="Cambria Math" panose="02040503050406030204" pitchFamily="18" charset="0"/>
                            </a:rPr>
                            <m:t>2</m:t>
                          </m:r>
                        </m:sup>
                      </m:sSup>
                      <m:r>
                        <m:rPr>
                          <m:aln/>
                        </m:rPr>
                        <a:rPr lang="en-AU" i="1">
                          <a:latin typeface="Cambria Math" panose="02040503050406030204" pitchFamily="18" charset="0"/>
                        </a:rPr>
                        <m:t>=</m:t>
                      </m:r>
                      <m:r>
                        <a:rPr lang="en-AU" i="1">
                          <a:latin typeface="Cambria Math" panose="02040503050406030204" pitchFamily="18" charset="0"/>
                        </a:rPr>
                        <m:t>1</m:t>
                      </m:r>
                    </m:oMath>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r>
                        <m:rPr>
                          <m:aln/>
                        </m:rPr>
                        <a:rPr lang="en-AU" i="1">
                          <a:latin typeface="Cambria Math" panose="02040503050406030204" pitchFamily="18" charset="0"/>
                        </a:rPr>
                        <m:t>=</m:t>
                      </m:r>
                      <m:r>
                        <a:rPr lang="en-AU" i="1">
                          <a:latin typeface="Cambria Math" panose="02040503050406030204" pitchFamily="18" charset="0"/>
                        </a:rPr>
                        <m:t>1 (</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r>
                            <a:rPr lang="en-AU" i="1">
                              <a:latin typeface="Cambria Math" panose="02040503050406030204" pitchFamily="18" charset="0"/>
                            </a:rPr>
                            <m:t>&gt;0</m:t>
                          </m:r>
                        </m:e>
                      </m:func>
                      <m:r>
                        <a:rPr lang="en-AU" i="1">
                          <a:latin typeface="Cambria Math" panose="02040503050406030204" pitchFamily="18" charset="0"/>
                        </a:rPr>
                        <m:t>)</m:t>
                      </m:r>
                    </m:oMath>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3</m:t>
                      </m:r>
                    </m:oMath>
                  </m:oMathPara>
                </a14:m>
                <a:endParaRPr lang="en-AU" dirty="0"/>
              </a:p>
              <a:p>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FEAFB441-233D-CDE9-7831-417CEEEB5CE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8AD20652-E0D2-7EF2-A3C1-ADFF6DC2A2E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5483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81796-3EB1-2D7D-C094-F81AE8DD2D23}"/>
              </a:ext>
            </a:extLst>
          </p:cNvPr>
          <p:cNvSpPr>
            <a:spLocks noGrp="1"/>
          </p:cNvSpPr>
          <p:nvPr>
            <p:ph type="title"/>
          </p:nvPr>
        </p:nvSpPr>
        <p:spPr/>
        <p:txBody>
          <a:bodyPr/>
          <a:lstStyle/>
          <a:p>
            <a:r>
              <a:rPr lang="en-AU" dirty="0"/>
              <a:t>Solution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C16B7CD-B1B4-4AEE-E631-96D7E29DCEC9}"/>
                  </a:ext>
                </a:extLst>
              </p:cNvPr>
              <p:cNvSpPr>
                <a:spLocks noGrp="1"/>
              </p:cNvSpPr>
              <p:nvPr>
                <p:ph type="body" sz="quarter" idx="17"/>
              </p:nvPr>
            </p:nvSpPr>
            <p:spPr/>
            <p:txBody>
              <a:bodyPr/>
              <a:lstStyle/>
              <a:p>
                <a:r>
                  <a:rPr lang="en-AU" dirty="0"/>
                  <a:t>Given that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i="1">
                            <a:latin typeface="Cambria Math" panose="02040503050406030204" pitchFamily="18" charset="0"/>
                          </a:rPr>
                          <m:t>81</m:t>
                        </m:r>
                      </m:e>
                    </m:func>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oMath>
                </a14:m>
                <a:r>
                  <a:rPr lang="en-AU" dirty="0"/>
                  <a:t>, find the value of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𝑥</m:t>
                              </m:r>
                            </m:sub>
                          </m:sSub>
                        </m:fName>
                        <m:e>
                          <m:r>
                            <a:rPr lang="en-AU" i="1">
                              <a:latin typeface="Cambria Math" panose="02040503050406030204" pitchFamily="18" charset="0"/>
                            </a:rPr>
                            <m:t>81</m:t>
                          </m:r>
                        </m:e>
                      </m:func>
                      <m:r>
                        <m:rPr>
                          <m:aln/>
                        </m:rP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81</m:t>
                              </m:r>
                            </m:e>
                          </m:func>
                        </m:num>
                        <m:den>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den>
                      </m:f>
                      <m:r>
                        <m:rPr>
                          <m:aln/>
                        </m:rP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oMath>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4</m:t>
                          </m:r>
                        </m:num>
                        <m:den>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den>
                      </m:f>
                      <m:r>
                        <m:rPr>
                          <m:aln/>
                        </m:rP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oMath>
                    <m:oMath xmlns:m="http://schemas.openxmlformats.org/officeDocument/2006/math">
                      <m:r>
                        <a:rPr lang="en-AU" i="1">
                          <a:latin typeface="Cambria Math" panose="02040503050406030204" pitchFamily="18" charset="0"/>
                        </a:rPr>
                        <m:t>4=</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e>
                          </m:d>
                        </m:e>
                        <m:sup>
                          <m:r>
                            <a:rPr lang="en-AU" i="1">
                              <a:latin typeface="Cambria Math" panose="02040503050406030204" pitchFamily="18" charset="0"/>
                            </a:rPr>
                            <m:t>2</m:t>
                          </m:r>
                        </m:sup>
                      </m:sSup>
                      <m:r>
                        <a:rPr lang="en-AU" i="1">
                          <a:latin typeface="Cambria Math" panose="02040503050406030204" pitchFamily="18" charset="0"/>
                        </a:rPr>
                        <m:t> </m:t>
                      </m:r>
                    </m:oMath>
                    <m:oMath xmlns:m="http://schemas.openxmlformats.org/officeDocument/2006/math">
                      <m:r>
                        <a:rPr lang="en-AU" i="1">
                          <a:latin typeface="Cambria Math" panose="02040503050406030204" pitchFamily="18" charset="0"/>
                        </a:rPr>
                        <m:t>2=</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3</m:t>
                              </m:r>
                            </m:sub>
                          </m:sSub>
                        </m:fName>
                        <m:e>
                          <m:r>
                            <a:rPr lang="en-AU" i="1">
                              <a:latin typeface="Cambria Math" panose="02040503050406030204" pitchFamily="18" charset="0"/>
                            </a:rPr>
                            <m:t>𝑥</m:t>
                          </m:r>
                        </m:e>
                      </m:func>
                      <m:r>
                        <a:rPr lang="en-AU" i="1">
                          <a:latin typeface="Cambria Math" panose="02040503050406030204" pitchFamily="18" charset="0"/>
                        </a:rPr>
                        <m:t>  </m:t>
                      </m:r>
                      <m:d>
                        <m:dPr>
                          <m:ctrlPr>
                            <a:rPr lang="en-AU" i="1">
                              <a:latin typeface="Cambria Math" panose="02040503050406030204" pitchFamily="18" charset="0"/>
                            </a:rPr>
                          </m:ctrlPr>
                        </m:dPr>
                        <m:e>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r>
                                <a:rPr lang="en-AU" i="1">
                                  <a:latin typeface="Cambria Math" panose="02040503050406030204" pitchFamily="18" charset="0"/>
                                </a:rPr>
                                <m:t>&gt;0</m:t>
                              </m:r>
                            </m:e>
                          </m:func>
                        </m:e>
                      </m:d>
                    </m:oMath>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𝑥</m:t>
                      </m:r>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3</m:t>
                          </m:r>
                        </m:e>
                        <m:sup>
                          <m:r>
                            <a:rPr lang="en-AU" i="1">
                              <a:latin typeface="Cambria Math" panose="02040503050406030204" pitchFamily="18" charset="0"/>
                            </a:rPr>
                            <m:t>2</m:t>
                          </m:r>
                        </m:sup>
                      </m:sSup>
                    </m:oMath>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9 </m:t>
                      </m:r>
                    </m:oMath>
                  </m:oMathPara>
                </a14:m>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4C16B7CD-B1B4-4AEE-E631-96D7E29DCEC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E188DBB-2593-F6CD-6476-1692A50447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216155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CECB6F-ABD4-C854-58F3-A0C977BB1129}"/>
              </a:ext>
            </a:extLst>
          </p:cNvPr>
          <p:cNvSpPr>
            <a:spLocks noGrp="1"/>
          </p:cNvSpPr>
          <p:nvPr>
            <p:ph type="title"/>
          </p:nvPr>
        </p:nvSpPr>
        <p:spPr/>
        <p:txBody>
          <a:bodyPr/>
          <a:lstStyle/>
          <a:p>
            <a:r>
              <a:rPr lang="en-AU" dirty="0"/>
              <a:t>Sorting logarithms (1)</a:t>
            </a:r>
          </a:p>
        </p:txBody>
      </p:sp>
      <p:sp>
        <p:nvSpPr>
          <p:cNvPr id="5" name="Text Placeholder 4">
            <a:extLst>
              <a:ext uri="{FF2B5EF4-FFF2-40B4-BE49-F238E27FC236}">
                <a16:creationId xmlns:a16="http://schemas.microsoft.com/office/drawing/2014/main" id="{B911E452-61E8-859F-F033-B01678CCD185}"/>
              </a:ext>
            </a:extLst>
          </p:cNvPr>
          <p:cNvSpPr>
            <a:spLocks noGrp="1"/>
          </p:cNvSpPr>
          <p:nvPr>
            <p:ph type="body" sz="quarter" idx="17"/>
          </p:nvPr>
        </p:nvSpPr>
        <p:spPr>
          <a:xfrm>
            <a:off x="354000" y="1431624"/>
            <a:ext cx="11484000" cy="545602"/>
          </a:xfrm>
        </p:spPr>
        <p:txBody>
          <a:bodyPr/>
          <a:lstStyle/>
          <a:p>
            <a:r>
              <a:rPr lang="en-AU" dirty="0"/>
              <a:t>Sort the following logarithms from smallest to largest.</a:t>
            </a:r>
          </a:p>
        </p:txBody>
      </p:sp>
      <mc:AlternateContent xmlns:mc="http://schemas.openxmlformats.org/markup-compatibility/2006" xmlns:a14="http://schemas.microsoft.com/office/drawing/2010/main">
        <mc:Choice Requires="a14">
          <p:graphicFrame>
            <p:nvGraphicFramePr>
              <p:cNvPr id="9" name="Table 8" descr="A table of logarithms with simple bases in a random order.">
                <a:extLst>
                  <a:ext uri="{FF2B5EF4-FFF2-40B4-BE49-F238E27FC236}">
                    <a16:creationId xmlns:a16="http://schemas.microsoft.com/office/drawing/2014/main" id="{11C77AB4-EB15-DF64-045A-A5E4F89A3AEF}"/>
                  </a:ext>
                </a:extLst>
              </p:cNvPr>
              <p:cNvGraphicFramePr>
                <a:graphicFrameLocks noGrp="1"/>
              </p:cNvGraphicFramePr>
              <p:nvPr>
                <p:extLst>
                  <p:ext uri="{D42A27DB-BD31-4B8C-83A1-F6EECF244321}">
                    <p14:modId xmlns:p14="http://schemas.microsoft.com/office/powerpoint/2010/main" val="1354065388"/>
                  </p:ext>
                </p:extLst>
              </p:nvPr>
            </p:nvGraphicFramePr>
            <p:xfrm>
              <a:off x="2010148" y="2157190"/>
              <a:ext cx="7524000" cy="1332000"/>
            </p:xfrm>
            <a:graphic>
              <a:graphicData uri="http://schemas.openxmlformats.org/drawingml/2006/table">
                <a:tbl>
                  <a:tblPr firstRow="1" bandRow="1">
                    <a:tableStyleId>{5940675A-B579-460E-94D1-54222C63F5DA}</a:tableStyleId>
                  </a:tblPr>
                  <a:tblGrid>
                    <a:gridCol w="1881000">
                      <a:extLst>
                        <a:ext uri="{9D8B030D-6E8A-4147-A177-3AD203B41FA5}">
                          <a16:colId xmlns:a16="http://schemas.microsoft.com/office/drawing/2014/main" val="4096709761"/>
                        </a:ext>
                      </a:extLst>
                    </a:gridCol>
                    <a:gridCol w="1881000">
                      <a:extLst>
                        <a:ext uri="{9D8B030D-6E8A-4147-A177-3AD203B41FA5}">
                          <a16:colId xmlns:a16="http://schemas.microsoft.com/office/drawing/2014/main" val="3986717397"/>
                        </a:ext>
                      </a:extLst>
                    </a:gridCol>
                    <a:gridCol w="1881000">
                      <a:extLst>
                        <a:ext uri="{9D8B030D-6E8A-4147-A177-3AD203B41FA5}">
                          <a16:colId xmlns:a16="http://schemas.microsoft.com/office/drawing/2014/main" val="2850909193"/>
                        </a:ext>
                      </a:extLst>
                    </a:gridCol>
                    <a:gridCol w="1881000">
                      <a:extLst>
                        <a:ext uri="{9D8B030D-6E8A-4147-A177-3AD203B41FA5}">
                          <a16:colId xmlns:a16="http://schemas.microsoft.com/office/drawing/2014/main" val="529358965"/>
                        </a:ext>
                      </a:extLst>
                    </a:gridCol>
                  </a:tblGrid>
                  <a:tr h="666000">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r>
                                      <a:rPr lang="en-AU" b="0" i="1" smtClean="0">
                                        <a:latin typeface="Cambria Math" panose="02040503050406030204" pitchFamily="18" charset="0"/>
                                      </a:rPr>
                                      <m:t>8</m:t>
                                    </m:r>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13</m:t>
                                        </m:r>
                                      </m:sub>
                                    </m:sSub>
                                  </m:fName>
                                  <m:e>
                                    <m:r>
                                      <a:rPr lang="en-AU" b="0" i="1" smtClean="0">
                                        <a:latin typeface="Cambria Math" panose="02040503050406030204" pitchFamily="18" charset="0"/>
                                      </a:rPr>
                                      <m:t>13</m:t>
                                    </m:r>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0.2</m:t>
                                    </m:r>
                                  </m:e>
                                </m:func>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5</m:t>
                                        </m:r>
                                      </m:sub>
                                    </m:sSub>
                                  </m:fName>
                                  <m:e>
                                    <m:r>
                                      <a:rPr lang="en-AU" b="0" i="1" smtClean="0">
                                        <a:latin typeface="Cambria Math" panose="02040503050406030204" pitchFamily="18" charset="0"/>
                                      </a:rPr>
                                      <m:t>1</m:t>
                                    </m:r>
                                  </m:e>
                                </m:func>
                              </m:oMath>
                            </m:oMathPara>
                          </a14:m>
                          <a:endParaRPr lang="en-AU" dirty="0"/>
                        </a:p>
                      </a:txBody>
                      <a:tcPr anchor="ctr"/>
                    </a:tc>
                    <a:extLst>
                      <a:ext uri="{0D108BD9-81ED-4DB2-BD59-A6C34878D82A}">
                        <a16:rowId xmlns:a16="http://schemas.microsoft.com/office/drawing/2014/main" val="1918937401"/>
                      </a:ext>
                    </a:extLst>
                  </a:tr>
                  <a:tr h="666000">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3</m:t>
                                        </m:r>
                                      </m:sub>
                                    </m:sSub>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9</m:t>
                                        </m:r>
                                      </m:den>
                                    </m:f>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b="0" i="0" dirty="0" smtClean="0">
                                            <a:latin typeface="Cambria Math" panose="02040503050406030204" pitchFamily="18" charset="0"/>
                                          </a:rPr>
                                          <m:t>log</m:t>
                                        </m:r>
                                      </m:e>
                                      <m:sub>
                                        <m:r>
                                          <a:rPr lang="en-AU" b="0" i="0" dirty="0" smtClean="0">
                                            <a:latin typeface="Cambria Math" panose="02040503050406030204" pitchFamily="18" charset="0"/>
                                          </a:rPr>
                                          <m:t>10</m:t>
                                        </m:r>
                                      </m:sub>
                                    </m:sSub>
                                  </m:fName>
                                  <m:e>
                                    <m:r>
                                      <a:rPr lang="en-AU" b="0" i="1" dirty="0" smtClean="0">
                                        <a:latin typeface="Cambria Math" panose="02040503050406030204" pitchFamily="18" charset="0"/>
                                      </a:rPr>
                                      <m:t>40</m:t>
                                    </m:r>
                                  </m:e>
                                </m:func>
                              </m:oMath>
                            </m:oMathPara>
                          </a14:m>
                          <a:endParaRPr lang="en-AU" dirty="0"/>
                        </a:p>
                      </a:txBody>
                      <a:tcPr anchor="ctr"/>
                    </a:tc>
                    <a:tc>
                      <a:txBody>
                        <a:bodyPr/>
                        <a:lstStyle/>
                        <a:p>
                          <a:pPr algn="l"/>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7</m:t>
                                        </m:r>
                                      </m:sub>
                                    </m:sSub>
                                  </m:fName>
                                  <m:e>
                                    <m:r>
                                      <a:rPr lang="en-AU" b="0" i="1" smtClean="0">
                                        <a:latin typeface="Cambria Math" panose="02040503050406030204" pitchFamily="18" charset="0"/>
                                      </a:rPr>
                                      <m:t>49</m:t>
                                    </m:r>
                                  </m:e>
                                </m:func>
                              </m:oMath>
                            </m:oMathPara>
                          </a14:m>
                          <a:endParaRPr lang="en-AU"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12</m:t>
                                    </m:r>
                                  </m:e>
                                </m:func>
                              </m:oMath>
                            </m:oMathPara>
                          </a14:m>
                          <a:endParaRPr lang="en-AU" dirty="0"/>
                        </a:p>
                      </a:txBody>
                      <a:tcPr anchor="ctr"/>
                    </a:tc>
                    <a:extLst>
                      <a:ext uri="{0D108BD9-81ED-4DB2-BD59-A6C34878D82A}">
                        <a16:rowId xmlns:a16="http://schemas.microsoft.com/office/drawing/2014/main" val="3507335130"/>
                      </a:ext>
                    </a:extLst>
                  </a:tr>
                </a:tbl>
              </a:graphicData>
            </a:graphic>
          </p:graphicFrame>
        </mc:Choice>
        <mc:Fallback xmlns="">
          <p:graphicFrame>
            <p:nvGraphicFramePr>
              <p:cNvPr id="9" name="Table 8" descr="A table of logarithms with simple bases in a random order.">
                <a:extLst>
                  <a:ext uri="{FF2B5EF4-FFF2-40B4-BE49-F238E27FC236}">
                    <a16:creationId xmlns:a16="http://schemas.microsoft.com/office/drawing/2014/main" id="{11C77AB4-EB15-DF64-045A-A5E4F89A3AEF}"/>
                  </a:ext>
                </a:extLst>
              </p:cNvPr>
              <p:cNvGraphicFramePr>
                <a:graphicFrameLocks noGrp="1"/>
              </p:cNvGraphicFramePr>
              <p:nvPr>
                <p:extLst>
                  <p:ext uri="{D42A27DB-BD31-4B8C-83A1-F6EECF244321}">
                    <p14:modId xmlns:p14="http://schemas.microsoft.com/office/powerpoint/2010/main" val="1354065388"/>
                  </p:ext>
                </p:extLst>
              </p:nvPr>
            </p:nvGraphicFramePr>
            <p:xfrm>
              <a:off x="2010148" y="2157190"/>
              <a:ext cx="7524000" cy="1332000"/>
            </p:xfrm>
            <a:graphic>
              <a:graphicData uri="http://schemas.openxmlformats.org/drawingml/2006/table">
                <a:tbl>
                  <a:tblPr firstRow="1" bandRow="1">
                    <a:tableStyleId>{5940675A-B579-460E-94D1-54222C63F5DA}</a:tableStyleId>
                  </a:tblPr>
                  <a:tblGrid>
                    <a:gridCol w="1881000">
                      <a:extLst>
                        <a:ext uri="{9D8B030D-6E8A-4147-A177-3AD203B41FA5}">
                          <a16:colId xmlns:a16="http://schemas.microsoft.com/office/drawing/2014/main" val="4096709761"/>
                        </a:ext>
                      </a:extLst>
                    </a:gridCol>
                    <a:gridCol w="1881000">
                      <a:extLst>
                        <a:ext uri="{9D8B030D-6E8A-4147-A177-3AD203B41FA5}">
                          <a16:colId xmlns:a16="http://schemas.microsoft.com/office/drawing/2014/main" val="3986717397"/>
                        </a:ext>
                      </a:extLst>
                    </a:gridCol>
                    <a:gridCol w="1881000">
                      <a:extLst>
                        <a:ext uri="{9D8B030D-6E8A-4147-A177-3AD203B41FA5}">
                          <a16:colId xmlns:a16="http://schemas.microsoft.com/office/drawing/2014/main" val="2850909193"/>
                        </a:ext>
                      </a:extLst>
                    </a:gridCol>
                    <a:gridCol w="1881000">
                      <a:extLst>
                        <a:ext uri="{9D8B030D-6E8A-4147-A177-3AD203B41FA5}">
                          <a16:colId xmlns:a16="http://schemas.microsoft.com/office/drawing/2014/main" val="529358965"/>
                        </a:ext>
                      </a:extLst>
                    </a:gridCol>
                  </a:tblGrid>
                  <a:tr h="666000">
                    <a:tc>
                      <a:txBody>
                        <a:bodyPr/>
                        <a:lstStyle/>
                        <a:p>
                          <a:endParaRPr lang="en-US"/>
                        </a:p>
                      </a:txBody>
                      <a:tcPr anchor="ctr">
                        <a:blipFill>
                          <a:blip r:embed="rId2"/>
                          <a:stretch>
                            <a:fillRect l="-324" t="-909" r="-300647" b="-101818"/>
                          </a:stretch>
                        </a:blipFill>
                      </a:tcPr>
                    </a:tc>
                    <a:tc>
                      <a:txBody>
                        <a:bodyPr/>
                        <a:lstStyle/>
                        <a:p>
                          <a:endParaRPr lang="en-US"/>
                        </a:p>
                      </a:txBody>
                      <a:tcPr anchor="ctr">
                        <a:blipFill>
                          <a:blip r:embed="rId2"/>
                          <a:stretch>
                            <a:fillRect l="-100324" t="-909" r="-200647" b="-101818"/>
                          </a:stretch>
                        </a:blipFill>
                      </a:tcPr>
                    </a:tc>
                    <a:tc>
                      <a:txBody>
                        <a:bodyPr/>
                        <a:lstStyle/>
                        <a:p>
                          <a:endParaRPr lang="en-US"/>
                        </a:p>
                      </a:txBody>
                      <a:tcPr anchor="ctr">
                        <a:blipFill>
                          <a:blip r:embed="rId2"/>
                          <a:stretch>
                            <a:fillRect l="-200324" t="-909" r="-100647" b="-101818"/>
                          </a:stretch>
                        </a:blipFill>
                      </a:tcPr>
                    </a:tc>
                    <a:tc>
                      <a:txBody>
                        <a:bodyPr/>
                        <a:lstStyle/>
                        <a:p>
                          <a:endParaRPr lang="en-US"/>
                        </a:p>
                      </a:txBody>
                      <a:tcPr anchor="ctr">
                        <a:blipFill>
                          <a:blip r:embed="rId2"/>
                          <a:stretch>
                            <a:fillRect l="-300324" t="-909" r="-647" b="-101818"/>
                          </a:stretch>
                        </a:blipFill>
                      </a:tcPr>
                    </a:tc>
                    <a:extLst>
                      <a:ext uri="{0D108BD9-81ED-4DB2-BD59-A6C34878D82A}">
                        <a16:rowId xmlns:a16="http://schemas.microsoft.com/office/drawing/2014/main" val="1918937401"/>
                      </a:ext>
                    </a:extLst>
                  </a:tr>
                  <a:tr h="666000">
                    <a:tc>
                      <a:txBody>
                        <a:bodyPr/>
                        <a:lstStyle/>
                        <a:p>
                          <a:endParaRPr lang="en-US"/>
                        </a:p>
                      </a:txBody>
                      <a:tcPr anchor="ctr">
                        <a:blipFill>
                          <a:blip r:embed="rId2"/>
                          <a:stretch>
                            <a:fillRect l="-324" t="-100909" r="-300647" b="-1818"/>
                          </a:stretch>
                        </a:blipFill>
                      </a:tcPr>
                    </a:tc>
                    <a:tc>
                      <a:txBody>
                        <a:bodyPr/>
                        <a:lstStyle/>
                        <a:p>
                          <a:endParaRPr lang="en-US"/>
                        </a:p>
                      </a:txBody>
                      <a:tcPr anchor="ctr">
                        <a:blipFill>
                          <a:blip r:embed="rId2"/>
                          <a:stretch>
                            <a:fillRect l="-100324" t="-100909" r="-200647" b="-1818"/>
                          </a:stretch>
                        </a:blipFill>
                      </a:tcPr>
                    </a:tc>
                    <a:tc>
                      <a:txBody>
                        <a:bodyPr/>
                        <a:lstStyle/>
                        <a:p>
                          <a:endParaRPr lang="en-US"/>
                        </a:p>
                      </a:txBody>
                      <a:tcPr anchor="ctr">
                        <a:blipFill>
                          <a:blip r:embed="rId2"/>
                          <a:stretch>
                            <a:fillRect l="-200324" t="-100909" r="-100647" b="-1818"/>
                          </a:stretch>
                        </a:blipFill>
                      </a:tcPr>
                    </a:tc>
                    <a:tc>
                      <a:txBody>
                        <a:bodyPr/>
                        <a:lstStyle/>
                        <a:p>
                          <a:endParaRPr lang="en-US"/>
                        </a:p>
                      </a:txBody>
                      <a:tcPr anchor="ctr">
                        <a:blipFill>
                          <a:blip r:embed="rId2"/>
                          <a:stretch>
                            <a:fillRect l="-300324" t="-100909" r="-647" b="-1818"/>
                          </a:stretch>
                        </a:blipFill>
                      </a:tcPr>
                    </a:tc>
                    <a:extLst>
                      <a:ext uri="{0D108BD9-81ED-4DB2-BD59-A6C34878D82A}">
                        <a16:rowId xmlns:a16="http://schemas.microsoft.com/office/drawing/2014/main" val="350733513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descr="A table of logarithms with simple bases sorted from smallest to largest.">
                <a:extLst>
                  <a:ext uri="{FF2B5EF4-FFF2-40B4-BE49-F238E27FC236}">
                    <a16:creationId xmlns:a16="http://schemas.microsoft.com/office/drawing/2014/main" id="{9781ECAB-A2D2-79A4-2EB6-0D095C91C2C7}"/>
                  </a:ext>
                </a:extLst>
              </p:cNvPr>
              <p:cNvGraphicFramePr>
                <a:graphicFrameLocks noGrp="1"/>
              </p:cNvGraphicFramePr>
              <p:nvPr>
                <p:extLst>
                  <p:ext uri="{D42A27DB-BD31-4B8C-83A1-F6EECF244321}">
                    <p14:modId xmlns:p14="http://schemas.microsoft.com/office/powerpoint/2010/main" val="764367150"/>
                  </p:ext>
                </p:extLst>
              </p:nvPr>
            </p:nvGraphicFramePr>
            <p:xfrm>
              <a:off x="1718875" y="3817097"/>
              <a:ext cx="8128000" cy="1101239"/>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4019033163"/>
                        </a:ext>
                      </a:extLst>
                    </a:gridCol>
                    <a:gridCol w="1016000">
                      <a:extLst>
                        <a:ext uri="{9D8B030D-6E8A-4147-A177-3AD203B41FA5}">
                          <a16:colId xmlns:a16="http://schemas.microsoft.com/office/drawing/2014/main" val="2803486444"/>
                        </a:ext>
                      </a:extLst>
                    </a:gridCol>
                    <a:gridCol w="1016000">
                      <a:extLst>
                        <a:ext uri="{9D8B030D-6E8A-4147-A177-3AD203B41FA5}">
                          <a16:colId xmlns:a16="http://schemas.microsoft.com/office/drawing/2014/main" val="453484791"/>
                        </a:ext>
                      </a:extLst>
                    </a:gridCol>
                    <a:gridCol w="1016000">
                      <a:extLst>
                        <a:ext uri="{9D8B030D-6E8A-4147-A177-3AD203B41FA5}">
                          <a16:colId xmlns:a16="http://schemas.microsoft.com/office/drawing/2014/main" val="610933484"/>
                        </a:ext>
                      </a:extLst>
                    </a:gridCol>
                    <a:gridCol w="1016000">
                      <a:extLst>
                        <a:ext uri="{9D8B030D-6E8A-4147-A177-3AD203B41FA5}">
                          <a16:colId xmlns:a16="http://schemas.microsoft.com/office/drawing/2014/main" val="1910266418"/>
                        </a:ext>
                      </a:extLst>
                    </a:gridCol>
                    <a:gridCol w="1016000">
                      <a:extLst>
                        <a:ext uri="{9D8B030D-6E8A-4147-A177-3AD203B41FA5}">
                          <a16:colId xmlns:a16="http://schemas.microsoft.com/office/drawing/2014/main" val="47558940"/>
                        </a:ext>
                      </a:extLst>
                    </a:gridCol>
                    <a:gridCol w="1016000">
                      <a:extLst>
                        <a:ext uri="{9D8B030D-6E8A-4147-A177-3AD203B41FA5}">
                          <a16:colId xmlns:a16="http://schemas.microsoft.com/office/drawing/2014/main" val="3686506368"/>
                        </a:ext>
                      </a:extLst>
                    </a:gridCol>
                    <a:gridCol w="1016000">
                      <a:extLst>
                        <a:ext uri="{9D8B030D-6E8A-4147-A177-3AD203B41FA5}">
                          <a16:colId xmlns:a16="http://schemas.microsoft.com/office/drawing/2014/main" val="1940849922"/>
                        </a:ext>
                      </a:extLst>
                    </a:gridCol>
                  </a:tblGrid>
                  <a:tr h="585567">
                    <a:tc>
                      <a: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a:latin typeface="Cambria Math" panose="02040503050406030204" pitchFamily="18" charset="0"/>
                                          </a:rPr>
                                          <m:t>3</m:t>
                                        </m:r>
                                      </m:sub>
                                    </m:sSub>
                                  </m:fName>
                                  <m:e>
                                    <m:f>
                                      <m:fPr>
                                        <m:ctrlPr>
                                          <a:rPr lang="en-AU" i="1">
                                            <a:latin typeface="Cambria Math" panose="02040503050406030204" pitchFamily="18" charset="0"/>
                                          </a:rPr>
                                        </m:ctrlPr>
                                      </m:fPr>
                                      <m:num>
                                        <m:r>
                                          <a:rPr lang="en-AU">
                                            <a:latin typeface="Cambria Math" panose="02040503050406030204" pitchFamily="18" charset="0"/>
                                          </a:rPr>
                                          <m:t>1</m:t>
                                        </m:r>
                                      </m:num>
                                      <m:den>
                                        <m:r>
                                          <a:rPr lang="en-AU">
                                            <a:latin typeface="Cambria Math" panose="02040503050406030204" pitchFamily="18" charset="0"/>
                                          </a:rPr>
                                          <m:t>9</m:t>
                                        </m:r>
                                      </m:den>
                                    </m:f>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0.2</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5</m:t>
                                        </m:r>
                                      </m:sub>
                                    </m:sSub>
                                  </m:fName>
                                  <m:e>
                                    <m:r>
                                      <a:rPr lang="en-AU" i="1">
                                        <a:latin typeface="Cambria Math" panose="02040503050406030204" pitchFamily="18" charset="0"/>
                                      </a:rPr>
                                      <m:t>1</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13</m:t>
                                        </m:r>
                                      </m:sub>
                                    </m:sSub>
                                  </m:fName>
                                  <m:e>
                                    <m:r>
                                      <a:rPr lang="en-AU" i="1">
                                        <a:latin typeface="Cambria Math" panose="02040503050406030204" pitchFamily="18" charset="0"/>
                                      </a:rPr>
                                      <m:t>13</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i="1" dirty="0" smtClean="0">
                                        <a:latin typeface="Cambria Math" panose="02040503050406030204" pitchFamily="18" charset="0"/>
                                      </a:rPr>
                                    </m:ctrlPr>
                                  </m:funcPr>
                                  <m:fName>
                                    <m:sSub>
                                      <m:sSubPr>
                                        <m:ctrlPr>
                                          <a:rPr lang="en-AU" b="0" i="1" dirty="0" smtClean="0">
                                            <a:latin typeface="Cambria Math" panose="02040503050406030204" pitchFamily="18" charset="0"/>
                                          </a:rPr>
                                        </m:ctrlPr>
                                      </m:sSubPr>
                                      <m:e>
                                        <m:r>
                                          <m:rPr>
                                            <m:sty m:val="p"/>
                                          </m:rPr>
                                          <a:rPr lang="en-AU" dirty="0">
                                            <a:latin typeface="Cambria Math" panose="02040503050406030204" pitchFamily="18" charset="0"/>
                                          </a:rPr>
                                          <m:t>log</m:t>
                                        </m:r>
                                      </m:e>
                                      <m:sub>
                                        <m:r>
                                          <a:rPr lang="en-AU" b="0" i="0" dirty="0" smtClean="0">
                                            <a:latin typeface="Cambria Math" panose="02040503050406030204" pitchFamily="18" charset="0"/>
                                          </a:rPr>
                                          <m:t>10</m:t>
                                        </m:r>
                                      </m:sub>
                                    </m:sSub>
                                  </m:fName>
                                  <m:e>
                                    <m:r>
                                      <a:rPr lang="en-AU" i="1" dirty="0">
                                        <a:latin typeface="Cambria Math" panose="02040503050406030204" pitchFamily="18" charset="0"/>
                                      </a:rPr>
                                      <m:t>40</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7</m:t>
                                        </m:r>
                                      </m:sub>
                                    </m:sSub>
                                  </m:fName>
                                  <m:e>
                                    <m:r>
                                      <a:rPr lang="en-AU" i="1">
                                        <a:latin typeface="Cambria Math" panose="02040503050406030204" pitchFamily="18" charset="0"/>
                                      </a:rPr>
                                      <m:t>49</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12</m:t>
                                    </m:r>
                                  </m:e>
                                </m:func>
                              </m:oMath>
                            </m:oMathPara>
                          </a14:m>
                          <a:endParaRPr lang="en-AU" dirty="0"/>
                        </a:p>
                      </a:txBody>
                      <a:tcPr anchor="ctr">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fName>
                                  <m:e>
                                    <m:r>
                                      <a:rPr lang="en-AU" i="1">
                                        <a:latin typeface="Cambria Math" panose="02040503050406030204" pitchFamily="18" charset="0"/>
                                      </a:rPr>
                                      <m:t>8</m:t>
                                    </m:r>
                                  </m:e>
                                </m:func>
                              </m:oMath>
                            </m:oMathPara>
                          </a14:m>
                          <a:endParaRPr lang="en-AU" dirty="0"/>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109108439"/>
                      </a:ext>
                    </a:extLst>
                  </a:tr>
                  <a:tr h="494433">
                    <a:tc>
                      <a:txBody>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=−2</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≈−1.61</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=0</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≈1.60</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=2</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≈2.48</m:t>
                                </m:r>
                              </m:oMath>
                            </m:oMathPara>
                          </a14:m>
                          <a:endParaRPr lang="en-AU" dirty="0"/>
                        </a:p>
                      </a:txBody>
                      <a:tcPr anchor="ctr">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868029001"/>
                      </a:ext>
                    </a:extLst>
                  </a:tr>
                </a:tbl>
              </a:graphicData>
            </a:graphic>
          </p:graphicFrame>
        </mc:Choice>
        <mc:Fallback xmlns="">
          <p:graphicFrame>
            <p:nvGraphicFramePr>
              <p:cNvPr id="11" name="Table 10" descr="A table of logarithms with simple bases sorted from smallest to largest.">
                <a:extLst>
                  <a:ext uri="{FF2B5EF4-FFF2-40B4-BE49-F238E27FC236}">
                    <a16:creationId xmlns:a16="http://schemas.microsoft.com/office/drawing/2014/main" id="{9781ECAB-A2D2-79A4-2EB6-0D095C91C2C7}"/>
                  </a:ext>
                </a:extLst>
              </p:cNvPr>
              <p:cNvGraphicFramePr>
                <a:graphicFrameLocks noGrp="1"/>
              </p:cNvGraphicFramePr>
              <p:nvPr>
                <p:extLst>
                  <p:ext uri="{D42A27DB-BD31-4B8C-83A1-F6EECF244321}">
                    <p14:modId xmlns:p14="http://schemas.microsoft.com/office/powerpoint/2010/main" val="764367150"/>
                  </p:ext>
                </p:extLst>
              </p:nvPr>
            </p:nvGraphicFramePr>
            <p:xfrm>
              <a:off x="1718875" y="3817097"/>
              <a:ext cx="8128000" cy="1101239"/>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4019033163"/>
                        </a:ext>
                      </a:extLst>
                    </a:gridCol>
                    <a:gridCol w="1016000">
                      <a:extLst>
                        <a:ext uri="{9D8B030D-6E8A-4147-A177-3AD203B41FA5}">
                          <a16:colId xmlns:a16="http://schemas.microsoft.com/office/drawing/2014/main" val="2803486444"/>
                        </a:ext>
                      </a:extLst>
                    </a:gridCol>
                    <a:gridCol w="1016000">
                      <a:extLst>
                        <a:ext uri="{9D8B030D-6E8A-4147-A177-3AD203B41FA5}">
                          <a16:colId xmlns:a16="http://schemas.microsoft.com/office/drawing/2014/main" val="453484791"/>
                        </a:ext>
                      </a:extLst>
                    </a:gridCol>
                    <a:gridCol w="1016000">
                      <a:extLst>
                        <a:ext uri="{9D8B030D-6E8A-4147-A177-3AD203B41FA5}">
                          <a16:colId xmlns:a16="http://schemas.microsoft.com/office/drawing/2014/main" val="610933484"/>
                        </a:ext>
                      </a:extLst>
                    </a:gridCol>
                    <a:gridCol w="1016000">
                      <a:extLst>
                        <a:ext uri="{9D8B030D-6E8A-4147-A177-3AD203B41FA5}">
                          <a16:colId xmlns:a16="http://schemas.microsoft.com/office/drawing/2014/main" val="1910266418"/>
                        </a:ext>
                      </a:extLst>
                    </a:gridCol>
                    <a:gridCol w="1016000">
                      <a:extLst>
                        <a:ext uri="{9D8B030D-6E8A-4147-A177-3AD203B41FA5}">
                          <a16:colId xmlns:a16="http://schemas.microsoft.com/office/drawing/2014/main" val="47558940"/>
                        </a:ext>
                      </a:extLst>
                    </a:gridCol>
                    <a:gridCol w="1016000">
                      <a:extLst>
                        <a:ext uri="{9D8B030D-6E8A-4147-A177-3AD203B41FA5}">
                          <a16:colId xmlns:a16="http://schemas.microsoft.com/office/drawing/2014/main" val="3686506368"/>
                        </a:ext>
                      </a:extLst>
                    </a:gridCol>
                    <a:gridCol w="1016000">
                      <a:extLst>
                        <a:ext uri="{9D8B030D-6E8A-4147-A177-3AD203B41FA5}">
                          <a16:colId xmlns:a16="http://schemas.microsoft.com/office/drawing/2014/main" val="1940849922"/>
                        </a:ext>
                      </a:extLst>
                    </a:gridCol>
                  </a:tblGrid>
                  <a:tr h="606806">
                    <a:tc>
                      <a:txBody>
                        <a:bodyPr/>
                        <a:lstStyle/>
                        <a:p>
                          <a:endParaRPr lang="en-US"/>
                        </a:p>
                      </a:txBody>
                      <a:tcPr anchor="ctr">
                        <a:lnB w="12700" cap="flat" cmpd="sng" algn="ctr">
                          <a:noFill/>
                          <a:prstDash val="solid"/>
                          <a:round/>
                          <a:headEnd type="none" w="med" len="med"/>
                          <a:tailEnd type="none" w="med" len="med"/>
                        </a:lnB>
                        <a:blipFill>
                          <a:blip r:embed="rId3"/>
                          <a:stretch>
                            <a:fillRect l="-599" t="-1000" r="-7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100599" t="-1000" r="-6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200599" t="-1000" r="-5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300599" t="-1000" r="-400599"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403012" t="-1000" r="-303012"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500000" t="-1000" r="-201198"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600000" t="-1000" r="-101198" b="-83000"/>
                          </a:stretch>
                        </a:blipFill>
                      </a:tcPr>
                    </a:tc>
                    <a:tc>
                      <a:txBody>
                        <a:bodyPr/>
                        <a:lstStyle/>
                        <a:p>
                          <a:endParaRPr lang="en-US"/>
                        </a:p>
                      </a:txBody>
                      <a:tcPr anchor="ctr">
                        <a:lnB w="12700" cap="flat" cmpd="sng" algn="ctr">
                          <a:noFill/>
                          <a:prstDash val="solid"/>
                          <a:round/>
                          <a:headEnd type="none" w="med" len="med"/>
                          <a:tailEnd type="none" w="med" len="med"/>
                        </a:lnB>
                        <a:blipFill>
                          <a:blip r:embed="rId3"/>
                          <a:stretch>
                            <a:fillRect l="-700000" t="-1000" r="-1198" b="-83000"/>
                          </a:stretch>
                        </a:blipFill>
                      </a:tcPr>
                    </a:tc>
                    <a:extLst>
                      <a:ext uri="{0D108BD9-81ED-4DB2-BD59-A6C34878D82A}">
                        <a16:rowId xmlns:a16="http://schemas.microsoft.com/office/drawing/2014/main" val="109108439"/>
                      </a:ext>
                    </a:extLst>
                  </a:tr>
                  <a:tr h="494433">
                    <a:tc>
                      <a:txBody>
                        <a:bodyPr/>
                        <a:lstStyle/>
                        <a:p>
                          <a:endParaRPr lang="en-US"/>
                        </a:p>
                      </a:txBody>
                      <a:tcPr anchor="ctr">
                        <a:lnT w="12700" cap="flat" cmpd="sng" algn="ctr">
                          <a:noFill/>
                          <a:prstDash val="solid"/>
                          <a:round/>
                          <a:headEnd type="none" w="med" len="med"/>
                          <a:tailEnd type="none" w="med" len="med"/>
                        </a:lnT>
                        <a:blipFill>
                          <a:blip r:embed="rId3"/>
                          <a:stretch>
                            <a:fillRect l="-599" t="-124691" r="-7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100599" t="-124691" r="-6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200599" t="-124691" r="-5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300599" t="-124691" r="-400599"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403012" t="-124691" r="-303012"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500000" t="-124691" r="-201198"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600000" t="-124691" r="-101198" b="-2469"/>
                          </a:stretch>
                        </a:blipFill>
                      </a:tcPr>
                    </a:tc>
                    <a:tc>
                      <a:txBody>
                        <a:bodyPr/>
                        <a:lstStyle/>
                        <a:p>
                          <a:endParaRPr lang="en-US"/>
                        </a:p>
                      </a:txBody>
                      <a:tcPr anchor="ctr">
                        <a:lnT w="12700" cap="flat" cmpd="sng" algn="ctr">
                          <a:noFill/>
                          <a:prstDash val="solid"/>
                          <a:round/>
                          <a:headEnd type="none" w="med" len="med"/>
                          <a:tailEnd type="none" w="med" len="med"/>
                        </a:lnT>
                        <a:blipFill>
                          <a:blip r:embed="rId3"/>
                          <a:stretch>
                            <a:fillRect l="-700000" t="-124691" r="-1198" b="-2469"/>
                          </a:stretch>
                        </a:blipFill>
                      </a:tcPr>
                    </a:tc>
                    <a:extLst>
                      <a:ext uri="{0D108BD9-81ED-4DB2-BD59-A6C34878D82A}">
                        <a16:rowId xmlns:a16="http://schemas.microsoft.com/office/drawing/2014/main" val="1868029001"/>
                      </a:ext>
                    </a:extLst>
                  </a:tr>
                </a:tbl>
              </a:graphicData>
            </a:graphic>
          </p:graphicFrame>
        </mc:Fallback>
      </mc:AlternateContent>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E038E071-30D7-5ADA-2BB6-6335B5E1367F}"/>
                  </a:ext>
                </a:extLst>
              </p:cNvPr>
              <p:cNvSpPr/>
              <p:nvPr/>
            </p:nvSpPr>
            <p:spPr>
              <a:xfrm>
                <a:off x="840828" y="5444358"/>
                <a:ext cx="7388772" cy="1072055"/>
              </a:xfrm>
              <a:prstGeom prst="wedgeRoundRectCallout">
                <a:avLst>
                  <a:gd name="adj1" fmla="val -12500"/>
                  <a:gd name="adj2" fmla="val -889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Now consider, where </a:t>
                </a:r>
                <a14:m>
                  <m:oMath xmlns:m="http://schemas.openxmlformats.org/officeDocument/2006/math">
                    <m:func>
                      <m:funcPr>
                        <m:ctrlPr>
                          <a:rPr lang="en-AU" sz="2000" i="1">
                            <a:latin typeface="Cambria Math" panose="02040503050406030204" pitchFamily="18" charset="0"/>
                          </a:rPr>
                        </m:ctrlPr>
                      </m:funcPr>
                      <m:fName>
                        <m:sSub>
                          <m:sSubPr>
                            <m:ctrlPr>
                              <a:rPr lang="en-AU" sz="2000" i="1">
                                <a:latin typeface="Cambria Math" panose="02040503050406030204" pitchFamily="18" charset="0"/>
                              </a:rPr>
                            </m:ctrlPr>
                          </m:sSubPr>
                          <m:e>
                            <m:r>
                              <m:rPr>
                                <m:sty m:val="p"/>
                              </m:rPr>
                              <a:rPr lang="en-AU" sz="2000">
                                <a:latin typeface="Cambria Math" panose="02040503050406030204" pitchFamily="18" charset="0"/>
                              </a:rPr>
                              <m:t>log</m:t>
                            </m:r>
                          </m:e>
                          <m:sub>
                            <m:r>
                              <a:rPr lang="en-AU" sz="2000" i="1">
                                <a:latin typeface="Cambria Math" panose="02040503050406030204" pitchFamily="18" charset="0"/>
                              </a:rPr>
                              <m:t>2</m:t>
                            </m:r>
                          </m:sub>
                        </m:sSub>
                      </m:fName>
                      <m:e>
                        <m:r>
                          <a:rPr lang="en-AU" sz="2000" i="1">
                            <a:latin typeface="Cambria Math" panose="02040503050406030204" pitchFamily="18" charset="0"/>
                          </a:rPr>
                          <m:t>2.8</m:t>
                        </m:r>
                      </m:e>
                    </m:func>
                  </m:oMath>
                </a14:m>
                <a:r>
                  <a:rPr lang="en-AU" sz="2000" dirty="0"/>
                  <a:t> would fit in this list?</a:t>
                </a:r>
              </a:p>
              <a:p>
                <a:pPr>
                  <a:lnSpc>
                    <a:spcPct val="150000"/>
                  </a:lnSpc>
                </a:pPr>
                <a:r>
                  <a:rPr lang="en-AU" sz="2000" dirty="0"/>
                  <a:t>How can we tell?</a:t>
                </a:r>
              </a:p>
            </p:txBody>
          </p:sp>
        </mc:Choice>
        <mc:Fallback xmlns="">
          <p:sp>
            <p:nvSpPr>
              <p:cNvPr id="12" name="Speech Bubble: Rectangle with Corners Rounded 11">
                <a:extLst>
                  <a:ext uri="{FF2B5EF4-FFF2-40B4-BE49-F238E27FC236}">
                    <a16:creationId xmlns:a16="http://schemas.microsoft.com/office/drawing/2014/main" id="{E038E071-30D7-5ADA-2BB6-6335B5E1367F}"/>
                  </a:ext>
                </a:extLst>
              </p:cNvPr>
              <p:cNvSpPr>
                <a:spLocks noRot="1" noChangeAspect="1" noMove="1" noResize="1" noEditPoints="1" noAdjustHandles="1" noChangeArrowheads="1" noChangeShapeType="1" noTextEdit="1"/>
              </p:cNvSpPr>
              <p:nvPr/>
            </p:nvSpPr>
            <p:spPr>
              <a:xfrm>
                <a:off x="840828" y="5444358"/>
                <a:ext cx="7388772" cy="1072055"/>
              </a:xfrm>
              <a:prstGeom prst="wedgeRoundRectCallout">
                <a:avLst>
                  <a:gd name="adj1" fmla="val -12500"/>
                  <a:gd name="adj2" fmla="val -88928"/>
                  <a:gd name="adj3" fmla="val 16667"/>
                </a:avLst>
              </a:prstGeom>
              <a:blipFill>
                <a:blip r:embed="rId4"/>
                <a:stretch>
                  <a:fillRect b="-33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0BA9D25-354C-85A2-7DD7-899936A721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49474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EF2E6-6076-A825-9E13-CC0F01B3C0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9914F6-1721-0A76-47EC-DBFCAB7E8C15}"/>
              </a:ext>
            </a:extLst>
          </p:cNvPr>
          <p:cNvSpPr>
            <a:spLocks noGrp="1"/>
          </p:cNvSpPr>
          <p:nvPr>
            <p:ph type="title"/>
          </p:nvPr>
        </p:nvSpPr>
        <p:spPr>
          <a:xfrm>
            <a:off x="360000" y="370758"/>
            <a:ext cx="11484000" cy="545601"/>
          </a:xfrm>
        </p:spPr>
        <p:txBody>
          <a:bodyPr/>
          <a:lstStyle/>
          <a:p>
            <a:r>
              <a:rPr lang="en-AU" dirty="0"/>
              <a:t>Equivalent logs</a:t>
            </a:r>
          </a:p>
        </p:txBody>
      </p:sp>
      <p:sp>
        <p:nvSpPr>
          <p:cNvPr id="5" name="Text Placeholder 4">
            <a:extLst>
              <a:ext uri="{FF2B5EF4-FFF2-40B4-BE49-F238E27FC236}">
                <a16:creationId xmlns:a16="http://schemas.microsoft.com/office/drawing/2014/main" id="{D47A156C-E6C0-9E1D-D87A-48B8A5F9A920}"/>
              </a:ext>
            </a:extLst>
          </p:cNvPr>
          <p:cNvSpPr>
            <a:spLocks noGrp="1"/>
          </p:cNvSpPr>
          <p:nvPr>
            <p:ph type="body" sz="quarter" idx="17"/>
          </p:nvPr>
        </p:nvSpPr>
        <p:spPr>
          <a:xfrm>
            <a:off x="360000" y="1567086"/>
            <a:ext cx="11484000" cy="545601"/>
          </a:xfrm>
        </p:spPr>
        <p:txBody>
          <a:bodyPr/>
          <a:lstStyle/>
          <a:p>
            <a:r>
              <a:rPr lang="en-AU" dirty="0"/>
              <a:t>Match up the equivalent logarithms. </a:t>
            </a:r>
          </a:p>
        </p:txBody>
      </p:sp>
      <mc:AlternateContent xmlns:mc="http://schemas.openxmlformats.org/markup-compatibility/2006" xmlns:a14="http://schemas.microsoft.com/office/drawing/2010/main">
        <mc:Choice Requires="a14">
          <p:graphicFrame>
            <p:nvGraphicFramePr>
              <p:cNvPr id="11" name="Table 10" descr="A table with a column of logarithms.">
                <a:extLst>
                  <a:ext uri="{FF2B5EF4-FFF2-40B4-BE49-F238E27FC236}">
                    <a16:creationId xmlns:a16="http://schemas.microsoft.com/office/drawing/2014/main" id="{ACC3B450-6265-0D25-F9B3-2260AA5C4E0F}"/>
                  </a:ext>
                </a:extLst>
              </p:cNvPr>
              <p:cNvGraphicFramePr>
                <a:graphicFrameLocks noGrp="1"/>
              </p:cNvGraphicFramePr>
              <p:nvPr>
                <p:extLst>
                  <p:ext uri="{D42A27DB-BD31-4B8C-83A1-F6EECF244321}">
                    <p14:modId xmlns:p14="http://schemas.microsoft.com/office/powerpoint/2010/main" val="2865030754"/>
                  </p:ext>
                </p:extLst>
              </p:nvPr>
            </p:nvGraphicFramePr>
            <p:xfrm>
              <a:off x="396697" y="2242980"/>
              <a:ext cx="2333413" cy="2880000"/>
            </p:xfrm>
            <a:graphic>
              <a:graphicData uri="http://schemas.openxmlformats.org/drawingml/2006/table">
                <a:tbl>
                  <a:tblPr firstRow="1" bandRow="1">
                    <a:tableStyleId>{5940675A-B579-460E-94D1-54222C63F5DA}</a:tableStyleId>
                  </a:tblPr>
                  <a:tblGrid>
                    <a:gridCol w="2333413">
                      <a:extLst>
                        <a:ext uri="{9D8B030D-6E8A-4147-A177-3AD203B41FA5}">
                          <a16:colId xmlns:a16="http://schemas.microsoft.com/office/drawing/2014/main" val="1099200863"/>
                        </a:ext>
                      </a:extLst>
                    </a:gridCol>
                  </a:tblGrid>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1000</m:t>
                                    </m:r>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0625"/>
                      </a:ext>
                    </a:extLst>
                  </a:tr>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2</m:t>
                                        </m:r>
                                      </m:sub>
                                    </m:sSub>
                                  </m:fName>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275873"/>
                      </a:ext>
                    </a:extLst>
                  </a:tr>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8</m:t>
                                        </m:r>
                                      </m:sub>
                                    </m:sSub>
                                  </m:fName>
                                  <m:e>
                                    <m:r>
                                      <a:rPr lang="en-AU" b="0" i="1" smtClean="0">
                                        <a:latin typeface="Cambria Math" panose="02040503050406030204" pitchFamily="18" charset="0"/>
                                      </a:rPr>
                                      <m:t>8</m:t>
                                    </m:r>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317519"/>
                      </a:ext>
                    </a:extLst>
                  </a:tr>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1</m:t>
                                    </m:r>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019175"/>
                      </a:ext>
                    </a:extLst>
                  </a:tr>
                </a:tbl>
              </a:graphicData>
            </a:graphic>
          </p:graphicFrame>
        </mc:Choice>
        <mc:Fallback xmlns="">
          <p:graphicFrame>
            <p:nvGraphicFramePr>
              <p:cNvPr id="11" name="Table 10" descr="A table with a column of logarithms.">
                <a:extLst>
                  <a:ext uri="{FF2B5EF4-FFF2-40B4-BE49-F238E27FC236}">
                    <a16:creationId xmlns:a16="http://schemas.microsoft.com/office/drawing/2014/main" id="{ACC3B450-6265-0D25-F9B3-2260AA5C4E0F}"/>
                  </a:ext>
                </a:extLst>
              </p:cNvPr>
              <p:cNvGraphicFramePr>
                <a:graphicFrameLocks noGrp="1"/>
              </p:cNvGraphicFramePr>
              <p:nvPr>
                <p:extLst>
                  <p:ext uri="{D42A27DB-BD31-4B8C-83A1-F6EECF244321}">
                    <p14:modId xmlns:p14="http://schemas.microsoft.com/office/powerpoint/2010/main" val="2865030754"/>
                  </p:ext>
                </p:extLst>
              </p:nvPr>
            </p:nvGraphicFramePr>
            <p:xfrm>
              <a:off x="396697" y="2242980"/>
              <a:ext cx="2333413" cy="2880000"/>
            </p:xfrm>
            <a:graphic>
              <a:graphicData uri="http://schemas.openxmlformats.org/drawingml/2006/table">
                <a:tbl>
                  <a:tblPr firstRow="1" bandRow="1">
                    <a:tableStyleId>{5940675A-B579-460E-94D1-54222C63F5DA}</a:tableStyleId>
                  </a:tblPr>
                  <a:tblGrid>
                    <a:gridCol w="2333413">
                      <a:extLst>
                        <a:ext uri="{9D8B030D-6E8A-4147-A177-3AD203B41FA5}">
                          <a16:colId xmlns:a16="http://schemas.microsoft.com/office/drawing/2014/main" val="1099200863"/>
                        </a:ext>
                      </a:extLst>
                    </a:gridCol>
                  </a:tblGrid>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840" r="-522" b="-300000"/>
                          </a:stretch>
                        </a:blipFill>
                      </a:tcPr>
                    </a:tc>
                    <a:extLst>
                      <a:ext uri="{0D108BD9-81ED-4DB2-BD59-A6C34878D82A}">
                        <a16:rowId xmlns:a16="http://schemas.microsoft.com/office/drawing/2014/main" val="2153590625"/>
                      </a:ext>
                    </a:extLst>
                  </a:tr>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01695" r="-522" b="-202542"/>
                          </a:stretch>
                        </a:blipFill>
                      </a:tcPr>
                    </a:tc>
                    <a:extLst>
                      <a:ext uri="{0D108BD9-81ED-4DB2-BD59-A6C34878D82A}">
                        <a16:rowId xmlns:a16="http://schemas.microsoft.com/office/drawing/2014/main" val="2454275873"/>
                      </a:ext>
                    </a:extLst>
                  </a:tr>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00000" r="-522" b="-100840"/>
                          </a:stretch>
                        </a:blipFill>
                      </a:tcPr>
                    </a:tc>
                    <a:extLst>
                      <a:ext uri="{0D108BD9-81ED-4DB2-BD59-A6C34878D82A}">
                        <a16:rowId xmlns:a16="http://schemas.microsoft.com/office/drawing/2014/main" val="3415317519"/>
                      </a:ext>
                    </a:extLst>
                  </a:tr>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302542" r="-522" b="-1695"/>
                          </a:stretch>
                        </a:blipFill>
                      </a:tcPr>
                    </a:tc>
                    <a:extLst>
                      <a:ext uri="{0D108BD9-81ED-4DB2-BD59-A6C34878D82A}">
                        <a16:rowId xmlns:a16="http://schemas.microsoft.com/office/drawing/2014/main" val="3921019175"/>
                      </a:ext>
                    </a:extLst>
                  </a:tr>
                </a:tbl>
              </a:graphicData>
            </a:graphic>
          </p:graphicFrame>
        </mc:Fallback>
      </mc:AlternateContent>
      <p:grpSp>
        <p:nvGrpSpPr>
          <p:cNvPr id="9" name="Group 8" descr="A series of lines connecting equivalent logarithms in the two tables.">
            <a:extLst>
              <a:ext uri="{FF2B5EF4-FFF2-40B4-BE49-F238E27FC236}">
                <a16:creationId xmlns:a16="http://schemas.microsoft.com/office/drawing/2014/main" id="{F40F88EA-15B2-975C-DF25-C3BA0E51EBBA}"/>
              </a:ext>
            </a:extLst>
          </p:cNvPr>
          <p:cNvGrpSpPr/>
          <p:nvPr/>
        </p:nvGrpSpPr>
        <p:grpSpPr>
          <a:xfrm>
            <a:off x="2745051" y="2600516"/>
            <a:ext cx="2306320" cy="2164080"/>
            <a:chOff x="2745051" y="2600516"/>
            <a:chExt cx="2306320" cy="2164080"/>
          </a:xfrm>
        </p:grpSpPr>
        <p:cxnSp>
          <p:nvCxnSpPr>
            <p:cNvPr id="8" name="Straight Connector 7" descr="Line connecting log(1000) to log_e(27). ">
              <a:extLst>
                <a:ext uri="{FF2B5EF4-FFF2-40B4-BE49-F238E27FC236}">
                  <a16:creationId xmlns:a16="http://schemas.microsoft.com/office/drawing/2014/main" id="{C98D7536-4C25-5CC4-43DA-0A949B1FD762}"/>
                </a:ext>
              </a:extLst>
            </p:cNvPr>
            <p:cNvCxnSpPr>
              <a:cxnSpLocks/>
            </p:cNvCxnSpPr>
            <p:nvPr/>
          </p:nvCxnSpPr>
          <p:spPr>
            <a:xfrm>
              <a:off x="2755211" y="2600516"/>
              <a:ext cx="2286000" cy="146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Line connecting log_2(1/4) to ln(e^-2)">
              <a:extLst>
                <a:ext uri="{FF2B5EF4-FFF2-40B4-BE49-F238E27FC236}">
                  <a16:creationId xmlns:a16="http://schemas.microsoft.com/office/drawing/2014/main" id="{DE75D4B8-DEE6-ED93-A76D-997767DD9791}"/>
                </a:ext>
              </a:extLst>
            </p:cNvPr>
            <p:cNvCxnSpPr>
              <a:cxnSpLocks/>
            </p:cNvCxnSpPr>
            <p:nvPr/>
          </p:nvCxnSpPr>
          <p:spPr>
            <a:xfrm flipV="1">
              <a:off x="2745051" y="2651316"/>
              <a:ext cx="2296160" cy="701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Line connecting log_8(8) to log_a(a)">
              <a:extLst>
                <a:ext uri="{FF2B5EF4-FFF2-40B4-BE49-F238E27FC236}">
                  <a16:creationId xmlns:a16="http://schemas.microsoft.com/office/drawing/2014/main" id="{FDB8C789-0E11-6174-CF1A-5BE1BCB7A5E8}"/>
                </a:ext>
              </a:extLst>
            </p:cNvPr>
            <p:cNvCxnSpPr>
              <a:cxnSpLocks/>
            </p:cNvCxnSpPr>
            <p:nvPr/>
          </p:nvCxnSpPr>
          <p:spPr>
            <a:xfrm>
              <a:off x="2745051" y="4012756"/>
              <a:ext cx="2306320" cy="7518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Line connecting log_a(1) to log_5(1)">
              <a:extLst>
                <a:ext uri="{FF2B5EF4-FFF2-40B4-BE49-F238E27FC236}">
                  <a16:creationId xmlns:a16="http://schemas.microsoft.com/office/drawing/2014/main" id="{A7CA959B-C2A6-D927-2218-88AD71DB6208}"/>
                </a:ext>
              </a:extLst>
            </p:cNvPr>
            <p:cNvCxnSpPr>
              <a:cxnSpLocks/>
            </p:cNvCxnSpPr>
            <p:nvPr/>
          </p:nvCxnSpPr>
          <p:spPr>
            <a:xfrm flipV="1">
              <a:off x="2745051" y="3260916"/>
              <a:ext cx="2306320" cy="14630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13" name="Table 12" descr="A table with another column of logarithms.">
                <a:extLst>
                  <a:ext uri="{FF2B5EF4-FFF2-40B4-BE49-F238E27FC236}">
                    <a16:creationId xmlns:a16="http://schemas.microsoft.com/office/drawing/2014/main" id="{FDC3A41E-E335-9989-888D-783EF5B4A03A}"/>
                  </a:ext>
                </a:extLst>
              </p:cNvPr>
              <p:cNvGraphicFramePr>
                <a:graphicFrameLocks noGrp="1"/>
              </p:cNvGraphicFramePr>
              <p:nvPr>
                <p:extLst>
                  <p:ext uri="{D42A27DB-BD31-4B8C-83A1-F6EECF244321}">
                    <p14:modId xmlns:p14="http://schemas.microsoft.com/office/powerpoint/2010/main" val="139183041"/>
                  </p:ext>
                </p:extLst>
              </p:nvPr>
            </p:nvGraphicFramePr>
            <p:xfrm>
              <a:off x="5067025" y="2241088"/>
              <a:ext cx="2333413" cy="2880000"/>
            </p:xfrm>
            <a:graphic>
              <a:graphicData uri="http://schemas.openxmlformats.org/drawingml/2006/table">
                <a:tbl>
                  <a:tblPr firstRow="1" bandRow="1">
                    <a:tableStyleId>{5940675A-B579-460E-94D1-54222C63F5DA}</a:tableStyleId>
                  </a:tblPr>
                  <a:tblGrid>
                    <a:gridCol w="2333413">
                      <a:extLst>
                        <a:ext uri="{9D8B030D-6E8A-4147-A177-3AD203B41FA5}">
                          <a16:colId xmlns:a16="http://schemas.microsoft.com/office/drawing/2014/main" val="913564858"/>
                        </a:ext>
                      </a:extLst>
                    </a:gridCol>
                  </a:tblGrid>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sSup>
                                      <m:sSupPr>
                                        <m:ctrlPr>
                                          <a:rPr lang="en-AU" b="0" i="1" smtClean="0">
                                            <a:latin typeface="Cambria Math" panose="02040503050406030204" pitchFamily="18" charset="0"/>
                                          </a:rPr>
                                        </m:ctrlPr>
                                      </m:sSupPr>
                                      <m:e>
                                        <m:r>
                                          <a:rPr lang="en-AU" b="0" i="1" smtClean="0">
                                            <a:latin typeface="Cambria Math" panose="02040503050406030204" pitchFamily="18" charset="0"/>
                                          </a:rPr>
                                          <m:t>𝑒</m:t>
                                        </m:r>
                                      </m:e>
                                      <m:sup>
                                        <m:r>
                                          <a:rPr lang="en-AU" b="0" i="1" smtClean="0">
                                            <a:latin typeface="Cambria Math" panose="02040503050406030204" pitchFamily="18" charset="0"/>
                                          </a:rPr>
                                          <m:t>−2</m:t>
                                        </m:r>
                                      </m:sup>
                                    </m:sSup>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2444313"/>
                      </a:ext>
                    </a:extLst>
                  </a:tr>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5</m:t>
                                        </m:r>
                                      </m:sub>
                                    </m:sSub>
                                  </m:fName>
                                  <m:e>
                                    <m:r>
                                      <a:rPr lang="en-AU" b="0" i="1" smtClean="0">
                                        <a:latin typeface="Cambria Math" panose="02040503050406030204" pitchFamily="18" charset="0"/>
                                      </a:rPr>
                                      <m:t>1</m:t>
                                    </m:r>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741022"/>
                      </a:ext>
                    </a:extLst>
                  </a:tr>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3</m:t>
                                        </m:r>
                                      </m:sub>
                                    </m:sSub>
                                  </m:fName>
                                  <m:e>
                                    <m:r>
                                      <a:rPr lang="en-AU" b="0" i="1" smtClean="0">
                                        <a:latin typeface="Cambria Math" panose="02040503050406030204" pitchFamily="18" charset="0"/>
                                      </a:rPr>
                                      <m:t>27</m:t>
                                    </m:r>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616623"/>
                      </a:ext>
                    </a:extLst>
                  </a:tr>
                  <a:tr h="720000">
                    <a:tc>
                      <a:txBody>
                        <a:body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𝑎</m:t>
                                    </m:r>
                                  </m:e>
                                </m:func>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560416"/>
                      </a:ext>
                    </a:extLst>
                  </a:tr>
                </a:tbl>
              </a:graphicData>
            </a:graphic>
          </p:graphicFrame>
        </mc:Choice>
        <mc:Fallback xmlns="">
          <p:graphicFrame>
            <p:nvGraphicFramePr>
              <p:cNvPr id="13" name="Table 12" descr="A table with another column of logarithms.">
                <a:extLst>
                  <a:ext uri="{FF2B5EF4-FFF2-40B4-BE49-F238E27FC236}">
                    <a16:creationId xmlns:a16="http://schemas.microsoft.com/office/drawing/2014/main" id="{FDC3A41E-E335-9989-888D-783EF5B4A03A}"/>
                  </a:ext>
                </a:extLst>
              </p:cNvPr>
              <p:cNvGraphicFramePr>
                <a:graphicFrameLocks noGrp="1"/>
              </p:cNvGraphicFramePr>
              <p:nvPr>
                <p:extLst>
                  <p:ext uri="{D42A27DB-BD31-4B8C-83A1-F6EECF244321}">
                    <p14:modId xmlns:p14="http://schemas.microsoft.com/office/powerpoint/2010/main" val="139183041"/>
                  </p:ext>
                </p:extLst>
              </p:nvPr>
            </p:nvGraphicFramePr>
            <p:xfrm>
              <a:off x="5067025" y="2241088"/>
              <a:ext cx="2333413" cy="2880000"/>
            </p:xfrm>
            <a:graphic>
              <a:graphicData uri="http://schemas.openxmlformats.org/drawingml/2006/table">
                <a:tbl>
                  <a:tblPr firstRow="1" bandRow="1">
                    <a:tableStyleId>{5940675A-B579-460E-94D1-54222C63F5DA}</a:tableStyleId>
                  </a:tblPr>
                  <a:tblGrid>
                    <a:gridCol w="2333413">
                      <a:extLst>
                        <a:ext uri="{9D8B030D-6E8A-4147-A177-3AD203B41FA5}">
                          <a16:colId xmlns:a16="http://schemas.microsoft.com/office/drawing/2014/main" val="913564858"/>
                        </a:ext>
                      </a:extLst>
                    </a:gridCol>
                  </a:tblGrid>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1" t="-840" r="-783" b="-300000"/>
                          </a:stretch>
                        </a:blipFill>
                      </a:tcPr>
                    </a:tc>
                    <a:extLst>
                      <a:ext uri="{0D108BD9-81ED-4DB2-BD59-A6C34878D82A}">
                        <a16:rowId xmlns:a16="http://schemas.microsoft.com/office/drawing/2014/main" val="1312444313"/>
                      </a:ext>
                    </a:extLst>
                  </a:tr>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1" t="-101695" r="-783" b="-202542"/>
                          </a:stretch>
                        </a:blipFill>
                      </a:tcPr>
                    </a:tc>
                    <a:extLst>
                      <a:ext uri="{0D108BD9-81ED-4DB2-BD59-A6C34878D82A}">
                        <a16:rowId xmlns:a16="http://schemas.microsoft.com/office/drawing/2014/main" val="1416741022"/>
                      </a:ext>
                    </a:extLst>
                  </a:tr>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1" t="-200000" r="-783" b="-100840"/>
                          </a:stretch>
                        </a:blipFill>
                      </a:tcPr>
                    </a:tc>
                    <a:extLst>
                      <a:ext uri="{0D108BD9-81ED-4DB2-BD59-A6C34878D82A}">
                        <a16:rowId xmlns:a16="http://schemas.microsoft.com/office/drawing/2014/main" val="1866616623"/>
                      </a:ext>
                    </a:extLst>
                  </a:tr>
                  <a:tr h="7200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1" t="-302542" r="-783" b="-1695"/>
                          </a:stretch>
                        </a:blipFill>
                      </a:tcPr>
                    </a:tc>
                    <a:extLst>
                      <a:ext uri="{0D108BD9-81ED-4DB2-BD59-A6C34878D82A}">
                        <a16:rowId xmlns:a16="http://schemas.microsoft.com/office/drawing/2014/main" val="4009560416"/>
                      </a:ext>
                    </a:extLst>
                  </a:tr>
                </a:tbl>
              </a:graphicData>
            </a:graphic>
          </p:graphicFrame>
        </mc:Fallback>
      </mc:AlternateContent>
      <p:sp>
        <p:nvSpPr>
          <p:cNvPr id="7" name="Speech Bubble: Rectangle with Corners Rounded 6" descr="A graph showing 2 logarithmic functions: log_a(x) and log_b(x).">
            <a:extLst>
              <a:ext uri="{FF2B5EF4-FFF2-40B4-BE49-F238E27FC236}">
                <a16:creationId xmlns:a16="http://schemas.microsoft.com/office/drawing/2014/main" id="{8E892F1E-39E1-B91A-A3BF-B970E636DDB9}"/>
              </a:ext>
            </a:extLst>
          </p:cNvPr>
          <p:cNvSpPr/>
          <p:nvPr/>
        </p:nvSpPr>
        <p:spPr>
          <a:xfrm>
            <a:off x="1035480" y="5428272"/>
            <a:ext cx="5947955" cy="1027612"/>
          </a:xfrm>
          <a:prstGeom prst="wedgeRoundRectCallout">
            <a:avLst>
              <a:gd name="adj1" fmla="val 62763"/>
              <a:gd name="adj2" fmla="val -712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Will there always be an equivalent logarithm in another base? Why or why not?</a:t>
            </a:r>
          </a:p>
        </p:txBody>
      </p:sp>
      <p:pic>
        <p:nvPicPr>
          <p:cNvPr id="10" name="Picture 9" descr="A graph showing 2 logarithmic functions: log_a(x) and log_b(x).">
            <a:extLst>
              <a:ext uri="{FF2B5EF4-FFF2-40B4-BE49-F238E27FC236}">
                <a16:creationId xmlns:a16="http://schemas.microsoft.com/office/drawing/2014/main" id="{340833EB-D759-0E5F-DAA0-8613D64F3968}"/>
              </a:ext>
            </a:extLst>
          </p:cNvPr>
          <p:cNvPicPr>
            <a:picLocks noChangeAspect="1"/>
          </p:cNvPicPr>
          <p:nvPr/>
        </p:nvPicPr>
        <p:blipFill>
          <a:blip r:embed="rId4"/>
          <a:stretch>
            <a:fillRect/>
          </a:stretch>
        </p:blipFill>
        <p:spPr>
          <a:xfrm>
            <a:off x="7612655" y="1695680"/>
            <a:ext cx="4351411" cy="4351411"/>
          </a:xfrm>
          <a:prstGeom prst="rect">
            <a:avLst/>
          </a:prstGeom>
        </p:spPr>
      </p:pic>
      <p:sp>
        <p:nvSpPr>
          <p:cNvPr id="2" name="Slide Number Placeholder 1">
            <a:extLst>
              <a:ext uri="{FF2B5EF4-FFF2-40B4-BE49-F238E27FC236}">
                <a16:creationId xmlns:a16="http://schemas.microsoft.com/office/drawing/2014/main" id="{857BC2DD-2E32-B477-F41E-982B5A5D5D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80115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12EBD5-8C9F-7664-96E1-68AD00B5DB0E}"/>
              </a:ext>
            </a:extLst>
          </p:cNvPr>
          <p:cNvSpPr>
            <a:spLocks noGrp="1"/>
          </p:cNvSpPr>
          <p:nvPr>
            <p:ph type="title"/>
          </p:nvPr>
        </p:nvSpPr>
        <p:spPr/>
        <p:txBody>
          <a:bodyPr/>
          <a:lstStyle/>
          <a:p>
            <a:r>
              <a:rPr lang="en-AU" dirty="0"/>
              <a:t>Taking the logarithm of both sides (1)</a:t>
            </a:r>
          </a:p>
        </p:txBody>
      </p:sp>
      <mc:AlternateContent xmlns:mc="http://schemas.openxmlformats.org/markup-compatibility/2006" xmlns:a14="http://schemas.microsoft.com/office/drawing/2010/main">
        <mc:Choice Requires="a14">
          <p:sp>
            <p:nvSpPr>
              <p:cNvPr id="6" name="Flowchart: Alternate Process 5">
                <a:extLst>
                  <a:ext uri="{FF2B5EF4-FFF2-40B4-BE49-F238E27FC236}">
                    <a16:creationId xmlns:a16="http://schemas.microsoft.com/office/drawing/2014/main" id="{21D28126-EEF7-DB12-5C92-8FC686C908FE}"/>
                  </a:ext>
                </a:extLst>
              </p:cNvPr>
              <p:cNvSpPr/>
              <p:nvPr/>
            </p:nvSpPr>
            <p:spPr>
              <a:xfrm>
                <a:off x="4325258" y="1591734"/>
                <a:ext cx="3881553" cy="2466218"/>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lnSpc>
                    <a:spcPct val="200000"/>
                  </a:lnSpc>
                </a:pPr>
                <a:r>
                  <a:rPr lang="en-AU" sz="2800">
                    <a:solidFill>
                      <a:schemeClr val="tx1"/>
                    </a:solidFill>
                  </a:rPr>
                  <a:t> If </a:t>
                </a:r>
                <a14:m>
                  <m:oMath xmlns:m="http://schemas.openxmlformats.org/officeDocument/2006/math">
                    <m:r>
                      <a:rPr lang="en-AU" sz="2800" b="0" i="1" smtClean="0">
                        <a:solidFill>
                          <a:schemeClr val="tx1"/>
                        </a:solidFill>
                        <a:latin typeface="Cambria Math" panose="02040503050406030204" pitchFamily="18" charset="0"/>
                      </a:rPr>
                      <m:t>𝑥</m:t>
                    </m:r>
                    <m:r>
                      <a:rPr lang="en-AU" sz="2800" i="1">
                        <a:solidFill>
                          <a:schemeClr val="tx1"/>
                        </a:solidFill>
                        <a:latin typeface="Cambria Math" panose="02040503050406030204" pitchFamily="18" charset="0"/>
                      </a:rPr>
                      <m:t>=</m:t>
                    </m:r>
                    <m:r>
                      <a:rPr lang="en-AU" sz="2800" b="0" i="1" smtClean="0">
                        <a:solidFill>
                          <a:schemeClr val="tx1"/>
                        </a:solidFill>
                        <a:latin typeface="Cambria Math" panose="02040503050406030204" pitchFamily="18" charset="0"/>
                      </a:rPr>
                      <m:t>𝑦</m:t>
                    </m:r>
                  </m:oMath>
                </a14:m>
                <a:endParaRPr lang="en-AU" sz="2800">
                  <a:solidFill>
                    <a:schemeClr val="tx1"/>
                  </a:solidFill>
                </a:endParaRPr>
              </a:p>
              <a:p>
                <a:pPr algn="ctr">
                  <a:lnSpc>
                    <a:spcPct val="200000"/>
                  </a:lnSpc>
                </a:pPr>
                <a:r>
                  <a:rPr lang="en-AU" sz="2800">
                    <a:solidFill>
                      <a:schemeClr val="tx1"/>
                    </a:solidFill>
                  </a:rPr>
                  <a:t>then, </a:t>
                </a:r>
              </a:p>
              <a:p>
                <a:pPr algn="ctr">
                  <a:lnSpc>
                    <a:spcPct val="200000"/>
                  </a:lnSpc>
                </a:pPr>
                <a14:m>
                  <m:oMathPara xmlns:m="http://schemas.openxmlformats.org/officeDocument/2006/math">
                    <m:oMathParaPr>
                      <m:jc m:val="centerGroup"/>
                    </m:oMathParaPr>
                    <m:oMath xmlns:m="http://schemas.openxmlformats.org/officeDocument/2006/math">
                      <m:func>
                        <m:funcPr>
                          <m:ctrlPr>
                            <a:rPr lang="en-AU" sz="2800" i="1">
                              <a:solidFill>
                                <a:schemeClr val="tx1"/>
                              </a:solidFill>
                              <a:latin typeface="Cambria Math" panose="02040503050406030204" pitchFamily="18" charset="0"/>
                            </a:rPr>
                          </m:ctrlPr>
                        </m:funcPr>
                        <m:fName>
                          <m:sSub>
                            <m:sSubPr>
                              <m:ctrlPr>
                                <a:rPr lang="en-AU" sz="2800" b="0" i="1" smtClean="0">
                                  <a:solidFill>
                                    <a:schemeClr val="tx1"/>
                                  </a:solidFill>
                                  <a:latin typeface="Cambria Math" panose="02040503050406030204" pitchFamily="18" charset="0"/>
                                </a:rPr>
                              </m:ctrlPr>
                            </m:sSubPr>
                            <m:e>
                              <m:r>
                                <m:rPr>
                                  <m:sty m:val="p"/>
                                </m:rPr>
                                <a:rPr lang="en-AU" sz="2800">
                                  <a:solidFill>
                                    <a:schemeClr val="tx1"/>
                                  </a:solidFill>
                                  <a:latin typeface="Cambria Math" panose="02040503050406030204" pitchFamily="18" charset="0"/>
                                </a:rPr>
                                <m:t>log</m:t>
                              </m:r>
                            </m:e>
                            <m:sub>
                              <m:r>
                                <a:rPr lang="en-AU" sz="2800" b="0" i="1" smtClean="0">
                                  <a:solidFill>
                                    <a:schemeClr val="tx1"/>
                                  </a:solidFill>
                                  <a:latin typeface="Cambria Math" panose="02040503050406030204" pitchFamily="18" charset="0"/>
                                </a:rPr>
                                <m:t>𝑎</m:t>
                              </m:r>
                            </m:sub>
                          </m:sSub>
                        </m:fName>
                        <m:e>
                          <m:r>
                            <a:rPr lang="en-AU" sz="2800" b="0" i="1" smtClean="0">
                              <a:solidFill>
                                <a:schemeClr val="tx1"/>
                              </a:solidFill>
                              <a:latin typeface="Cambria Math" panose="02040503050406030204" pitchFamily="18" charset="0"/>
                            </a:rPr>
                            <m:t>𝑥</m:t>
                          </m:r>
                        </m:e>
                      </m:func>
                      <m:r>
                        <a:rPr lang="en-AU" sz="2800" i="1">
                          <a:solidFill>
                            <a:schemeClr val="tx1"/>
                          </a:solidFill>
                          <a:latin typeface="Cambria Math" panose="02040503050406030204" pitchFamily="18" charset="0"/>
                        </a:rPr>
                        <m:t>=</m:t>
                      </m:r>
                      <m:func>
                        <m:funcPr>
                          <m:ctrlPr>
                            <a:rPr lang="en-AU" sz="2800" i="1">
                              <a:solidFill>
                                <a:schemeClr val="tx1"/>
                              </a:solidFill>
                              <a:latin typeface="Cambria Math" panose="02040503050406030204" pitchFamily="18" charset="0"/>
                            </a:rPr>
                          </m:ctrlPr>
                        </m:funcPr>
                        <m:fName>
                          <m:sSub>
                            <m:sSubPr>
                              <m:ctrlPr>
                                <a:rPr lang="en-AU" sz="2800" b="0" i="1" smtClean="0">
                                  <a:solidFill>
                                    <a:schemeClr val="tx1"/>
                                  </a:solidFill>
                                  <a:latin typeface="Cambria Math" panose="02040503050406030204" pitchFamily="18" charset="0"/>
                                </a:rPr>
                              </m:ctrlPr>
                            </m:sSubPr>
                            <m:e>
                              <m:r>
                                <m:rPr>
                                  <m:sty m:val="p"/>
                                </m:rPr>
                                <a:rPr lang="en-AU" sz="2800">
                                  <a:solidFill>
                                    <a:schemeClr val="tx1"/>
                                  </a:solidFill>
                                  <a:latin typeface="Cambria Math" panose="02040503050406030204" pitchFamily="18" charset="0"/>
                                </a:rPr>
                                <m:t>log</m:t>
                              </m:r>
                            </m:e>
                            <m:sub>
                              <m:r>
                                <a:rPr lang="en-AU" sz="2800" b="0" i="1" smtClean="0">
                                  <a:solidFill>
                                    <a:schemeClr val="tx1"/>
                                  </a:solidFill>
                                  <a:latin typeface="Cambria Math" panose="02040503050406030204" pitchFamily="18" charset="0"/>
                                </a:rPr>
                                <m:t>𝑎</m:t>
                              </m:r>
                            </m:sub>
                          </m:sSub>
                        </m:fName>
                        <m:e>
                          <m:r>
                            <a:rPr lang="en-AU" sz="2800" b="0" i="1" smtClean="0">
                              <a:solidFill>
                                <a:schemeClr val="tx1"/>
                              </a:solidFill>
                              <a:latin typeface="Cambria Math" panose="02040503050406030204" pitchFamily="18" charset="0"/>
                            </a:rPr>
                            <m:t>𝑦</m:t>
                          </m:r>
                        </m:e>
                      </m:func>
                    </m:oMath>
                  </m:oMathPara>
                </a14:m>
                <a:endParaRPr lang="en-AU" sz="2800">
                  <a:solidFill>
                    <a:schemeClr val="tx1"/>
                  </a:solidFill>
                </a:endParaRPr>
              </a:p>
            </p:txBody>
          </p:sp>
        </mc:Choice>
        <mc:Fallback xmlns="">
          <p:sp>
            <p:nvSpPr>
              <p:cNvPr id="6" name="Flowchart: Alternate Process 5">
                <a:extLst>
                  <a:ext uri="{FF2B5EF4-FFF2-40B4-BE49-F238E27FC236}">
                    <a16:creationId xmlns:a16="http://schemas.microsoft.com/office/drawing/2014/main" id="{21D28126-EEF7-DB12-5C92-8FC686C908FE}"/>
                  </a:ext>
                </a:extLst>
              </p:cNvPr>
              <p:cNvSpPr>
                <a:spLocks noRot="1" noChangeAspect="1" noMove="1" noResize="1" noEditPoints="1" noAdjustHandles="1" noChangeArrowheads="1" noChangeShapeType="1" noTextEdit="1"/>
              </p:cNvSpPr>
              <p:nvPr/>
            </p:nvSpPr>
            <p:spPr>
              <a:xfrm>
                <a:off x="4325258" y="1591734"/>
                <a:ext cx="3881553" cy="2466218"/>
              </a:xfrm>
              <a:prstGeom prst="flowChartAlternateProcess">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2256D394-5C90-B8F9-20F7-014E3301CB23}"/>
                  </a:ext>
                </a:extLst>
              </p:cNvPr>
              <p:cNvSpPr/>
              <p:nvPr/>
            </p:nvSpPr>
            <p:spPr>
              <a:xfrm>
                <a:off x="8548672" y="2445174"/>
                <a:ext cx="3200400" cy="922867"/>
              </a:xfrm>
              <a:prstGeom prst="wedgeRoundRectCallout">
                <a:avLst>
                  <a:gd name="adj1" fmla="val -90304"/>
                  <a:gd name="adj2" fmla="val -756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What are the restrictions on </a:t>
                </a:r>
                <a14:m>
                  <m:oMath xmlns:m="http://schemas.openxmlformats.org/officeDocument/2006/math">
                    <m:r>
                      <a:rPr lang="en-AU" sz="2000" b="0" i="1" smtClean="0">
                        <a:latin typeface="Cambria Math" panose="02040503050406030204" pitchFamily="18" charset="0"/>
                      </a:rPr>
                      <m:t>𝑥</m:t>
                    </m:r>
                  </m:oMath>
                </a14:m>
                <a:r>
                  <a:rPr lang="en-AU" sz="2000" dirty="0"/>
                  <a:t> and </a:t>
                </a:r>
                <a14:m>
                  <m:oMath xmlns:m="http://schemas.openxmlformats.org/officeDocument/2006/math">
                    <m:r>
                      <a:rPr lang="en-AU" sz="2000" b="0" i="1" smtClean="0">
                        <a:latin typeface="Cambria Math" panose="02040503050406030204" pitchFamily="18" charset="0"/>
                      </a:rPr>
                      <m:t>𝑦</m:t>
                    </m:r>
                  </m:oMath>
                </a14:m>
                <a:r>
                  <a:rPr lang="en-AU" sz="2000" dirty="0"/>
                  <a:t>?</a:t>
                </a:r>
              </a:p>
            </p:txBody>
          </p:sp>
        </mc:Choice>
        <mc:Fallback xmlns="">
          <p:sp>
            <p:nvSpPr>
              <p:cNvPr id="9" name="Speech Bubble: Rectangle with Corners Rounded 8">
                <a:extLst>
                  <a:ext uri="{FF2B5EF4-FFF2-40B4-BE49-F238E27FC236}">
                    <a16:creationId xmlns:a16="http://schemas.microsoft.com/office/drawing/2014/main" id="{2256D394-5C90-B8F9-20F7-014E3301CB23}"/>
                  </a:ext>
                </a:extLst>
              </p:cNvPr>
              <p:cNvSpPr>
                <a:spLocks noRot="1" noChangeAspect="1" noMove="1" noResize="1" noEditPoints="1" noAdjustHandles="1" noChangeArrowheads="1" noChangeShapeType="1" noTextEdit="1"/>
              </p:cNvSpPr>
              <p:nvPr/>
            </p:nvSpPr>
            <p:spPr>
              <a:xfrm>
                <a:off x="8548672" y="2445174"/>
                <a:ext cx="3200400" cy="922867"/>
              </a:xfrm>
              <a:prstGeom prst="wedgeRoundRectCallout">
                <a:avLst>
                  <a:gd name="adj1" fmla="val -90304"/>
                  <a:gd name="adj2" fmla="val -75698"/>
                  <a:gd name="adj3" fmla="val 16667"/>
                </a:avLst>
              </a:prstGeom>
              <a:blipFill>
                <a:blip r:embed="rId3"/>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3B1B52CD-154D-4442-F2BF-C11BB93A520C}"/>
              </a:ext>
            </a:extLst>
          </p:cNvPr>
          <p:cNvSpPr/>
          <p:nvPr/>
        </p:nvSpPr>
        <p:spPr>
          <a:xfrm>
            <a:off x="863885" y="3995983"/>
            <a:ext cx="3158067" cy="2167466"/>
          </a:xfrm>
          <a:prstGeom prst="wedgeRoundRectCallout">
            <a:avLst>
              <a:gd name="adj1" fmla="val 77449"/>
              <a:gd name="adj2" fmla="val -436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If we take the logarithm of both sides of an equation, have we changed the solution?</a:t>
            </a:r>
          </a:p>
        </p:txBody>
      </p:sp>
      <p:sp>
        <p:nvSpPr>
          <p:cNvPr id="8" name="Speech Bubble: Rectangle with Corners Rounded 7">
            <a:extLst>
              <a:ext uri="{FF2B5EF4-FFF2-40B4-BE49-F238E27FC236}">
                <a16:creationId xmlns:a16="http://schemas.microsoft.com/office/drawing/2014/main" id="{F129CB1F-D64B-8356-289E-EDF959A33945}"/>
              </a:ext>
            </a:extLst>
          </p:cNvPr>
          <p:cNvSpPr/>
          <p:nvPr/>
        </p:nvSpPr>
        <p:spPr>
          <a:xfrm>
            <a:off x="7024706" y="4693452"/>
            <a:ext cx="3200400" cy="1055706"/>
          </a:xfrm>
          <a:prstGeom prst="wedgeRoundRectCallout">
            <a:avLst>
              <a:gd name="adj1" fmla="val -47817"/>
              <a:gd name="adj2" fmla="val -1053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do you notice about the bases?</a:t>
            </a:r>
          </a:p>
        </p:txBody>
      </p:sp>
      <p:sp>
        <p:nvSpPr>
          <p:cNvPr id="2" name="Slide Number Placeholder 1">
            <a:extLst>
              <a:ext uri="{FF2B5EF4-FFF2-40B4-BE49-F238E27FC236}">
                <a16:creationId xmlns:a16="http://schemas.microsoft.com/office/drawing/2014/main" id="{620059E9-EE7E-399E-0911-49B5B8CDB6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67328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769FE3-553A-AF97-48ED-B3C40EEE4CBF}"/>
              </a:ext>
            </a:extLst>
          </p:cNvPr>
          <p:cNvSpPr>
            <a:spLocks noGrp="1"/>
          </p:cNvSpPr>
          <p:nvPr>
            <p:ph type="title"/>
          </p:nvPr>
        </p:nvSpPr>
        <p:spPr/>
        <p:txBody>
          <a:bodyPr/>
          <a:lstStyle/>
          <a:p>
            <a:r>
              <a:rPr lang="en-AU" dirty="0"/>
              <a:t>Taking the logarithm of both sides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26240ED-810F-BAAF-0643-E598CDD77A9C}"/>
                  </a:ext>
                </a:extLst>
              </p:cNvPr>
              <p:cNvSpPr>
                <a:spLocks noGrp="1"/>
              </p:cNvSpPr>
              <p:nvPr>
                <p:ph type="body" sz="quarter" idx="17"/>
              </p:nvPr>
            </p:nvSpPr>
            <p:spPr>
              <a:xfrm>
                <a:off x="359999" y="905602"/>
                <a:ext cx="11670420" cy="5469320"/>
              </a:xfrm>
            </p:spPr>
            <p:txBody>
              <a:bodyPr/>
              <a:lstStyle/>
              <a:p>
                <a:r>
                  <a:rPr lang="en-AU" dirty="0"/>
                  <a:t>Solve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𝑥</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r>
                          <a:rPr lang="en-AU" b="0" i="1" smtClean="0">
                            <a:latin typeface="Cambria Math" panose="02040503050406030204" pitchFamily="18" charset="0"/>
                          </a:rPr>
                          <m:t>+1</m:t>
                        </m:r>
                      </m:sup>
                    </m:sSup>
                  </m:oMath>
                </a14:m>
                <a:r>
                  <a:rPr lang="en-AU" dirty="0"/>
                  <a:t> for </a:t>
                </a:r>
                <a14:m>
                  <m:oMath xmlns:m="http://schemas.openxmlformats.org/officeDocument/2006/math">
                    <m:r>
                      <a:rPr lang="en-AU" b="0" i="1" smtClean="0">
                        <a:latin typeface="Cambria Math" panose="02040503050406030204" pitchFamily="18" charset="0"/>
                      </a:rPr>
                      <m:t>𝑥</m:t>
                    </m:r>
                  </m:oMath>
                </a14:m>
                <a:r>
                  <a:rPr lang="en-AU" dirty="0"/>
                  <a:t>, correct to 2 decimal places. </a:t>
                </a:r>
              </a:p>
              <a:p>
                <a:pPr lvl="2"/>
                <a14:m>
                  <m:oMathPara xmlns:m="http://schemas.openxmlformats.org/officeDocument/2006/math">
                    <m:oMathParaPr>
                      <m:jc m:val="centerGroup"/>
                    </m:oMathParaPr>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e>
                        <m:sup>
                          <m:r>
                            <a:rPr lang="en-AU" sz="2000" b="0" i="1" smtClean="0">
                              <a:latin typeface="Cambria Math" panose="02040503050406030204" pitchFamily="18" charset="0"/>
                            </a:rPr>
                            <m:t>𝑥</m:t>
                          </m:r>
                        </m:sup>
                      </m:sSup>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10</m:t>
                          </m:r>
                        </m:e>
                        <m:sup>
                          <m:r>
                            <a:rPr lang="en-AU" sz="2000" b="0" i="1" smtClean="0">
                              <a:latin typeface="Cambria Math" panose="02040503050406030204" pitchFamily="18" charset="0"/>
                            </a:rPr>
                            <m:t>𝑥</m:t>
                          </m:r>
                          <m:r>
                            <a:rPr lang="en-AU" sz="2000" b="0" i="1" smtClean="0">
                              <a:latin typeface="Cambria Math" panose="02040503050406030204" pitchFamily="18" charset="0"/>
                            </a:rPr>
                            <m:t>+1</m:t>
                          </m:r>
                        </m:sup>
                      </m:sSup>
                    </m:oMath>
                    <m:oMath xmlns:m="http://schemas.openxmlformats.org/officeDocument/2006/math">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0" smtClean="0">
                                  <a:latin typeface="Cambria Math" panose="02040503050406030204" pitchFamily="18" charset="0"/>
                                </a:rPr>
                                <m:t>10</m:t>
                              </m:r>
                            </m:sub>
                          </m:sSub>
                        </m:fNa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2</m:t>
                              </m:r>
                            </m:e>
                            <m:sup>
                              <m:r>
                                <a:rPr lang="en-AU" sz="2000" b="0" i="1" smtClean="0">
                                  <a:latin typeface="Cambria Math" panose="02040503050406030204" pitchFamily="18" charset="0"/>
                                </a:rPr>
                                <m:t>𝑥</m:t>
                              </m:r>
                            </m:sup>
                          </m:sSup>
                        </m:e>
                      </m:func>
                      <m:r>
                        <m:rPr>
                          <m:aln/>
                        </m:rPr>
                        <a:rPr lang="en-AU" sz="2000" b="0" i="1" smtClean="0">
                          <a:latin typeface="Cambria Math" panose="02040503050406030204" pitchFamily="18" charset="0"/>
                        </a:rPr>
                        <m:t>=</m:t>
                      </m:r>
                      <m:func>
                        <m:funcPr>
                          <m:ctrlPr>
                            <a:rPr lang="en-AU" sz="2000" b="0" i="1" dirty="0" smtClean="0">
                              <a:latin typeface="Cambria Math" panose="02040503050406030204" pitchFamily="18" charset="0"/>
                            </a:rPr>
                          </m:ctrlPr>
                        </m:funcPr>
                        <m:fName>
                          <m:sSub>
                            <m:sSubPr>
                              <m:ctrlPr>
                                <a:rPr lang="en-AU" sz="2000" b="0" i="1" dirty="0" smtClean="0">
                                  <a:latin typeface="Cambria Math" panose="02040503050406030204" pitchFamily="18" charset="0"/>
                                </a:rPr>
                              </m:ctrlPr>
                            </m:sSubPr>
                            <m:e>
                              <m:r>
                                <m:rPr>
                                  <m:sty m:val="p"/>
                                </m:rPr>
                                <a:rPr lang="en-AU" sz="2000" b="0" i="0" dirty="0" smtClean="0">
                                  <a:latin typeface="Cambria Math" panose="02040503050406030204" pitchFamily="18" charset="0"/>
                                </a:rPr>
                                <m:t>log</m:t>
                              </m:r>
                            </m:e>
                            <m:sub>
                              <m:r>
                                <a:rPr lang="en-AU" sz="2000" b="0" i="1" dirty="0" smtClean="0">
                                  <a:latin typeface="Cambria Math" panose="02040503050406030204" pitchFamily="18" charset="0"/>
                                </a:rPr>
                                <m:t>10</m:t>
                              </m:r>
                            </m:sub>
                          </m:sSub>
                        </m:fName>
                        <m:e>
                          <m:sSup>
                            <m:sSupPr>
                              <m:ctrlPr>
                                <a:rPr lang="en-AU" sz="2000" b="0" i="1" dirty="0" smtClean="0">
                                  <a:latin typeface="Cambria Math" panose="02040503050406030204" pitchFamily="18" charset="0"/>
                                </a:rPr>
                              </m:ctrlPr>
                            </m:sSupPr>
                            <m:e>
                              <m:r>
                                <a:rPr lang="en-AU" sz="2000" b="0" i="1" dirty="0" smtClean="0">
                                  <a:latin typeface="Cambria Math" panose="02040503050406030204" pitchFamily="18" charset="0"/>
                                </a:rPr>
                                <m:t>10</m:t>
                              </m:r>
                            </m:e>
                            <m:sup>
                              <m:r>
                                <a:rPr lang="en-AU" sz="2000" b="0" i="1" dirty="0" smtClean="0">
                                  <a:latin typeface="Cambria Math" panose="02040503050406030204" pitchFamily="18" charset="0"/>
                                </a:rPr>
                                <m:t>𝑥</m:t>
                              </m:r>
                              <m:r>
                                <a:rPr lang="en-AU" sz="2000" b="0" i="1" dirty="0" smtClean="0">
                                  <a:latin typeface="Cambria Math" panose="02040503050406030204" pitchFamily="18" charset="0"/>
                                </a:rPr>
                                <m:t>+1</m:t>
                              </m:r>
                            </m:sup>
                          </m:sSup>
                          <m:r>
                            <a:rPr lang="en-AU" sz="2000" b="0" i="1" dirty="0" smtClean="0">
                              <a:latin typeface="Cambria Math" panose="02040503050406030204" pitchFamily="18" charset="0"/>
                            </a:rPr>
                            <m:t> </m:t>
                          </m:r>
                        </m:e>
                      </m:func>
                      <m:r>
                        <a:rPr lang="en-AU" sz="2000" b="0" i="1" dirty="0" smtClean="0">
                          <a:latin typeface="Cambria Math" panose="02040503050406030204" pitchFamily="18" charset="0"/>
                        </a:rPr>
                        <m:t>  </m:t>
                      </m:r>
                      <m:r>
                        <a:rPr lang="en-AU" sz="2000" b="0" i="1" dirty="0">
                          <a:latin typeface="Cambria Math" panose="02040503050406030204" pitchFamily="18" charset="0"/>
                        </a:rPr>
                        <m:t>(</m:t>
                      </m:r>
                      <m:r>
                        <m:rPr>
                          <m:sty m:val="p"/>
                        </m:rPr>
                        <a:rPr lang="en-AU" sz="2000" b="0" i="0" dirty="0">
                          <a:latin typeface="Cambria Math" panose="02040503050406030204" pitchFamily="18" charset="0"/>
                        </a:rPr>
                        <m:t>taking</m:t>
                      </m:r>
                      <m:r>
                        <a:rPr lang="en-AU" sz="2000" b="0" i="0" dirty="0">
                          <a:latin typeface="Cambria Math" panose="02040503050406030204" pitchFamily="18" charset="0"/>
                        </a:rPr>
                        <m:t> </m:t>
                      </m:r>
                      <m:r>
                        <m:rPr>
                          <m:sty m:val="p"/>
                        </m:rPr>
                        <a:rPr lang="en-AU" sz="2000" b="0" i="0" dirty="0">
                          <a:latin typeface="Cambria Math" panose="02040503050406030204" pitchFamily="18" charset="0"/>
                        </a:rPr>
                        <m:t>the</m:t>
                      </m:r>
                      <m:r>
                        <a:rPr lang="en-AU" sz="2000" b="0" i="0" dirty="0">
                          <a:latin typeface="Cambria Math" panose="02040503050406030204" pitchFamily="18" charset="0"/>
                        </a:rPr>
                        <m:t> </m:t>
                      </m:r>
                      <m:r>
                        <m:rPr>
                          <m:sty m:val="p"/>
                        </m:rPr>
                        <a:rPr lang="en-AU" sz="2000" b="0" i="0" dirty="0">
                          <a:latin typeface="Cambria Math" panose="02040503050406030204" pitchFamily="18" charset="0"/>
                        </a:rPr>
                        <m:t>logarithm</m:t>
                      </m:r>
                      <m:r>
                        <a:rPr lang="en-AU" sz="2000" b="0" i="0" dirty="0">
                          <a:latin typeface="Cambria Math" panose="02040503050406030204" pitchFamily="18" charset="0"/>
                        </a:rPr>
                        <m:t> </m:t>
                      </m:r>
                      <m:r>
                        <m:rPr>
                          <m:sty m:val="p"/>
                        </m:rPr>
                        <a:rPr lang="en-AU" sz="2000" b="0" i="0" dirty="0">
                          <a:latin typeface="Cambria Math" panose="02040503050406030204" pitchFamily="18" charset="0"/>
                        </a:rPr>
                        <m:t>of</m:t>
                      </m:r>
                      <m:r>
                        <a:rPr lang="en-AU" sz="2000" b="0" i="0" dirty="0">
                          <a:latin typeface="Cambria Math" panose="02040503050406030204" pitchFamily="18" charset="0"/>
                        </a:rPr>
                        <m:t> </m:t>
                      </m:r>
                      <m:r>
                        <m:rPr>
                          <m:sty m:val="p"/>
                        </m:rPr>
                        <a:rPr lang="en-AU" sz="2000" b="0" i="0" dirty="0">
                          <a:latin typeface="Cambria Math" panose="02040503050406030204" pitchFamily="18" charset="0"/>
                        </a:rPr>
                        <m:t>both</m:t>
                      </m:r>
                      <m:r>
                        <a:rPr lang="en-AU" sz="2000" b="0" i="0" dirty="0">
                          <a:latin typeface="Cambria Math" panose="02040503050406030204" pitchFamily="18" charset="0"/>
                        </a:rPr>
                        <m:t> </m:t>
                      </m:r>
                      <m:r>
                        <m:rPr>
                          <m:sty m:val="p"/>
                        </m:rPr>
                        <a:rPr lang="en-AU" sz="2000" b="0" i="0" dirty="0">
                          <a:latin typeface="Cambria Math" panose="02040503050406030204" pitchFamily="18" charset="0"/>
                        </a:rPr>
                        <m:t>sides</m:t>
                      </m:r>
                      <m:r>
                        <a:rPr lang="en-AU" sz="2000" b="0" i="0" dirty="0">
                          <a:latin typeface="Cambria Math" panose="02040503050406030204" pitchFamily="18" charset="0"/>
                        </a:rPr>
                        <m:t>, </m:t>
                      </m:r>
                      <m:r>
                        <m:rPr>
                          <m:sty m:val="p"/>
                        </m:rPr>
                        <a:rPr lang="en-AU" sz="2000" b="0" i="0" dirty="0">
                          <a:latin typeface="Cambria Math" panose="02040503050406030204" pitchFamily="18" charset="0"/>
                        </a:rPr>
                        <m:t>base</m:t>
                      </m:r>
                      <m:r>
                        <a:rPr lang="en-AU" sz="2000" b="0" i="0" dirty="0">
                          <a:latin typeface="Cambria Math" panose="02040503050406030204" pitchFamily="18" charset="0"/>
                        </a:rPr>
                        <m:t> 10</m:t>
                      </m:r>
                      <m:r>
                        <a:rPr lang="en-AU" sz="2000" b="0" i="1" dirty="0">
                          <a:latin typeface="Cambria Math" panose="02040503050406030204" pitchFamily="18" charset="0"/>
                        </a:rPr>
                        <m:t>)</m:t>
                      </m:r>
                    </m:oMath>
                    <m:oMath xmlns:m="http://schemas.openxmlformats.org/officeDocument/2006/math">
                      <m:func>
                        <m:funcPr>
                          <m:ctrlPr>
                            <a:rPr lang="en-AU" sz="2000" i="1">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a:latin typeface="Cambria Math" panose="02040503050406030204" pitchFamily="18" charset="0"/>
                                </a:rPr>
                                <m:t>log</m:t>
                              </m:r>
                            </m:e>
                            <m:sub>
                              <m:r>
                                <a:rPr lang="en-AU" sz="2000" b="0" i="1" smtClean="0">
                                  <a:latin typeface="Cambria Math" panose="02040503050406030204" pitchFamily="18" charset="0"/>
                                </a:rPr>
                                <m:t>10</m:t>
                              </m:r>
                            </m:sub>
                          </m:sSub>
                        </m:fName>
                        <m:e>
                          <m:sSup>
                            <m:sSupPr>
                              <m:ctrlPr>
                                <a:rPr lang="en-AU" sz="2000" b="0" i="1" smtClean="0">
                                  <a:latin typeface="Cambria Math" panose="02040503050406030204" pitchFamily="18" charset="0"/>
                                </a:rPr>
                              </m:ctrlPr>
                            </m:sSupPr>
                            <m:e>
                              <m:r>
                                <a:rPr lang="en-AU" sz="2000" i="1">
                                  <a:latin typeface="Cambria Math" panose="02040503050406030204" pitchFamily="18" charset="0"/>
                                </a:rPr>
                                <m:t>2</m:t>
                              </m:r>
                            </m:e>
                            <m:sup>
                              <m:r>
                                <a:rPr lang="en-AU" sz="2000" b="0" i="1" smtClean="0">
                                  <a:latin typeface="Cambria Math" panose="02040503050406030204" pitchFamily="18" charset="0"/>
                                </a:rPr>
                                <m:t>𝑥</m:t>
                              </m:r>
                            </m:sup>
                          </m:sSup>
                        </m:e>
                      </m:func>
                      <m:r>
                        <m:rPr>
                          <m:aln/>
                        </m:rP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+1</m:t>
                      </m:r>
                    </m:oMath>
                    <m:oMath xmlns:m="http://schemas.openxmlformats.org/officeDocument/2006/math">
                      <m:r>
                        <a:rPr lang="en-AU" sz="2000" b="0" i="1" smtClean="0">
                          <a:latin typeface="Cambria Math" panose="02040503050406030204" pitchFamily="18" charset="0"/>
                        </a:rPr>
                        <m:t>𝑥</m:t>
                      </m:r>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0" smtClean="0">
                                  <a:latin typeface="Cambria Math" panose="02040503050406030204" pitchFamily="18" charset="0"/>
                                </a:rPr>
                                <m:t>10</m:t>
                              </m:r>
                            </m:sub>
                          </m:sSub>
                        </m:fName>
                        <m:e>
                          <m:r>
                            <a:rPr lang="en-AU" sz="2000" b="0" i="1" smtClean="0">
                              <a:latin typeface="Cambria Math" panose="02040503050406030204" pitchFamily="18" charset="0"/>
                            </a:rPr>
                            <m:t>2</m:t>
                          </m:r>
                        </m:e>
                      </m:func>
                      <m:r>
                        <m:rPr>
                          <m:aln/>
                        </m:rP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m:t>
                      </m:r>
                    </m:oMath>
                    <m:oMath xmlns:m="http://schemas.openxmlformats.org/officeDocument/2006/math">
                      <m:r>
                        <a:rPr lang="en-AU" sz="2000" i="1">
                          <a:latin typeface="Cambria Math" panose="02040503050406030204" pitchFamily="18" charset="0"/>
                        </a:rPr>
                        <m:t>𝑥</m:t>
                      </m:r>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10</m:t>
                              </m:r>
                            </m:sub>
                          </m:sSub>
                        </m:fName>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e>
                          </m:d>
                        </m:e>
                      </m:func>
                      <m:r>
                        <a:rPr lang="en-AU" sz="2000" b="0" i="1" smtClean="0">
                          <a:latin typeface="Cambria Math" panose="02040503050406030204" pitchFamily="18" charset="0"/>
                        </a:rPr>
                        <m:t>−</m:t>
                      </m:r>
                      <m:r>
                        <a:rPr lang="en-AU" sz="2000" b="0" i="1" smtClean="0">
                          <a:latin typeface="Cambria Math" panose="02040503050406030204" pitchFamily="18" charset="0"/>
                        </a:rPr>
                        <m:t>𝑥</m:t>
                      </m:r>
                      <m:r>
                        <m:rPr>
                          <m:aln/>
                        </m:rPr>
                        <a:rPr lang="en-AU" sz="2000" i="1">
                          <a:latin typeface="Cambria Math" panose="02040503050406030204" pitchFamily="18" charset="0"/>
                        </a:rPr>
                        <m:t>=</m:t>
                      </m:r>
                      <m:r>
                        <a:rPr lang="en-AU" sz="2000" i="1">
                          <a:latin typeface="Cambria Math" panose="02040503050406030204" pitchFamily="18" charset="0"/>
                        </a:rPr>
                        <m:t>1</m:t>
                      </m:r>
                    </m:oMath>
                    <m:oMath xmlns:m="http://schemas.openxmlformats.org/officeDocument/2006/math">
                      <m:r>
                        <a:rPr lang="en-AU" sz="2000" i="1">
                          <a:latin typeface="Cambria Math" panose="02040503050406030204" pitchFamily="18" charset="0"/>
                        </a:rPr>
                        <m:t>𝑥</m:t>
                      </m:r>
                      <m:d>
                        <m:dPr>
                          <m:ctrlPr>
                            <a:rPr lang="en-AU" sz="2000" i="1">
                              <a:latin typeface="Cambria Math" panose="02040503050406030204" pitchFamily="18" charset="0"/>
                            </a:rPr>
                          </m:ctrlPr>
                        </m:dPr>
                        <m:e>
                          <m:func>
                            <m:funcPr>
                              <m:ctrlPr>
                                <a:rPr lang="en-AU" sz="2000" i="1">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a:latin typeface="Cambria Math" panose="02040503050406030204" pitchFamily="18" charset="0"/>
                                    </a:rPr>
                                    <m:t>log</m:t>
                                  </m:r>
                                </m:e>
                                <m:sub>
                                  <m:r>
                                    <a:rPr lang="en-AU" sz="2000" b="0" i="0" smtClean="0">
                                      <a:latin typeface="Cambria Math" panose="02040503050406030204" pitchFamily="18" charset="0"/>
                                    </a:rPr>
                                    <m:t>10</m:t>
                                  </m:r>
                                </m:sub>
                              </m:sSub>
                            </m:fName>
                            <m:e>
                              <m:d>
                                <m:dPr>
                                  <m:ctrlPr>
                                    <a:rPr lang="en-AU" sz="2000" i="1">
                                      <a:latin typeface="Cambria Math" panose="02040503050406030204" pitchFamily="18" charset="0"/>
                                    </a:rPr>
                                  </m:ctrlPr>
                                </m:dPr>
                                <m:e>
                                  <m:r>
                                    <a:rPr lang="en-AU" sz="2000" i="1">
                                      <a:latin typeface="Cambria Math" panose="02040503050406030204" pitchFamily="18" charset="0"/>
                                    </a:rPr>
                                    <m:t>2</m:t>
                                  </m:r>
                                </m:e>
                              </m:d>
                            </m:e>
                          </m:func>
                          <m:r>
                            <a:rPr lang="en-AU" sz="2000" i="1">
                              <a:latin typeface="Cambria Math" panose="02040503050406030204" pitchFamily="18" charset="0"/>
                            </a:rPr>
                            <m:t>−1</m:t>
                          </m:r>
                        </m:e>
                      </m:d>
                      <m:r>
                        <m:rPr>
                          <m:aln/>
                        </m:rPr>
                        <a:rPr lang="en-AU" sz="2000" i="1">
                          <a:latin typeface="Cambria Math" panose="02040503050406030204" pitchFamily="18" charset="0"/>
                        </a:rPr>
                        <m:t>=</m:t>
                      </m:r>
                      <m:r>
                        <a:rPr lang="en-AU" sz="2000" i="1">
                          <a:latin typeface="Cambria Math" panose="02040503050406030204" pitchFamily="18" charset="0"/>
                        </a:rPr>
                        <m:t>1</m:t>
                      </m:r>
                    </m:oMath>
                    <m:oMath xmlns:m="http://schemas.openxmlformats.org/officeDocument/2006/math">
                      <m:r>
                        <a:rPr lang="en-AU" sz="2000" i="1">
                          <a:latin typeface="Cambria Math" panose="02040503050406030204" pitchFamily="18" charset="0"/>
                        </a:rPr>
                        <m:t>𝑥</m:t>
                      </m:r>
                      <m:r>
                        <m:rPr>
                          <m:aln/>
                        </m:rP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func>
                            <m:funcPr>
                              <m:ctrlPr>
                                <a:rPr lang="en-AU" sz="2000" i="1">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i="0">
                                      <a:latin typeface="Cambria Math" panose="02040503050406030204" pitchFamily="18" charset="0"/>
                                    </a:rPr>
                                    <m:t>log</m:t>
                                  </m:r>
                                </m:e>
                                <m:sub>
                                  <m:r>
                                    <a:rPr lang="en-AU" sz="2000" b="0" i="1" smtClean="0">
                                      <a:latin typeface="Cambria Math" panose="02040503050406030204" pitchFamily="18" charset="0"/>
                                    </a:rPr>
                                    <m:t>10</m:t>
                                  </m:r>
                                </m:sub>
                              </m:sSub>
                            </m:fName>
                            <m:e>
                              <m:d>
                                <m:dPr>
                                  <m:ctrlPr>
                                    <a:rPr lang="en-AU" sz="2000" i="1">
                                      <a:latin typeface="Cambria Math" panose="02040503050406030204" pitchFamily="18" charset="0"/>
                                    </a:rPr>
                                  </m:ctrlPr>
                                </m:dPr>
                                <m:e>
                                  <m:r>
                                    <a:rPr lang="en-AU" sz="2000" i="1">
                                      <a:latin typeface="Cambria Math" panose="02040503050406030204" pitchFamily="18" charset="0"/>
                                    </a:rPr>
                                    <m:t>2</m:t>
                                  </m:r>
                                </m:e>
                              </m:d>
                            </m:e>
                          </m:func>
                          <m:r>
                            <a:rPr lang="en-AU" sz="2000" i="1">
                              <a:latin typeface="Cambria Math" panose="02040503050406030204" pitchFamily="18" charset="0"/>
                            </a:rPr>
                            <m:t>−1</m:t>
                          </m:r>
                        </m:den>
                      </m:f>
                    </m:oMath>
                    <m:oMath xmlns:m="http://schemas.openxmlformats.org/officeDocument/2006/math">
                      <m:r>
                        <a:rPr lang="en-AU" sz="2000" i="1">
                          <a:latin typeface="Cambria Math" panose="02040503050406030204" pitchFamily="18" charset="0"/>
                        </a:rPr>
                        <m:t>𝑥</m:t>
                      </m:r>
                      <m:r>
                        <m:rPr>
                          <m:aln/>
                        </m:rPr>
                        <a:rPr lang="en-AU" sz="2000" i="1">
                          <a:latin typeface="Cambria Math" panose="02040503050406030204" pitchFamily="18" charset="0"/>
                        </a:rPr>
                        <m:t>≈</m:t>
                      </m:r>
                      <m:r>
                        <a:rPr lang="en-AU" sz="2000" i="1">
                          <a:latin typeface="Cambria Math" panose="02040503050406030204" pitchFamily="18" charset="0"/>
                        </a:rPr>
                        <m:t>−1.43</m:t>
                      </m:r>
                    </m:oMath>
                  </m:oMathPara>
                </a14:m>
                <a:endParaRPr lang="en-AU" sz="2000" i="1" dirty="0">
                  <a:latin typeface="Cambria Math" panose="02040503050406030204" pitchFamily="18" charset="0"/>
                </a:endParaRPr>
              </a:p>
              <a:p>
                <a:pPr lvl="2"/>
                <a:br>
                  <a:rPr lang="en-AU" b="0" i="1" dirty="0">
                    <a:latin typeface="Cambria Math" panose="02040503050406030204" pitchFamily="18" charset="0"/>
                  </a:rPr>
                </a:br>
                <a:endParaRPr lang="en-AU" b="0" dirty="0">
                  <a:latin typeface="+mj-lt"/>
                </a:endParaRPr>
              </a:p>
            </p:txBody>
          </p:sp>
        </mc:Choice>
        <mc:Fallback xmlns="">
          <p:sp>
            <p:nvSpPr>
              <p:cNvPr id="5" name="Text Placeholder 4">
                <a:extLst>
                  <a:ext uri="{FF2B5EF4-FFF2-40B4-BE49-F238E27FC236}">
                    <a16:creationId xmlns:a16="http://schemas.microsoft.com/office/drawing/2014/main" id="{126240ED-810F-BAAF-0643-E598CDD77A9C}"/>
                  </a:ext>
                </a:extLst>
              </p:cNvPr>
              <p:cNvSpPr>
                <a:spLocks noGrp="1" noRot="1" noChangeAspect="1" noMove="1" noResize="1" noEditPoints="1" noAdjustHandles="1" noChangeArrowheads="1" noChangeShapeType="1" noTextEdit="1"/>
              </p:cNvSpPr>
              <p:nvPr>
                <p:ph type="body" sz="quarter" idx="17"/>
              </p:nvPr>
            </p:nvSpPr>
            <p:spPr>
              <a:xfrm>
                <a:off x="359999" y="905602"/>
                <a:ext cx="11670420" cy="5469320"/>
              </a:xfrm>
              <a:blipFill>
                <a:blip r:embed="rId4"/>
                <a:stretch>
                  <a:fillRect l="-1306"/>
                </a:stretch>
              </a:blipFill>
            </p:spPr>
            <p:txBody>
              <a:bodyPr/>
              <a:lstStyle/>
              <a:p>
                <a:r>
                  <a:rPr lang="en-AU">
                    <a:noFill/>
                  </a:rPr>
                  <a:t> </a:t>
                </a:r>
              </a:p>
            </p:txBody>
          </p:sp>
        </mc:Fallback>
      </mc:AlternateContent>
      <p:sp>
        <p:nvSpPr>
          <p:cNvPr id="13" name="Speech Bubble: Rectangle with Corners Rounded 12">
            <a:extLst>
              <a:ext uri="{FF2B5EF4-FFF2-40B4-BE49-F238E27FC236}">
                <a16:creationId xmlns:a16="http://schemas.microsoft.com/office/drawing/2014/main" id="{7C6E27EF-1C6B-0698-88FC-EE2BEC6B4BA9}"/>
              </a:ext>
            </a:extLst>
          </p:cNvPr>
          <p:cNvSpPr/>
          <p:nvPr/>
        </p:nvSpPr>
        <p:spPr>
          <a:xfrm>
            <a:off x="7529048" y="1200838"/>
            <a:ext cx="4236720" cy="578383"/>
          </a:xfrm>
          <a:prstGeom prst="wedgeRoundRectCallout">
            <a:avLst>
              <a:gd name="adj1" fmla="val -22730"/>
              <a:gd name="adj2" fmla="val 788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did we choose base 10?</a:t>
            </a:r>
          </a:p>
        </p:txBody>
      </p:sp>
      <p:sp>
        <p:nvSpPr>
          <p:cNvPr id="14" name="Speech Bubble: Rectangle with Corners Rounded 13">
            <a:extLst>
              <a:ext uri="{FF2B5EF4-FFF2-40B4-BE49-F238E27FC236}">
                <a16:creationId xmlns:a16="http://schemas.microsoft.com/office/drawing/2014/main" id="{324BBA7A-BE1C-9212-5FD9-23BBA94A81A4}"/>
              </a:ext>
            </a:extLst>
          </p:cNvPr>
          <p:cNvSpPr/>
          <p:nvPr/>
        </p:nvSpPr>
        <p:spPr>
          <a:xfrm>
            <a:off x="7193647" y="3213499"/>
            <a:ext cx="4236720" cy="995680"/>
          </a:xfrm>
          <a:prstGeom prst="wedgeRoundRectCallout">
            <a:avLst>
              <a:gd name="adj1" fmla="val -102858"/>
              <a:gd name="adj2" fmla="val -88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Why might we use brackets around the number 2?</a:t>
            </a:r>
          </a:p>
        </p:txBody>
      </p:sp>
      <p:sp>
        <p:nvSpPr>
          <p:cNvPr id="2" name="Slide Number Placeholder 1">
            <a:extLst>
              <a:ext uri="{FF2B5EF4-FFF2-40B4-BE49-F238E27FC236}">
                <a16:creationId xmlns:a16="http://schemas.microsoft.com/office/drawing/2014/main" id="{5BF7E83F-3E67-6FCF-7275-48E4E9FCC9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31027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Props1.xml><?xml version="1.0" encoding="utf-8"?>
<ds:datastoreItem xmlns:ds="http://schemas.openxmlformats.org/officeDocument/2006/customXml" ds:itemID="{691E78DF-AA12-41A5-B07C-9D1123A4D20B}">
  <ds:schemaRefs>
    <ds:schemaRef ds:uri="http://schemas.microsoft.com/sharepoint/v3/contenttype/forms"/>
  </ds:schemaRefs>
</ds:datastoreItem>
</file>

<file path=customXml/itemProps2.xml><?xml version="1.0" encoding="utf-8"?>
<ds:datastoreItem xmlns:ds="http://schemas.openxmlformats.org/officeDocument/2006/customXml" ds:itemID="{AA59DBFF-F4C2-4A72-AA7B-62200D80A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38D4F0-D7D2-4D88-B652-819BBEA77C4B}">
  <ds:schemaRefs>
    <ds:schemaRef ds:uri="http://purl.org/dc/elements/1.1/"/>
    <ds:schemaRef ds:uri="http://schemas.microsoft.com/office/2006/metadata/properties"/>
    <ds:schemaRef ds:uri="http://www.w3.org/XML/1998/namespace"/>
    <ds:schemaRef ds:uri="95386ad3-46d6-4eb6-bbc1-9b19b13a5756"/>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191b990-ddf9-46cb-8ffe-20db9d3a58aa"/>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1449</Words>
  <Application>Microsoft Office PowerPoint</Application>
  <PresentationFormat>Widescreen</PresentationFormat>
  <Paragraphs>209</Paragraphs>
  <Slides>25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Public Sans</vt:lpstr>
      <vt:lpstr>Cambria Math</vt:lpstr>
      <vt:lpstr>Times New Roman</vt:lpstr>
      <vt:lpstr>NSWG Corporate</vt:lpstr>
      <vt:lpstr>Change of base</vt:lpstr>
      <vt:lpstr>Learning intentions and success criteria</vt:lpstr>
      <vt:lpstr>Activating prior knowledge</vt:lpstr>
      <vt:lpstr>Sorting logarithms (1)</vt:lpstr>
      <vt:lpstr>Connecting learning</vt:lpstr>
      <vt:lpstr>Equivalent logs</vt:lpstr>
      <vt:lpstr>Taking the logarithm of both sides (1)</vt:lpstr>
      <vt:lpstr>Taking the logarithm of both sides (2)</vt:lpstr>
      <vt:lpstr>Releasing responsibility</vt:lpstr>
      <vt:lpstr>Change of base proof (1)</vt:lpstr>
      <vt:lpstr>Change of base proof (2)</vt:lpstr>
      <vt:lpstr>Change of base proof (3)</vt:lpstr>
      <vt:lpstr>Change of base proof (4)</vt:lpstr>
      <vt:lpstr>Change of base (1)</vt:lpstr>
      <vt:lpstr>Change of base (2)</vt:lpstr>
      <vt:lpstr>Change of base (3)</vt:lpstr>
      <vt:lpstr>Change of base (4)</vt:lpstr>
      <vt:lpstr>Sorting logarithms (2)</vt:lpstr>
      <vt:lpstr>Independent practice</vt:lpstr>
      <vt:lpstr>Problem-solving questions</vt:lpstr>
      <vt:lpstr>Solution 1</vt:lpstr>
      <vt:lpstr>Solution 2</vt:lpstr>
      <vt:lpstr>Solution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lesson 7 – Change of base – Mathematics Advanced</dc:title>
  <dc:creator>NSW Department of Education</dc:creator>
  <dcterms:created xsi:type="dcterms:W3CDTF">2026-05-05T01:18:25Z</dcterms:created>
  <dcterms:modified xsi:type="dcterms:W3CDTF">2026-05-19T05:39:51Z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ies>
</file>