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31"/>
  </p:notesMasterIdLst>
  <p:handoutMasterIdLst>
    <p:handoutMasterId r:id="rId32"/>
  </p:handoutMasterIdLst>
  <p:sldIdLst>
    <p:sldId id="26505" r:id="rId5"/>
    <p:sldId id="26383" r:id="rId6"/>
    <p:sldId id="271" r:id="rId7"/>
    <p:sldId id="26548" r:id="rId8"/>
    <p:sldId id="26573" r:id="rId9"/>
    <p:sldId id="26506" r:id="rId10"/>
    <p:sldId id="26549" r:id="rId11"/>
    <p:sldId id="26551" r:id="rId12"/>
    <p:sldId id="26552" r:id="rId13"/>
    <p:sldId id="26554" r:id="rId14"/>
    <p:sldId id="26559" r:id="rId15"/>
    <p:sldId id="26555" r:id="rId16"/>
    <p:sldId id="26567" r:id="rId17"/>
    <p:sldId id="26582" r:id="rId18"/>
    <p:sldId id="26568" r:id="rId19"/>
    <p:sldId id="26569" r:id="rId20"/>
    <p:sldId id="26508" r:id="rId21"/>
    <p:sldId id="26513" r:id="rId22"/>
    <p:sldId id="26576" r:id="rId23"/>
    <p:sldId id="26510" r:id="rId24"/>
    <p:sldId id="26522" r:id="rId25"/>
    <p:sldId id="26577" r:id="rId26"/>
    <p:sldId id="26579" r:id="rId27"/>
    <p:sldId id="26580" r:id="rId28"/>
    <p:sldId id="360" r:id="rId29"/>
    <p:sldId id="361" r:id="rId30"/>
  </p:sldIdLst>
  <p:sldSz cx="12192000" cy="6858000"/>
  <p:notesSz cx="6858000" cy="9144000"/>
  <p:embeddedFontLst>
    <p:embeddedFont>
      <p:font typeface="Cambria Math" panose="02040503050406030204" pitchFamily="18" charset="0"/>
      <p:regular r:id="rId33"/>
    </p:embeddedFont>
    <p:embeddedFont>
      <p:font typeface="Public Sans" pitchFamily="2" charset="0"/>
      <p:regular r:id="rId34"/>
      <p:bold r:id="rId35"/>
      <p:italic r:id="rId36"/>
      <p:boldItalic r:id="rId37"/>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9F64CC-0F54-47AD-B596-1F22CE56E8DE}" v="1" dt="2026-05-19T05:38:17.534"/>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67"/>
    <p:restoredTop sz="82486" autoAdjust="0"/>
  </p:normalViewPr>
  <p:slideViewPr>
    <p:cSldViewPr snapToGrid="0">
      <p:cViewPr varScale="1">
        <p:scale>
          <a:sx n="77" d="100"/>
          <a:sy n="77" d="100"/>
        </p:scale>
        <p:origin x="678" y="84"/>
      </p:cViewPr>
      <p:guideLst>
        <p:guide orient="horz" pos="2160"/>
        <p:guide pos="386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font" Target="fonts/font2.fntdata"/><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19/05/2026</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19/05/2026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26</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3997742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3983648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2885916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4135182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E4107-B50C-CAAD-EAA3-24CB5F90A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1ECE98-7DCF-EA92-181B-751D9A5448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91AC27-6E5B-3113-C6A6-D76BD6B34430}"/>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BA77FB46-2018-3725-95BA-F5F9B2A84CAC}"/>
              </a:ext>
            </a:extLst>
          </p:cNvPr>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3138858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25</a:t>
            </a:fld>
            <a:endParaRPr lang="en-AU"/>
          </a:p>
        </p:txBody>
      </p:sp>
    </p:spTree>
    <p:extLst>
      <p:ext uri="{BB962C8B-B14F-4D97-AF65-F5344CB8AC3E}">
        <p14:creationId xmlns:p14="http://schemas.microsoft.com/office/powerpoint/2010/main" val="22855752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0.png"/><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290.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advance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70.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The logarithmic laws – proofs and equations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a:latin typeface="+mj-lt"/>
              </a:rPr>
              <a:t>Mathematics Advanced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a:latin typeface="+mj-lt"/>
              </a:rPr>
              <a:t>Exponential and logarithmic functions</a:t>
            </a:r>
          </a:p>
        </p:txBody>
      </p:sp>
      <p:pic>
        <p:nvPicPr>
          <p:cNvPr id="5" name="Picture Placeholder 4">
            <a:extLst>
              <a:ext uri="{FF2B5EF4-FFF2-40B4-BE49-F238E27FC236}">
                <a16:creationId xmlns:a16="http://schemas.microsoft.com/office/drawing/2014/main" id="{E8BF3797-85A1-FBAB-0C1B-59A567009050}"/>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13F01-ABCF-23A1-5AB3-84A530B5D4E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E72ABE8-90E2-0CF8-D54D-B765867A9B87}"/>
              </a:ext>
            </a:extLst>
          </p:cNvPr>
          <p:cNvSpPr>
            <a:spLocks noGrp="1"/>
          </p:cNvSpPr>
          <p:nvPr>
            <p:ph type="title"/>
          </p:nvPr>
        </p:nvSpPr>
        <p:spPr/>
        <p:txBody>
          <a:bodyPr/>
          <a:lstStyle/>
          <a:p>
            <a:r>
              <a:rPr lang="en-AU"/>
              <a:t>Product logarithmic law (3)</a:t>
            </a:r>
          </a:p>
        </p:txBody>
      </p:sp>
      <p:sp>
        <p:nvSpPr>
          <p:cNvPr id="9" name="Text Placeholder 8">
            <a:extLst>
              <a:ext uri="{FF2B5EF4-FFF2-40B4-BE49-F238E27FC236}">
                <a16:creationId xmlns:a16="http://schemas.microsoft.com/office/drawing/2014/main" id="{8B0A785E-2B03-F604-8A8F-7CD3A94296E1}"/>
              </a:ext>
            </a:extLst>
          </p:cNvPr>
          <p:cNvSpPr>
            <a:spLocks noGrp="1"/>
          </p:cNvSpPr>
          <p:nvPr>
            <p:ph type="body" sz="quarter" idx="18"/>
          </p:nvPr>
        </p:nvSpPr>
        <p:spPr/>
        <p:txBody>
          <a:bodyPr/>
          <a:lstStyle/>
          <a:p>
            <a:r>
              <a:rPr lang="en-AU"/>
              <a:t>Proof</a:t>
            </a:r>
          </a:p>
        </p:txBody>
      </p:sp>
      <mc:AlternateContent xmlns:mc="http://schemas.openxmlformats.org/markup-compatibility/2006" xmlns:a14="http://schemas.microsoft.com/office/drawing/2010/main">
        <mc:Choice Requires="a14">
          <p:sp>
            <p:nvSpPr>
              <p:cNvPr id="8" name="Text Placeholder 7">
                <a:extLst>
                  <a:ext uri="{FF2B5EF4-FFF2-40B4-BE49-F238E27FC236}">
                    <a16:creationId xmlns:a16="http://schemas.microsoft.com/office/drawing/2014/main" id="{A80E42BF-91FA-8AD4-2814-91466277CBE7}"/>
                  </a:ext>
                </a:extLst>
              </p:cNvPr>
              <p:cNvSpPr>
                <a:spLocks noGrp="1"/>
              </p:cNvSpPr>
              <p:nvPr>
                <p:ph type="body" sz="quarter" idx="17"/>
              </p:nvPr>
            </p:nvSpPr>
            <p:spPr/>
            <p:txBody>
              <a:bodyPr/>
              <a:lstStyle/>
              <a:p>
                <a:r>
                  <a:rPr lang="en-AU" dirty="0"/>
                  <a:t>Let </a:t>
                </a:r>
                <a14:m>
                  <m:oMath xmlns:m="http://schemas.openxmlformats.org/officeDocument/2006/math">
                    <m:r>
                      <a:rPr lang="en-AU" b="0" i="1" smtClean="0">
                        <a:latin typeface="Cambria Math" panose="02040503050406030204" pitchFamily="18" charset="0"/>
                      </a:rPr>
                      <m:t>𝑚</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𝑎</m:t>
                        </m:r>
                      </m:e>
                      <m:sup>
                        <m:r>
                          <a:rPr lang="en-AU" b="0" i="1" smtClean="0">
                            <a:latin typeface="Cambria Math" panose="02040503050406030204" pitchFamily="18" charset="0"/>
                          </a:rPr>
                          <m:t>𝑥</m:t>
                        </m:r>
                      </m:sup>
                    </m:sSup>
                  </m:oMath>
                </a14:m>
                <a:r>
                  <a:rPr lang="en-AU" dirty="0"/>
                  <a:t> and </a:t>
                </a:r>
                <a14:m>
                  <m:oMath xmlns:m="http://schemas.openxmlformats.org/officeDocument/2006/math">
                    <m:r>
                      <a:rPr lang="en-AU" b="0" i="1" smtClean="0">
                        <a:latin typeface="Cambria Math" panose="02040503050406030204" pitchFamily="18" charset="0"/>
                      </a:rPr>
                      <m:t>𝑛</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𝑎</m:t>
                        </m:r>
                      </m:e>
                      <m:sup>
                        <m:r>
                          <a:rPr lang="en-AU" b="0" i="1" smtClean="0">
                            <a:latin typeface="Cambria Math" panose="02040503050406030204" pitchFamily="18" charset="0"/>
                          </a:rPr>
                          <m:t>𝑦</m:t>
                        </m:r>
                      </m:sup>
                    </m:sSup>
                  </m:oMath>
                </a14:m>
                <a:endParaRPr lang="en-AU" dirty="0"/>
              </a:p>
              <a:p>
                <a:r>
                  <a:rPr lang="en-AU" dirty="0"/>
                  <a:t>Then, </a:t>
                </a:r>
                <a14:m>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𝑎</m:t>
                            </m:r>
                          </m:sub>
                        </m:sSub>
                      </m:fName>
                      <m:e>
                        <m:r>
                          <a:rPr lang="en-AU" b="0" i="1" smtClean="0">
                            <a:latin typeface="Cambria Math" panose="02040503050406030204" pitchFamily="18" charset="0"/>
                          </a:rPr>
                          <m:t>𝑚</m:t>
                        </m:r>
                      </m:e>
                    </m:func>
                  </m:oMath>
                </a14:m>
                <a:r>
                  <a:rPr lang="en-AU" dirty="0"/>
                  <a:t> and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𝑎</m:t>
                            </m:r>
                          </m:sub>
                        </m:sSub>
                      </m:fName>
                      <m:e>
                        <m:r>
                          <a:rPr lang="en-AU" b="0" i="1" smtClean="0">
                            <a:latin typeface="Cambria Math" panose="02040503050406030204" pitchFamily="18" charset="0"/>
                          </a:rPr>
                          <m:t>𝑛</m:t>
                        </m:r>
                      </m:e>
                    </m:func>
                  </m:oMath>
                </a14:m>
                <a:endParaRPr lang="en-AU" dirty="0"/>
              </a:p>
              <a:p>
                <a:pPr>
                  <a:lnSpc>
                    <a:spcPct val="200000"/>
                  </a:lnSpc>
                </a:pPr>
                <a14:m>
                  <m:oMathPara xmlns:m="http://schemas.openxmlformats.org/officeDocument/2006/math">
                    <m:oMathParaPr>
                      <m:jc m:val="left"/>
                    </m:oMathParaPr>
                    <m:oMath xmlns:m="http://schemas.openxmlformats.org/officeDocument/2006/math">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a:rPr lang="en-AU" b="0" i="0" smtClean="0">
                                  <a:latin typeface="Cambria Math" panose="02040503050406030204" pitchFamily="18" charset="0"/>
                                </a:rPr>
                                <m:t>    </m:t>
                              </m:r>
                              <m:r>
                                <m:rPr>
                                  <m:sty m:val="p"/>
                                </m:rPr>
                                <a:rPr lang="en-AU" b="0" i="0" smtClean="0">
                                  <a:latin typeface="Cambria Math" panose="02040503050406030204" pitchFamily="18" charset="0"/>
                                </a:rPr>
                                <m:t>log</m:t>
                              </m:r>
                            </m:e>
                            <m:sub>
                              <m:r>
                                <a:rPr lang="en-AU" b="0" i="1" smtClean="0">
                                  <a:latin typeface="Cambria Math" panose="02040503050406030204" pitchFamily="18" charset="0"/>
                                </a:rPr>
                                <m:t>𝑎</m:t>
                              </m:r>
                            </m:sub>
                          </m:sSub>
                        </m:fName>
                        <m:e>
                          <m:r>
                            <a:rPr lang="en-AU" b="0" i="1" smtClean="0">
                              <a:latin typeface="Cambria Math" panose="02040503050406030204" pitchFamily="18" charset="0"/>
                            </a:rPr>
                            <m:t>(</m:t>
                          </m:r>
                          <m:r>
                            <a:rPr lang="en-AU" b="0" i="1" smtClean="0">
                              <a:latin typeface="Cambria Math" panose="02040503050406030204" pitchFamily="18" charset="0"/>
                            </a:rPr>
                            <m:t>𝑚𝑛</m:t>
                          </m:r>
                          <m:r>
                            <a:rPr lang="en-AU" b="0" i="1" smtClean="0">
                              <a:latin typeface="Cambria Math" panose="02040503050406030204" pitchFamily="18" charset="0"/>
                            </a:rPr>
                            <m:t>)</m:t>
                          </m:r>
                        </m:e>
                      </m:func>
                      <m:r>
                        <m:rPr>
                          <m:aln/>
                        </m:rP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𝑎</m:t>
                              </m:r>
                            </m:sub>
                          </m:sSub>
                        </m:fName>
                        <m:e>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𝑎</m:t>
                              </m:r>
                            </m:e>
                            <m:sup>
                              <m:r>
                                <a:rPr lang="en-AU" b="0" i="1" smtClean="0">
                                  <a:latin typeface="Cambria Math" panose="02040503050406030204" pitchFamily="18" charset="0"/>
                                </a:rPr>
                                <m:t>𝑥</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𝑎</m:t>
                              </m:r>
                            </m:e>
                            <m:sup>
                              <m:r>
                                <a:rPr lang="en-AU" b="0" i="1" smtClean="0">
                                  <a:latin typeface="Cambria Math" panose="02040503050406030204" pitchFamily="18" charset="0"/>
                                </a:rPr>
                                <m:t>𝑦</m:t>
                              </m:r>
                            </m:sup>
                          </m:sSup>
                          <m:r>
                            <a:rPr lang="en-AU" b="0" i="1" smtClean="0">
                              <a:latin typeface="Cambria Math" panose="02040503050406030204" pitchFamily="18" charset="0"/>
                            </a:rPr>
                            <m:t>)</m:t>
                          </m:r>
                        </m:e>
                      </m:func>
                      <m:r>
                        <a:rPr lang="en-AU" b="0" i="1" smtClean="0">
                          <a:latin typeface="Cambria Math" panose="02040503050406030204" pitchFamily="18" charset="0"/>
                        </a:rPr>
                        <m:t> </m:t>
                      </m:r>
                    </m:oMath>
                    <m:oMath xmlns:m="http://schemas.openxmlformats.org/officeDocument/2006/math">
                      <m:r>
                        <m:rPr>
                          <m:aln/>
                        </m:rP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𝑎</m:t>
                              </m:r>
                            </m:sub>
                          </m:sSub>
                        </m:fName>
                        <m:e>
                          <m:d>
                            <m:dPr>
                              <m:ctrlPr>
                                <a:rPr lang="en-AU" b="0" i="1" smtClean="0">
                                  <a:latin typeface="Cambria Math" panose="02040503050406030204" pitchFamily="18" charset="0"/>
                                </a:rPr>
                              </m:ctrlPr>
                            </m:dPr>
                            <m:e>
                              <m:sSup>
                                <m:sSupPr>
                                  <m:ctrlPr>
                                    <a:rPr lang="en-AU" b="0" i="1" smtClean="0">
                                      <a:latin typeface="Cambria Math" panose="02040503050406030204" pitchFamily="18" charset="0"/>
                                    </a:rPr>
                                  </m:ctrlPr>
                                </m:sSupPr>
                                <m:e>
                                  <m:r>
                                    <a:rPr lang="en-AU" b="0" i="1" smtClean="0">
                                      <a:latin typeface="Cambria Math" panose="02040503050406030204" pitchFamily="18" charset="0"/>
                                    </a:rPr>
                                    <m:t>𝑎</m:t>
                                  </m:r>
                                </m:e>
                                <m:sup>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𝑦</m:t>
                                  </m:r>
                                </m:sup>
                              </m:sSup>
                            </m:e>
                          </m:d>
                        </m:e>
                      </m:func>
                    </m:oMath>
                    <m:oMath xmlns:m="http://schemas.openxmlformats.org/officeDocument/2006/math">
                      <m:r>
                        <m:rPr>
                          <m:aln/>
                        </m:rPr>
                        <a:rPr lang="en-AU" b="0" i="1" smtClean="0">
                          <a:latin typeface="Cambria Math" panose="02040503050406030204" pitchFamily="18" charset="0"/>
                        </a:rPr>
                        <m:t>=</m:t>
                      </m:r>
                    </m:oMath>
                    <m:oMath xmlns:m="http://schemas.openxmlformats.org/officeDocument/2006/math">
                      <m:r>
                        <m:rPr>
                          <m:aln/>
                        </m:rPr>
                        <a:rPr lang="en-AU" b="0" i="1" smtClean="0">
                          <a:latin typeface="Cambria Math" panose="02040503050406030204" pitchFamily="18" charset="0"/>
                        </a:rPr>
                        <m:t>=</m:t>
                      </m:r>
                    </m:oMath>
                  </m:oMathPara>
                </a14:m>
                <a:endParaRPr lang="en-AU" dirty="0"/>
              </a:p>
            </p:txBody>
          </p:sp>
        </mc:Choice>
        <mc:Fallback xmlns="">
          <p:sp>
            <p:nvSpPr>
              <p:cNvPr id="8" name="Text Placeholder 7">
                <a:extLst>
                  <a:ext uri="{FF2B5EF4-FFF2-40B4-BE49-F238E27FC236}">
                    <a16:creationId xmlns:a16="http://schemas.microsoft.com/office/drawing/2014/main" id="{A80E42BF-91FA-8AD4-2814-91466277CBE7}"/>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327"/>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039FF5B-959D-28A1-D539-D6B7DFE6BC08}"/>
                  </a:ext>
                </a:extLst>
              </p:cNvPr>
              <p:cNvSpPr txBox="1"/>
              <p:nvPr/>
            </p:nvSpPr>
            <p:spPr>
              <a:xfrm>
                <a:off x="272654" y="4214810"/>
                <a:ext cx="3962400" cy="557049"/>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2000" b="0" i="1" smtClean="0">
                          <a:latin typeface="Cambria Math" panose="02040503050406030204" pitchFamily="18" charset="0"/>
                        </a:rPr>
                        <m:t>𝑥</m:t>
                      </m:r>
                      <m:r>
                        <a:rPr lang="en-AU" sz="2000" b="0" i="1" smtClean="0">
                          <a:latin typeface="Cambria Math" panose="02040503050406030204" pitchFamily="18" charset="0"/>
                        </a:rPr>
                        <m:t>+</m:t>
                      </m:r>
                      <m:r>
                        <a:rPr lang="en-AU" sz="2000" b="0" i="1" smtClean="0">
                          <a:latin typeface="Cambria Math" panose="02040503050406030204" pitchFamily="18" charset="0"/>
                        </a:rPr>
                        <m:t>𝑦</m:t>
                      </m:r>
                    </m:oMath>
                  </m:oMathPara>
                </a14:m>
                <a:endParaRPr lang="en-AU" sz="2000"/>
              </a:p>
            </p:txBody>
          </p:sp>
        </mc:Choice>
        <mc:Fallback xmlns="">
          <p:sp>
            <p:nvSpPr>
              <p:cNvPr id="4" name="TextBox 3">
                <a:extLst>
                  <a:ext uri="{FF2B5EF4-FFF2-40B4-BE49-F238E27FC236}">
                    <a16:creationId xmlns:a16="http://schemas.microsoft.com/office/drawing/2014/main" id="{4039FF5B-959D-28A1-D539-D6B7DFE6BC08}"/>
                  </a:ext>
                </a:extLst>
              </p:cNvPr>
              <p:cNvSpPr txBox="1">
                <a:spLocks noRot="1" noChangeAspect="1" noMove="1" noResize="1" noEditPoints="1" noAdjustHandles="1" noChangeArrowheads="1" noChangeShapeType="1" noTextEdit="1"/>
              </p:cNvSpPr>
              <p:nvPr/>
            </p:nvSpPr>
            <p:spPr>
              <a:xfrm>
                <a:off x="272654" y="4214810"/>
                <a:ext cx="3962400" cy="55704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Speech Bubble: Rectangle with Corners Rounded 4">
                <a:extLst>
                  <a:ext uri="{FF2B5EF4-FFF2-40B4-BE49-F238E27FC236}">
                    <a16:creationId xmlns:a16="http://schemas.microsoft.com/office/drawing/2014/main" id="{05957459-2F1F-CE1A-8CDE-65C4AC489AFD}"/>
                  </a:ext>
                </a:extLst>
              </p:cNvPr>
              <p:cNvSpPr/>
              <p:nvPr/>
            </p:nvSpPr>
            <p:spPr>
              <a:xfrm>
                <a:off x="4322400" y="3690832"/>
                <a:ext cx="2491487" cy="1099671"/>
              </a:xfrm>
              <a:prstGeom prst="wedgeRoundRectCallout">
                <a:avLst>
                  <a:gd name="adj1" fmla="val -101965"/>
                  <a:gd name="adj2" fmla="val 903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2000" dirty="0"/>
                  <a:t>Apply the property </a:t>
                </a:r>
                <a14:m>
                  <m:oMath xmlns:m="http://schemas.openxmlformats.org/officeDocument/2006/math">
                    <m:func>
                      <m:funcPr>
                        <m:ctrlPr>
                          <a:rPr lang="en-AU" sz="2000" b="0" i="1" dirty="0" smtClean="0">
                            <a:latin typeface="Cambria Math" panose="02040503050406030204" pitchFamily="18" charset="0"/>
                          </a:rPr>
                        </m:ctrlPr>
                      </m:funcPr>
                      <m:fName>
                        <m:sSub>
                          <m:sSubPr>
                            <m:ctrlPr>
                              <a:rPr lang="en-AU" sz="2000" b="0" i="1" dirty="0" smtClean="0">
                                <a:latin typeface="Cambria Math" panose="02040503050406030204" pitchFamily="18" charset="0"/>
                              </a:rPr>
                            </m:ctrlPr>
                          </m:sSubPr>
                          <m:e>
                            <m:r>
                              <m:rPr>
                                <m:sty m:val="p"/>
                              </m:rPr>
                              <a:rPr lang="en-AU" sz="2000" b="0" i="0" dirty="0" smtClean="0">
                                <a:latin typeface="Cambria Math" panose="02040503050406030204" pitchFamily="18" charset="0"/>
                              </a:rPr>
                              <m:t>log</m:t>
                            </m:r>
                          </m:e>
                          <m:sub>
                            <m:r>
                              <a:rPr lang="en-AU" sz="2000" b="0" i="1" dirty="0" smtClean="0">
                                <a:latin typeface="Cambria Math" panose="02040503050406030204" pitchFamily="18" charset="0"/>
                              </a:rPr>
                              <m:t>𝑎</m:t>
                            </m:r>
                          </m:sub>
                        </m:sSub>
                      </m:fName>
                      <m:e>
                        <m:sSup>
                          <m:sSupPr>
                            <m:ctrlPr>
                              <a:rPr lang="en-AU" sz="2000" b="0" i="1" dirty="0" smtClean="0">
                                <a:latin typeface="Cambria Math" panose="02040503050406030204" pitchFamily="18" charset="0"/>
                              </a:rPr>
                            </m:ctrlPr>
                          </m:sSupPr>
                          <m:e>
                            <m:r>
                              <a:rPr lang="en-AU" sz="2000" b="0" i="1" dirty="0" smtClean="0">
                                <a:latin typeface="Cambria Math" panose="02040503050406030204" pitchFamily="18" charset="0"/>
                              </a:rPr>
                              <m:t>𝑎</m:t>
                            </m:r>
                          </m:e>
                          <m:sup>
                            <m:r>
                              <a:rPr lang="en-AU" sz="2000" b="0" i="1" dirty="0" smtClean="0">
                                <a:latin typeface="Cambria Math" panose="02040503050406030204" pitchFamily="18" charset="0"/>
                              </a:rPr>
                              <m:t>𝑥</m:t>
                            </m:r>
                          </m:sup>
                        </m:sSup>
                      </m:e>
                    </m:func>
                    <m:r>
                      <a:rPr lang="en-AU" sz="2000" b="0" i="1" dirty="0" smtClean="0">
                        <a:latin typeface="Cambria Math" panose="02040503050406030204" pitchFamily="18" charset="0"/>
                      </a:rPr>
                      <m:t>=</m:t>
                    </m:r>
                    <m:r>
                      <a:rPr lang="en-AU" sz="2000" b="0" i="1" dirty="0" smtClean="0">
                        <a:latin typeface="Cambria Math" panose="02040503050406030204" pitchFamily="18" charset="0"/>
                      </a:rPr>
                      <m:t>𝑥</m:t>
                    </m:r>
                  </m:oMath>
                </a14:m>
                <a:endParaRPr lang="en-AU" sz="2000" dirty="0"/>
              </a:p>
            </p:txBody>
          </p:sp>
        </mc:Choice>
        <mc:Fallback xmlns="">
          <p:sp>
            <p:nvSpPr>
              <p:cNvPr id="5" name="Speech Bubble: Rectangle with Corners Rounded 4">
                <a:extLst>
                  <a:ext uri="{FF2B5EF4-FFF2-40B4-BE49-F238E27FC236}">
                    <a16:creationId xmlns:a16="http://schemas.microsoft.com/office/drawing/2014/main" id="{05957459-2F1F-CE1A-8CDE-65C4AC489AFD}"/>
                  </a:ext>
                </a:extLst>
              </p:cNvPr>
              <p:cNvSpPr>
                <a:spLocks noRot="1" noChangeAspect="1" noMove="1" noResize="1" noEditPoints="1" noAdjustHandles="1" noChangeArrowheads="1" noChangeShapeType="1" noTextEdit="1"/>
              </p:cNvSpPr>
              <p:nvPr/>
            </p:nvSpPr>
            <p:spPr>
              <a:xfrm>
                <a:off x="4322400" y="3690832"/>
                <a:ext cx="2491487" cy="1099671"/>
              </a:xfrm>
              <a:prstGeom prst="wedgeRoundRectCallout">
                <a:avLst>
                  <a:gd name="adj1" fmla="val -101965"/>
                  <a:gd name="adj2" fmla="val 9035"/>
                  <a:gd name="adj3" fmla="val 16667"/>
                </a:avLst>
              </a:prstGeom>
              <a:blipFill>
                <a:blip r:embed="rId4"/>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Flowchart: Alternate Process 5">
                <a:extLst>
                  <a:ext uri="{FF2B5EF4-FFF2-40B4-BE49-F238E27FC236}">
                    <a16:creationId xmlns:a16="http://schemas.microsoft.com/office/drawing/2014/main" id="{738FBE90-6B54-D081-BBF3-C17DEDAD15DD}"/>
                  </a:ext>
                </a:extLst>
              </p:cNvPr>
              <p:cNvSpPr/>
              <p:nvPr/>
            </p:nvSpPr>
            <p:spPr>
              <a:xfrm>
                <a:off x="7577957" y="1366346"/>
                <a:ext cx="4162098" cy="1019504"/>
              </a:xfrm>
              <a:prstGeom prst="flowChartAlternateProcess">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unc>
                        <m:funcPr>
                          <m:ctrlPr>
                            <a:rPr lang="en-AU" i="1" smtClean="0">
                              <a:solidFill>
                                <a:schemeClr val="tx1"/>
                              </a:solidFill>
                              <a:latin typeface="Cambria Math" panose="02040503050406030204" pitchFamily="18" charset="0"/>
                            </a:rPr>
                          </m:ctrlPr>
                        </m:funcPr>
                        <m:fName>
                          <m:sSub>
                            <m:sSubPr>
                              <m:ctrlPr>
                                <a:rPr lang="en-AU" i="1">
                                  <a:solidFill>
                                    <a:schemeClr val="tx1"/>
                                  </a:solidFill>
                                  <a:latin typeface="Cambria Math" panose="02040503050406030204" pitchFamily="18" charset="0"/>
                                </a:rPr>
                              </m:ctrlPr>
                            </m:sSubPr>
                            <m:e>
                              <m:r>
                                <m:rPr>
                                  <m:sty m:val="p"/>
                                </m:rPr>
                                <a:rPr lang="en-AU">
                                  <a:solidFill>
                                    <a:schemeClr val="tx1"/>
                                  </a:solidFill>
                                  <a:latin typeface="Cambria Math" panose="02040503050406030204" pitchFamily="18" charset="0"/>
                                </a:rPr>
                                <m:t>log</m:t>
                              </m:r>
                            </m:e>
                            <m:sub>
                              <m:r>
                                <a:rPr lang="en-AU" i="1">
                                  <a:solidFill>
                                    <a:schemeClr val="tx1"/>
                                  </a:solidFill>
                                  <a:latin typeface="Cambria Math" panose="02040503050406030204" pitchFamily="18" charset="0"/>
                                </a:rPr>
                                <m:t>𝑎</m:t>
                              </m:r>
                            </m:sub>
                          </m:sSub>
                        </m:fName>
                        <m:e>
                          <m:r>
                            <a:rPr lang="en-AU" i="1">
                              <a:solidFill>
                                <a:schemeClr val="tx1"/>
                              </a:solidFill>
                              <a:latin typeface="Cambria Math" panose="02040503050406030204" pitchFamily="18" charset="0"/>
                            </a:rPr>
                            <m:t>𝑚</m:t>
                          </m:r>
                        </m:e>
                      </m:func>
                      <m:r>
                        <a:rPr lang="en-AU" i="1">
                          <a:solidFill>
                            <a:schemeClr val="tx1"/>
                          </a:solidFill>
                          <a:latin typeface="Cambria Math" panose="02040503050406030204" pitchFamily="18" charset="0"/>
                        </a:rPr>
                        <m:t>+</m:t>
                      </m:r>
                      <m:func>
                        <m:funcPr>
                          <m:ctrlPr>
                            <a:rPr lang="en-AU" i="1">
                              <a:solidFill>
                                <a:schemeClr val="tx1"/>
                              </a:solidFill>
                              <a:latin typeface="Cambria Math" panose="02040503050406030204" pitchFamily="18" charset="0"/>
                            </a:rPr>
                          </m:ctrlPr>
                        </m:funcPr>
                        <m:fName>
                          <m:sSub>
                            <m:sSubPr>
                              <m:ctrlPr>
                                <a:rPr lang="en-AU" i="1">
                                  <a:solidFill>
                                    <a:schemeClr val="tx1"/>
                                  </a:solidFill>
                                  <a:latin typeface="Cambria Math" panose="02040503050406030204" pitchFamily="18" charset="0"/>
                                </a:rPr>
                              </m:ctrlPr>
                            </m:sSubPr>
                            <m:e>
                              <m:r>
                                <m:rPr>
                                  <m:sty m:val="p"/>
                                </m:rPr>
                                <a:rPr lang="en-AU">
                                  <a:solidFill>
                                    <a:schemeClr val="tx1"/>
                                  </a:solidFill>
                                  <a:latin typeface="Cambria Math" panose="02040503050406030204" pitchFamily="18" charset="0"/>
                                </a:rPr>
                                <m:t>log</m:t>
                              </m:r>
                            </m:e>
                            <m:sub>
                              <m:r>
                                <a:rPr lang="en-AU" i="1">
                                  <a:solidFill>
                                    <a:schemeClr val="tx1"/>
                                  </a:solidFill>
                                  <a:latin typeface="Cambria Math" panose="02040503050406030204" pitchFamily="18" charset="0"/>
                                </a:rPr>
                                <m:t>𝑎</m:t>
                              </m:r>
                            </m:sub>
                          </m:sSub>
                        </m:fName>
                        <m:e>
                          <m:r>
                            <a:rPr lang="en-AU" i="1">
                              <a:solidFill>
                                <a:schemeClr val="tx1"/>
                              </a:solidFill>
                              <a:latin typeface="Cambria Math" panose="02040503050406030204" pitchFamily="18" charset="0"/>
                            </a:rPr>
                            <m:t>𝑛</m:t>
                          </m:r>
                        </m:e>
                      </m:func>
                      <m:r>
                        <a:rPr lang="en-AU" i="1">
                          <a:solidFill>
                            <a:schemeClr val="tx1"/>
                          </a:solidFill>
                          <a:latin typeface="Cambria Math" panose="02040503050406030204" pitchFamily="18" charset="0"/>
                        </a:rPr>
                        <m:t>=</m:t>
                      </m:r>
                      <m:func>
                        <m:funcPr>
                          <m:ctrlPr>
                            <a:rPr lang="en-AU" i="1">
                              <a:solidFill>
                                <a:schemeClr val="tx1"/>
                              </a:solidFill>
                              <a:latin typeface="Cambria Math" panose="02040503050406030204" pitchFamily="18" charset="0"/>
                            </a:rPr>
                          </m:ctrlPr>
                        </m:funcPr>
                        <m:fName>
                          <m:sSub>
                            <m:sSubPr>
                              <m:ctrlPr>
                                <a:rPr lang="en-AU" i="1">
                                  <a:solidFill>
                                    <a:schemeClr val="tx1"/>
                                  </a:solidFill>
                                  <a:latin typeface="Cambria Math" panose="02040503050406030204" pitchFamily="18" charset="0"/>
                                </a:rPr>
                              </m:ctrlPr>
                            </m:sSubPr>
                            <m:e>
                              <m:r>
                                <m:rPr>
                                  <m:sty m:val="p"/>
                                </m:rPr>
                                <a:rPr lang="en-AU">
                                  <a:solidFill>
                                    <a:schemeClr val="tx1"/>
                                  </a:solidFill>
                                  <a:latin typeface="Cambria Math" panose="02040503050406030204" pitchFamily="18" charset="0"/>
                                </a:rPr>
                                <m:t>log</m:t>
                              </m:r>
                            </m:e>
                            <m:sub>
                              <m:r>
                                <a:rPr lang="en-AU" i="1">
                                  <a:solidFill>
                                    <a:schemeClr val="tx1"/>
                                  </a:solidFill>
                                  <a:latin typeface="Cambria Math" panose="02040503050406030204" pitchFamily="18" charset="0"/>
                                </a:rPr>
                                <m:t>𝑎</m:t>
                              </m:r>
                            </m:sub>
                          </m:sSub>
                        </m:fName>
                        <m:e>
                          <m:d>
                            <m:dPr>
                              <m:ctrlPr>
                                <a:rPr lang="en-AU" i="1">
                                  <a:solidFill>
                                    <a:schemeClr val="tx1"/>
                                  </a:solidFill>
                                  <a:latin typeface="Cambria Math" panose="02040503050406030204" pitchFamily="18" charset="0"/>
                                </a:rPr>
                              </m:ctrlPr>
                            </m:dPr>
                            <m:e>
                              <m:r>
                                <a:rPr lang="en-AU" i="1">
                                  <a:solidFill>
                                    <a:schemeClr val="tx1"/>
                                  </a:solidFill>
                                  <a:latin typeface="Cambria Math" panose="02040503050406030204" pitchFamily="18" charset="0"/>
                                </a:rPr>
                                <m:t>𝑚𝑛</m:t>
                              </m:r>
                            </m:e>
                          </m:d>
                        </m:e>
                      </m:func>
                    </m:oMath>
                  </m:oMathPara>
                </a14:m>
                <a:endParaRPr lang="en-AU">
                  <a:solidFill>
                    <a:schemeClr val="tx1"/>
                  </a:solidFill>
                </a:endParaRPr>
              </a:p>
            </p:txBody>
          </p:sp>
        </mc:Choice>
        <mc:Fallback xmlns="">
          <p:sp>
            <p:nvSpPr>
              <p:cNvPr id="6" name="Flowchart: Alternate Process 5">
                <a:extLst>
                  <a:ext uri="{FF2B5EF4-FFF2-40B4-BE49-F238E27FC236}">
                    <a16:creationId xmlns:a16="http://schemas.microsoft.com/office/drawing/2014/main" id="{738FBE90-6B54-D081-BBF3-C17DEDAD15DD}"/>
                  </a:ext>
                </a:extLst>
              </p:cNvPr>
              <p:cNvSpPr>
                <a:spLocks noRot="1" noChangeAspect="1" noMove="1" noResize="1" noEditPoints="1" noAdjustHandles="1" noChangeArrowheads="1" noChangeShapeType="1" noTextEdit="1"/>
              </p:cNvSpPr>
              <p:nvPr/>
            </p:nvSpPr>
            <p:spPr>
              <a:xfrm>
                <a:off x="7577957" y="1366346"/>
                <a:ext cx="4162098" cy="1019504"/>
              </a:xfrm>
              <a:prstGeom prst="flowChartAlternateProcess">
                <a:avLst/>
              </a:prstGeom>
              <a:blipFill>
                <a:blip r:embed="rId2"/>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E886171D-E1E4-1AB9-D6A3-2F46E57DF33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3126008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DE6E9-D06F-2985-E02A-DF73B4807DA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9077D68-D8D3-9E57-B693-9890C4AE88BB}"/>
              </a:ext>
            </a:extLst>
          </p:cNvPr>
          <p:cNvSpPr>
            <a:spLocks noGrp="1"/>
          </p:cNvSpPr>
          <p:nvPr>
            <p:ph type="title"/>
          </p:nvPr>
        </p:nvSpPr>
        <p:spPr/>
        <p:txBody>
          <a:bodyPr/>
          <a:lstStyle/>
          <a:p>
            <a:r>
              <a:rPr lang="en-AU"/>
              <a:t>Product logarithmic law (4)</a:t>
            </a:r>
          </a:p>
        </p:txBody>
      </p:sp>
      <p:sp>
        <p:nvSpPr>
          <p:cNvPr id="9" name="Text Placeholder 8">
            <a:extLst>
              <a:ext uri="{FF2B5EF4-FFF2-40B4-BE49-F238E27FC236}">
                <a16:creationId xmlns:a16="http://schemas.microsoft.com/office/drawing/2014/main" id="{8B7EB72F-69CD-3DB9-E822-7EA4B2AC35CD}"/>
              </a:ext>
            </a:extLst>
          </p:cNvPr>
          <p:cNvSpPr>
            <a:spLocks noGrp="1"/>
          </p:cNvSpPr>
          <p:nvPr>
            <p:ph type="body" sz="quarter" idx="18"/>
          </p:nvPr>
        </p:nvSpPr>
        <p:spPr/>
        <p:txBody>
          <a:bodyPr/>
          <a:lstStyle/>
          <a:p>
            <a:r>
              <a:rPr lang="en-AU"/>
              <a:t>Proof</a:t>
            </a:r>
          </a:p>
        </p:txBody>
      </p:sp>
      <mc:AlternateContent xmlns:mc="http://schemas.openxmlformats.org/markup-compatibility/2006" xmlns:a14="http://schemas.microsoft.com/office/drawing/2010/main">
        <mc:Choice Requires="a14">
          <p:sp>
            <p:nvSpPr>
              <p:cNvPr id="8" name="Text Placeholder 7">
                <a:extLst>
                  <a:ext uri="{FF2B5EF4-FFF2-40B4-BE49-F238E27FC236}">
                    <a16:creationId xmlns:a16="http://schemas.microsoft.com/office/drawing/2014/main" id="{1E589B9B-6BB8-E73C-BAAF-D9A1D49AE024}"/>
                  </a:ext>
                </a:extLst>
              </p:cNvPr>
              <p:cNvSpPr>
                <a:spLocks noGrp="1"/>
              </p:cNvSpPr>
              <p:nvPr>
                <p:ph type="body" sz="quarter" idx="17"/>
              </p:nvPr>
            </p:nvSpPr>
            <p:spPr/>
            <p:txBody>
              <a:bodyPr/>
              <a:lstStyle/>
              <a:p>
                <a:r>
                  <a:rPr lang="en-AU" dirty="0"/>
                  <a:t>Let </a:t>
                </a:r>
                <a14:m>
                  <m:oMath xmlns:m="http://schemas.openxmlformats.org/officeDocument/2006/math">
                    <m:r>
                      <a:rPr lang="en-AU" b="0" i="1" smtClean="0">
                        <a:latin typeface="Cambria Math" panose="02040503050406030204" pitchFamily="18" charset="0"/>
                      </a:rPr>
                      <m:t>𝑚</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𝑎</m:t>
                        </m:r>
                      </m:e>
                      <m:sup>
                        <m:r>
                          <a:rPr lang="en-AU" b="0" i="1" smtClean="0">
                            <a:latin typeface="Cambria Math" panose="02040503050406030204" pitchFamily="18" charset="0"/>
                          </a:rPr>
                          <m:t>𝑥</m:t>
                        </m:r>
                      </m:sup>
                    </m:sSup>
                  </m:oMath>
                </a14:m>
                <a:r>
                  <a:rPr lang="en-AU" dirty="0"/>
                  <a:t> and </a:t>
                </a:r>
                <a14:m>
                  <m:oMath xmlns:m="http://schemas.openxmlformats.org/officeDocument/2006/math">
                    <m:r>
                      <a:rPr lang="en-AU" b="0" i="1" smtClean="0">
                        <a:latin typeface="Cambria Math" panose="02040503050406030204" pitchFamily="18" charset="0"/>
                      </a:rPr>
                      <m:t>𝑛</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𝑎</m:t>
                        </m:r>
                      </m:e>
                      <m:sup>
                        <m:r>
                          <a:rPr lang="en-AU" b="0" i="1" smtClean="0">
                            <a:latin typeface="Cambria Math" panose="02040503050406030204" pitchFamily="18" charset="0"/>
                          </a:rPr>
                          <m:t>𝑦</m:t>
                        </m:r>
                      </m:sup>
                    </m:sSup>
                  </m:oMath>
                </a14:m>
                <a:endParaRPr lang="en-AU" dirty="0"/>
              </a:p>
              <a:p>
                <a:r>
                  <a:rPr lang="en-AU" dirty="0"/>
                  <a:t>Then, </a:t>
                </a:r>
                <a14:m>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𝑎</m:t>
                            </m:r>
                          </m:sub>
                        </m:sSub>
                      </m:fName>
                      <m:e>
                        <m:r>
                          <a:rPr lang="en-AU" b="0" i="1" smtClean="0">
                            <a:latin typeface="Cambria Math" panose="02040503050406030204" pitchFamily="18" charset="0"/>
                          </a:rPr>
                          <m:t>𝑚</m:t>
                        </m:r>
                      </m:e>
                    </m:func>
                  </m:oMath>
                </a14:m>
                <a:r>
                  <a:rPr lang="en-AU" dirty="0"/>
                  <a:t> and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𝑎</m:t>
                            </m:r>
                          </m:sub>
                        </m:sSub>
                      </m:fName>
                      <m:e>
                        <m:r>
                          <a:rPr lang="en-AU" b="0" i="1" smtClean="0">
                            <a:latin typeface="Cambria Math" panose="02040503050406030204" pitchFamily="18" charset="0"/>
                          </a:rPr>
                          <m:t>𝑛</m:t>
                        </m:r>
                      </m:e>
                    </m:func>
                  </m:oMath>
                </a14:m>
                <a:endParaRPr lang="en-AU" dirty="0"/>
              </a:p>
              <a:p>
                <a:pPr>
                  <a:lnSpc>
                    <a:spcPct val="2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    </m:t>
                      </m:r>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𝑎</m:t>
                              </m:r>
                            </m:sub>
                          </m:sSub>
                        </m:fName>
                        <m:e>
                          <m:r>
                            <a:rPr lang="en-AU" b="0" i="1" smtClean="0">
                              <a:latin typeface="Cambria Math" panose="02040503050406030204" pitchFamily="18" charset="0"/>
                            </a:rPr>
                            <m:t>(</m:t>
                          </m:r>
                          <m:r>
                            <a:rPr lang="en-AU" b="0" i="1" smtClean="0">
                              <a:latin typeface="Cambria Math" panose="02040503050406030204" pitchFamily="18" charset="0"/>
                            </a:rPr>
                            <m:t>𝑚𝑛</m:t>
                          </m:r>
                          <m:r>
                            <a:rPr lang="en-AU" b="0" i="1" smtClean="0">
                              <a:latin typeface="Cambria Math" panose="02040503050406030204" pitchFamily="18" charset="0"/>
                            </a:rPr>
                            <m:t>)</m:t>
                          </m:r>
                        </m:e>
                      </m:func>
                      <m:r>
                        <m:rPr>
                          <m:aln/>
                        </m:rP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𝑎</m:t>
                              </m:r>
                            </m:sub>
                          </m:sSub>
                        </m:fName>
                        <m:e>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𝑎</m:t>
                              </m:r>
                            </m:e>
                            <m:sup>
                              <m:r>
                                <a:rPr lang="en-AU" b="0" i="1" smtClean="0">
                                  <a:latin typeface="Cambria Math" panose="02040503050406030204" pitchFamily="18" charset="0"/>
                                </a:rPr>
                                <m:t>𝑥</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𝑎</m:t>
                              </m:r>
                            </m:e>
                            <m:sup>
                              <m:r>
                                <a:rPr lang="en-AU" b="0" i="1" smtClean="0">
                                  <a:latin typeface="Cambria Math" panose="02040503050406030204" pitchFamily="18" charset="0"/>
                                </a:rPr>
                                <m:t>𝑦</m:t>
                              </m:r>
                            </m:sup>
                          </m:sSup>
                          <m:r>
                            <a:rPr lang="en-AU" b="0" i="1" smtClean="0">
                              <a:latin typeface="Cambria Math" panose="02040503050406030204" pitchFamily="18" charset="0"/>
                            </a:rPr>
                            <m:t>)</m:t>
                          </m:r>
                        </m:e>
                      </m:func>
                      <m:r>
                        <a:rPr lang="en-AU" b="0" i="1" smtClean="0">
                          <a:latin typeface="Cambria Math" panose="02040503050406030204" pitchFamily="18" charset="0"/>
                        </a:rPr>
                        <m:t> </m:t>
                      </m:r>
                    </m:oMath>
                    <m:oMath xmlns:m="http://schemas.openxmlformats.org/officeDocument/2006/math">
                      <m:r>
                        <m:rPr>
                          <m:aln/>
                        </m:rP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𝑎</m:t>
                              </m:r>
                            </m:sub>
                          </m:sSub>
                        </m:fName>
                        <m:e>
                          <m:d>
                            <m:dPr>
                              <m:ctrlPr>
                                <a:rPr lang="en-AU" b="0" i="1" smtClean="0">
                                  <a:latin typeface="Cambria Math" panose="02040503050406030204" pitchFamily="18" charset="0"/>
                                </a:rPr>
                              </m:ctrlPr>
                            </m:dPr>
                            <m:e>
                              <m:sSup>
                                <m:sSupPr>
                                  <m:ctrlPr>
                                    <a:rPr lang="en-AU" b="0" i="1" smtClean="0">
                                      <a:latin typeface="Cambria Math" panose="02040503050406030204" pitchFamily="18" charset="0"/>
                                    </a:rPr>
                                  </m:ctrlPr>
                                </m:sSupPr>
                                <m:e>
                                  <m:r>
                                    <a:rPr lang="en-AU" b="0" i="1" smtClean="0">
                                      <a:latin typeface="Cambria Math" panose="02040503050406030204" pitchFamily="18" charset="0"/>
                                    </a:rPr>
                                    <m:t>𝑎</m:t>
                                  </m:r>
                                </m:e>
                                <m:sup>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𝑦</m:t>
                                  </m:r>
                                </m:sup>
                              </m:sSup>
                            </m:e>
                          </m:d>
                        </m:e>
                      </m:func>
                    </m:oMath>
                    <m:oMath xmlns:m="http://schemas.openxmlformats.org/officeDocument/2006/math">
                      <m:r>
                        <m:rPr>
                          <m:aln/>
                        </m:rP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𝑦</m:t>
                      </m:r>
                    </m:oMath>
                    <m:oMath xmlns:m="http://schemas.openxmlformats.org/officeDocument/2006/math">
                      <m:r>
                        <m:rPr>
                          <m:aln/>
                        </m:rPr>
                        <a:rPr lang="en-AU" b="0" i="1" smtClean="0">
                          <a:latin typeface="Cambria Math" panose="02040503050406030204" pitchFamily="18" charset="0"/>
                        </a:rPr>
                        <m:t>=</m:t>
                      </m:r>
                    </m:oMath>
                  </m:oMathPara>
                </a14:m>
                <a:endParaRPr lang="en-AU" dirty="0"/>
              </a:p>
              <a:p>
                <a:pPr>
                  <a:lnSpc>
                    <a:spcPct val="200000"/>
                  </a:lnSpc>
                </a:pPr>
                <a:endParaRPr lang="en-AU" dirty="0"/>
              </a:p>
            </p:txBody>
          </p:sp>
        </mc:Choice>
        <mc:Fallback xmlns="">
          <p:sp>
            <p:nvSpPr>
              <p:cNvPr id="8" name="Text Placeholder 7">
                <a:extLst>
                  <a:ext uri="{FF2B5EF4-FFF2-40B4-BE49-F238E27FC236}">
                    <a16:creationId xmlns:a16="http://schemas.microsoft.com/office/drawing/2014/main" id="{1E589B9B-6BB8-E73C-BAAF-D9A1D49AE024}"/>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327"/>
                </a:stretch>
              </a:blipFill>
            </p:spPr>
            <p:txBody>
              <a:bodyPr/>
              <a:lstStyle/>
              <a:p>
                <a:r>
                  <a:rPr lang="en-AU">
                    <a:noFill/>
                  </a:rPr>
                  <a:t> </a:t>
                </a:r>
              </a:p>
            </p:txBody>
          </p:sp>
        </mc:Fallback>
      </mc:AlternateContent>
      <p:sp>
        <p:nvSpPr>
          <p:cNvPr id="3" name="Speech Bubble: Rectangle with Corners Rounded 2">
            <a:extLst>
              <a:ext uri="{FF2B5EF4-FFF2-40B4-BE49-F238E27FC236}">
                <a16:creationId xmlns:a16="http://schemas.microsoft.com/office/drawing/2014/main" id="{6D425932-CBD6-0924-151A-A027FC2D5B50}"/>
              </a:ext>
            </a:extLst>
          </p:cNvPr>
          <p:cNvSpPr/>
          <p:nvPr/>
        </p:nvSpPr>
        <p:spPr>
          <a:xfrm>
            <a:off x="4272402" y="4125191"/>
            <a:ext cx="2307771" cy="940940"/>
          </a:xfrm>
          <a:prstGeom prst="wedgeRoundRectCallout">
            <a:avLst>
              <a:gd name="adj1" fmla="val -115641"/>
              <a:gd name="adj2" fmla="val -2221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2000" dirty="0"/>
              <a:t>What happened to the logarithm?</a:t>
            </a:r>
          </a:p>
        </p:txBody>
      </p:sp>
      <mc:AlternateContent xmlns:mc="http://schemas.openxmlformats.org/markup-compatibility/2006" xmlns:a14="http://schemas.microsoft.com/office/drawing/2010/main">
        <mc:Choice Requires="a14">
          <p:sp>
            <p:nvSpPr>
              <p:cNvPr id="6" name="Flowchart: Alternate Process 5">
                <a:extLst>
                  <a:ext uri="{FF2B5EF4-FFF2-40B4-BE49-F238E27FC236}">
                    <a16:creationId xmlns:a16="http://schemas.microsoft.com/office/drawing/2014/main" id="{E5A4B6F6-0C83-BBED-7D92-BBFAC664D8BF}"/>
                  </a:ext>
                </a:extLst>
              </p:cNvPr>
              <p:cNvSpPr/>
              <p:nvPr/>
            </p:nvSpPr>
            <p:spPr>
              <a:xfrm>
                <a:off x="7577957" y="1366346"/>
                <a:ext cx="4162098" cy="1019504"/>
              </a:xfrm>
              <a:prstGeom prst="flowChartAlternateProcess">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unc>
                        <m:funcPr>
                          <m:ctrlPr>
                            <a:rPr lang="en-AU" i="1" smtClean="0">
                              <a:solidFill>
                                <a:schemeClr val="tx1"/>
                              </a:solidFill>
                              <a:latin typeface="Cambria Math" panose="02040503050406030204" pitchFamily="18" charset="0"/>
                            </a:rPr>
                          </m:ctrlPr>
                        </m:funcPr>
                        <m:fName>
                          <m:sSub>
                            <m:sSubPr>
                              <m:ctrlPr>
                                <a:rPr lang="en-AU" i="1">
                                  <a:solidFill>
                                    <a:schemeClr val="tx1"/>
                                  </a:solidFill>
                                  <a:latin typeface="Cambria Math" panose="02040503050406030204" pitchFamily="18" charset="0"/>
                                </a:rPr>
                              </m:ctrlPr>
                            </m:sSubPr>
                            <m:e>
                              <m:r>
                                <m:rPr>
                                  <m:sty m:val="p"/>
                                </m:rPr>
                                <a:rPr lang="en-AU">
                                  <a:solidFill>
                                    <a:schemeClr val="tx1"/>
                                  </a:solidFill>
                                  <a:latin typeface="Cambria Math" panose="02040503050406030204" pitchFamily="18" charset="0"/>
                                </a:rPr>
                                <m:t>log</m:t>
                              </m:r>
                            </m:e>
                            <m:sub>
                              <m:r>
                                <a:rPr lang="en-AU" i="1">
                                  <a:solidFill>
                                    <a:schemeClr val="tx1"/>
                                  </a:solidFill>
                                  <a:latin typeface="Cambria Math" panose="02040503050406030204" pitchFamily="18" charset="0"/>
                                </a:rPr>
                                <m:t>𝑎</m:t>
                              </m:r>
                            </m:sub>
                          </m:sSub>
                        </m:fName>
                        <m:e>
                          <m:r>
                            <a:rPr lang="en-AU" i="1">
                              <a:solidFill>
                                <a:schemeClr val="tx1"/>
                              </a:solidFill>
                              <a:latin typeface="Cambria Math" panose="02040503050406030204" pitchFamily="18" charset="0"/>
                            </a:rPr>
                            <m:t>𝑚</m:t>
                          </m:r>
                        </m:e>
                      </m:func>
                      <m:r>
                        <a:rPr lang="en-AU" i="1">
                          <a:solidFill>
                            <a:schemeClr val="tx1"/>
                          </a:solidFill>
                          <a:latin typeface="Cambria Math" panose="02040503050406030204" pitchFamily="18" charset="0"/>
                        </a:rPr>
                        <m:t>+</m:t>
                      </m:r>
                      <m:func>
                        <m:funcPr>
                          <m:ctrlPr>
                            <a:rPr lang="en-AU" i="1">
                              <a:solidFill>
                                <a:schemeClr val="tx1"/>
                              </a:solidFill>
                              <a:latin typeface="Cambria Math" panose="02040503050406030204" pitchFamily="18" charset="0"/>
                            </a:rPr>
                          </m:ctrlPr>
                        </m:funcPr>
                        <m:fName>
                          <m:sSub>
                            <m:sSubPr>
                              <m:ctrlPr>
                                <a:rPr lang="en-AU" i="1">
                                  <a:solidFill>
                                    <a:schemeClr val="tx1"/>
                                  </a:solidFill>
                                  <a:latin typeface="Cambria Math" panose="02040503050406030204" pitchFamily="18" charset="0"/>
                                </a:rPr>
                              </m:ctrlPr>
                            </m:sSubPr>
                            <m:e>
                              <m:r>
                                <m:rPr>
                                  <m:sty m:val="p"/>
                                </m:rPr>
                                <a:rPr lang="en-AU">
                                  <a:solidFill>
                                    <a:schemeClr val="tx1"/>
                                  </a:solidFill>
                                  <a:latin typeface="Cambria Math" panose="02040503050406030204" pitchFamily="18" charset="0"/>
                                </a:rPr>
                                <m:t>log</m:t>
                              </m:r>
                            </m:e>
                            <m:sub>
                              <m:r>
                                <a:rPr lang="en-AU" i="1">
                                  <a:solidFill>
                                    <a:schemeClr val="tx1"/>
                                  </a:solidFill>
                                  <a:latin typeface="Cambria Math" panose="02040503050406030204" pitchFamily="18" charset="0"/>
                                </a:rPr>
                                <m:t>𝑎</m:t>
                              </m:r>
                            </m:sub>
                          </m:sSub>
                        </m:fName>
                        <m:e>
                          <m:r>
                            <a:rPr lang="en-AU" i="1">
                              <a:solidFill>
                                <a:schemeClr val="tx1"/>
                              </a:solidFill>
                              <a:latin typeface="Cambria Math" panose="02040503050406030204" pitchFamily="18" charset="0"/>
                            </a:rPr>
                            <m:t>𝑛</m:t>
                          </m:r>
                        </m:e>
                      </m:func>
                      <m:r>
                        <a:rPr lang="en-AU" i="1">
                          <a:solidFill>
                            <a:schemeClr val="tx1"/>
                          </a:solidFill>
                          <a:latin typeface="Cambria Math" panose="02040503050406030204" pitchFamily="18" charset="0"/>
                        </a:rPr>
                        <m:t>=</m:t>
                      </m:r>
                      <m:func>
                        <m:funcPr>
                          <m:ctrlPr>
                            <a:rPr lang="en-AU" i="1">
                              <a:solidFill>
                                <a:schemeClr val="tx1"/>
                              </a:solidFill>
                              <a:latin typeface="Cambria Math" panose="02040503050406030204" pitchFamily="18" charset="0"/>
                            </a:rPr>
                          </m:ctrlPr>
                        </m:funcPr>
                        <m:fName>
                          <m:sSub>
                            <m:sSubPr>
                              <m:ctrlPr>
                                <a:rPr lang="en-AU" i="1">
                                  <a:solidFill>
                                    <a:schemeClr val="tx1"/>
                                  </a:solidFill>
                                  <a:latin typeface="Cambria Math" panose="02040503050406030204" pitchFamily="18" charset="0"/>
                                </a:rPr>
                              </m:ctrlPr>
                            </m:sSubPr>
                            <m:e>
                              <m:r>
                                <m:rPr>
                                  <m:sty m:val="p"/>
                                </m:rPr>
                                <a:rPr lang="en-AU">
                                  <a:solidFill>
                                    <a:schemeClr val="tx1"/>
                                  </a:solidFill>
                                  <a:latin typeface="Cambria Math" panose="02040503050406030204" pitchFamily="18" charset="0"/>
                                </a:rPr>
                                <m:t>log</m:t>
                              </m:r>
                            </m:e>
                            <m:sub>
                              <m:r>
                                <a:rPr lang="en-AU" i="1">
                                  <a:solidFill>
                                    <a:schemeClr val="tx1"/>
                                  </a:solidFill>
                                  <a:latin typeface="Cambria Math" panose="02040503050406030204" pitchFamily="18" charset="0"/>
                                </a:rPr>
                                <m:t>𝑎</m:t>
                              </m:r>
                            </m:sub>
                          </m:sSub>
                        </m:fName>
                        <m:e>
                          <m:d>
                            <m:dPr>
                              <m:ctrlPr>
                                <a:rPr lang="en-AU" i="1">
                                  <a:solidFill>
                                    <a:schemeClr val="tx1"/>
                                  </a:solidFill>
                                  <a:latin typeface="Cambria Math" panose="02040503050406030204" pitchFamily="18" charset="0"/>
                                </a:rPr>
                              </m:ctrlPr>
                            </m:dPr>
                            <m:e>
                              <m:r>
                                <a:rPr lang="en-AU" i="1">
                                  <a:solidFill>
                                    <a:schemeClr val="tx1"/>
                                  </a:solidFill>
                                  <a:latin typeface="Cambria Math" panose="02040503050406030204" pitchFamily="18" charset="0"/>
                                </a:rPr>
                                <m:t>𝑚𝑛</m:t>
                              </m:r>
                            </m:e>
                          </m:d>
                        </m:e>
                      </m:func>
                    </m:oMath>
                  </m:oMathPara>
                </a14:m>
                <a:endParaRPr lang="en-AU">
                  <a:solidFill>
                    <a:schemeClr val="tx1"/>
                  </a:solidFill>
                </a:endParaRPr>
              </a:p>
            </p:txBody>
          </p:sp>
        </mc:Choice>
        <mc:Fallback xmlns="">
          <p:sp>
            <p:nvSpPr>
              <p:cNvPr id="6" name="Flowchart: Alternate Process 5">
                <a:extLst>
                  <a:ext uri="{FF2B5EF4-FFF2-40B4-BE49-F238E27FC236}">
                    <a16:creationId xmlns:a16="http://schemas.microsoft.com/office/drawing/2014/main" id="{E5A4B6F6-0C83-BBED-7D92-BBFAC664D8BF}"/>
                  </a:ext>
                </a:extLst>
              </p:cNvPr>
              <p:cNvSpPr>
                <a:spLocks noRot="1" noChangeAspect="1" noMove="1" noResize="1" noEditPoints="1" noAdjustHandles="1" noChangeArrowheads="1" noChangeShapeType="1" noTextEdit="1"/>
              </p:cNvSpPr>
              <p:nvPr/>
            </p:nvSpPr>
            <p:spPr>
              <a:xfrm>
                <a:off x="7577957" y="1366346"/>
                <a:ext cx="4162098" cy="1019504"/>
              </a:xfrm>
              <a:prstGeom prst="flowChartAlternateProcess">
                <a:avLst/>
              </a:prstGeom>
              <a:blipFill>
                <a:blip r:embed="rId2"/>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1EBBD274-A89D-1E07-30DE-C34B1C1E039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a:p>
        </p:txBody>
      </p:sp>
    </p:spTree>
    <p:extLst>
      <p:ext uri="{BB962C8B-B14F-4D97-AF65-F5344CB8AC3E}">
        <p14:creationId xmlns:p14="http://schemas.microsoft.com/office/powerpoint/2010/main" val="2860008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C8CF1-B9A0-46E1-501F-B05FFEB17D2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35D10FF-595A-C367-3B0B-BC9FD9A7F414}"/>
              </a:ext>
            </a:extLst>
          </p:cNvPr>
          <p:cNvSpPr>
            <a:spLocks noGrp="1"/>
          </p:cNvSpPr>
          <p:nvPr>
            <p:ph type="title"/>
          </p:nvPr>
        </p:nvSpPr>
        <p:spPr/>
        <p:txBody>
          <a:bodyPr/>
          <a:lstStyle/>
          <a:p>
            <a:r>
              <a:rPr lang="en-AU"/>
              <a:t>Product logarithmic law (5)</a:t>
            </a:r>
          </a:p>
        </p:txBody>
      </p:sp>
      <p:sp>
        <p:nvSpPr>
          <p:cNvPr id="9" name="Text Placeholder 8">
            <a:extLst>
              <a:ext uri="{FF2B5EF4-FFF2-40B4-BE49-F238E27FC236}">
                <a16:creationId xmlns:a16="http://schemas.microsoft.com/office/drawing/2014/main" id="{DCE68765-16DF-538E-5138-8D7B8E613D73}"/>
              </a:ext>
            </a:extLst>
          </p:cNvPr>
          <p:cNvSpPr>
            <a:spLocks noGrp="1"/>
          </p:cNvSpPr>
          <p:nvPr>
            <p:ph type="body" sz="quarter" idx="18"/>
          </p:nvPr>
        </p:nvSpPr>
        <p:spPr/>
        <p:txBody>
          <a:bodyPr/>
          <a:lstStyle/>
          <a:p>
            <a:r>
              <a:rPr lang="en-AU"/>
              <a:t>Proof</a:t>
            </a:r>
          </a:p>
        </p:txBody>
      </p:sp>
      <mc:AlternateContent xmlns:mc="http://schemas.openxmlformats.org/markup-compatibility/2006" xmlns:a14="http://schemas.microsoft.com/office/drawing/2010/main">
        <mc:Choice Requires="a14">
          <p:sp>
            <p:nvSpPr>
              <p:cNvPr id="8" name="Text Placeholder 7">
                <a:extLst>
                  <a:ext uri="{FF2B5EF4-FFF2-40B4-BE49-F238E27FC236}">
                    <a16:creationId xmlns:a16="http://schemas.microsoft.com/office/drawing/2014/main" id="{0123B53F-4B37-C465-B380-5704F4F400DC}"/>
                  </a:ext>
                </a:extLst>
              </p:cNvPr>
              <p:cNvSpPr>
                <a:spLocks noGrp="1"/>
              </p:cNvSpPr>
              <p:nvPr>
                <p:ph type="body" sz="quarter" idx="17"/>
              </p:nvPr>
            </p:nvSpPr>
            <p:spPr>
              <a:xfrm>
                <a:off x="360000" y="1567087"/>
                <a:ext cx="4076918" cy="3746218"/>
              </a:xfrm>
            </p:spPr>
            <p:txBody>
              <a:bodyPr/>
              <a:lstStyle/>
              <a:p>
                <a:r>
                  <a:rPr lang="en-AU" dirty="0"/>
                  <a:t>Let </a:t>
                </a:r>
                <a14:m>
                  <m:oMath xmlns:m="http://schemas.openxmlformats.org/officeDocument/2006/math">
                    <m:r>
                      <a:rPr lang="en-AU" b="0" i="1" smtClean="0">
                        <a:latin typeface="Cambria Math" panose="02040503050406030204" pitchFamily="18" charset="0"/>
                      </a:rPr>
                      <m:t>𝑚</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𝑎</m:t>
                        </m:r>
                      </m:e>
                      <m:sup>
                        <m:r>
                          <a:rPr lang="en-AU" b="0" i="1" smtClean="0">
                            <a:latin typeface="Cambria Math" panose="02040503050406030204" pitchFamily="18" charset="0"/>
                          </a:rPr>
                          <m:t>𝑥</m:t>
                        </m:r>
                      </m:sup>
                    </m:sSup>
                  </m:oMath>
                </a14:m>
                <a:r>
                  <a:rPr lang="en-AU" dirty="0"/>
                  <a:t> and </a:t>
                </a:r>
                <a14:m>
                  <m:oMath xmlns:m="http://schemas.openxmlformats.org/officeDocument/2006/math">
                    <m:r>
                      <a:rPr lang="en-AU" b="0" i="1" smtClean="0">
                        <a:latin typeface="Cambria Math" panose="02040503050406030204" pitchFamily="18" charset="0"/>
                      </a:rPr>
                      <m:t>𝑛</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𝑎</m:t>
                        </m:r>
                      </m:e>
                      <m:sup>
                        <m:r>
                          <a:rPr lang="en-AU" b="0" i="1" smtClean="0">
                            <a:latin typeface="Cambria Math" panose="02040503050406030204" pitchFamily="18" charset="0"/>
                          </a:rPr>
                          <m:t>𝑦</m:t>
                        </m:r>
                      </m:sup>
                    </m:sSup>
                  </m:oMath>
                </a14:m>
                <a:endParaRPr lang="en-AU" dirty="0"/>
              </a:p>
              <a:p>
                <a:r>
                  <a:rPr lang="en-AU" dirty="0"/>
                  <a:t>Then, </a:t>
                </a:r>
                <a14:m>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𝑎</m:t>
                            </m:r>
                          </m:sub>
                        </m:sSub>
                      </m:fName>
                      <m:e>
                        <m:r>
                          <a:rPr lang="en-AU" b="0" i="1" smtClean="0">
                            <a:latin typeface="Cambria Math" panose="02040503050406030204" pitchFamily="18" charset="0"/>
                          </a:rPr>
                          <m:t>𝑚</m:t>
                        </m:r>
                      </m:e>
                    </m:func>
                  </m:oMath>
                </a14:m>
                <a:r>
                  <a:rPr lang="en-AU" dirty="0"/>
                  <a:t> and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𝑎</m:t>
                            </m:r>
                          </m:sub>
                        </m:sSub>
                      </m:fName>
                      <m:e>
                        <m:r>
                          <a:rPr lang="en-AU" b="0" i="1" smtClean="0">
                            <a:latin typeface="Cambria Math" panose="02040503050406030204" pitchFamily="18" charset="0"/>
                          </a:rPr>
                          <m:t>𝑛</m:t>
                        </m:r>
                      </m:e>
                    </m:func>
                  </m:oMath>
                </a14:m>
                <a:endParaRPr lang="en-AU" dirty="0"/>
              </a:p>
              <a:p>
                <a:pPr>
                  <a:lnSpc>
                    <a:spcPct val="2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    </m:t>
                      </m:r>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𝑎</m:t>
                              </m:r>
                            </m:sub>
                          </m:sSub>
                        </m:fName>
                        <m:e>
                          <m:r>
                            <a:rPr lang="en-AU" b="0" i="1" smtClean="0">
                              <a:latin typeface="Cambria Math" panose="02040503050406030204" pitchFamily="18" charset="0"/>
                            </a:rPr>
                            <m:t>(</m:t>
                          </m:r>
                          <m:r>
                            <a:rPr lang="en-AU" b="0" i="1" smtClean="0">
                              <a:latin typeface="Cambria Math" panose="02040503050406030204" pitchFamily="18" charset="0"/>
                            </a:rPr>
                            <m:t>𝑚𝑛</m:t>
                          </m:r>
                          <m:r>
                            <a:rPr lang="en-AU" b="0" i="1" smtClean="0">
                              <a:latin typeface="Cambria Math" panose="02040503050406030204" pitchFamily="18" charset="0"/>
                            </a:rPr>
                            <m:t>)</m:t>
                          </m:r>
                        </m:e>
                      </m:func>
                      <m:r>
                        <m:rPr>
                          <m:aln/>
                        </m:rP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𝑎</m:t>
                              </m:r>
                            </m:sub>
                          </m:sSub>
                        </m:fName>
                        <m:e>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𝑎</m:t>
                              </m:r>
                            </m:e>
                            <m:sup>
                              <m:r>
                                <a:rPr lang="en-AU" b="0" i="1" smtClean="0">
                                  <a:latin typeface="Cambria Math" panose="02040503050406030204" pitchFamily="18" charset="0"/>
                                </a:rPr>
                                <m:t>𝑥</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𝑎</m:t>
                              </m:r>
                            </m:e>
                            <m:sup>
                              <m:r>
                                <a:rPr lang="en-AU" b="0" i="1" smtClean="0">
                                  <a:latin typeface="Cambria Math" panose="02040503050406030204" pitchFamily="18" charset="0"/>
                                </a:rPr>
                                <m:t>𝑦</m:t>
                              </m:r>
                            </m:sup>
                          </m:sSup>
                          <m:r>
                            <a:rPr lang="en-AU" b="0" i="1" smtClean="0">
                              <a:latin typeface="Cambria Math" panose="02040503050406030204" pitchFamily="18" charset="0"/>
                            </a:rPr>
                            <m:t>)</m:t>
                          </m:r>
                        </m:e>
                      </m:func>
                      <m:r>
                        <a:rPr lang="en-AU" b="0" i="1" smtClean="0">
                          <a:latin typeface="Cambria Math" panose="02040503050406030204" pitchFamily="18" charset="0"/>
                        </a:rPr>
                        <m:t> </m:t>
                      </m:r>
                    </m:oMath>
                    <m:oMath xmlns:m="http://schemas.openxmlformats.org/officeDocument/2006/math">
                      <m:r>
                        <m:rPr>
                          <m:aln/>
                        </m:rP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𝑎</m:t>
                              </m:r>
                            </m:sub>
                          </m:sSub>
                        </m:fName>
                        <m:e>
                          <m:d>
                            <m:dPr>
                              <m:ctrlPr>
                                <a:rPr lang="en-AU" b="0" i="1" smtClean="0">
                                  <a:latin typeface="Cambria Math" panose="02040503050406030204" pitchFamily="18" charset="0"/>
                                </a:rPr>
                              </m:ctrlPr>
                            </m:dPr>
                            <m:e>
                              <m:sSup>
                                <m:sSupPr>
                                  <m:ctrlPr>
                                    <a:rPr lang="en-AU" b="0" i="1" smtClean="0">
                                      <a:latin typeface="Cambria Math" panose="02040503050406030204" pitchFamily="18" charset="0"/>
                                    </a:rPr>
                                  </m:ctrlPr>
                                </m:sSupPr>
                                <m:e>
                                  <m:r>
                                    <a:rPr lang="en-AU" b="0" i="1" smtClean="0">
                                      <a:latin typeface="Cambria Math" panose="02040503050406030204" pitchFamily="18" charset="0"/>
                                    </a:rPr>
                                    <m:t>𝑎</m:t>
                                  </m:r>
                                </m:e>
                                <m:sup>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𝑦</m:t>
                                  </m:r>
                                </m:sup>
                              </m:sSup>
                            </m:e>
                          </m:d>
                        </m:e>
                      </m:func>
                    </m:oMath>
                    <m:oMath xmlns:m="http://schemas.openxmlformats.org/officeDocument/2006/math">
                      <m:r>
                        <m:rPr>
                          <m:aln/>
                        </m:rP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𝑦</m:t>
                      </m:r>
                    </m:oMath>
                    <m:oMath xmlns:m="http://schemas.openxmlformats.org/officeDocument/2006/math">
                      <m:func>
                        <m:funcPr>
                          <m:ctrlPr>
                            <a:rPr lang="en-AU" i="1">
                              <a:latin typeface="Cambria Math" panose="02040503050406030204" pitchFamily="18" charset="0"/>
                            </a:rPr>
                          </m:ctrlPr>
                        </m:funcPr>
                        <m:fName>
                          <m:sSub>
                            <m:sSubPr>
                              <m:ctrlPr>
                                <a:rPr lang="en-AU" i="1">
                                  <a:latin typeface="Cambria Math" panose="02040503050406030204" pitchFamily="18" charset="0"/>
                                </a:rPr>
                              </m:ctrlPr>
                            </m:sSubPr>
                            <m:e>
                              <m:r>
                                <a:rPr lang="en-AU" b="0" i="1" smtClean="0">
                                  <a:latin typeface="Cambria Math" panose="02040503050406030204" pitchFamily="18" charset="0"/>
                                </a:rPr>
                                <m:t>∴</m:t>
                              </m:r>
                              <m:r>
                                <m:rPr>
                                  <m:sty m:val="p"/>
                                </m:rPr>
                                <a:rPr lang="en-AU">
                                  <a:latin typeface="Cambria Math" panose="02040503050406030204" pitchFamily="18" charset="0"/>
                                </a:rPr>
                                <m:t>log</m:t>
                              </m:r>
                            </m:e>
                            <m:sub>
                              <m:r>
                                <a:rPr lang="en-AU" i="1">
                                  <a:latin typeface="Cambria Math" panose="02040503050406030204" pitchFamily="18" charset="0"/>
                                </a:rPr>
                                <m:t>𝑎</m:t>
                              </m:r>
                            </m:sub>
                          </m:sSub>
                        </m:fName>
                        <m:e>
                          <m:r>
                            <a:rPr lang="en-AU" i="1">
                              <a:latin typeface="Cambria Math" panose="02040503050406030204" pitchFamily="18" charset="0"/>
                            </a:rPr>
                            <m:t>(</m:t>
                          </m:r>
                          <m:r>
                            <a:rPr lang="en-AU" b="0" i="1" smtClean="0">
                              <a:latin typeface="Cambria Math" panose="02040503050406030204" pitchFamily="18" charset="0"/>
                            </a:rPr>
                            <m:t>𝑚𝑛</m:t>
                          </m:r>
                          <m:r>
                            <a:rPr lang="en-AU" i="1">
                              <a:latin typeface="Cambria Math" panose="02040503050406030204" pitchFamily="18" charset="0"/>
                            </a:rPr>
                            <m:t>)</m:t>
                          </m:r>
                        </m:e>
                      </m:func>
                      <m:r>
                        <m:rPr>
                          <m:aln/>
                        </m:rPr>
                        <a:rPr lang="en-AU" b="0" i="1" smtClean="0">
                          <a:latin typeface="Cambria Math" panose="02040503050406030204" pitchFamily="18" charset="0"/>
                        </a:rPr>
                        <m:t>=</m:t>
                      </m:r>
                    </m:oMath>
                  </m:oMathPara>
                </a14:m>
                <a:endParaRPr lang="en-AU" dirty="0"/>
              </a:p>
            </p:txBody>
          </p:sp>
        </mc:Choice>
        <mc:Fallback xmlns="">
          <p:sp>
            <p:nvSpPr>
              <p:cNvPr id="8" name="Text Placeholder 7">
                <a:extLst>
                  <a:ext uri="{FF2B5EF4-FFF2-40B4-BE49-F238E27FC236}">
                    <a16:creationId xmlns:a16="http://schemas.microsoft.com/office/drawing/2014/main" id="{0123B53F-4B37-C465-B380-5704F4F400DC}"/>
                  </a:ext>
                </a:extLst>
              </p:cNvPr>
              <p:cNvSpPr>
                <a:spLocks noGrp="1" noRot="1" noChangeAspect="1" noMove="1" noResize="1" noEditPoints="1" noAdjustHandles="1" noChangeArrowheads="1" noChangeShapeType="1" noTextEdit="1"/>
              </p:cNvSpPr>
              <p:nvPr>
                <p:ph type="body" sz="quarter" idx="17"/>
              </p:nvPr>
            </p:nvSpPr>
            <p:spPr>
              <a:xfrm>
                <a:off x="360000" y="1567087"/>
                <a:ext cx="4076918" cy="3746218"/>
              </a:xfrm>
              <a:blipFill>
                <a:blip r:embed="rId5"/>
                <a:stretch>
                  <a:fillRect l="-3737"/>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BE68151-73EC-F990-8396-5F42806943CD}"/>
                  </a:ext>
                </a:extLst>
              </p:cNvPr>
              <p:cNvSpPr txBox="1"/>
              <p:nvPr/>
            </p:nvSpPr>
            <p:spPr>
              <a:xfrm>
                <a:off x="820865" y="4825918"/>
                <a:ext cx="3962400" cy="557049"/>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func>
                        <m:funcPr>
                          <m:ctrlPr>
                            <a:rPr lang="en-AU" sz="2000" b="0" i="1" smtClean="0">
                              <a:latin typeface="Cambria Math" panose="02040503050406030204" pitchFamily="18" charset="0"/>
                            </a:rPr>
                          </m:ctrlPr>
                        </m:funcPr>
                        <m:fName>
                          <m:sSub>
                            <m:sSubPr>
                              <m:ctrlPr>
                                <a:rPr lang="en-AU" sz="2000" b="0" i="1" smtClean="0">
                                  <a:latin typeface="Cambria Math" panose="02040503050406030204" pitchFamily="18" charset="0"/>
                                </a:rPr>
                              </m:ctrlPr>
                            </m:sSubPr>
                            <m:e>
                              <m:r>
                                <m:rPr>
                                  <m:sty m:val="p"/>
                                </m:rPr>
                                <a:rPr lang="en-AU" sz="2000" b="0" i="0" smtClean="0">
                                  <a:latin typeface="Cambria Math" panose="02040503050406030204" pitchFamily="18" charset="0"/>
                                </a:rPr>
                                <m:t>log</m:t>
                              </m:r>
                            </m:e>
                            <m:sub>
                              <m:r>
                                <a:rPr lang="en-AU" sz="2000" b="0" i="1" smtClean="0">
                                  <a:latin typeface="Cambria Math" panose="02040503050406030204" pitchFamily="18" charset="0"/>
                                </a:rPr>
                                <m:t>𝑎</m:t>
                              </m:r>
                            </m:sub>
                          </m:sSub>
                        </m:fName>
                        <m:e>
                          <m:r>
                            <a:rPr lang="en-AU" sz="2000" b="0" i="1" smtClean="0">
                              <a:latin typeface="Cambria Math" panose="02040503050406030204" pitchFamily="18" charset="0"/>
                            </a:rPr>
                            <m:t>𝑚</m:t>
                          </m:r>
                        </m:e>
                      </m:func>
                      <m:r>
                        <a:rPr lang="en-AU" sz="2000" b="0" i="1" smtClean="0">
                          <a:latin typeface="Cambria Math" panose="02040503050406030204" pitchFamily="18" charset="0"/>
                        </a:rPr>
                        <m:t>+</m:t>
                      </m:r>
                      <m:func>
                        <m:funcPr>
                          <m:ctrlPr>
                            <a:rPr lang="en-AU" sz="2000" b="0" i="1" smtClean="0">
                              <a:latin typeface="Cambria Math" panose="02040503050406030204" pitchFamily="18" charset="0"/>
                            </a:rPr>
                          </m:ctrlPr>
                        </m:funcPr>
                        <m:fName>
                          <m:sSub>
                            <m:sSubPr>
                              <m:ctrlPr>
                                <a:rPr lang="en-AU" sz="2000" b="0" i="1" smtClean="0">
                                  <a:latin typeface="Cambria Math" panose="02040503050406030204" pitchFamily="18" charset="0"/>
                                </a:rPr>
                              </m:ctrlPr>
                            </m:sSubPr>
                            <m:e>
                              <m:r>
                                <m:rPr>
                                  <m:sty m:val="p"/>
                                </m:rPr>
                                <a:rPr lang="en-AU" sz="2000" b="0" i="0" smtClean="0">
                                  <a:latin typeface="Cambria Math" panose="02040503050406030204" pitchFamily="18" charset="0"/>
                                </a:rPr>
                                <m:t>log</m:t>
                              </m:r>
                            </m:e>
                            <m:sub>
                              <m:r>
                                <a:rPr lang="en-AU" sz="2000" b="0" i="1" smtClean="0">
                                  <a:latin typeface="Cambria Math" panose="02040503050406030204" pitchFamily="18" charset="0"/>
                                </a:rPr>
                                <m:t>𝑎</m:t>
                              </m:r>
                            </m:sub>
                          </m:sSub>
                        </m:fName>
                        <m:e>
                          <m:r>
                            <a:rPr lang="en-AU" sz="2000" b="0" i="1" smtClean="0">
                              <a:latin typeface="Cambria Math" panose="02040503050406030204" pitchFamily="18" charset="0"/>
                            </a:rPr>
                            <m:t>𝑛</m:t>
                          </m:r>
                        </m:e>
                      </m:func>
                    </m:oMath>
                  </m:oMathPara>
                </a14:m>
                <a:endParaRPr lang="en-AU" sz="2000"/>
              </a:p>
            </p:txBody>
          </p:sp>
        </mc:Choice>
        <mc:Fallback xmlns="">
          <p:sp>
            <p:nvSpPr>
              <p:cNvPr id="4" name="TextBox 3">
                <a:extLst>
                  <a:ext uri="{FF2B5EF4-FFF2-40B4-BE49-F238E27FC236}">
                    <a16:creationId xmlns:a16="http://schemas.microsoft.com/office/drawing/2014/main" id="{7BE68151-73EC-F990-8396-5F42806943CD}"/>
                  </a:ext>
                </a:extLst>
              </p:cNvPr>
              <p:cNvSpPr txBox="1">
                <a:spLocks noRot="1" noChangeAspect="1" noMove="1" noResize="1" noEditPoints="1" noAdjustHandles="1" noChangeArrowheads="1" noChangeShapeType="1" noTextEdit="1"/>
              </p:cNvSpPr>
              <p:nvPr/>
            </p:nvSpPr>
            <p:spPr>
              <a:xfrm>
                <a:off x="820865" y="4825918"/>
                <a:ext cx="3962400" cy="55704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Speech Bubble: Rectangle with Corners Rounded 5">
                <a:extLst>
                  <a:ext uri="{FF2B5EF4-FFF2-40B4-BE49-F238E27FC236}">
                    <a16:creationId xmlns:a16="http://schemas.microsoft.com/office/drawing/2014/main" id="{A29D6642-CEA7-C69A-CDEC-9F3C57156294}"/>
                  </a:ext>
                </a:extLst>
              </p:cNvPr>
              <p:cNvSpPr/>
              <p:nvPr/>
            </p:nvSpPr>
            <p:spPr>
              <a:xfrm>
                <a:off x="4096132" y="4080131"/>
                <a:ext cx="2679241" cy="589436"/>
              </a:xfrm>
              <a:prstGeom prst="wedgeRoundRectCallout">
                <a:avLst>
                  <a:gd name="adj1" fmla="val -84884"/>
                  <a:gd name="adj2" fmla="val 3012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2000" dirty="0"/>
                  <a:t>Substitute for </a:t>
                </a:r>
                <a14:m>
                  <m:oMath xmlns:m="http://schemas.openxmlformats.org/officeDocument/2006/math">
                    <m:r>
                      <a:rPr lang="en-AU" sz="2000" i="1" dirty="0" smtClean="0">
                        <a:latin typeface="Cambria Math" panose="02040503050406030204" pitchFamily="18" charset="0"/>
                      </a:rPr>
                      <m:t>𝑥</m:t>
                    </m:r>
                  </m:oMath>
                </a14:m>
                <a:r>
                  <a:rPr lang="en-AU" sz="2000" dirty="0"/>
                  <a:t> and </a:t>
                </a:r>
                <a14:m>
                  <m:oMath xmlns:m="http://schemas.openxmlformats.org/officeDocument/2006/math">
                    <m:r>
                      <a:rPr lang="en-AU" sz="2000" i="1" dirty="0" smtClean="0">
                        <a:latin typeface="Cambria Math" panose="02040503050406030204" pitchFamily="18" charset="0"/>
                      </a:rPr>
                      <m:t>𝑦</m:t>
                    </m:r>
                  </m:oMath>
                </a14:m>
                <a:endParaRPr lang="en-AU" sz="2000" dirty="0"/>
              </a:p>
            </p:txBody>
          </p:sp>
        </mc:Choice>
        <mc:Fallback xmlns="">
          <p:sp>
            <p:nvSpPr>
              <p:cNvPr id="6" name="Speech Bubble: Rectangle with Corners Rounded 5">
                <a:extLst>
                  <a:ext uri="{FF2B5EF4-FFF2-40B4-BE49-F238E27FC236}">
                    <a16:creationId xmlns:a16="http://schemas.microsoft.com/office/drawing/2014/main" id="{A29D6642-CEA7-C69A-CDEC-9F3C57156294}"/>
                  </a:ext>
                </a:extLst>
              </p:cNvPr>
              <p:cNvSpPr>
                <a:spLocks noRot="1" noChangeAspect="1" noMove="1" noResize="1" noEditPoints="1" noAdjustHandles="1" noChangeArrowheads="1" noChangeShapeType="1" noTextEdit="1"/>
              </p:cNvSpPr>
              <p:nvPr/>
            </p:nvSpPr>
            <p:spPr>
              <a:xfrm>
                <a:off x="4096132" y="4080131"/>
                <a:ext cx="2679241" cy="589436"/>
              </a:xfrm>
              <a:prstGeom prst="wedgeRoundRectCallout">
                <a:avLst>
                  <a:gd name="adj1" fmla="val -84884"/>
                  <a:gd name="adj2" fmla="val 30121"/>
                  <a:gd name="adj3" fmla="val 16667"/>
                </a:avLst>
              </a:prstGeom>
              <a:blipFill>
                <a:blip r:embed="rId7"/>
                <a:stretch>
                  <a:fillRect b="-9091"/>
                </a:stretch>
              </a:blipFill>
            </p:spPr>
            <p:txBody>
              <a:bodyPr/>
              <a:lstStyle/>
              <a:p>
                <a:r>
                  <a:rPr lang="en-AU">
                    <a:noFill/>
                  </a:rPr>
                  <a:t> </a:t>
                </a:r>
              </a:p>
            </p:txBody>
          </p:sp>
        </mc:Fallback>
      </mc:AlternateContent>
      <p:sp>
        <p:nvSpPr>
          <p:cNvPr id="5" name="Speech Bubble: Rectangle with Corners Rounded 4">
            <a:extLst>
              <a:ext uri="{FF2B5EF4-FFF2-40B4-BE49-F238E27FC236}">
                <a16:creationId xmlns:a16="http://schemas.microsoft.com/office/drawing/2014/main" id="{B881C681-5804-8350-A570-A91481200DDB}"/>
              </a:ext>
            </a:extLst>
          </p:cNvPr>
          <p:cNvSpPr/>
          <p:nvPr/>
        </p:nvSpPr>
        <p:spPr>
          <a:xfrm>
            <a:off x="4897783" y="5101561"/>
            <a:ext cx="2824253" cy="773919"/>
          </a:xfrm>
          <a:prstGeom prst="wedgeRoundRectCallout">
            <a:avLst>
              <a:gd name="adj1" fmla="val -87142"/>
              <a:gd name="adj2" fmla="val -5075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2000" dirty="0"/>
              <a:t>Logarithm of a product</a:t>
            </a:r>
          </a:p>
        </p:txBody>
      </p:sp>
      <mc:AlternateContent xmlns:mc="http://schemas.openxmlformats.org/markup-compatibility/2006" xmlns:a14="http://schemas.microsoft.com/office/drawing/2010/main">
        <mc:Choice Requires="a14">
          <p:sp>
            <p:nvSpPr>
              <p:cNvPr id="3" name="Flowchart: Alternate Process 2">
                <a:extLst>
                  <a:ext uri="{FF2B5EF4-FFF2-40B4-BE49-F238E27FC236}">
                    <a16:creationId xmlns:a16="http://schemas.microsoft.com/office/drawing/2014/main" id="{9421BFDF-3C1B-2A76-BE71-BA35870E341E}"/>
                  </a:ext>
                </a:extLst>
              </p:cNvPr>
              <p:cNvSpPr/>
              <p:nvPr/>
            </p:nvSpPr>
            <p:spPr>
              <a:xfrm>
                <a:off x="7577957" y="1366346"/>
                <a:ext cx="4162098" cy="1019504"/>
              </a:xfrm>
              <a:prstGeom prst="flowChartAlternateProcess">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unc>
                        <m:funcPr>
                          <m:ctrlPr>
                            <a:rPr lang="en-AU" i="1" smtClean="0">
                              <a:solidFill>
                                <a:schemeClr val="tx1"/>
                              </a:solidFill>
                              <a:latin typeface="Cambria Math" panose="02040503050406030204" pitchFamily="18" charset="0"/>
                            </a:rPr>
                          </m:ctrlPr>
                        </m:funcPr>
                        <m:fName>
                          <m:sSub>
                            <m:sSubPr>
                              <m:ctrlPr>
                                <a:rPr lang="en-AU" i="1">
                                  <a:solidFill>
                                    <a:schemeClr val="tx1"/>
                                  </a:solidFill>
                                  <a:latin typeface="Cambria Math" panose="02040503050406030204" pitchFamily="18" charset="0"/>
                                </a:rPr>
                              </m:ctrlPr>
                            </m:sSubPr>
                            <m:e>
                              <m:r>
                                <m:rPr>
                                  <m:sty m:val="p"/>
                                </m:rPr>
                                <a:rPr lang="en-AU">
                                  <a:solidFill>
                                    <a:schemeClr val="tx1"/>
                                  </a:solidFill>
                                  <a:latin typeface="Cambria Math" panose="02040503050406030204" pitchFamily="18" charset="0"/>
                                </a:rPr>
                                <m:t>log</m:t>
                              </m:r>
                            </m:e>
                            <m:sub>
                              <m:r>
                                <a:rPr lang="en-AU" i="1">
                                  <a:solidFill>
                                    <a:schemeClr val="tx1"/>
                                  </a:solidFill>
                                  <a:latin typeface="Cambria Math" panose="02040503050406030204" pitchFamily="18" charset="0"/>
                                </a:rPr>
                                <m:t>𝑎</m:t>
                              </m:r>
                            </m:sub>
                          </m:sSub>
                        </m:fName>
                        <m:e>
                          <m:r>
                            <a:rPr lang="en-AU" i="1">
                              <a:solidFill>
                                <a:schemeClr val="tx1"/>
                              </a:solidFill>
                              <a:latin typeface="Cambria Math" panose="02040503050406030204" pitchFamily="18" charset="0"/>
                            </a:rPr>
                            <m:t>𝑚</m:t>
                          </m:r>
                        </m:e>
                      </m:func>
                      <m:r>
                        <a:rPr lang="en-AU" i="1">
                          <a:solidFill>
                            <a:schemeClr val="tx1"/>
                          </a:solidFill>
                          <a:latin typeface="Cambria Math" panose="02040503050406030204" pitchFamily="18" charset="0"/>
                        </a:rPr>
                        <m:t>+</m:t>
                      </m:r>
                      <m:func>
                        <m:funcPr>
                          <m:ctrlPr>
                            <a:rPr lang="en-AU" i="1">
                              <a:solidFill>
                                <a:schemeClr val="tx1"/>
                              </a:solidFill>
                              <a:latin typeface="Cambria Math" panose="02040503050406030204" pitchFamily="18" charset="0"/>
                            </a:rPr>
                          </m:ctrlPr>
                        </m:funcPr>
                        <m:fName>
                          <m:sSub>
                            <m:sSubPr>
                              <m:ctrlPr>
                                <a:rPr lang="en-AU" i="1">
                                  <a:solidFill>
                                    <a:schemeClr val="tx1"/>
                                  </a:solidFill>
                                  <a:latin typeface="Cambria Math" panose="02040503050406030204" pitchFamily="18" charset="0"/>
                                </a:rPr>
                              </m:ctrlPr>
                            </m:sSubPr>
                            <m:e>
                              <m:r>
                                <m:rPr>
                                  <m:sty m:val="p"/>
                                </m:rPr>
                                <a:rPr lang="en-AU">
                                  <a:solidFill>
                                    <a:schemeClr val="tx1"/>
                                  </a:solidFill>
                                  <a:latin typeface="Cambria Math" panose="02040503050406030204" pitchFamily="18" charset="0"/>
                                </a:rPr>
                                <m:t>log</m:t>
                              </m:r>
                            </m:e>
                            <m:sub>
                              <m:r>
                                <a:rPr lang="en-AU" i="1">
                                  <a:solidFill>
                                    <a:schemeClr val="tx1"/>
                                  </a:solidFill>
                                  <a:latin typeface="Cambria Math" panose="02040503050406030204" pitchFamily="18" charset="0"/>
                                </a:rPr>
                                <m:t>𝑎</m:t>
                              </m:r>
                            </m:sub>
                          </m:sSub>
                        </m:fName>
                        <m:e>
                          <m:r>
                            <a:rPr lang="en-AU" i="1">
                              <a:solidFill>
                                <a:schemeClr val="tx1"/>
                              </a:solidFill>
                              <a:latin typeface="Cambria Math" panose="02040503050406030204" pitchFamily="18" charset="0"/>
                            </a:rPr>
                            <m:t>𝑛</m:t>
                          </m:r>
                        </m:e>
                      </m:func>
                      <m:r>
                        <a:rPr lang="en-AU" i="1">
                          <a:solidFill>
                            <a:schemeClr val="tx1"/>
                          </a:solidFill>
                          <a:latin typeface="Cambria Math" panose="02040503050406030204" pitchFamily="18" charset="0"/>
                        </a:rPr>
                        <m:t>=</m:t>
                      </m:r>
                      <m:func>
                        <m:funcPr>
                          <m:ctrlPr>
                            <a:rPr lang="en-AU" i="1">
                              <a:solidFill>
                                <a:schemeClr val="tx1"/>
                              </a:solidFill>
                              <a:latin typeface="Cambria Math" panose="02040503050406030204" pitchFamily="18" charset="0"/>
                            </a:rPr>
                          </m:ctrlPr>
                        </m:funcPr>
                        <m:fName>
                          <m:sSub>
                            <m:sSubPr>
                              <m:ctrlPr>
                                <a:rPr lang="en-AU" i="1">
                                  <a:solidFill>
                                    <a:schemeClr val="tx1"/>
                                  </a:solidFill>
                                  <a:latin typeface="Cambria Math" panose="02040503050406030204" pitchFamily="18" charset="0"/>
                                </a:rPr>
                              </m:ctrlPr>
                            </m:sSubPr>
                            <m:e>
                              <m:r>
                                <m:rPr>
                                  <m:sty m:val="p"/>
                                </m:rPr>
                                <a:rPr lang="en-AU">
                                  <a:solidFill>
                                    <a:schemeClr val="tx1"/>
                                  </a:solidFill>
                                  <a:latin typeface="Cambria Math" panose="02040503050406030204" pitchFamily="18" charset="0"/>
                                </a:rPr>
                                <m:t>log</m:t>
                              </m:r>
                            </m:e>
                            <m:sub>
                              <m:r>
                                <a:rPr lang="en-AU" i="1">
                                  <a:solidFill>
                                    <a:schemeClr val="tx1"/>
                                  </a:solidFill>
                                  <a:latin typeface="Cambria Math" panose="02040503050406030204" pitchFamily="18" charset="0"/>
                                </a:rPr>
                                <m:t>𝑎</m:t>
                              </m:r>
                            </m:sub>
                          </m:sSub>
                        </m:fName>
                        <m:e>
                          <m:d>
                            <m:dPr>
                              <m:ctrlPr>
                                <a:rPr lang="en-AU" i="1">
                                  <a:solidFill>
                                    <a:schemeClr val="tx1"/>
                                  </a:solidFill>
                                  <a:latin typeface="Cambria Math" panose="02040503050406030204" pitchFamily="18" charset="0"/>
                                </a:rPr>
                              </m:ctrlPr>
                            </m:dPr>
                            <m:e>
                              <m:r>
                                <a:rPr lang="en-AU" i="1">
                                  <a:solidFill>
                                    <a:schemeClr val="tx1"/>
                                  </a:solidFill>
                                  <a:latin typeface="Cambria Math" panose="02040503050406030204" pitchFamily="18" charset="0"/>
                                </a:rPr>
                                <m:t>𝑚𝑛</m:t>
                              </m:r>
                            </m:e>
                          </m:d>
                        </m:e>
                      </m:func>
                    </m:oMath>
                  </m:oMathPara>
                </a14:m>
                <a:endParaRPr lang="en-AU" dirty="0">
                  <a:solidFill>
                    <a:schemeClr val="tx1"/>
                  </a:solidFill>
                </a:endParaRPr>
              </a:p>
            </p:txBody>
          </p:sp>
        </mc:Choice>
        <mc:Fallback xmlns="">
          <p:sp>
            <p:nvSpPr>
              <p:cNvPr id="3" name="Flowchart: Alternate Process 2">
                <a:extLst>
                  <a:ext uri="{FF2B5EF4-FFF2-40B4-BE49-F238E27FC236}">
                    <a16:creationId xmlns:a16="http://schemas.microsoft.com/office/drawing/2014/main" id="{9421BFDF-3C1B-2A76-BE71-BA35870E341E}"/>
                  </a:ext>
                </a:extLst>
              </p:cNvPr>
              <p:cNvSpPr>
                <a:spLocks noRot="1" noChangeAspect="1" noMove="1" noResize="1" noEditPoints="1" noAdjustHandles="1" noChangeArrowheads="1" noChangeShapeType="1" noTextEdit="1"/>
              </p:cNvSpPr>
              <p:nvPr/>
            </p:nvSpPr>
            <p:spPr>
              <a:xfrm>
                <a:off x="7577957" y="1366346"/>
                <a:ext cx="4162098" cy="1019504"/>
              </a:xfrm>
              <a:prstGeom prst="flowChartAlternateProcess">
                <a:avLst/>
              </a:prstGeom>
              <a:blipFill>
                <a:blip r:embed="rId4"/>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1E867BB5-E568-D909-F3DE-3A6B03B2921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a:p>
        </p:txBody>
      </p:sp>
    </p:spTree>
    <p:extLst>
      <p:ext uri="{BB962C8B-B14F-4D97-AF65-F5344CB8AC3E}">
        <p14:creationId xmlns:p14="http://schemas.microsoft.com/office/powerpoint/2010/main" val="173131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00F6A7-72CC-A617-D65A-3344C505D920}"/>
              </a:ext>
            </a:extLst>
          </p:cNvPr>
          <p:cNvSpPr>
            <a:spLocks noGrp="1"/>
          </p:cNvSpPr>
          <p:nvPr>
            <p:ph type="title"/>
          </p:nvPr>
        </p:nvSpPr>
        <p:spPr/>
        <p:txBody>
          <a:bodyPr/>
          <a:lstStyle/>
          <a:p>
            <a:r>
              <a:rPr lang="en-AU" dirty="0"/>
              <a:t>Quotient and power logarithmic laws (1)</a:t>
            </a:r>
          </a:p>
        </p:txBody>
      </p:sp>
      <p:sp>
        <p:nvSpPr>
          <p:cNvPr id="4" name="Text Placeholder 3">
            <a:extLst>
              <a:ext uri="{FF2B5EF4-FFF2-40B4-BE49-F238E27FC236}">
                <a16:creationId xmlns:a16="http://schemas.microsoft.com/office/drawing/2014/main" id="{8BB3016E-AD8D-699B-42AF-E2BF290030F5}"/>
              </a:ext>
            </a:extLst>
          </p:cNvPr>
          <p:cNvSpPr>
            <a:spLocks noGrp="1"/>
          </p:cNvSpPr>
          <p:nvPr>
            <p:ph type="body" sz="quarter" idx="18"/>
          </p:nvPr>
        </p:nvSpPr>
        <p:spPr/>
        <p:txBody>
          <a:bodyPr/>
          <a:lstStyle/>
          <a:p>
            <a:r>
              <a:rPr lang="en-AU" dirty="0"/>
              <a:t>Proving the quotient law</a:t>
            </a:r>
          </a:p>
        </p:txBody>
      </p:sp>
      <p:sp>
        <p:nvSpPr>
          <p:cNvPr id="9" name="Text Placeholder 7">
            <a:extLst>
              <a:ext uri="{FF2B5EF4-FFF2-40B4-BE49-F238E27FC236}">
                <a16:creationId xmlns:a16="http://schemas.microsoft.com/office/drawing/2014/main" id="{74F81763-D97D-C4A7-FAD6-07B2F79119C8}"/>
              </a:ext>
            </a:extLst>
          </p:cNvPr>
          <p:cNvSpPr>
            <a:spLocks noGrp="1"/>
          </p:cNvSpPr>
          <p:nvPr>
            <p:ph type="body" sz="quarter" idx="17"/>
          </p:nvPr>
        </p:nvSpPr>
        <p:spPr>
          <a:xfrm>
            <a:off x="359999" y="1434676"/>
            <a:ext cx="6113536" cy="995783"/>
          </a:xfrm>
        </p:spPr>
        <p:txBody>
          <a:bodyPr/>
          <a:lstStyle/>
          <a:p>
            <a:r>
              <a:rPr lang="en-AU" dirty="0"/>
              <a:t>Use a similar process to prove the quotient law for logarithms. The proof for the product rule is displayed.</a:t>
            </a:r>
          </a:p>
          <a:p>
            <a:pPr>
              <a:lnSpc>
                <a:spcPct val="200000"/>
              </a:lnSpc>
            </a:pPr>
            <a:endParaRPr lang="en-AU" dirty="0"/>
          </a:p>
        </p:txBody>
      </p:sp>
      <mc:AlternateContent xmlns:mc="http://schemas.openxmlformats.org/markup-compatibility/2006" xmlns:a14="http://schemas.microsoft.com/office/drawing/2010/main">
        <mc:Choice Requires="a14">
          <p:sp>
            <p:nvSpPr>
              <p:cNvPr id="6" name="Flowchart: Alternate Process 5">
                <a:extLst>
                  <a:ext uri="{FF2B5EF4-FFF2-40B4-BE49-F238E27FC236}">
                    <a16:creationId xmlns:a16="http://schemas.microsoft.com/office/drawing/2014/main" id="{06D17E22-9705-42BD-DDAF-B15ED61B58F4}"/>
                  </a:ext>
                </a:extLst>
              </p:cNvPr>
              <p:cNvSpPr/>
              <p:nvPr/>
            </p:nvSpPr>
            <p:spPr>
              <a:xfrm>
                <a:off x="1432600" y="2349886"/>
                <a:ext cx="3968333" cy="715432"/>
              </a:xfrm>
              <a:prstGeom prst="flowChartAlternateProcess">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unc>
                        <m:funcPr>
                          <m:ctrlPr>
                            <a:rPr lang="en-AU" i="1">
                              <a:solidFill>
                                <a:schemeClr val="tx1"/>
                              </a:solidFill>
                              <a:latin typeface="Cambria Math" panose="02040503050406030204" pitchFamily="18" charset="0"/>
                            </a:rPr>
                          </m:ctrlPr>
                        </m:funcPr>
                        <m:fName>
                          <m:sSub>
                            <m:sSubPr>
                              <m:ctrlPr>
                                <a:rPr lang="en-AU" i="1">
                                  <a:solidFill>
                                    <a:schemeClr val="tx1"/>
                                  </a:solidFill>
                                  <a:latin typeface="Cambria Math" panose="02040503050406030204" pitchFamily="18" charset="0"/>
                                </a:rPr>
                              </m:ctrlPr>
                            </m:sSubPr>
                            <m:e>
                              <m:r>
                                <m:rPr>
                                  <m:sty m:val="p"/>
                                </m:rPr>
                                <a:rPr lang="en-AU">
                                  <a:solidFill>
                                    <a:schemeClr val="tx1"/>
                                  </a:solidFill>
                                  <a:latin typeface="Cambria Math" panose="02040503050406030204" pitchFamily="18" charset="0"/>
                                </a:rPr>
                                <m:t>log</m:t>
                              </m:r>
                            </m:e>
                            <m:sub>
                              <m:r>
                                <a:rPr lang="en-AU" i="1">
                                  <a:solidFill>
                                    <a:schemeClr val="tx1"/>
                                  </a:solidFill>
                                  <a:latin typeface="Cambria Math" panose="02040503050406030204" pitchFamily="18" charset="0"/>
                                </a:rPr>
                                <m:t>𝑎</m:t>
                              </m:r>
                            </m:sub>
                          </m:sSub>
                        </m:fName>
                        <m:e>
                          <m:r>
                            <a:rPr lang="en-AU" i="1">
                              <a:solidFill>
                                <a:schemeClr val="tx1"/>
                              </a:solidFill>
                              <a:latin typeface="Cambria Math" panose="02040503050406030204" pitchFamily="18" charset="0"/>
                            </a:rPr>
                            <m:t>𝑚</m:t>
                          </m:r>
                        </m:e>
                      </m:func>
                      <m:r>
                        <a:rPr lang="en-AU" i="1">
                          <a:solidFill>
                            <a:schemeClr val="tx1"/>
                          </a:solidFill>
                          <a:latin typeface="Cambria Math" panose="02040503050406030204" pitchFamily="18" charset="0"/>
                        </a:rPr>
                        <m:t>−</m:t>
                      </m:r>
                      <m:func>
                        <m:funcPr>
                          <m:ctrlPr>
                            <a:rPr lang="en-AU" i="1">
                              <a:solidFill>
                                <a:schemeClr val="tx1"/>
                              </a:solidFill>
                              <a:latin typeface="Cambria Math" panose="02040503050406030204" pitchFamily="18" charset="0"/>
                            </a:rPr>
                          </m:ctrlPr>
                        </m:funcPr>
                        <m:fName>
                          <m:sSub>
                            <m:sSubPr>
                              <m:ctrlPr>
                                <a:rPr lang="en-AU" i="1">
                                  <a:solidFill>
                                    <a:schemeClr val="tx1"/>
                                  </a:solidFill>
                                  <a:latin typeface="Cambria Math" panose="02040503050406030204" pitchFamily="18" charset="0"/>
                                </a:rPr>
                              </m:ctrlPr>
                            </m:sSubPr>
                            <m:e>
                              <m:r>
                                <m:rPr>
                                  <m:sty m:val="p"/>
                                </m:rPr>
                                <a:rPr lang="en-AU">
                                  <a:solidFill>
                                    <a:schemeClr val="tx1"/>
                                  </a:solidFill>
                                  <a:latin typeface="Cambria Math" panose="02040503050406030204" pitchFamily="18" charset="0"/>
                                </a:rPr>
                                <m:t>log</m:t>
                              </m:r>
                            </m:e>
                            <m:sub>
                              <m:r>
                                <a:rPr lang="en-AU" i="1">
                                  <a:solidFill>
                                    <a:schemeClr val="tx1"/>
                                  </a:solidFill>
                                  <a:latin typeface="Cambria Math" panose="02040503050406030204" pitchFamily="18" charset="0"/>
                                </a:rPr>
                                <m:t>𝑎</m:t>
                              </m:r>
                            </m:sub>
                          </m:sSub>
                        </m:fName>
                        <m:e>
                          <m:r>
                            <a:rPr lang="en-AU" i="1">
                              <a:solidFill>
                                <a:schemeClr val="tx1"/>
                              </a:solidFill>
                              <a:latin typeface="Cambria Math" panose="02040503050406030204" pitchFamily="18" charset="0"/>
                            </a:rPr>
                            <m:t>𝑛</m:t>
                          </m:r>
                        </m:e>
                      </m:func>
                      <m:r>
                        <a:rPr lang="en-AU" i="1">
                          <a:solidFill>
                            <a:schemeClr val="tx1"/>
                          </a:solidFill>
                          <a:latin typeface="Cambria Math" panose="02040503050406030204" pitchFamily="18" charset="0"/>
                        </a:rPr>
                        <m:t>=</m:t>
                      </m:r>
                      <m:func>
                        <m:funcPr>
                          <m:ctrlPr>
                            <a:rPr lang="en-AU" i="1">
                              <a:solidFill>
                                <a:schemeClr val="tx1"/>
                              </a:solidFill>
                              <a:latin typeface="Cambria Math" panose="02040503050406030204" pitchFamily="18" charset="0"/>
                            </a:rPr>
                          </m:ctrlPr>
                        </m:funcPr>
                        <m:fName>
                          <m:sSub>
                            <m:sSubPr>
                              <m:ctrlPr>
                                <a:rPr lang="en-AU" i="1">
                                  <a:solidFill>
                                    <a:schemeClr val="tx1"/>
                                  </a:solidFill>
                                  <a:latin typeface="Cambria Math" panose="02040503050406030204" pitchFamily="18" charset="0"/>
                                </a:rPr>
                              </m:ctrlPr>
                            </m:sSubPr>
                            <m:e>
                              <m:r>
                                <m:rPr>
                                  <m:sty m:val="p"/>
                                </m:rPr>
                                <a:rPr lang="en-AU">
                                  <a:solidFill>
                                    <a:schemeClr val="tx1"/>
                                  </a:solidFill>
                                  <a:latin typeface="Cambria Math" panose="02040503050406030204" pitchFamily="18" charset="0"/>
                                </a:rPr>
                                <m:t>log</m:t>
                              </m:r>
                            </m:e>
                            <m:sub>
                              <m:r>
                                <a:rPr lang="en-AU" i="1">
                                  <a:solidFill>
                                    <a:schemeClr val="tx1"/>
                                  </a:solidFill>
                                  <a:latin typeface="Cambria Math" panose="02040503050406030204" pitchFamily="18" charset="0"/>
                                </a:rPr>
                                <m:t>𝑎</m:t>
                              </m:r>
                            </m:sub>
                          </m:sSub>
                        </m:fName>
                        <m:e>
                          <m:d>
                            <m:dPr>
                              <m:ctrlPr>
                                <a:rPr lang="en-AU" i="1">
                                  <a:solidFill>
                                    <a:schemeClr val="tx1"/>
                                  </a:solidFill>
                                  <a:latin typeface="Cambria Math" panose="02040503050406030204" pitchFamily="18" charset="0"/>
                                </a:rPr>
                              </m:ctrlPr>
                            </m:dPr>
                            <m:e>
                              <m:f>
                                <m:fPr>
                                  <m:ctrlPr>
                                    <a:rPr lang="en-AU" i="1">
                                      <a:solidFill>
                                        <a:schemeClr val="tx1"/>
                                      </a:solidFill>
                                      <a:latin typeface="Cambria Math" panose="02040503050406030204" pitchFamily="18" charset="0"/>
                                    </a:rPr>
                                  </m:ctrlPr>
                                </m:fPr>
                                <m:num>
                                  <m:r>
                                    <a:rPr lang="en-AU" i="1">
                                      <a:solidFill>
                                        <a:schemeClr val="tx1"/>
                                      </a:solidFill>
                                      <a:latin typeface="Cambria Math" panose="02040503050406030204" pitchFamily="18" charset="0"/>
                                    </a:rPr>
                                    <m:t>𝑚</m:t>
                                  </m:r>
                                </m:num>
                                <m:den>
                                  <m:r>
                                    <a:rPr lang="en-AU" i="1">
                                      <a:solidFill>
                                        <a:schemeClr val="tx1"/>
                                      </a:solidFill>
                                      <a:latin typeface="Cambria Math" panose="02040503050406030204" pitchFamily="18" charset="0"/>
                                    </a:rPr>
                                    <m:t>𝑛</m:t>
                                  </m:r>
                                </m:den>
                              </m:f>
                            </m:e>
                          </m:d>
                        </m:e>
                      </m:func>
                    </m:oMath>
                  </m:oMathPara>
                </a14:m>
                <a:endParaRPr lang="en-AU" sz="2800" dirty="0">
                  <a:solidFill>
                    <a:schemeClr val="tx1"/>
                  </a:solidFill>
                </a:endParaRPr>
              </a:p>
            </p:txBody>
          </p:sp>
        </mc:Choice>
        <mc:Fallback xmlns="">
          <p:sp>
            <p:nvSpPr>
              <p:cNvPr id="6" name="Flowchart: Alternate Process 5">
                <a:extLst>
                  <a:ext uri="{FF2B5EF4-FFF2-40B4-BE49-F238E27FC236}">
                    <a16:creationId xmlns:a16="http://schemas.microsoft.com/office/drawing/2014/main" id="{06D17E22-9705-42BD-DDAF-B15ED61B58F4}"/>
                  </a:ext>
                </a:extLst>
              </p:cNvPr>
              <p:cNvSpPr>
                <a:spLocks noRot="1" noChangeAspect="1" noMove="1" noResize="1" noEditPoints="1" noAdjustHandles="1" noChangeArrowheads="1" noChangeShapeType="1" noTextEdit="1"/>
              </p:cNvSpPr>
              <p:nvPr/>
            </p:nvSpPr>
            <p:spPr>
              <a:xfrm>
                <a:off x="1432600" y="2349886"/>
                <a:ext cx="3968333" cy="715432"/>
              </a:xfrm>
              <a:prstGeom prst="flowChartAlternateProcess">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 Placeholder 7">
                <a:extLst>
                  <a:ext uri="{FF2B5EF4-FFF2-40B4-BE49-F238E27FC236}">
                    <a16:creationId xmlns:a16="http://schemas.microsoft.com/office/drawing/2014/main" id="{0E2D49B3-4BD9-F6FE-4C77-E88D2E132F3B}"/>
                  </a:ext>
                </a:extLst>
              </p:cNvPr>
              <p:cNvSpPr txBox="1">
                <a:spLocks/>
              </p:cNvSpPr>
              <p:nvPr/>
            </p:nvSpPr>
            <p:spPr>
              <a:xfrm>
                <a:off x="359999" y="3174854"/>
                <a:ext cx="4515459" cy="3431146"/>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AU" b="1" dirty="0"/>
                  <a:t>Logarithm of a quotient law proof</a:t>
                </a:r>
              </a:p>
              <a:p>
                <a:pPr>
                  <a:spcAft>
                    <a:spcPts val="600"/>
                  </a:spcAft>
                </a:pPr>
                <a:r>
                  <a:rPr lang="en-AU" dirty="0"/>
                  <a:t>Let </a:t>
                </a:r>
                <a14:m>
                  <m:oMath xmlns:m="http://schemas.openxmlformats.org/officeDocument/2006/math">
                    <m:r>
                      <a:rPr lang="en-AU" i="1" smtClean="0">
                        <a:latin typeface="Cambria Math" panose="02040503050406030204" pitchFamily="18" charset="0"/>
                      </a:rPr>
                      <m:t>𝑚</m:t>
                    </m:r>
                    <m:r>
                      <a:rPr lang="en-AU" i="1" smtClean="0">
                        <a:latin typeface="Cambria Math" panose="02040503050406030204" pitchFamily="18" charset="0"/>
                      </a:rPr>
                      <m:t>=</m:t>
                    </m:r>
                    <m:sSup>
                      <m:sSupPr>
                        <m:ctrlPr>
                          <a:rPr lang="en-AU" i="1" smtClean="0">
                            <a:latin typeface="Cambria Math" panose="02040503050406030204" pitchFamily="18" charset="0"/>
                          </a:rPr>
                        </m:ctrlPr>
                      </m:sSupPr>
                      <m:e>
                        <m:r>
                          <a:rPr lang="en-AU" i="1" smtClean="0">
                            <a:latin typeface="Cambria Math" panose="02040503050406030204" pitchFamily="18" charset="0"/>
                          </a:rPr>
                          <m:t>𝑎</m:t>
                        </m:r>
                      </m:e>
                      <m:sup>
                        <m:r>
                          <a:rPr lang="en-AU" i="1" smtClean="0">
                            <a:latin typeface="Cambria Math" panose="02040503050406030204" pitchFamily="18" charset="0"/>
                          </a:rPr>
                          <m:t>𝑥</m:t>
                        </m:r>
                      </m:sup>
                    </m:sSup>
                  </m:oMath>
                </a14:m>
                <a:r>
                  <a:rPr lang="en-AU" dirty="0"/>
                  <a:t> and </a:t>
                </a:r>
                <a14:m>
                  <m:oMath xmlns:m="http://schemas.openxmlformats.org/officeDocument/2006/math">
                    <m:r>
                      <a:rPr lang="en-AU" i="1" smtClean="0">
                        <a:latin typeface="Cambria Math" panose="02040503050406030204" pitchFamily="18" charset="0"/>
                      </a:rPr>
                      <m:t>𝑛</m:t>
                    </m:r>
                    <m:r>
                      <a:rPr lang="en-AU" i="1" smtClean="0">
                        <a:latin typeface="Cambria Math" panose="02040503050406030204" pitchFamily="18" charset="0"/>
                      </a:rPr>
                      <m:t>=</m:t>
                    </m:r>
                    <m:sSup>
                      <m:sSupPr>
                        <m:ctrlPr>
                          <a:rPr lang="en-AU" i="1" smtClean="0">
                            <a:latin typeface="Cambria Math" panose="02040503050406030204" pitchFamily="18" charset="0"/>
                          </a:rPr>
                        </m:ctrlPr>
                      </m:sSupPr>
                      <m:e>
                        <m:r>
                          <a:rPr lang="en-AU" i="1" smtClean="0">
                            <a:latin typeface="Cambria Math" panose="02040503050406030204" pitchFamily="18" charset="0"/>
                          </a:rPr>
                          <m:t>𝑎</m:t>
                        </m:r>
                      </m:e>
                      <m:sup>
                        <m:r>
                          <a:rPr lang="en-AU" i="1" smtClean="0">
                            <a:latin typeface="Cambria Math" panose="02040503050406030204" pitchFamily="18" charset="0"/>
                          </a:rPr>
                          <m:t>𝑦</m:t>
                        </m:r>
                      </m:sup>
                    </m:sSup>
                  </m:oMath>
                </a14:m>
                <a:r>
                  <a:rPr lang="en-AU" dirty="0"/>
                  <a:t>.</a:t>
                </a:r>
              </a:p>
              <a:p>
                <a:pPr>
                  <a:spcAft>
                    <a:spcPts val="600"/>
                  </a:spcAft>
                </a:pPr>
                <a:r>
                  <a:rPr lang="en-AU" dirty="0"/>
                  <a:t>Then, </a:t>
                </a:r>
                <a14:m>
                  <m:oMath xmlns:m="http://schemas.openxmlformats.org/officeDocument/2006/math">
                    <m:r>
                      <a:rPr lang="en-AU" i="1" smtClean="0">
                        <a:latin typeface="Cambria Math" panose="02040503050406030204" pitchFamily="18" charset="0"/>
                      </a:rPr>
                      <m:t>𝑥</m:t>
                    </m:r>
                    <m:r>
                      <a:rPr lang="en-AU" i="1" smtClean="0">
                        <a:latin typeface="Cambria Math" panose="02040503050406030204" pitchFamily="18" charset="0"/>
                      </a:rPr>
                      <m:t>=</m:t>
                    </m:r>
                    <m:func>
                      <m:funcPr>
                        <m:ctrlPr>
                          <a:rPr lang="en-AU" i="1" smtClean="0">
                            <a:latin typeface="Cambria Math" panose="02040503050406030204" pitchFamily="18" charset="0"/>
                          </a:rPr>
                        </m:ctrlPr>
                      </m:funcPr>
                      <m:fName>
                        <m:sSub>
                          <m:sSubPr>
                            <m:ctrlPr>
                              <a:rPr lang="en-AU" i="1" smtClean="0">
                                <a:latin typeface="Cambria Math" panose="02040503050406030204" pitchFamily="18" charset="0"/>
                              </a:rPr>
                            </m:ctrlPr>
                          </m:sSubPr>
                          <m:e>
                            <m:r>
                              <m:rPr>
                                <m:sty m:val="p"/>
                              </m:rPr>
                              <a:rPr lang="en-AU" smtClean="0">
                                <a:latin typeface="Cambria Math" panose="02040503050406030204" pitchFamily="18" charset="0"/>
                              </a:rPr>
                              <m:t>log</m:t>
                            </m:r>
                          </m:e>
                          <m:sub>
                            <m:r>
                              <a:rPr lang="en-AU" i="1" smtClean="0">
                                <a:latin typeface="Cambria Math" panose="02040503050406030204" pitchFamily="18" charset="0"/>
                              </a:rPr>
                              <m:t>𝑎</m:t>
                            </m:r>
                          </m:sub>
                        </m:sSub>
                      </m:fName>
                      <m:e>
                        <m:r>
                          <a:rPr lang="en-AU" i="1" smtClean="0">
                            <a:latin typeface="Cambria Math" panose="02040503050406030204" pitchFamily="18" charset="0"/>
                          </a:rPr>
                          <m:t>𝑚</m:t>
                        </m:r>
                      </m:e>
                    </m:func>
                  </m:oMath>
                </a14:m>
                <a:r>
                  <a:rPr lang="en-AU" dirty="0"/>
                  <a:t> and </a:t>
                </a:r>
                <a14:m>
                  <m:oMath xmlns:m="http://schemas.openxmlformats.org/officeDocument/2006/math">
                    <m:r>
                      <a:rPr lang="en-AU" i="1" smtClean="0">
                        <a:latin typeface="Cambria Math" panose="02040503050406030204" pitchFamily="18" charset="0"/>
                      </a:rPr>
                      <m:t>𝑦</m:t>
                    </m:r>
                    <m:r>
                      <a:rPr lang="en-AU" i="1" smtClean="0">
                        <a:latin typeface="Cambria Math" panose="02040503050406030204" pitchFamily="18" charset="0"/>
                      </a:rPr>
                      <m:t>=</m:t>
                    </m:r>
                    <m:func>
                      <m:funcPr>
                        <m:ctrlPr>
                          <a:rPr lang="en-AU" i="1" smtClean="0">
                            <a:latin typeface="Cambria Math" panose="02040503050406030204" pitchFamily="18" charset="0"/>
                          </a:rPr>
                        </m:ctrlPr>
                      </m:funcPr>
                      <m:fName>
                        <m:sSub>
                          <m:sSubPr>
                            <m:ctrlPr>
                              <a:rPr lang="en-AU" i="1" smtClean="0">
                                <a:latin typeface="Cambria Math" panose="02040503050406030204" pitchFamily="18" charset="0"/>
                              </a:rPr>
                            </m:ctrlPr>
                          </m:sSubPr>
                          <m:e>
                            <m:r>
                              <m:rPr>
                                <m:sty m:val="p"/>
                              </m:rPr>
                              <a:rPr lang="en-AU" smtClean="0">
                                <a:latin typeface="Cambria Math" panose="02040503050406030204" pitchFamily="18" charset="0"/>
                              </a:rPr>
                              <m:t>log</m:t>
                            </m:r>
                          </m:e>
                          <m:sub>
                            <m:r>
                              <a:rPr lang="en-AU" i="1" smtClean="0">
                                <a:latin typeface="Cambria Math" panose="02040503050406030204" pitchFamily="18" charset="0"/>
                              </a:rPr>
                              <m:t>𝑎</m:t>
                            </m:r>
                          </m:sub>
                        </m:sSub>
                      </m:fName>
                      <m:e>
                        <m:r>
                          <a:rPr lang="en-AU" i="1" smtClean="0">
                            <a:latin typeface="Cambria Math" panose="02040503050406030204" pitchFamily="18" charset="0"/>
                          </a:rPr>
                          <m:t>𝑛</m:t>
                        </m:r>
                      </m:e>
                    </m:func>
                  </m:oMath>
                </a14:m>
                <a:r>
                  <a:rPr lang="en-AU" dirty="0"/>
                  <a:t>.</a:t>
                </a:r>
              </a:p>
              <a:p>
                <a:pPr>
                  <a:spcAft>
                    <a:spcPts val="600"/>
                  </a:spcAft>
                </a:pPr>
                <a14:m>
                  <m:oMathPara xmlns:m="http://schemas.openxmlformats.org/officeDocument/2006/math">
                    <m:oMathParaPr>
                      <m:jc m:val="center"/>
                    </m:oMathParaPr>
                    <m:oMath xmlns:m="http://schemas.openxmlformats.org/officeDocument/2006/math">
                      <m:r>
                        <m:rPr>
                          <m:aln/>
                        </m:rPr>
                        <a:rPr lang="en-AU" i="1" smtClean="0">
                          <a:latin typeface="Cambria Math" panose="02040503050406030204" pitchFamily="18" charset="0"/>
                        </a:rPr>
                        <m:t>=</m:t>
                      </m:r>
                    </m:oMath>
                    <m:oMath xmlns:m="http://schemas.openxmlformats.org/officeDocument/2006/math">
                      <m:r>
                        <m:rPr>
                          <m:aln/>
                        </m:rPr>
                        <a:rPr lang="en-AU" i="1" smtClean="0">
                          <a:latin typeface="Cambria Math" panose="02040503050406030204" pitchFamily="18" charset="0"/>
                        </a:rPr>
                        <m:t>=</m:t>
                      </m:r>
                    </m:oMath>
                    <m:oMath xmlns:m="http://schemas.openxmlformats.org/officeDocument/2006/math">
                      <m:r>
                        <m:rPr>
                          <m:aln/>
                        </m:rPr>
                        <a:rPr lang="en-AU" i="1" smtClean="0">
                          <a:latin typeface="Cambria Math" panose="02040503050406030204" pitchFamily="18" charset="0"/>
                        </a:rPr>
                        <m:t>=</m:t>
                      </m:r>
                    </m:oMath>
                    <m:oMath xmlns:m="http://schemas.openxmlformats.org/officeDocument/2006/math">
                      <m:r>
                        <m:rPr>
                          <m:aln/>
                        </m:rPr>
                        <a:rPr lang="en-AU" i="1" smtClean="0">
                          <a:latin typeface="Cambria Math" panose="02040503050406030204" pitchFamily="18" charset="0"/>
                        </a:rPr>
                        <m:t>=</m:t>
                      </m:r>
                    </m:oMath>
                  </m:oMathPara>
                </a14:m>
                <a:endParaRPr lang="en-AU" dirty="0"/>
              </a:p>
              <a:p>
                <a:pPr>
                  <a:lnSpc>
                    <a:spcPct val="200000"/>
                  </a:lnSpc>
                </a:pPr>
                <a:endParaRPr lang="en-AU" dirty="0"/>
              </a:p>
            </p:txBody>
          </p:sp>
        </mc:Choice>
        <mc:Fallback xmlns="">
          <p:sp>
            <p:nvSpPr>
              <p:cNvPr id="5" name="Text Placeholder 7">
                <a:extLst>
                  <a:ext uri="{FF2B5EF4-FFF2-40B4-BE49-F238E27FC236}">
                    <a16:creationId xmlns:a16="http://schemas.microsoft.com/office/drawing/2014/main" id="{0E2D49B3-4BD9-F6FE-4C77-E88D2E132F3B}"/>
                  </a:ext>
                </a:extLst>
              </p:cNvPr>
              <p:cNvSpPr txBox="1">
                <a:spLocks noRot="1" noChangeAspect="1" noMove="1" noResize="1" noEditPoints="1" noAdjustHandles="1" noChangeArrowheads="1" noChangeShapeType="1" noTextEdit="1"/>
              </p:cNvSpPr>
              <p:nvPr/>
            </p:nvSpPr>
            <p:spPr>
              <a:xfrm>
                <a:off x="359999" y="3174854"/>
                <a:ext cx="4515459" cy="3431146"/>
              </a:xfrm>
              <a:prstGeom prst="rect">
                <a:avLst/>
              </a:prstGeom>
              <a:blipFill>
                <a:blip r:embed="rId4"/>
                <a:stretch>
                  <a:fillRect l="-3374"/>
                </a:stretch>
              </a:blipFill>
            </p:spPr>
            <p:txBody>
              <a:bodyPr/>
              <a:lstStyle/>
              <a:p>
                <a:r>
                  <a:rPr lang="en-US">
                    <a:noFill/>
                  </a:rPr>
                  <a:t> </a:t>
                </a:r>
              </a:p>
            </p:txBody>
          </p:sp>
        </mc:Fallback>
      </mc:AlternateContent>
      <p:cxnSp>
        <p:nvCxnSpPr>
          <p:cNvPr id="12" name="Straight Connector 11">
            <a:extLst>
              <a:ext uri="{FF2B5EF4-FFF2-40B4-BE49-F238E27FC236}">
                <a16:creationId xmlns:a16="http://schemas.microsoft.com/office/drawing/2014/main" id="{38C12CF5-2DB4-F25A-5268-4081823E31DB}"/>
              </a:ext>
              <a:ext uri="{C183D7F6-B498-43B3-948B-1728B52AA6E4}">
                <adec:decorative xmlns:adec="http://schemas.microsoft.com/office/drawing/2017/decorative" val="1"/>
              </a:ext>
            </a:extLst>
          </p:cNvPr>
          <p:cNvCxnSpPr/>
          <p:nvPr/>
        </p:nvCxnSpPr>
        <p:spPr>
          <a:xfrm>
            <a:off x="6644644" y="1776549"/>
            <a:ext cx="0" cy="4589417"/>
          </a:xfrm>
          <a:prstGeom prst="line">
            <a:avLst/>
          </a:prstGeom>
        </p:spPr>
        <p:style>
          <a:lnRef idx="1">
            <a:schemeClr val="accent1"/>
          </a:lnRef>
          <a:fillRef idx="0">
            <a:schemeClr val="accent1"/>
          </a:fillRef>
          <a:effectRef idx="0">
            <a:schemeClr val="accent1"/>
          </a:effectRef>
          <a:fontRef idx="minor">
            <a:schemeClr val="tx1"/>
          </a:fontRef>
        </p:style>
      </p:cxnSp>
      <p:sp>
        <p:nvSpPr>
          <p:cNvPr id="10" name="Flowchart: Alternate Process 9">
            <a:extLst>
              <a:ext uri="{FF2B5EF4-FFF2-40B4-BE49-F238E27FC236}">
                <a16:creationId xmlns:a16="http://schemas.microsoft.com/office/drawing/2014/main" id="{DF88CECC-76BA-6C1D-AF8B-F713B52FD8A5}"/>
              </a:ext>
              <a:ext uri="{C183D7F6-B498-43B3-948B-1728B52AA6E4}">
                <adec:decorative xmlns:adec="http://schemas.microsoft.com/office/drawing/2017/decorative" val="1"/>
              </a:ext>
            </a:extLst>
          </p:cNvPr>
          <p:cNvSpPr/>
          <p:nvPr/>
        </p:nvSpPr>
        <p:spPr>
          <a:xfrm>
            <a:off x="6995077" y="5195960"/>
            <a:ext cx="3850931" cy="605846"/>
          </a:xfrm>
          <a:prstGeom prst="flowChartAlternateProcess">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a:solidFill>
                <a:schemeClr val="tx1"/>
              </a:solidFill>
            </a:endParaRPr>
          </a:p>
        </p:txBody>
      </p:sp>
      <mc:AlternateContent xmlns:mc="http://schemas.openxmlformats.org/markup-compatibility/2006" xmlns:a14="http://schemas.microsoft.com/office/drawing/2010/main">
        <mc:Choice Requires="a14">
          <p:sp>
            <p:nvSpPr>
              <p:cNvPr id="13" name="Text Placeholder 7">
                <a:extLst>
                  <a:ext uri="{FF2B5EF4-FFF2-40B4-BE49-F238E27FC236}">
                    <a16:creationId xmlns:a16="http://schemas.microsoft.com/office/drawing/2014/main" id="{672A6DEF-C7FD-96E4-7B99-2DDA24707D18}"/>
                  </a:ext>
                </a:extLst>
              </p:cNvPr>
              <p:cNvSpPr txBox="1">
                <a:spLocks/>
              </p:cNvSpPr>
              <p:nvPr/>
            </p:nvSpPr>
            <p:spPr>
              <a:xfrm>
                <a:off x="7170119" y="1434676"/>
                <a:ext cx="4515459" cy="480783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b="1" dirty="0"/>
                  <a:t>Logarithm of a product law proof</a:t>
                </a:r>
              </a:p>
              <a:p>
                <a:r>
                  <a:rPr lang="en-AU" dirty="0"/>
                  <a:t>Let </a:t>
                </a:r>
                <a14:m>
                  <m:oMath xmlns:m="http://schemas.openxmlformats.org/officeDocument/2006/math">
                    <m:r>
                      <a:rPr lang="en-AU" i="1" smtClean="0">
                        <a:latin typeface="Cambria Math" panose="02040503050406030204" pitchFamily="18" charset="0"/>
                      </a:rPr>
                      <m:t>𝑚</m:t>
                    </m:r>
                    <m:r>
                      <a:rPr lang="en-AU" i="1" smtClean="0">
                        <a:latin typeface="Cambria Math" panose="02040503050406030204" pitchFamily="18" charset="0"/>
                      </a:rPr>
                      <m:t>=</m:t>
                    </m:r>
                    <m:sSup>
                      <m:sSupPr>
                        <m:ctrlPr>
                          <a:rPr lang="en-AU" i="1" smtClean="0">
                            <a:latin typeface="Cambria Math" panose="02040503050406030204" pitchFamily="18" charset="0"/>
                          </a:rPr>
                        </m:ctrlPr>
                      </m:sSupPr>
                      <m:e>
                        <m:r>
                          <a:rPr lang="en-AU" i="1" smtClean="0">
                            <a:latin typeface="Cambria Math" panose="02040503050406030204" pitchFamily="18" charset="0"/>
                          </a:rPr>
                          <m:t>𝑎</m:t>
                        </m:r>
                      </m:e>
                      <m:sup>
                        <m:r>
                          <a:rPr lang="en-AU" i="1" smtClean="0">
                            <a:latin typeface="Cambria Math" panose="02040503050406030204" pitchFamily="18" charset="0"/>
                          </a:rPr>
                          <m:t>𝑥</m:t>
                        </m:r>
                      </m:sup>
                    </m:sSup>
                  </m:oMath>
                </a14:m>
                <a:r>
                  <a:rPr lang="en-AU" dirty="0"/>
                  <a:t> and </a:t>
                </a:r>
                <a14:m>
                  <m:oMath xmlns:m="http://schemas.openxmlformats.org/officeDocument/2006/math">
                    <m:r>
                      <a:rPr lang="en-AU" i="1" smtClean="0">
                        <a:latin typeface="Cambria Math" panose="02040503050406030204" pitchFamily="18" charset="0"/>
                      </a:rPr>
                      <m:t>𝑛</m:t>
                    </m:r>
                    <m:r>
                      <a:rPr lang="en-AU" i="1" smtClean="0">
                        <a:latin typeface="Cambria Math" panose="02040503050406030204" pitchFamily="18" charset="0"/>
                      </a:rPr>
                      <m:t>=</m:t>
                    </m:r>
                    <m:sSup>
                      <m:sSupPr>
                        <m:ctrlPr>
                          <a:rPr lang="en-AU" i="1" smtClean="0">
                            <a:latin typeface="Cambria Math" panose="02040503050406030204" pitchFamily="18" charset="0"/>
                          </a:rPr>
                        </m:ctrlPr>
                      </m:sSupPr>
                      <m:e>
                        <m:r>
                          <a:rPr lang="en-AU" i="1" smtClean="0">
                            <a:latin typeface="Cambria Math" panose="02040503050406030204" pitchFamily="18" charset="0"/>
                          </a:rPr>
                          <m:t>𝑎</m:t>
                        </m:r>
                      </m:e>
                      <m:sup>
                        <m:r>
                          <a:rPr lang="en-AU" i="1" smtClean="0">
                            <a:latin typeface="Cambria Math" panose="02040503050406030204" pitchFamily="18" charset="0"/>
                          </a:rPr>
                          <m:t>𝑦</m:t>
                        </m:r>
                      </m:sup>
                    </m:sSup>
                  </m:oMath>
                </a14:m>
                <a:r>
                  <a:rPr lang="en-AU" dirty="0"/>
                  <a:t>.</a:t>
                </a:r>
              </a:p>
              <a:p>
                <a:r>
                  <a:rPr lang="en-AU" dirty="0"/>
                  <a:t>Then, </a:t>
                </a:r>
                <a14:m>
                  <m:oMath xmlns:m="http://schemas.openxmlformats.org/officeDocument/2006/math">
                    <m:r>
                      <a:rPr lang="en-AU" i="1" smtClean="0">
                        <a:latin typeface="Cambria Math" panose="02040503050406030204" pitchFamily="18" charset="0"/>
                      </a:rPr>
                      <m:t>𝑥</m:t>
                    </m:r>
                    <m:r>
                      <a:rPr lang="en-AU" i="1" smtClean="0">
                        <a:latin typeface="Cambria Math" panose="02040503050406030204" pitchFamily="18" charset="0"/>
                      </a:rPr>
                      <m:t>=</m:t>
                    </m:r>
                    <m:func>
                      <m:funcPr>
                        <m:ctrlPr>
                          <a:rPr lang="en-AU" i="1" smtClean="0">
                            <a:latin typeface="Cambria Math" panose="02040503050406030204" pitchFamily="18" charset="0"/>
                          </a:rPr>
                        </m:ctrlPr>
                      </m:funcPr>
                      <m:fName>
                        <m:sSub>
                          <m:sSubPr>
                            <m:ctrlPr>
                              <a:rPr lang="en-AU" i="1" smtClean="0">
                                <a:latin typeface="Cambria Math" panose="02040503050406030204" pitchFamily="18" charset="0"/>
                              </a:rPr>
                            </m:ctrlPr>
                          </m:sSubPr>
                          <m:e>
                            <m:r>
                              <m:rPr>
                                <m:sty m:val="p"/>
                              </m:rPr>
                              <a:rPr lang="en-AU" smtClean="0">
                                <a:latin typeface="Cambria Math" panose="02040503050406030204" pitchFamily="18" charset="0"/>
                              </a:rPr>
                              <m:t>log</m:t>
                            </m:r>
                          </m:e>
                          <m:sub>
                            <m:r>
                              <a:rPr lang="en-AU" i="1" smtClean="0">
                                <a:latin typeface="Cambria Math" panose="02040503050406030204" pitchFamily="18" charset="0"/>
                              </a:rPr>
                              <m:t>𝑎</m:t>
                            </m:r>
                          </m:sub>
                        </m:sSub>
                      </m:fName>
                      <m:e>
                        <m:r>
                          <a:rPr lang="en-AU" i="1" smtClean="0">
                            <a:latin typeface="Cambria Math" panose="02040503050406030204" pitchFamily="18" charset="0"/>
                          </a:rPr>
                          <m:t>𝑚</m:t>
                        </m:r>
                      </m:e>
                    </m:func>
                  </m:oMath>
                </a14:m>
                <a:r>
                  <a:rPr lang="en-AU" dirty="0"/>
                  <a:t> and </a:t>
                </a:r>
                <a14:m>
                  <m:oMath xmlns:m="http://schemas.openxmlformats.org/officeDocument/2006/math">
                    <m:r>
                      <a:rPr lang="en-AU" i="1" smtClean="0">
                        <a:latin typeface="Cambria Math" panose="02040503050406030204" pitchFamily="18" charset="0"/>
                      </a:rPr>
                      <m:t>𝑦</m:t>
                    </m:r>
                    <m:r>
                      <a:rPr lang="en-AU" i="1" smtClean="0">
                        <a:latin typeface="Cambria Math" panose="02040503050406030204" pitchFamily="18" charset="0"/>
                      </a:rPr>
                      <m:t>=</m:t>
                    </m:r>
                    <m:func>
                      <m:funcPr>
                        <m:ctrlPr>
                          <a:rPr lang="en-AU" i="1" smtClean="0">
                            <a:latin typeface="Cambria Math" panose="02040503050406030204" pitchFamily="18" charset="0"/>
                          </a:rPr>
                        </m:ctrlPr>
                      </m:funcPr>
                      <m:fName>
                        <m:sSub>
                          <m:sSubPr>
                            <m:ctrlPr>
                              <a:rPr lang="en-AU" i="1" smtClean="0">
                                <a:latin typeface="Cambria Math" panose="02040503050406030204" pitchFamily="18" charset="0"/>
                              </a:rPr>
                            </m:ctrlPr>
                          </m:sSubPr>
                          <m:e>
                            <m:r>
                              <m:rPr>
                                <m:sty m:val="p"/>
                              </m:rPr>
                              <a:rPr lang="en-AU" smtClean="0">
                                <a:latin typeface="Cambria Math" panose="02040503050406030204" pitchFamily="18" charset="0"/>
                              </a:rPr>
                              <m:t>log</m:t>
                            </m:r>
                          </m:e>
                          <m:sub>
                            <m:r>
                              <a:rPr lang="en-AU" i="1" smtClean="0">
                                <a:latin typeface="Cambria Math" panose="02040503050406030204" pitchFamily="18" charset="0"/>
                              </a:rPr>
                              <m:t>𝑎</m:t>
                            </m:r>
                          </m:sub>
                        </m:sSub>
                      </m:fName>
                      <m:e>
                        <m:r>
                          <a:rPr lang="en-AU" i="1" smtClean="0">
                            <a:latin typeface="Cambria Math" panose="02040503050406030204" pitchFamily="18" charset="0"/>
                          </a:rPr>
                          <m:t>𝑛</m:t>
                        </m:r>
                      </m:e>
                    </m:func>
                  </m:oMath>
                </a14:m>
                <a:r>
                  <a:rPr lang="en-AU" dirty="0"/>
                  <a:t>.</a:t>
                </a:r>
              </a:p>
              <a:p>
                <a:pPr>
                  <a:lnSpc>
                    <a:spcPct val="200000"/>
                  </a:lnSpc>
                </a:pPr>
                <a14:m>
                  <m:oMathPara xmlns:m="http://schemas.openxmlformats.org/officeDocument/2006/math">
                    <m:oMathParaPr>
                      <m:jc m:val="left"/>
                    </m:oMathParaPr>
                    <m:oMath xmlns:m="http://schemas.openxmlformats.org/officeDocument/2006/math">
                      <m:r>
                        <a:rPr lang="en-AU" i="1" smtClean="0">
                          <a:latin typeface="Cambria Math" panose="02040503050406030204" pitchFamily="18" charset="0"/>
                        </a:rPr>
                        <m:t>    </m:t>
                      </m:r>
                      <m:func>
                        <m:funcPr>
                          <m:ctrlPr>
                            <a:rPr lang="en-AU" i="1" smtClean="0">
                              <a:latin typeface="Cambria Math" panose="02040503050406030204" pitchFamily="18" charset="0"/>
                            </a:rPr>
                          </m:ctrlPr>
                        </m:funcPr>
                        <m:fName>
                          <m:sSub>
                            <m:sSubPr>
                              <m:ctrlPr>
                                <a:rPr lang="en-AU" i="1" smtClean="0">
                                  <a:latin typeface="Cambria Math" panose="02040503050406030204" pitchFamily="18" charset="0"/>
                                </a:rPr>
                              </m:ctrlPr>
                            </m:sSubPr>
                            <m:e>
                              <m:r>
                                <m:rPr>
                                  <m:sty m:val="p"/>
                                </m:rPr>
                                <a:rPr lang="en-AU" smtClean="0">
                                  <a:latin typeface="Cambria Math" panose="02040503050406030204" pitchFamily="18" charset="0"/>
                                </a:rPr>
                                <m:t>log</m:t>
                              </m:r>
                            </m:e>
                            <m:sub>
                              <m:r>
                                <a:rPr lang="en-AU" i="1" smtClean="0">
                                  <a:latin typeface="Cambria Math" panose="02040503050406030204" pitchFamily="18" charset="0"/>
                                </a:rPr>
                                <m:t>𝑎</m:t>
                              </m:r>
                            </m:sub>
                          </m:sSub>
                        </m:fName>
                        <m:e>
                          <m:r>
                            <a:rPr lang="en-AU" i="1" smtClean="0">
                              <a:latin typeface="Cambria Math" panose="02040503050406030204" pitchFamily="18" charset="0"/>
                            </a:rPr>
                            <m:t>(</m:t>
                          </m:r>
                          <m:r>
                            <a:rPr lang="en-AU" i="1" smtClean="0">
                              <a:latin typeface="Cambria Math" panose="02040503050406030204" pitchFamily="18" charset="0"/>
                            </a:rPr>
                            <m:t>𝑚𝑛</m:t>
                          </m:r>
                          <m:r>
                            <a:rPr lang="en-AU" i="1" smtClean="0">
                              <a:latin typeface="Cambria Math" panose="02040503050406030204" pitchFamily="18" charset="0"/>
                            </a:rPr>
                            <m:t>)</m:t>
                          </m:r>
                        </m:e>
                      </m:func>
                      <m:r>
                        <m:rPr>
                          <m:aln/>
                        </m:rPr>
                        <a:rPr lang="en-AU" i="1" smtClean="0">
                          <a:latin typeface="Cambria Math" panose="02040503050406030204" pitchFamily="18" charset="0"/>
                        </a:rPr>
                        <m:t>=</m:t>
                      </m:r>
                      <m:func>
                        <m:funcPr>
                          <m:ctrlPr>
                            <a:rPr lang="en-AU" i="1" smtClean="0">
                              <a:latin typeface="Cambria Math" panose="02040503050406030204" pitchFamily="18" charset="0"/>
                            </a:rPr>
                          </m:ctrlPr>
                        </m:funcPr>
                        <m:fName>
                          <m:sSub>
                            <m:sSubPr>
                              <m:ctrlPr>
                                <a:rPr lang="en-AU" i="1" smtClean="0">
                                  <a:latin typeface="Cambria Math" panose="02040503050406030204" pitchFamily="18" charset="0"/>
                                </a:rPr>
                              </m:ctrlPr>
                            </m:sSubPr>
                            <m:e>
                              <m:r>
                                <m:rPr>
                                  <m:sty m:val="p"/>
                                </m:rPr>
                                <a:rPr lang="en-AU" smtClean="0">
                                  <a:latin typeface="Cambria Math" panose="02040503050406030204" pitchFamily="18" charset="0"/>
                                </a:rPr>
                                <m:t>log</m:t>
                              </m:r>
                            </m:e>
                            <m:sub>
                              <m:r>
                                <a:rPr lang="en-AU" i="1" smtClean="0">
                                  <a:latin typeface="Cambria Math" panose="02040503050406030204" pitchFamily="18" charset="0"/>
                                </a:rPr>
                                <m:t>𝑎</m:t>
                              </m:r>
                            </m:sub>
                          </m:sSub>
                        </m:fName>
                        <m:e>
                          <m:r>
                            <a:rPr lang="en-AU" i="1" smtClean="0">
                              <a:latin typeface="Cambria Math" panose="02040503050406030204" pitchFamily="18" charset="0"/>
                            </a:rPr>
                            <m:t>(</m:t>
                          </m:r>
                          <m:sSup>
                            <m:sSupPr>
                              <m:ctrlPr>
                                <a:rPr lang="en-AU" i="1" smtClean="0">
                                  <a:latin typeface="Cambria Math" panose="02040503050406030204" pitchFamily="18" charset="0"/>
                                </a:rPr>
                              </m:ctrlPr>
                            </m:sSupPr>
                            <m:e>
                              <m:r>
                                <a:rPr lang="en-AU" i="1" smtClean="0">
                                  <a:latin typeface="Cambria Math" panose="02040503050406030204" pitchFamily="18" charset="0"/>
                                </a:rPr>
                                <m:t>𝑎</m:t>
                              </m:r>
                            </m:e>
                            <m:sup>
                              <m:r>
                                <a:rPr lang="en-AU" i="1" smtClean="0">
                                  <a:latin typeface="Cambria Math" panose="02040503050406030204" pitchFamily="18" charset="0"/>
                                </a:rPr>
                                <m:t>𝑥</m:t>
                              </m:r>
                            </m:sup>
                          </m:sSup>
                          <m:r>
                            <a:rPr lang="en-AU" i="1" smtClean="0">
                              <a:latin typeface="Cambria Math" panose="02040503050406030204" pitchFamily="18" charset="0"/>
                            </a:rPr>
                            <m:t>×</m:t>
                          </m:r>
                          <m:sSup>
                            <m:sSupPr>
                              <m:ctrlPr>
                                <a:rPr lang="en-AU" i="1" smtClean="0">
                                  <a:latin typeface="Cambria Math" panose="02040503050406030204" pitchFamily="18" charset="0"/>
                                </a:rPr>
                              </m:ctrlPr>
                            </m:sSupPr>
                            <m:e>
                              <m:r>
                                <a:rPr lang="en-AU" i="1" smtClean="0">
                                  <a:latin typeface="Cambria Math" panose="02040503050406030204" pitchFamily="18" charset="0"/>
                                </a:rPr>
                                <m:t>𝑎</m:t>
                              </m:r>
                            </m:e>
                            <m:sup>
                              <m:r>
                                <a:rPr lang="en-AU" i="1" smtClean="0">
                                  <a:latin typeface="Cambria Math" panose="02040503050406030204" pitchFamily="18" charset="0"/>
                                </a:rPr>
                                <m:t>𝑦</m:t>
                              </m:r>
                            </m:sup>
                          </m:sSup>
                          <m:r>
                            <a:rPr lang="en-AU" i="1" smtClean="0">
                              <a:latin typeface="Cambria Math" panose="02040503050406030204" pitchFamily="18" charset="0"/>
                            </a:rPr>
                            <m:t>)</m:t>
                          </m:r>
                        </m:e>
                      </m:func>
                      <m:r>
                        <a:rPr lang="en-AU" i="1" smtClean="0">
                          <a:latin typeface="Cambria Math" panose="02040503050406030204" pitchFamily="18" charset="0"/>
                        </a:rPr>
                        <m:t> </m:t>
                      </m:r>
                    </m:oMath>
                    <m:oMath xmlns:m="http://schemas.openxmlformats.org/officeDocument/2006/math">
                      <m:r>
                        <m:rPr>
                          <m:aln/>
                        </m:rPr>
                        <a:rPr lang="en-AU" i="1" smtClean="0">
                          <a:latin typeface="Cambria Math" panose="02040503050406030204" pitchFamily="18" charset="0"/>
                        </a:rPr>
                        <m:t>=</m:t>
                      </m:r>
                      <m:func>
                        <m:funcPr>
                          <m:ctrlPr>
                            <a:rPr lang="en-AU" i="1" smtClean="0">
                              <a:latin typeface="Cambria Math" panose="02040503050406030204" pitchFamily="18" charset="0"/>
                            </a:rPr>
                          </m:ctrlPr>
                        </m:funcPr>
                        <m:fName>
                          <m:sSub>
                            <m:sSubPr>
                              <m:ctrlPr>
                                <a:rPr lang="en-AU" i="1" smtClean="0">
                                  <a:latin typeface="Cambria Math" panose="02040503050406030204" pitchFamily="18" charset="0"/>
                                </a:rPr>
                              </m:ctrlPr>
                            </m:sSubPr>
                            <m:e>
                              <m:r>
                                <m:rPr>
                                  <m:sty m:val="p"/>
                                </m:rPr>
                                <a:rPr lang="en-AU" smtClean="0">
                                  <a:latin typeface="Cambria Math" panose="02040503050406030204" pitchFamily="18" charset="0"/>
                                </a:rPr>
                                <m:t>log</m:t>
                              </m:r>
                            </m:e>
                            <m:sub>
                              <m:r>
                                <a:rPr lang="en-AU" i="1" smtClean="0">
                                  <a:latin typeface="Cambria Math" panose="02040503050406030204" pitchFamily="18" charset="0"/>
                                </a:rPr>
                                <m:t>𝑎</m:t>
                              </m:r>
                            </m:sub>
                          </m:sSub>
                        </m:fName>
                        <m:e>
                          <m:d>
                            <m:dPr>
                              <m:ctrlPr>
                                <a:rPr lang="en-AU" i="1" smtClean="0">
                                  <a:latin typeface="Cambria Math" panose="02040503050406030204" pitchFamily="18" charset="0"/>
                                </a:rPr>
                              </m:ctrlPr>
                            </m:dPr>
                            <m:e>
                              <m:sSup>
                                <m:sSupPr>
                                  <m:ctrlPr>
                                    <a:rPr lang="en-AU" i="1" smtClean="0">
                                      <a:latin typeface="Cambria Math" panose="02040503050406030204" pitchFamily="18" charset="0"/>
                                    </a:rPr>
                                  </m:ctrlPr>
                                </m:sSupPr>
                                <m:e>
                                  <m:r>
                                    <a:rPr lang="en-AU" i="1" smtClean="0">
                                      <a:latin typeface="Cambria Math" panose="02040503050406030204" pitchFamily="18" charset="0"/>
                                    </a:rPr>
                                    <m:t>𝑎</m:t>
                                  </m:r>
                                </m:e>
                                <m:sup>
                                  <m:r>
                                    <a:rPr lang="en-AU" i="1" smtClean="0">
                                      <a:latin typeface="Cambria Math" panose="02040503050406030204" pitchFamily="18" charset="0"/>
                                    </a:rPr>
                                    <m:t>𝑥</m:t>
                                  </m:r>
                                  <m:r>
                                    <a:rPr lang="en-AU" i="1" smtClean="0">
                                      <a:latin typeface="Cambria Math" panose="02040503050406030204" pitchFamily="18" charset="0"/>
                                    </a:rPr>
                                    <m:t>+</m:t>
                                  </m:r>
                                  <m:r>
                                    <a:rPr lang="en-AU" i="1" smtClean="0">
                                      <a:latin typeface="Cambria Math" panose="02040503050406030204" pitchFamily="18" charset="0"/>
                                    </a:rPr>
                                    <m:t>𝑦</m:t>
                                  </m:r>
                                </m:sup>
                              </m:sSup>
                            </m:e>
                          </m:d>
                        </m:e>
                      </m:func>
                    </m:oMath>
                    <m:oMath xmlns:m="http://schemas.openxmlformats.org/officeDocument/2006/math">
                      <m:r>
                        <m:rPr>
                          <m:aln/>
                        </m:rPr>
                        <a:rPr lang="en-AU" i="1" smtClean="0">
                          <a:latin typeface="Cambria Math" panose="02040503050406030204" pitchFamily="18" charset="0"/>
                        </a:rPr>
                        <m:t>=</m:t>
                      </m:r>
                      <m:r>
                        <a:rPr lang="en-AU" i="1" smtClean="0">
                          <a:latin typeface="Cambria Math" panose="02040503050406030204" pitchFamily="18" charset="0"/>
                        </a:rPr>
                        <m:t>𝑥</m:t>
                      </m:r>
                      <m:r>
                        <a:rPr lang="en-AU" i="1" smtClean="0">
                          <a:latin typeface="Cambria Math" panose="02040503050406030204" pitchFamily="18" charset="0"/>
                        </a:rPr>
                        <m:t>+</m:t>
                      </m:r>
                      <m:r>
                        <a:rPr lang="en-AU" i="1" smtClean="0">
                          <a:latin typeface="Cambria Math" panose="02040503050406030204" pitchFamily="18" charset="0"/>
                        </a:rPr>
                        <m:t>𝑦</m:t>
                      </m:r>
                    </m:oMath>
                    <m:oMath xmlns:m="http://schemas.openxmlformats.org/officeDocument/2006/math">
                      <m:func>
                        <m:funcPr>
                          <m:ctrlPr>
                            <a:rPr lang="en-AU" i="1">
                              <a:latin typeface="Cambria Math" panose="02040503050406030204" pitchFamily="18" charset="0"/>
                            </a:rPr>
                          </m:ctrlPr>
                        </m:funcPr>
                        <m:fName>
                          <m:sSub>
                            <m:sSubPr>
                              <m:ctrlPr>
                                <a:rPr lang="en-AU" i="1">
                                  <a:latin typeface="Cambria Math" panose="02040503050406030204" pitchFamily="18" charset="0"/>
                                </a:rPr>
                              </m:ctrlPr>
                            </m:sSubPr>
                            <m:e>
                              <m:r>
                                <a:rPr lang="en-AU" i="1" smtClean="0">
                                  <a:latin typeface="Cambria Math" panose="02040503050406030204" pitchFamily="18" charset="0"/>
                                </a:rPr>
                                <m:t>∴</m:t>
                              </m:r>
                              <m:r>
                                <m:rPr>
                                  <m:sty m:val="p"/>
                                </m:rPr>
                                <a:rPr lang="en-AU">
                                  <a:latin typeface="Cambria Math" panose="02040503050406030204" pitchFamily="18" charset="0"/>
                                </a:rPr>
                                <m:t>log</m:t>
                              </m:r>
                            </m:e>
                            <m:sub>
                              <m:r>
                                <a:rPr lang="en-AU" i="1">
                                  <a:latin typeface="Cambria Math" panose="02040503050406030204" pitchFamily="18" charset="0"/>
                                </a:rPr>
                                <m:t>𝑎</m:t>
                              </m:r>
                            </m:sub>
                          </m:sSub>
                        </m:fName>
                        <m:e>
                          <m:r>
                            <a:rPr lang="en-AU" i="1">
                              <a:latin typeface="Cambria Math" panose="02040503050406030204" pitchFamily="18" charset="0"/>
                            </a:rPr>
                            <m:t>(</m:t>
                          </m:r>
                          <m:r>
                            <a:rPr lang="en-AU" i="1" smtClean="0">
                              <a:latin typeface="Cambria Math" panose="02040503050406030204" pitchFamily="18" charset="0"/>
                            </a:rPr>
                            <m:t>𝑚𝑛</m:t>
                          </m:r>
                          <m:r>
                            <a:rPr lang="en-AU" i="1">
                              <a:latin typeface="Cambria Math" panose="02040503050406030204" pitchFamily="18" charset="0"/>
                            </a:rPr>
                            <m:t>)</m:t>
                          </m:r>
                        </m:e>
                      </m:func>
                      <m:r>
                        <m:rPr>
                          <m:aln/>
                        </m:rPr>
                        <a:rPr lang="en-AU" i="1" smtClean="0">
                          <a:latin typeface="Cambria Math" panose="02040503050406030204" pitchFamily="18" charset="0"/>
                        </a:rPr>
                        <m:t>=</m:t>
                      </m:r>
                      <m:func>
                        <m:funcPr>
                          <m:ctrlPr>
                            <a:rPr lang="en-AU" i="1">
                              <a:latin typeface="Cambria Math" panose="02040503050406030204" pitchFamily="18" charset="0"/>
                            </a:rPr>
                          </m:ctrlPr>
                        </m:funcPr>
                        <m:fName>
                          <m:sSub>
                            <m:sSubPr>
                              <m:ctrlPr>
                                <a:rPr lang="en-AU" i="1">
                                  <a:latin typeface="Cambria Math" panose="02040503050406030204" pitchFamily="18" charset="0"/>
                                </a:rPr>
                              </m:ctrlPr>
                            </m:sSubPr>
                            <m:e>
                              <m:r>
                                <m:rPr>
                                  <m:sty m:val="p"/>
                                </m:rPr>
                                <a:rPr lang="en-AU">
                                  <a:latin typeface="Cambria Math" panose="02040503050406030204" pitchFamily="18" charset="0"/>
                                </a:rPr>
                                <m:t>log</m:t>
                              </m:r>
                            </m:e>
                            <m:sub>
                              <m:r>
                                <a:rPr lang="en-AU" i="1">
                                  <a:latin typeface="Cambria Math" panose="02040503050406030204" pitchFamily="18" charset="0"/>
                                </a:rPr>
                                <m:t>𝑎</m:t>
                              </m:r>
                            </m:sub>
                          </m:sSub>
                        </m:fName>
                        <m:e>
                          <m:r>
                            <a:rPr lang="en-AU" i="1">
                              <a:latin typeface="Cambria Math" panose="02040503050406030204" pitchFamily="18" charset="0"/>
                            </a:rPr>
                            <m:t>𝑚</m:t>
                          </m:r>
                        </m:e>
                      </m:func>
                      <m:r>
                        <a:rPr lang="en-AU" i="1">
                          <a:latin typeface="Cambria Math" panose="02040503050406030204" pitchFamily="18" charset="0"/>
                        </a:rPr>
                        <m:t>+</m:t>
                      </m:r>
                      <m:func>
                        <m:funcPr>
                          <m:ctrlPr>
                            <a:rPr lang="en-AU" i="1">
                              <a:latin typeface="Cambria Math" panose="02040503050406030204" pitchFamily="18" charset="0"/>
                            </a:rPr>
                          </m:ctrlPr>
                        </m:funcPr>
                        <m:fName>
                          <m:sSub>
                            <m:sSubPr>
                              <m:ctrlPr>
                                <a:rPr lang="en-AU" i="1">
                                  <a:latin typeface="Cambria Math" panose="02040503050406030204" pitchFamily="18" charset="0"/>
                                </a:rPr>
                              </m:ctrlPr>
                            </m:sSubPr>
                            <m:e>
                              <m:r>
                                <m:rPr>
                                  <m:sty m:val="p"/>
                                </m:rPr>
                                <a:rPr lang="en-AU">
                                  <a:latin typeface="Cambria Math" panose="02040503050406030204" pitchFamily="18" charset="0"/>
                                </a:rPr>
                                <m:t>log</m:t>
                              </m:r>
                            </m:e>
                            <m:sub>
                              <m:r>
                                <a:rPr lang="en-AU" i="1">
                                  <a:latin typeface="Cambria Math" panose="02040503050406030204" pitchFamily="18" charset="0"/>
                                </a:rPr>
                                <m:t>𝑎</m:t>
                              </m:r>
                            </m:sub>
                          </m:sSub>
                        </m:fName>
                        <m:e>
                          <m:r>
                            <a:rPr lang="en-AU" i="1">
                              <a:latin typeface="Cambria Math" panose="02040503050406030204" pitchFamily="18" charset="0"/>
                            </a:rPr>
                            <m:t>𝑛</m:t>
                          </m:r>
                        </m:e>
                      </m:func>
                    </m:oMath>
                  </m:oMathPara>
                </a14:m>
                <a:endParaRPr lang="en-AU" dirty="0"/>
              </a:p>
              <a:p>
                <a:pPr>
                  <a:lnSpc>
                    <a:spcPct val="200000"/>
                  </a:lnSpc>
                </a:pPr>
                <a:endParaRPr lang="en-AU" dirty="0"/>
              </a:p>
            </p:txBody>
          </p:sp>
        </mc:Choice>
        <mc:Fallback xmlns="">
          <p:sp>
            <p:nvSpPr>
              <p:cNvPr id="13" name="Text Placeholder 7">
                <a:extLst>
                  <a:ext uri="{FF2B5EF4-FFF2-40B4-BE49-F238E27FC236}">
                    <a16:creationId xmlns:a16="http://schemas.microsoft.com/office/drawing/2014/main" id="{672A6DEF-C7FD-96E4-7B99-2DDA24707D18}"/>
                  </a:ext>
                </a:extLst>
              </p:cNvPr>
              <p:cNvSpPr txBox="1">
                <a:spLocks noRot="1" noChangeAspect="1" noMove="1" noResize="1" noEditPoints="1" noAdjustHandles="1" noChangeArrowheads="1" noChangeShapeType="1" noTextEdit="1"/>
              </p:cNvSpPr>
              <p:nvPr/>
            </p:nvSpPr>
            <p:spPr>
              <a:xfrm>
                <a:off x="7170119" y="1434676"/>
                <a:ext cx="4515459" cy="4807835"/>
              </a:xfrm>
              <a:prstGeom prst="rect">
                <a:avLst/>
              </a:prstGeom>
              <a:blipFill>
                <a:blip r:embed="rId2"/>
                <a:stretch>
                  <a:fillRect l="-3374"/>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0E29CC7F-A6C3-25A2-3542-8CC96635CC4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a:p>
        </p:txBody>
      </p:sp>
    </p:spTree>
    <p:extLst>
      <p:ext uri="{BB962C8B-B14F-4D97-AF65-F5344CB8AC3E}">
        <p14:creationId xmlns:p14="http://schemas.microsoft.com/office/powerpoint/2010/main" val="1631057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0EB7B-4227-EB7C-5E60-493C6F563EC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C03FF03-30ED-5DE8-9FC3-69AFE34D458A}"/>
              </a:ext>
            </a:extLst>
          </p:cNvPr>
          <p:cNvSpPr>
            <a:spLocks noGrp="1"/>
          </p:cNvSpPr>
          <p:nvPr>
            <p:ph type="title"/>
          </p:nvPr>
        </p:nvSpPr>
        <p:spPr/>
        <p:txBody>
          <a:bodyPr/>
          <a:lstStyle/>
          <a:p>
            <a:r>
              <a:rPr lang="en-AU" dirty="0"/>
              <a:t>Quotient and power logarithmic laws (2)</a:t>
            </a:r>
          </a:p>
        </p:txBody>
      </p:sp>
      <p:sp>
        <p:nvSpPr>
          <p:cNvPr id="4" name="Text Placeholder 3">
            <a:extLst>
              <a:ext uri="{FF2B5EF4-FFF2-40B4-BE49-F238E27FC236}">
                <a16:creationId xmlns:a16="http://schemas.microsoft.com/office/drawing/2014/main" id="{7A3508BA-C209-966B-1636-D14B54D55BF5}"/>
              </a:ext>
            </a:extLst>
          </p:cNvPr>
          <p:cNvSpPr>
            <a:spLocks noGrp="1"/>
          </p:cNvSpPr>
          <p:nvPr>
            <p:ph type="body" sz="quarter" idx="18"/>
          </p:nvPr>
        </p:nvSpPr>
        <p:spPr/>
        <p:txBody>
          <a:bodyPr/>
          <a:lstStyle/>
          <a:p>
            <a:r>
              <a:rPr lang="en-AU" dirty="0"/>
              <a:t>Proving the law for the logarithm of a power</a:t>
            </a:r>
          </a:p>
        </p:txBody>
      </p:sp>
      <p:sp>
        <p:nvSpPr>
          <p:cNvPr id="9" name="Text Placeholder 7">
            <a:extLst>
              <a:ext uri="{FF2B5EF4-FFF2-40B4-BE49-F238E27FC236}">
                <a16:creationId xmlns:a16="http://schemas.microsoft.com/office/drawing/2014/main" id="{83933E51-D2BB-9E44-7E95-04599358D714}"/>
              </a:ext>
            </a:extLst>
          </p:cNvPr>
          <p:cNvSpPr>
            <a:spLocks noGrp="1"/>
          </p:cNvSpPr>
          <p:nvPr>
            <p:ph type="body" sz="quarter" idx="17"/>
          </p:nvPr>
        </p:nvSpPr>
        <p:spPr>
          <a:xfrm>
            <a:off x="359999" y="1434676"/>
            <a:ext cx="6113536" cy="995783"/>
          </a:xfrm>
        </p:spPr>
        <p:txBody>
          <a:bodyPr/>
          <a:lstStyle/>
          <a:p>
            <a:r>
              <a:rPr lang="en-AU" dirty="0"/>
              <a:t>Use a similar process to prove the law for logarithm of a power.</a:t>
            </a:r>
          </a:p>
          <a:p>
            <a:pPr>
              <a:lnSpc>
                <a:spcPct val="200000"/>
              </a:lnSpc>
            </a:pPr>
            <a:endParaRPr lang="en-AU" dirty="0"/>
          </a:p>
        </p:txBody>
      </p:sp>
      <mc:AlternateContent xmlns:mc="http://schemas.openxmlformats.org/markup-compatibility/2006" xmlns:a14="http://schemas.microsoft.com/office/drawing/2010/main">
        <mc:Choice Requires="a14">
          <p:sp>
            <p:nvSpPr>
              <p:cNvPr id="7" name="Flowchart: Alternate Process 6">
                <a:extLst>
                  <a:ext uri="{FF2B5EF4-FFF2-40B4-BE49-F238E27FC236}">
                    <a16:creationId xmlns:a16="http://schemas.microsoft.com/office/drawing/2014/main" id="{E135201C-0334-CC5E-5477-AE760AAA2A9E}"/>
                  </a:ext>
                </a:extLst>
              </p:cNvPr>
              <p:cNvSpPr/>
              <p:nvPr/>
            </p:nvSpPr>
            <p:spPr>
              <a:xfrm>
                <a:off x="1800060" y="2255728"/>
                <a:ext cx="3233414" cy="611975"/>
              </a:xfrm>
              <a:prstGeom prst="flowChartAlternateProcess">
                <a:avLst/>
              </a:prstGeom>
            </p:spPr>
            <p:style>
              <a:lnRef idx="2">
                <a:schemeClr val="accent1">
                  <a:shade val="15000"/>
                </a:schemeClr>
              </a:lnRef>
              <a:fillRef idx="1001">
                <a:schemeClr val="dk2"/>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unc>
                        <m:funcPr>
                          <m:ctrlPr>
                            <a:rPr lang="en-AU" b="0" i="1" smtClean="0">
                              <a:solidFill>
                                <a:schemeClr val="bg1"/>
                              </a:solidFill>
                              <a:latin typeface="Cambria Math" panose="02040503050406030204" pitchFamily="18" charset="0"/>
                            </a:rPr>
                          </m:ctrlPr>
                        </m:funcPr>
                        <m:fName>
                          <m:sSub>
                            <m:sSubPr>
                              <m:ctrlPr>
                                <a:rPr lang="en-AU" b="0" i="1" smtClean="0">
                                  <a:solidFill>
                                    <a:schemeClr val="bg1"/>
                                  </a:solidFill>
                                  <a:latin typeface="Cambria Math" panose="02040503050406030204" pitchFamily="18" charset="0"/>
                                </a:rPr>
                              </m:ctrlPr>
                            </m:sSubPr>
                            <m:e>
                              <m:r>
                                <m:rPr>
                                  <m:sty m:val="p"/>
                                </m:rPr>
                                <a:rPr lang="en-AU" b="0" i="0" smtClean="0">
                                  <a:solidFill>
                                    <a:schemeClr val="bg1"/>
                                  </a:solidFill>
                                  <a:latin typeface="Cambria Math" panose="02040503050406030204" pitchFamily="18" charset="0"/>
                                </a:rPr>
                                <m:t>log</m:t>
                              </m:r>
                            </m:e>
                            <m:sub>
                              <m:r>
                                <a:rPr lang="en-AU" b="0" i="1" smtClean="0">
                                  <a:solidFill>
                                    <a:schemeClr val="bg1"/>
                                  </a:solidFill>
                                  <a:latin typeface="Cambria Math" panose="02040503050406030204" pitchFamily="18" charset="0"/>
                                </a:rPr>
                                <m:t>𝑎</m:t>
                              </m:r>
                            </m:sub>
                          </m:sSub>
                        </m:fName>
                        <m:e>
                          <m:r>
                            <a:rPr lang="en-AU" b="0" i="1" smtClean="0">
                              <a:solidFill>
                                <a:schemeClr val="bg1"/>
                              </a:solidFill>
                              <a:latin typeface="Cambria Math" panose="02040503050406030204" pitchFamily="18" charset="0"/>
                            </a:rPr>
                            <m:t>(</m:t>
                          </m:r>
                          <m:sSup>
                            <m:sSupPr>
                              <m:ctrlPr>
                                <a:rPr lang="en-AU" b="0" i="1" smtClean="0">
                                  <a:solidFill>
                                    <a:schemeClr val="bg1"/>
                                  </a:solidFill>
                                  <a:latin typeface="Cambria Math" panose="02040503050406030204" pitchFamily="18" charset="0"/>
                                </a:rPr>
                              </m:ctrlPr>
                            </m:sSupPr>
                            <m:e>
                              <m:r>
                                <a:rPr lang="en-AU" b="0" i="1" smtClean="0">
                                  <a:solidFill>
                                    <a:schemeClr val="bg1"/>
                                  </a:solidFill>
                                  <a:latin typeface="Cambria Math" panose="02040503050406030204" pitchFamily="18" charset="0"/>
                                </a:rPr>
                                <m:t>𝑚</m:t>
                              </m:r>
                            </m:e>
                            <m:sup>
                              <m:r>
                                <a:rPr lang="en-AU" b="0" i="1" smtClean="0">
                                  <a:solidFill>
                                    <a:schemeClr val="bg1"/>
                                  </a:solidFill>
                                  <a:latin typeface="Cambria Math" panose="02040503050406030204" pitchFamily="18" charset="0"/>
                                </a:rPr>
                                <m:t>𝑛</m:t>
                              </m:r>
                            </m:sup>
                          </m:sSup>
                          <m:r>
                            <a:rPr lang="en-AU" b="0" i="1" smtClean="0">
                              <a:solidFill>
                                <a:schemeClr val="bg1"/>
                              </a:solidFill>
                              <a:latin typeface="Cambria Math" panose="02040503050406030204" pitchFamily="18" charset="0"/>
                            </a:rPr>
                            <m:t>)</m:t>
                          </m:r>
                        </m:e>
                      </m:func>
                      <m:r>
                        <a:rPr lang="en-AU" b="0" i="1">
                          <a:solidFill>
                            <a:schemeClr val="bg1"/>
                          </a:solidFill>
                          <a:latin typeface="Cambria Math" panose="02040503050406030204" pitchFamily="18" charset="0"/>
                        </a:rPr>
                        <m:t>=</m:t>
                      </m:r>
                      <m:r>
                        <a:rPr lang="en-AU" b="0" i="1" smtClean="0">
                          <a:solidFill>
                            <a:schemeClr val="bg1"/>
                          </a:solidFill>
                          <a:latin typeface="Cambria Math" panose="02040503050406030204" pitchFamily="18" charset="0"/>
                        </a:rPr>
                        <m:t>𝑛</m:t>
                      </m:r>
                      <m:func>
                        <m:funcPr>
                          <m:ctrlPr>
                            <a:rPr lang="en-AU" b="0" i="1" smtClean="0">
                              <a:solidFill>
                                <a:schemeClr val="bg1"/>
                              </a:solidFill>
                              <a:latin typeface="Cambria Math" panose="02040503050406030204" pitchFamily="18" charset="0"/>
                            </a:rPr>
                          </m:ctrlPr>
                        </m:funcPr>
                        <m:fName>
                          <m:sSub>
                            <m:sSubPr>
                              <m:ctrlPr>
                                <a:rPr lang="en-AU" b="0" i="1" smtClean="0">
                                  <a:solidFill>
                                    <a:schemeClr val="bg1"/>
                                  </a:solidFill>
                                  <a:latin typeface="Cambria Math" panose="02040503050406030204" pitchFamily="18" charset="0"/>
                                </a:rPr>
                              </m:ctrlPr>
                            </m:sSubPr>
                            <m:e>
                              <m:r>
                                <m:rPr>
                                  <m:sty m:val="p"/>
                                </m:rPr>
                                <a:rPr lang="en-AU" b="0" i="0" smtClean="0">
                                  <a:solidFill>
                                    <a:schemeClr val="bg1"/>
                                  </a:solidFill>
                                  <a:latin typeface="Cambria Math" panose="02040503050406030204" pitchFamily="18" charset="0"/>
                                </a:rPr>
                                <m:t>log</m:t>
                              </m:r>
                            </m:e>
                            <m:sub>
                              <m:r>
                                <a:rPr lang="en-AU" b="0" i="1" smtClean="0">
                                  <a:solidFill>
                                    <a:schemeClr val="bg1"/>
                                  </a:solidFill>
                                  <a:latin typeface="Cambria Math" panose="02040503050406030204" pitchFamily="18" charset="0"/>
                                </a:rPr>
                                <m:t>𝑎</m:t>
                              </m:r>
                            </m:sub>
                          </m:sSub>
                        </m:fName>
                        <m:e>
                          <m:r>
                            <a:rPr lang="en-AU" b="0" i="1" smtClean="0">
                              <a:solidFill>
                                <a:schemeClr val="bg1"/>
                              </a:solidFill>
                              <a:latin typeface="Cambria Math" panose="02040503050406030204" pitchFamily="18" charset="0"/>
                            </a:rPr>
                            <m:t>𝑚</m:t>
                          </m:r>
                        </m:e>
                      </m:func>
                    </m:oMath>
                  </m:oMathPara>
                </a14:m>
                <a:endParaRPr lang="en-AU" sz="2800" dirty="0">
                  <a:solidFill>
                    <a:schemeClr val="bg1"/>
                  </a:solidFill>
                </a:endParaRPr>
              </a:p>
            </p:txBody>
          </p:sp>
        </mc:Choice>
        <mc:Fallback xmlns="">
          <p:sp>
            <p:nvSpPr>
              <p:cNvPr id="7" name="Flowchart: Alternate Process 6">
                <a:extLst>
                  <a:ext uri="{FF2B5EF4-FFF2-40B4-BE49-F238E27FC236}">
                    <a16:creationId xmlns:a16="http://schemas.microsoft.com/office/drawing/2014/main" id="{E135201C-0334-CC5E-5477-AE760AAA2A9E}"/>
                  </a:ext>
                </a:extLst>
              </p:cNvPr>
              <p:cNvSpPr>
                <a:spLocks noRot="1" noChangeAspect="1" noMove="1" noResize="1" noEditPoints="1" noAdjustHandles="1" noChangeArrowheads="1" noChangeShapeType="1" noTextEdit="1"/>
              </p:cNvSpPr>
              <p:nvPr/>
            </p:nvSpPr>
            <p:spPr>
              <a:xfrm>
                <a:off x="1800060" y="2255728"/>
                <a:ext cx="3233414" cy="611975"/>
              </a:xfrm>
              <a:prstGeom prst="flowChartAlternateProcess">
                <a:avLst/>
              </a:prstGeom>
              <a:blipFill>
                <a:blip r:embed="rId2"/>
                <a:stretch>
                  <a:fillRect b="-294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 name="Text Placeholder 7">
                <a:extLst>
                  <a:ext uri="{FF2B5EF4-FFF2-40B4-BE49-F238E27FC236}">
                    <a16:creationId xmlns:a16="http://schemas.microsoft.com/office/drawing/2014/main" id="{91DF475F-0A93-F58F-4B73-B402C1AC1AB7}"/>
                  </a:ext>
                </a:extLst>
              </p:cNvPr>
              <p:cNvSpPr txBox="1">
                <a:spLocks/>
              </p:cNvSpPr>
              <p:nvPr/>
            </p:nvSpPr>
            <p:spPr>
              <a:xfrm>
                <a:off x="360000" y="2872474"/>
                <a:ext cx="3962618" cy="376118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AU" b="1" dirty="0"/>
                  <a:t>Law for the logarithm of a power</a:t>
                </a:r>
              </a:p>
              <a:p>
                <a:pPr>
                  <a:spcAft>
                    <a:spcPts val="600"/>
                  </a:spcAft>
                </a:pPr>
                <a:r>
                  <a:rPr lang="en-AU" dirty="0"/>
                  <a:t>Let </a:t>
                </a:r>
                <a14:m>
                  <m:oMath xmlns:m="http://schemas.openxmlformats.org/officeDocument/2006/math">
                    <m:r>
                      <a:rPr lang="en-AU" i="1" smtClean="0">
                        <a:latin typeface="Cambria Math" panose="02040503050406030204" pitchFamily="18" charset="0"/>
                      </a:rPr>
                      <m:t>𝑚</m:t>
                    </m:r>
                    <m:r>
                      <a:rPr lang="en-AU" i="1" smtClean="0">
                        <a:latin typeface="Cambria Math" panose="02040503050406030204" pitchFamily="18" charset="0"/>
                      </a:rPr>
                      <m:t>=</m:t>
                    </m:r>
                    <m:sSup>
                      <m:sSupPr>
                        <m:ctrlPr>
                          <a:rPr lang="en-AU" i="1" smtClean="0">
                            <a:latin typeface="Cambria Math" panose="02040503050406030204" pitchFamily="18" charset="0"/>
                          </a:rPr>
                        </m:ctrlPr>
                      </m:sSupPr>
                      <m:e>
                        <m:r>
                          <a:rPr lang="en-AU" i="1" smtClean="0">
                            <a:latin typeface="Cambria Math" panose="02040503050406030204" pitchFamily="18" charset="0"/>
                          </a:rPr>
                          <m:t>𝑎</m:t>
                        </m:r>
                      </m:e>
                      <m:sup>
                        <m:r>
                          <a:rPr lang="en-AU" i="1" smtClean="0">
                            <a:latin typeface="Cambria Math" panose="02040503050406030204" pitchFamily="18" charset="0"/>
                          </a:rPr>
                          <m:t>𝑥</m:t>
                        </m:r>
                      </m:sup>
                    </m:sSup>
                  </m:oMath>
                </a14:m>
                <a:r>
                  <a:rPr lang="en-AU" dirty="0"/>
                  <a:t>.</a:t>
                </a:r>
              </a:p>
              <a:p>
                <a:pPr>
                  <a:spcAft>
                    <a:spcPts val="600"/>
                  </a:spcAft>
                </a:pPr>
                <a:r>
                  <a:rPr lang="en-AU" dirty="0"/>
                  <a:t>Then, </a:t>
                </a:r>
                <a14:m>
                  <m:oMath xmlns:m="http://schemas.openxmlformats.org/officeDocument/2006/math">
                    <m:r>
                      <a:rPr lang="en-AU" i="1" smtClean="0">
                        <a:latin typeface="Cambria Math" panose="02040503050406030204" pitchFamily="18" charset="0"/>
                      </a:rPr>
                      <m:t>𝑥</m:t>
                    </m:r>
                    <m:r>
                      <a:rPr lang="en-AU" i="1" smtClean="0">
                        <a:latin typeface="Cambria Math" panose="02040503050406030204" pitchFamily="18" charset="0"/>
                      </a:rPr>
                      <m:t>=</m:t>
                    </m:r>
                    <m:func>
                      <m:funcPr>
                        <m:ctrlPr>
                          <a:rPr lang="en-AU" i="1" smtClean="0">
                            <a:latin typeface="Cambria Math" panose="02040503050406030204" pitchFamily="18" charset="0"/>
                          </a:rPr>
                        </m:ctrlPr>
                      </m:funcPr>
                      <m:fName>
                        <m:sSub>
                          <m:sSubPr>
                            <m:ctrlPr>
                              <a:rPr lang="en-AU" i="1" smtClean="0">
                                <a:latin typeface="Cambria Math" panose="02040503050406030204" pitchFamily="18" charset="0"/>
                              </a:rPr>
                            </m:ctrlPr>
                          </m:sSubPr>
                          <m:e>
                            <m:r>
                              <m:rPr>
                                <m:sty m:val="p"/>
                              </m:rPr>
                              <a:rPr lang="en-AU" smtClean="0">
                                <a:latin typeface="Cambria Math" panose="02040503050406030204" pitchFamily="18" charset="0"/>
                              </a:rPr>
                              <m:t>log</m:t>
                            </m:r>
                          </m:e>
                          <m:sub>
                            <m:r>
                              <a:rPr lang="en-AU" i="1" smtClean="0">
                                <a:latin typeface="Cambria Math" panose="02040503050406030204" pitchFamily="18" charset="0"/>
                              </a:rPr>
                              <m:t>𝑎</m:t>
                            </m:r>
                          </m:sub>
                        </m:sSub>
                      </m:fName>
                      <m:e>
                        <m:r>
                          <a:rPr lang="en-AU" i="1" smtClean="0">
                            <a:latin typeface="Cambria Math" panose="02040503050406030204" pitchFamily="18" charset="0"/>
                          </a:rPr>
                          <m:t>𝑚</m:t>
                        </m:r>
                      </m:e>
                    </m:func>
                  </m:oMath>
                </a14:m>
                <a:r>
                  <a:rPr lang="en-AU" dirty="0"/>
                  <a:t>.</a:t>
                </a:r>
              </a:p>
              <a:p>
                <a:pPr>
                  <a:spcAft>
                    <a:spcPts val="600"/>
                  </a:spcAft>
                </a:pPr>
                <a14:m>
                  <m:oMathPara xmlns:m="http://schemas.openxmlformats.org/officeDocument/2006/math">
                    <m:oMathParaPr>
                      <m:jc m:val="center"/>
                    </m:oMathParaPr>
                    <m:oMath xmlns:m="http://schemas.openxmlformats.org/officeDocument/2006/math">
                      <m:r>
                        <m:rPr>
                          <m:aln/>
                        </m:rPr>
                        <a:rPr lang="en-AU" i="1" smtClean="0">
                          <a:latin typeface="Cambria Math" panose="02040503050406030204" pitchFamily="18" charset="0"/>
                        </a:rPr>
                        <m:t>=</m:t>
                      </m:r>
                    </m:oMath>
                    <m:oMath xmlns:m="http://schemas.openxmlformats.org/officeDocument/2006/math">
                      <m:r>
                        <m:rPr>
                          <m:aln/>
                        </m:rPr>
                        <a:rPr lang="en-AU" i="1" smtClean="0">
                          <a:latin typeface="Cambria Math" panose="02040503050406030204" pitchFamily="18" charset="0"/>
                        </a:rPr>
                        <m:t>=</m:t>
                      </m:r>
                    </m:oMath>
                    <m:oMath xmlns:m="http://schemas.openxmlformats.org/officeDocument/2006/math">
                      <m:r>
                        <m:rPr>
                          <m:aln/>
                        </m:rPr>
                        <a:rPr lang="en-AU" i="1" smtClean="0">
                          <a:latin typeface="Cambria Math" panose="02040503050406030204" pitchFamily="18" charset="0"/>
                        </a:rPr>
                        <m:t>=</m:t>
                      </m:r>
                    </m:oMath>
                    <m:oMath xmlns:m="http://schemas.openxmlformats.org/officeDocument/2006/math">
                      <m:r>
                        <m:rPr>
                          <m:aln/>
                        </m:rPr>
                        <a:rPr lang="en-AU" i="1" smtClean="0">
                          <a:latin typeface="Cambria Math" panose="02040503050406030204" pitchFamily="18" charset="0"/>
                        </a:rPr>
                        <m:t>=</m:t>
                      </m:r>
                    </m:oMath>
                    <m:oMath xmlns:m="http://schemas.openxmlformats.org/officeDocument/2006/math">
                      <m:r>
                        <a:rPr lang="en-AU" b="0" i="1" smtClean="0">
                          <a:latin typeface="Cambria Math" panose="02040503050406030204" pitchFamily="18" charset="0"/>
                        </a:rPr>
                        <m:t>=</m:t>
                      </m:r>
                    </m:oMath>
                  </m:oMathPara>
                </a14:m>
                <a:endParaRPr lang="en-AU" dirty="0"/>
              </a:p>
              <a:p>
                <a:pPr>
                  <a:lnSpc>
                    <a:spcPct val="200000"/>
                  </a:lnSpc>
                </a:pPr>
                <a:endParaRPr lang="en-AU" dirty="0"/>
              </a:p>
            </p:txBody>
          </p:sp>
        </mc:Choice>
        <mc:Fallback xmlns="">
          <p:sp>
            <p:nvSpPr>
              <p:cNvPr id="5" name="Text Placeholder 7">
                <a:extLst>
                  <a:ext uri="{FF2B5EF4-FFF2-40B4-BE49-F238E27FC236}">
                    <a16:creationId xmlns:a16="http://schemas.microsoft.com/office/drawing/2014/main" id="{91DF475F-0A93-F58F-4B73-B402C1AC1AB7}"/>
                  </a:ext>
                </a:extLst>
              </p:cNvPr>
              <p:cNvSpPr txBox="1">
                <a:spLocks noRot="1" noChangeAspect="1" noMove="1" noResize="1" noEditPoints="1" noAdjustHandles="1" noChangeArrowheads="1" noChangeShapeType="1" noTextEdit="1"/>
              </p:cNvSpPr>
              <p:nvPr/>
            </p:nvSpPr>
            <p:spPr>
              <a:xfrm>
                <a:off x="360000" y="2872474"/>
                <a:ext cx="3962618" cy="3761180"/>
              </a:xfrm>
              <a:prstGeom prst="rect">
                <a:avLst/>
              </a:prstGeom>
              <a:blipFill>
                <a:blip r:embed="rId3"/>
                <a:stretch>
                  <a:fillRect l="-3846" r="-3077"/>
                </a:stretch>
              </a:blipFill>
            </p:spPr>
            <p:txBody>
              <a:bodyPr/>
              <a:lstStyle/>
              <a:p>
                <a:r>
                  <a:rPr lang="en-US">
                    <a:noFill/>
                  </a:rPr>
                  <a:t> </a:t>
                </a:r>
              </a:p>
            </p:txBody>
          </p:sp>
        </mc:Fallback>
      </mc:AlternateContent>
      <p:cxnSp>
        <p:nvCxnSpPr>
          <p:cNvPr id="12" name="Straight Connector 11">
            <a:extLst>
              <a:ext uri="{FF2B5EF4-FFF2-40B4-BE49-F238E27FC236}">
                <a16:creationId xmlns:a16="http://schemas.microsoft.com/office/drawing/2014/main" id="{EA9C3BAB-0B6C-C9F7-A5F4-9FF56199879E}"/>
              </a:ext>
              <a:ext uri="{C183D7F6-B498-43B3-948B-1728B52AA6E4}">
                <adec:decorative xmlns:adec="http://schemas.microsoft.com/office/drawing/2017/decorative" val="1"/>
              </a:ext>
            </a:extLst>
          </p:cNvPr>
          <p:cNvCxnSpPr/>
          <p:nvPr/>
        </p:nvCxnSpPr>
        <p:spPr>
          <a:xfrm>
            <a:off x="6644644" y="1776549"/>
            <a:ext cx="0" cy="4589417"/>
          </a:xfrm>
          <a:prstGeom prst="line">
            <a:avLst/>
          </a:prstGeom>
        </p:spPr>
        <p:style>
          <a:lnRef idx="1">
            <a:schemeClr val="accent1"/>
          </a:lnRef>
          <a:fillRef idx="0">
            <a:schemeClr val="accent1"/>
          </a:fillRef>
          <a:effectRef idx="0">
            <a:schemeClr val="accent1"/>
          </a:effectRef>
          <a:fontRef idx="minor">
            <a:schemeClr val="tx1"/>
          </a:fontRef>
        </p:style>
      </p:cxnSp>
      <p:sp>
        <p:nvSpPr>
          <p:cNvPr id="10" name="Flowchart: Alternate Process 9">
            <a:extLst>
              <a:ext uri="{FF2B5EF4-FFF2-40B4-BE49-F238E27FC236}">
                <a16:creationId xmlns:a16="http://schemas.microsoft.com/office/drawing/2014/main" id="{D2817AE8-2F8C-ACD4-842A-61917E124A28}"/>
              </a:ext>
              <a:ext uri="{C183D7F6-B498-43B3-948B-1728B52AA6E4}">
                <adec:decorative xmlns:adec="http://schemas.microsoft.com/office/drawing/2017/decorative" val="1"/>
              </a:ext>
            </a:extLst>
          </p:cNvPr>
          <p:cNvSpPr/>
          <p:nvPr/>
        </p:nvSpPr>
        <p:spPr>
          <a:xfrm>
            <a:off x="6880184" y="5195960"/>
            <a:ext cx="3850931" cy="605846"/>
          </a:xfrm>
          <a:prstGeom prst="flowChartAlternateProcess">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a:solidFill>
                <a:schemeClr val="tx1"/>
              </a:solidFill>
            </a:endParaRPr>
          </a:p>
        </p:txBody>
      </p:sp>
      <mc:AlternateContent xmlns:mc="http://schemas.openxmlformats.org/markup-compatibility/2006" xmlns:a14="http://schemas.microsoft.com/office/drawing/2010/main">
        <mc:Choice Requires="a14">
          <p:sp>
            <p:nvSpPr>
              <p:cNvPr id="13" name="Text Placeholder 7">
                <a:extLst>
                  <a:ext uri="{FF2B5EF4-FFF2-40B4-BE49-F238E27FC236}">
                    <a16:creationId xmlns:a16="http://schemas.microsoft.com/office/drawing/2014/main" id="{CC933F82-0AA8-2451-D912-29F0878AD7F6}"/>
                  </a:ext>
                </a:extLst>
              </p:cNvPr>
              <p:cNvSpPr txBox="1">
                <a:spLocks/>
              </p:cNvSpPr>
              <p:nvPr/>
            </p:nvSpPr>
            <p:spPr>
              <a:xfrm>
                <a:off x="7148745" y="1434676"/>
                <a:ext cx="4515459" cy="480783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b="1"/>
                  <a:t>Logarithm of a product law proof</a:t>
                </a:r>
              </a:p>
              <a:p>
                <a:r>
                  <a:rPr lang="en-AU"/>
                  <a:t>Let </a:t>
                </a:r>
                <a14:m>
                  <m:oMath xmlns:m="http://schemas.openxmlformats.org/officeDocument/2006/math">
                    <m:r>
                      <a:rPr lang="en-AU" i="1" smtClean="0">
                        <a:latin typeface="Cambria Math" panose="02040503050406030204" pitchFamily="18" charset="0"/>
                      </a:rPr>
                      <m:t>𝑚</m:t>
                    </m:r>
                    <m:r>
                      <a:rPr lang="en-AU" i="1" smtClean="0">
                        <a:latin typeface="Cambria Math" panose="02040503050406030204" pitchFamily="18" charset="0"/>
                      </a:rPr>
                      <m:t>=</m:t>
                    </m:r>
                    <m:sSup>
                      <m:sSupPr>
                        <m:ctrlPr>
                          <a:rPr lang="en-AU" i="1" smtClean="0">
                            <a:latin typeface="Cambria Math" panose="02040503050406030204" pitchFamily="18" charset="0"/>
                          </a:rPr>
                        </m:ctrlPr>
                      </m:sSupPr>
                      <m:e>
                        <m:r>
                          <a:rPr lang="en-AU" i="1" smtClean="0">
                            <a:latin typeface="Cambria Math" panose="02040503050406030204" pitchFamily="18" charset="0"/>
                          </a:rPr>
                          <m:t>𝑎</m:t>
                        </m:r>
                      </m:e>
                      <m:sup>
                        <m:r>
                          <a:rPr lang="en-AU" i="1" smtClean="0">
                            <a:latin typeface="Cambria Math" panose="02040503050406030204" pitchFamily="18" charset="0"/>
                          </a:rPr>
                          <m:t>𝑥</m:t>
                        </m:r>
                      </m:sup>
                    </m:sSup>
                  </m:oMath>
                </a14:m>
                <a:r>
                  <a:rPr lang="en-AU"/>
                  <a:t> and </a:t>
                </a:r>
                <a14:m>
                  <m:oMath xmlns:m="http://schemas.openxmlformats.org/officeDocument/2006/math">
                    <m:r>
                      <a:rPr lang="en-AU" i="1" smtClean="0">
                        <a:latin typeface="Cambria Math" panose="02040503050406030204" pitchFamily="18" charset="0"/>
                      </a:rPr>
                      <m:t>𝑛</m:t>
                    </m:r>
                    <m:r>
                      <a:rPr lang="en-AU" i="1" smtClean="0">
                        <a:latin typeface="Cambria Math" panose="02040503050406030204" pitchFamily="18" charset="0"/>
                      </a:rPr>
                      <m:t>=</m:t>
                    </m:r>
                    <m:sSup>
                      <m:sSupPr>
                        <m:ctrlPr>
                          <a:rPr lang="en-AU" i="1" smtClean="0">
                            <a:latin typeface="Cambria Math" panose="02040503050406030204" pitchFamily="18" charset="0"/>
                          </a:rPr>
                        </m:ctrlPr>
                      </m:sSupPr>
                      <m:e>
                        <m:r>
                          <a:rPr lang="en-AU" i="1" smtClean="0">
                            <a:latin typeface="Cambria Math" panose="02040503050406030204" pitchFamily="18" charset="0"/>
                          </a:rPr>
                          <m:t>𝑎</m:t>
                        </m:r>
                      </m:e>
                      <m:sup>
                        <m:r>
                          <a:rPr lang="en-AU" i="1" smtClean="0">
                            <a:latin typeface="Cambria Math" panose="02040503050406030204" pitchFamily="18" charset="0"/>
                          </a:rPr>
                          <m:t>𝑦</m:t>
                        </m:r>
                      </m:sup>
                    </m:sSup>
                  </m:oMath>
                </a14:m>
                <a:r>
                  <a:rPr lang="en-AU"/>
                  <a:t>.</a:t>
                </a:r>
              </a:p>
              <a:p>
                <a:r>
                  <a:rPr lang="en-AU"/>
                  <a:t>Then, </a:t>
                </a:r>
                <a14:m>
                  <m:oMath xmlns:m="http://schemas.openxmlformats.org/officeDocument/2006/math">
                    <m:r>
                      <a:rPr lang="en-AU" i="1" smtClean="0">
                        <a:latin typeface="Cambria Math" panose="02040503050406030204" pitchFamily="18" charset="0"/>
                      </a:rPr>
                      <m:t>𝑥</m:t>
                    </m:r>
                    <m:r>
                      <a:rPr lang="en-AU" i="1" smtClean="0">
                        <a:latin typeface="Cambria Math" panose="02040503050406030204" pitchFamily="18" charset="0"/>
                      </a:rPr>
                      <m:t>=</m:t>
                    </m:r>
                    <m:func>
                      <m:funcPr>
                        <m:ctrlPr>
                          <a:rPr lang="en-AU" i="1" smtClean="0">
                            <a:latin typeface="Cambria Math" panose="02040503050406030204" pitchFamily="18" charset="0"/>
                          </a:rPr>
                        </m:ctrlPr>
                      </m:funcPr>
                      <m:fName>
                        <m:sSub>
                          <m:sSubPr>
                            <m:ctrlPr>
                              <a:rPr lang="en-AU" i="1" smtClean="0">
                                <a:latin typeface="Cambria Math" panose="02040503050406030204" pitchFamily="18" charset="0"/>
                              </a:rPr>
                            </m:ctrlPr>
                          </m:sSubPr>
                          <m:e>
                            <m:r>
                              <m:rPr>
                                <m:sty m:val="p"/>
                              </m:rPr>
                              <a:rPr lang="en-AU" smtClean="0">
                                <a:latin typeface="Cambria Math" panose="02040503050406030204" pitchFamily="18" charset="0"/>
                              </a:rPr>
                              <m:t>log</m:t>
                            </m:r>
                          </m:e>
                          <m:sub>
                            <m:r>
                              <a:rPr lang="en-AU" i="1" smtClean="0">
                                <a:latin typeface="Cambria Math" panose="02040503050406030204" pitchFamily="18" charset="0"/>
                              </a:rPr>
                              <m:t>𝑎</m:t>
                            </m:r>
                          </m:sub>
                        </m:sSub>
                      </m:fName>
                      <m:e>
                        <m:r>
                          <a:rPr lang="en-AU" i="1" smtClean="0">
                            <a:latin typeface="Cambria Math" panose="02040503050406030204" pitchFamily="18" charset="0"/>
                          </a:rPr>
                          <m:t>𝑚</m:t>
                        </m:r>
                      </m:e>
                    </m:func>
                  </m:oMath>
                </a14:m>
                <a:r>
                  <a:rPr lang="en-AU"/>
                  <a:t> and </a:t>
                </a:r>
                <a14:m>
                  <m:oMath xmlns:m="http://schemas.openxmlformats.org/officeDocument/2006/math">
                    <m:r>
                      <a:rPr lang="en-AU" i="1" smtClean="0">
                        <a:latin typeface="Cambria Math" panose="02040503050406030204" pitchFamily="18" charset="0"/>
                      </a:rPr>
                      <m:t>𝑦</m:t>
                    </m:r>
                    <m:r>
                      <a:rPr lang="en-AU" i="1" smtClean="0">
                        <a:latin typeface="Cambria Math" panose="02040503050406030204" pitchFamily="18" charset="0"/>
                      </a:rPr>
                      <m:t>=</m:t>
                    </m:r>
                    <m:func>
                      <m:funcPr>
                        <m:ctrlPr>
                          <a:rPr lang="en-AU" i="1" smtClean="0">
                            <a:latin typeface="Cambria Math" panose="02040503050406030204" pitchFamily="18" charset="0"/>
                          </a:rPr>
                        </m:ctrlPr>
                      </m:funcPr>
                      <m:fName>
                        <m:sSub>
                          <m:sSubPr>
                            <m:ctrlPr>
                              <a:rPr lang="en-AU" i="1" smtClean="0">
                                <a:latin typeface="Cambria Math" panose="02040503050406030204" pitchFamily="18" charset="0"/>
                              </a:rPr>
                            </m:ctrlPr>
                          </m:sSubPr>
                          <m:e>
                            <m:r>
                              <m:rPr>
                                <m:sty m:val="p"/>
                              </m:rPr>
                              <a:rPr lang="en-AU" smtClean="0">
                                <a:latin typeface="Cambria Math" panose="02040503050406030204" pitchFamily="18" charset="0"/>
                              </a:rPr>
                              <m:t>log</m:t>
                            </m:r>
                          </m:e>
                          <m:sub>
                            <m:r>
                              <a:rPr lang="en-AU" i="1" smtClean="0">
                                <a:latin typeface="Cambria Math" panose="02040503050406030204" pitchFamily="18" charset="0"/>
                              </a:rPr>
                              <m:t>𝑎</m:t>
                            </m:r>
                          </m:sub>
                        </m:sSub>
                      </m:fName>
                      <m:e>
                        <m:r>
                          <a:rPr lang="en-AU" i="1" smtClean="0">
                            <a:latin typeface="Cambria Math" panose="02040503050406030204" pitchFamily="18" charset="0"/>
                          </a:rPr>
                          <m:t>𝑛</m:t>
                        </m:r>
                      </m:e>
                    </m:func>
                  </m:oMath>
                </a14:m>
                <a:r>
                  <a:rPr lang="en-AU"/>
                  <a:t>.</a:t>
                </a:r>
              </a:p>
              <a:p>
                <a:pPr>
                  <a:lnSpc>
                    <a:spcPct val="200000"/>
                  </a:lnSpc>
                </a:pPr>
                <a14:m>
                  <m:oMathPara xmlns:m="http://schemas.openxmlformats.org/officeDocument/2006/math">
                    <m:oMathParaPr>
                      <m:jc m:val="left"/>
                    </m:oMathParaPr>
                    <m:oMath xmlns:m="http://schemas.openxmlformats.org/officeDocument/2006/math">
                      <m:r>
                        <a:rPr lang="en-AU" i="1" smtClean="0">
                          <a:latin typeface="Cambria Math" panose="02040503050406030204" pitchFamily="18" charset="0"/>
                        </a:rPr>
                        <m:t>    </m:t>
                      </m:r>
                      <m:func>
                        <m:funcPr>
                          <m:ctrlPr>
                            <a:rPr lang="en-AU" i="1" smtClean="0">
                              <a:latin typeface="Cambria Math" panose="02040503050406030204" pitchFamily="18" charset="0"/>
                            </a:rPr>
                          </m:ctrlPr>
                        </m:funcPr>
                        <m:fName>
                          <m:sSub>
                            <m:sSubPr>
                              <m:ctrlPr>
                                <a:rPr lang="en-AU" i="1" smtClean="0">
                                  <a:latin typeface="Cambria Math" panose="02040503050406030204" pitchFamily="18" charset="0"/>
                                </a:rPr>
                              </m:ctrlPr>
                            </m:sSubPr>
                            <m:e>
                              <m:r>
                                <m:rPr>
                                  <m:sty m:val="p"/>
                                </m:rPr>
                                <a:rPr lang="en-AU" smtClean="0">
                                  <a:latin typeface="Cambria Math" panose="02040503050406030204" pitchFamily="18" charset="0"/>
                                </a:rPr>
                                <m:t>log</m:t>
                              </m:r>
                            </m:e>
                            <m:sub>
                              <m:r>
                                <a:rPr lang="en-AU" i="1" smtClean="0">
                                  <a:latin typeface="Cambria Math" panose="02040503050406030204" pitchFamily="18" charset="0"/>
                                </a:rPr>
                                <m:t>𝑎</m:t>
                              </m:r>
                            </m:sub>
                          </m:sSub>
                        </m:fName>
                        <m:e>
                          <m:r>
                            <a:rPr lang="en-AU" i="1" smtClean="0">
                              <a:latin typeface="Cambria Math" panose="02040503050406030204" pitchFamily="18" charset="0"/>
                            </a:rPr>
                            <m:t>(</m:t>
                          </m:r>
                          <m:r>
                            <a:rPr lang="en-AU" i="1" smtClean="0">
                              <a:latin typeface="Cambria Math" panose="02040503050406030204" pitchFamily="18" charset="0"/>
                            </a:rPr>
                            <m:t>𝑚𝑛</m:t>
                          </m:r>
                          <m:r>
                            <a:rPr lang="en-AU" i="1" smtClean="0">
                              <a:latin typeface="Cambria Math" panose="02040503050406030204" pitchFamily="18" charset="0"/>
                            </a:rPr>
                            <m:t>)</m:t>
                          </m:r>
                        </m:e>
                      </m:func>
                      <m:r>
                        <m:rPr>
                          <m:aln/>
                        </m:rPr>
                        <a:rPr lang="en-AU" i="1" smtClean="0">
                          <a:latin typeface="Cambria Math" panose="02040503050406030204" pitchFamily="18" charset="0"/>
                        </a:rPr>
                        <m:t>=</m:t>
                      </m:r>
                      <m:func>
                        <m:funcPr>
                          <m:ctrlPr>
                            <a:rPr lang="en-AU" i="1" smtClean="0">
                              <a:latin typeface="Cambria Math" panose="02040503050406030204" pitchFamily="18" charset="0"/>
                            </a:rPr>
                          </m:ctrlPr>
                        </m:funcPr>
                        <m:fName>
                          <m:sSub>
                            <m:sSubPr>
                              <m:ctrlPr>
                                <a:rPr lang="en-AU" i="1" smtClean="0">
                                  <a:latin typeface="Cambria Math" panose="02040503050406030204" pitchFamily="18" charset="0"/>
                                </a:rPr>
                              </m:ctrlPr>
                            </m:sSubPr>
                            <m:e>
                              <m:r>
                                <m:rPr>
                                  <m:sty m:val="p"/>
                                </m:rPr>
                                <a:rPr lang="en-AU" smtClean="0">
                                  <a:latin typeface="Cambria Math" panose="02040503050406030204" pitchFamily="18" charset="0"/>
                                </a:rPr>
                                <m:t>log</m:t>
                              </m:r>
                            </m:e>
                            <m:sub>
                              <m:r>
                                <a:rPr lang="en-AU" i="1" smtClean="0">
                                  <a:latin typeface="Cambria Math" panose="02040503050406030204" pitchFamily="18" charset="0"/>
                                </a:rPr>
                                <m:t>𝑎</m:t>
                              </m:r>
                            </m:sub>
                          </m:sSub>
                        </m:fName>
                        <m:e>
                          <m:r>
                            <a:rPr lang="en-AU" i="1" smtClean="0">
                              <a:latin typeface="Cambria Math" panose="02040503050406030204" pitchFamily="18" charset="0"/>
                            </a:rPr>
                            <m:t>(</m:t>
                          </m:r>
                          <m:sSup>
                            <m:sSupPr>
                              <m:ctrlPr>
                                <a:rPr lang="en-AU" i="1" smtClean="0">
                                  <a:latin typeface="Cambria Math" panose="02040503050406030204" pitchFamily="18" charset="0"/>
                                </a:rPr>
                              </m:ctrlPr>
                            </m:sSupPr>
                            <m:e>
                              <m:r>
                                <a:rPr lang="en-AU" i="1" smtClean="0">
                                  <a:latin typeface="Cambria Math" panose="02040503050406030204" pitchFamily="18" charset="0"/>
                                </a:rPr>
                                <m:t>𝑎</m:t>
                              </m:r>
                            </m:e>
                            <m:sup>
                              <m:r>
                                <a:rPr lang="en-AU" i="1" smtClean="0">
                                  <a:latin typeface="Cambria Math" panose="02040503050406030204" pitchFamily="18" charset="0"/>
                                </a:rPr>
                                <m:t>𝑥</m:t>
                              </m:r>
                            </m:sup>
                          </m:sSup>
                          <m:r>
                            <a:rPr lang="en-AU" i="1" smtClean="0">
                              <a:latin typeface="Cambria Math" panose="02040503050406030204" pitchFamily="18" charset="0"/>
                            </a:rPr>
                            <m:t>×</m:t>
                          </m:r>
                          <m:sSup>
                            <m:sSupPr>
                              <m:ctrlPr>
                                <a:rPr lang="en-AU" i="1" smtClean="0">
                                  <a:latin typeface="Cambria Math" panose="02040503050406030204" pitchFamily="18" charset="0"/>
                                </a:rPr>
                              </m:ctrlPr>
                            </m:sSupPr>
                            <m:e>
                              <m:r>
                                <a:rPr lang="en-AU" i="1" smtClean="0">
                                  <a:latin typeface="Cambria Math" panose="02040503050406030204" pitchFamily="18" charset="0"/>
                                </a:rPr>
                                <m:t>𝑎</m:t>
                              </m:r>
                            </m:e>
                            <m:sup>
                              <m:r>
                                <a:rPr lang="en-AU" i="1" smtClean="0">
                                  <a:latin typeface="Cambria Math" panose="02040503050406030204" pitchFamily="18" charset="0"/>
                                </a:rPr>
                                <m:t>𝑦</m:t>
                              </m:r>
                            </m:sup>
                          </m:sSup>
                          <m:r>
                            <a:rPr lang="en-AU" i="1" smtClean="0">
                              <a:latin typeface="Cambria Math" panose="02040503050406030204" pitchFamily="18" charset="0"/>
                            </a:rPr>
                            <m:t>)</m:t>
                          </m:r>
                        </m:e>
                      </m:func>
                      <m:r>
                        <a:rPr lang="en-AU" i="1" smtClean="0">
                          <a:latin typeface="Cambria Math" panose="02040503050406030204" pitchFamily="18" charset="0"/>
                        </a:rPr>
                        <m:t> </m:t>
                      </m:r>
                    </m:oMath>
                    <m:oMath xmlns:m="http://schemas.openxmlformats.org/officeDocument/2006/math">
                      <m:r>
                        <m:rPr>
                          <m:aln/>
                        </m:rPr>
                        <a:rPr lang="en-AU" i="1" smtClean="0">
                          <a:latin typeface="Cambria Math" panose="02040503050406030204" pitchFamily="18" charset="0"/>
                        </a:rPr>
                        <m:t>=</m:t>
                      </m:r>
                      <m:func>
                        <m:funcPr>
                          <m:ctrlPr>
                            <a:rPr lang="en-AU" i="1" smtClean="0">
                              <a:latin typeface="Cambria Math" panose="02040503050406030204" pitchFamily="18" charset="0"/>
                            </a:rPr>
                          </m:ctrlPr>
                        </m:funcPr>
                        <m:fName>
                          <m:sSub>
                            <m:sSubPr>
                              <m:ctrlPr>
                                <a:rPr lang="en-AU" i="1" smtClean="0">
                                  <a:latin typeface="Cambria Math" panose="02040503050406030204" pitchFamily="18" charset="0"/>
                                </a:rPr>
                              </m:ctrlPr>
                            </m:sSubPr>
                            <m:e>
                              <m:r>
                                <m:rPr>
                                  <m:sty m:val="p"/>
                                </m:rPr>
                                <a:rPr lang="en-AU" smtClean="0">
                                  <a:latin typeface="Cambria Math" panose="02040503050406030204" pitchFamily="18" charset="0"/>
                                </a:rPr>
                                <m:t>log</m:t>
                              </m:r>
                            </m:e>
                            <m:sub>
                              <m:r>
                                <a:rPr lang="en-AU" i="1" smtClean="0">
                                  <a:latin typeface="Cambria Math" panose="02040503050406030204" pitchFamily="18" charset="0"/>
                                </a:rPr>
                                <m:t>𝑎</m:t>
                              </m:r>
                            </m:sub>
                          </m:sSub>
                        </m:fName>
                        <m:e>
                          <m:d>
                            <m:dPr>
                              <m:ctrlPr>
                                <a:rPr lang="en-AU" i="1" smtClean="0">
                                  <a:latin typeface="Cambria Math" panose="02040503050406030204" pitchFamily="18" charset="0"/>
                                </a:rPr>
                              </m:ctrlPr>
                            </m:dPr>
                            <m:e>
                              <m:sSup>
                                <m:sSupPr>
                                  <m:ctrlPr>
                                    <a:rPr lang="en-AU" i="1" smtClean="0">
                                      <a:latin typeface="Cambria Math" panose="02040503050406030204" pitchFamily="18" charset="0"/>
                                    </a:rPr>
                                  </m:ctrlPr>
                                </m:sSupPr>
                                <m:e>
                                  <m:r>
                                    <a:rPr lang="en-AU" i="1" smtClean="0">
                                      <a:latin typeface="Cambria Math" panose="02040503050406030204" pitchFamily="18" charset="0"/>
                                    </a:rPr>
                                    <m:t>𝑎</m:t>
                                  </m:r>
                                </m:e>
                                <m:sup>
                                  <m:r>
                                    <a:rPr lang="en-AU" i="1" smtClean="0">
                                      <a:latin typeface="Cambria Math" panose="02040503050406030204" pitchFamily="18" charset="0"/>
                                    </a:rPr>
                                    <m:t>𝑥</m:t>
                                  </m:r>
                                  <m:r>
                                    <a:rPr lang="en-AU" i="1" smtClean="0">
                                      <a:latin typeface="Cambria Math" panose="02040503050406030204" pitchFamily="18" charset="0"/>
                                    </a:rPr>
                                    <m:t>+</m:t>
                                  </m:r>
                                  <m:r>
                                    <a:rPr lang="en-AU" i="1" smtClean="0">
                                      <a:latin typeface="Cambria Math" panose="02040503050406030204" pitchFamily="18" charset="0"/>
                                    </a:rPr>
                                    <m:t>𝑦</m:t>
                                  </m:r>
                                </m:sup>
                              </m:sSup>
                            </m:e>
                          </m:d>
                        </m:e>
                      </m:func>
                    </m:oMath>
                    <m:oMath xmlns:m="http://schemas.openxmlformats.org/officeDocument/2006/math">
                      <m:r>
                        <m:rPr>
                          <m:aln/>
                        </m:rPr>
                        <a:rPr lang="en-AU" i="1" smtClean="0">
                          <a:latin typeface="Cambria Math" panose="02040503050406030204" pitchFamily="18" charset="0"/>
                        </a:rPr>
                        <m:t>=</m:t>
                      </m:r>
                      <m:r>
                        <a:rPr lang="en-AU" i="1" smtClean="0">
                          <a:latin typeface="Cambria Math" panose="02040503050406030204" pitchFamily="18" charset="0"/>
                        </a:rPr>
                        <m:t>𝑥</m:t>
                      </m:r>
                      <m:r>
                        <a:rPr lang="en-AU" i="1" smtClean="0">
                          <a:latin typeface="Cambria Math" panose="02040503050406030204" pitchFamily="18" charset="0"/>
                        </a:rPr>
                        <m:t>+</m:t>
                      </m:r>
                      <m:r>
                        <a:rPr lang="en-AU" i="1" smtClean="0">
                          <a:latin typeface="Cambria Math" panose="02040503050406030204" pitchFamily="18" charset="0"/>
                        </a:rPr>
                        <m:t>𝑦</m:t>
                      </m:r>
                    </m:oMath>
                    <m:oMath xmlns:m="http://schemas.openxmlformats.org/officeDocument/2006/math">
                      <m:func>
                        <m:funcPr>
                          <m:ctrlPr>
                            <a:rPr lang="en-AU" i="1">
                              <a:latin typeface="Cambria Math" panose="02040503050406030204" pitchFamily="18" charset="0"/>
                            </a:rPr>
                          </m:ctrlPr>
                        </m:funcPr>
                        <m:fName>
                          <m:sSub>
                            <m:sSubPr>
                              <m:ctrlPr>
                                <a:rPr lang="en-AU" i="1">
                                  <a:latin typeface="Cambria Math" panose="02040503050406030204" pitchFamily="18" charset="0"/>
                                </a:rPr>
                              </m:ctrlPr>
                            </m:sSubPr>
                            <m:e>
                              <m:r>
                                <a:rPr lang="en-AU" i="1" smtClean="0">
                                  <a:latin typeface="Cambria Math" panose="02040503050406030204" pitchFamily="18" charset="0"/>
                                </a:rPr>
                                <m:t>∴</m:t>
                              </m:r>
                              <m:r>
                                <m:rPr>
                                  <m:sty m:val="p"/>
                                </m:rPr>
                                <a:rPr lang="en-AU">
                                  <a:latin typeface="Cambria Math" panose="02040503050406030204" pitchFamily="18" charset="0"/>
                                </a:rPr>
                                <m:t>log</m:t>
                              </m:r>
                            </m:e>
                            <m:sub>
                              <m:r>
                                <a:rPr lang="en-AU" i="1">
                                  <a:latin typeface="Cambria Math" panose="02040503050406030204" pitchFamily="18" charset="0"/>
                                </a:rPr>
                                <m:t>𝑎</m:t>
                              </m:r>
                            </m:sub>
                          </m:sSub>
                        </m:fName>
                        <m:e>
                          <m:r>
                            <a:rPr lang="en-AU" i="1">
                              <a:latin typeface="Cambria Math" panose="02040503050406030204" pitchFamily="18" charset="0"/>
                            </a:rPr>
                            <m:t>(</m:t>
                          </m:r>
                          <m:r>
                            <a:rPr lang="en-AU" i="1" smtClean="0">
                              <a:latin typeface="Cambria Math" panose="02040503050406030204" pitchFamily="18" charset="0"/>
                            </a:rPr>
                            <m:t>𝑚𝑛</m:t>
                          </m:r>
                          <m:r>
                            <a:rPr lang="en-AU" i="1">
                              <a:latin typeface="Cambria Math" panose="02040503050406030204" pitchFamily="18" charset="0"/>
                            </a:rPr>
                            <m:t>)</m:t>
                          </m:r>
                        </m:e>
                      </m:func>
                      <m:r>
                        <m:rPr>
                          <m:aln/>
                        </m:rPr>
                        <a:rPr lang="en-AU" i="1" smtClean="0">
                          <a:latin typeface="Cambria Math" panose="02040503050406030204" pitchFamily="18" charset="0"/>
                        </a:rPr>
                        <m:t>=</m:t>
                      </m:r>
                      <m:func>
                        <m:funcPr>
                          <m:ctrlPr>
                            <a:rPr lang="en-AU" i="1">
                              <a:latin typeface="Cambria Math" panose="02040503050406030204" pitchFamily="18" charset="0"/>
                            </a:rPr>
                          </m:ctrlPr>
                        </m:funcPr>
                        <m:fName>
                          <m:sSub>
                            <m:sSubPr>
                              <m:ctrlPr>
                                <a:rPr lang="en-AU" i="1">
                                  <a:latin typeface="Cambria Math" panose="02040503050406030204" pitchFamily="18" charset="0"/>
                                </a:rPr>
                              </m:ctrlPr>
                            </m:sSubPr>
                            <m:e>
                              <m:r>
                                <m:rPr>
                                  <m:sty m:val="p"/>
                                </m:rPr>
                                <a:rPr lang="en-AU">
                                  <a:latin typeface="Cambria Math" panose="02040503050406030204" pitchFamily="18" charset="0"/>
                                </a:rPr>
                                <m:t>log</m:t>
                              </m:r>
                            </m:e>
                            <m:sub>
                              <m:r>
                                <a:rPr lang="en-AU" i="1">
                                  <a:latin typeface="Cambria Math" panose="02040503050406030204" pitchFamily="18" charset="0"/>
                                </a:rPr>
                                <m:t>𝑎</m:t>
                              </m:r>
                            </m:sub>
                          </m:sSub>
                        </m:fName>
                        <m:e>
                          <m:r>
                            <a:rPr lang="en-AU" i="1">
                              <a:latin typeface="Cambria Math" panose="02040503050406030204" pitchFamily="18" charset="0"/>
                            </a:rPr>
                            <m:t>𝑚</m:t>
                          </m:r>
                        </m:e>
                      </m:func>
                      <m:r>
                        <a:rPr lang="en-AU" i="1">
                          <a:latin typeface="Cambria Math" panose="02040503050406030204" pitchFamily="18" charset="0"/>
                        </a:rPr>
                        <m:t>+</m:t>
                      </m:r>
                      <m:func>
                        <m:funcPr>
                          <m:ctrlPr>
                            <a:rPr lang="en-AU" i="1">
                              <a:latin typeface="Cambria Math" panose="02040503050406030204" pitchFamily="18" charset="0"/>
                            </a:rPr>
                          </m:ctrlPr>
                        </m:funcPr>
                        <m:fName>
                          <m:sSub>
                            <m:sSubPr>
                              <m:ctrlPr>
                                <a:rPr lang="en-AU" i="1">
                                  <a:latin typeface="Cambria Math" panose="02040503050406030204" pitchFamily="18" charset="0"/>
                                </a:rPr>
                              </m:ctrlPr>
                            </m:sSubPr>
                            <m:e>
                              <m:r>
                                <m:rPr>
                                  <m:sty m:val="p"/>
                                </m:rPr>
                                <a:rPr lang="en-AU">
                                  <a:latin typeface="Cambria Math" panose="02040503050406030204" pitchFamily="18" charset="0"/>
                                </a:rPr>
                                <m:t>log</m:t>
                              </m:r>
                            </m:e>
                            <m:sub>
                              <m:r>
                                <a:rPr lang="en-AU" i="1">
                                  <a:latin typeface="Cambria Math" panose="02040503050406030204" pitchFamily="18" charset="0"/>
                                </a:rPr>
                                <m:t>𝑎</m:t>
                              </m:r>
                            </m:sub>
                          </m:sSub>
                        </m:fName>
                        <m:e>
                          <m:r>
                            <a:rPr lang="en-AU" i="1">
                              <a:latin typeface="Cambria Math" panose="02040503050406030204" pitchFamily="18" charset="0"/>
                            </a:rPr>
                            <m:t>𝑛</m:t>
                          </m:r>
                        </m:e>
                      </m:func>
                    </m:oMath>
                  </m:oMathPara>
                </a14:m>
                <a:endParaRPr lang="en-AU"/>
              </a:p>
              <a:p>
                <a:pPr>
                  <a:lnSpc>
                    <a:spcPct val="200000"/>
                  </a:lnSpc>
                </a:pPr>
                <a:endParaRPr lang="en-AU"/>
              </a:p>
            </p:txBody>
          </p:sp>
        </mc:Choice>
        <mc:Fallback xmlns="">
          <p:sp>
            <p:nvSpPr>
              <p:cNvPr id="13" name="Text Placeholder 7">
                <a:extLst>
                  <a:ext uri="{FF2B5EF4-FFF2-40B4-BE49-F238E27FC236}">
                    <a16:creationId xmlns:a16="http://schemas.microsoft.com/office/drawing/2014/main" id="{CC933F82-0AA8-2451-D912-29F0878AD7F6}"/>
                  </a:ext>
                </a:extLst>
              </p:cNvPr>
              <p:cNvSpPr txBox="1">
                <a:spLocks noRot="1" noChangeAspect="1" noMove="1" noResize="1" noEditPoints="1" noAdjustHandles="1" noChangeArrowheads="1" noChangeShapeType="1" noTextEdit="1"/>
              </p:cNvSpPr>
              <p:nvPr/>
            </p:nvSpPr>
            <p:spPr>
              <a:xfrm>
                <a:off x="7148745" y="1434676"/>
                <a:ext cx="4515459" cy="4807835"/>
              </a:xfrm>
              <a:prstGeom prst="rect">
                <a:avLst/>
              </a:prstGeom>
              <a:blipFill>
                <a:blip r:embed="rId4"/>
                <a:stretch>
                  <a:fillRect l="-3514"/>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C9BEB1A3-736B-00E6-0A10-C3F315EC989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a:p>
        </p:txBody>
      </p:sp>
    </p:spTree>
    <p:extLst>
      <p:ext uri="{BB962C8B-B14F-4D97-AF65-F5344CB8AC3E}">
        <p14:creationId xmlns:p14="http://schemas.microsoft.com/office/powerpoint/2010/main" val="112451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6AA41-4A4F-2688-B90C-91C76619A1A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3E9005A0-9847-F34C-1C6D-800FCC2DCD0F}"/>
              </a:ext>
            </a:extLst>
          </p:cNvPr>
          <p:cNvSpPr>
            <a:spLocks noGrp="1"/>
          </p:cNvSpPr>
          <p:nvPr>
            <p:ph type="title"/>
          </p:nvPr>
        </p:nvSpPr>
        <p:spPr/>
        <p:txBody>
          <a:bodyPr/>
          <a:lstStyle/>
          <a:p>
            <a:r>
              <a:rPr lang="en-AU" dirty="0"/>
              <a:t>Logarithm of a quotient law</a:t>
            </a:r>
          </a:p>
        </p:txBody>
      </p:sp>
      <p:sp>
        <p:nvSpPr>
          <p:cNvPr id="9" name="Text Placeholder 8">
            <a:extLst>
              <a:ext uri="{FF2B5EF4-FFF2-40B4-BE49-F238E27FC236}">
                <a16:creationId xmlns:a16="http://schemas.microsoft.com/office/drawing/2014/main" id="{C0BEFC57-C03E-B924-2A2F-F5257629FC8D}"/>
              </a:ext>
            </a:extLst>
          </p:cNvPr>
          <p:cNvSpPr>
            <a:spLocks noGrp="1"/>
          </p:cNvSpPr>
          <p:nvPr>
            <p:ph type="body" sz="quarter" idx="18"/>
          </p:nvPr>
        </p:nvSpPr>
        <p:spPr/>
        <p:txBody>
          <a:bodyPr/>
          <a:lstStyle/>
          <a:p>
            <a:r>
              <a:rPr lang="en-AU"/>
              <a:t>Proof</a:t>
            </a:r>
          </a:p>
        </p:txBody>
      </p:sp>
      <mc:AlternateContent xmlns:mc="http://schemas.openxmlformats.org/markup-compatibility/2006" xmlns:a14="http://schemas.microsoft.com/office/drawing/2010/main">
        <mc:Choice Requires="a14">
          <p:sp>
            <p:nvSpPr>
              <p:cNvPr id="8" name="Text Placeholder 7">
                <a:extLst>
                  <a:ext uri="{FF2B5EF4-FFF2-40B4-BE49-F238E27FC236}">
                    <a16:creationId xmlns:a16="http://schemas.microsoft.com/office/drawing/2014/main" id="{0DF9BC1B-CF89-8221-87B8-46AFDDFDC5E7}"/>
                  </a:ext>
                </a:extLst>
              </p:cNvPr>
              <p:cNvSpPr>
                <a:spLocks noGrp="1"/>
              </p:cNvSpPr>
              <p:nvPr>
                <p:ph type="body" sz="quarter" idx="17"/>
              </p:nvPr>
            </p:nvSpPr>
            <p:spPr/>
            <p:txBody>
              <a:bodyPr/>
              <a:lstStyle/>
              <a:p>
                <a:r>
                  <a:rPr lang="en-AU" dirty="0"/>
                  <a:t>Let </a:t>
                </a:r>
                <a14:m>
                  <m:oMath xmlns:m="http://schemas.openxmlformats.org/officeDocument/2006/math">
                    <m:r>
                      <a:rPr lang="en-AU" b="0" i="1" smtClean="0">
                        <a:latin typeface="Cambria Math" panose="02040503050406030204" pitchFamily="18" charset="0"/>
                      </a:rPr>
                      <m:t>𝑚</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𝑎</m:t>
                        </m:r>
                      </m:e>
                      <m:sup>
                        <m:r>
                          <a:rPr lang="en-AU" b="0" i="1" smtClean="0">
                            <a:latin typeface="Cambria Math" panose="02040503050406030204" pitchFamily="18" charset="0"/>
                          </a:rPr>
                          <m:t>𝑥</m:t>
                        </m:r>
                      </m:sup>
                    </m:sSup>
                  </m:oMath>
                </a14:m>
                <a:r>
                  <a:rPr lang="en-AU" dirty="0"/>
                  <a:t> and </a:t>
                </a:r>
                <a14:m>
                  <m:oMath xmlns:m="http://schemas.openxmlformats.org/officeDocument/2006/math">
                    <m:r>
                      <a:rPr lang="en-AU" b="0" i="1" smtClean="0">
                        <a:latin typeface="Cambria Math" panose="02040503050406030204" pitchFamily="18" charset="0"/>
                      </a:rPr>
                      <m:t>𝑛</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𝑎</m:t>
                        </m:r>
                      </m:e>
                      <m:sup>
                        <m:r>
                          <a:rPr lang="en-AU" b="0" i="1" smtClean="0">
                            <a:latin typeface="Cambria Math" panose="02040503050406030204" pitchFamily="18" charset="0"/>
                          </a:rPr>
                          <m:t>𝑦</m:t>
                        </m:r>
                      </m:sup>
                    </m:sSup>
                  </m:oMath>
                </a14:m>
                <a:r>
                  <a:rPr lang="en-AU" dirty="0"/>
                  <a:t>.</a:t>
                </a:r>
              </a:p>
              <a:p>
                <a:r>
                  <a:rPr lang="en-AU" dirty="0"/>
                  <a:t>Then, </a:t>
                </a:r>
                <a14:m>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𝑎</m:t>
                            </m:r>
                          </m:sub>
                        </m:sSub>
                      </m:fName>
                      <m:e>
                        <m:r>
                          <a:rPr lang="en-AU" b="0" i="1" smtClean="0">
                            <a:latin typeface="Cambria Math" panose="02040503050406030204" pitchFamily="18" charset="0"/>
                          </a:rPr>
                          <m:t>𝑚</m:t>
                        </m:r>
                      </m:e>
                    </m:func>
                  </m:oMath>
                </a14:m>
                <a:r>
                  <a:rPr lang="en-AU" dirty="0"/>
                  <a:t>   and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𝑎</m:t>
                            </m:r>
                          </m:sub>
                        </m:sSub>
                      </m:fName>
                      <m:e>
                        <m:r>
                          <a:rPr lang="en-AU" b="0" i="1" smtClean="0">
                            <a:latin typeface="Cambria Math" panose="02040503050406030204" pitchFamily="18" charset="0"/>
                          </a:rPr>
                          <m:t>𝑛</m:t>
                        </m:r>
                      </m:e>
                    </m:func>
                  </m:oMath>
                </a14:m>
                <a:r>
                  <a:rPr lang="en-AU" dirty="0"/>
                  <a:t>.</a:t>
                </a:r>
              </a:p>
              <a:p>
                <a:pPr>
                  <a:lnSpc>
                    <a:spcPct val="2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    </m:t>
                      </m:r>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𝑎</m:t>
                              </m:r>
                            </m:sub>
                          </m:sSub>
                        </m:fName>
                        <m:e>
                          <m:d>
                            <m:dPr>
                              <m:ctrlPr>
                                <a:rPr lang="en-AU" b="0" i="1" smtClean="0">
                                  <a:latin typeface="Cambria Math" panose="02040503050406030204" pitchFamily="18" charset="0"/>
                                </a:rPr>
                              </m:ctrlPr>
                            </m:dPr>
                            <m:e>
                              <m:f>
                                <m:fPr>
                                  <m:ctrlPr>
                                    <a:rPr lang="en-AU" b="0" i="1" smtClean="0">
                                      <a:latin typeface="Cambria Math" panose="02040503050406030204" pitchFamily="18" charset="0"/>
                                    </a:rPr>
                                  </m:ctrlPr>
                                </m:fPr>
                                <m:num>
                                  <m:r>
                                    <a:rPr lang="en-AU" b="0" i="1" smtClean="0">
                                      <a:latin typeface="Cambria Math" panose="02040503050406030204" pitchFamily="18" charset="0"/>
                                    </a:rPr>
                                    <m:t>𝑚</m:t>
                                  </m:r>
                                </m:num>
                                <m:den>
                                  <m:r>
                                    <a:rPr lang="en-AU" b="0" i="1" smtClean="0">
                                      <a:latin typeface="Cambria Math" panose="02040503050406030204" pitchFamily="18" charset="0"/>
                                    </a:rPr>
                                    <m:t>𝑛</m:t>
                                  </m:r>
                                </m:den>
                              </m:f>
                            </m:e>
                          </m:d>
                        </m:e>
                      </m:func>
                      <m:r>
                        <m:rPr>
                          <m:aln/>
                        </m:rP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𝑎</m:t>
                              </m:r>
                            </m:sub>
                          </m:sSub>
                        </m:fName>
                        <m:e>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𝑎</m:t>
                              </m:r>
                            </m:e>
                            <m:sup>
                              <m:r>
                                <a:rPr lang="en-AU" b="0" i="1" smtClean="0">
                                  <a:latin typeface="Cambria Math" panose="02040503050406030204" pitchFamily="18" charset="0"/>
                                </a:rPr>
                                <m:t>𝑥</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𝑎</m:t>
                              </m:r>
                            </m:e>
                            <m:sup>
                              <m:r>
                                <a:rPr lang="en-AU" b="0" i="1" smtClean="0">
                                  <a:latin typeface="Cambria Math" panose="02040503050406030204" pitchFamily="18" charset="0"/>
                                </a:rPr>
                                <m:t>𝑦</m:t>
                              </m:r>
                            </m:sup>
                          </m:sSup>
                          <m:r>
                            <a:rPr lang="en-AU" b="0" i="1" smtClean="0">
                              <a:latin typeface="Cambria Math" panose="02040503050406030204" pitchFamily="18" charset="0"/>
                            </a:rPr>
                            <m:t>)</m:t>
                          </m:r>
                        </m:e>
                      </m:func>
                      <m:r>
                        <a:rPr lang="en-AU" b="0" i="1" smtClean="0">
                          <a:latin typeface="Cambria Math" panose="02040503050406030204" pitchFamily="18" charset="0"/>
                        </a:rPr>
                        <m:t> </m:t>
                      </m:r>
                    </m:oMath>
                    <m:oMath xmlns:m="http://schemas.openxmlformats.org/officeDocument/2006/math">
                      <m:r>
                        <m:rPr>
                          <m:aln/>
                        </m:rP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𝑎</m:t>
                              </m:r>
                            </m:sub>
                          </m:sSub>
                        </m:fName>
                        <m:e>
                          <m:d>
                            <m:dPr>
                              <m:ctrlPr>
                                <a:rPr lang="en-AU" b="0" i="1" smtClean="0">
                                  <a:latin typeface="Cambria Math" panose="02040503050406030204" pitchFamily="18" charset="0"/>
                                </a:rPr>
                              </m:ctrlPr>
                            </m:dPr>
                            <m:e>
                              <m:sSup>
                                <m:sSupPr>
                                  <m:ctrlPr>
                                    <a:rPr lang="en-AU" b="0" i="1" smtClean="0">
                                      <a:latin typeface="Cambria Math" panose="02040503050406030204" pitchFamily="18" charset="0"/>
                                    </a:rPr>
                                  </m:ctrlPr>
                                </m:sSupPr>
                                <m:e>
                                  <m:r>
                                    <a:rPr lang="en-AU" b="0" i="1" smtClean="0">
                                      <a:latin typeface="Cambria Math" panose="02040503050406030204" pitchFamily="18" charset="0"/>
                                    </a:rPr>
                                    <m:t>𝑎</m:t>
                                  </m:r>
                                </m:e>
                                <m:sup>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𝑦</m:t>
                                  </m:r>
                                </m:sup>
                              </m:sSup>
                            </m:e>
                          </m:d>
                        </m:e>
                      </m:func>
                    </m:oMath>
                    <m:oMath xmlns:m="http://schemas.openxmlformats.org/officeDocument/2006/math">
                      <m:r>
                        <m:rPr>
                          <m:aln/>
                        </m:rP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𝑦</m:t>
                      </m:r>
                    </m:oMath>
                    <m:oMath xmlns:m="http://schemas.openxmlformats.org/officeDocument/2006/math">
                      <m:func>
                        <m:funcPr>
                          <m:ctrlPr>
                            <a:rPr lang="en-AU" i="1">
                              <a:latin typeface="Cambria Math" panose="02040503050406030204" pitchFamily="18" charset="0"/>
                            </a:rPr>
                          </m:ctrlPr>
                        </m:funcPr>
                        <m:fName>
                          <m:sSub>
                            <m:sSubPr>
                              <m:ctrlPr>
                                <a:rPr lang="en-AU" i="1">
                                  <a:latin typeface="Cambria Math" panose="02040503050406030204" pitchFamily="18" charset="0"/>
                                </a:rPr>
                              </m:ctrlPr>
                            </m:sSubPr>
                            <m:e>
                              <m:r>
                                <a:rPr lang="en-AU" b="0" i="1" smtClean="0">
                                  <a:latin typeface="Cambria Math" panose="02040503050406030204" pitchFamily="18" charset="0"/>
                                </a:rPr>
                                <m:t>∴</m:t>
                              </m:r>
                              <m:r>
                                <m:rPr>
                                  <m:sty m:val="p"/>
                                </m:rPr>
                                <a:rPr lang="en-AU">
                                  <a:latin typeface="Cambria Math" panose="02040503050406030204" pitchFamily="18" charset="0"/>
                                </a:rPr>
                                <m:t>log</m:t>
                              </m:r>
                            </m:e>
                            <m:sub>
                              <m:r>
                                <a:rPr lang="en-AU" i="1">
                                  <a:latin typeface="Cambria Math" panose="02040503050406030204" pitchFamily="18" charset="0"/>
                                </a:rPr>
                                <m:t>𝑎</m:t>
                              </m:r>
                            </m:sub>
                          </m:sSub>
                        </m:fName>
                        <m:e>
                          <m:d>
                            <m:dPr>
                              <m:ctrlPr>
                                <a:rPr lang="en-AU" i="1">
                                  <a:latin typeface="Cambria Math" panose="02040503050406030204" pitchFamily="18" charset="0"/>
                                </a:rPr>
                              </m:ctrlPr>
                            </m:dPr>
                            <m:e>
                              <m:f>
                                <m:fPr>
                                  <m:ctrlPr>
                                    <a:rPr lang="en-AU" i="1" smtClean="0">
                                      <a:latin typeface="Cambria Math" panose="02040503050406030204" pitchFamily="18" charset="0"/>
                                    </a:rPr>
                                  </m:ctrlPr>
                                </m:fPr>
                                <m:num>
                                  <m:r>
                                    <a:rPr lang="en-AU" b="0" i="1" smtClean="0">
                                      <a:latin typeface="Cambria Math" panose="02040503050406030204" pitchFamily="18" charset="0"/>
                                    </a:rPr>
                                    <m:t>𝑚</m:t>
                                  </m:r>
                                </m:num>
                                <m:den>
                                  <m:r>
                                    <a:rPr lang="en-AU" b="0" i="1" smtClean="0">
                                      <a:latin typeface="Cambria Math" panose="02040503050406030204" pitchFamily="18" charset="0"/>
                                    </a:rPr>
                                    <m:t>𝑛</m:t>
                                  </m:r>
                                </m:den>
                              </m:f>
                            </m:e>
                          </m:d>
                        </m:e>
                      </m:func>
                      <m:r>
                        <m:rPr>
                          <m:aln/>
                        </m:rPr>
                        <a:rPr lang="en-AU" b="0" i="1" smtClean="0">
                          <a:latin typeface="Cambria Math" panose="02040503050406030204" pitchFamily="18" charset="0"/>
                        </a:rPr>
                        <m:t>=</m:t>
                      </m:r>
                      <m:func>
                        <m:funcPr>
                          <m:ctrlPr>
                            <a:rPr lang="en-AU" i="1">
                              <a:latin typeface="Cambria Math" panose="02040503050406030204" pitchFamily="18" charset="0"/>
                            </a:rPr>
                          </m:ctrlPr>
                        </m:funcPr>
                        <m:fName>
                          <m:sSub>
                            <m:sSubPr>
                              <m:ctrlPr>
                                <a:rPr lang="en-AU" i="1">
                                  <a:latin typeface="Cambria Math" panose="02040503050406030204" pitchFamily="18" charset="0"/>
                                </a:rPr>
                              </m:ctrlPr>
                            </m:sSubPr>
                            <m:e>
                              <m:r>
                                <m:rPr>
                                  <m:sty m:val="p"/>
                                </m:rPr>
                                <a:rPr lang="en-AU">
                                  <a:latin typeface="Cambria Math" panose="02040503050406030204" pitchFamily="18" charset="0"/>
                                </a:rPr>
                                <m:t>log</m:t>
                              </m:r>
                            </m:e>
                            <m:sub>
                              <m:r>
                                <a:rPr lang="en-AU" i="1">
                                  <a:latin typeface="Cambria Math" panose="02040503050406030204" pitchFamily="18" charset="0"/>
                                </a:rPr>
                                <m:t>𝑎</m:t>
                              </m:r>
                            </m:sub>
                          </m:sSub>
                        </m:fName>
                        <m:e>
                          <m:r>
                            <a:rPr lang="en-AU" i="1">
                              <a:latin typeface="Cambria Math" panose="02040503050406030204" pitchFamily="18" charset="0"/>
                            </a:rPr>
                            <m:t>𝑚</m:t>
                          </m:r>
                        </m:e>
                      </m:func>
                      <m:r>
                        <a:rPr lang="en-AU" b="0" i="1" smtClean="0">
                          <a:latin typeface="Cambria Math" panose="02040503050406030204" pitchFamily="18" charset="0"/>
                        </a:rPr>
                        <m:t>−</m:t>
                      </m:r>
                      <m:func>
                        <m:funcPr>
                          <m:ctrlPr>
                            <a:rPr lang="en-AU" i="1">
                              <a:latin typeface="Cambria Math" panose="02040503050406030204" pitchFamily="18" charset="0"/>
                            </a:rPr>
                          </m:ctrlPr>
                        </m:funcPr>
                        <m:fName>
                          <m:sSub>
                            <m:sSubPr>
                              <m:ctrlPr>
                                <a:rPr lang="en-AU" i="1">
                                  <a:latin typeface="Cambria Math" panose="02040503050406030204" pitchFamily="18" charset="0"/>
                                </a:rPr>
                              </m:ctrlPr>
                            </m:sSubPr>
                            <m:e>
                              <m:r>
                                <m:rPr>
                                  <m:sty m:val="p"/>
                                </m:rPr>
                                <a:rPr lang="en-AU">
                                  <a:latin typeface="Cambria Math" panose="02040503050406030204" pitchFamily="18" charset="0"/>
                                </a:rPr>
                                <m:t>log</m:t>
                              </m:r>
                            </m:e>
                            <m:sub>
                              <m:r>
                                <a:rPr lang="en-AU" i="1">
                                  <a:latin typeface="Cambria Math" panose="02040503050406030204" pitchFamily="18" charset="0"/>
                                </a:rPr>
                                <m:t>𝑎</m:t>
                              </m:r>
                            </m:sub>
                          </m:sSub>
                        </m:fName>
                        <m:e>
                          <m:r>
                            <a:rPr lang="en-AU" i="1">
                              <a:latin typeface="Cambria Math" panose="02040503050406030204" pitchFamily="18" charset="0"/>
                            </a:rPr>
                            <m:t>𝑛</m:t>
                          </m:r>
                        </m:e>
                      </m:func>
                    </m:oMath>
                  </m:oMathPara>
                </a14:m>
                <a:endParaRPr lang="en-AU" dirty="0"/>
              </a:p>
              <a:p>
                <a:pPr>
                  <a:lnSpc>
                    <a:spcPct val="200000"/>
                  </a:lnSpc>
                </a:pPr>
                <a:endParaRPr lang="en-AU" dirty="0"/>
              </a:p>
            </p:txBody>
          </p:sp>
        </mc:Choice>
        <mc:Fallback xmlns="">
          <p:sp>
            <p:nvSpPr>
              <p:cNvPr id="8" name="Text Placeholder 7">
                <a:extLst>
                  <a:ext uri="{FF2B5EF4-FFF2-40B4-BE49-F238E27FC236}">
                    <a16:creationId xmlns:a16="http://schemas.microsoft.com/office/drawing/2014/main" id="{0DF9BC1B-CF89-8221-87B8-46AFDDFDC5E7}"/>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327"/>
                </a:stretch>
              </a:blipFill>
            </p:spPr>
            <p:txBody>
              <a:bodyPr/>
              <a:lstStyle/>
              <a:p>
                <a:r>
                  <a:rPr lang="en-US">
                    <a:noFill/>
                  </a:rPr>
                  <a:t> </a:t>
                </a:r>
              </a:p>
            </p:txBody>
          </p:sp>
        </mc:Fallback>
      </mc:AlternateContent>
      <p:sp>
        <p:nvSpPr>
          <p:cNvPr id="4" name="Speech Bubble: Rectangle with Corners Rounded 3">
            <a:extLst>
              <a:ext uri="{FF2B5EF4-FFF2-40B4-BE49-F238E27FC236}">
                <a16:creationId xmlns:a16="http://schemas.microsoft.com/office/drawing/2014/main" id="{67FD3239-7CDB-4BDF-88E0-8B05FC40ACD0}"/>
              </a:ext>
            </a:extLst>
          </p:cNvPr>
          <p:cNvSpPr/>
          <p:nvPr/>
        </p:nvSpPr>
        <p:spPr>
          <a:xfrm>
            <a:off x="4879736" y="2743200"/>
            <a:ext cx="2432528" cy="990813"/>
          </a:xfrm>
          <a:prstGeom prst="wedgeRoundRectCallout">
            <a:avLst>
              <a:gd name="adj1" fmla="val -101538"/>
              <a:gd name="adj2" fmla="val 2245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2000" dirty="0"/>
              <a:t>Why is the first line written this way?</a:t>
            </a:r>
          </a:p>
        </p:txBody>
      </p:sp>
      <p:sp>
        <p:nvSpPr>
          <p:cNvPr id="3" name="Speech Bubble: Rectangle with Corners Rounded 2">
            <a:extLst>
              <a:ext uri="{FF2B5EF4-FFF2-40B4-BE49-F238E27FC236}">
                <a16:creationId xmlns:a16="http://schemas.microsoft.com/office/drawing/2014/main" id="{6B6B4AF0-1710-8ED5-EFCA-0557E6DF76D5}"/>
              </a:ext>
            </a:extLst>
          </p:cNvPr>
          <p:cNvSpPr/>
          <p:nvPr/>
        </p:nvSpPr>
        <p:spPr>
          <a:xfrm>
            <a:off x="4879733" y="3776835"/>
            <a:ext cx="2432529" cy="990813"/>
          </a:xfrm>
          <a:prstGeom prst="wedgeRoundRectCallout">
            <a:avLst>
              <a:gd name="adj1" fmla="val -107518"/>
              <a:gd name="adj2" fmla="val 395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2000" dirty="0"/>
              <a:t>Why can this be written this way?</a:t>
            </a:r>
          </a:p>
        </p:txBody>
      </p:sp>
      <p:sp>
        <p:nvSpPr>
          <p:cNvPr id="5" name="Speech Bubble: Rectangle with Corners Rounded 4">
            <a:extLst>
              <a:ext uri="{FF2B5EF4-FFF2-40B4-BE49-F238E27FC236}">
                <a16:creationId xmlns:a16="http://schemas.microsoft.com/office/drawing/2014/main" id="{60B76716-797B-4796-B315-ECA5B7F6708F}"/>
              </a:ext>
            </a:extLst>
          </p:cNvPr>
          <p:cNvSpPr/>
          <p:nvPr/>
        </p:nvSpPr>
        <p:spPr>
          <a:xfrm>
            <a:off x="4879733" y="4847701"/>
            <a:ext cx="2612112" cy="990813"/>
          </a:xfrm>
          <a:prstGeom prst="wedgeRoundRectCallout">
            <a:avLst>
              <a:gd name="adj1" fmla="val -112904"/>
              <a:gd name="adj2" fmla="val -4424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2000" dirty="0"/>
              <a:t>Why was the logarithm removed?</a:t>
            </a:r>
          </a:p>
        </p:txBody>
      </p:sp>
      <mc:AlternateContent xmlns:mc="http://schemas.openxmlformats.org/markup-compatibility/2006" xmlns:a14="http://schemas.microsoft.com/office/drawing/2010/main">
        <mc:Choice Requires="a14">
          <p:sp>
            <p:nvSpPr>
              <p:cNvPr id="6" name="Flowchart: Alternate Process 5">
                <a:extLst>
                  <a:ext uri="{FF2B5EF4-FFF2-40B4-BE49-F238E27FC236}">
                    <a16:creationId xmlns:a16="http://schemas.microsoft.com/office/drawing/2014/main" id="{2DFDC6B7-AA30-086C-3A05-9670E29C7D4D}"/>
                  </a:ext>
                </a:extLst>
              </p:cNvPr>
              <p:cNvSpPr/>
              <p:nvPr/>
            </p:nvSpPr>
            <p:spPr>
              <a:xfrm>
                <a:off x="7577957" y="1366346"/>
                <a:ext cx="4162098" cy="1019504"/>
              </a:xfrm>
              <a:prstGeom prst="flowChartAlternateProcess">
                <a:avLst/>
              </a:prstGeom>
              <a:solidFill>
                <a:schemeClr val="tx2"/>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unc>
                        <m:funcPr>
                          <m:ctrlPr>
                            <a:rPr lang="en-AU" i="1" smtClean="0">
                              <a:solidFill>
                                <a:schemeClr val="bg1"/>
                              </a:solidFill>
                              <a:latin typeface="Cambria Math" panose="02040503050406030204" pitchFamily="18" charset="0"/>
                            </a:rPr>
                          </m:ctrlPr>
                        </m:funcPr>
                        <m:fName>
                          <m:sSub>
                            <m:sSubPr>
                              <m:ctrlPr>
                                <a:rPr lang="en-AU" i="1">
                                  <a:solidFill>
                                    <a:schemeClr val="bg1"/>
                                  </a:solidFill>
                                  <a:latin typeface="Cambria Math" panose="02040503050406030204" pitchFamily="18" charset="0"/>
                                </a:rPr>
                              </m:ctrlPr>
                            </m:sSubPr>
                            <m:e>
                              <m:r>
                                <m:rPr>
                                  <m:sty m:val="p"/>
                                </m:rPr>
                                <a:rPr lang="en-AU">
                                  <a:solidFill>
                                    <a:schemeClr val="bg1"/>
                                  </a:solidFill>
                                  <a:latin typeface="Cambria Math" panose="02040503050406030204" pitchFamily="18" charset="0"/>
                                </a:rPr>
                                <m:t>log</m:t>
                              </m:r>
                            </m:e>
                            <m:sub>
                              <m:r>
                                <a:rPr lang="en-AU" i="1">
                                  <a:solidFill>
                                    <a:schemeClr val="bg1"/>
                                  </a:solidFill>
                                  <a:latin typeface="Cambria Math" panose="02040503050406030204" pitchFamily="18" charset="0"/>
                                </a:rPr>
                                <m:t>𝑎</m:t>
                              </m:r>
                            </m:sub>
                          </m:sSub>
                        </m:fName>
                        <m:e>
                          <m:r>
                            <a:rPr lang="en-AU" i="1">
                              <a:solidFill>
                                <a:schemeClr val="bg1"/>
                              </a:solidFill>
                              <a:latin typeface="Cambria Math" panose="02040503050406030204" pitchFamily="18" charset="0"/>
                            </a:rPr>
                            <m:t>𝑚</m:t>
                          </m:r>
                        </m:e>
                      </m:func>
                      <m:r>
                        <a:rPr lang="en-AU" i="1">
                          <a:solidFill>
                            <a:schemeClr val="bg1"/>
                          </a:solidFill>
                          <a:latin typeface="Cambria Math" panose="02040503050406030204" pitchFamily="18" charset="0"/>
                        </a:rPr>
                        <m:t>−</m:t>
                      </m:r>
                      <m:func>
                        <m:funcPr>
                          <m:ctrlPr>
                            <a:rPr lang="en-AU" i="1">
                              <a:solidFill>
                                <a:schemeClr val="bg1"/>
                              </a:solidFill>
                              <a:latin typeface="Cambria Math" panose="02040503050406030204" pitchFamily="18" charset="0"/>
                            </a:rPr>
                          </m:ctrlPr>
                        </m:funcPr>
                        <m:fName>
                          <m:sSub>
                            <m:sSubPr>
                              <m:ctrlPr>
                                <a:rPr lang="en-AU" i="1">
                                  <a:solidFill>
                                    <a:schemeClr val="bg1"/>
                                  </a:solidFill>
                                  <a:latin typeface="Cambria Math" panose="02040503050406030204" pitchFamily="18" charset="0"/>
                                </a:rPr>
                              </m:ctrlPr>
                            </m:sSubPr>
                            <m:e>
                              <m:r>
                                <m:rPr>
                                  <m:sty m:val="p"/>
                                </m:rPr>
                                <a:rPr lang="en-AU">
                                  <a:solidFill>
                                    <a:schemeClr val="bg1"/>
                                  </a:solidFill>
                                  <a:latin typeface="Cambria Math" panose="02040503050406030204" pitchFamily="18" charset="0"/>
                                </a:rPr>
                                <m:t>log</m:t>
                              </m:r>
                            </m:e>
                            <m:sub>
                              <m:r>
                                <a:rPr lang="en-AU" i="1">
                                  <a:solidFill>
                                    <a:schemeClr val="bg1"/>
                                  </a:solidFill>
                                  <a:latin typeface="Cambria Math" panose="02040503050406030204" pitchFamily="18" charset="0"/>
                                </a:rPr>
                                <m:t>𝑎</m:t>
                              </m:r>
                            </m:sub>
                          </m:sSub>
                        </m:fName>
                        <m:e>
                          <m:r>
                            <a:rPr lang="en-AU" i="1">
                              <a:solidFill>
                                <a:schemeClr val="bg1"/>
                              </a:solidFill>
                              <a:latin typeface="Cambria Math" panose="02040503050406030204" pitchFamily="18" charset="0"/>
                            </a:rPr>
                            <m:t>𝑛</m:t>
                          </m:r>
                        </m:e>
                      </m:func>
                      <m:r>
                        <a:rPr lang="en-AU" i="1">
                          <a:solidFill>
                            <a:schemeClr val="bg1"/>
                          </a:solidFill>
                          <a:latin typeface="Cambria Math" panose="02040503050406030204" pitchFamily="18" charset="0"/>
                        </a:rPr>
                        <m:t>=</m:t>
                      </m:r>
                      <m:func>
                        <m:funcPr>
                          <m:ctrlPr>
                            <a:rPr lang="en-AU" i="1">
                              <a:solidFill>
                                <a:schemeClr val="bg1"/>
                              </a:solidFill>
                              <a:latin typeface="Cambria Math" panose="02040503050406030204" pitchFamily="18" charset="0"/>
                            </a:rPr>
                          </m:ctrlPr>
                        </m:funcPr>
                        <m:fName>
                          <m:sSub>
                            <m:sSubPr>
                              <m:ctrlPr>
                                <a:rPr lang="en-AU" i="1">
                                  <a:solidFill>
                                    <a:schemeClr val="bg1"/>
                                  </a:solidFill>
                                  <a:latin typeface="Cambria Math" panose="02040503050406030204" pitchFamily="18" charset="0"/>
                                </a:rPr>
                              </m:ctrlPr>
                            </m:sSubPr>
                            <m:e>
                              <m:r>
                                <m:rPr>
                                  <m:sty m:val="p"/>
                                </m:rPr>
                                <a:rPr lang="en-AU">
                                  <a:solidFill>
                                    <a:schemeClr val="bg1"/>
                                  </a:solidFill>
                                  <a:latin typeface="Cambria Math" panose="02040503050406030204" pitchFamily="18" charset="0"/>
                                </a:rPr>
                                <m:t>log</m:t>
                              </m:r>
                            </m:e>
                            <m:sub>
                              <m:r>
                                <a:rPr lang="en-AU" i="1">
                                  <a:solidFill>
                                    <a:schemeClr val="bg1"/>
                                  </a:solidFill>
                                  <a:latin typeface="Cambria Math" panose="02040503050406030204" pitchFamily="18" charset="0"/>
                                </a:rPr>
                                <m:t>𝑎</m:t>
                              </m:r>
                            </m:sub>
                          </m:sSub>
                        </m:fName>
                        <m:e>
                          <m:d>
                            <m:dPr>
                              <m:ctrlPr>
                                <a:rPr lang="en-AU" i="1">
                                  <a:solidFill>
                                    <a:schemeClr val="bg1"/>
                                  </a:solidFill>
                                  <a:latin typeface="Cambria Math" panose="02040503050406030204" pitchFamily="18" charset="0"/>
                                </a:rPr>
                              </m:ctrlPr>
                            </m:dPr>
                            <m:e>
                              <m:f>
                                <m:fPr>
                                  <m:ctrlPr>
                                    <a:rPr lang="en-AU" i="1">
                                      <a:solidFill>
                                        <a:schemeClr val="bg1"/>
                                      </a:solidFill>
                                      <a:latin typeface="Cambria Math" panose="02040503050406030204" pitchFamily="18" charset="0"/>
                                    </a:rPr>
                                  </m:ctrlPr>
                                </m:fPr>
                                <m:num>
                                  <m:r>
                                    <a:rPr lang="en-AU" i="1">
                                      <a:solidFill>
                                        <a:schemeClr val="bg1"/>
                                      </a:solidFill>
                                      <a:latin typeface="Cambria Math" panose="02040503050406030204" pitchFamily="18" charset="0"/>
                                    </a:rPr>
                                    <m:t>𝑚</m:t>
                                  </m:r>
                                </m:num>
                                <m:den>
                                  <m:r>
                                    <a:rPr lang="en-AU" i="1">
                                      <a:solidFill>
                                        <a:schemeClr val="bg1"/>
                                      </a:solidFill>
                                      <a:latin typeface="Cambria Math" panose="02040503050406030204" pitchFamily="18" charset="0"/>
                                    </a:rPr>
                                    <m:t>𝑛</m:t>
                                  </m:r>
                                </m:den>
                              </m:f>
                            </m:e>
                          </m:d>
                        </m:e>
                      </m:func>
                    </m:oMath>
                  </m:oMathPara>
                </a14:m>
                <a:endParaRPr lang="en-AU" dirty="0">
                  <a:solidFill>
                    <a:schemeClr val="tx1"/>
                  </a:solidFill>
                </a:endParaRPr>
              </a:p>
            </p:txBody>
          </p:sp>
        </mc:Choice>
        <mc:Fallback xmlns="">
          <p:sp>
            <p:nvSpPr>
              <p:cNvPr id="6" name="Flowchart: Alternate Process 5">
                <a:extLst>
                  <a:ext uri="{FF2B5EF4-FFF2-40B4-BE49-F238E27FC236}">
                    <a16:creationId xmlns:a16="http://schemas.microsoft.com/office/drawing/2014/main" id="{2DFDC6B7-AA30-086C-3A05-9670E29C7D4D}"/>
                  </a:ext>
                </a:extLst>
              </p:cNvPr>
              <p:cNvSpPr>
                <a:spLocks noRot="1" noChangeAspect="1" noMove="1" noResize="1" noEditPoints="1" noAdjustHandles="1" noChangeArrowheads="1" noChangeShapeType="1" noTextEdit="1"/>
              </p:cNvSpPr>
              <p:nvPr/>
            </p:nvSpPr>
            <p:spPr>
              <a:xfrm>
                <a:off x="7577957" y="1366346"/>
                <a:ext cx="4162098" cy="1019504"/>
              </a:xfrm>
              <a:prstGeom prst="flowChartAlternateProcess">
                <a:avLst/>
              </a:prstGeom>
              <a:blipFill>
                <a:blip r:embed="rId2"/>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3DF24D1D-4944-046A-EDD9-4AAD2E1BCB4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a:p>
        </p:txBody>
      </p:sp>
    </p:spTree>
    <p:extLst>
      <p:ext uri="{BB962C8B-B14F-4D97-AF65-F5344CB8AC3E}">
        <p14:creationId xmlns:p14="http://schemas.microsoft.com/office/powerpoint/2010/main" val="81399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2990C-BCB3-56FC-524D-005C1B887A6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FE28C37-EE60-F072-3090-620C4CD75765}"/>
              </a:ext>
            </a:extLst>
          </p:cNvPr>
          <p:cNvSpPr>
            <a:spLocks noGrp="1"/>
          </p:cNvSpPr>
          <p:nvPr>
            <p:ph type="title"/>
          </p:nvPr>
        </p:nvSpPr>
        <p:spPr/>
        <p:txBody>
          <a:bodyPr/>
          <a:lstStyle/>
          <a:p>
            <a:r>
              <a:rPr lang="en-AU" dirty="0"/>
              <a:t>Logarithm of a power law</a:t>
            </a:r>
          </a:p>
        </p:txBody>
      </p:sp>
      <p:sp>
        <p:nvSpPr>
          <p:cNvPr id="9" name="Text Placeholder 8">
            <a:extLst>
              <a:ext uri="{FF2B5EF4-FFF2-40B4-BE49-F238E27FC236}">
                <a16:creationId xmlns:a16="http://schemas.microsoft.com/office/drawing/2014/main" id="{8D2ADB42-1EE5-4918-A575-E0F2FB8938FE}"/>
              </a:ext>
            </a:extLst>
          </p:cNvPr>
          <p:cNvSpPr>
            <a:spLocks noGrp="1"/>
          </p:cNvSpPr>
          <p:nvPr>
            <p:ph type="body" sz="quarter" idx="18"/>
          </p:nvPr>
        </p:nvSpPr>
        <p:spPr/>
        <p:txBody>
          <a:bodyPr/>
          <a:lstStyle/>
          <a:p>
            <a:r>
              <a:rPr lang="en-AU"/>
              <a:t>Proof</a:t>
            </a:r>
          </a:p>
        </p:txBody>
      </p:sp>
      <mc:AlternateContent xmlns:mc="http://schemas.openxmlformats.org/markup-compatibility/2006" xmlns:a14="http://schemas.microsoft.com/office/drawing/2010/main">
        <mc:Choice Requires="a14">
          <p:sp>
            <p:nvSpPr>
              <p:cNvPr id="8" name="Text Placeholder 7">
                <a:extLst>
                  <a:ext uri="{FF2B5EF4-FFF2-40B4-BE49-F238E27FC236}">
                    <a16:creationId xmlns:a16="http://schemas.microsoft.com/office/drawing/2014/main" id="{FE60A4BB-5550-88DA-0F43-D1735803BBEC}"/>
                  </a:ext>
                </a:extLst>
              </p:cNvPr>
              <p:cNvSpPr>
                <a:spLocks noGrp="1"/>
              </p:cNvSpPr>
              <p:nvPr>
                <p:ph type="body" sz="quarter" idx="17"/>
              </p:nvPr>
            </p:nvSpPr>
            <p:spPr/>
            <p:txBody>
              <a:bodyPr/>
              <a:lstStyle/>
              <a:p>
                <a:r>
                  <a:rPr lang="en-AU" dirty="0"/>
                  <a:t>Let </a:t>
                </a:r>
                <a14:m>
                  <m:oMath xmlns:m="http://schemas.openxmlformats.org/officeDocument/2006/math">
                    <m:r>
                      <a:rPr lang="en-AU" b="0" i="1" smtClean="0">
                        <a:latin typeface="Cambria Math" panose="02040503050406030204" pitchFamily="18" charset="0"/>
                      </a:rPr>
                      <m:t>𝑚</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𝑎</m:t>
                        </m:r>
                      </m:e>
                      <m:sup>
                        <m:r>
                          <a:rPr lang="en-AU" b="0" i="1" smtClean="0">
                            <a:latin typeface="Cambria Math" panose="02040503050406030204" pitchFamily="18" charset="0"/>
                          </a:rPr>
                          <m:t>𝑥</m:t>
                        </m:r>
                      </m:sup>
                    </m:sSup>
                  </m:oMath>
                </a14:m>
                <a:r>
                  <a:rPr lang="en-AU" dirty="0"/>
                  <a:t>.</a:t>
                </a:r>
              </a:p>
              <a:p>
                <a:r>
                  <a:rPr lang="en-AU" dirty="0"/>
                  <a:t>Then, </a:t>
                </a:r>
                <a14:m>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𝑎</m:t>
                            </m:r>
                          </m:sub>
                        </m:sSub>
                      </m:fName>
                      <m:e>
                        <m:r>
                          <a:rPr lang="en-AU" b="0" i="1" smtClean="0">
                            <a:latin typeface="Cambria Math" panose="02040503050406030204" pitchFamily="18" charset="0"/>
                          </a:rPr>
                          <m:t>𝑚</m:t>
                        </m:r>
                      </m:e>
                    </m:func>
                  </m:oMath>
                </a14:m>
                <a:r>
                  <a:rPr lang="en-AU" dirty="0"/>
                  <a:t>.</a:t>
                </a:r>
              </a:p>
              <a:p>
                <a:pPr>
                  <a:lnSpc>
                    <a:spcPct val="2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    </m:t>
                      </m:r>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𝑎</m:t>
                              </m:r>
                            </m:sub>
                          </m:sSub>
                        </m:fName>
                        <m:e>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𝑚</m:t>
                              </m:r>
                            </m:e>
                            <m:sup>
                              <m:r>
                                <a:rPr lang="en-AU" b="0" i="1" smtClean="0">
                                  <a:latin typeface="Cambria Math" panose="02040503050406030204" pitchFamily="18" charset="0"/>
                                </a:rPr>
                                <m:t>𝑛</m:t>
                              </m:r>
                            </m:sup>
                          </m:sSup>
                          <m:r>
                            <a:rPr lang="en-AU" b="0" i="1" smtClean="0">
                              <a:latin typeface="Cambria Math" panose="02040503050406030204" pitchFamily="18" charset="0"/>
                            </a:rPr>
                            <m:t>)</m:t>
                          </m:r>
                        </m:e>
                      </m:func>
                      <m:r>
                        <m:rPr>
                          <m:aln/>
                        </m:rP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𝑎</m:t>
                              </m:r>
                            </m:sub>
                          </m:sSub>
                        </m:fName>
                        <m:e>
                          <m:d>
                            <m:dPr>
                              <m:ctrlPr>
                                <a:rPr lang="en-AU" b="0" i="1" smtClean="0">
                                  <a:latin typeface="Cambria Math" panose="02040503050406030204" pitchFamily="18" charset="0"/>
                                </a:rPr>
                              </m:ctrlPr>
                            </m:dPr>
                            <m:e>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sSup>
                                        <m:sSupPr>
                                          <m:ctrlPr>
                                            <a:rPr lang="en-AU" b="0" i="1" smtClean="0">
                                              <a:latin typeface="Cambria Math" panose="02040503050406030204" pitchFamily="18" charset="0"/>
                                            </a:rPr>
                                          </m:ctrlPr>
                                        </m:sSupPr>
                                        <m:e>
                                          <m:r>
                                            <a:rPr lang="en-AU" b="0" i="1" smtClean="0">
                                              <a:latin typeface="Cambria Math" panose="02040503050406030204" pitchFamily="18" charset="0"/>
                                            </a:rPr>
                                            <m:t>𝑎</m:t>
                                          </m:r>
                                        </m:e>
                                        <m:sup>
                                          <m:r>
                                            <a:rPr lang="en-AU" b="0" i="1" smtClean="0">
                                              <a:latin typeface="Cambria Math" panose="02040503050406030204" pitchFamily="18" charset="0"/>
                                            </a:rPr>
                                            <m:t>𝑥</m:t>
                                          </m:r>
                                        </m:sup>
                                      </m:sSup>
                                    </m:e>
                                  </m:d>
                                </m:e>
                                <m:sup>
                                  <m:r>
                                    <a:rPr lang="en-AU" b="0" i="1" smtClean="0">
                                      <a:latin typeface="Cambria Math" panose="02040503050406030204" pitchFamily="18" charset="0"/>
                                    </a:rPr>
                                    <m:t>𝑛</m:t>
                                  </m:r>
                                </m:sup>
                              </m:sSup>
                            </m:e>
                          </m:d>
                        </m:e>
                      </m:func>
                      <m:r>
                        <a:rPr lang="en-AU" b="0" i="1" smtClean="0">
                          <a:latin typeface="Cambria Math" panose="02040503050406030204" pitchFamily="18" charset="0"/>
                        </a:rPr>
                        <m:t> </m:t>
                      </m:r>
                    </m:oMath>
                    <m:oMath xmlns:m="http://schemas.openxmlformats.org/officeDocument/2006/math">
                      <m:r>
                        <m:rPr>
                          <m:aln/>
                        </m:rP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𝑎</m:t>
                              </m:r>
                            </m:sub>
                          </m:sSub>
                        </m:fName>
                        <m:e>
                          <m:d>
                            <m:dPr>
                              <m:ctrlPr>
                                <a:rPr lang="en-AU" b="0" i="1" smtClean="0">
                                  <a:latin typeface="Cambria Math" panose="02040503050406030204" pitchFamily="18" charset="0"/>
                                </a:rPr>
                              </m:ctrlPr>
                            </m:dPr>
                            <m:e>
                              <m:sSup>
                                <m:sSupPr>
                                  <m:ctrlPr>
                                    <a:rPr lang="en-AU" b="0" i="1" smtClean="0">
                                      <a:latin typeface="Cambria Math" panose="02040503050406030204" pitchFamily="18" charset="0"/>
                                    </a:rPr>
                                  </m:ctrlPr>
                                </m:sSupPr>
                                <m:e>
                                  <m:r>
                                    <a:rPr lang="en-AU" b="0" i="1" smtClean="0">
                                      <a:latin typeface="Cambria Math" panose="02040503050406030204" pitchFamily="18" charset="0"/>
                                    </a:rPr>
                                    <m:t>𝑎</m:t>
                                  </m:r>
                                </m:e>
                                <m:sup>
                                  <m:r>
                                    <a:rPr lang="en-AU" b="0" i="1" smtClean="0">
                                      <a:latin typeface="Cambria Math" panose="02040503050406030204" pitchFamily="18" charset="0"/>
                                    </a:rPr>
                                    <m:t>𝑥𝑛</m:t>
                                  </m:r>
                                </m:sup>
                              </m:sSup>
                            </m:e>
                          </m:d>
                        </m:e>
                      </m:func>
                    </m:oMath>
                    <m:oMath xmlns:m="http://schemas.openxmlformats.org/officeDocument/2006/math">
                      <m:r>
                        <m:rPr>
                          <m:aln/>
                        </m:rPr>
                        <a:rPr lang="en-AU" b="0" i="1" smtClean="0">
                          <a:latin typeface="Cambria Math" panose="02040503050406030204" pitchFamily="18" charset="0"/>
                        </a:rPr>
                        <m:t>=</m:t>
                      </m:r>
                      <m:r>
                        <a:rPr lang="en-AU" b="0" i="1" smtClean="0">
                          <a:latin typeface="Cambria Math" panose="02040503050406030204" pitchFamily="18" charset="0"/>
                        </a:rPr>
                        <m:t>𝑥𝑛</m:t>
                      </m:r>
                    </m:oMath>
                    <m:oMath xmlns:m="http://schemas.openxmlformats.org/officeDocument/2006/math">
                      <m:r>
                        <m:rPr>
                          <m:aln/>
                        </m:rPr>
                        <a:rPr lang="en-AU" b="0" i="1" smtClean="0">
                          <a:latin typeface="Cambria Math" panose="02040503050406030204" pitchFamily="18" charset="0"/>
                        </a:rPr>
                        <m:t>=</m:t>
                      </m:r>
                      <m:d>
                        <m:dPr>
                          <m:ctrlPr>
                            <a:rPr lang="en-AU" b="0" i="1" smtClean="0">
                              <a:latin typeface="Cambria Math" panose="02040503050406030204" pitchFamily="18" charset="0"/>
                            </a:rPr>
                          </m:ctrlPr>
                        </m:dPr>
                        <m:e>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𝑎</m:t>
                                  </m:r>
                                </m:sub>
                              </m:sSub>
                            </m:fName>
                            <m:e>
                              <m:r>
                                <a:rPr lang="en-AU" b="0" i="1" smtClean="0">
                                  <a:latin typeface="Cambria Math" panose="02040503050406030204" pitchFamily="18" charset="0"/>
                                </a:rPr>
                                <m:t>𝑚</m:t>
                              </m:r>
                            </m:e>
                          </m:func>
                        </m:e>
                      </m:d>
                      <m:r>
                        <a:rPr lang="en-AU" b="0" i="1" smtClean="0">
                          <a:latin typeface="Cambria Math" panose="02040503050406030204" pitchFamily="18" charset="0"/>
                        </a:rPr>
                        <m:t>×</m:t>
                      </m:r>
                      <m:r>
                        <a:rPr lang="en-AU" b="0" i="1" smtClean="0">
                          <a:latin typeface="Cambria Math" panose="02040503050406030204" pitchFamily="18" charset="0"/>
                        </a:rPr>
                        <m:t>𝑛</m:t>
                      </m:r>
                    </m:oMath>
                    <m:oMath xmlns:m="http://schemas.openxmlformats.org/officeDocument/2006/math">
                      <m:func>
                        <m:funcPr>
                          <m:ctrlPr>
                            <a:rPr lang="en-AU" i="1">
                              <a:latin typeface="Cambria Math" panose="02040503050406030204" pitchFamily="18" charset="0"/>
                            </a:rPr>
                          </m:ctrlPr>
                        </m:funcPr>
                        <m:fName>
                          <m:sSub>
                            <m:sSubPr>
                              <m:ctrlPr>
                                <a:rPr lang="en-AU" i="1">
                                  <a:latin typeface="Cambria Math" panose="02040503050406030204" pitchFamily="18" charset="0"/>
                                </a:rPr>
                              </m:ctrlPr>
                            </m:sSubPr>
                            <m:e>
                              <m:r>
                                <a:rPr lang="en-AU" b="0" i="1" smtClean="0">
                                  <a:latin typeface="Cambria Math" panose="02040503050406030204" pitchFamily="18" charset="0"/>
                                </a:rPr>
                                <m:t>∴</m:t>
                              </m:r>
                              <m:r>
                                <m:rPr>
                                  <m:sty m:val="p"/>
                                </m:rPr>
                                <a:rPr lang="en-AU">
                                  <a:latin typeface="Cambria Math" panose="02040503050406030204" pitchFamily="18" charset="0"/>
                                </a:rPr>
                                <m:t>log</m:t>
                              </m:r>
                            </m:e>
                            <m:sub>
                              <m:r>
                                <a:rPr lang="en-AU" i="1">
                                  <a:latin typeface="Cambria Math" panose="02040503050406030204" pitchFamily="18" charset="0"/>
                                </a:rPr>
                                <m:t>𝑎</m:t>
                              </m:r>
                            </m:sub>
                          </m:sSub>
                        </m:fName>
                        <m:e>
                          <m:r>
                            <a:rPr lang="en-AU" i="1">
                              <a:latin typeface="Cambria Math" panose="02040503050406030204" pitchFamily="18" charset="0"/>
                            </a:rPr>
                            <m:t>(</m:t>
                          </m:r>
                          <m:r>
                            <a:rPr lang="en-AU" i="1">
                              <a:latin typeface="Cambria Math" panose="02040503050406030204" pitchFamily="18" charset="0"/>
                            </a:rPr>
                            <m:t>𝑥𝑦</m:t>
                          </m:r>
                          <m:r>
                            <a:rPr lang="en-AU" i="1">
                              <a:latin typeface="Cambria Math" panose="02040503050406030204" pitchFamily="18" charset="0"/>
                            </a:rPr>
                            <m:t>)</m:t>
                          </m:r>
                        </m:e>
                      </m:func>
                      <m:r>
                        <m:rPr>
                          <m:aln/>
                        </m:rPr>
                        <a:rPr lang="en-AU" b="0" i="1" smtClean="0">
                          <a:latin typeface="Cambria Math" panose="02040503050406030204" pitchFamily="18" charset="0"/>
                        </a:rPr>
                        <m:t>=</m:t>
                      </m:r>
                      <m:r>
                        <a:rPr lang="en-AU" b="0" i="1" smtClean="0">
                          <a:latin typeface="Cambria Math" panose="02040503050406030204" pitchFamily="18" charset="0"/>
                        </a:rPr>
                        <m:t>𝑛</m:t>
                      </m:r>
                      <m:func>
                        <m:funcPr>
                          <m:ctrlPr>
                            <a:rPr lang="en-AU" i="1">
                              <a:latin typeface="Cambria Math" panose="02040503050406030204" pitchFamily="18" charset="0"/>
                            </a:rPr>
                          </m:ctrlPr>
                        </m:funcPr>
                        <m:fName>
                          <m:sSub>
                            <m:sSubPr>
                              <m:ctrlPr>
                                <a:rPr lang="en-AU" i="1">
                                  <a:latin typeface="Cambria Math" panose="02040503050406030204" pitchFamily="18" charset="0"/>
                                </a:rPr>
                              </m:ctrlPr>
                            </m:sSubPr>
                            <m:e>
                              <m:r>
                                <m:rPr>
                                  <m:sty m:val="p"/>
                                </m:rPr>
                                <a:rPr lang="en-AU">
                                  <a:latin typeface="Cambria Math" panose="02040503050406030204" pitchFamily="18" charset="0"/>
                                </a:rPr>
                                <m:t>log</m:t>
                              </m:r>
                            </m:e>
                            <m:sub>
                              <m:r>
                                <a:rPr lang="en-AU" i="1">
                                  <a:latin typeface="Cambria Math" panose="02040503050406030204" pitchFamily="18" charset="0"/>
                                </a:rPr>
                                <m:t>𝑎</m:t>
                              </m:r>
                            </m:sub>
                          </m:sSub>
                        </m:fName>
                        <m:e>
                          <m:r>
                            <a:rPr lang="en-AU" b="0" i="1" smtClean="0">
                              <a:latin typeface="Cambria Math" panose="02040503050406030204" pitchFamily="18" charset="0"/>
                            </a:rPr>
                            <m:t>𝑚</m:t>
                          </m:r>
                        </m:e>
                      </m:func>
                    </m:oMath>
                  </m:oMathPara>
                </a14:m>
                <a:endParaRPr lang="en-AU" dirty="0"/>
              </a:p>
            </p:txBody>
          </p:sp>
        </mc:Choice>
        <mc:Fallback xmlns="">
          <p:sp>
            <p:nvSpPr>
              <p:cNvPr id="8" name="Text Placeholder 7">
                <a:extLst>
                  <a:ext uri="{FF2B5EF4-FFF2-40B4-BE49-F238E27FC236}">
                    <a16:creationId xmlns:a16="http://schemas.microsoft.com/office/drawing/2014/main" id="{FE60A4BB-5550-88DA-0F43-D1735803BBEC}"/>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327"/>
                </a:stretch>
              </a:blipFill>
            </p:spPr>
            <p:txBody>
              <a:bodyPr/>
              <a:lstStyle/>
              <a:p>
                <a:r>
                  <a:rPr lang="en-US">
                    <a:noFill/>
                  </a:rPr>
                  <a:t> </a:t>
                </a:r>
              </a:p>
            </p:txBody>
          </p:sp>
        </mc:Fallback>
      </mc:AlternateContent>
      <p:sp>
        <p:nvSpPr>
          <p:cNvPr id="5" name="Speech Bubble: Rectangle with Corners Rounded 4">
            <a:extLst>
              <a:ext uri="{FF2B5EF4-FFF2-40B4-BE49-F238E27FC236}">
                <a16:creationId xmlns:a16="http://schemas.microsoft.com/office/drawing/2014/main" id="{6527ED80-1376-5BD2-5E16-4860FDD2B8B2}"/>
              </a:ext>
            </a:extLst>
          </p:cNvPr>
          <p:cNvSpPr/>
          <p:nvPr/>
        </p:nvSpPr>
        <p:spPr>
          <a:xfrm>
            <a:off x="4497975" y="2646486"/>
            <a:ext cx="2432529" cy="976034"/>
          </a:xfrm>
          <a:prstGeom prst="wedgeRoundRectCallout">
            <a:avLst>
              <a:gd name="adj1" fmla="val -94703"/>
              <a:gd name="adj2" fmla="val 395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2000" dirty="0"/>
              <a:t>Why can this be written this way?</a:t>
            </a:r>
          </a:p>
        </p:txBody>
      </p:sp>
      <p:sp>
        <p:nvSpPr>
          <p:cNvPr id="10" name="Speech Bubble: Rectangle with Corners Rounded 9">
            <a:extLst>
              <a:ext uri="{FF2B5EF4-FFF2-40B4-BE49-F238E27FC236}">
                <a16:creationId xmlns:a16="http://schemas.microsoft.com/office/drawing/2014/main" id="{ACCD1DAF-E3CE-5C73-5EE4-4AB6B76B8E74}"/>
              </a:ext>
            </a:extLst>
          </p:cNvPr>
          <p:cNvSpPr/>
          <p:nvPr/>
        </p:nvSpPr>
        <p:spPr>
          <a:xfrm>
            <a:off x="4497975" y="3823261"/>
            <a:ext cx="3079982" cy="966506"/>
          </a:xfrm>
          <a:prstGeom prst="wedgeRoundRectCallout">
            <a:avLst>
              <a:gd name="adj1" fmla="val -109195"/>
              <a:gd name="adj2" fmla="val -1253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2000" dirty="0"/>
              <a:t>Why was the logarithm notation removed?</a:t>
            </a:r>
          </a:p>
        </p:txBody>
      </p:sp>
      <p:sp>
        <p:nvSpPr>
          <p:cNvPr id="3" name="Speech Bubble: Rectangle with Corners Rounded 2">
            <a:extLst>
              <a:ext uri="{FF2B5EF4-FFF2-40B4-BE49-F238E27FC236}">
                <a16:creationId xmlns:a16="http://schemas.microsoft.com/office/drawing/2014/main" id="{D7164186-9C33-9108-2DB5-05D7C82EB6E9}"/>
              </a:ext>
            </a:extLst>
          </p:cNvPr>
          <p:cNvSpPr/>
          <p:nvPr/>
        </p:nvSpPr>
        <p:spPr>
          <a:xfrm>
            <a:off x="4310774" y="5100105"/>
            <a:ext cx="2432529" cy="966505"/>
          </a:xfrm>
          <a:prstGeom prst="wedgeRoundRectCallout">
            <a:avLst>
              <a:gd name="adj1" fmla="val -83609"/>
              <a:gd name="adj2" fmla="val -4776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2000" dirty="0"/>
              <a:t>Why isn’t the rule written this way?</a:t>
            </a:r>
          </a:p>
        </p:txBody>
      </p:sp>
      <mc:AlternateContent xmlns:mc="http://schemas.openxmlformats.org/markup-compatibility/2006" xmlns:a14="http://schemas.microsoft.com/office/drawing/2010/main">
        <mc:Choice Requires="a14">
          <p:sp>
            <p:nvSpPr>
              <p:cNvPr id="6" name="Flowchart: Alternate Process 5">
                <a:extLst>
                  <a:ext uri="{FF2B5EF4-FFF2-40B4-BE49-F238E27FC236}">
                    <a16:creationId xmlns:a16="http://schemas.microsoft.com/office/drawing/2014/main" id="{60675629-7E2E-C78B-28F5-2986DCFEE398}"/>
                  </a:ext>
                </a:extLst>
              </p:cNvPr>
              <p:cNvSpPr/>
              <p:nvPr/>
            </p:nvSpPr>
            <p:spPr>
              <a:xfrm>
                <a:off x="7577957" y="1366346"/>
                <a:ext cx="4162098" cy="1019504"/>
              </a:xfrm>
              <a:prstGeom prst="flowChartAlternateProcess">
                <a:avLst/>
              </a:prstGeom>
            </p:spPr>
            <p:style>
              <a:lnRef idx="2">
                <a:schemeClr val="accent1">
                  <a:shade val="15000"/>
                </a:schemeClr>
              </a:lnRef>
              <a:fillRef idx="1001">
                <a:schemeClr val="dk2"/>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unc>
                        <m:funcPr>
                          <m:ctrlPr>
                            <a:rPr lang="en-AU" sz="2800" i="1">
                              <a:solidFill>
                                <a:schemeClr val="bg1"/>
                              </a:solidFill>
                              <a:latin typeface="Cambria Math" panose="02040503050406030204" pitchFamily="18" charset="0"/>
                            </a:rPr>
                          </m:ctrlPr>
                        </m:funcPr>
                        <m:fName>
                          <m:sSub>
                            <m:sSubPr>
                              <m:ctrlPr>
                                <a:rPr lang="en-AU" sz="2800" i="1">
                                  <a:solidFill>
                                    <a:schemeClr val="bg1"/>
                                  </a:solidFill>
                                  <a:latin typeface="Cambria Math" panose="02040503050406030204" pitchFamily="18" charset="0"/>
                                </a:rPr>
                              </m:ctrlPr>
                            </m:sSubPr>
                            <m:e>
                              <m:r>
                                <m:rPr>
                                  <m:sty m:val="p"/>
                                </m:rPr>
                                <a:rPr lang="en-AU" sz="2800">
                                  <a:solidFill>
                                    <a:schemeClr val="bg1"/>
                                  </a:solidFill>
                                  <a:latin typeface="Cambria Math" panose="02040503050406030204" pitchFamily="18" charset="0"/>
                                </a:rPr>
                                <m:t>log</m:t>
                              </m:r>
                            </m:e>
                            <m:sub>
                              <m:r>
                                <a:rPr lang="en-AU" sz="2800" i="1">
                                  <a:solidFill>
                                    <a:schemeClr val="bg1"/>
                                  </a:solidFill>
                                  <a:latin typeface="Cambria Math" panose="02040503050406030204" pitchFamily="18" charset="0"/>
                                </a:rPr>
                                <m:t>𝑎</m:t>
                              </m:r>
                            </m:sub>
                          </m:sSub>
                        </m:fName>
                        <m:e>
                          <m:r>
                            <a:rPr lang="en-AU" sz="2800" i="1">
                              <a:solidFill>
                                <a:schemeClr val="bg1"/>
                              </a:solidFill>
                              <a:latin typeface="Cambria Math" panose="02040503050406030204" pitchFamily="18" charset="0"/>
                            </a:rPr>
                            <m:t>(</m:t>
                          </m:r>
                          <m:sSup>
                            <m:sSupPr>
                              <m:ctrlPr>
                                <a:rPr lang="en-AU" sz="2800" i="1">
                                  <a:solidFill>
                                    <a:schemeClr val="bg1"/>
                                  </a:solidFill>
                                  <a:latin typeface="Cambria Math" panose="02040503050406030204" pitchFamily="18" charset="0"/>
                                </a:rPr>
                              </m:ctrlPr>
                            </m:sSupPr>
                            <m:e>
                              <m:r>
                                <a:rPr lang="en-AU" sz="2800" i="1">
                                  <a:solidFill>
                                    <a:schemeClr val="bg1"/>
                                  </a:solidFill>
                                  <a:latin typeface="Cambria Math" panose="02040503050406030204" pitchFamily="18" charset="0"/>
                                </a:rPr>
                                <m:t>𝑚</m:t>
                              </m:r>
                            </m:e>
                            <m:sup>
                              <m:r>
                                <a:rPr lang="en-AU" sz="2800" i="1">
                                  <a:solidFill>
                                    <a:schemeClr val="bg1"/>
                                  </a:solidFill>
                                  <a:latin typeface="Cambria Math" panose="02040503050406030204" pitchFamily="18" charset="0"/>
                                </a:rPr>
                                <m:t>𝑛</m:t>
                              </m:r>
                            </m:sup>
                          </m:sSup>
                          <m:r>
                            <a:rPr lang="en-AU" sz="2800" i="1">
                              <a:solidFill>
                                <a:schemeClr val="bg1"/>
                              </a:solidFill>
                              <a:latin typeface="Cambria Math" panose="02040503050406030204" pitchFamily="18" charset="0"/>
                            </a:rPr>
                            <m:t>)</m:t>
                          </m:r>
                        </m:e>
                      </m:func>
                      <m:r>
                        <a:rPr lang="en-AU" sz="2800" i="1">
                          <a:solidFill>
                            <a:schemeClr val="bg1"/>
                          </a:solidFill>
                          <a:latin typeface="Cambria Math" panose="02040503050406030204" pitchFamily="18" charset="0"/>
                        </a:rPr>
                        <m:t>=</m:t>
                      </m:r>
                      <m:r>
                        <a:rPr lang="en-AU" sz="2800" i="1">
                          <a:solidFill>
                            <a:schemeClr val="bg1"/>
                          </a:solidFill>
                          <a:latin typeface="Cambria Math" panose="02040503050406030204" pitchFamily="18" charset="0"/>
                        </a:rPr>
                        <m:t>𝑛</m:t>
                      </m:r>
                      <m:func>
                        <m:funcPr>
                          <m:ctrlPr>
                            <a:rPr lang="en-AU" sz="2800" i="1">
                              <a:solidFill>
                                <a:schemeClr val="bg1"/>
                              </a:solidFill>
                              <a:latin typeface="Cambria Math" panose="02040503050406030204" pitchFamily="18" charset="0"/>
                            </a:rPr>
                          </m:ctrlPr>
                        </m:funcPr>
                        <m:fName>
                          <m:sSub>
                            <m:sSubPr>
                              <m:ctrlPr>
                                <a:rPr lang="en-AU" sz="2800" i="1">
                                  <a:solidFill>
                                    <a:schemeClr val="bg1"/>
                                  </a:solidFill>
                                  <a:latin typeface="Cambria Math" panose="02040503050406030204" pitchFamily="18" charset="0"/>
                                </a:rPr>
                              </m:ctrlPr>
                            </m:sSubPr>
                            <m:e>
                              <m:r>
                                <m:rPr>
                                  <m:sty m:val="p"/>
                                </m:rPr>
                                <a:rPr lang="en-AU" sz="2800">
                                  <a:solidFill>
                                    <a:schemeClr val="bg1"/>
                                  </a:solidFill>
                                  <a:latin typeface="Cambria Math" panose="02040503050406030204" pitchFamily="18" charset="0"/>
                                </a:rPr>
                                <m:t>log</m:t>
                              </m:r>
                            </m:e>
                            <m:sub>
                              <m:r>
                                <a:rPr lang="en-AU" sz="2800" i="1">
                                  <a:solidFill>
                                    <a:schemeClr val="bg1"/>
                                  </a:solidFill>
                                  <a:latin typeface="Cambria Math" panose="02040503050406030204" pitchFamily="18" charset="0"/>
                                </a:rPr>
                                <m:t>𝑎</m:t>
                              </m:r>
                            </m:sub>
                          </m:sSub>
                        </m:fName>
                        <m:e>
                          <m:r>
                            <a:rPr lang="en-AU" sz="2800" i="1">
                              <a:solidFill>
                                <a:schemeClr val="bg1"/>
                              </a:solidFill>
                              <a:latin typeface="Cambria Math" panose="02040503050406030204" pitchFamily="18" charset="0"/>
                            </a:rPr>
                            <m:t>𝑚</m:t>
                          </m:r>
                        </m:e>
                      </m:func>
                    </m:oMath>
                  </m:oMathPara>
                </a14:m>
                <a:endParaRPr lang="en-AU" sz="2800" dirty="0">
                  <a:solidFill>
                    <a:schemeClr val="bg1"/>
                  </a:solidFill>
                </a:endParaRPr>
              </a:p>
            </p:txBody>
          </p:sp>
        </mc:Choice>
        <mc:Fallback xmlns="">
          <p:sp>
            <p:nvSpPr>
              <p:cNvPr id="6" name="Flowchart: Alternate Process 5">
                <a:extLst>
                  <a:ext uri="{FF2B5EF4-FFF2-40B4-BE49-F238E27FC236}">
                    <a16:creationId xmlns:a16="http://schemas.microsoft.com/office/drawing/2014/main" id="{60675629-7E2E-C78B-28F5-2986DCFEE398}"/>
                  </a:ext>
                </a:extLst>
              </p:cNvPr>
              <p:cNvSpPr>
                <a:spLocks noRot="1" noChangeAspect="1" noMove="1" noResize="1" noEditPoints="1" noAdjustHandles="1" noChangeArrowheads="1" noChangeShapeType="1" noTextEdit="1"/>
              </p:cNvSpPr>
              <p:nvPr/>
            </p:nvSpPr>
            <p:spPr>
              <a:xfrm>
                <a:off x="7577957" y="1366346"/>
                <a:ext cx="4162098" cy="1019504"/>
              </a:xfrm>
              <a:prstGeom prst="flowChartAlternateProcess">
                <a:avLst/>
              </a:prstGeom>
              <a:blipFill>
                <a:blip r:embed="rId2"/>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E375F837-E684-1B43-E552-C7EC5243A94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16</a:t>
            </a:fld>
            <a:endParaRPr lang="en-AU"/>
          </a:p>
        </p:txBody>
      </p:sp>
    </p:spTree>
    <p:extLst>
      <p:ext uri="{BB962C8B-B14F-4D97-AF65-F5344CB8AC3E}">
        <p14:creationId xmlns:p14="http://schemas.microsoft.com/office/powerpoint/2010/main" val="4105029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3133E1-BB75-4767-3CCE-D43014F20BFA}"/>
              </a:ext>
            </a:extLst>
          </p:cNvPr>
          <p:cNvSpPr>
            <a:spLocks noGrp="1"/>
          </p:cNvSpPr>
          <p:nvPr>
            <p:ph type="title"/>
          </p:nvPr>
        </p:nvSpPr>
        <p:spPr/>
        <p:txBody>
          <a:bodyPr/>
          <a:lstStyle/>
          <a:p>
            <a:r>
              <a:rPr lang="en-AU"/>
              <a:t>Solving logarithmic equations (1)</a:t>
            </a:r>
          </a:p>
        </p:txBody>
      </p:sp>
      <p:sp>
        <p:nvSpPr>
          <p:cNvPr id="4" name="Text Placeholder 3">
            <a:extLst>
              <a:ext uri="{FF2B5EF4-FFF2-40B4-BE49-F238E27FC236}">
                <a16:creationId xmlns:a16="http://schemas.microsoft.com/office/drawing/2014/main" id="{07703A8A-1FC2-6B8C-5045-40ED27D26856}"/>
              </a:ext>
            </a:extLst>
          </p:cNvPr>
          <p:cNvSpPr>
            <a:spLocks noGrp="1"/>
          </p:cNvSpPr>
          <p:nvPr>
            <p:ph type="body" sz="quarter" idx="18"/>
          </p:nvPr>
        </p:nvSpPr>
        <p:spPr/>
        <p:txBody>
          <a:bodyPr/>
          <a:lstStyle/>
          <a:p>
            <a:r>
              <a:rPr lang="en-AU"/>
              <a:t>Worked example</a:t>
            </a:r>
          </a:p>
        </p:txBody>
      </p:sp>
      <mc:AlternateContent xmlns:mc="http://schemas.openxmlformats.org/markup-compatibility/2006" xmlns:a14="http://schemas.microsoft.com/office/drawing/2010/main">
        <mc:Choice Requires="a14">
          <p:sp>
            <p:nvSpPr>
              <p:cNvPr id="8" name="Text Placeholder 4">
                <a:extLst>
                  <a:ext uri="{FF2B5EF4-FFF2-40B4-BE49-F238E27FC236}">
                    <a16:creationId xmlns:a16="http://schemas.microsoft.com/office/drawing/2014/main" id="{88151FD9-B254-5207-99FB-FE845F8E06A2}"/>
                  </a:ext>
                </a:extLst>
              </p:cNvPr>
              <p:cNvSpPr>
                <a:spLocks noGrp="1"/>
              </p:cNvSpPr>
              <p:nvPr>
                <p:ph type="body" sz="quarter" idx="17"/>
              </p:nvPr>
            </p:nvSpPr>
            <p:spPr>
              <a:xfrm>
                <a:off x="360000" y="1567086"/>
                <a:ext cx="7416754" cy="4807835"/>
              </a:xfrm>
            </p:spPr>
            <p:txBody>
              <a:bodyPr/>
              <a:lstStyle/>
              <a:p>
                <a:r>
                  <a:rPr lang="en-AU"/>
                  <a:t>Solve </a:t>
                </a:r>
                <a14:m>
                  <m:oMath xmlns:m="http://schemas.openxmlformats.org/officeDocument/2006/math">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2</m:t>
                            </m:r>
                          </m:sub>
                        </m:sSub>
                      </m:fName>
                      <m:e>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e>
                    </m:func>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2</m:t>
                            </m:r>
                          </m:sub>
                        </m:sSub>
                      </m:fName>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−6</m:t>
                            </m:r>
                          </m:e>
                        </m:d>
                      </m:e>
                    </m:func>
                    <m:r>
                      <a:rPr lang="en-AU" b="0" i="1" smtClean="0">
                        <a:latin typeface="Cambria Math" panose="02040503050406030204" pitchFamily="18" charset="0"/>
                      </a:rPr>
                      <m:t>=4</m:t>
                    </m:r>
                  </m:oMath>
                </a14:m>
                <a:r>
                  <a:rPr lang="en-AU"/>
                  <a:t>, for </a:t>
                </a:r>
                <a14:m>
                  <m:oMath xmlns:m="http://schemas.openxmlformats.org/officeDocument/2006/math">
                    <m:r>
                      <a:rPr lang="en-AU" b="0" i="1" smtClean="0">
                        <a:latin typeface="Cambria Math" panose="02040503050406030204" pitchFamily="18" charset="0"/>
                      </a:rPr>
                      <m:t>𝑥</m:t>
                    </m:r>
                  </m:oMath>
                </a14:m>
                <a:r>
                  <a:rPr lang="en-AU"/>
                  <a:t>.</a:t>
                </a:r>
              </a:p>
              <a:p>
                <a:pPr/>
                <a14:m>
                  <m:oMathPara xmlns:m="http://schemas.openxmlformats.org/officeDocument/2006/math">
                    <m:oMathParaPr>
                      <m:jc m:val="centerGroup"/>
                    </m:oMathParaPr>
                    <m:oMath xmlns:m="http://schemas.openxmlformats.org/officeDocument/2006/math">
                      <m:func>
                        <m:funcPr>
                          <m:ctrlPr>
                            <a:rPr lang="en-AU" i="1">
                              <a:latin typeface="Cambria Math" panose="02040503050406030204" pitchFamily="18" charset="0"/>
                            </a:rPr>
                          </m:ctrlPr>
                        </m:funcPr>
                        <m:fName>
                          <m:sSub>
                            <m:sSubPr>
                              <m:ctrlPr>
                                <a:rPr lang="en-AU" i="1">
                                  <a:latin typeface="Cambria Math" panose="02040503050406030204" pitchFamily="18" charset="0"/>
                                </a:rPr>
                              </m:ctrlPr>
                            </m:sSubPr>
                            <m:e>
                              <m:r>
                                <m:rPr>
                                  <m:sty m:val="p"/>
                                </m:rPr>
                                <a:rPr lang="en-AU">
                                  <a:latin typeface="Cambria Math" panose="02040503050406030204" pitchFamily="18" charset="0"/>
                                </a:rPr>
                                <m:t>log</m:t>
                              </m:r>
                            </m:e>
                            <m:sub>
                              <m:r>
                                <a:rPr lang="en-AU" i="1">
                                  <a:latin typeface="Cambria Math" panose="02040503050406030204" pitchFamily="18" charset="0"/>
                                </a:rPr>
                                <m:t>2</m:t>
                              </m:r>
                            </m:sub>
                          </m:sSub>
                        </m:fName>
                        <m:e>
                          <m:d>
                            <m:dPr>
                              <m:ctrlPr>
                                <a:rPr lang="en-AU" i="1">
                                  <a:latin typeface="Cambria Math" panose="02040503050406030204" pitchFamily="18" charset="0"/>
                                </a:rPr>
                              </m:ctrlPr>
                            </m:dPr>
                            <m:e>
                              <m:r>
                                <a:rPr lang="en-AU" i="1">
                                  <a:latin typeface="Cambria Math" panose="02040503050406030204" pitchFamily="18" charset="0"/>
                                </a:rPr>
                                <m:t>𝑥</m:t>
                              </m:r>
                            </m:e>
                          </m:d>
                        </m:e>
                      </m:func>
                      <m:r>
                        <a:rPr lang="en-AU" b="0" i="1" smtClean="0">
                          <a:latin typeface="Cambria Math" panose="02040503050406030204" pitchFamily="18" charset="0"/>
                        </a:rPr>
                        <m:t>+</m:t>
                      </m:r>
                      <m:func>
                        <m:funcPr>
                          <m:ctrlPr>
                            <a:rPr lang="en-AU" i="1">
                              <a:latin typeface="Cambria Math" panose="02040503050406030204" pitchFamily="18" charset="0"/>
                            </a:rPr>
                          </m:ctrlPr>
                        </m:funcPr>
                        <m:fName>
                          <m:sSub>
                            <m:sSubPr>
                              <m:ctrlPr>
                                <a:rPr lang="en-AU" i="1">
                                  <a:latin typeface="Cambria Math" panose="02040503050406030204" pitchFamily="18" charset="0"/>
                                </a:rPr>
                              </m:ctrlPr>
                            </m:sSubPr>
                            <m:e>
                              <m:r>
                                <m:rPr>
                                  <m:sty m:val="p"/>
                                </m:rPr>
                                <a:rPr lang="en-AU">
                                  <a:latin typeface="Cambria Math" panose="02040503050406030204" pitchFamily="18" charset="0"/>
                                </a:rPr>
                                <m:t>log</m:t>
                              </m:r>
                            </m:e>
                            <m:sub>
                              <m:r>
                                <a:rPr lang="en-AU" i="1">
                                  <a:latin typeface="Cambria Math" panose="02040503050406030204" pitchFamily="18" charset="0"/>
                                </a:rPr>
                                <m:t>2</m:t>
                              </m:r>
                            </m:sub>
                          </m:sSub>
                        </m:fName>
                        <m:e>
                          <m:d>
                            <m:dPr>
                              <m:ctrlPr>
                                <a:rPr lang="en-AU" i="1">
                                  <a:latin typeface="Cambria Math" panose="02040503050406030204" pitchFamily="18" charset="0"/>
                                </a:rPr>
                              </m:ctrlPr>
                            </m:dPr>
                            <m:e>
                              <m:r>
                                <a:rPr lang="en-AU" i="1">
                                  <a:latin typeface="Cambria Math" panose="02040503050406030204" pitchFamily="18" charset="0"/>
                                </a:rPr>
                                <m:t>𝑥</m:t>
                              </m:r>
                              <m:r>
                                <a:rPr lang="en-AU" i="1">
                                  <a:latin typeface="Cambria Math" panose="02040503050406030204" pitchFamily="18" charset="0"/>
                                </a:rPr>
                                <m:t>−6</m:t>
                              </m:r>
                            </m:e>
                          </m:d>
                        </m:e>
                      </m:func>
                      <m:r>
                        <m:rPr>
                          <m:aln/>
                        </m:rPr>
                        <a:rPr lang="en-AU" i="1">
                          <a:latin typeface="Cambria Math" panose="02040503050406030204" pitchFamily="18" charset="0"/>
                        </a:rPr>
                        <m:t>=</m:t>
                      </m:r>
                      <m:r>
                        <a:rPr lang="en-AU" i="1">
                          <a:latin typeface="Cambria Math" panose="02040503050406030204" pitchFamily="18" charset="0"/>
                        </a:rPr>
                        <m:t>4</m:t>
                      </m:r>
                    </m:oMath>
                    <m:oMath xmlns:m="http://schemas.openxmlformats.org/officeDocument/2006/math">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2</m:t>
                              </m:r>
                            </m:sub>
                          </m:sSub>
                        </m:fName>
                        <m:e>
                          <m:d>
                            <m:dPr>
                              <m:ctrlPr>
                                <a:rPr lang="en-AU" b="0" i="1" smtClean="0">
                                  <a:latin typeface="Cambria Math" panose="02040503050406030204" pitchFamily="18" charset="0"/>
                                </a:rPr>
                              </m:ctrlPr>
                            </m:dPr>
                            <m:e>
                              <m:r>
                                <a:rPr lang="en-AU" b="0" i="1" smtClean="0">
                                  <a:latin typeface="Cambria Math" panose="02040503050406030204" pitchFamily="18" charset="0"/>
                                </a:rPr>
                                <m:t>𝑥</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−6</m:t>
                                  </m:r>
                                </m:e>
                              </m:d>
                            </m:e>
                          </m:d>
                        </m:e>
                      </m:func>
                      <m:r>
                        <m:rPr>
                          <m:aln/>
                        </m:rPr>
                        <a:rPr lang="en-AU" b="0" i="1" smtClean="0">
                          <a:latin typeface="Cambria Math" panose="02040503050406030204" pitchFamily="18" charset="0"/>
                        </a:rPr>
                        <m:t>=</m:t>
                      </m:r>
                      <m:r>
                        <a:rPr lang="en-AU" b="0" i="1" smtClean="0">
                          <a:latin typeface="Cambria Math" panose="02040503050406030204" pitchFamily="18" charset="0"/>
                        </a:rPr>
                        <m:t>4</m:t>
                      </m:r>
                    </m:oMath>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𝑥</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−6</m:t>
                          </m:r>
                        </m:e>
                      </m:d>
                      <m:r>
                        <m:rPr>
                          <m:aln/>
                        </m:rP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2</m:t>
                          </m:r>
                        </m:e>
                        <m:sup>
                          <m:r>
                            <a:rPr lang="en-AU" b="0" i="1" smtClean="0">
                              <a:latin typeface="Cambria Math" panose="02040503050406030204" pitchFamily="18" charset="0"/>
                            </a:rPr>
                            <m:t>4</m:t>
                          </m:r>
                        </m:sup>
                      </m:sSup>
                    </m:oMath>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−6</m:t>
                      </m:r>
                      <m:r>
                        <a:rPr lang="en-AU" b="0" i="1" smtClean="0">
                          <a:latin typeface="Cambria Math" panose="02040503050406030204" pitchFamily="18" charset="0"/>
                        </a:rPr>
                        <m:t>𝑥</m:t>
                      </m:r>
                      <m:r>
                        <m:rPr>
                          <m:aln/>
                        </m:rPr>
                        <a:rPr lang="en-AU" b="0" i="1" smtClean="0">
                          <a:latin typeface="Cambria Math" panose="02040503050406030204" pitchFamily="18" charset="0"/>
                        </a:rPr>
                        <m:t>=</m:t>
                      </m:r>
                      <m:r>
                        <a:rPr lang="en-AU" b="0" i="1" smtClean="0">
                          <a:latin typeface="Cambria Math" panose="02040503050406030204" pitchFamily="18" charset="0"/>
                        </a:rPr>
                        <m:t>16</m:t>
                      </m:r>
                    </m:oMath>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−6</m:t>
                      </m:r>
                      <m:r>
                        <a:rPr lang="en-AU" b="0" i="1" smtClean="0">
                          <a:latin typeface="Cambria Math" panose="02040503050406030204" pitchFamily="18" charset="0"/>
                        </a:rPr>
                        <m:t>𝑥</m:t>
                      </m:r>
                      <m:r>
                        <a:rPr lang="en-AU" b="0" i="1" smtClean="0">
                          <a:latin typeface="Cambria Math" panose="02040503050406030204" pitchFamily="18" charset="0"/>
                        </a:rPr>
                        <m:t>−16</m:t>
                      </m:r>
                      <m:r>
                        <m:rPr>
                          <m:aln/>
                        </m:rPr>
                        <a:rPr lang="en-AU" b="0" i="1" smtClean="0">
                          <a:latin typeface="Cambria Math" panose="02040503050406030204" pitchFamily="18" charset="0"/>
                        </a:rPr>
                        <m:t>=</m:t>
                      </m:r>
                      <m:r>
                        <a:rPr lang="en-AU" b="0" i="1" smtClean="0">
                          <a:latin typeface="Cambria Math" panose="02040503050406030204" pitchFamily="18" charset="0"/>
                        </a:rPr>
                        <m:t>0</m:t>
                      </m:r>
                    </m:oMath>
                    <m:oMath xmlns:m="http://schemas.openxmlformats.org/officeDocument/2006/math">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−8</m:t>
                          </m:r>
                        </m:e>
                      </m:d>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+2</m:t>
                          </m:r>
                        </m:e>
                      </m:d>
                      <m:r>
                        <m:rPr>
                          <m:aln/>
                        </m:rPr>
                        <a:rPr lang="en-AU" b="0" i="1" smtClean="0">
                          <a:latin typeface="Cambria Math" panose="02040503050406030204" pitchFamily="18" charset="0"/>
                        </a:rPr>
                        <m:t>=</m:t>
                      </m:r>
                      <m:r>
                        <a:rPr lang="en-AU" b="0" i="1" smtClean="0">
                          <a:latin typeface="Cambria Math" panose="02040503050406030204" pitchFamily="18" charset="0"/>
                        </a:rPr>
                        <m:t>0</m:t>
                      </m:r>
                    </m:oMath>
                    <m:oMath xmlns:m="http://schemas.openxmlformats.org/officeDocument/2006/math">
                      <m:r>
                        <a:rPr lang="en-AU" b="0" i="1" smtClean="0">
                          <a:latin typeface="Cambria Math" panose="02040503050406030204" pitchFamily="18" charset="0"/>
                        </a:rPr>
                        <m:t>𝑥</m:t>
                      </m:r>
                      <m:r>
                        <m:rPr>
                          <m:aln/>
                        </m:rPr>
                        <a:rPr lang="en-AU" b="0" i="1" smtClean="0">
                          <a:latin typeface="Cambria Math" panose="02040503050406030204" pitchFamily="18" charset="0"/>
                        </a:rPr>
                        <m:t>=</m:t>
                      </m:r>
                      <m:r>
                        <a:rPr lang="en-AU" b="0" i="1" smtClean="0">
                          <a:latin typeface="Cambria Math" panose="02040503050406030204" pitchFamily="18" charset="0"/>
                        </a:rPr>
                        <m:t>8, −2</m:t>
                      </m:r>
                    </m:oMath>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𝑥</m:t>
                      </m:r>
                      <m:r>
                        <m:rPr>
                          <m:aln/>
                        </m:rPr>
                        <a:rPr lang="en-AU" b="0" i="1" smtClean="0">
                          <a:latin typeface="Cambria Math" panose="02040503050406030204" pitchFamily="18" charset="0"/>
                        </a:rPr>
                        <m:t>=</m:t>
                      </m:r>
                      <m:r>
                        <a:rPr lang="en-AU" b="0" i="1" smtClean="0">
                          <a:latin typeface="Cambria Math" panose="02040503050406030204" pitchFamily="18" charset="0"/>
                        </a:rPr>
                        <m:t>8</m:t>
                      </m:r>
                      <m:r>
                        <a:rPr lang="en-AU" b="0" i="0" smtClean="0">
                          <a:latin typeface="Cambria Math" panose="02040503050406030204" pitchFamily="18" charset="0"/>
                        </a:rPr>
                        <m:t>,  </m:t>
                      </m:r>
                      <m:r>
                        <m:rPr>
                          <m:sty m:val="p"/>
                        </m:rPr>
                        <a:rPr lang="en-AU" b="0" i="0" smtClean="0">
                          <a:latin typeface="Cambria Math" panose="02040503050406030204" pitchFamily="18" charset="0"/>
                        </a:rPr>
                        <m:t>as</m:t>
                      </m:r>
                      <m:r>
                        <a:rPr lang="en-AU" b="0" i="0" smtClean="0">
                          <a:latin typeface="Cambria Math" panose="02040503050406030204" pitchFamily="18" charset="0"/>
                        </a:rPr>
                        <m:t>  </m:t>
                      </m:r>
                      <m:r>
                        <a:rPr lang="en-AU" i="1">
                          <a:latin typeface="Cambria Math" panose="02040503050406030204" pitchFamily="18" charset="0"/>
                        </a:rPr>
                        <m:t>𝑥</m:t>
                      </m:r>
                      <m:r>
                        <a:rPr lang="en-AU" b="0" i="1" smtClean="0">
                          <a:latin typeface="Cambria Math" panose="02040503050406030204" pitchFamily="18" charset="0"/>
                        </a:rPr>
                        <m:t>&gt;0 </m:t>
                      </m:r>
                    </m:oMath>
                  </m:oMathPara>
                </a14:m>
                <a:endParaRPr lang="en-AU"/>
              </a:p>
            </p:txBody>
          </p:sp>
        </mc:Choice>
        <mc:Fallback xmlns="">
          <p:sp>
            <p:nvSpPr>
              <p:cNvPr id="8" name="Text Placeholder 4">
                <a:extLst>
                  <a:ext uri="{FF2B5EF4-FFF2-40B4-BE49-F238E27FC236}">
                    <a16:creationId xmlns:a16="http://schemas.microsoft.com/office/drawing/2014/main" id="{88151FD9-B254-5207-99FB-FE845F8E06A2}"/>
                  </a:ext>
                </a:extLst>
              </p:cNvPr>
              <p:cNvSpPr>
                <a:spLocks noGrp="1" noRot="1" noChangeAspect="1" noMove="1" noResize="1" noEditPoints="1" noAdjustHandles="1" noChangeArrowheads="1" noChangeShapeType="1" noTextEdit="1"/>
              </p:cNvSpPr>
              <p:nvPr>
                <p:ph type="body" sz="quarter" idx="17"/>
              </p:nvPr>
            </p:nvSpPr>
            <p:spPr>
              <a:xfrm>
                <a:off x="360000" y="1567086"/>
                <a:ext cx="7416754" cy="4807835"/>
              </a:xfrm>
              <a:blipFill>
                <a:blip r:embed="rId2"/>
                <a:stretch>
                  <a:fillRect l="-2054"/>
                </a:stretch>
              </a:blipFill>
            </p:spPr>
            <p:txBody>
              <a:bodyPr/>
              <a:lstStyle/>
              <a:p>
                <a:r>
                  <a:rPr lang="en-US">
                    <a:noFill/>
                  </a:rPr>
                  <a:t> </a:t>
                </a:r>
              </a:p>
            </p:txBody>
          </p:sp>
        </mc:Fallback>
      </mc:AlternateContent>
      <p:sp>
        <p:nvSpPr>
          <p:cNvPr id="10" name="Speech Bubble: Rectangle with Corners Rounded 9">
            <a:extLst>
              <a:ext uri="{FF2B5EF4-FFF2-40B4-BE49-F238E27FC236}">
                <a16:creationId xmlns:a16="http://schemas.microsoft.com/office/drawing/2014/main" id="{55489C78-7118-C93A-CF08-6A77A5D97CDC}"/>
              </a:ext>
            </a:extLst>
          </p:cNvPr>
          <p:cNvSpPr/>
          <p:nvPr/>
        </p:nvSpPr>
        <p:spPr>
          <a:xfrm>
            <a:off x="7895142" y="2233350"/>
            <a:ext cx="2163258" cy="1211580"/>
          </a:xfrm>
          <a:prstGeom prst="wedgeRoundRectCallout">
            <a:avLst>
              <a:gd name="adj1" fmla="val -143631"/>
              <a:gd name="adj2" fmla="val 4445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2000" dirty="0"/>
              <a:t>What happened on this step?</a:t>
            </a:r>
          </a:p>
        </p:txBody>
      </p:sp>
      <mc:AlternateContent xmlns:mc="http://schemas.openxmlformats.org/markup-compatibility/2006" xmlns:a14="http://schemas.microsoft.com/office/drawing/2010/main">
        <mc:Choice Requires="a14">
          <p:sp>
            <p:nvSpPr>
              <p:cNvPr id="6" name="Speech Bubble: Rectangle with Corners Rounded 5">
                <a:extLst>
                  <a:ext uri="{FF2B5EF4-FFF2-40B4-BE49-F238E27FC236}">
                    <a16:creationId xmlns:a16="http://schemas.microsoft.com/office/drawing/2014/main" id="{184E1BD6-CCD8-5944-B088-30426178EB69}"/>
                  </a:ext>
                </a:extLst>
              </p:cNvPr>
              <p:cNvSpPr/>
              <p:nvPr/>
            </p:nvSpPr>
            <p:spPr>
              <a:xfrm>
                <a:off x="7895142" y="4181835"/>
                <a:ext cx="2914650" cy="975963"/>
              </a:xfrm>
              <a:prstGeom prst="wedgeRoundRectCallout">
                <a:avLst>
                  <a:gd name="adj1" fmla="val -74366"/>
                  <a:gd name="adj2" fmla="val 6433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2000"/>
                  <a:t>How do we know that </a:t>
                </a:r>
                <a14:m>
                  <m:oMath xmlns:m="http://schemas.openxmlformats.org/officeDocument/2006/math">
                    <m:r>
                      <a:rPr lang="en-AU" sz="2000" b="0" i="1" smtClean="0">
                        <a:latin typeface="Cambria Math" panose="02040503050406030204" pitchFamily="18" charset="0"/>
                      </a:rPr>
                      <m:t>𝑥</m:t>
                    </m:r>
                  </m:oMath>
                </a14:m>
                <a:r>
                  <a:rPr lang="en-AU" sz="2000"/>
                  <a:t> is positive?</a:t>
                </a:r>
              </a:p>
            </p:txBody>
          </p:sp>
        </mc:Choice>
        <mc:Fallback xmlns="">
          <p:sp>
            <p:nvSpPr>
              <p:cNvPr id="6" name="Speech Bubble: Rectangle with Corners Rounded 5">
                <a:extLst>
                  <a:ext uri="{FF2B5EF4-FFF2-40B4-BE49-F238E27FC236}">
                    <a16:creationId xmlns:a16="http://schemas.microsoft.com/office/drawing/2014/main" id="{184E1BD6-CCD8-5944-B088-30426178EB69}"/>
                  </a:ext>
                </a:extLst>
              </p:cNvPr>
              <p:cNvSpPr>
                <a:spLocks noRot="1" noChangeAspect="1" noMove="1" noResize="1" noEditPoints="1" noAdjustHandles="1" noChangeArrowheads="1" noChangeShapeType="1" noTextEdit="1"/>
              </p:cNvSpPr>
              <p:nvPr/>
            </p:nvSpPr>
            <p:spPr>
              <a:xfrm>
                <a:off x="7895142" y="4181835"/>
                <a:ext cx="2914650" cy="975963"/>
              </a:xfrm>
              <a:prstGeom prst="wedgeRoundRectCallout">
                <a:avLst>
                  <a:gd name="adj1" fmla="val -74366"/>
                  <a:gd name="adj2" fmla="val 64334"/>
                  <a:gd name="adj3" fmla="val 16667"/>
                </a:avLst>
              </a:prstGeom>
              <a:blipFill>
                <a:blip r:embed="rId3"/>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 name="Speech Bubble: Rectangle with Corners Rounded 4">
                <a:extLst>
                  <a:ext uri="{FF2B5EF4-FFF2-40B4-BE49-F238E27FC236}">
                    <a16:creationId xmlns:a16="http://schemas.microsoft.com/office/drawing/2014/main" id="{92B81D16-F3B0-9EDF-7E54-D3CA618FB39F}"/>
                  </a:ext>
                </a:extLst>
              </p:cNvPr>
              <p:cNvSpPr/>
              <p:nvPr/>
            </p:nvSpPr>
            <p:spPr>
              <a:xfrm>
                <a:off x="8093363" y="5387498"/>
                <a:ext cx="2914650" cy="975964"/>
              </a:xfrm>
              <a:prstGeom prst="wedgeRoundRectCallout">
                <a:avLst>
                  <a:gd name="adj1" fmla="val -82209"/>
                  <a:gd name="adj2" fmla="val 258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2000"/>
                  <a:t>What is the minimum value </a:t>
                </a:r>
                <a14:m>
                  <m:oMath xmlns:m="http://schemas.openxmlformats.org/officeDocument/2006/math">
                    <m:r>
                      <a:rPr lang="en-AU" sz="2000" b="0" i="1" smtClean="0">
                        <a:latin typeface="Cambria Math" panose="02040503050406030204" pitchFamily="18" charset="0"/>
                      </a:rPr>
                      <m:t>𝑥</m:t>
                    </m:r>
                  </m:oMath>
                </a14:m>
                <a:r>
                  <a:rPr lang="en-AU" sz="2000"/>
                  <a:t> could be?</a:t>
                </a:r>
              </a:p>
            </p:txBody>
          </p:sp>
        </mc:Choice>
        <mc:Fallback xmlns="">
          <p:sp>
            <p:nvSpPr>
              <p:cNvPr id="5" name="Speech Bubble: Rectangle with Corners Rounded 4">
                <a:extLst>
                  <a:ext uri="{FF2B5EF4-FFF2-40B4-BE49-F238E27FC236}">
                    <a16:creationId xmlns:a16="http://schemas.microsoft.com/office/drawing/2014/main" id="{92B81D16-F3B0-9EDF-7E54-D3CA618FB39F}"/>
                  </a:ext>
                </a:extLst>
              </p:cNvPr>
              <p:cNvSpPr>
                <a:spLocks noRot="1" noChangeAspect="1" noMove="1" noResize="1" noEditPoints="1" noAdjustHandles="1" noChangeArrowheads="1" noChangeShapeType="1" noTextEdit="1"/>
              </p:cNvSpPr>
              <p:nvPr/>
            </p:nvSpPr>
            <p:spPr>
              <a:xfrm>
                <a:off x="8093363" y="5387498"/>
                <a:ext cx="2914650" cy="975964"/>
              </a:xfrm>
              <a:prstGeom prst="wedgeRoundRectCallout">
                <a:avLst>
                  <a:gd name="adj1" fmla="val -82209"/>
                  <a:gd name="adj2" fmla="val 2583"/>
                  <a:gd name="adj3" fmla="val 16667"/>
                </a:avLst>
              </a:prstGeom>
              <a:blipFill>
                <a:blip r:embed="rId4"/>
                <a:stretch>
                  <a:fillRect b="-9259"/>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03AAE85B-CAA5-7C80-1AEA-DC73EFF5E5A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18</a:t>
            </a:fld>
            <a:endParaRPr lang="en-AU"/>
          </a:p>
        </p:txBody>
      </p:sp>
    </p:spTree>
    <p:extLst>
      <p:ext uri="{BB962C8B-B14F-4D97-AF65-F5344CB8AC3E}">
        <p14:creationId xmlns:p14="http://schemas.microsoft.com/office/powerpoint/2010/main" val="262201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CFA254-1961-2218-10AC-DF700353A868}"/>
              </a:ext>
            </a:extLst>
          </p:cNvPr>
          <p:cNvSpPr>
            <a:spLocks noGrp="1"/>
          </p:cNvSpPr>
          <p:nvPr>
            <p:ph type="title"/>
          </p:nvPr>
        </p:nvSpPr>
        <p:spPr/>
        <p:txBody>
          <a:bodyPr/>
          <a:lstStyle/>
          <a:p>
            <a:r>
              <a:rPr lang="en-AU"/>
              <a:t>Solving logarithmic equations (2)</a:t>
            </a:r>
          </a:p>
        </p:txBody>
      </p:sp>
      <p:sp>
        <p:nvSpPr>
          <p:cNvPr id="4" name="Text Placeholder 3">
            <a:extLst>
              <a:ext uri="{FF2B5EF4-FFF2-40B4-BE49-F238E27FC236}">
                <a16:creationId xmlns:a16="http://schemas.microsoft.com/office/drawing/2014/main" id="{8E7E7669-CF6A-2818-BF12-685A79476BDB}"/>
              </a:ext>
            </a:extLst>
          </p:cNvPr>
          <p:cNvSpPr>
            <a:spLocks noGrp="1"/>
          </p:cNvSpPr>
          <p:nvPr>
            <p:ph type="body" sz="quarter" idx="18"/>
          </p:nvPr>
        </p:nvSpPr>
        <p:spPr/>
        <p:txBody>
          <a:bodyPr/>
          <a:lstStyle/>
          <a:p>
            <a:r>
              <a:rPr lang="en-AU"/>
              <a:t>Your turn</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CE06186B-6073-416F-1A6B-C013D05A3263}"/>
                  </a:ext>
                </a:extLst>
              </p:cNvPr>
              <p:cNvSpPr>
                <a:spLocks noGrp="1"/>
              </p:cNvSpPr>
              <p:nvPr>
                <p:ph type="body" sz="quarter" idx="17"/>
              </p:nvPr>
            </p:nvSpPr>
            <p:spPr>
              <a:xfrm>
                <a:off x="359999" y="1369454"/>
                <a:ext cx="4305519" cy="521691"/>
              </a:xfrm>
            </p:spPr>
            <p:txBody>
              <a:bodyPr/>
              <a:lstStyle/>
              <a:p>
                <a:pPr>
                  <a:spcAft>
                    <a:spcPts val="600"/>
                  </a:spcAft>
                </a:pPr>
                <a:r>
                  <a:rPr lang="en-AU"/>
                  <a:t>Solve </a:t>
                </a:r>
                <a14:m>
                  <m:oMath xmlns:m="http://schemas.openxmlformats.org/officeDocument/2006/math">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ln</m:t>
                        </m:r>
                      </m:fName>
                      <m:e>
                        <m:d>
                          <m:dPr>
                            <m:ctrlPr>
                              <a:rPr lang="en-AU" b="0" i="1" smtClean="0">
                                <a:latin typeface="Cambria Math" panose="02040503050406030204" pitchFamily="18" charset="0"/>
                              </a:rPr>
                            </m:ctrlPr>
                          </m:dPr>
                          <m:e>
                            <m:r>
                              <a:rPr lang="en-AU" b="0" i="1" smtClean="0">
                                <a:latin typeface="Cambria Math" panose="02040503050406030204" pitchFamily="18" charset="0"/>
                              </a:rPr>
                              <m:t>2</m:t>
                            </m:r>
                            <m:r>
                              <a:rPr lang="en-AU" b="0" i="1" smtClean="0">
                                <a:latin typeface="Cambria Math" panose="02040503050406030204" pitchFamily="18" charset="0"/>
                              </a:rPr>
                              <m:t>𝑥</m:t>
                            </m:r>
                          </m:e>
                        </m:d>
                      </m:e>
                    </m:func>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ln</m:t>
                        </m:r>
                      </m:fName>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−1</m:t>
                            </m:r>
                          </m:e>
                        </m:d>
                      </m:e>
                    </m:func>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ln</m:t>
                        </m:r>
                      </m:fName>
                      <m:e>
                        <m:d>
                          <m:dPr>
                            <m:ctrlPr>
                              <a:rPr lang="en-AU" b="0" i="1" smtClean="0">
                                <a:latin typeface="Cambria Math" panose="02040503050406030204" pitchFamily="18" charset="0"/>
                              </a:rPr>
                            </m:ctrlPr>
                          </m:dPr>
                          <m:e>
                            <m:r>
                              <a:rPr lang="en-AU" b="0" i="1" smtClean="0">
                                <a:latin typeface="Cambria Math" panose="02040503050406030204" pitchFamily="18" charset="0"/>
                              </a:rPr>
                              <m:t>3</m:t>
                            </m:r>
                          </m:e>
                        </m:d>
                      </m:e>
                    </m:func>
                  </m:oMath>
                </a14:m>
                <a:r>
                  <a:rPr lang="en-AU"/>
                  <a:t> for </a:t>
                </a:r>
                <a14:m>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m:t>
                    </m:r>
                  </m:oMath>
                </a14:m>
                <a:endParaRPr lang="en-AU"/>
              </a:p>
            </p:txBody>
          </p:sp>
        </mc:Choice>
        <mc:Fallback xmlns="">
          <p:sp>
            <p:nvSpPr>
              <p:cNvPr id="5" name="Text Placeholder 4">
                <a:extLst>
                  <a:ext uri="{FF2B5EF4-FFF2-40B4-BE49-F238E27FC236}">
                    <a16:creationId xmlns:a16="http://schemas.microsoft.com/office/drawing/2014/main" id="{CE06186B-6073-416F-1A6B-C013D05A3263}"/>
                  </a:ext>
                </a:extLst>
              </p:cNvPr>
              <p:cNvSpPr>
                <a:spLocks noGrp="1" noRot="1" noChangeAspect="1" noMove="1" noResize="1" noEditPoints="1" noAdjustHandles="1" noChangeArrowheads="1" noChangeShapeType="1" noTextEdit="1"/>
              </p:cNvSpPr>
              <p:nvPr>
                <p:ph type="body" sz="quarter" idx="17"/>
              </p:nvPr>
            </p:nvSpPr>
            <p:spPr>
              <a:xfrm>
                <a:off x="359999" y="1369454"/>
                <a:ext cx="4305519" cy="521691"/>
              </a:xfrm>
              <a:blipFill>
                <a:blip r:embed="rId3"/>
                <a:stretch>
                  <a:fillRect l="-3541" b="-70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 Placeholder 4">
                <a:extLst>
                  <a:ext uri="{FF2B5EF4-FFF2-40B4-BE49-F238E27FC236}">
                    <a16:creationId xmlns:a16="http://schemas.microsoft.com/office/drawing/2014/main" id="{BDB75BA8-567F-2098-B0B0-C5C347C23BCE}"/>
                  </a:ext>
                </a:extLst>
              </p:cNvPr>
              <p:cNvSpPr txBox="1">
                <a:spLocks/>
              </p:cNvSpPr>
              <p:nvPr/>
            </p:nvSpPr>
            <p:spPr>
              <a:xfrm>
                <a:off x="4436918" y="1500350"/>
                <a:ext cx="5959719" cy="480783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14:m>
                  <m:oMathPara xmlns:m="http://schemas.openxmlformats.org/officeDocument/2006/math">
                    <m:oMathParaPr>
                      <m:jc m:val="centerGroup"/>
                    </m:oMathParaPr>
                    <m:oMath xmlns:m="http://schemas.openxmlformats.org/officeDocument/2006/math">
                      <m:func>
                        <m:funcPr>
                          <m:ctrlPr>
                            <a:rPr lang="en-AU" i="1">
                              <a:latin typeface="Cambria Math" panose="02040503050406030204" pitchFamily="18" charset="0"/>
                            </a:rPr>
                          </m:ctrlPr>
                        </m:funcPr>
                        <m:fName>
                          <m:r>
                            <m:rPr>
                              <m:sty m:val="p"/>
                            </m:rPr>
                            <a:rPr lang="en-AU">
                              <a:latin typeface="Cambria Math" panose="02040503050406030204" pitchFamily="18" charset="0"/>
                            </a:rPr>
                            <m:t>ln</m:t>
                          </m:r>
                        </m:fName>
                        <m:e>
                          <m:d>
                            <m:dPr>
                              <m:ctrlPr>
                                <a:rPr lang="en-AU" i="1">
                                  <a:latin typeface="Cambria Math" panose="02040503050406030204" pitchFamily="18" charset="0"/>
                                </a:rPr>
                              </m:ctrlPr>
                            </m:dPr>
                            <m:e>
                              <m:r>
                                <a:rPr lang="en-AU" i="1">
                                  <a:latin typeface="Cambria Math" panose="02040503050406030204" pitchFamily="18" charset="0"/>
                                </a:rPr>
                                <m:t>2</m:t>
                              </m:r>
                              <m:r>
                                <a:rPr lang="en-AU" i="1">
                                  <a:latin typeface="Cambria Math" panose="02040503050406030204" pitchFamily="18" charset="0"/>
                                </a:rPr>
                                <m:t>𝑥</m:t>
                              </m:r>
                            </m:e>
                          </m:d>
                        </m:e>
                      </m:func>
                      <m:r>
                        <a:rPr lang="en-AU" i="1">
                          <a:latin typeface="Cambria Math" panose="02040503050406030204" pitchFamily="18" charset="0"/>
                        </a:rPr>
                        <m:t>−</m:t>
                      </m:r>
                      <m:func>
                        <m:funcPr>
                          <m:ctrlPr>
                            <a:rPr lang="en-AU" i="1">
                              <a:latin typeface="Cambria Math" panose="02040503050406030204" pitchFamily="18" charset="0"/>
                            </a:rPr>
                          </m:ctrlPr>
                        </m:funcPr>
                        <m:fName>
                          <m:r>
                            <m:rPr>
                              <m:sty m:val="p"/>
                            </m:rPr>
                            <a:rPr lang="en-AU">
                              <a:latin typeface="Cambria Math" panose="02040503050406030204" pitchFamily="18" charset="0"/>
                            </a:rPr>
                            <m:t>ln</m:t>
                          </m:r>
                        </m:fName>
                        <m:e>
                          <m:d>
                            <m:dPr>
                              <m:ctrlPr>
                                <a:rPr lang="en-AU" i="1">
                                  <a:latin typeface="Cambria Math" panose="02040503050406030204" pitchFamily="18" charset="0"/>
                                </a:rPr>
                              </m:ctrlPr>
                            </m:dPr>
                            <m:e>
                              <m:r>
                                <a:rPr lang="en-AU" i="1">
                                  <a:latin typeface="Cambria Math" panose="02040503050406030204" pitchFamily="18" charset="0"/>
                                </a:rPr>
                                <m:t>𝑥</m:t>
                              </m:r>
                              <m:r>
                                <a:rPr lang="en-AU" i="1">
                                  <a:latin typeface="Cambria Math" panose="02040503050406030204" pitchFamily="18" charset="0"/>
                                </a:rPr>
                                <m:t>−1</m:t>
                              </m:r>
                            </m:e>
                          </m:d>
                        </m:e>
                      </m:func>
                      <m:r>
                        <m:rPr>
                          <m:aln/>
                        </m:rPr>
                        <a:rPr lang="en-AU" i="1">
                          <a:latin typeface="Cambria Math" panose="02040503050406030204" pitchFamily="18" charset="0"/>
                        </a:rPr>
                        <m:t>=</m:t>
                      </m:r>
                      <m:func>
                        <m:funcPr>
                          <m:ctrlPr>
                            <a:rPr lang="en-AU" i="1">
                              <a:latin typeface="Cambria Math" panose="02040503050406030204" pitchFamily="18" charset="0"/>
                            </a:rPr>
                          </m:ctrlPr>
                        </m:funcPr>
                        <m:fName>
                          <m:r>
                            <m:rPr>
                              <m:sty m:val="p"/>
                            </m:rPr>
                            <a:rPr lang="en-AU">
                              <a:latin typeface="Cambria Math" panose="02040503050406030204" pitchFamily="18" charset="0"/>
                            </a:rPr>
                            <m:t>ln</m:t>
                          </m:r>
                        </m:fName>
                        <m:e>
                          <m:d>
                            <m:dPr>
                              <m:ctrlPr>
                                <a:rPr lang="en-AU" i="1">
                                  <a:latin typeface="Cambria Math" panose="02040503050406030204" pitchFamily="18" charset="0"/>
                                </a:rPr>
                              </m:ctrlPr>
                            </m:dPr>
                            <m:e>
                              <m:r>
                                <a:rPr lang="en-AU" i="1">
                                  <a:latin typeface="Cambria Math" panose="02040503050406030204" pitchFamily="18" charset="0"/>
                                </a:rPr>
                                <m:t>3</m:t>
                              </m:r>
                            </m:e>
                          </m:d>
                        </m:e>
                      </m:func>
                    </m:oMath>
                    <m:oMath xmlns:m="http://schemas.openxmlformats.org/officeDocument/2006/math">
                      <m:func>
                        <m:funcPr>
                          <m:ctrlPr>
                            <a:rPr lang="en-AU" i="1">
                              <a:latin typeface="Cambria Math" panose="02040503050406030204" pitchFamily="18" charset="0"/>
                            </a:rPr>
                          </m:ctrlPr>
                        </m:funcPr>
                        <m:fName>
                          <m:r>
                            <m:rPr>
                              <m:sty m:val="p"/>
                            </m:rPr>
                            <a:rPr lang="en-AU">
                              <a:latin typeface="Cambria Math" panose="02040503050406030204" pitchFamily="18" charset="0"/>
                            </a:rPr>
                            <m:t>ln</m:t>
                          </m:r>
                        </m:fName>
                        <m:e>
                          <m:d>
                            <m:dPr>
                              <m:ctrlPr>
                                <a:rPr lang="en-AU" i="1">
                                  <a:latin typeface="Cambria Math" panose="02040503050406030204" pitchFamily="18" charset="0"/>
                                </a:rPr>
                              </m:ctrlPr>
                            </m:dPr>
                            <m:e>
                              <m:r>
                                <a:rPr lang="en-AU" i="1">
                                  <a:latin typeface="Cambria Math" panose="02040503050406030204" pitchFamily="18" charset="0"/>
                                </a:rPr>
                                <m:t>2</m:t>
                              </m:r>
                              <m:r>
                                <a:rPr lang="en-AU" i="1">
                                  <a:latin typeface="Cambria Math" panose="02040503050406030204" pitchFamily="18" charset="0"/>
                                </a:rPr>
                                <m:t>𝑥</m:t>
                              </m:r>
                            </m:e>
                          </m:d>
                        </m:e>
                      </m:func>
                      <m:r>
                        <a:rPr lang="en-AU" i="1">
                          <a:latin typeface="Cambria Math" panose="02040503050406030204" pitchFamily="18" charset="0"/>
                        </a:rPr>
                        <m:t>−</m:t>
                      </m:r>
                      <m:func>
                        <m:funcPr>
                          <m:ctrlPr>
                            <a:rPr lang="en-AU" i="1">
                              <a:latin typeface="Cambria Math" panose="02040503050406030204" pitchFamily="18" charset="0"/>
                            </a:rPr>
                          </m:ctrlPr>
                        </m:funcPr>
                        <m:fName>
                          <m:r>
                            <m:rPr>
                              <m:sty m:val="p"/>
                            </m:rPr>
                            <a:rPr lang="en-AU">
                              <a:latin typeface="Cambria Math" panose="02040503050406030204" pitchFamily="18" charset="0"/>
                            </a:rPr>
                            <m:t>ln</m:t>
                          </m:r>
                        </m:fName>
                        <m:e>
                          <m:d>
                            <m:dPr>
                              <m:ctrlPr>
                                <a:rPr lang="en-AU" i="1">
                                  <a:latin typeface="Cambria Math" panose="02040503050406030204" pitchFamily="18" charset="0"/>
                                </a:rPr>
                              </m:ctrlPr>
                            </m:dPr>
                            <m:e>
                              <m:r>
                                <a:rPr lang="en-AU" i="1">
                                  <a:latin typeface="Cambria Math" panose="02040503050406030204" pitchFamily="18" charset="0"/>
                                </a:rPr>
                                <m:t>𝑥</m:t>
                              </m:r>
                              <m:r>
                                <a:rPr lang="en-AU" i="1">
                                  <a:latin typeface="Cambria Math" panose="02040503050406030204" pitchFamily="18" charset="0"/>
                                </a:rPr>
                                <m:t>−1</m:t>
                              </m:r>
                            </m:e>
                          </m:d>
                        </m:e>
                      </m:func>
                      <m:r>
                        <a:rPr lang="en-AU" i="1" smtClean="0">
                          <a:latin typeface="Cambria Math" panose="02040503050406030204" pitchFamily="18" charset="0"/>
                        </a:rPr>
                        <m:t>−</m:t>
                      </m:r>
                      <m:func>
                        <m:funcPr>
                          <m:ctrlPr>
                            <a:rPr lang="en-AU" i="1" smtClean="0">
                              <a:latin typeface="Cambria Math" panose="02040503050406030204" pitchFamily="18" charset="0"/>
                            </a:rPr>
                          </m:ctrlPr>
                        </m:funcPr>
                        <m:fName>
                          <m:r>
                            <m:rPr>
                              <m:sty m:val="p"/>
                            </m:rPr>
                            <a:rPr lang="en-AU" smtClean="0">
                              <a:latin typeface="Cambria Math" panose="02040503050406030204" pitchFamily="18" charset="0"/>
                            </a:rPr>
                            <m:t>ln</m:t>
                          </m:r>
                        </m:fName>
                        <m:e>
                          <m:d>
                            <m:dPr>
                              <m:ctrlPr>
                                <a:rPr lang="en-AU" i="1" smtClean="0">
                                  <a:latin typeface="Cambria Math" panose="02040503050406030204" pitchFamily="18" charset="0"/>
                                </a:rPr>
                              </m:ctrlPr>
                            </m:dPr>
                            <m:e>
                              <m:r>
                                <a:rPr lang="en-AU" i="1" smtClean="0">
                                  <a:latin typeface="Cambria Math" panose="02040503050406030204" pitchFamily="18" charset="0"/>
                                </a:rPr>
                                <m:t>3</m:t>
                              </m:r>
                            </m:e>
                          </m:d>
                        </m:e>
                      </m:func>
                      <m:r>
                        <m:rPr>
                          <m:aln/>
                        </m:rPr>
                        <a:rPr lang="en-AU" i="1" smtClean="0">
                          <a:latin typeface="Cambria Math" panose="02040503050406030204" pitchFamily="18" charset="0"/>
                        </a:rPr>
                        <m:t>=</m:t>
                      </m:r>
                      <m:r>
                        <a:rPr lang="en-AU" i="1" smtClean="0">
                          <a:latin typeface="Cambria Math" panose="02040503050406030204" pitchFamily="18" charset="0"/>
                        </a:rPr>
                        <m:t>0</m:t>
                      </m:r>
                    </m:oMath>
                    <m:oMath xmlns:m="http://schemas.openxmlformats.org/officeDocument/2006/math">
                      <m:func>
                        <m:funcPr>
                          <m:ctrlPr>
                            <a:rPr lang="en-AU" i="1" smtClean="0">
                              <a:latin typeface="Cambria Math" panose="02040503050406030204" pitchFamily="18" charset="0"/>
                            </a:rPr>
                          </m:ctrlPr>
                        </m:funcPr>
                        <m:fName>
                          <m:r>
                            <m:rPr>
                              <m:sty m:val="p"/>
                            </m:rPr>
                            <a:rPr lang="en-AU" smtClean="0">
                              <a:latin typeface="Cambria Math" panose="02040503050406030204" pitchFamily="18" charset="0"/>
                            </a:rPr>
                            <m:t>ln</m:t>
                          </m:r>
                        </m:fName>
                        <m:e>
                          <m:d>
                            <m:dPr>
                              <m:ctrlPr>
                                <a:rPr lang="en-AU" i="1" smtClean="0">
                                  <a:latin typeface="Cambria Math" panose="02040503050406030204" pitchFamily="18" charset="0"/>
                                </a:rPr>
                              </m:ctrlPr>
                            </m:dPr>
                            <m:e>
                              <m:f>
                                <m:fPr>
                                  <m:ctrlPr>
                                    <a:rPr lang="en-AU" i="1" smtClean="0">
                                      <a:latin typeface="Cambria Math" panose="02040503050406030204" pitchFamily="18" charset="0"/>
                                    </a:rPr>
                                  </m:ctrlPr>
                                </m:fPr>
                                <m:num>
                                  <m:r>
                                    <a:rPr lang="en-AU" i="1" smtClean="0">
                                      <a:latin typeface="Cambria Math" panose="02040503050406030204" pitchFamily="18" charset="0"/>
                                    </a:rPr>
                                    <m:t>2</m:t>
                                  </m:r>
                                  <m:r>
                                    <a:rPr lang="en-AU" i="1" smtClean="0">
                                      <a:latin typeface="Cambria Math" panose="02040503050406030204" pitchFamily="18" charset="0"/>
                                    </a:rPr>
                                    <m:t>𝑥</m:t>
                                  </m:r>
                                </m:num>
                                <m:den>
                                  <m:r>
                                    <a:rPr lang="en-AU" i="1" smtClean="0">
                                      <a:latin typeface="Cambria Math" panose="02040503050406030204" pitchFamily="18" charset="0"/>
                                    </a:rPr>
                                    <m:t>3</m:t>
                                  </m:r>
                                  <m:d>
                                    <m:dPr>
                                      <m:ctrlPr>
                                        <a:rPr lang="en-AU" i="1" smtClean="0">
                                          <a:latin typeface="Cambria Math" panose="02040503050406030204" pitchFamily="18" charset="0"/>
                                        </a:rPr>
                                      </m:ctrlPr>
                                    </m:dPr>
                                    <m:e>
                                      <m:r>
                                        <a:rPr lang="en-AU" i="1" smtClean="0">
                                          <a:latin typeface="Cambria Math" panose="02040503050406030204" pitchFamily="18" charset="0"/>
                                        </a:rPr>
                                        <m:t>𝑥</m:t>
                                      </m:r>
                                      <m:r>
                                        <a:rPr lang="en-AU" i="1" smtClean="0">
                                          <a:latin typeface="Cambria Math" panose="02040503050406030204" pitchFamily="18" charset="0"/>
                                        </a:rPr>
                                        <m:t>−1</m:t>
                                      </m:r>
                                    </m:e>
                                  </m:d>
                                </m:den>
                              </m:f>
                            </m:e>
                          </m:d>
                        </m:e>
                      </m:func>
                      <m:r>
                        <m:rPr>
                          <m:aln/>
                        </m:rPr>
                        <a:rPr lang="en-AU" i="1" smtClean="0">
                          <a:latin typeface="Cambria Math" panose="02040503050406030204" pitchFamily="18" charset="0"/>
                        </a:rPr>
                        <m:t>=</m:t>
                      </m:r>
                      <m:r>
                        <a:rPr lang="en-AU" i="1" smtClean="0">
                          <a:latin typeface="Cambria Math" panose="02040503050406030204" pitchFamily="18" charset="0"/>
                        </a:rPr>
                        <m:t>0</m:t>
                      </m:r>
                    </m:oMath>
                    <m:oMath xmlns:m="http://schemas.openxmlformats.org/officeDocument/2006/math">
                      <m:r>
                        <a:rPr lang="en-AU" i="1" smtClean="0">
                          <a:latin typeface="Cambria Math" panose="02040503050406030204" pitchFamily="18" charset="0"/>
                        </a:rPr>
                        <m:t>∴</m:t>
                      </m:r>
                      <m:f>
                        <m:fPr>
                          <m:ctrlPr>
                            <a:rPr lang="en-AU" i="1" smtClean="0">
                              <a:latin typeface="Cambria Math" panose="02040503050406030204" pitchFamily="18" charset="0"/>
                            </a:rPr>
                          </m:ctrlPr>
                        </m:fPr>
                        <m:num>
                          <m:r>
                            <a:rPr lang="en-AU" i="1" smtClean="0">
                              <a:latin typeface="Cambria Math" panose="02040503050406030204" pitchFamily="18" charset="0"/>
                            </a:rPr>
                            <m:t>2</m:t>
                          </m:r>
                          <m:r>
                            <a:rPr lang="en-AU" i="1" smtClean="0">
                              <a:latin typeface="Cambria Math" panose="02040503050406030204" pitchFamily="18" charset="0"/>
                            </a:rPr>
                            <m:t>𝑥</m:t>
                          </m:r>
                        </m:num>
                        <m:den>
                          <m:r>
                            <a:rPr lang="en-AU" i="1" smtClean="0">
                              <a:latin typeface="Cambria Math" panose="02040503050406030204" pitchFamily="18" charset="0"/>
                            </a:rPr>
                            <m:t>3</m:t>
                          </m:r>
                          <m:d>
                            <m:dPr>
                              <m:ctrlPr>
                                <a:rPr lang="en-AU" i="1" smtClean="0">
                                  <a:latin typeface="Cambria Math" panose="02040503050406030204" pitchFamily="18" charset="0"/>
                                </a:rPr>
                              </m:ctrlPr>
                            </m:dPr>
                            <m:e>
                              <m:r>
                                <a:rPr lang="en-AU" i="1" smtClean="0">
                                  <a:latin typeface="Cambria Math" panose="02040503050406030204" pitchFamily="18" charset="0"/>
                                </a:rPr>
                                <m:t>𝑥</m:t>
                              </m:r>
                              <m:r>
                                <a:rPr lang="en-AU" i="1" smtClean="0">
                                  <a:latin typeface="Cambria Math" panose="02040503050406030204" pitchFamily="18" charset="0"/>
                                </a:rPr>
                                <m:t>−1</m:t>
                              </m:r>
                            </m:e>
                          </m:d>
                        </m:den>
                      </m:f>
                      <m:r>
                        <m:rPr>
                          <m:aln/>
                        </m:rPr>
                        <a:rPr lang="en-AU" i="1" smtClean="0">
                          <a:latin typeface="Cambria Math" panose="02040503050406030204" pitchFamily="18" charset="0"/>
                        </a:rPr>
                        <m:t>=</m:t>
                      </m:r>
                      <m:sSup>
                        <m:sSupPr>
                          <m:ctrlPr>
                            <a:rPr lang="en-AU" i="1" smtClean="0">
                              <a:latin typeface="Cambria Math" panose="02040503050406030204" pitchFamily="18" charset="0"/>
                            </a:rPr>
                          </m:ctrlPr>
                        </m:sSupPr>
                        <m:e>
                          <m:r>
                            <a:rPr lang="en-AU" i="1" smtClean="0">
                              <a:latin typeface="Cambria Math" panose="02040503050406030204" pitchFamily="18" charset="0"/>
                            </a:rPr>
                            <m:t>𝑒</m:t>
                          </m:r>
                        </m:e>
                        <m:sup>
                          <m:r>
                            <a:rPr lang="en-AU" i="1" smtClean="0">
                              <a:latin typeface="Cambria Math" panose="02040503050406030204" pitchFamily="18" charset="0"/>
                            </a:rPr>
                            <m:t>0</m:t>
                          </m:r>
                        </m:sup>
                      </m:sSup>
                    </m:oMath>
                    <m:oMath xmlns:m="http://schemas.openxmlformats.org/officeDocument/2006/math">
                      <m:f>
                        <m:fPr>
                          <m:ctrlPr>
                            <a:rPr lang="en-AU" i="1" smtClean="0">
                              <a:latin typeface="Cambria Math" panose="02040503050406030204" pitchFamily="18" charset="0"/>
                            </a:rPr>
                          </m:ctrlPr>
                        </m:fPr>
                        <m:num>
                          <m:r>
                            <a:rPr lang="en-AU" i="1" smtClean="0">
                              <a:latin typeface="Cambria Math" panose="02040503050406030204" pitchFamily="18" charset="0"/>
                            </a:rPr>
                            <m:t>2</m:t>
                          </m:r>
                          <m:r>
                            <a:rPr lang="en-AU" i="1" smtClean="0">
                              <a:latin typeface="Cambria Math" panose="02040503050406030204" pitchFamily="18" charset="0"/>
                            </a:rPr>
                            <m:t>𝑥</m:t>
                          </m:r>
                        </m:num>
                        <m:den>
                          <m:r>
                            <a:rPr lang="en-AU" i="1" smtClean="0">
                              <a:latin typeface="Cambria Math" panose="02040503050406030204" pitchFamily="18" charset="0"/>
                            </a:rPr>
                            <m:t>3</m:t>
                          </m:r>
                          <m:r>
                            <a:rPr lang="en-AU" i="1" smtClean="0">
                              <a:latin typeface="Cambria Math" panose="02040503050406030204" pitchFamily="18" charset="0"/>
                            </a:rPr>
                            <m:t>𝑥</m:t>
                          </m:r>
                          <m:r>
                            <a:rPr lang="en-AU" i="1" smtClean="0">
                              <a:latin typeface="Cambria Math" panose="02040503050406030204" pitchFamily="18" charset="0"/>
                            </a:rPr>
                            <m:t>−3</m:t>
                          </m:r>
                        </m:den>
                      </m:f>
                      <m:r>
                        <m:rPr>
                          <m:aln/>
                        </m:rPr>
                        <a:rPr lang="en-AU" i="1" smtClean="0">
                          <a:latin typeface="Cambria Math" panose="02040503050406030204" pitchFamily="18" charset="0"/>
                        </a:rPr>
                        <m:t>=</m:t>
                      </m:r>
                      <m:r>
                        <a:rPr lang="en-AU" i="1" smtClean="0">
                          <a:latin typeface="Cambria Math" panose="02040503050406030204" pitchFamily="18" charset="0"/>
                        </a:rPr>
                        <m:t>1</m:t>
                      </m:r>
                    </m:oMath>
                    <m:oMath xmlns:m="http://schemas.openxmlformats.org/officeDocument/2006/math">
                      <m:r>
                        <a:rPr lang="en-AU" i="1" smtClean="0">
                          <a:latin typeface="Cambria Math" panose="02040503050406030204" pitchFamily="18" charset="0"/>
                        </a:rPr>
                        <m:t>2</m:t>
                      </m:r>
                      <m:r>
                        <a:rPr lang="en-AU" i="1" smtClean="0">
                          <a:latin typeface="Cambria Math" panose="02040503050406030204" pitchFamily="18" charset="0"/>
                        </a:rPr>
                        <m:t>𝑥</m:t>
                      </m:r>
                      <m:r>
                        <m:rPr>
                          <m:aln/>
                        </m:rPr>
                        <a:rPr lang="en-AU" i="1" smtClean="0">
                          <a:latin typeface="Cambria Math" panose="02040503050406030204" pitchFamily="18" charset="0"/>
                        </a:rPr>
                        <m:t>=</m:t>
                      </m:r>
                      <m:r>
                        <a:rPr lang="en-AU" i="1" smtClean="0">
                          <a:latin typeface="Cambria Math" panose="02040503050406030204" pitchFamily="18" charset="0"/>
                        </a:rPr>
                        <m:t>(3</m:t>
                      </m:r>
                      <m:r>
                        <a:rPr lang="en-AU" i="1" smtClean="0">
                          <a:latin typeface="Cambria Math" panose="02040503050406030204" pitchFamily="18" charset="0"/>
                        </a:rPr>
                        <m:t>𝑥</m:t>
                      </m:r>
                      <m:r>
                        <a:rPr lang="en-AU" i="1" smtClean="0">
                          <a:latin typeface="Cambria Math" panose="02040503050406030204" pitchFamily="18" charset="0"/>
                        </a:rPr>
                        <m:t>−3)×1</m:t>
                      </m:r>
                    </m:oMath>
                    <m:oMath xmlns:m="http://schemas.openxmlformats.org/officeDocument/2006/math">
                      <m:r>
                        <a:rPr lang="en-AU" i="1" smtClean="0">
                          <a:latin typeface="Cambria Math" panose="02040503050406030204" pitchFamily="18" charset="0"/>
                        </a:rPr>
                        <m:t>2</m:t>
                      </m:r>
                      <m:r>
                        <a:rPr lang="en-AU" i="1" smtClean="0">
                          <a:latin typeface="Cambria Math" panose="02040503050406030204" pitchFamily="18" charset="0"/>
                        </a:rPr>
                        <m:t>𝑥</m:t>
                      </m:r>
                      <m:r>
                        <m:rPr>
                          <m:aln/>
                        </m:rPr>
                        <a:rPr lang="en-AU" i="1" smtClean="0">
                          <a:latin typeface="Cambria Math" panose="02040503050406030204" pitchFamily="18" charset="0"/>
                        </a:rPr>
                        <m:t>=</m:t>
                      </m:r>
                      <m:r>
                        <a:rPr lang="en-AU" i="1" smtClean="0">
                          <a:latin typeface="Cambria Math" panose="02040503050406030204" pitchFamily="18" charset="0"/>
                        </a:rPr>
                        <m:t>3</m:t>
                      </m:r>
                      <m:r>
                        <a:rPr lang="en-AU" i="1" smtClean="0">
                          <a:latin typeface="Cambria Math" panose="02040503050406030204" pitchFamily="18" charset="0"/>
                        </a:rPr>
                        <m:t>𝑥</m:t>
                      </m:r>
                      <m:r>
                        <a:rPr lang="en-AU" i="1" smtClean="0">
                          <a:latin typeface="Cambria Math" panose="02040503050406030204" pitchFamily="18" charset="0"/>
                        </a:rPr>
                        <m:t>−3</m:t>
                      </m:r>
                    </m:oMath>
                    <m:oMath xmlns:m="http://schemas.openxmlformats.org/officeDocument/2006/math">
                      <m:r>
                        <a:rPr lang="en-AU" i="1" smtClean="0">
                          <a:latin typeface="Cambria Math" panose="02040503050406030204" pitchFamily="18" charset="0"/>
                        </a:rPr>
                        <m:t>𝑥</m:t>
                      </m:r>
                      <m:r>
                        <m:rPr>
                          <m:aln/>
                        </m:rPr>
                        <a:rPr lang="en-AU" i="1" smtClean="0">
                          <a:latin typeface="Cambria Math" panose="02040503050406030204" pitchFamily="18" charset="0"/>
                        </a:rPr>
                        <m:t>=</m:t>
                      </m:r>
                      <m:r>
                        <a:rPr lang="en-AU" i="1" smtClean="0">
                          <a:latin typeface="Cambria Math" panose="02040503050406030204" pitchFamily="18" charset="0"/>
                        </a:rPr>
                        <m:t>3</m:t>
                      </m:r>
                    </m:oMath>
                  </m:oMathPara>
                </a14:m>
                <a:endParaRPr lang="en-AU"/>
              </a:p>
            </p:txBody>
          </p:sp>
        </mc:Choice>
        <mc:Fallback xmlns="">
          <p:sp>
            <p:nvSpPr>
              <p:cNvPr id="6" name="Text Placeholder 4">
                <a:extLst>
                  <a:ext uri="{FF2B5EF4-FFF2-40B4-BE49-F238E27FC236}">
                    <a16:creationId xmlns:a16="http://schemas.microsoft.com/office/drawing/2014/main" id="{BDB75BA8-567F-2098-B0B0-C5C347C23BCE}"/>
                  </a:ext>
                </a:extLst>
              </p:cNvPr>
              <p:cNvSpPr txBox="1">
                <a:spLocks noRot="1" noChangeAspect="1" noMove="1" noResize="1" noEditPoints="1" noAdjustHandles="1" noChangeArrowheads="1" noChangeShapeType="1" noTextEdit="1"/>
              </p:cNvSpPr>
              <p:nvPr/>
            </p:nvSpPr>
            <p:spPr>
              <a:xfrm>
                <a:off x="4436918" y="1500350"/>
                <a:ext cx="5959719" cy="4807835"/>
              </a:xfrm>
              <a:prstGeom prst="rect">
                <a:avLst/>
              </a:prstGeom>
              <a:blipFill>
                <a:blip r:embed="rId4"/>
                <a:stretch>
                  <a:fillRect b="-3676"/>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12175DFF-167C-A6F2-DB38-BEA95D7CE18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19</a:t>
            </a:fld>
            <a:endParaRPr lang="en-AU"/>
          </a:p>
        </p:txBody>
      </p:sp>
    </p:spTree>
    <p:extLst>
      <p:ext uri="{BB962C8B-B14F-4D97-AF65-F5344CB8AC3E}">
        <p14:creationId xmlns:p14="http://schemas.microsoft.com/office/powerpoint/2010/main" val="3536517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309770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Learning intention</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2000" dirty="0">
                <a:cs typeface="Arial" panose="020B0604020202020204" pitchFamily="34" charset="0"/>
              </a:rPr>
              <a:t>To be able to apply the logarithmic laws to prove results and solve problems </a:t>
            </a:r>
          </a:p>
          <a:p>
            <a:pPr>
              <a:lnSpc>
                <a:spcPct val="150000"/>
              </a:lnSpc>
              <a:spcAft>
                <a:spcPts val="6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indent="-342900">
              <a:lnSpc>
                <a:spcPct val="150000"/>
              </a:lnSpc>
              <a:spcAft>
                <a:spcPts val="600"/>
              </a:spcAft>
              <a:buFont typeface="Arial"/>
              <a:buChar char="•"/>
            </a:pPr>
            <a:r>
              <a:rPr lang="en-AU" sz="2000" dirty="0">
                <a:ea typeface="+mn-lt"/>
                <a:cs typeface="Arial" panose="020B0604020202020204" pitchFamily="34" charset="0"/>
              </a:rPr>
              <a:t>I can use the logarithmic laws to solve equations</a:t>
            </a:r>
            <a:endParaRPr lang="en-AU" sz="2000" dirty="0">
              <a:cs typeface="Arial" panose="020B0604020202020204" pitchFamily="34" charset="0"/>
            </a:endParaRPr>
          </a:p>
          <a:p>
            <a:pPr marL="342900" indent="-342900">
              <a:lnSpc>
                <a:spcPct val="150000"/>
              </a:lnSpc>
              <a:spcAft>
                <a:spcPts val="600"/>
              </a:spcAft>
              <a:buFont typeface="Arial"/>
              <a:buChar char="•"/>
            </a:pPr>
            <a:r>
              <a:rPr lang="en-AU" sz="2000" dirty="0">
                <a:ea typeface="+mn-lt"/>
                <a:cs typeface="Arial" panose="020B0604020202020204" pitchFamily="34" charset="0"/>
              </a:rPr>
              <a:t>I can verify logarithmic results using the logarithmic laws</a:t>
            </a:r>
            <a:endParaRPr lang="en-US" sz="2000" dirty="0">
              <a:ea typeface="+mn-lt"/>
              <a:cs typeface="Arial" panose="020B0604020202020204" pitchFamily="34" charset="0"/>
            </a:endParaRPr>
          </a:p>
          <a:p>
            <a:pPr marL="342900" indent="-342900">
              <a:lnSpc>
                <a:spcPct val="150000"/>
              </a:lnSpc>
              <a:spcAft>
                <a:spcPts val="600"/>
              </a:spcAft>
              <a:buFont typeface="Arial"/>
              <a:buChar char="•"/>
            </a:pPr>
            <a:r>
              <a:rPr lang="en-AU" sz="2000" dirty="0">
                <a:cs typeface="Arial" panose="020B0604020202020204" pitchFamily="34" charset="0"/>
              </a:rPr>
              <a:t>I can derive the laws of logarithms </a:t>
            </a:r>
            <a:endParaRPr lang="en-US" sz="2000" dirty="0">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3648967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A2B4C-7C30-E419-70FB-AC11F1082D3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7704CFD-544D-B423-7121-5AEC065EB6B1}"/>
              </a:ext>
            </a:extLst>
          </p:cNvPr>
          <p:cNvSpPr>
            <a:spLocks noGrp="1"/>
          </p:cNvSpPr>
          <p:nvPr>
            <p:ph type="ctrTitle"/>
          </p:nvPr>
        </p:nvSpPr>
        <p:spPr/>
        <p:txBody>
          <a:bodyPr/>
          <a:lstStyle/>
          <a:p>
            <a:r>
              <a:rPr lang="en-AU">
                <a:latin typeface="+mj-lt"/>
              </a:rPr>
              <a:t>Independent practice</a:t>
            </a:r>
          </a:p>
        </p:txBody>
      </p:sp>
    </p:spTree>
    <p:extLst>
      <p:ext uri="{BB962C8B-B14F-4D97-AF65-F5344CB8AC3E}">
        <p14:creationId xmlns:p14="http://schemas.microsoft.com/office/powerpoint/2010/main" val="412338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BD9D2-AADD-FABB-97D0-B0FB4F3C215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6DFFADD-8E70-6267-A10B-6F1BC0967797}"/>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a:t>Approaching questions scaffold</a:t>
            </a:r>
          </a:p>
        </p:txBody>
      </p:sp>
      <p:pic>
        <p:nvPicPr>
          <p:cNvPr id="4" name="Picture 3" descr="Approaching questions scaffold. The first step, understand, involves identifying key terms, determine the focus area, identify the amount of marks its worth. The second step, plan, involves, drawing a visual representation, using a formula or identifying the steps. The third, solve, involves completing the steps, performing calculations and showing all working. The last, check, involves substituting to check, check for reasonableness and have I answered the question.">
            <a:extLst>
              <a:ext uri="{FF2B5EF4-FFF2-40B4-BE49-F238E27FC236}">
                <a16:creationId xmlns:a16="http://schemas.microsoft.com/office/drawing/2014/main" id="{D9253B5E-AF71-A2B9-80A2-708D01C3B6F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Slide Number Placeholder 1">
            <a:extLst>
              <a:ext uri="{FF2B5EF4-FFF2-40B4-BE49-F238E27FC236}">
                <a16:creationId xmlns:a16="http://schemas.microsoft.com/office/drawing/2014/main" id="{AE0057C8-9960-6F82-7845-9FB18E18C70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21</a:t>
            </a:fld>
            <a:endParaRPr lang="en-AU"/>
          </a:p>
        </p:txBody>
      </p:sp>
    </p:spTree>
    <p:extLst>
      <p:ext uri="{BB962C8B-B14F-4D97-AF65-F5344CB8AC3E}">
        <p14:creationId xmlns:p14="http://schemas.microsoft.com/office/powerpoint/2010/main" val="337848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8E629B-FEA5-DAC9-ACD5-04E4B533A25F}"/>
              </a:ext>
            </a:extLst>
          </p:cNvPr>
          <p:cNvSpPr>
            <a:spLocks noGrp="1"/>
          </p:cNvSpPr>
          <p:nvPr>
            <p:ph type="title"/>
          </p:nvPr>
        </p:nvSpPr>
        <p:spPr/>
        <p:txBody>
          <a:bodyPr/>
          <a:lstStyle/>
          <a:p>
            <a:r>
              <a:rPr lang="en-AU"/>
              <a:t>HSC-style questions (1)</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B5517F58-8468-0FF6-E4CA-57289871E081}"/>
                  </a:ext>
                </a:extLst>
              </p:cNvPr>
              <p:cNvSpPr>
                <a:spLocks noGrp="1"/>
              </p:cNvSpPr>
              <p:nvPr>
                <p:ph type="body" sz="quarter" idx="17"/>
              </p:nvPr>
            </p:nvSpPr>
            <p:spPr/>
            <p:txBody>
              <a:bodyPr/>
              <a:lstStyle/>
              <a:p>
                <a:pPr marL="457200" indent="-457200">
                  <a:buAutoNum type="arabicPeriod"/>
                </a:pPr>
                <a:r>
                  <a:rPr lang="en-AU" dirty="0"/>
                  <a:t>Show that </a:t>
                </a:r>
                <a14:m>
                  <m:oMath xmlns:m="http://schemas.openxmlformats.org/officeDocument/2006/math">
                    <m:r>
                      <a:rPr lang="en-AU" b="0" i="1" smtClean="0">
                        <a:latin typeface="Cambria Math" panose="02040503050406030204" pitchFamily="18" charset="0"/>
                      </a:rPr>
                      <m:t>2+2</m:t>
                    </m:r>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0" smtClean="0">
                                <a:latin typeface="Cambria Math" panose="02040503050406030204" pitchFamily="18" charset="0"/>
                              </a:rPr>
                              <m:t>10</m:t>
                            </m:r>
                          </m:sub>
                        </m:sSub>
                      </m:fName>
                      <m:e>
                        <m:r>
                          <a:rPr lang="en-AU" b="0" i="1" smtClean="0">
                            <a:latin typeface="Cambria Math" panose="02040503050406030204" pitchFamily="18" charset="0"/>
                          </a:rPr>
                          <m:t>𝑥</m:t>
                        </m:r>
                      </m:e>
                    </m:func>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10</m:t>
                            </m:r>
                          </m:sub>
                        </m:sSub>
                      </m:fName>
                      <m:e>
                        <m:d>
                          <m:dPr>
                            <m:ctrlPr>
                              <a:rPr lang="en-AU" b="0" i="1" smtClean="0">
                                <a:latin typeface="Cambria Math" panose="02040503050406030204" pitchFamily="18" charset="0"/>
                              </a:rPr>
                            </m:ctrlPr>
                          </m:dPr>
                          <m:e>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10</m:t>
                                    </m:r>
                                    <m:r>
                                      <a:rPr lang="en-AU" b="0" i="1" smtClean="0">
                                        <a:latin typeface="Cambria Math" panose="02040503050406030204" pitchFamily="18" charset="0"/>
                                      </a:rPr>
                                      <m:t>𝑥</m:t>
                                    </m:r>
                                  </m:e>
                                </m:d>
                              </m:e>
                              <m:sup>
                                <m:r>
                                  <a:rPr lang="en-AU" b="0" i="1" smtClean="0">
                                    <a:latin typeface="Cambria Math" panose="02040503050406030204" pitchFamily="18" charset="0"/>
                                  </a:rPr>
                                  <m:t>2</m:t>
                                </m:r>
                              </m:sup>
                            </m:sSup>
                          </m:e>
                        </m:d>
                      </m:e>
                    </m:func>
                  </m:oMath>
                </a14:m>
                <a:r>
                  <a:rPr lang="en-AU" dirty="0"/>
                  <a:t>.</a:t>
                </a:r>
              </a:p>
              <a:p>
                <a:pPr marL="457200" indent="-457200">
                  <a:buAutoNum type="arabicPeriod"/>
                </a:pPr>
                <a:r>
                  <a:rPr lang="en-AU" dirty="0"/>
                  <a:t>Show that </a:t>
                </a:r>
                <a14:m>
                  <m:oMath xmlns:m="http://schemas.openxmlformats.org/officeDocument/2006/math">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0" smtClean="0">
                                <a:latin typeface="Cambria Math" panose="02040503050406030204" pitchFamily="18" charset="0"/>
                              </a:rPr>
                              <m:t>10</m:t>
                            </m:r>
                          </m:sub>
                        </m:sSub>
                      </m:fName>
                      <m:e>
                        <m:r>
                          <a:rPr lang="en-AU" b="0" i="1" smtClean="0">
                            <a:latin typeface="Cambria Math" panose="02040503050406030204" pitchFamily="18" charset="0"/>
                          </a:rPr>
                          <m:t>55</m:t>
                        </m:r>
                      </m:e>
                    </m:func>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0" smtClean="0">
                                <a:latin typeface="Cambria Math" panose="02040503050406030204" pitchFamily="18" charset="0"/>
                              </a:rPr>
                              <m:t>10</m:t>
                            </m:r>
                          </m:sub>
                        </m:sSub>
                      </m:fName>
                      <m:e>
                        <m:r>
                          <a:rPr lang="en-AU" b="0" i="1" smtClean="0">
                            <a:latin typeface="Cambria Math" panose="02040503050406030204" pitchFamily="18" charset="0"/>
                          </a:rPr>
                          <m:t>11</m:t>
                        </m:r>
                      </m:e>
                    </m:func>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0" smtClean="0">
                                <a:latin typeface="Cambria Math" panose="02040503050406030204" pitchFamily="18" charset="0"/>
                              </a:rPr>
                              <m:t>10</m:t>
                            </m:r>
                          </m:sub>
                        </m:sSub>
                      </m:fName>
                      <m:e>
                        <m:r>
                          <a:rPr lang="en-AU" b="0" i="1" smtClean="0">
                            <a:latin typeface="Cambria Math" panose="02040503050406030204" pitchFamily="18" charset="0"/>
                          </a:rPr>
                          <m:t>2</m:t>
                        </m:r>
                      </m:e>
                    </m:func>
                    <m:r>
                      <a:rPr lang="en-AU" b="0" i="1" smtClean="0">
                        <a:latin typeface="Cambria Math" panose="02040503050406030204" pitchFamily="18" charset="0"/>
                      </a:rPr>
                      <m:t>=1</m:t>
                    </m:r>
                  </m:oMath>
                </a14:m>
                <a:endParaRPr lang="en-AU" dirty="0"/>
              </a:p>
              <a:p>
                <a:pPr marL="457200" indent="-457200">
                  <a:buFont typeface="+mj-lt"/>
                  <a:buAutoNum type="arabicPeriod"/>
                </a:pPr>
                <a:r>
                  <a:rPr lang="en-AU" dirty="0"/>
                  <a:t>The population, </a:t>
                </a:r>
                <a14:m>
                  <m:oMath xmlns:m="http://schemas.openxmlformats.org/officeDocument/2006/math">
                    <m:r>
                      <a:rPr lang="en-AU" i="1">
                        <a:latin typeface="Cambria Math" panose="02040503050406030204" pitchFamily="18" charset="0"/>
                      </a:rPr>
                      <m:t>𝑃</m:t>
                    </m:r>
                    <m:r>
                      <a:rPr lang="en-AU" i="1">
                        <a:latin typeface="Cambria Math" panose="02040503050406030204" pitchFamily="18" charset="0"/>
                      </a:rPr>
                      <m:t>,</m:t>
                    </m:r>
                  </m:oMath>
                </a14:m>
                <a:r>
                  <a:rPr lang="en-AU" dirty="0"/>
                  <a:t> of a bacteria colony is growing exponentially according  to the function</a:t>
                </a:r>
              </a:p>
              <a:p>
                <a:pPr/>
                <a14:m>
                  <m:oMathPara xmlns:m="http://schemas.openxmlformats.org/officeDocument/2006/math">
                    <m:oMathParaPr>
                      <m:jc m:val="centerGroup"/>
                    </m:oMathParaPr>
                    <m:oMath xmlns:m="http://schemas.openxmlformats.org/officeDocument/2006/math">
                      <m:r>
                        <a:rPr lang="en-AU" i="1">
                          <a:latin typeface="Cambria Math" panose="02040503050406030204" pitchFamily="18" charset="0"/>
                        </a:rPr>
                        <m:t>𝑃</m:t>
                      </m:r>
                      <m:r>
                        <a:rPr lang="en-AU" i="1">
                          <a:latin typeface="Cambria Math" panose="02040503050406030204" pitchFamily="18" charset="0"/>
                        </a:rPr>
                        <m:t>=500</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10</m:t>
                              </m:r>
                            </m:e>
                          </m:d>
                        </m:e>
                        <m:sup>
                          <m:f>
                            <m:fPr>
                              <m:ctrlPr>
                                <a:rPr lang="en-AU" i="1">
                                  <a:latin typeface="Cambria Math" panose="02040503050406030204" pitchFamily="18" charset="0"/>
                                </a:rPr>
                              </m:ctrlPr>
                            </m:fPr>
                            <m:num>
                              <m:r>
                                <a:rPr lang="en-AU" i="1">
                                  <a:latin typeface="Cambria Math" panose="02040503050406030204" pitchFamily="18" charset="0"/>
                                </a:rPr>
                                <m:t>1</m:t>
                              </m:r>
                            </m:num>
                            <m:den>
                              <m:r>
                                <a:rPr lang="en-AU" i="1">
                                  <a:latin typeface="Cambria Math" panose="02040503050406030204" pitchFamily="18" charset="0"/>
                                </a:rPr>
                                <m:t>2</m:t>
                              </m:r>
                            </m:den>
                          </m:f>
                          <m:r>
                            <a:rPr lang="en-AU" i="1">
                              <a:latin typeface="Cambria Math" panose="02040503050406030204" pitchFamily="18" charset="0"/>
                            </a:rPr>
                            <m:t>𝑡</m:t>
                          </m:r>
                        </m:sup>
                      </m:sSup>
                    </m:oMath>
                  </m:oMathPara>
                </a14:m>
                <a:endParaRPr lang="en-AU" dirty="0"/>
              </a:p>
              <a:p>
                <a:pPr marL="130175" lvl="4" indent="315913">
                  <a:buNone/>
                </a:pPr>
                <a:r>
                  <a:rPr lang="en-AU" sz="2000" dirty="0"/>
                  <a:t>where </a:t>
                </a:r>
                <a14:m>
                  <m:oMath xmlns:m="http://schemas.openxmlformats.org/officeDocument/2006/math">
                    <m:r>
                      <a:rPr lang="en-AU" sz="2000" i="1">
                        <a:latin typeface="Cambria Math" panose="02040503050406030204" pitchFamily="18" charset="0"/>
                      </a:rPr>
                      <m:t>𝑡</m:t>
                    </m:r>
                  </m:oMath>
                </a14:m>
                <a:r>
                  <a:rPr lang="en-AU" sz="2000" dirty="0"/>
                  <a:t> is the number of hours the colony has been observed.</a:t>
                </a:r>
              </a:p>
              <a:p>
                <a:pPr marL="446088"/>
                <a:r>
                  <a:rPr lang="en-AU" dirty="0"/>
                  <a:t>Find the time when the population will reach 4000, to the nearest minute.</a:t>
                </a:r>
              </a:p>
            </p:txBody>
          </p:sp>
        </mc:Choice>
        <mc:Fallback xmlns="">
          <p:sp>
            <p:nvSpPr>
              <p:cNvPr id="5" name="Text Placeholder 4">
                <a:extLst>
                  <a:ext uri="{FF2B5EF4-FFF2-40B4-BE49-F238E27FC236}">
                    <a16:creationId xmlns:a16="http://schemas.microsoft.com/office/drawing/2014/main" id="{B5517F58-8468-0FF6-E4CA-57289871E081}"/>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274"/>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8A81583D-B023-D531-2A5E-4B1196EB7F3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22</a:t>
            </a:fld>
            <a:endParaRPr lang="en-AU"/>
          </a:p>
        </p:txBody>
      </p:sp>
    </p:spTree>
    <p:extLst>
      <p:ext uri="{BB962C8B-B14F-4D97-AF65-F5344CB8AC3E}">
        <p14:creationId xmlns:p14="http://schemas.microsoft.com/office/powerpoint/2010/main" val="3320802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9514A-1117-C727-E160-53822976911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D5BB29E-84A6-7F26-1E0C-509E5FC1847A}"/>
              </a:ext>
            </a:extLst>
          </p:cNvPr>
          <p:cNvSpPr>
            <a:spLocks noGrp="1"/>
          </p:cNvSpPr>
          <p:nvPr>
            <p:ph type="title"/>
          </p:nvPr>
        </p:nvSpPr>
        <p:spPr/>
        <p:txBody>
          <a:bodyPr/>
          <a:lstStyle/>
          <a:p>
            <a:r>
              <a:rPr lang="en-AU"/>
              <a:t>HSC-style questions (3)</a:t>
            </a:r>
          </a:p>
        </p:txBody>
      </p:sp>
      <p:sp>
        <p:nvSpPr>
          <p:cNvPr id="4" name="Text Placeholder 3">
            <a:extLst>
              <a:ext uri="{FF2B5EF4-FFF2-40B4-BE49-F238E27FC236}">
                <a16:creationId xmlns:a16="http://schemas.microsoft.com/office/drawing/2014/main" id="{714A3F83-0E16-35F8-9480-EA2A99A218DC}"/>
              </a:ext>
            </a:extLst>
          </p:cNvPr>
          <p:cNvSpPr>
            <a:spLocks noGrp="1"/>
          </p:cNvSpPr>
          <p:nvPr>
            <p:ph type="body" sz="quarter" idx="18"/>
          </p:nvPr>
        </p:nvSpPr>
        <p:spPr/>
        <p:txBody>
          <a:bodyPr/>
          <a:lstStyle/>
          <a:p>
            <a:r>
              <a:rPr lang="en-AU"/>
              <a:t>Solutions</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61988C34-D989-2EC7-DB8D-608933FA1C3A}"/>
                  </a:ext>
                </a:extLst>
              </p:cNvPr>
              <p:cNvSpPr>
                <a:spLocks noGrp="1"/>
              </p:cNvSpPr>
              <p:nvPr>
                <p:ph type="body" sz="quarter" idx="17"/>
              </p:nvPr>
            </p:nvSpPr>
            <p:spPr>
              <a:xfrm>
                <a:off x="359999" y="1567086"/>
                <a:ext cx="5622159" cy="4807835"/>
              </a:xfrm>
            </p:spPr>
            <p:txBody>
              <a:bodyPr/>
              <a:lstStyle/>
              <a:p>
                <a:pPr marL="457200" indent="-457200">
                  <a:buAutoNum type="arabicPeriod"/>
                </a:pPr>
                <a:r>
                  <a:rPr lang="en-AU" dirty="0"/>
                  <a:t>Show that </a:t>
                </a:r>
                <a14:m>
                  <m:oMath xmlns:m="http://schemas.openxmlformats.org/officeDocument/2006/math">
                    <m:r>
                      <a:rPr lang="en-AU" b="0" i="1" smtClean="0">
                        <a:latin typeface="Cambria Math" panose="02040503050406030204" pitchFamily="18" charset="0"/>
                      </a:rPr>
                      <m:t>2+2</m:t>
                    </m:r>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0" smtClean="0">
                                <a:latin typeface="Cambria Math" panose="02040503050406030204" pitchFamily="18" charset="0"/>
                              </a:rPr>
                              <m:t>10</m:t>
                            </m:r>
                          </m:sub>
                        </m:sSub>
                      </m:fName>
                      <m:e>
                        <m:r>
                          <a:rPr lang="en-AU" b="0" i="1" smtClean="0">
                            <a:latin typeface="Cambria Math" panose="02040503050406030204" pitchFamily="18" charset="0"/>
                          </a:rPr>
                          <m:t>𝑥</m:t>
                        </m:r>
                      </m:e>
                    </m:func>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10</m:t>
                            </m:r>
                          </m:sub>
                        </m:sSub>
                      </m:fName>
                      <m:e>
                        <m:d>
                          <m:dPr>
                            <m:ctrlPr>
                              <a:rPr lang="en-AU" b="0" i="1" smtClean="0">
                                <a:latin typeface="Cambria Math" panose="02040503050406030204" pitchFamily="18" charset="0"/>
                              </a:rPr>
                            </m:ctrlPr>
                          </m:dPr>
                          <m:e>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10</m:t>
                                    </m:r>
                                    <m:r>
                                      <a:rPr lang="en-AU" b="0" i="1" smtClean="0">
                                        <a:latin typeface="Cambria Math" panose="02040503050406030204" pitchFamily="18" charset="0"/>
                                      </a:rPr>
                                      <m:t>𝑥</m:t>
                                    </m:r>
                                  </m:e>
                                </m:d>
                              </m:e>
                              <m:sup>
                                <m:r>
                                  <a:rPr lang="en-AU" b="0" i="1" smtClean="0">
                                    <a:latin typeface="Cambria Math" panose="02040503050406030204" pitchFamily="18" charset="0"/>
                                  </a:rPr>
                                  <m:t>2</m:t>
                                </m:r>
                              </m:sup>
                            </m:sSup>
                          </m:e>
                        </m:d>
                      </m:e>
                    </m:func>
                  </m:oMath>
                </a14:m>
                <a:r>
                  <a:rPr lang="en-AU" dirty="0"/>
                  <a:t>.</a:t>
                </a:r>
              </a:p>
              <a:p>
                <a:pPr>
                  <a:lnSpc>
                    <a:spcPct val="200000"/>
                  </a:lnSpc>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𝐿𝐻𝑆</m:t>
                      </m:r>
                      <m:r>
                        <m:rPr>
                          <m:aln/>
                        </m:rPr>
                        <a:rPr lang="en-AU" b="0" i="1" smtClean="0">
                          <a:latin typeface="Cambria Math" panose="02040503050406030204" pitchFamily="18" charset="0"/>
                        </a:rPr>
                        <m:t>=</m:t>
                      </m:r>
                      <m:r>
                        <a:rPr lang="en-AU" b="0" i="1" smtClean="0">
                          <a:latin typeface="Cambria Math" panose="02040503050406030204" pitchFamily="18" charset="0"/>
                        </a:rPr>
                        <m:t>2+2</m:t>
                      </m:r>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0" smtClean="0">
                                  <a:latin typeface="Cambria Math" panose="02040503050406030204" pitchFamily="18" charset="0"/>
                                </a:rPr>
                                <m:t>10</m:t>
                              </m:r>
                            </m:sub>
                          </m:sSub>
                        </m:fName>
                        <m:e>
                          <m:r>
                            <a:rPr lang="en-AU" b="0" i="1" smtClean="0">
                              <a:latin typeface="Cambria Math" panose="02040503050406030204" pitchFamily="18" charset="0"/>
                            </a:rPr>
                            <m:t>𝑥</m:t>
                          </m:r>
                        </m:e>
                      </m:func>
                    </m:oMath>
                    <m:oMath xmlns:m="http://schemas.openxmlformats.org/officeDocument/2006/math">
                      <m:r>
                        <m:rPr>
                          <m:aln/>
                        </m:rPr>
                        <a:rPr lang="en-AU" b="0" i="1" smtClean="0">
                          <a:latin typeface="Cambria Math" panose="02040503050406030204" pitchFamily="18" charset="0"/>
                        </a:rPr>
                        <m:t>=</m:t>
                      </m:r>
                      <m:r>
                        <a:rPr lang="en-AU" b="0" i="1" smtClean="0">
                          <a:latin typeface="Cambria Math" panose="02040503050406030204" pitchFamily="18" charset="0"/>
                        </a:rPr>
                        <m:t>2×</m:t>
                      </m:r>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0" smtClean="0">
                                  <a:latin typeface="Cambria Math" panose="02040503050406030204" pitchFamily="18" charset="0"/>
                                </a:rPr>
                                <m:t>10</m:t>
                              </m:r>
                            </m:sub>
                          </m:sSub>
                        </m:fName>
                        <m:e>
                          <m:r>
                            <a:rPr lang="en-AU" b="0" i="1" smtClean="0">
                              <a:latin typeface="Cambria Math" panose="02040503050406030204" pitchFamily="18" charset="0"/>
                            </a:rPr>
                            <m:t>10</m:t>
                          </m:r>
                        </m:e>
                      </m:func>
                      <m:r>
                        <a:rPr lang="en-AU" b="0" i="1" smtClean="0">
                          <a:latin typeface="Cambria Math" panose="02040503050406030204" pitchFamily="18" charset="0"/>
                        </a:rPr>
                        <m:t>+2</m:t>
                      </m:r>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0" smtClean="0">
                                  <a:latin typeface="Cambria Math" panose="02040503050406030204" pitchFamily="18" charset="0"/>
                                </a:rPr>
                                <m:t>10</m:t>
                              </m:r>
                            </m:sub>
                          </m:sSub>
                        </m:fName>
                        <m:e>
                          <m:r>
                            <a:rPr lang="en-AU" b="0" i="1" smtClean="0">
                              <a:latin typeface="Cambria Math" panose="02040503050406030204" pitchFamily="18" charset="0"/>
                            </a:rPr>
                            <m:t>𝑥</m:t>
                          </m:r>
                        </m:e>
                      </m:func>
                    </m:oMath>
                    <m:oMath xmlns:m="http://schemas.openxmlformats.org/officeDocument/2006/math">
                      <m:r>
                        <m:rPr>
                          <m:aln/>
                        </m:rPr>
                        <a:rPr lang="en-AU" b="0" i="1" smtClean="0">
                          <a:latin typeface="Cambria Math" panose="02040503050406030204" pitchFamily="18" charset="0"/>
                        </a:rPr>
                        <m:t>=</m:t>
                      </m:r>
                      <m:r>
                        <a:rPr lang="en-AU" b="0" i="1" smtClean="0">
                          <a:latin typeface="Cambria Math" panose="02040503050406030204" pitchFamily="18" charset="0"/>
                        </a:rPr>
                        <m:t>2</m:t>
                      </m:r>
                      <m:d>
                        <m:dPr>
                          <m:ctrlPr>
                            <a:rPr lang="en-AU" b="0" i="1" smtClean="0">
                              <a:latin typeface="Cambria Math" panose="02040503050406030204" pitchFamily="18" charset="0"/>
                            </a:rPr>
                          </m:ctrlPr>
                        </m:dPr>
                        <m:e>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0" smtClean="0">
                                      <a:latin typeface="Cambria Math" panose="02040503050406030204" pitchFamily="18" charset="0"/>
                                    </a:rPr>
                                    <m:t>10</m:t>
                                  </m:r>
                                </m:sub>
                              </m:sSub>
                            </m:fName>
                            <m:e>
                              <m:r>
                                <a:rPr lang="en-AU" b="0" i="1" smtClean="0">
                                  <a:latin typeface="Cambria Math" panose="02040503050406030204" pitchFamily="18" charset="0"/>
                                </a:rPr>
                                <m:t>10</m:t>
                              </m:r>
                            </m:e>
                          </m:func>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0" smtClean="0">
                                      <a:latin typeface="Cambria Math" panose="02040503050406030204" pitchFamily="18" charset="0"/>
                                    </a:rPr>
                                    <m:t>10</m:t>
                                  </m:r>
                                </m:sub>
                              </m:sSub>
                            </m:fName>
                            <m:e>
                              <m:r>
                                <a:rPr lang="en-AU" b="0" i="1" smtClean="0">
                                  <a:latin typeface="Cambria Math" panose="02040503050406030204" pitchFamily="18" charset="0"/>
                                </a:rPr>
                                <m:t>𝑥</m:t>
                              </m:r>
                            </m:e>
                          </m:func>
                        </m:e>
                      </m:d>
                    </m:oMath>
                    <m:oMath xmlns:m="http://schemas.openxmlformats.org/officeDocument/2006/math">
                      <m:r>
                        <m:rPr>
                          <m:aln/>
                        </m:rPr>
                        <a:rPr lang="en-AU" b="0" i="1" smtClean="0">
                          <a:latin typeface="Cambria Math" panose="02040503050406030204" pitchFamily="18" charset="0"/>
                        </a:rPr>
                        <m:t>=</m:t>
                      </m:r>
                      <m:r>
                        <a:rPr lang="en-AU" b="0" i="1" smtClean="0">
                          <a:latin typeface="Cambria Math" panose="02040503050406030204" pitchFamily="18" charset="0"/>
                        </a:rPr>
                        <m:t>2</m:t>
                      </m:r>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10</m:t>
                              </m:r>
                            </m:sub>
                          </m:sSub>
                        </m:fName>
                        <m:e>
                          <m:d>
                            <m:dPr>
                              <m:ctrlPr>
                                <a:rPr lang="en-AU" b="0" i="1" smtClean="0">
                                  <a:latin typeface="Cambria Math" panose="02040503050406030204" pitchFamily="18" charset="0"/>
                                </a:rPr>
                              </m:ctrlPr>
                            </m:dPr>
                            <m:e>
                              <m:r>
                                <a:rPr lang="en-AU" b="0" i="1" smtClean="0">
                                  <a:latin typeface="Cambria Math" panose="02040503050406030204" pitchFamily="18" charset="0"/>
                                </a:rPr>
                                <m:t>10</m:t>
                              </m:r>
                              <m:r>
                                <a:rPr lang="en-AU" b="0" i="1" smtClean="0">
                                  <a:latin typeface="Cambria Math" panose="02040503050406030204" pitchFamily="18" charset="0"/>
                                </a:rPr>
                                <m:t>𝑥</m:t>
                              </m:r>
                            </m:e>
                          </m:d>
                        </m:e>
                      </m:func>
                    </m:oMath>
                    <m:oMath xmlns:m="http://schemas.openxmlformats.org/officeDocument/2006/math">
                      <m:r>
                        <m:rPr>
                          <m:aln/>
                        </m:rP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0" smtClean="0">
                                  <a:latin typeface="Cambria Math" panose="02040503050406030204" pitchFamily="18" charset="0"/>
                                </a:rPr>
                                <m:t>10</m:t>
                              </m:r>
                            </m:sub>
                          </m:sSub>
                        </m:fName>
                        <m:e>
                          <m:d>
                            <m:dPr>
                              <m:ctrlPr>
                                <a:rPr lang="en-AU" b="0" i="1" smtClean="0">
                                  <a:latin typeface="Cambria Math" panose="02040503050406030204" pitchFamily="18" charset="0"/>
                                </a:rPr>
                              </m:ctrlPr>
                            </m:dPr>
                            <m:e>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10</m:t>
                                      </m:r>
                                      <m:r>
                                        <a:rPr lang="en-AU" b="0" i="1" smtClean="0">
                                          <a:latin typeface="Cambria Math" panose="02040503050406030204" pitchFamily="18" charset="0"/>
                                        </a:rPr>
                                        <m:t>𝑥</m:t>
                                      </m:r>
                                    </m:e>
                                  </m:d>
                                </m:e>
                                <m:sup>
                                  <m:r>
                                    <a:rPr lang="en-AU" b="0" i="1" smtClean="0">
                                      <a:latin typeface="Cambria Math" panose="02040503050406030204" pitchFamily="18" charset="0"/>
                                    </a:rPr>
                                    <m:t>2</m:t>
                                  </m:r>
                                </m:sup>
                              </m:sSup>
                            </m:e>
                          </m:d>
                        </m:e>
                      </m:func>
                    </m:oMath>
                    <m:oMath xmlns:m="http://schemas.openxmlformats.org/officeDocument/2006/math">
                      <m:r>
                        <m:rPr>
                          <m:aln/>
                        </m:rPr>
                        <a:rPr lang="en-AU" b="0" i="1" smtClean="0">
                          <a:latin typeface="Cambria Math" panose="02040503050406030204" pitchFamily="18" charset="0"/>
                        </a:rPr>
                        <m:t>=</m:t>
                      </m:r>
                      <m:r>
                        <a:rPr lang="en-AU" b="0" i="1" smtClean="0">
                          <a:latin typeface="Cambria Math" panose="02040503050406030204" pitchFamily="18" charset="0"/>
                        </a:rPr>
                        <m:t>𝑅𝐻𝑆</m:t>
                      </m:r>
                    </m:oMath>
                  </m:oMathPara>
                </a14:m>
                <a:endParaRPr lang="en-AU" dirty="0"/>
              </a:p>
            </p:txBody>
          </p:sp>
        </mc:Choice>
        <mc:Fallback xmlns="">
          <p:sp>
            <p:nvSpPr>
              <p:cNvPr id="5" name="Text Placeholder 4">
                <a:extLst>
                  <a:ext uri="{FF2B5EF4-FFF2-40B4-BE49-F238E27FC236}">
                    <a16:creationId xmlns:a16="http://schemas.microsoft.com/office/drawing/2014/main" id="{61988C34-D989-2EC7-DB8D-608933FA1C3A}"/>
                  </a:ext>
                </a:extLst>
              </p:cNvPr>
              <p:cNvSpPr>
                <a:spLocks noGrp="1" noRot="1" noChangeAspect="1" noMove="1" noResize="1" noEditPoints="1" noAdjustHandles="1" noChangeArrowheads="1" noChangeShapeType="1" noTextEdit="1"/>
              </p:cNvSpPr>
              <p:nvPr>
                <p:ph type="body" sz="quarter" idx="17"/>
              </p:nvPr>
            </p:nvSpPr>
            <p:spPr>
              <a:xfrm>
                <a:off x="359999" y="1567086"/>
                <a:ext cx="5622159" cy="4807835"/>
              </a:xfrm>
              <a:blipFill>
                <a:blip r:embed="rId2"/>
                <a:stretch>
                  <a:fillRect l="-2603"/>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Text Placeholder 4">
                <a:extLst>
                  <a:ext uri="{FF2B5EF4-FFF2-40B4-BE49-F238E27FC236}">
                    <a16:creationId xmlns:a16="http://schemas.microsoft.com/office/drawing/2014/main" id="{1C555859-468F-0E15-CE38-EBF016A2F739}"/>
                  </a:ext>
                </a:extLst>
              </p:cNvPr>
              <p:cNvSpPr txBox="1">
                <a:spLocks/>
              </p:cNvSpPr>
              <p:nvPr/>
            </p:nvSpPr>
            <p:spPr>
              <a:xfrm>
                <a:off x="6107678" y="1567086"/>
                <a:ext cx="5692436" cy="480783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AutoNum type="arabicPeriod" startAt="2"/>
                </a:pPr>
                <a:r>
                  <a:rPr lang="en-AU" dirty="0"/>
                  <a:t>Show that </a:t>
                </a:r>
                <a14:m>
                  <m:oMath xmlns:m="http://schemas.openxmlformats.org/officeDocument/2006/math">
                    <m:func>
                      <m:funcPr>
                        <m:ctrlPr>
                          <a:rPr lang="en-AU"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smtClean="0">
                                <a:latin typeface="Cambria Math" panose="02040503050406030204" pitchFamily="18" charset="0"/>
                              </a:rPr>
                              <m:t>log</m:t>
                            </m:r>
                          </m:e>
                          <m:sub>
                            <m:r>
                              <a:rPr lang="en-AU" b="0" i="0" smtClean="0">
                                <a:latin typeface="Cambria Math" panose="02040503050406030204" pitchFamily="18" charset="0"/>
                              </a:rPr>
                              <m:t>10</m:t>
                            </m:r>
                          </m:sub>
                        </m:sSub>
                      </m:fName>
                      <m:e>
                        <m:r>
                          <a:rPr lang="en-AU" i="1" smtClean="0">
                            <a:latin typeface="Cambria Math" panose="02040503050406030204" pitchFamily="18" charset="0"/>
                          </a:rPr>
                          <m:t>55</m:t>
                        </m:r>
                      </m:e>
                    </m:func>
                    <m:r>
                      <a:rPr lang="en-AU" i="1" smtClean="0">
                        <a:latin typeface="Cambria Math" panose="02040503050406030204" pitchFamily="18" charset="0"/>
                      </a:rPr>
                      <m:t>−</m:t>
                    </m:r>
                    <m:func>
                      <m:funcPr>
                        <m:ctrlPr>
                          <a:rPr lang="en-AU"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smtClean="0">
                                <a:latin typeface="Cambria Math" panose="02040503050406030204" pitchFamily="18" charset="0"/>
                              </a:rPr>
                              <m:t>log</m:t>
                            </m:r>
                          </m:e>
                          <m:sub>
                            <m:r>
                              <a:rPr lang="en-AU" b="0" i="0" smtClean="0">
                                <a:latin typeface="Cambria Math" panose="02040503050406030204" pitchFamily="18" charset="0"/>
                              </a:rPr>
                              <m:t>10</m:t>
                            </m:r>
                          </m:sub>
                        </m:sSub>
                      </m:fName>
                      <m:e>
                        <m:r>
                          <a:rPr lang="en-AU" i="1" smtClean="0">
                            <a:latin typeface="Cambria Math" panose="02040503050406030204" pitchFamily="18" charset="0"/>
                          </a:rPr>
                          <m:t>11</m:t>
                        </m:r>
                      </m:e>
                    </m:func>
                    <m:r>
                      <a:rPr lang="en-AU" i="1" smtClean="0">
                        <a:latin typeface="Cambria Math" panose="02040503050406030204" pitchFamily="18" charset="0"/>
                      </a:rPr>
                      <m:t>+</m:t>
                    </m:r>
                    <m:func>
                      <m:funcPr>
                        <m:ctrlPr>
                          <a:rPr lang="en-AU"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smtClean="0">
                                <a:latin typeface="Cambria Math" panose="02040503050406030204" pitchFamily="18" charset="0"/>
                              </a:rPr>
                              <m:t>log</m:t>
                            </m:r>
                          </m:e>
                          <m:sub>
                            <m:r>
                              <a:rPr lang="en-AU" b="0" i="0" smtClean="0">
                                <a:latin typeface="Cambria Math" panose="02040503050406030204" pitchFamily="18" charset="0"/>
                              </a:rPr>
                              <m:t>10</m:t>
                            </m:r>
                          </m:sub>
                        </m:sSub>
                      </m:fName>
                      <m:e>
                        <m:r>
                          <a:rPr lang="en-AU" i="1" smtClean="0">
                            <a:latin typeface="Cambria Math" panose="02040503050406030204" pitchFamily="18" charset="0"/>
                          </a:rPr>
                          <m:t>2</m:t>
                        </m:r>
                      </m:e>
                    </m:func>
                    <m:r>
                      <a:rPr lang="en-AU" i="1" smtClean="0">
                        <a:latin typeface="Cambria Math" panose="02040503050406030204" pitchFamily="18" charset="0"/>
                      </a:rPr>
                      <m:t>=1</m:t>
                    </m:r>
                  </m:oMath>
                </a14:m>
                <a:endParaRPr lang="en-AU" dirty="0"/>
              </a:p>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𝐿𝐻𝑆</m:t>
                      </m:r>
                      <m:r>
                        <m:rPr>
                          <m:aln/>
                        </m:rPr>
                        <a:rPr lang="en-AU" b="0" i="1" smtClean="0">
                          <a:latin typeface="Cambria Math" panose="02040503050406030204" pitchFamily="18" charset="0"/>
                        </a:rPr>
                        <m:t>=</m:t>
                      </m:r>
                      <m:func>
                        <m:funcPr>
                          <m:ctrlPr>
                            <a:rPr lang="en-AU" i="1">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a:latin typeface="Cambria Math" panose="02040503050406030204" pitchFamily="18" charset="0"/>
                                </a:rPr>
                                <m:t>log</m:t>
                              </m:r>
                            </m:e>
                            <m:sub>
                              <m:r>
                                <a:rPr lang="en-AU" b="0" i="0" smtClean="0">
                                  <a:latin typeface="Cambria Math" panose="02040503050406030204" pitchFamily="18" charset="0"/>
                                </a:rPr>
                                <m:t>10</m:t>
                              </m:r>
                            </m:sub>
                          </m:sSub>
                        </m:fName>
                        <m:e>
                          <m:r>
                            <a:rPr lang="en-AU" i="1">
                              <a:latin typeface="Cambria Math" panose="02040503050406030204" pitchFamily="18" charset="0"/>
                            </a:rPr>
                            <m:t>55</m:t>
                          </m:r>
                        </m:e>
                      </m:func>
                      <m:r>
                        <a:rPr lang="en-AU" i="1">
                          <a:latin typeface="Cambria Math" panose="02040503050406030204" pitchFamily="18" charset="0"/>
                        </a:rPr>
                        <m:t>−</m:t>
                      </m:r>
                      <m:func>
                        <m:funcPr>
                          <m:ctrlPr>
                            <a:rPr lang="en-AU" i="1">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a:latin typeface="Cambria Math" panose="02040503050406030204" pitchFamily="18" charset="0"/>
                                </a:rPr>
                                <m:t>log</m:t>
                              </m:r>
                            </m:e>
                            <m:sub>
                              <m:r>
                                <a:rPr lang="en-AU" b="0" i="0" smtClean="0">
                                  <a:latin typeface="Cambria Math" panose="02040503050406030204" pitchFamily="18" charset="0"/>
                                </a:rPr>
                                <m:t>10</m:t>
                              </m:r>
                            </m:sub>
                          </m:sSub>
                        </m:fName>
                        <m:e>
                          <m:r>
                            <a:rPr lang="en-AU" i="1">
                              <a:latin typeface="Cambria Math" panose="02040503050406030204" pitchFamily="18" charset="0"/>
                            </a:rPr>
                            <m:t>11</m:t>
                          </m:r>
                        </m:e>
                      </m:func>
                      <m:r>
                        <a:rPr lang="en-AU" i="1">
                          <a:latin typeface="Cambria Math" panose="02040503050406030204" pitchFamily="18" charset="0"/>
                        </a:rPr>
                        <m:t>+</m:t>
                      </m:r>
                      <m:func>
                        <m:funcPr>
                          <m:ctrlPr>
                            <a:rPr lang="en-AU" i="1">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a:latin typeface="Cambria Math" panose="02040503050406030204" pitchFamily="18" charset="0"/>
                                </a:rPr>
                                <m:t>log</m:t>
                              </m:r>
                            </m:e>
                            <m:sub>
                              <m:r>
                                <a:rPr lang="en-AU" b="0" i="1" smtClean="0">
                                  <a:latin typeface="Cambria Math" panose="02040503050406030204" pitchFamily="18" charset="0"/>
                                </a:rPr>
                                <m:t>10</m:t>
                              </m:r>
                            </m:sub>
                          </m:sSub>
                        </m:fName>
                        <m:e>
                          <m:r>
                            <a:rPr lang="en-AU" i="1">
                              <a:latin typeface="Cambria Math" panose="02040503050406030204" pitchFamily="18" charset="0"/>
                            </a:rPr>
                            <m:t>2</m:t>
                          </m:r>
                        </m:e>
                      </m:func>
                    </m:oMath>
                    <m:oMath xmlns:m="http://schemas.openxmlformats.org/officeDocument/2006/math">
                      <m:r>
                        <m:rPr>
                          <m:aln/>
                        </m:rP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0" smtClean="0">
                                  <a:latin typeface="Cambria Math" panose="02040503050406030204" pitchFamily="18" charset="0"/>
                                </a:rPr>
                                <m:t>10</m:t>
                              </m:r>
                            </m:sub>
                          </m:sSub>
                        </m:fName>
                        <m:e>
                          <m:d>
                            <m:dPr>
                              <m:ctrlPr>
                                <a:rPr lang="en-AU" b="0" i="1" smtClean="0">
                                  <a:latin typeface="Cambria Math" panose="02040503050406030204" pitchFamily="18" charset="0"/>
                                </a:rPr>
                              </m:ctrlPr>
                            </m:dPr>
                            <m:e>
                              <m:f>
                                <m:fPr>
                                  <m:ctrlPr>
                                    <a:rPr lang="en-AU" b="0" i="1" smtClean="0">
                                      <a:latin typeface="Cambria Math" panose="02040503050406030204" pitchFamily="18" charset="0"/>
                                    </a:rPr>
                                  </m:ctrlPr>
                                </m:fPr>
                                <m:num>
                                  <m:r>
                                    <a:rPr lang="en-AU" b="0" i="1" smtClean="0">
                                      <a:latin typeface="Cambria Math" panose="02040503050406030204" pitchFamily="18" charset="0"/>
                                    </a:rPr>
                                    <m:t>55×2</m:t>
                                  </m:r>
                                </m:num>
                                <m:den>
                                  <m:r>
                                    <a:rPr lang="en-AU" b="0" i="1" smtClean="0">
                                      <a:latin typeface="Cambria Math" panose="02040503050406030204" pitchFamily="18" charset="0"/>
                                    </a:rPr>
                                    <m:t>11</m:t>
                                  </m:r>
                                </m:den>
                              </m:f>
                            </m:e>
                          </m:d>
                        </m:e>
                      </m:func>
                    </m:oMath>
                    <m:oMath xmlns:m="http://schemas.openxmlformats.org/officeDocument/2006/math">
                      <m:r>
                        <m:rPr>
                          <m:aln/>
                        </m:rP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10</m:t>
                              </m:r>
                            </m:sub>
                          </m:sSub>
                        </m:fName>
                        <m:e>
                          <m:r>
                            <a:rPr lang="en-AU" b="0" i="1" smtClean="0">
                              <a:latin typeface="Cambria Math" panose="02040503050406030204" pitchFamily="18" charset="0"/>
                            </a:rPr>
                            <m:t>10</m:t>
                          </m:r>
                        </m:e>
                      </m:func>
                    </m:oMath>
                    <m:oMath xmlns:m="http://schemas.openxmlformats.org/officeDocument/2006/math">
                      <m:r>
                        <m:rPr>
                          <m:aln/>
                        </m:rPr>
                        <a:rPr lang="en-AU" b="0" i="1" smtClean="0">
                          <a:latin typeface="Cambria Math" panose="02040503050406030204" pitchFamily="18" charset="0"/>
                        </a:rPr>
                        <m:t>=</m:t>
                      </m:r>
                      <m:r>
                        <a:rPr lang="en-AU" b="0" i="1" smtClean="0">
                          <a:latin typeface="Cambria Math" panose="02040503050406030204" pitchFamily="18" charset="0"/>
                        </a:rPr>
                        <m:t>1</m:t>
                      </m:r>
                    </m:oMath>
                    <m:oMath xmlns:m="http://schemas.openxmlformats.org/officeDocument/2006/math">
                      <m:r>
                        <m:rPr>
                          <m:aln/>
                        </m:rPr>
                        <a:rPr lang="en-AU" b="0" i="1" smtClean="0">
                          <a:latin typeface="Cambria Math" panose="02040503050406030204" pitchFamily="18" charset="0"/>
                        </a:rPr>
                        <m:t>=</m:t>
                      </m:r>
                      <m:r>
                        <a:rPr lang="en-AU" b="0" i="1" smtClean="0">
                          <a:latin typeface="Cambria Math" panose="02040503050406030204" pitchFamily="18" charset="0"/>
                        </a:rPr>
                        <m:t>𝑅𝐻𝑆</m:t>
                      </m:r>
                    </m:oMath>
                  </m:oMathPara>
                </a14:m>
                <a:endParaRPr lang="en-AU" dirty="0"/>
              </a:p>
            </p:txBody>
          </p:sp>
        </mc:Choice>
        <mc:Fallback xmlns="">
          <p:sp>
            <p:nvSpPr>
              <p:cNvPr id="6" name="Text Placeholder 4">
                <a:extLst>
                  <a:ext uri="{FF2B5EF4-FFF2-40B4-BE49-F238E27FC236}">
                    <a16:creationId xmlns:a16="http://schemas.microsoft.com/office/drawing/2014/main" id="{1C555859-468F-0E15-CE38-EBF016A2F739}"/>
                  </a:ext>
                </a:extLst>
              </p:cNvPr>
              <p:cNvSpPr txBox="1">
                <a:spLocks noRot="1" noChangeAspect="1" noMove="1" noResize="1" noEditPoints="1" noAdjustHandles="1" noChangeArrowheads="1" noChangeShapeType="1" noTextEdit="1"/>
              </p:cNvSpPr>
              <p:nvPr/>
            </p:nvSpPr>
            <p:spPr>
              <a:xfrm>
                <a:off x="6107678" y="1567086"/>
                <a:ext cx="5692436" cy="4807835"/>
              </a:xfrm>
              <a:prstGeom prst="rect">
                <a:avLst/>
              </a:prstGeom>
              <a:blipFill>
                <a:blip r:embed="rId3"/>
                <a:stretch>
                  <a:fillRect l="-2570"/>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E129B922-3BB4-71EF-8663-2D090CADFF5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23</a:t>
            </a:fld>
            <a:endParaRPr lang="en-AU"/>
          </a:p>
        </p:txBody>
      </p:sp>
    </p:spTree>
    <p:extLst>
      <p:ext uri="{BB962C8B-B14F-4D97-AF65-F5344CB8AC3E}">
        <p14:creationId xmlns:p14="http://schemas.microsoft.com/office/powerpoint/2010/main" val="1835698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B674A-12E6-8DF5-5612-2A3D75A56B4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152BCA0-F95D-369F-75ED-EDC3FA8278A9}"/>
              </a:ext>
            </a:extLst>
          </p:cNvPr>
          <p:cNvSpPr>
            <a:spLocks noGrp="1"/>
          </p:cNvSpPr>
          <p:nvPr>
            <p:ph type="title"/>
          </p:nvPr>
        </p:nvSpPr>
        <p:spPr/>
        <p:txBody>
          <a:bodyPr/>
          <a:lstStyle/>
          <a:p>
            <a:r>
              <a:rPr lang="en-AU"/>
              <a:t>HSC-style questions (4)</a:t>
            </a:r>
          </a:p>
        </p:txBody>
      </p:sp>
      <p:sp>
        <p:nvSpPr>
          <p:cNvPr id="4" name="Text Placeholder 3">
            <a:extLst>
              <a:ext uri="{FF2B5EF4-FFF2-40B4-BE49-F238E27FC236}">
                <a16:creationId xmlns:a16="http://schemas.microsoft.com/office/drawing/2014/main" id="{51C7E5D3-9248-9216-D970-E6C8EE35163F}"/>
              </a:ext>
            </a:extLst>
          </p:cNvPr>
          <p:cNvSpPr>
            <a:spLocks noGrp="1"/>
          </p:cNvSpPr>
          <p:nvPr>
            <p:ph type="body" sz="quarter" idx="18"/>
          </p:nvPr>
        </p:nvSpPr>
        <p:spPr/>
        <p:txBody>
          <a:bodyPr/>
          <a:lstStyle/>
          <a:p>
            <a:r>
              <a:rPr lang="en-AU"/>
              <a:t>Solution</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173D7064-DC2D-8F44-23DD-AD629A75A112}"/>
                  </a:ext>
                </a:extLst>
              </p:cNvPr>
              <p:cNvSpPr>
                <a:spLocks noGrp="1"/>
              </p:cNvSpPr>
              <p:nvPr>
                <p:ph type="body" sz="quarter" idx="17"/>
              </p:nvPr>
            </p:nvSpPr>
            <p:spPr>
              <a:xfrm>
                <a:off x="344523" y="1593669"/>
                <a:ext cx="3889881" cy="4807835"/>
              </a:xfrm>
            </p:spPr>
            <p:txBody>
              <a:bodyPr/>
              <a:lstStyle/>
              <a:p>
                <a:pPr marL="457200" indent="-457200">
                  <a:buFont typeface="+mj-lt"/>
                  <a:buAutoNum type="arabicPeriod" startAt="3"/>
                </a:pPr>
                <a:r>
                  <a:rPr lang="en-AU" b="0" dirty="0"/>
                  <a:t> </a:t>
                </a:r>
                <a14:m>
                  <m:oMath xmlns:m="http://schemas.openxmlformats.org/officeDocument/2006/math">
                    <m:r>
                      <a:rPr lang="en-AU" b="0" i="1" smtClean="0">
                        <a:latin typeface="Cambria Math" panose="02040503050406030204" pitchFamily="18" charset="0"/>
                      </a:rPr>
                      <m:t>𝑃</m:t>
                    </m:r>
                    <m:r>
                      <a:rPr lang="en-AU" b="0" i="1" smtClean="0">
                        <a:latin typeface="Cambria Math" panose="02040503050406030204" pitchFamily="18" charset="0"/>
                      </a:rPr>
                      <m:t>=500</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10</m:t>
                            </m:r>
                          </m:e>
                        </m:d>
                      </m:e>
                      <m:sup>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2</m:t>
                            </m:r>
                          </m:den>
                        </m:f>
                        <m:r>
                          <a:rPr lang="en-AU" b="0" i="1" smtClean="0">
                            <a:latin typeface="Cambria Math" panose="02040503050406030204" pitchFamily="18" charset="0"/>
                          </a:rPr>
                          <m:t>𝑡</m:t>
                        </m:r>
                      </m:sup>
                    </m:sSup>
                  </m:oMath>
                </a14:m>
                <a:endParaRPr lang="en-AU" dirty="0"/>
              </a:p>
              <a:p>
                <a:r>
                  <a:rPr lang="en-AU" dirty="0"/>
                  <a:t>Substitute in </a:t>
                </a:r>
                <a14:m>
                  <m:oMath xmlns:m="http://schemas.openxmlformats.org/officeDocument/2006/math">
                    <m:r>
                      <a:rPr lang="en-AU" b="0" i="1" smtClean="0">
                        <a:latin typeface="Cambria Math" panose="02040503050406030204" pitchFamily="18" charset="0"/>
                      </a:rPr>
                      <m:t>𝑃</m:t>
                    </m:r>
                    <m:r>
                      <a:rPr lang="en-AU" b="0" i="1" smtClean="0">
                        <a:latin typeface="Cambria Math" panose="02040503050406030204" pitchFamily="18" charset="0"/>
                      </a:rPr>
                      <m:t>=4000</m:t>
                    </m:r>
                  </m:oMath>
                </a14:m>
                <a:endParaRPr lang="en-AU" dirty="0"/>
              </a:p>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4000</m:t>
                      </m:r>
                      <m:r>
                        <m:rPr>
                          <m:aln/>
                        </m:rPr>
                        <a:rPr lang="en-AU" b="0" i="1" smtClean="0">
                          <a:latin typeface="Cambria Math" panose="02040503050406030204" pitchFamily="18" charset="0"/>
                        </a:rPr>
                        <m:t>=</m:t>
                      </m:r>
                      <m:r>
                        <a:rPr lang="en-AU" b="0" i="1" smtClean="0">
                          <a:latin typeface="Cambria Math" panose="02040503050406030204" pitchFamily="18" charset="0"/>
                        </a:rPr>
                        <m:t>500</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10</m:t>
                              </m:r>
                            </m:e>
                          </m:d>
                        </m:e>
                        <m:sup>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2</m:t>
                              </m:r>
                            </m:den>
                          </m:f>
                          <m:r>
                            <a:rPr lang="en-AU" b="0" i="1" smtClean="0">
                              <a:latin typeface="Cambria Math" panose="02040503050406030204" pitchFamily="18" charset="0"/>
                            </a:rPr>
                            <m:t>𝑡</m:t>
                          </m:r>
                        </m:sup>
                      </m:sSup>
                    </m:oMath>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4000</m:t>
                          </m:r>
                        </m:num>
                        <m:den>
                          <m:r>
                            <a:rPr lang="en-AU" b="0" i="1" smtClean="0">
                              <a:latin typeface="Cambria Math" panose="02040503050406030204" pitchFamily="18" charset="0"/>
                            </a:rPr>
                            <m:t>500</m:t>
                          </m:r>
                        </m:den>
                      </m:f>
                      <m:r>
                        <m:rPr>
                          <m:aln/>
                        </m:rP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10</m:t>
                          </m:r>
                        </m:e>
                        <m:sup>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2</m:t>
                              </m:r>
                            </m:den>
                          </m:f>
                          <m:r>
                            <a:rPr lang="en-AU" b="0" i="1" smtClean="0">
                              <a:latin typeface="Cambria Math" panose="02040503050406030204" pitchFamily="18" charset="0"/>
                            </a:rPr>
                            <m:t>𝑡</m:t>
                          </m:r>
                        </m:sup>
                      </m:sSup>
                    </m:oMath>
                    <m:oMath xmlns:m="http://schemas.openxmlformats.org/officeDocument/2006/math">
                      <m:r>
                        <a:rPr lang="en-AU" b="0" i="1" smtClean="0">
                          <a:latin typeface="Cambria Math" panose="02040503050406030204" pitchFamily="18" charset="0"/>
                        </a:rPr>
                        <m:t>8</m:t>
                      </m:r>
                      <m:r>
                        <m:rPr>
                          <m:aln/>
                        </m:rPr>
                        <a:rPr lang="en-AU" b="0" i="1" smtClean="0">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10</m:t>
                          </m:r>
                        </m:e>
                        <m:sup>
                          <m:f>
                            <m:fPr>
                              <m:ctrlPr>
                                <a:rPr lang="en-AU" i="1">
                                  <a:latin typeface="Cambria Math" panose="02040503050406030204" pitchFamily="18" charset="0"/>
                                </a:rPr>
                              </m:ctrlPr>
                            </m:fPr>
                            <m:num>
                              <m:r>
                                <a:rPr lang="en-AU" i="1">
                                  <a:latin typeface="Cambria Math" panose="02040503050406030204" pitchFamily="18" charset="0"/>
                                </a:rPr>
                                <m:t>1</m:t>
                              </m:r>
                            </m:num>
                            <m:den>
                              <m:r>
                                <a:rPr lang="en-AU" i="1">
                                  <a:latin typeface="Cambria Math" panose="02040503050406030204" pitchFamily="18" charset="0"/>
                                </a:rPr>
                                <m:t>2</m:t>
                              </m:r>
                            </m:den>
                          </m:f>
                          <m:r>
                            <a:rPr lang="en-AU" i="1">
                              <a:latin typeface="Cambria Math" panose="02040503050406030204" pitchFamily="18" charset="0"/>
                            </a:rPr>
                            <m:t>𝑡</m:t>
                          </m:r>
                        </m:sup>
                      </m:sSup>
                    </m:oMath>
                    <m:oMath xmlns:m="http://schemas.openxmlformats.org/officeDocument/2006/math">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0" smtClean="0">
                                  <a:latin typeface="Cambria Math" panose="02040503050406030204" pitchFamily="18" charset="0"/>
                                </a:rPr>
                                <m:t>10</m:t>
                              </m:r>
                            </m:sub>
                          </m:sSub>
                        </m:fName>
                        <m:e>
                          <m:r>
                            <a:rPr lang="en-AU" b="0" i="1" smtClean="0">
                              <a:latin typeface="Cambria Math" panose="02040503050406030204" pitchFamily="18" charset="0"/>
                            </a:rPr>
                            <m:t>8</m:t>
                          </m:r>
                        </m:e>
                      </m:func>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2</m:t>
                          </m:r>
                        </m:den>
                      </m:f>
                      <m:r>
                        <a:rPr lang="en-AU" b="0" i="1" smtClean="0">
                          <a:latin typeface="Cambria Math" panose="02040503050406030204" pitchFamily="18" charset="0"/>
                        </a:rPr>
                        <m:t>𝑡</m:t>
                      </m:r>
                    </m:oMath>
                  </m:oMathPara>
                </a14:m>
                <a:endParaRPr lang="en-AU" dirty="0"/>
              </a:p>
            </p:txBody>
          </p:sp>
        </mc:Choice>
        <mc:Fallback xmlns="">
          <p:sp>
            <p:nvSpPr>
              <p:cNvPr id="5" name="Text Placeholder 4">
                <a:extLst>
                  <a:ext uri="{FF2B5EF4-FFF2-40B4-BE49-F238E27FC236}">
                    <a16:creationId xmlns:a16="http://schemas.microsoft.com/office/drawing/2014/main" id="{173D7064-DC2D-8F44-23DD-AD629A75A112}"/>
                  </a:ext>
                </a:extLst>
              </p:cNvPr>
              <p:cNvSpPr>
                <a:spLocks noGrp="1" noRot="1" noChangeAspect="1" noMove="1" noResize="1" noEditPoints="1" noAdjustHandles="1" noChangeArrowheads="1" noChangeShapeType="1" noTextEdit="1"/>
              </p:cNvSpPr>
              <p:nvPr>
                <p:ph type="body" sz="quarter" idx="17"/>
              </p:nvPr>
            </p:nvSpPr>
            <p:spPr>
              <a:xfrm>
                <a:off x="344523" y="1593669"/>
                <a:ext cx="3889881" cy="4807835"/>
              </a:xfrm>
              <a:blipFill>
                <a:blip r:embed="rId2"/>
                <a:stretch>
                  <a:fillRect l="-4075"/>
                </a:stretch>
              </a:blipFill>
            </p:spPr>
            <p:txBody>
              <a:bodyPr/>
              <a:lstStyle/>
              <a:p>
                <a:r>
                  <a:rPr lang="en-AU">
                    <a:noFill/>
                  </a:rPr>
                  <a:t> </a:t>
                </a:r>
              </a:p>
            </p:txBody>
          </p:sp>
        </mc:Fallback>
      </mc:AlternateContent>
      <p:cxnSp>
        <p:nvCxnSpPr>
          <p:cNvPr id="8" name="Straight Connector 7">
            <a:extLst>
              <a:ext uri="{FF2B5EF4-FFF2-40B4-BE49-F238E27FC236}">
                <a16:creationId xmlns:a16="http://schemas.microsoft.com/office/drawing/2014/main" id="{6F13E9CE-2F2B-6ADD-3CEC-A61C70AFF1AD}"/>
              </a:ext>
              <a:ext uri="{C183D7F6-B498-43B3-948B-1728B52AA6E4}">
                <adec:decorative xmlns:adec="http://schemas.microsoft.com/office/drawing/2017/decorative" val="1"/>
              </a:ext>
            </a:extLst>
          </p:cNvPr>
          <p:cNvCxnSpPr/>
          <p:nvPr/>
        </p:nvCxnSpPr>
        <p:spPr>
          <a:xfrm>
            <a:off x="6096000" y="1593669"/>
            <a:ext cx="0" cy="4441371"/>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ext Placeholder 4">
                <a:extLst>
                  <a:ext uri="{FF2B5EF4-FFF2-40B4-BE49-F238E27FC236}">
                    <a16:creationId xmlns:a16="http://schemas.microsoft.com/office/drawing/2014/main" id="{63DDA8E7-F479-AD7E-3F31-9FB9A6995889}"/>
                  </a:ext>
                </a:extLst>
              </p:cNvPr>
              <p:cNvSpPr txBox="1">
                <a:spLocks/>
              </p:cNvSpPr>
              <p:nvPr/>
            </p:nvSpPr>
            <p:spPr>
              <a:xfrm>
                <a:off x="6671558" y="1593669"/>
                <a:ext cx="3199806" cy="1577002"/>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𝑡</m:t>
                      </m:r>
                      <m:r>
                        <a:rPr lang="en-AU" i="1" smtClean="0">
                          <a:latin typeface="Cambria Math" panose="02040503050406030204" pitchFamily="18" charset="0"/>
                        </a:rPr>
                        <m:t>=</m:t>
                      </m:r>
                      <m:r>
                        <a:rPr lang="en-AU" b="0" i="1" smtClean="0">
                          <a:latin typeface="Cambria Math" panose="02040503050406030204" pitchFamily="18" charset="0"/>
                        </a:rPr>
                        <m:t>2</m:t>
                      </m:r>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0" smtClean="0">
                                  <a:latin typeface="Cambria Math" panose="02040503050406030204" pitchFamily="18" charset="0"/>
                                </a:rPr>
                                <m:t>10</m:t>
                              </m:r>
                            </m:sub>
                          </m:sSub>
                        </m:fName>
                        <m:e>
                          <m:r>
                            <a:rPr lang="en-AU" b="0" i="1" smtClean="0">
                              <a:latin typeface="Cambria Math" panose="02040503050406030204" pitchFamily="18" charset="0"/>
                            </a:rPr>
                            <m:t>8</m:t>
                          </m:r>
                        </m:e>
                      </m:func>
                    </m:oMath>
                    <m:oMath xmlns:m="http://schemas.openxmlformats.org/officeDocument/2006/math">
                      <m:r>
                        <a:rPr lang="en-AU" b="0" i="1" smtClean="0">
                          <a:latin typeface="Cambria Math" panose="02040503050406030204" pitchFamily="18" charset="0"/>
                        </a:rPr>
                        <m:t>𝑡</m:t>
                      </m:r>
                      <m:r>
                        <a:rPr lang="en-AU" b="0" i="1" smtClean="0">
                          <a:latin typeface="Cambria Math" panose="02040503050406030204" pitchFamily="18" charset="0"/>
                        </a:rPr>
                        <m:t>=1.80617…</m:t>
                      </m:r>
                    </m:oMath>
                  </m:oMathPara>
                </a14:m>
                <a:br>
                  <a:rPr lang="en-AU" b="0" dirty="0"/>
                </a:br>
                <a14:m>
                  <m:oMath xmlns:m="http://schemas.openxmlformats.org/officeDocument/2006/math">
                    <m:r>
                      <a:rPr lang="en-AU" b="0" i="1" smtClean="0">
                        <a:latin typeface="Cambria Math" panose="02040503050406030204" pitchFamily="18" charset="0"/>
                      </a:rPr>
                      <m:t>𝑡</m:t>
                    </m:r>
                    <m:r>
                      <a:rPr lang="en-AU" b="0" i="1" smtClean="0">
                        <a:latin typeface="Cambria Math" panose="02040503050406030204" pitchFamily="18" charset="0"/>
                      </a:rPr>
                      <m:t>=</m:t>
                    </m:r>
                  </m:oMath>
                </a14:m>
                <a:r>
                  <a:rPr lang="en-AU" b="0" dirty="0"/>
                  <a:t> 1 hour and 48 minutes</a:t>
                </a:r>
                <a:br>
                  <a:rPr lang="en-AU" b="0" dirty="0"/>
                </a:br>
                <a:endParaRPr lang="en-AU" dirty="0"/>
              </a:p>
            </p:txBody>
          </p:sp>
        </mc:Choice>
        <mc:Fallback xmlns="">
          <p:sp>
            <p:nvSpPr>
              <p:cNvPr id="6" name="Text Placeholder 4">
                <a:extLst>
                  <a:ext uri="{FF2B5EF4-FFF2-40B4-BE49-F238E27FC236}">
                    <a16:creationId xmlns:a16="http://schemas.microsoft.com/office/drawing/2014/main" id="{63DDA8E7-F479-AD7E-3F31-9FB9A6995889}"/>
                  </a:ext>
                </a:extLst>
              </p:cNvPr>
              <p:cNvSpPr txBox="1">
                <a:spLocks noRot="1" noChangeAspect="1" noMove="1" noResize="1" noEditPoints="1" noAdjustHandles="1" noChangeArrowheads="1" noChangeShapeType="1" noTextEdit="1"/>
              </p:cNvSpPr>
              <p:nvPr/>
            </p:nvSpPr>
            <p:spPr>
              <a:xfrm>
                <a:off x="6671558" y="1593669"/>
                <a:ext cx="3199806" cy="1577002"/>
              </a:xfrm>
              <a:prstGeom prst="rect">
                <a:avLst/>
              </a:prstGeom>
              <a:blipFill>
                <a:blip r:embed="rId3"/>
                <a:stretch>
                  <a:fillRect l="-2476"/>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7A510F48-425B-AEBD-BE1D-F7D72C07E62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24</a:t>
            </a:fld>
            <a:endParaRPr lang="en-AU"/>
          </a:p>
        </p:txBody>
      </p:sp>
    </p:spTree>
    <p:extLst>
      <p:ext uri="{BB962C8B-B14F-4D97-AF65-F5344CB8AC3E}">
        <p14:creationId xmlns:p14="http://schemas.microsoft.com/office/powerpoint/2010/main" val="65822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a:ln>
                  <a:noFill/>
                </a:ln>
                <a:solidFill>
                  <a:srgbClr val="CBEDFD"/>
                </a:solidFill>
                <a:effectLst/>
                <a:uLnTx/>
                <a:uFillTx/>
                <a:ea typeface="+mn-ea"/>
                <a:cs typeface="+mn-cs"/>
              </a:rPr>
              <a:t> </a:t>
            </a:r>
            <a:r>
              <a:rPr kumimoji="0" lang="en-AU" sz="1200" b="0" i="0" u="none" strike="noStrike" kern="1200" cap="none" spc="0" normalizeH="0" baseline="0" noProof="0">
                <a:ln>
                  <a:noFill/>
                </a:ln>
                <a:solidFill>
                  <a:srgbClr val="FFFFFF"/>
                </a:solidFill>
                <a:effectLst/>
                <a:uLnTx/>
                <a:uFillTx/>
                <a:ea typeface="+mn-ea"/>
                <a:cs typeface="+mn-cs"/>
              </a:rPr>
              <a:t>and the NSW Curriculum website </a:t>
            </a:r>
            <a:r>
              <a:rPr kumimoji="0" lang="en-AU" sz="1200" b="0" i="0" u="none" strike="noStrike" kern="1200" cap="none" spc="0" normalizeH="0" baseline="0" noProof="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a:solidFill>
                  <a:srgbClr val="2F5496"/>
                </a:solidFill>
                <a:effectLst/>
                <a:latin typeface="Arial" panose="020B0604020202020204" pitchFamily="34" charset="0"/>
                <a:ea typeface="Calibri" panose="020F0502020204030204" pitchFamily="34" charset="0"/>
                <a:hlinkClick r:id="rId6"/>
              </a:rPr>
              <a:t>Mathematics Advanced 11-12 Syllabus</a:t>
            </a:r>
            <a:r>
              <a:rPr lang="en-AU">
                <a:effectLst/>
                <a:latin typeface="Arial" panose="020B0604020202020204" pitchFamily="34" charset="0"/>
                <a:ea typeface="Calibri" panose="020F0502020204030204" pitchFamily="34" charset="0"/>
              </a:rPr>
              <a:t>  ©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25</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a:solidFill>
                  <a:schemeClr val="bg1"/>
                </a:solidFill>
              </a:rPr>
              <a:t>The copyright material published in this resource is subject to the </a:t>
            </a:r>
            <a:r>
              <a:rPr lang="en-AU" sz="1200" i="1">
                <a:solidFill>
                  <a:schemeClr val="bg1"/>
                </a:solidFill>
              </a:rPr>
              <a:t>Copyright Act 1968</a:t>
            </a:r>
            <a:r>
              <a:rPr lang="en-AU" sz="1200">
                <a:solidFill>
                  <a:schemeClr val="bg1"/>
                </a:solidFill>
              </a:rPr>
              <a:t> (</a:t>
            </a:r>
            <a:r>
              <a:rPr lang="en-AU" sz="1200" err="1">
                <a:solidFill>
                  <a:schemeClr val="bg1"/>
                </a:solidFill>
              </a:rPr>
              <a:t>Cth</a:t>
            </a:r>
            <a:r>
              <a:rPr lang="en-AU" sz="120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a:solidFill>
                  <a:schemeClr val="bg1"/>
                </a:solidFill>
              </a:rPr>
              <a:t>Copyright material available in this resource and owned by the NSW Department of Education is licensed under a </a:t>
            </a:r>
            <a:r>
              <a:rPr lang="en-AU" sz="120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a:solidFill>
                  <a:schemeClr val="bg1"/>
                </a:solidFill>
              </a:rPr>
              <a:t>.</a:t>
            </a:r>
          </a:p>
          <a:p>
            <a:pPr algn="l">
              <a:lnSpc>
                <a:spcPct val="150000"/>
              </a:lnSpc>
              <a:spcAft>
                <a:spcPts val="600"/>
              </a:spcAft>
            </a:pPr>
            <a:r>
              <a:rPr lang="en-AU" sz="1200">
                <a:solidFill>
                  <a:schemeClr val="bg1"/>
                </a:solidFill>
              </a:rPr>
              <a:t>This license allows you to share and adapt the material for any purpose, even commercially.</a:t>
            </a:r>
          </a:p>
          <a:p>
            <a:pPr algn="l">
              <a:lnSpc>
                <a:spcPct val="150000"/>
              </a:lnSpc>
              <a:spcAft>
                <a:spcPts val="600"/>
              </a:spcAft>
            </a:pPr>
            <a:r>
              <a:rPr lang="en-AU" sz="1200">
                <a:solidFill>
                  <a:schemeClr val="bg1"/>
                </a:solidFill>
              </a:rPr>
              <a:t>Attribution should be given to © State of New South Wales (Department of Education), 2025.</a:t>
            </a:r>
          </a:p>
          <a:p>
            <a:pPr algn="l">
              <a:lnSpc>
                <a:spcPct val="150000"/>
              </a:lnSpc>
            </a:pPr>
            <a:r>
              <a:rPr lang="en-AU" sz="120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a:solidFill>
                  <a:schemeClr val="bg1"/>
                </a:solidFill>
                <a:latin typeface="+mj-lt"/>
              </a:rPr>
              <a:t>Links to third-party material and websites</a:t>
            </a:r>
          </a:p>
          <a:p>
            <a:pPr algn="l">
              <a:lnSpc>
                <a:spcPct val="150000"/>
              </a:lnSpc>
              <a:spcAft>
                <a:spcPts val="600"/>
              </a:spcAft>
            </a:pPr>
            <a:r>
              <a:rPr lang="en-AU" sz="120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a:solidFill>
                  <a:schemeClr val="bg1"/>
                </a:solidFill>
              </a:rPr>
              <a:t>Copyright Act 1968 </a:t>
            </a:r>
            <a:r>
              <a:rPr lang="en-AU" sz="1200">
                <a:solidFill>
                  <a:schemeClr val="bg1"/>
                </a:solidFill>
              </a:rPr>
              <a:t>(</a:t>
            </a:r>
            <a:r>
              <a:rPr lang="en-AU" sz="1200" err="1">
                <a:solidFill>
                  <a:schemeClr val="bg1"/>
                </a:solidFill>
              </a:rPr>
              <a:t>Cth</a:t>
            </a:r>
            <a:r>
              <a:rPr lang="en-AU" sz="120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rPr>
              <a:t>Activating prior knowledge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B80318-5F25-FC86-2011-D160506A26BB}"/>
              </a:ext>
            </a:extLst>
          </p:cNvPr>
          <p:cNvSpPr>
            <a:spLocks noGrp="1"/>
          </p:cNvSpPr>
          <p:nvPr>
            <p:ph type="title"/>
          </p:nvPr>
        </p:nvSpPr>
        <p:spPr/>
        <p:txBody>
          <a:bodyPr/>
          <a:lstStyle/>
          <a:p>
            <a:r>
              <a:rPr lang="en-AU"/>
              <a:t>Simplifying and evaluating expressions</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83983004-0259-6800-7E45-C081113E4B6E}"/>
                  </a:ext>
                </a:extLst>
              </p:cNvPr>
              <p:cNvSpPr>
                <a:spLocks noGrp="1"/>
              </p:cNvSpPr>
              <p:nvPr>
                <p:ph type="body" sz="quarter" idx="17"/>
              </p:nvPr>
            </p:nvSpPr>
            <p:spPr>
              <a:xfrm>
                <a:off x="360000" y="1567086"/>
                <a:ext cx="4625886" cy="4807835"/>
              </a:xfrm>
            </p:spPr>
            <p:txBody>
              <a:bodyPr/>
              <a:lstStyle/>
              <a:p>
                <a:r>
                  <a:rPr lang="en-AU" dirty="0"/>
                  <a:t>1. Simplify the following expressions.</a:t>
                </a:r>
              </a:p>
              <a:p>
                <a:pPr marL="457200" indent="-457200">
                  <a:buAutoNum type="alphaLcParenR"/>
                </a:pPr>
                <a:r>
                  <a:rPr lang="en-AU" b="0" dirty="0"/>
                  <a:t> </a:t>
                </a:r>
                <a14:m>
                  <m:oMath xmlns:m="http://schemas.openxmlformats.org/officeDocument/2006/math">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2</m:t>
                            </m:r>
                          </m:sub>
                        </m:sSub>
                      </m:fName>
                      <m:e>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e>
                    </m:func>
                    <m:r>
                      <a:rPr lang="en-AU" b="0" i="1" smtClean="0">
                        <a:latin typeface="Cambria Math" panose="02040503050406030204" pitchFamily="18" charset="0"/>
                      </a:rPr>
                      <m:t>+3</m:t>
                    </m:r>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2</m:t>
                            </m:r>
                          </m:sub>
                        </m:sSub>
                      </m:fName>
                      <m:e>
                        <m:r>
                          <a:rPr lang="en-AU" b="0" i="1" smtClean="0">
                            <a:latin typeface="Cambria Math" panose="02040503050406030204" pitchFamily="18" charset="0"/>
                          </a:rPr>
                          <m:t>𝑥</m:t>
                        </m:r>
                      </m:e>
                    </m:func>
                  </m:oMath>
                </a14:m>
                <a:endParaRPr lang="en-AU" dirty="0"/>
              </a:p>
              <a:p>
                <a:pPr marL="457200" indent="-457200">
                  <a:buAutoNum type="alphaLcParenR"/>
                </a:pPr>
                <a:r>
                  <a:rPr lang="en-AU" dirty="0"/>
                  <a:t> </a:t>
                </a:r>
                <a14:m>
                  <m:oMath xmlns:m="http://schemas.openxmlformats.org/officeDocument/2006/math">
                    <m:func>
                      <m:funcPr>
                        <m:ctrlPr>
                          <a:rPr lang="en-AU" i="1">
                            <a:latin typeface="Cambria Math" panose="02040503050406030204" pitchFamily="18" charset="0"/>
                          </a:rPr>
                        </m:ctrlPr>
                      </m:funcPr>
                      <m:fName>
                        <m:sSub>
                          <m:sSubPr>
                            <m:ctrlPr>
                              <a:rPr lang="en-AU" i="1">
                                <a:latin typeface="Cambria Math" panose="02040503050406030204" pitchFamily="18" charset="0"/>
                              </a:rPr>
                            </m:ctrlPr>
                          </m:sSubPr>
                          <m:e>
                            <m:r>
                              <m:rPr>
                                <m:sty m:val="p"/>
                              </m:rPr>
                              <a:rPr lang="en-AU">
                                <a:latin typeface="Cambria Math" panose="02040503050406030204" pitchFamily="18" charset="0"/>
                              </a:rPr>
                              <m:t>log</m:t>
                            </m:r>
                          </m:e>
                          <m:sub>
                            <m:r>
                              <a:rPr lang="en-AU" i="1">
                                <a:latin typeface="Cambria Math" panose="02040503050406030204" pitchFamily="18" charset="0"/>
                              </a:rPr>
                              <m:t>2</m:t>
                            </m:r>
                          </m:sub>
                        </m:sSub>
                      </m:fName>
                      <m:e>
                        <m:r>
                          <a:rPr lang="en-AU" i="1">
                            <a:latin typeface="Cambria Math" panose="02040503050406030204" pitchFamily="18" charset="0"/>
                          </a:rPr>
                          <m:t>9</m:t>
                        </m:r>
                      </m:e>
                    </m:func>
                    <m:r>
                      <a:rPr lang="en-AU" i="1">
                        <a:latin typeface="Cambria Math" panose="02040503050406030204" pitchFamily="18" charset="0"/>
                      </a:rPr>
                      <m:t>−2</m:t>
                    </m:r>
                    <m:func>
                      <m:funcPr>
                        <m:ctrlPr>
                          <a:rPr lang="en-AU" i="1">
                            <a:latin typeface="Cambria Math" panose="02040503050406030204" pitchFamily="18" charset="0"/>
                          </a:rPr>
                        </m:ctrlPr>
                      </m:funcPr>
                      <m:fName>
                        <m:sSub>
                          <m:sSubPr>
                            <m:ctrlPr>
                              <a:rPr lang="en-AU" i="1">
                                <a:latin typeface="Cambria Math" panose="02040503050406030204" pitchFamily="18" charset="0"/>
                              </a:rPr>
                            </m:ctrlPr>
                          </m:sSubPr>
                          <m:e>
                            <m:r>
                              <m:rPr>
                                <m:sty m:val="p"/>
                              </m:rPr>
                              <a:rPr lang="en-AU">
                                <a:latin typeface="Cambria Math" panose="02040503050406030204" pitchFamily="18" charset="0"/>
                              </a:rPr>
                              <m:t>log</m:t>
                            </m:r>
                          </m:e>
                          <m:sub>
                            <m:r>
                              <a:rPr lang="en-AU" i="1">
                                <a:latin typeface="Cambria Math" panose="02040503050406030204" pitchFamily="18" charset="0"/>
                              </a:rPr>
                              <m:t>2</m:t>
                            </m:r>
                          </m:sub>
                        </m:sSub>
                      </m:fName>
                      <m:e>
                        <m:r>
                          <a:rPr lang="en-AU" i="1">
                            <a:latin typeface="Cambria Math" panose="02040503050406030204" pitchFamily="18" charset="0"/>
                          </a:rPr>
                          <m:t>6</m:t>
                        </m:r>
                      </m:e>
                    </m:func>
                  </m:oMath>
                </a14:m>
                <a:endParaRPr lang="en-AU" b="0" i="1" dirty="0">
                  <a:latin typeface="Cambria Math" panose="02040503050406030204" pitchFamily="18" charset="0"/>
                </a:endParaRPr>
              </a:p>
              <a:p>
                <a:pPr marL="457200" indent="-457200">
                  <a:buAutoNum type="alphaLcParenR"/>
                </a:pPr>
                <a:r>
                  <a:rPr lang="en-AU" b="0" dirty="0"/>
                  <a:t> </a:t>
                </a:r>
                <a14:m>
                  <m:oMath xmlns:m="http://schemas.openxmlformats.org/officeDocument/2006/math">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𝑎</m:t>
                            </m:r>
                          </m:sub>
                        </m:sSub>
                      </m:fName>
                      <m:e>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e>
                    </m:func>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𝑎</m:t>
                            </m:r>
                          </m:sub>
                        </m:sSub>
                      </m:fName>
                      <m:e>
                        <m:r>
                          <a:rPr lang="en-AU" b="0" i="1" smtClean="0">
                            <a:latin typeface="Cambria Math" panose="02040503050406030204" pitchFamily="18" charset="0"/>
                          </a:rPr>
                          <m:t>𝑎𝑥</m:t>
                        </m:r>
                      </m:e>
                    </m:func>
                  </m:oMath>
                </a14:m>
                <a:endParaRPr lang="en-AU" dirty="0"/>
              </a:p>
              <a:p>
                <a:pPr marL="457200" indent="-457200">
                  <a:buAutoNum type="alphaLcParenR"/>
                </a:pPr>
                <a:endParaRPr lang="en-AU" dirty="0"/>
              </a:p>
            </p:txBody>
          </p:sp>
        </mc:Choice>
        <mc:Fallback xmlns="">
          <p:sp>
            <p:nvSpPr>
              <p:cNvPr id="5" name="Text Placeholder 4">
                <a:extLst>
                  <a:ext uri="{FF2B5EF4-FFF2-40B4-BE49-F238E27FC236}">
                    <a16:creationId xmlns:a16="http://schemas.microsoft.com/office/drawing/2014/main" id="{83983004-0259-6800-7E45-C081113E4B6E}"/>
                  </a:ext>
                </a:extLst>
              </p:cNvPr>
              <p:cNvSpPr>
                <a:spLocks noGrp="1" noRot="1" noChangeAspect="1" noMove="1" noResize="1" noEditPoints="1" noAdjustHandles="1" noChangeArrowheads="1" noChangeShapeType="1" noTextEdit="1"/>
              </p:cNvSpPr>
              <p:nvPr>
                <p:ph type="body" sz="quarter" idx="17"/>
              </p:nvPr>
            </p:nvSpPr>
            <p:spPr>
              <a:xfrm>
                <a:off x="360000" y="1567086"/>
                <a:ext cx="4625886" cy="4807835"/>
              </a:xfrm>
              <a:blipFill>
                <a:blip r:embed="rId2"/>
                <a:stretch>
                  <a:fillRect l="-32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 Placeholder 4">
                <a:extLst>
                  <a:ext uri="{FF2B5EF4-FFF2-40B4-BE49-F238E27FC236}">
                    <a16:creationId xmlns:a16="http://schemas.microsoft.com/office/drawing/2014/main" id="{E94714E7-73A4-5E39-D0BE-3D2AA4A11D34}"/>
                  </a:ext>
                </a:extLst>
              </p:cNvPr>
              <p:cNvSpPr txBox="1">
                <a:spLocks/>
              </p:cNvSpPr>
              <p:nvPr/>
            </p:nvSpPr>
            <p:spPr>
              <a:xfrm>
                <a:off x="2994344" y="2172436"/>
                <a:ext cx="2727187" cy="480783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14:m>
                  <m:oMath xmlns:m="http://schemas.openxmlformats.org/officeDocument/2006/math">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2</m:t>
                            </m:r>
                          </m:sub>
                        </m:sSub>
                      </m:fName>
                      <m:e>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5</m:t>
                            </m:r>
                          </m:sup>
                        </m:sSup>
                      </m:e>
                    </m:func>
                  </m:oMath>
                </a14:m>
                <a:r>
                  <a:rPr lang="en-AU" dirty="0"/>
                  <a:t> or </a:t>
                </a:r>
                <a14:m>
                  <m:oMath xmlns:m="http://schemas.openxmlformats.org/officeDocument/2006/math">
                    <m:r>
                      <a:rPr lang="en-AU" b="0" i="1" smtClean="0">
                        <a:latin typeface="Cambria Math" panose="02040503050406030204" pitchFamily="18" charset="0"/>
                      </a:rPr>
                      <m:t>5</m:t>
                    </m:r>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2</m:t>
                            </m:r>
                          </m:sub>
                        </m:sSub>
                      </m:fName>
                      <m:e>
                        <m:r>
                          <a:rPr lang="en-AU" b="0" i="1" smtClean="0">
                            <a:latin typeface="Cambria Math" panose="02040503050406030204" pitchFamily="18" charset="0"/>
                          </a:rPr>
                          <m:t>𝑥</m:t>
                        </m:r>
                      </m:e>
                    </m:func>
                  </m:oMath>
                </a14:m>
                <a:endParaRPr lang="en-AU" dirty="0"/>
              </a:p>
              <a:p>
                <a14:m>
                  <m:oMath xmlns:m="http://schemas.openxmlformats.org/officeDocument/2006/math">
                    <m:r>
                      <a:rPr lang="en-AU" b="0" i="1" smtClean="0">
                        <a:latin typeface="Cambria Math" panose="02040503050406030204" pitchFamily="18" charset="0"/>
                      </a:rPr>
                      <m:t>=−2</m:t>
                    </m:r>
                  </m:oMath>
                </a14:m>
                <a:r>
                  <a:rPr lang="en-AU" dirty="0"/>
                  <a:t> </a:t>
                </a:r>
              </a:p>
              <a:p>
                <a14:m>
                  <m:oMath xmlns:m="http://schemas.openxmlformats.org/officeDocument/2006/math">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𝑎</m:t>
                            </m:r>
                          </m:sub>
                        </m:sSub>
                      </m:fName>
                      <m:e>
                        <m:r>
                          <a:rPr lang="en-AU" b="0" i="1" smtClean="0">
                            <a:latin typeface="Cambria Math" panose="02040503050406030204" pitchFamily="18" charset="0"/>
                          </a:rPr>
                          <m:t>𝑥</m:t>
                        </m:r>
                      </m:e>
                    </m:func>
                    <m:r>
                      <a:rPr lang="en-AU" b="0" i="1" smtClean="0">
                        <a:latin typeface="Cambria Math" panose="02040503050406030204" pitchFamily="18" charset="0"/>
                      </a:rPr>
                      <m:t>−1</m:t>
                    </m:r>
                  </m:oMath>
                </a14:m>
                <a:r>
                  <a:rPr lang="en-AU" dirty="0"/>
                  <a:t> </a:t>
                </a:r>
              </a:p>
            </p:txBody>
          </p:sp>
        </mc:Choice>
        <mc:Fallback xmlns="">
          <p:sp>
            <p:nvSpPr>
              <p:cNvPr id="7" name="Text Placeholder 4">
                <a:extLst>
                  <a:ext uri="{FF2B5EF4-FFF2-40B4-BE49-F238E27FC236}">
                    <a16:creationId xmlns:a16="http://schemas.microsoft.com/office/drawing/2014/main" id="{E94714E7-73A4-5E39-D0BE-3D2AA4A11D34}"/>
                  </a:ext>
                </a:extLst>
              </p:cNvPr>
              <p:cNvSpPr txBox="1">
                <a:spLocks noRot="1" noChangeAspect="1" noMove="1" noResize="1" noEditPoints="1" noAdjustHandles="1" noChangeArrowheads="1" noChangeShapeType="1" noTextEdit="1"/>
              </p:cNvSpPr>
              <p:nvPr/>
            </p:nvSpPr>
            <p:spPr>
              <a:xfrm>
                <a:off x="2994344" y="2172436"/>
                <a:ext cx="2727187" cy="4807835"/>
              </a:xfrm>
              <a:prstGeom prst="rect">
                <a:avLst/>
              </a:prstGeom>
              <a:blipFill>
                <a:blip r:embed="rId3"/>
                <a:stretch>
                  <a:fillRect l="-18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 Placeholder 4">
                <a:extLst>
                  <a:ext uri="{FF2B5EF4-FFF2-40B4-BE49-F238E27FC236}">
                    <a16:creationId xmlns:a16="http://schemas.microsoft.com/office/drawing/2014/main" id="{1F191F02-2B29-728E-2616-1C65F6EE7BC8}"/>
                  </a:ext>
                </a:extLst>
              </p:cNvPr>
              <p:cNvSpPr txBox="1">
                <a:spLocks/>
              </p:cNvSpPr>
              <p:nvPr/>
            </p:nvSpPr>
            <p:spPr>
              <a:xfrm>
                <a:off x="6056551" y="1555856"/>
                <a:ext cx="5543265" cy="480783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a:t>2. If </a:t>
                </a:r>
                <a14:m>
                  <m:oMath xmlns:m="http://schemas.openxmlformats.org/officeDocument/2006/math">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𝑎</m:t>
                            </m:r>
                          </m:sub>
                        </m:sSub>
                      </m:fName>
                      <m:e>
                        <m:r>
                          <a:rPr lang="en-AU" b="0" i="1" smtClean="0">
                            <a:latin typeface="Cambria Math" panose="02040503050406030204" pitchFamily="18" charset="0"/>
                          </a:rPr>
                          <m:t>𝑥</m:t>
                        </m:r>
                      </m:e>
                    </m:func>
                    <m:r>
                      <a:rPr lang="en-AU" b="0" i="1" smtClean="0">
                        <a:latin typeface="Cambria Math" panose="02040503050406030204" pitchFamily="18" charset="0"/>
                      </a:rPr>
                      <m:t>=2.3</m:t>
                    </m:r>
                  </m:oMath>
                </a14:m>
                <a:r>
                  <a:rPr lang="en-AU"/>
                  <a:t> and </a:t>
                </a:r>
                <a14:m>
                  <m:oMath xmlns:m="http://schemas.openxmlformats.org/officeDocument/2006/math">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𝑎</m:t>
                            </m:r>
                          </m:sub>
                        </m:sSub>
                      </m:fName>
                      <m:e>
                        <m:r>
                          <a:rPr lang="en-AU" b="0" i="1" smtClean="0">
                            <a:latin typeface="Cambria Math" panose="02040503050406030204" pitchFamily="18" charset="0"/>
                          </a:rPr>
                          <m:t>𝑦</m:t>
                        </m:r>
                      </m:e>
                    </m:func>
                    <m:r>
                      <a:rPr lang="en-AU" b="0" i="1" smtClean="0">
                        <a:latin typeface="Cambria Math" panose="02040503050406030204" pitchFamily="18" charset="0"/>
                      </a:rPr>
                      <m:t>=4.5</m:t>
                    </m:r>
                    <m:r>
                      <a:rPr lang="en-AU" b="0" i="0" smtClean="0">
                        <a:latin typeface="Cambria Math" panose="02040503050406030204" pitchFamily="18" charset="0"/>
                      </a:rPr>
                      <m:t>, </m:t>
                    </m:r>
                  </m:oMath>
                </a14:m>
                <a:r>
                  <a:rPr lang="en-AU"/>
                  <a:t>evaluate the following expressions.</a:t>
                </a:r>
              </a:p>
              <a:p>
                <a:pPr marL="457200" indent="-457200">
                  <a:buFont typeface="Arial" panose="020B0604020202020204" pitchFamily="34" charset="0"/>
                  <a:buAutoNum type="alphaLcParenR"/>
                </a:pPr>
                <a:r>
                  <a:rPr lang="en-AU" b="0"/>
                  <a:t> </a:t>
                </a:r>
                <a14:m>
                  <m:oMath xmlns:m="http://schemas.openxmlformats.org/officeDocument/2006/math">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𝑎</m:t>
                            </m:r>
                          </m:sub>
                        </m:sSub>
                      </m:fName>
                      <m:e>
                        <m:r>
                          <a:rPr lang="en-AU" b="0" i="1" smtClean="0">
                            <a:latin typeface="Cambria Math" panose="02040503050406030204" pitchFamily="18" charset="0"/>
                          </a:rPr>
                          <m:t>𝑥𝑦</m:t>
                        </m:r>
                      </m:e>
                    </m:func>
                  </m:oMath>
                </a14:m>
                <a:endParaRPr lang="en-AU"/>
              </a:p>
              <a:p>
                <a:pPr marL="457200" indent="-457200">
                  <a:buFont typeface="Arial" panose="020B0604020202020204" pitchFamily="34" charset="0"/>
                  <a:buAutoNum type="alphaLcParenR"/>
                </a:pPr>
                <a:r>
                  <a:rPr lang="en-AU"/>
                  <a:t> </a:t>
                </a:r>
                <a14:m>
                  <m:oMath xmlns:m="http://schemas.openxmlformats.org/officeDocument/2006/math">
                    <m:func>
                      <m:funcPr>
                        <m:ctrlPr>
                          <a:rPr lang="en-AU" i="1" smtClean="0">
                            <a:latin typeface="Cambria Math" panose="02040503050406030204" pitchFamily="18" charset="0"/>
                          </a:rPr>
                        </m:ctrlPr>
                      </m:funcPr>
                      <m:fName>
                        <m:sSub>
                          <m:sSubPr>
                            <m:ctrlPr>
                              <a:rPr lang="en-AU" i="1" smtClean="0">
                                <a:latin typeface="Cambria Math" panose="02040503050406030204" pitchFamily="18" charset="0"/>
                              </a:rPr>
                            </m:ctrlPr>
                          </m:sSubPr>
                          <m:e>
                            <m:r>
                              <m:rPr>
                                <m:sty m:val="p"/>
                              </m:rPr>
                              <a:rPr lang="en-AU" smtClean="0">
                                <a:latin typeface="Cambria Math" panose="02040503050406030204" pitchFamily="18" charset="0"/>
                              </a:rPr>
                              <m:t>log</m:t>
                            </m:r>
                          </m:e>
                          <m:sub>
                            <m:r>
                              <a:rPr lang="en-AU" i="1" smtClean="0">
                                <a:latin typeface="Cambria Math" panose="02040503050406030204" pitchFamily="18" charset="0"/>
                              </a:rPr>
                              <m:t>𝑎</m:t>
                            </m:r>
                          </m:sub>
                        </m:sSub>
                      </m:fName>
                      <m:e>
                        <m:sSup>
                          <m:sSupPr>
                            <m:ctrlPr>
                              <a:rPr lang="en-AU" i="1" smtClean="0">
                                <a:latin typeface="Cambria Math" panose="02040503050406030204" pitchFamily="18" charset="0"/>
                              </a:rPr>
                            </m:ctrlPr>
                          </m:sSupPr>
                          <m:e>
                            <m:r>
                              <a:rPr lang="en-AU" i="1" smtClean="0">
                                <a:latin typeface="Cambria Math" panose="02040503050406030204" pitchFamily="18" charset="0"/>
                              </a:rPr>
                              <m:t>𝑥</m:t>
                            </m:r>
                          </m:e>
                          <m:sup>
                            <m:r>
                              <a:rPr lang="en-AU" b="0" i="1" smtClean="0">
                                <a:latin typeface="Cambria Math" panose="02040503050406030204" pitchFamily="18" charset="0"/>
                              </a:rPr>
                              <m:t>𝑦</m:t>
                            </m:r>
                          </m:sup>
                        </m:sSup>
                      </m:e>
                    </m:func>
                  </m:oMath>
                </a14:m>
                <a:endParaRPr lang="en-AU" b="0"/>
              </a:p>
              <a:p>
                <a:pPr marL="457200" indent="-457200">
                  <a:buFont typeface="Arial" panose="020B0604020202020204" pitchFamily="34" charset="0"/>
                  <a:buAutoNum type="alphaLcParenR"/>
                </a:pPr>
                <a:r>
                  <a:rPr lang="en-AU" b="0"/>
                  <a:t> </a:t>
                </a:r>
                <a14:m>
                  <m:oMath xmlns:m="http://schemas.openxmlformats.org/officeDocument/2006/math">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𝑎</m:t>
                            </m:r>
                          </m:sub>
                        </m:sSub>
                      </m:fName>
                      <m:e>
                        <m:d>
                          <m:dPr>
                            <m:ctrlPr>
                              <a:rPr lang="en-AU" i="1">
                                <a:latin typeface="Cambria Math" panose="02040503050406030204" pitchFamily="18" charset="0"/>
                              </a:rPr>
                            </m:ctrlPr>
                          </m:dPr>
                          <m:e>
                            <m:f>
                              <m:fPr>
                                <m:ctrlPr>
                                  <a:rPr lang="en-AU" i="1">
                                    <a:latin typeface="Cambria Math" panose="02040503050406030204" pitchFamily="18" charset="0"/>
                                  </a:rPr>
                                </m:ctrlPr>
                              </m:fPr>
                              <m:num>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2</m:t>
                                    </m:r>
                                  </m:sup>
                                </m:sSup>
                              </m:num>
                              <m:den>
                                <m:sSup>
                                  <m:sSupPr>
                                    <m:ctrlPr>
                                      <a:rPr lang="en-AU" i="1">
                                        <a:latin typeface="Cambria Math" panose="02040503050406030204" pitchFamily="18" charset="0"/>
                                      </a:rPr>
                                    </m:ctrlPr>
                                  </m:sSupPr>
                                  <m:e>
                                    <m:r>
                                      <a:rPr lang="en-AU" i="1">
                                        <a:latin typeface="Cambria Math" panose="02040503050406030204" pitchFamily="18" charset="0"/>
                                      </a:rPr>
                                      <m:t>𝑦</m:t>
                                    </m:r>
                                  </m:e>
                                  <m:sup>
                                    <m:r>
                                      <a:rPr lang="en-AU" i="1">
                                        <a:latin typeface="Cambria Math" panose="02040503050406030204" pitchFamily="18" charset="0"/>
                                      </a:rPr>
                                      <m:t>3</m:t>
                                    </m:r>
                                  </m:sup>
                                </m:sSup>
                              </m:den>
                            </m:f>
                          </m:e>
                        </m:d>
                      </m:e>
                    </m:func>
                  </m:oMath>
                </a14:m>
                <a:endParaRPr lang="en-AU"/>
              </a:p>
            </p:txBody>
          </p:sp>
        </mc:Choice>
        <mc:Fallback xmlns="">
          <p:sp>
            <p:nvSpPr>
              <p:cNvPr id="6" name="Text Placeholder 4">
                <a:extLst>
                  <a:ext uri="{FF2B5EF4-FFF2-40B4-BE49-F238E27FC236}">
                    <a16:creationId xmlns:a16="http://schemas.microsoft.com/office/drawing/2014/main" id="{1F191F02-2B29-728E-2616-1C65F6EE7BC8}"/>
                  </a:ext>
                </a:extLst>
              </p:cNvPr>
              <p:cNvSpPr txBox="1">
                <a:spLocks noRot="1" noChangeAspect="1" noMove="1" noResize="1" noEditPoints="1" noAdjustHandles="1" noChangeArrowheads="1" noChangeShapeType="1" noTextEdit="1"/>
              </p:cNvSpPr>
              <p:nvPr/>
            </p:nvSpPr>
            <p:spPr>
              <a:xfrm>
                <a:off x="6056551" y="1555856"/>
                <a:ext cx="5543265" cy="4807835"/>
              </a:xfrm>
              <a:prstGeom prst="rect">
                <a:avLst/>
              </a:prstGeom>
              <a:blipFill>
                <a:blip r:embed="rId4"/>
                <a:stretch>
                  <a:fillRect l="-28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 Placeholder 4">
                <a:extLst>
                  <a:ext uri="{FF2B5EF4-FFF2-40B4-BE49-F238E27FC236}">
                    <a16:creationId xmlns:a16="http://schemas.microsoft.com/office/drawing/2014/main" id="{15794E65-1C35-FC69-B6CF-A1537B4C0421}"/>
                  </a:ext>
                </a:extLst>
              </p:cNvPr>
              <p:cNvSpPr txBox="1">
                <a:spLocks/>
              </p:cNvSpPr>
              <p:nvPr/>
            </p:nvSpPr>
            <p:spPr>
              <a:xfrm>
                <a:off x="7683909" y="2655761"/>
                <a:ext cx="2727187" cy="480783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14:m>
                  <m:oMath xmlns:m="http://schemas.openxmlformats.org/officeDocument/2006/math">
                    <m:r>
                      <a:rPr lang="en-AU" b="0" i="1" smtClean="0">
                        <a:latin typeface="Cambria Math" panose="02040503050406030204" pitchFamily="18" charset="0"/>
                      </a:rPr>
                      <m:t>=6.</m:t>
                    </m:r>
                  </m:oMath>
                </a14:m>
                <a:r>
                  <a:rPr lang="en-AU"/>
                  <a:t>8 </a:t>
                </a:r>
              </a:p>
              <a:p>
                <a14:m>
                  <m:oMath xmlns:m="http://schemas.openxmlformats.org/officeDocument/2006/math">
                    <m:r>
                      <a:rPr lang="en-AU" b="0" i="1" smtClean="0">
                        <a:latin typeface="Cambria Math" panose="02040503050406030204" pitchFamily="18" charset="0"/>
                      </a:rPr>
                      <m:t>=</m:t>
                    </m:r>
                    <m:r>
                      <a:rPr lang="en-AU" i="1" dirty="0" smtClean="0">
                        <a:latin typeface="Cambria Math" panose="02040503050406030204" pitchFamily="18" charset="0"/>
                      </a:rPr>
                      <m:t>10.35</m:t>
                    </m:r>
                  </m:oMath>
                </a14:m>
                <a:r>
                  <a:rPr lang="en-AU"/>
                  <a:t> </a:t>
                </a:r>
              </a:p>
              <a:p>
                <a:pPr>
                  <a:spcBef>
                    <a:spcPts val="1200"/>
                  </a:spcBef>
                </a:pPr>
                <a14:m>
                  <m:oMath xmlns:m="http://schemas.openxmlformats.org/officeDocument/2006/math">
                    <m:r>
                      <a:rPr lang="en-AU" b="0" i="1" smtClean="0">
                        <a:latin typeface="Cambria Math" panose="02040503050406030204" pitchFamily="18" charset="0"/>
                      </a:rPr>
                      <m:t>=−8.9</m:t>
                    </m:r>
                  </m:oMath>
                </a14:m>
                <a:r>
                  <a:rPr lang="en-AU"/>
                  <a:t> </a:t>
                </a:r>
              </a:p>
            </p:txBody>
          </p:sp>
        </mc:Choice>
        <mc:Fallback xmlns="">
          <p:sp>
            <p:nvSpPr>
              <p:cNvPr id="8" name="Text Placeholder 4">
                <a:extLst>
                  <a:ext uri="{FF2B5EF4-FFF2-40B4-BE49-F238E27FC236}">
                    <a16:creationId xmlns:a16="http://schemas.microsoft.com/office/drawing/2014/main" id="{15794E65-1C35-FC69-B6CF-A1537B4C0421}"/>
                  </a:ext>
                </a:extLst>
              </p:cNvPr>
              <p:cNvSpPr txBox="1">
                <a:spLocks noRot="1" noChangeAspect="1" noMove="1" noResize="1" noEditPoints="1" noAdjustHandles="1" noChangeArrowheads="1" noChangeShapeType="1" noTextEdit="1"/>
              </p:cNvSpPr>
              <p:nvPr/>
            </p:nvSpPr>
            <p:spPr>
              <a:xfrm>
                <a:off x="7683909" y="2655761"/>
                <a:ext cx="2727187" cy="4807835"/>
              </a:xfrm>
              <a:prstGeom prst="rect">
                <a:avLst/>
              </a:prstGeom>
              <a:blipFill>
                <a:blip r:embed="rId5"/>
                <a:stretch>
                  <a:fillRect l="-2009"/>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FA4BED4F-7DCF-C195-5E34-5DF0C401D4A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3179891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155E91-A1D4-7F73-56FA-40C4FC43ADF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9B955B1-C56A-3E62-7EDC-B06AC22A5A84}"/>
              </a:ext>
            </a:extLst>
          </p:cNvPr>
          <p:cNvSpPr>
            <a:spLocks noGrp="1"/>
          </p:cNvSpPr>
          <p:nvPr>
            <p:ph type="title"/>
          </p:nvPr>
        </p:nvSpPr>
        <p:spPr/>
        <p:txBody>
          <a:bodyPr/>
          <a:lstStyle/>
          <a:p>
            <a:r>
              <a:rPr lang="en-AU"/>
              <a:t>Solving exponential equations</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3EEF8BFE-27B0-1B6F-36DF-03F8728EE33E}"/>
                  </a:ext>
                </a:extLst>
              </p:cNvPr>
              <p:cNvSpPr>
                <a:spLocks noGrp="1"/>
              </p:cNvSpPr>
              <p:nvPr>
                <p:ph type="body" sz="quarter" idx="17"/>
              </p:nvPr>
            </p:nvSpPr>
            <p:spPr>
              <a:xfrm>
                <a:off x="360000" y="1567086"/>
                <a:ext cx="11484000" cy="479923"/>
              </a:xfrm>
            </p:spPr>
            <p:txBody>
              <a:bodyPr/>
              <a:lstStyle/>
              <a:p>
                <a:r>
                  <a:rPr lang="en-AU"/>
                  <a:t>Solve </a:t>
                </a:r>
                <a14:m>
                  <m:oMath xmlns:m="http://schemas.openxmlformats.org/officeDocument/2006/math">
                    <m:sSup>
                      <m:sSupPr>
                        <m:ctrlPr>
                          <a:rPr lang="en-AU" i="1">
                            <a:latin typeface="Cambria Math" panose="02040503050406030204" pitchFamily="18" charset="0"/>
                          </a:rPr>
                        </m:ctrlPr>
                      </m:sSupPr>
                      <m:e>
                        <m:r>
                          <a:rPr lang="en-AU" i="1">
                            <a:latin typeface="Cambria Math" panose="02040503050406030204" pitchFamily="18" charset="0"/>
                          </a:rPr>
                          <m:t>10</m:t>
                        </m:r>
                      </m:e>
                      <m:sup>
                        <m:r>
                          <a:rPr lang="en-AU" i="1">
                            <a:latin typeface="Cambria Math" panose="02040503050406030204" pitchFamily="18" charset="0"/>
                          </a:rPr>
                          <m:t>𝑥</m:t>
                        </m:r>
                        <m:r>
                          <a:rPr lang="en-AU" i="1">
                            <a:latin typeface="Cambria Math" panose="02040503050406030204" pitchFamily="18" charset="0"/>
                          </a:rPr>
                          <m:t>+1</m:t>
                        </m:r>
                      </m:sup>
                    </m:sSup>
                    <m:r>
                      <a:rPr lang="en-AU" i="1">
                        <a:latin typeface="Cambria Math" panose="02040503050406030204" pitchFamily="18" charset="0"/>
                      </a:rPr>
                      <m:t>=27</m:t>
                    </m:r>
                  </m:oMath>
                </a14:m>
                <a:r>
                  <a:rPr lang="en-AU"/>
                  <a:t> for </a:t>
                </a:r>
                <a14:m>
                  <m:oMath xmlns:m="http://schemas.openxmlformats.org/officeDocument/2006/math">
                    <m:r>
                      <a:rPr lang="en-AU" i="1" dirty="0">
                        <a:latin typeface="Cambria Math" panose="02040503050406030204" pitchFamily="18" charset="0"/>
                      </a:rPr>
                      <m:t>𝑥</m:t>
                    </m:r>
                  </m:oMath>
                </a14:m>
                <a:r>
                  <a:rPr lang="en-AU"/>
                  <a:t>, correct to 2 decimal places. </a:t>
                </a:r>
              </a:p>
              <a:p>
                <a:endParaRPr lang="en-AU"/>
              </a:p>
            </p:txBody>
          </p:sp>
        </mc:Choice>
        <mc:Fallback xmlns="">
          <p:sp>
            <p:nvSpPr>
              <p:cNvPr id="5" name="Text Placeholder 4">
                <a:extLst>
                  <a:ext uri="{FF2B5EF4-FFF2-40B4-BE49-F238E27FC236}">
                    <a16:creationId xmlns:a16="http://schemas.microsoft.com/office/drawing/2014/main" id="{3EEF8BFE-27B0-1B6F-36DF-03F8728EE33E}"/>
                  </a:ext>
                </a:extLst>
              </p:cNvPr>
              <p:cNvSpPr>
                <a:spLocks noGrp="1" noRot="1" noChangeAspect="1" noMove="1" noResize="1" noEditPoints="1" noAdjustHandles="1" noChangeArrowheads="1" noChangeShapeType="1" noTextEdit="1"/>
              </p:cNvSpPr>
              <p:nvPr>
                <p:ph type="body" sz="quarter" idx="17"/>
              </p:nvPr>
            </p:nvSpPr>
            <p:spPr>
              <a:xfrm>
                <a:off x="360000" y="1567086"/>
                <a:ext cx="11484000" cy="479923"/>
              </a:xfrm>
              <a:blipFill>
                <a:blip r:embed="rId3"/>
                <a:stretch>
                  <a:fillRect l="-1327" b="-164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 Placeholder 4">
                <a:extLst>
                  <a:ext uri="{FF2B5EF4-FFF2-40B4-BE49-F238E27FC236}">
                    <a16:creationId xmlns:a16="http://schemas.microsoft.com/office/drawing/2014/main" id="{7761F799-8729-1947-5FD5-EF3A7450A1A2}"/>
                  </a:ext>
                </a:extLst>
              </p:cNvPr>
              <p:cNvSpPr txBox="1">
                <a:spLocks/>
              </p:cNvSpPr>
              <p:nvPr/>
            </p:nvSpPr>
            <p:spPr>
              <a:xfrm>
                <a:off x="1818412" y="2395543"/>
                <a:ext cx="3740147" cy="3466462"/>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b="1" dirty="0"/>
                  <a:t>Method 1</a:t>
                </a:r>
              </a:p>
              <a:p>
                <a:pPr algn="ctr"/>
                <a14:m>
                  <m:oMathPara xmlns:m="http://schemas.openxmlformats.org/officeDocument/2006/math">
                    <m:oMathParaPr>
                      <m:jc m:val="centerGroup"/>
                    </m:oMathParaPr>
                    <m:oMath xmlns:m="http://schemas.openxmlformats.org/officeDocument/2006/math">
                      <m:sSup>
                        <m:sSupPr>
                          <m:ctrlPr>
                            <a:rPr lang="en-AU" i="1">
                              <a:latin typeface="Cambria Math" panose="02040503050406030204" pitchFamily="18" charset="0"/>
                            </a:rPr>
                          </m:ctrlPr>
                        </m:sSupPr>
                        <m:e>
                          <m:r>
                            <a:rPr lang="en-AU" b="0" i="1" smtClean="0">
                              <a:latin typeface="Cambria Math" panose="02040503050406030204" pitchFamily="18" charset="0"/>
                            </a:rPr>
                            <m:t>10</m:t>
                          </m:r>
                        </m:e>
                        <m:sup>
                          <m:r>
                            <a:rPr lang="en-AU" i="1">
                              <a:latin typeface="Cambria Math" panose="02040503050406030204" pitchFamily="18" charset="0"/>
                            </a:rPr>
                            <m:t>𝑥</m:t>
                          </m:r>
                          <m:r>
                            <a:rPr lang="en-AU" i="1">
                              <a:latin typeface="Cambria Math" panose="02040503050406030204" pitchFamily="18" charset="0"/>
                            </a:rPr>
                            <m:t>+1</m:t>
                          </m:r>
                        </m:sup>
                      </m:sSup>
                      <m:r>
                        <m:rPr>
                          <m:aln/>
                        </m:rPr>
                        <a:rPr lang="en-AU" i="1">
                          <a:latin typeface="Cambria Math" panose="02040503050406030204" pitchFamily="18" charset="0"/>
                        </a:rPr>
                        <m:t>=</m:t>
                      </m:r>
                      <m:r>
                        <a:rPr lang="en-AU" b="0" i="1" smtClean="0">
                          <a:latin typeface="Cambria Math" panose="02040503050406030204" pitchFamily="18" charset="0"/>
                        </a:rPr>
                        <m:t>27</m:t>
                      </m:r>
                    </m:oMath>
                    <m:oMath xmlns:m="http://schemas.openxmlformats.org/officeDocument/2006/math">
                      <m:r>
                        <a:rPr lang="en-AU">
                          <a:latin typeface="Cambria Math" panose="02040503050406030204" pitchFamily="18" charset="0"/>
                        </a:rPr>
                        <m:t>1</m:t>
                      </m:r>
                      <m:r>
                        <a:rPr lang="en-AU" b="0" i="0" smtClean="0">
                          <a:latin typeface="Cambria Math" panose="02040503050406030204" pitchFamily="18" charset="0"/>
                        </a:rPr>
                        <m:t>0</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10</m:t>
                          </m:r>
                        </m:e>
                        <m:sup>
                          <m:r>
                            <a:rPr lang="en-AU" b="0" i="1" smtClean="0">
                              <a:latin typeface="Cambria Math" panose="02040503050406030204" pitchFamily="18" charset="0"/>
                            </a:rPr>
                            <m:t>𝑥</m:t>
                          </m:r>
                        </m:sup>
                      </m:sSup>
                      <m:r>
                        <m:rPr>
                          <m:aln/>
                        </m:rPr>
                        <a:rPr lang="en-AU" b="0" i="1" smtClean="0">
                          <a:latin typeface="Cambria Math" panose="02040503050406030204" pitchFamily="18" charset="0"/>
                        </a:rPr>
                        <m:t>=</m:t>
                      </m:r>
                      <m:r>
                        <a:rPr lang="en-AU" b="0" i="1" smtClean="0">
                          <a:latin typeface="Cambria Math" panose="02040503050406030204" pitchFamily="18" charset="0"/>
                        </a:rPr>
                        <m:t>27</m:t>
                      </m:r>
                    </m:oMath>
                    <m:oMath xmlns:m="http://schemas.openxmlformats.org/officeDocument/2006/math">
                      <m:sSup>
                        <m:sSupPr>
                          <m:ctrlPr>
                            <a:rPr lang="en-AU" b="0" i="1" smtClean="0">
                              <a:latin typeface="Cambria Math" panose="02040503050406030204" pitchFamily="18" charset="0"/>
                            </a:rPr>
                          </m:ctrlPr>
                        </m:sSupPr>
                        <m:e>
                          <m:r>
                            <a:rPr lang="en-AU" i="1">
                              <a:latin typeface="Cambria Math" panose="02040503050406030204" pitchFamily="18" charset="0"/>
                            </a:rPr>
                            <m:t>1</m:t>
                          </m:r>
                          <m:r>
                            <a:rPr lang="en-AU" b="0" i="1" smtClean="0">
                              <a:latin typeface="Cambria Math" panose="02040503050406030204" pitchFamily="18" charset="0"/>
                            </a:rPr>
                            <m:t>0</m:t>
                          </m:r>
                        </m:e>
                        <m:sup>
                          <m:r>
                            <a:rPr lang="en-AU" b="0" i="1" smtClean="0">
                              <a:latin typeface="Cambria Math" panose="02040503050406030204" pitchFamily="18" charset="0"/>
                            </a:rPr>
                            <m:t>𝑥</m:t>
                          </m:r>
                        </m:sup>
                      </m:sSup>
                      <m:r>
                        <m:rPr>
                          <m:aln/>
                        </m:rPr>
                        <a:rPr lang="en-AU" b="0" i="1" smtClean="0">
                          <a:latin typeface="Cambria Math" panose="02040503050406030204" pitchFamily="18" charset="0"/>
                        </a:rPr>
                        <m:t>=</m:t>
                      </m:r>
                      <m:r>
                        <a:rPr lang="en-AU" b="0" i="1" smtClean="0">
                          <a:latin typeface="Cambria Math" panose="02040503050406030204" pitchFamily="18" charset="0"/>
                        </a:rPr>
                        <m:t>2.7</m:t>
                      </m:r>
                    </m:oMath>
                    <m:oMath xmlns:m="http://schemas.openxmlformats.org/officeDocument/2006/math">
                      <m:r>
                        <a:rPr lang="en-AU" b="0" i="1" smtClean="0">
                          <a:latin typeface="Cambria Math" panose="02040503050406030204" pitchFamily="18" charset="0"/>
                        </a:rPr>
                        <m:t>𝑥</m:t>
                      </m:r>
                      <m:r>
                        <m:rPr>
                          <m:aln/>
                        </m:rP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10</m:t>
                              </m:r>
                            </m:sub>
                          </m:sSub>
                        </m:fName>
                        <m:e>
                          <m:r>
                            <a:rPr lang="en-AU" b="0" i="1" smtClean="0">
                              <a:latin typeface="Cambria Math" panose="02040503050406030204" pitchFamily="18" charset="0"/>
                            </a:rPr>
                            <m:t>2.7</m:t>
                          </m:r>
                        </m:e>
                      </m:func>
                    </m:oMath>
                    <m:oMath xmlns:m="http://schemas.openxmlformats.org/officeDocument/2006/math">
                      <m:r>
                        <a:rPr lang="en-AU" b="0" i="1" smtClean="0">
                          <a:latin typeface="Cambria Math" panose="02040503050406030204" pitchFamily="18" charset="0"/>
                        </a:rPr>
                        <m:t>𝑥</m:t>
                      </m:r>
                      <m:r>
                        <m:rPr>
                          <m:aln/>
                        </m:rPr>
                        <a:rPr lang="en-AU" b="0" i="1" smtClean="0">
                          <a:latin typeface="Cambria Math" panose="02040503050406030204" pitchFamily="18" charset="0"/>
                        </a:rPr>
                        <m:t>=</m:t>
                      </m:r>
                      <m:r>
                        <a:rPr lang="en-AU" b="0" i="1" smtClean="0">
                          <a:latin typeface="Cambria Math" panose="02040503050406030204" pitchFamily="18" charset="0"/>
                        </a:rPr>
                        <m:t>0.42136…</m:t>
                      </m:r>
                    </m:oMath>
                    <m:oMath xmlns:m="http://schemas.openxmlformats.org/officeDocument/2006/math">
                      <m:r>
                        <a:rPr lang="en-AU" b="0" i="1" smtClean="0">
                          <a:latin typeface="Cambria Math" panose="02040503050406030204" pitchFamily="18" charset="0"/>
                        </a:rPr>
                        <m:t>𝑥</m:t>
                      </m:r>
                      <m:r>
                        <m:rPr>
                          <m:aln/>
                        </m:rPr>
                        <a:rPr lang="en-AU" b="0" i="1" smtClean="0">
                          <a:latin typeface="Cambria Math" panose="02040503050406030204" pitchFamily="18" charset="0"/>
                        </a:rPr>
                        <m:t>=</m:t>
                      </m:r>
                      <m:r>
                        <a:rPr lang="en-AU" b="0" i="1" smtClean="0">
                          <a:latin typeface="Cambria Math" panose="02040503050406030204" pitchFamily="18" charset="0"/>
                        </a:rPr>
                        <m:t>0.43</m:t>
                      </m:r>
                    </m:oMath>
                  </m:oMathPara>
                </a14:m>
                <a:endParaRPr lang="en-AU" b="0" dirty="0"/>
              </a:p>
            </p:txBody>
          </p:sp>
        </mc:Choice>
        <mc:Fallback xmlns="">
          <p:sp>
            <p:nvSpPr>
              <p:cNvPr id="6" name="Text Placeholder 4">
                <a:extLst>
                  <a:ext uri="{FF2B5EF4-FFF2-40B4-BE49-F238E27FC236}">
                    <a16:creationId xmlns:a16="http://schemas.microsoft.com/office/drawing/2014/main" id="{7761F799-8729-1947-5FD5-EF3A7450A1A2}"/>
                  </a:ext>
                </a:extLst>
              </p:cNvPr>
              <p:cNvSpPr txBox="1">
                <a:spLocks noRot="1" noChangeAspect="1" noMove="1" noResize="1" noEditPoints="1" noAdjustHandles="1" noChangeArrowheads="1" noChangeShapeType="1" noTextEdit="1"/>
              </p:cNvSpPr>
              <p:nvPr/>
            </p:nvSpPr>
            <p:spPr>
              <a:xfrm>
                <a:off x="1818412" y="2395543"/>
                <a:ext cx="3740147" cy="3466462"/>
              </a:xfrm>
              <a:prstGeom prst="rect">
                <a:avLst/>
              </a:prstGeom>
              <a:blipFill>
                <a:blip r:embed="rId4"/>
                <a:stretch>
                  <a:fillRect/>
                </a:stretch>
              </a:blipFill>
            </p:spPr>
            <p:txBody>
              <a:bodyPr/>
              <a:lstStyle/>
              <a:p>
                <a:r>
                  <a:rPr lang="en-US">
                    <a:noFill/>
                  </a:rPr>
                  <a:t> </a:t>
                </a:r>
              </a:p>
            </p:txBody>
          </p:sp>
        </mc:Fallback>
      </mc:AlternateContent>
      <p:sp>
        <p:nvSpPr>
          <p:cNvPr id="10" name="Speech Bubble: Rectangle with Corners Rounded 9">
            <a:extLst>
              <a:ext uri="{FF2B5EF4-FFF2-40B4-BE49-F238E27FC236}">
                <a16:creationId xmlns:a16="http://schemas.microsoft.com/office/drawing/2014/main" id="{893D9B6D-6291-7CD7-273C-5241C63D55F4}"/>
              </a:ext>
            </a:extLst>
          </p:cNvPr>
          <p:cNvSpPr/>
          <p:nvPr/>
        </p:nvSpPr>
        <p:spPr>
          <a:xfrm>
            <a:off x="602148" y="4128774"/>
            <a:ext cx="2432528" cy="1014726"/>
          </a:xfrm>
          <a:prstGeom prst="wedgeRoundRectCallout">
            <a:avLst>
              <a:gd name="adj1" fmla="val 39853"/>
              <a:gd name="adj2" fmla="val -7911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2000" dirty="0"/>
              <a:t>Why is the first line written this way?</a:t>
            </a:r>
          </a:p>
        </p:txBody>
      </p:sp>
      <p:cxnSp>
        <p:nvCxnSpPr>
          <p:cNvPr id="12" name="Straight Connector 11">
            <a:extLst>
              <a:ext uri="{FF2B5EF4-FFF2-40B4-BE49-F238E27FC236}">
                <a16:creationId xmlns:a16="http://schemas.microsoft.com/office/drawing/2014/main" id="{7468C16B-34A7-F749-F30C-5F612385A9A4}"/>
              </a:ext>
              <a:ext uri="{C183D7F6-B498-43B3-948B-1728B52AA6E4}">
                <adec:decorative xmlns:adec="http://schemas.microsoft.com/office/drawing/2017/decorative" val="1"/>
              </a:ext>
            </a:extLst>
          </p:cNvPr>
          <p:cNvCxnSpPr/>
          <p:nvPr/>
        </p:nvCxnSpPr>
        <p:spPr>
          <a:xfrm>
            <a:off x="5713122" y="2314794"/>
            <a:ext cx="0" cy="404319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 Placeholder 4">
                <a:extLst>
                  <a:ext uri="{FF2B5EF4-FFF2-40B4-BE49-F238E27FC236}">
                    <a16:creationId xmlns:a16="http://schemas.microsoft.com/office/drawing/2014/main" id="{702B4447-E769-E762-A35C-4EA740543FAB}"/>
                  </a:ext>
                </a:extLst>
              </p:cNvPr>
              <p:cNvSpPr txBox="1">
                <a:spLocks/>
              </p:cNvSpPr>
              <p:nvPr/>
            </p:nvSpPr>
            <p:spPr>
              <a:xfrm>
                <a:off x="6225921" y="2395543"/>
                <a:ext cx="4719917" cy="3521902"/>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b="1" dirty="0"/>
                  <a:t>Method 2</a:t>
                </a:r>
              </a:p>
              <a:p>
                <a:pPr/>
                <a14:m>
                  <m:oMathPara xmlns:m="http://schemas.openxmlformats.org/officeDocument/2006/math">
                    <m:oMathParaPr>
                      <m:jc m:val="left"/>
                    </m:oMathParaPr>
                    <m:oMath xmlns:m="http://schemas.openxmlformats.org/officeDocument/2006/math">
                      <m:sSup>
                        <m:sSupPr>
                          <m:ctrlPr>
                            <a:rPr lang="en-AU" i="1">
                              <a:latin typeface="Cambria Math" panose="02040503050406030204" pitchFamily="18" charset="0"/>
                            </a:rPr>
                          </m:ctrlPr>
                        </m:sSupPr>
                        <m:e>
                          <m:r>
                            <a:rPr lang="en-AU" i="1">
                              <a:latin typeface="Cambria Math" panose="02040503050406030204" pitchFamily="18" charset="0"/>
                            </a:rPr>
                            <m:t>10</m:t>
                          </m:r>
                        </m:e>
                        <m:sup>
                          <m:r>
                            <a:rPr lang="en-AU" i="1">
                              <a:latin typeface="Cambria Math" panose="02040503050406030204" pitchFamily="18" charset="0"/>
                            </a:rPr>
                            <m:t>𝑥</m:t>
                          </m:r>
                          <m:r>
                            <a:rPr lang="en-AU" i="1">
                              <a:latin typeface="Cambria Math" panose="02040503050406030204" pitchFamily="18" charset="0"/>
                            </a:rPr>
                            <m:t>+1</m:t>
                          </m:r>
                        </m:sup>
                      </m:sSup>
                      <m:r>
                        <m:rPr>
                          <m:aln/>
                        </m:rPr>
                        <a:rPr lang="en-AU" i="1">
                          <a:latin typeface="Cambria Math" panose="02040503050406030204" pitchFamily="18" charset="0"/>
                        </a:rPr>
                        <m:t>=</m:t>
                      </m:r>
                      <m:r>
                        <a:rPr lang="en-AU" i="1">
                          <a:latin typeface="Cambria Math" panose="02040503050406030204" pitchFamily="18" charset="0"/>
                        </a:rPr>
                        <m:t>27</m:t>
                      </m:r>
                    </m:oMath>
                    <m:oMath xmlns:m="http://schemas.openxmlformats.org/officeDocument/2006/math">
                      <m:r>
                        <a:rPr lang="en-AU"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𝑥</m:t>
                      </m:r>
                      <m:r>
                        <a:rPr lang="en-AU" b="0" i="1" smtClean="0">
                          <a:latin typeface="Cambria Math" panose="02040503050406030204" pitchFamily="18" charset="0"/>
                          <a:ea typeface="Cambria Math" panose="02040503050406030204" pitchFamily="18" charset="0"/>
                        </a:rPr>
                        <m:t>+1</m:t>
                      </m:r>
                      <m:r>
                        <m:rPr>
                          <m:aln/>
                        </m:rPr>
                        <a:rPr lang="en-AU" b="0" i="1" smtClean="0">
                          <a:latin typeface="Cambria Math" panose="02040503050406030204" pitchFamily="18" charset="0"/>
                          <a:ea typeface="Cambria Math" panose="02040503050406030204" pitchFamily="18" charset="0"/>
                        </a:rPr>
                        <m:t>=</m:t>
                      </m:r>
                      <m:func>
                        <m:funcPr>
                          <m:ctrlPr>
                            <a:rPr lang="en-AU" b="0" i="1" smtClean="0">
                              <a:latin typeface="Cambria Math" panose="02040503050406030204" pitchFamily="18" charset="0"/>
                              <a:ea typeface="Cambria Math" panose="02040503050406030204" pitchFamily="18" charset="0"/>
                            </a:rPr>
                          </m:ctrlPr>
                        </m:funcPr>
                        <m:fName>
                          <m:sSub>
                            <m:sSubPr>
                              <m:ctrlPr>
                                <a:rPr lang="en-AU" b="0" i="1" smtClean="0">
                                  <a:latin typeface="Cambria Math" panose="02040503050406030204" pitchFamily="18" charset="0"/>
                                  <a:ea typeface="Cambria Math" panose="02040503050406030204" pitchFamily="18" charset="0"/>
                                </a:rPr>
                              </m:ctrlPr>
                            </m:sSubPr>
                            <m:e>
                              <m:r>
                                <m:rPr>
                                  <m:sty m:val="p"/>
                                </m:rPr>
                                <a:rPr lang="en-AU" b="0" i="0" smtClean="0">
                                  <a:latin typeface="Cambria Math" panose="02040503050406030204" pitchFamily="18" charset="0"/>
                                  <a:ea typeface="Cambria Math" panose="02040503050406030204" pitchFamily="18" charset="0"/>
                                </a:rPr>
                                <m:t>log</m:t>
                              </m:r>
                            </m:e>
                            <m:sub>
                              <m:r>
                                <a:rPr lang="en-AU" b="0" i="1" smtClean="0">
                                  <a:latin typeface="Cambria Math" panose="02040503050406030204" pitchFamily="18" charset="0"/>
                                  <a:ea typeface="Cambria Math" panose="02040503050406030204" pitchFamily="18" charset="0"/>
                                </a:rPr>
                                <m:t>10</m:t>
                              </m:r>
                            </m:sub>
                          </m:sSub>
                        </m:fName>
                        <m:e>
                          <m:r>
                            <a:rPr lang="en-AU" b="0" i="1" smtClean="0">
                              <a:latin typeface="Cambria Math" panose="02040503050406030204" pitchFamily="18" charset="0"/>
                              <a:ea typeface="Cambria Math" panose="02040503050406030204" pitchFamily="18" charset="0"/>
                            </a:rPr>
                            <m:t>27</m:t>
                          </m:r>
                        </m:e>
                      </m:func>
                    </m:oMath>
                    <m:oMath xmlns:m="http://schemas.openxmlformats.org/officeDocument/2006/math">
                      <m:r>
                        <a:rPr lang="en-AU" b="0" i="1" smtClean="0">
                          <a:latin typeface="Cambria Math" panose="02040503050406030204" pitchFamily="18" charset="0"/>
                          <a:ea typeface="Cambria Math" panose="02040503050406030204" pitchFamily="18" charset="0"/>
                        </a:rPr>
                        <m:t>𝑥</m:t>
                      </m:r>
                      <m:r>
                        <m:rPr>
                          <m:aln/>
                        </m:rPr>
                        <a:rPr lang="en-AU" b="0" i="1" smtClean="0">
                          <a:latin typeface="Cambria Math" panose="02040503050406030204" pitchFamily="18" charset="0"/>
                          <a:ea typeface="Cambria Math" panose="02040503050406030204" pitchFamily="18" charset="0"/>
                        </a:rPr>
                        <m:t>=</m:t>
                      </m:r>
                      <m:func>
                        <m:funcPr>
                          <m:ctrlPr>
                            <a:rPr lang="en-AU" b="0" i="1" smtClean="0">
                              <a:latin typeface="Cambria Math" panose="02040503050406030204" pitchFamily="18" charset="0"/>
                              <a:ea typeface="Cambria Math" panose="02040503050406030204" pitchFamily="18" charset="0"/>
                            </a:rPr>
                          </m:ctrlPr>
                        </m:funcPr>
                        <m:fName>
                          <m:sSub>
                            <m:sSubPr>
                              <m:ctrlPr>
                                <a:rPr lang="en-AU" b="0" i="1" smtClean="0">
                                  <a:latin typeface="Cambria Math" panose="02040503050406030204" pitchFamily="18" charset="0"/>
                                  <a:ea typeface="Cambria Math" panose="02040503050406030204" pitchFamily="18" charset="0"/>
                                </a:rPr>
                              </m:ctrlPr>
                            </m:sSubPr>
                            <m:e>
                              <m:r>
                                <m:rPr>
                                  <m:sty m:val="p"/>
                                </m:rPr>
                                <a:rPr lang="en-AU" b="0" i="0" smtClean="0">
                                  <a:latin typeface="Cambria Math" panose="02040503050406030204" pitchFamily="18" charset="0"/>
                                  <a:ea typeface="Cambria Math" panose="02040503050406030204" pitchFamily="18" charset="0"/>
                                </a:rPr>
                                <m:t>log</m:t>
                              </m:r>
                            </m:e>
                            <m:sub>
                              <m:r>
                                <a:rPr lang="en-AU" b="0" i="1" smtClean="0">
                                  <a:latin typeface="Cambria Math" panose="02040503050406030204" pitchFamily="18" charset="0"/>
                                  <a:ea typeface="Cambria Math" panose="02040503050406030204" pitchFamily="18" charset="0"/>
                                </a:rPr>
                                <m:t>10</m:t>
                              </m:r>
                            </m:sub>
                          </m:sSub>
                        </m:fName>
                        <m:e>
                          <m:r>
                            <a:rPr lang="en-AU" b="0" i="1" smtClean="0">
                              <a:latin typeface="Cambria Math" panose="02040503050406030204" pitchFamily="18" charset="0"/>
                              <a:ea typeface="Cambria Math" panose="02040503050406030204" pitchFamily="18" charset="0"/>
                            </a:rPr>
                            <m:t>27</m:t>
                          </m:r>
                        </m:e>
                      </m:func>
                      <m:r>
                        <a:rPr lang="en-AU" b="0" i="1" smtClean="0">
                          <a:latin typeface="Cambria Math" panose="02040503050406030204" pitchFamily="18" charset="0"/>
                          <a:ea typeface="Cambria Math" panose="02040503050406030204" pitchFamily="18" charset="0"/>
                        </a:rPr>
                        <m:t>−1</m:t>
                      </m:r>
                    </m:oMath>
                    <m:oMath xmlns:m="http://schemas.openxmlformats.org/officeDocument/2006/math">
                      <m:r>
                        <a:rPr lang="en-AU" i="1">
                          <a:latin typeface="Cambria Math" panose="02040503050406030204" pitchFamily="18" charset="0"/>
                        </a:rPr>
                        <m:t>𝑥</m:t>
                      </m:r>
                      <m:r>
                        <m:rPr>
                          <m:aln/>
                        </m:rPr>
                        <a:rPr lang="en-AU" i="1">
                          <a:latin typeface="Cambria Math" panose="02040503050406030204" pitchFamily="18" charset="0"/>
                        </a:rPr>
                        <m:t>=</m:t>
                      </m:r>
                      <m:r>
                        <a:rPr lang="en-AU" i="1">
                          <a:latin typeface="Cambria Math" panose="02040503050406030204" pitchFamily="18" charset="0"/>
                        </a:rPr>
                        <m:t>0.42136…</m:t>
                      </m:r>
                    </m:oMath>
                    <m:oMath xmlns:m="http://schemas.openxmlformats.org/officeDocument/2006/math">
                      <m:r>
                        <a:rPr lang="en-AU" i="1">
                          <a:latin typeface="Cambria Math" panose="02040503050406030204" pitchFamily="18" charset="0"/>
                        </a:rPr>
                        <m:t>𝑥</m:t>
                      </m:r>
                      <m:r>
                        <m:rPr>
                          <m:aln/>
                        </m:rPr>
                        <a:rPr lang="en-AU" i="1">
                          <a:latin typeface="Cambria Math" panose="02040503050406030204" pitchFamily="18" charset="0"/>
                        </a:rPr>
                        <m:t>=</m:t>
                      </m:r>
                      <m:r>
                        <a:rPr lang="en-AU" i="1">
                          <a:latin typeface="Cambria Math" panose="02040503050406030204" pitchFamily="18" charset="0"/>
                        </a:rPr>
                        <m:t>0.43</m:t>
                      </m:r>
                    </m:oMath>
                  </m:oMathPara>
                </a14:m>
                <a:br>
                  <a:rPr lang="en-AU" dirty="0"/>
                </a:br>
                <a:endParaRPr lang="en-AU" b="0" dirty="0"/>
              </a:p>
              <a:p>
                <a:br>
                  <a:rPr lang="en-AU" b="0" dirty="0"/>
                </a:br>
                <a:endParaRPr lang="en-AU" b="0" dirty="0"/>
              </a:p>
            </p:txBody>
          </p:sp>
        </mc:Choice>
        <mc:Fallback xmlns="">
          <p:sp>
            <p:nvSpPr>
              <p:cNvPr id="7" name="Text Placeholder 4">
                <a:extLst>
                  <a:ext uri="{FF2B5EF4-FFF2-40B4-BE49-F238E27FC236}">
                    <a16:creationId xmlns:a16="http://schemas.microsoft.com/office/drawing/2014/main" id="{702B4447-E769-E762-A35C-4EA740543FAB}"/>
                  </a:ext>
                </a:extLst>
              </p:cNvPr>
              <p:cNvSpPr txBox="1">
                <a:spLocks noRot="1" noChangeAspect="1" noMove="1" noResize="1" noEditPoints="1" noAdjustHandles="1" noChangeArrowheads="1" noChangeShapeType="1" noTextEdit="1"/>
              </p:cNvSpPr>
              <p:nvPr/>
            </p:nvSpPr>
            <p:spPr>
              <a:xfrm>
                <a:off x="6225921" y="2395543"/>
                <a:ext cx="4719917" cy="3521902"/>
              </a:xfrm>
              <a:prstGeom prst="rect">
                <a:avLst/>
              </a:prstGeom>
              <a:blipFill>
                <a:blip r:embed="rId5"/>
                <a:stretch>
                  <a:fillRect l="-3217"/>
                </a:stretch>
              </a:blipFill>
            </p:spPr>
            <p:txBody>
              <a:bodyPr/>
              <a:lstStyle/>
              <a:p>
                <a:r>
                  <a:rPr lang="en-US">
                    <a:noFill/>
                  </a:rPr>
                  <a:t> </a:t>
                </a:r>
              </a:p>
            </p:txBody>
          </p:sp>
        </mc:Fallback>
      </mc:AlternateContent>
      <p:sp>
        <p:nvSpPr>
          <p:cNvPr id="8" name="Speech Bubble: Rectangle with Corners Rounded 7">
            <a:extLst>
              <a:ext uri="{FF2B5EF4-FFF2-40B4-BE49-F238E27FC236}">
                <a16:creationId xmlns:a16="http://schemas.microsoft.com/office/drawing/2014/main" id="{2A443419-A1BE-06B1-8F17-879DF30FE677}"/>
              </a:ext>
            </a:extLst>
          </p:cNvPr>
          <p:cNvSpPr/>
          <p:nvPr/>
        </p:nvSpPr>
        <p:spPr>
          <a:xfrm>
            <a:off x="8909219" y="1666552"/>
            <a:ext cx="2214775" cy="1336530"/>
          </a:xfrm>
          <a:prstGeom prst="wedgeRoundRectCallout">
            <a:avLst>
              <a:gd name="adj1" fmla="val -65815"/>
              <a:gd name="adj2" fmla="val 3747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AU" sz="2000" dirty="0"/>
              <a:t>Which method do you prefer and why?</a:t>
            </a:r>
          </a:p>
        </p:txBody>
      </p:sp>
      <p:sp>
        <p:nvSpPr>
          <p:cNvPr id="2" name="Slide Number Placeholder 1">
            <a:extLst>
              <a:ext uri="{FF2B5EF4-FFF2-40B4-BE49-F238E27FC236}">
                <a16:creationId xmlns:a16="http://schemas.microsoft.com/office/drawing/2014/main" id="{10B8D283-4F80-ED7C-15AE-744B226C739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a:p>
        </p:txBody>
      </p:sp>
    </p:spTree>
    <p:extLst>
      <p:ext uri="{BB962C8B-B14F-4D97-AF65-F5344CB8AC3E}">
        <p14:creationId xmlns:p14="http://schemas.microsoft.com/office/powerpoint/2010/main" val="2528780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7" grpId="0"/>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850B20-A4FB-1127-B071-0D2F20A4B8BE}"/>
              </a:ext>
            </a:extLst>
          </p:cNvPr>
          <p:cNvSpPr>
            <a:spLocks noGrp="1"/>
          </p:cNvSpPr>
          <p:nvPr>
            <p:ph type="title"/>
          </p:nvPr>
        </p:nvSpPr>
        <p:spPr/>
        <p:txBody>
          <a:bodyPr/>
          <a:lstStyle/>
          <a:p>
            <a:r>
              <a:rPr lang="en-AU"/>
              <a:t>Logarithm of a reciprocal</a:t>
            </a:r>
          </a:p>
        </p:txBody>
      </p:sp>
      <p:sp>
        <p:nvSpPr>
          <p:cNvPr id="4" name="Text Placeholder 3">
            <a:extLst>
              <a:ext uri="{FF2B5EF4-FFF2-40B4-BE49-F238E27FC236}">
                <a16:creationId xmlns:a16="http://schemas.microsoft.com/office/drawing/2014/main" id="{8D84D7C0-952D-006F-3148-1682FDB97ADD}"/>
              </a:ext>
            </a:extLst>
          </p:cNvPr>
          <p:cNvSpPr>
            <a:spLocks noGrp="1"/>
          </p:cNvSpPr>
          <p:nvPr>
            <p:ph type="body" sz="quarter" idx="18"/>
          </p:nvPr>
        </p:nvSpPr>
        <p:spPr/>
        <p:txBody>
          <a:bodyPr/>
          <a:lstStyle/>
          <a:p>
            <a:r>
              <a:rPr lang="en-AU"/>
              <a:t>Compare the 2 solutions</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D706C353-C5A5-A167-E607-110DE8BAC0C8}"/>
                  </a:ext>
                </a:extLst>
              </p:cNvPr>
              <p:cNvSpPr>
                <a:spLocks noGrp="1"/>
              </p:cNvSpPr>
              <p:nvPr>
                <p:ph type="body" sz="quarter" idx="17"/>
              </p:nvPr>
            </p:nvSpPr>
            <p:spPr>
              <a:xfrm>
                <a:off x="360000" y="1567086"/>
                <a:ext cx="5669767" cy="4975979"/>
              </a:xfrm>
            </p:spPr>
            <p:txBody>
              <a:bodyPr/>
              <a:lstStyle/>
              <a:p>
                <a:pPr>
                  <a:lnSpc>
                    <a:spcPct val="100000"/>
                  </a:lnSpc>
                </a:pPr>
                <a:r>
                  <a:rPr lang="en-AU" b="1" dirty="0"/>
                  <a:t>Method 1</a:t>
                </a:r>
              </a:p>
              <a:p>
                <a:r>
                  <a:rPr lang="en-AU" b="0" dirty="0"/>
                  <a:t>      </a:t>
                </a:r>
                <a14:m>
                  <m:oMath xmlns:m="http://schemas.openxmlformats.org/officeDocument/2006/math">
                    <m:r>
                      <a:rPr lang="en-AU" b="0" i="1" smtClean="0">
                        <a:latin typeface="Cambria Math" panose="02040503050406030204" pitchFamily="18" charset="0"/>
                      </a:rPr>
                      <m:t>𝐿𝐻𝑆</m:t>
                    </m:r>
                    <m:r>
                      <a:rPr lang="en-AU" b="0" i="1" smtClean="0">
                        <a:latin typeface="Cambria Math" panose="02040503050406030204" pitchFamily="18" charset="0"/>
                      </a:rPr>
                      <m:t>=</m:t>
                    </m:r>
                    <m:func>
                      <m:funcPr>
                        <m:ctrlPr>
                          <a:rPr lang="en-AU" i="1">
                            <a:latin typeface="Cambria Math" panose="02040503050406030204" pitchFamily="18" charset="0"/>
                          </a:rPr>
                        </m:ctrlPr>
                      </m:funcPr>
                      <m:fName>
                        <m:sSub>
                          <m:sSubPr>
                            <m:ctrlPr>
                              <a:rPr lang="en-AU" i="1">
                                <a:latin typeface="Cambria Math" panose="02040503050406030204" pitchFamily="18" charset="0"/>
                              </a:rPr>
                            </m:ctrlPr>
                          </m:sSubPr>
                          <m:e>
                            <m:r>
                              <m:rPr>
                                <m:sty m:val="p"/>
                              </m:rPr>
                              <a:rPr lang="en-AU">
                                <a:latin typeface="Cambria Math" panose="02040503050406030204" pitchFamily="18" charset="0"/>
                              </a:rPr>
                              <m:t>log</m:t>
                            </m:r>
                          </m:e>
                          <m:sub>
                            <m:r>
                              <a:rPr lang="en-AU" i="1">
                                <a:latin typeface="Cambria Math" panose="02040503050406030204" pitchFamily="18" charset="0"/>
                              </a:rPr>
                              <m:t>𝑎</m:t>
                            </m:r>
                          </m:sub>
                        </m:sSub>
                      </m:fName>
                      <m:e>
                        <m:f>
                          <m:fPr>
                            <m:ctrlPr>
                              <a:rPr lang="en-AU" i="1">
                                <a:latin typeface="Cambria Math" panose="02040503050406030204" pitchFamily="18" charset="0"/>
                              </a:rPr>
                            </m:ctrlPr>
                          </m:fPr>
                          <m:num>
                            <m:r>
                              <a:rPr lang="en-AU" i="1">
                                <a:latin typeface="Cambria Math" panose="02040503050406030204" pitchFamily="18" charset="0"/>
                              </a:rPr>
                              <m:t>1</m:t>
                            </m:r>
                          </m:num>
                          <m:den>
                            <m:r>
                              <a:rPr lang="en-AU" i="1">
                                <a:latin typeface="Cambria Math" panose="02040503050406030204" pitchFamily="18" charset="0"/>
                              </a:rPr>
                              <m:t>𝑥</m:t>
                            </m:r>
                          </m:den>
                        </m:f>
                      </m:e>
                    </m:func>
                  </m:oMath>
                </a14:m>
                <a:br>
                  <a:rPr lang="en-AU" i="1" dirty="0">
                    <a:latin typeface="Cambria Math" panose="02040503050406030204" pitchFamily="18" charset="0"/>
                  </a:rPr>
                </a:br>
                <a:r>
                  <a:rPr lang="en-AU" i="1" dirty="0">
                    <a:latin typeface="Cambria Math" panose="02040503050406030204" pitchFamily="18" charset="0"/>
                  </a:rPr>
                  <a:t>	</a:t>
                </a:r>
                <a14:m>
                  <m:oMath xmlns:m="http://schemas.openxmlformats.org/officeDocument/2006/math">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𝑎</m:t>
                            </m:r>
                          </m:sub>
                        </m:sSub>
                      </m:fName>
                      <m:e>
                        <m:r>
                          <a:rPr lang="en-AU" b="0" i="1" smtClean="0">
                            <a:latin typeface="Cambria Math" panose="02040503050406030204" pitchFamily="18" charset="0"/>
                          </a:rPr>
                          <m:t>1</m:t>
                        </m:r>
                      </m:e>
                    </m:func>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𝑎</m:t>
                            </m:r>
                          </m:sub>
                        </m:sSub>
                      </m:fName>
                      <m:e>
                        <m:r>
                          <a:rPr lang="en-AU" b="0" i="1" smtClean="0">
                            <a:latin typeface="Cambria Math" panose="02040503050406030204" pitchFamily="18" charset="0"/>
                          </a:rPr>
                          <m:t>𝑥</m:t>
                        </m:r>
                      </m:e>
                    </m:func>
                  </m:oMath>
                </a14:m>
                <a:r>
                  <a:rPr lang="en-AU" dirty="0"/>
                  <a:t>   </a:t>
                </a:r>
                <a:br>
                  <a:rPr lang="en-AU" dirty="0"/>
                </a:br>
                <a:r>
                  <a:rPr lang="en-AU" dirty="0"/>
                  <a:t>		(since </a:t>
                </a:r>
                <a14:m>
                  <m:oMath xmlns:m="http://schemas.openxmlformats.org/officeDocument/2006/math">
                    <m:func>
                      <m:funcPr>
                        <m:ctrlPr>
                          <a:rPr lang="en-AU" b="0" i="1" dirty="0" smtClean="0">
                            <a:latin typeface="Cambria Math" panose="02040503050406030204" pitchFamily="18" charset="0"/>
                          </a:rPr>
                        </m:ctrlPr>
                      </m:funcPr>
                      <m:fName>
                        <m:sSub>
                          <m:sSubPr>
                            <m:ctrlPr>
                              <a:rPr lang="en-AU" b="0" i="1" dirty="0" smtClean="0">
                                <a:latin typeface="Cambria Math" panose="02040503050406030204" pitchFamily="18" charset="0"/>
                              </a:rPr>
                            </m:ctrlPr>
                          </m:sSubPr>
                          <m:e>
                            <m:r>
                              <m:rPr>
                                <m:sty m:val="p"/>
                              </m:rPr>
                              <a:rPr lang="en-AU" b="0" i="0" dirty="0" smtClean="0">
                                <a:latin typeface="Cambria Math" panose="02040503050406030204" pitchFamily="18" charset="0"/>
                              </a:rPr>
                              <m:t>log</m:t>
                            </m:r>
                          </m:e>
                          <m:sub>
                            <m:r>
                              <a:rPr lang="en-AU" b="0" i="1" dirty="0" smtClean="0">
                                <a:latin typeface="Cambria Math" panose="02040503050406030204" pitchFamily="18" charset="0"/>
                              </a:rPr>
                              <m:t>𝑏</m:t>
                            </m:r>
                          </m:sub>
                        </m:sSub>
                      </m:fName>
                      <m:e>
                        <m:d>
                          <m:dPr>
                            <m:ctrlPr>
                              <a:rPr lang="en-AU" b="0" i="1" dirty="0" smtClean="0">
                                <a:latin typeface="Cambria Math" panose="02040503050406030204" pitchFamily="18" charset="0"/>
                              </a:rPr>
                            </m:ctrlPr>
                          </m:dPr>
                          <m:e>
                            <m:f>
                              <m:fPr>
                                <m:ctrlPr>
                                  <a:rPr lang="en-AU" b="0" i="1" dirty="0" smtClean="0">
                                    <a:latin typeface="Cambria Math" panose="02040503050406030204" pitchFamily="18" charset="0"/>
                                  </a:rPr>
                                </m:ctrlPr>
                              </m:fPr>
                              <m:num>
                                <m:r>
                                  <a:rPr lang="en-AU" b="0" i="1" dirty="0" smtClean="0">
                                    <a:latin typeface="Cambria Math" panose="02040503050406030204" pitchFamily="18" charset="0"/>
                                  </a:rPr>
                                  <m:t>𝑚</m:t>
                                </m:r>
                              </m:num>
                              <m:den>
                                <m:r>
                                  <a:rPr lang="en-AU" b="0" i="1" dirty="0" smtClean="0">
                                    <a:latin typeface="Cambria Math" panose="02040503050406030204" pitchFamily="18" charset="0"/>
                                  </a:rPr>
                                  <m:t>𝑛</m:t>
                                </m:r>
                              </m:den>
                            </m:f>
                          </m:e>
                        </m:d>
                      </m:e>
                    </m:func>
                    <m:r>
                      <a:rPr lang="en-AU" b="0" i="1" dirty="0" smtClean="0">
                        <a:latin typeface="Cambria Math" panose="02040503050406030204" pitchFamily="18" charset="0"/>
                      </a:rPr>
                      <m:t>=</m:t>
                    </m:r>
                    <m:func>
                      <m:funcPr>
                        <m:ctrlPr>
                          <a:rPr lang="en-AU" b="0" i="1" dirty="0" smtClean="0">
                            <a:latin typeface="Cambria Math" panose="02040503050406030204" pitchFamily="18" charset="0"/>
                          </a:rPr>
                        </m:ctrlPr>
                      </m:funcPr>
                      <m:fName>
                        <m:sSub>
                          <m:sSubPr>
                            <m:ctrlPr>
                              <a:rPr lang="en-AU" b="0" i="1" dirty="0" smtClean="0">
                                <a:latin typeface="Cambria Math" panose="02040503050406030204" pitchFamily="18" charset="0"/>
                              </a:rPr>
                            </m:ctrlPr>
                          </m:sSubPr>
                          <m:e>
                            <m:r>
                              <m:rPr>
                                <m:sty m:val="p"/>
                              </m:rPr>
                              <a:rPr lang="en-AU" b="0" i="0" dirty="0" smtClean="0">
                                <a:latin typeface="Cambria Math" panose="02040503050406030204" pitchFamily="18" charset="0"/>
                              </a:rPr>
                              <m:t>log</m:t>
                            </m:r>
                          </m:e>
                          <m:sub>
                            <m:r>
                              <a:rPr lang="en-AU" b="0" i="1" dirty="0" smtClean="0">
                                <a:latin typeface="Cambria Math" panose="02040503050406030204" pitchFamily="18" charset="0"/>
                              </a:rPr>
                              <m:t>𝑏</m:t>
                            </m:r>
                          </m:sub>
                        </m:sSub>
                      </m:fName>
                      <m:e>
                        <m:r>
                          <a:rPr lang="en-AU" b="0" i="1" dirty="0" smtClean="0">
                            <a:latin typeface="Cambria Math" panose="02040503050406030204" pitchFamily="18" charset="0"/>
                          </a:rPr>
                          <m:t>𝑚</m:t>
                        </m:r>
                      </m:e>
                    </m:func>
                    <m:r>
                      <a:rPr lang="en-AU" b="0" i="1" dirty="0" smtClean="0">
                        <a:latin typeface="Cambria Math" panose="02040503050406030204" pitchFamily="18" charset="0"/>
                      </a:rPr>
                      <m:t>−</m:t>
                    </m:r>
                    <m:func>
                      <m:funcPr>
                        <m:ctrlPr>
                          <a:rPr lang="en-AU" b="0" i="1" dirty="0" smtClean="0">
                            <a:latin typeface="Cambria Math" panose="02040503050406030204" pitchFamily="18" charset="0"/>
                          </a:rPr>
                        </m:ctrlPr>
                      </m:funcPr>
                      <m:fName>
                        <m:sSub>
                          <m:sSubPr>
                            <m:ctrlPr>
                              <a:rPr lang="en-AU" b="0" i="1" dirty="0" smtClean="0">
                                <a:latin typeface="Cambria Math" panose="02040503050406030204" pitchFamily="18" charset="0"/>
                              </a:rPr>
                            </m:ctrlPr>
                          </m:sSubPr>
                          <m:e>
                            <m:r>
                              <m:rPr>
                                <m:sty m:val="p"/>
                              </m:rPr>
                              <a:rPr lang="en-AU" b="0" i="0" dirty="0" smtClean="0">
                                <a:latin typeface="Cambria Math" panose="02040503050406030204" pitchFamily="18" charset="0"/>
                              </a:rPr>
                              <m:t>log</m:t>
                            </m:r>
                          </m:e>
                          <m:sub>
                            <m:r>
                              <a:rPr lang="en-AU" b="0" i="1" dirty="0" smtClean="0">
                                <a:latin typeface="Cambria Math" panose="02040503050406030204" pitchFamily="18" charset="0"/>
                              </a:rPr>
                              <m:t>𝑏</m:t>
                            </m:r>
                          </m:sub>
                        </m:sSub>
                      </m:fName>
                      <m:e>
                        <m:r>
                          <a:rPr lang="en-AU" b="0" i="1" dirty="0" smtClean="0">
                            <a:latin typeface="Cambria Math" panose="02040503050406030204" pitchFamily="18" charset="0"/>
                          </a:rPr>
                          <m:t>𝑛</m:t>
                        </m:r>
                      </m:e>
                    </m:func>
                  </m:oMath>
                </a14:m>
                <a:r>
                  <a:rPr lang="en-AU" dirty="0"/>
                  <a:t>)</a:t>
                </a:r>
              </a:p>
              <a:p>
                <a:pPr>
                  <a:lnSpc>
                    <a:spcPct val="200000"/>
                  </a:lnSpc>
                </a:pPr>
                <a:r>
                  <a:rPr lang="en-AU" b="0" dirty="0"/>
                  <a:t>	</a:t>
                </a:r>
                <a14:m>
                  <m:oMath xmlns:m="http://schemas.openxmlformats.org/officeDocument/2006/math">
                    <m:r>
                      <a:rPr lang="en-AU" b="0" i="1" smtClean="0">
                        <a:latin typeface="Cambria Math" panose="02040503050406030204" pitchFamily="18" charset="0"/>
                      </a:rPr>
                      <m:t>=0−</m:t>
                    </m:r>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𝑎</m:t>
                            </m:r>
                          </m:sub>
                        </m:sSub>
                      </m:fName>
                      <m:e>
                        <m:r>
                          <a:rPr lang="en-AU" b="0" i="1" smtClean="0">
                            <a:latin typeface="Cambria Math" panose="02040503050406030204" pitchFamily="18" charset="0"/>
                          </a:rPr>
                          <m:t>𝑥</m:t>
                        </m:r>
                      </m:e>
                    </m:func>
                  </m:oMath>
                </a14:m>
                <a:r>
                  <a:rPr lang="en-AU" dirty="0"/>
                  <a:t>   	      (since </a:t>
                </a:r>
                <a14:m>
                  <m:oMath xmlns:m="http://schemas.openxmlformats.org/officeDocument/2006/math">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𝑎</m:t>
                            </m:r>
                          </m:sub>
                        </m:sSub>
                      </m:fName>
                      <m:e>
                        <m:r>
                          <a:rPr lang="en-AU" b="0" i="1" smtClean="0">
                            <a:latin typeface="Cambria Math" panose="02040503050406030204" pitchFamily="18" charset="0"/>
                          </a:rPr>
                          <m:t>1</m:t>
                        </m:r>
                      </m:e>
                    </m:func>
                    <m:r>
                      <a:rPr lang="en-AU" b="0" i="1" smtClean="0">
                        <a:latin typeface="Cambria Math" panose="02040503050406030204" pitchFamily="18" charset="0"/>
                      </a:rPr>
                      <m:t>=0</m:t>
                    </m:r>
                  </m:oMath>
                </a14:m>
                <a:r>
                  <a:rPr lang="en-AU" dirty="0"/>
                  <a:t>)</a:t>
                </a:r>
              </a:p>
              <a:p>
                <a:pPr>
                  <a:spcAft>
                    <a:spcPts val="0"/>
                  </a:spcAft>
                </a:pPr>
                <a:r>
                  <a:rPr lang="en-AU" dirty="0"/>
                  <a:t>	</a:t>
                </a:r>
                <a14:m>
                  <m:oMath xmlns:m="http://schemas.openxmlformats.org/officeDocument/2006/math">
                    <m:r>
                      <a:rPr lang="en-AU" i="1">
                        <a:latin typeface="Cambria Math" panose="02040503050406030204" pitchFamily="18" charset="0"/>
                      </a:rPr>
                      <m:t>=−</m:t>
                    </m:r>
                    <m:func>
                      <m:funcPr>
                        <m:ctrlPr>
                          <a:rPr lang="en-AU" i="1">
                            <a:latin typeface="Cambria Math" panose="02040503050406030204" pitchFamily="18" charset="0"/>
                          </a:rPr>
                        </m:ctrlPr>
                      </m:funcPr>
                      <m:fName>
                        <m:sSub>
                          <m:sSubPr>
                            <m:ctrlPr>
                              <a:rPr lang="en-AU" i="1">
                                <a:latin typeface="Cambria Math" panose="02040503050406030204" pitchFamily="18" charset="0"/>
                              </a:rPr>
                            </m:ctrlPr>
                          </m:sSubPr>
                          <m:e>
                            <m:r>
                              <m:rPr>
                                <m:sty m:val="p"/>
                              </m:rPr>
                              <a:rPr lang="en-AU">
                                <a:latin typeface="Cambria Math" panose="02040503050406030204" pitchFamily="18" charset="0"/>
                              </a:rPr>
                              <m:t>log</m:t>
                            </m:r>
                          </m:e>
                          <m:sub>
                            <m:r>
                              <a:rPr lang="en-AU" i="1">
                                <a:latin typeface="Cambria Math" panose="02040503050406030204" pitchFamily="18" charset="0"/>
                              </a:rPr>
                              <m:t>𝑎</m:t>
                            </m:r>
                          </m:sub>
                        </m:sSub>
                      </m:fName>
                      <m:e>
                        <m:r>
                          <a:rPr lang="en-AU" i="1">
                            <a:latin typeface="Cambria Math" panose="02040503050406030204" pitchFamily="18" charset="0"/>
                          </a:rPr>
                          <m:t>𝑥</m:t>
                        </m:r>
                      </m:e>
                    </m:func>
                  </m:oMath>
                </a14:m>
                <a:br>
                  <a:rPr lang="en-AU" dirty="0"/>
                </a:br>
                <a:r>
                  <a:rPr lang="en-AU" dirty="0"/>
                  <a:t>	</a:t>
                </a:r>
                <a14:m>
                  <m:oMath xmlns:m="http://schemas.openxmlformats.org/officeDocument/2006/math">
                    <m:r>
                      <m:rPr>
                        <m:aln/>
                      </m:rPr>
                      <a:rPr lang="en-AU" b="0" i="1" smtClean="0">
                        <a:latin typeface="Cambria Math" panose="02040503050406030204" pitchFamily="18" charset="0"/>
                      </a:rPr>
                      <m:t>=</m:t>
                    </m:r>
                    <m:r>
                      <a:rPr lang="en-AU" b="0" i="1" smtClean="0">
                        <a:latin typeface="Cambria Math" panose="02040503050406030204" pitchFamily="18" charset="0"/>
                      </a:rPr>
                      <m:t>𝑅𝐻𝑆</m:t>
                    </m:r>
                  </m:oMath>
                </a14:m>
                <a:br>
                  <a:rPr lang="en-AU" b="0"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ea typeface="Cambria Math" panose="02040503050406030204" pitchFamily="18" charset="0"/>
                        </a:rPr>
                        <m:t>∴</m:t>
                      </m:r>
                      <m:func>
                        <m:funcPr>
                          <m:ctrlPr>
                            <a:rPr lang="en-AU" b="0" i="1" smtClean="0">
                              <a:latin typeface="Cambria Math" panose="02040503050406030204" pitchFamily="18" charset="0"/>
                              <a:ea typeface="Cambria Math" panose="02040503050406030204" pitchFamily="18" charset="0"/>
                            </a:rPr>
                          </m:ctrlPr>
                        </m:funcPr>
                        <m:fName>
                          <m:sSub>
                            <m:sSubPr>
                              <m:ctrlPr>
                                <a:rPr lang="en-AU" b="0" i="1" smtClean="0">
                                  <a:latin typeface="Cambria Math" panose="02040503050406030204" pitchFamily="18" charset="0"/>
                                  <a:ea typeface="Cambria Math" panose="02040503050406030204" pitchFamily="18" charset="0"/>
                                </a:rPr>
                              </m:ctrlPr>
                            </m:sSubPr>
                            <m:e>
                              <m:r>
                                <m:rPr>
                                  <m:sty m:val="p"/>
                                </m:rPr>
                                <a:rPr lang="en-AU" b="0" i="0" smtClean="0">
                                  <a:latin typeface="Cambria Math" panose="02040503050406030204" pitchFamily="18" charset="0"/>
                                  <a:ea typeface="Cambria Math" panose="02040503050406030204" pitchFamily="18" charset="0"/>
                                </a:rPr>
                                <m:t>log</m:t>
                              </m:r>
                            </m:e>
                            <m:sub>
                              <m:r>
                                <a:rPr lang="en-AU" b="0" i="1" smtClean="0">
                                  <a:latin typeface="Cambria Math" panose="02040503050406030204" pitchFamily="18" charset="0"/>
                                  <a:ea typeface="Cambria Math" panose="02040503050406030204" pitchFamily="18" charset="0"/>
                                </a:rPr>
                                <m:t>𝑎</m:t>
                              </m:r>
                            </m:sub>
                          </m:sSub>
                        </m:fName>
                        <m:e>
                          <m:f>
                            <m:fPr>
                              <m:ctrlPr>
                                <a:rPr lang="en-AU" b="0" i="1" smtClean="0">
                                  <a:latin typeface="Cambria Math" panose="02040503050406030204" pitchFamily="18" charset="0"/>
                                  <a:ea typeface="Cambria Math" panose="02040503050406030204" pitchFamily="18" charset="0"/>
                                </a:rPr>
                              </m:ctrlPr>
                            </m:fPr>
                            <m:num>
                              <m:r>
                                <a:rPr lang="en-AU" b="0" i="1" smtClean="0">
                                  <a:latin typeface="Cambria Math" panose="02040503050406030204" pitchFamily="18" charset="0"/>
                                  <a:ea typeface="Cambria Math" panose="02040503050406030204" pitchFamily="18" charset="0"/>
                                </a:rPr>
                                <m:t>1</m:t>
                              </m:r>
                            </m:num>
                            <m:den>
                              <m:r>
                                <a:rPr lang="en-AU" b="0" i="1" smtClean="0">
                                  <a:latin typeface="Cambria Math" panose="02040503050406030204" pitchFamily="18" charset="0"/>
                                  <a:ea typeface="Cambria Math" panose="02040503050406030204" pitchFamily="18" charset="0"/>
                                </a:rPr>
                                <m:t>𝑥</m:t>
                              </m:r>
                            </m:den>
                          </m:f>
                        </m:e>
                      </m:func>
                      <m:r>
                        <m:rPr>
                          <m:aln/>
                        </m:rP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m:t>
                      </m:r>
                      <m:func>
                        <m:funcPr>
                          <m:ctrlPr>
                            <a:rPr lang="en-AU" b="0" i="1" smtClean="0">
                              <a:latin typeface="Cambria Math" panose="02040503050406030204" pitchFamily="18" charset="0"/>
                              <a:ea typeface="Cambria Math" panose="02040503050406030204" pitchFamily="18" charset="0"/>
                            </a:rPr>
                          </m:ctrlPr>
                        </m:funcPr>
                        <m:fName>
                          <m:sSub>
                            <m:sSubPr>
                              <m:ctrlPr>
                                <a:rPr lang="en-AU" b="0" i="1" smtClean="0">
                                  <a:latin typeface="Cambria Math" panose="02040503050406030204" pitchFamily="18" charset="0"/>
                                  <a:ea typeface="Cambria Math" panose="02040503050406030204" pitchFamily="18" charset="0"/>
                                </a:rPr>
                              </m:ctrlPr>
                            </m:sSubPr>
                            <m:e>
                              <m:r>
                                <m:rPr>
                                  <m:sty m:val="p"/>
                                </m:rPr>
                                <a:rPr lang="en-AU" b="0" i="0" smtClean="0">
                                  <a:latin typeface="Cambria Math" panose="02040503050406030204" pitchFamily="18" charset="0"/>
                                  <a:ea typeface="Cambria Math" panose="02040503050406030204" pitchFamily="18" charset="0"/>
                                </a:rPr>
                                <m:t>log</m:t>
                              </m:r>
                            </m:e>
                            <m:sub>
                              <m:r>
                                <a:rPr lang="en-AU" b="0" i="1" smtClean="0">
                                  <a:latin typeface="Cambria Math" panose="02040503050406030204" pitchFamily="18" charset="0"/>
                                  <a:ea typeface="Cambria Math" panose="02040503050406030204" pitchFamily="18" charset="0"/>
                                </a:rPr>
                                <m:t>𝑎</m:t>
                              </m:r>
                            </m:sub>
                          </m:sSub>
                        </m:fName>
                        <m:e>
                          <m:r>
                            <a:rPr lang="en-AU" b="0" i="1" smtClean="0">
                              <a:latin typeface="Cambria Math" panose="02040503050406030204" pitchFamily="18" charset="0"/>
                              <a:ea typeface="Cambria Math" panose="02040503050406030204" pitchFamily="18" charset="0"/>
                            </a:rPr>
                            <m:t>𝑥</m:t>
                          </m:r>
                        </m:e>
                      </m:func>
                    </m:oMath>
                  </m:oMathPara>
                </a14:m>
                <a:endParaRPr lang="en-AU" dirty="0"/>
              </a:p>
            </p:txBody>
          </p:sp>
        </mc:Choice>
        <mc:Fallback xmlns="">
          <p:sp>
            <p:nvSpPr>
              <p:cNvPr id="5" name="Text Placeholder 4">
                <a:extLst>
                  <a:ext uri="{FF2B5EF4-FFF2-40B4-BE49-F238E27FC236}">
                    <a16:creationId xmlns:a16="http://schemas.microsoft.com/office/drawing/2014/main" id="{D706C353-C5A5-A167-E607-110DE8BAC0C8}"/>
                  </a:ext>
                </a:extLst>
              </p:cNvPr>
              <p:cNvSpPr>
                <a:spLocks noGrp="1" noRot="1" noChangeAspect="1" noMove="1" noResize="1" noEditPoints="1" noAdjustHandles="1" noChangeArrowheads="1" noChangeShapeType="1" noTextEdit="1"/>
              </p:cNvSpPr>
              <p:nvPr>
                <p:ph type="body" sz="quarter" idx="17"/>
              </p:nvPr>
            </p:nvSpPr>
            <p:spPr>
              <a:xfrm>
                <a:off x="360000" y="1567086"/>
                <a:ext cx="5669767" cy="4975979"/>
              </a:xfrm>
              <a:blipFill>
                <a:blip r:embed="rId3"/>
                <a:stretch>
                  <a:fillRect l="-2688" t="-1471" r="-1828"/>
                </a:stretch>
              </a:blipFill>
            </p:spPr>
            <p:txBody>
              <a:bodyPr/>
              <a:lstStyle/>
              <a:p>
                <a:r>
                  <a:rPr lang="en-AU">
                    <a:noFill/>
                  </a:rPr>
                  <a:t> </a:t>
                </a:r>
              </a:p>
            </p:txBody>
          </p:sp>
        </mc:Fallback>
      </mc:AlternateContent>
      <p:sp>
        <p:nvSpPr>
          <p:cNvPr id="6" name="Speech Bubble: Rectangle with Corners Rounded 5">
            <a:extLst>
              <a:ext uri="{FF2B5EF4-FFF2-40B4-BE49-F238E27FC236}">
                <a16:creationId xmlns:a16="http://schemas.microsoft.com/office/drawing/2014/main" id="{10DE525D-9D5E-4A66-E2BF-119220921799}"/>
              </a:ext>
            </a:extLst>
          </p:cNvPr>
          <p:cNvSpPr/>
          <p:nvPr/>
        </p:nvSpPr>
        <p:spPr>
          <a:xfrm>
            <a:off x="4513837" y="5378179"/>
            <a:ext cx="3031859" cy="1294481"/>
          </a:xfrm>
          <a:prstGeom prst="wedgeRoundRectCallout">
            <a:avLst>
              <a:gd name="adj1" fmla="val -28633"/>
              <a:gd name="adj2" fmla="val -11656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2000" dirty="0"/>
              <a:t>What are these statements on the side and why are they here?</a:t>
            </a:r>
          </a:p>
        </p:txBody>
      </p:sp>
      <p:cxnSp>
        <p:nvCxnSpPr>
          <p:cNvPr id="10" name="Straight Connector 9">
            <a:extLst>
              <a:ext uri="{FF2B5EF4-FFF2-40B4-BE49-F238E27FC236}">
                <a16:creationId xmlns:a16="http://schemas.microsoft.com/office/drawing/2014/main" id="{828823E5-95ED-1061-FADD-798F9D5C75C0}"/>
              </a:ext>
              <a:ext uri="{C183D7F6-B498-43B3-948B-1728B52AA6E4}">
                <adec:decorative xmlns:adec="http://schemas.microsoft.com/office/drawing/2017/decorative" val="1"/>
              </a:ext>
            </a:extLst>
          </p:cNvPr>
          <p:cNvCxnSpPr/>
          <p:nvPr/>
        </p:nvCxnSpPr>
        <p:spPr>
          <a:xfrm>
            <a:off x="6224530" y="1641513"/>
            <a:ext cx="0" cy="4682169"/>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 Placeholder 4">
                <a:extLst>
                  <a:ext uri="{FF2B5EF4-FFF2-40B4-BE49-F238E27FC236}">
                    <a16:creationId xmlns:a16="http://schemas.microsoft.com/office/drawing/2014/main" id="{4F137D8E-F88A-A40D-1F8A-D1CEDDDE5842}"/>
                  </a:ext>
                </a:extLst>
              </p:cNvPr>
              <p:cNvSpPr txBox="1">
                <a:spLocks/>
              </p:cNvSpPr>
              <p:nvPr/>
            </p:nvSpPr>
            <p:spPr>
              <a:xfrm>
                <a:off x="6419294" y="1534037"/>
                <a:ext cx="5324687" cy="4536258"/>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b="1" dirty="0"/>
                  <a:t>Method 2</a:t>
                </a:r>
              </a:p>
              <a:p>
                <a:pPr>
                  <a:lnSpc>
                    <a:spcPct val="200000"/>
                  </a:lnSpc>
                </a:pPr>
                <a:r>
                  <a:rPr lang="en-AU" dirty="0"/>
                  <a:t>   </a:t>
                </a:r>
                <a14:m>
                  <m:oMath xmlns:m="http://schemas.openxmlformats.org/officeDocument/2006/math">
                    <m:r>
                      <a:rPr lang="en-AU" i="1" smtClean="0">
                        <a:latin typeface="Cambria Math" panose="02040503050406030204" pitchFamily="18" charset="0"/>
                      </a:rPr>
                      <m:t>𝐿𝐻𝑆</m:t>
                    </m:r>
                    <m:r>
                      <a:rPr lang="en-AU" i="1" smtClean="0">
                        <a:latin typeface="Cambria Math" panose="02040503050406030204" pitchFamily="18" charset="0"/>
                      </a:rPr>
                      <m:t>=</m:t>
                    </m:r>
                    <m:func>
                      <m:funcPr>
                        <m:ctrlPr>
                          <a:rPr lang="en-AU" i="1">
                            <a:latin typeface="Cambria Math" panose="02040503050406030204" pitchFamily="18" charset="0"/>
                          </a:rPr>
                        </m:ctrlPr>
                      </m:funcPr>
                      <m:fName>
                        <m:sSub>
                          <m:sSubPr>
                            <m:ctrlPr>
                              <a:rPr lang="en-AU" i="1">
                                <a:latin typeface="Cambria Math" panose="02040503050406030204" pitchFamily="18" charset="0"/>
                              </a:rPr>
                            </m:ctrlPr>
                          </m:sSubPr>
                          <m:e>
                            <m:r>
                              <m:rPr>
                                <m:sty m:val="p"/>
                              </m:rPr>
                              <a:rPr lang="en-AU">
                                <a:latin typeface="Cambria Math" panose="02040503050406030204" pitchFamily="18" charset="0"/>
                              </a:rPr>
                              <m:t>log</m:t>
                            </m:r>
                          </m:e>
                          <m:sub>
                            <m:r>
                              <a:rPr lang="en-AU" i="1">
                                <a:latin typeface="Cambria Math" panose="02040503050406030204" pitchFamily="18" charset="0"/>
                              </a:rPr>
                              <m:t>𝑎</m:t>
                            </m:r>
                          </m:sub>
                        </m:sSub>
                      </m:fName>
                      <m:e>
                        <m:f>
                          <m:fPr>
                            <m:ctrlPr>
                              <a:rPr lang="en-AU" i="1">
                                <a:latin typeface="Cambria Math" panose="02040503050406030204" pitchFamily="18" charset="0"/>
                              </a:rPr>
                            </m:ctrlPr>
                          </m:fPr>
                          <m:num>
                            <m:r>
                              <a:rPr lang="en-AU" i="1">
                                <a:latin typeface="Cambria Math" panose="02040503050406030204" pitchFamily="18" charset="0"/>
                              </a:rPr>
                              <m:t>1</m:t>
                            </m:r>
                          </m:num>
                          <m:den>
                            <m:r>
                              <a:rPr lang="en-AU" i="1">
                                <a:latin typeface="Cambria Math" panose="02040503050406030204" pitchFamily="18" charset="0"/>
                              </a:rPr>
                              <m:t>𝑥</m:t>
                            </m:r>
                          </m:den>
                        </m:f>
                      </m:e>
                    </m:func>
                  </m:oMath>
                </a14:m>
                <a:endParaRPr lang="en-AU" dirty="0"/>
              </a:p>
              <a:p>
                <a:pPr>
                  <a:lnSpc>
                    <a:spcPct val="200000"/>
                  </a:lnSpc>
                </a:pPr>
                <a:r>
                  <a:rPr lang="en-AU" dirty="0"/>
                  <a:t>	</a:t>
                </a:r>
                <a14:m>
                  <m:oMath xmlns:m="http://schemas.openxmlformats.org/officeDocument/2006/math">
                    <m:r>
                      <a:rPr lang="en-AU" i="1">
                        <a:latin typeface="Cambria Math" panose="02040503050406030204" pitchFamily="18" charset="0"/>
                      </a:rPr>
                      <m:t>=</m:t>
                    </m:r>
                    <m:func>
                      <m:funcPr>
                        <m:ctrlPr>
                          <a:rPr lang="en-AU" i="1" smtClean="0">
                            <a:latin typeface="Cambria Math" panose="02040503050406030204" pitchFamily="18" charset="0"/>
                          </a:rPr>
                        </m:ctrlPr>
                      </m:funcPr>
                      <m:fName>
                        <m:sSub>
                          <m:sSubPr>
                            <m:ctrlPr>
                              <a:rPr lang="en-AU" i="1" smtClean="0">
                                <a:latin typeface="Cambria Math" panose="02040503050406030204" pitchFamily="18" charset="0"/>
                              </a:rPr>
                            </m:ctrlPr>
                          </m:sSubPr>
                          <m:e>
                            <m:r>
                              <m:rPr>
                                <m:sty m:val="p"/>
                              </m:rPr>
                              <a:rPr lang="en-AU" smtClean="0">
                                <a:latin typeface="Cambria Math" panose="02040503050406030204" pitchFamily="18" charset="0"/>
                              </a:rPr>
                              <m:t>log</m:t>
                            </m:r>
                          </m:e>
                          <m:sub>
                            <m:r>
                              <a:rPr lang="en-AU" i="1" smtClean="0">
                                <a:latin typeface="Cambria Math" panose="02040503050406030204" pitchFamily="18" charset="0"/>
                              </a:rPr>
                              <m:t>𝑎</m:t>
                            </m:r>
                          </m:sub>
                        </m:sSub>
                      </m:fName>
                      <m:e>
                        <m:sSup>
                          <m:sSupPr>
                            <m:ctrlPr>
                              <a:rPr lang="en-AU" i="1" smtClean="0">
                                <a:latin typeface="Cambria Math" panose="02040503050406030204" pitchFamily="18" charset="0"/>
                              </a:rPr>
                            </m:ctrlPr>
                          </m:sSupPr>
                          <m:e>
                            <m:r>
                              <a:rPr lang="en-AU" i="1" smtClean="0">
                                <a:latin typeface="Cambria Math" panose="02040503050406030204" pitchFamily="18" charset="0"/>
                              </a:rPr>
                              <m:t>𝑥</m:t>
                            </m:r>
                          </m:e>
                          <m:sup>
                            <m:r>
                              <a:rPr lang="en-AU" i="1" smtClean="0">
                                <a:latin typeface="Cambria Math" panose="02040503050406030204" pitchFamily="18" charset="0"/>
                              </a:rPr>
                              <m:t>−1</m:t>
                            </m:r>
                          </m:sup>
                        </m:sSup>
                      </m:e>
                    </m:func>
                  </m:oMath>
                </a14:m>
                <a:r>
                  <a:rPr lang="en-AU" dirty="0"/>
                  <a:t> </a:t>
                </a:r>
              </a:p>
              <a:p>
                <a:pPr>
                  <a:lnSpc>
                    <a:spcPct val="200000"/>
                  </a:lnSpc>
                </a:pPr>
                <a:r>
                  <a:rPr lang="en-AU" dirty="0"/>
                  <a:t>	</a:t>
                </a:r>
                <a14:m>
                  <m:oMath xmlns:m="http://schemas.openxmlformats.org/officeDocument/2006/math">
                    <m:r>
                      <a:rPr lang="en-AU" i="1" smtClean="0">
                        <a:latin typeface="Cambria Math" panose="02040503050406030204" pitchFamily="18" charset="0"/>
                      </a:rPr>
                      <m:t>=−</m:t>
                    </m:r>
                    <m:func>
                      <m:funcPr>
                        <m:ctrlPr>
                          <a:rPr lang="en-AU" i="1" smtClean="0">
                            <a:latin typeface="Cambria Math" panose="02040503050406030204" pitchFamily="18" charset="0"/>
                          </a:rPr>
                        </m:ctrlPr>
                      </m:funcPr>
                      <m:fName>
                        <m:sSub>
                          <m:sSubPr>
                            <m:ctrlPr>
                              <a:rPr lang="en-AU" i="1" smtClean="0">
                                <a:latin typeface="Cambria Math" panose="02040503050406030204" pitchFamily="18" charset="0"/>
                              </a:rPr>
                            </m:ctrlPr>
                          </m:sSubPr>
                          <m:e>
                            <m:r>
                              <m:rPr>
                                <m:sty m:val="p"/>
                              </m:rPr>
                              <a:rPr lang="en-AU" smtClean="0">
                                <a:latin typeface="Cambria Math" panose="02040503050406030204" pitchFamily="18" charset="0"/>
                              </a:rPr>
                              <m:t>log</m:t>
                            </m:r>
                          </m:e>
                          <m:sub>
                            <m:r>
                              <a:rPr lang="en-AU" i="1" smtClean="0">
                                <a:latin typeface="Cambria Math" panose="02040503050406030204" pitchFamily="18" charset="0"/>
                              </a:rPr>
                              <m:t>𝑎</m:t>
                            </m:r>
                          </m:sub>
                        </m:sSub>
                      </m:fName>
                      <m:e>
                        <m:r>
                          <a:rPr lang="en-AU" i="1" smtClean="0">
                            <a:latin typeface="Cambria Math" panose="02040503050406030204" pitchFamily="18" charset="0"/>
                          </a:rPr>
                          <m:t>𝑥</m:t>
                        </m:r>
                      </m:e>
                    </m:func>
                  </m:oMath>
                </a14:m>
                <a:r>
                  <a:rPr lang="en-AU" dirty="0"/>
                  <a:t> 	(</a:t>
                </a:r>
                <a14:m>
                  <m:oMath xmlns:m="http://schemas.openxmlformats.org/officeDocument/2006/math">
                    <m:func>
                      <m:funcPr>
                        <m:ctrlPr>
                          <a:rPr lang="en-AU" i="1" dirty="0">
                            <a:latin typeface="Cambria Math" panose="02040503050406030204" pitchFamily="18" charset="0"/>
                          </a:rPr>
                        </m:ctrlPr>
                      </m:funcPr>
                      <m:fName>
                        <m:sSub>
                          <m:sSubPr>
                            <m:ctrlPr>
                              <a:rPr lang="en-AU" i="1" dirty="0">
                                <a:latin typeface="Cambria Math" panose="02040503050406030204" pitchFamily="18" charset="0"/>
                              </a:rPr>
                            </m:ctrlPr>
                          </m:sSubPr>
                          <m:e>
                            <m:r>
                              <m:rPr>
                                <m:sty m:val="p"/>
                              </m:rPr>
                              <a:rPr lang="en-AU" dirty="0">
                                <a:latin typeface="Cambria Math" panose="02040503050406030204" pitchFamily="18" charset="0"/>
                              </a:rPr>
                              <m:t>log</m:t>
                            </m:r>
                          </m:e>
                          <m:sub>
                            <m:r>
                              <a:rPr lang="en-AU" i="1" dirty="0">
                                <a:latin typeface="Cambria Math" panose="02040503050406030204" pitchFamily="18" charset="0"/>
                              </a:rPr>
                              <m:t>𝑏</m:t>
                            </m:r>
                          </m:sub>
                        </m:sSub>
                      </m:fName>
                      <m:e>
                        <m:d>
                          <m:dPr>
                            <m:ctrlPr>
                              <a:rPr lang="en-AU" i="1" dirty="0">
                                <a:latin typeface="Cambria Math" panose="02040503050406030204" pitchFamily="18" charset="0"/>
                              </a:rPr>
                            </m:ctrlPr>
                          </m:dPr>
                          <m:e>
                            <m:sSup>
                              <m:sSupPr>
                                <m:ctrlPr>
                                  <a:rPr lang="en-AU" i="1" dirty="0" smtClean="0">
                                    <a:latin typeface="Cambria Math" panose="02040503050406030204" pitchFamily="18" charset="0"/>
                                  </a:rPr>
                                </m:ctrlPr>
                              </m:sSupPr>
                              <m:e>
                                <m:r>
                                  <a:rPr lang="en-AU" i="1" dirty="0" smtClean="0">
                                    <a:latin typeface="Cambria Math" panose="02040503050406030204" pitchFamily="18" charset="0"/>
                                  </a:rPr>
                                  <m:t>𝑚</m:t>
                                </m:r>
                              </m:e>
                              <m:sup>
                                <m:r>
                                  <a:rPr lang="en-AU" i="1" dirty="0" smtClean="0">
                                    <a:latin typeface="Cambria Math" panose="02040503050406030204" pitchFamily="18" charset="0"/>
                                  </a:rPr>
                                  <m:t>𝑛</m:t>
                                </m:r>
                              </m:sup>
                            </m:sSup>
                          </m:e>
                        </m:d>
                      </m:e>
                    </m:func>
                    <m:r>
                      <a:rPr lang="en-AU" i="1" dirty="0">
                        <a:latin typeface="Cambria Math" panose="02040503050406030204" pitchFamily="18" charset="0"/>
                      </a:rPr>
                      <m:t>=</m:t>
                    </m:r>
                    <m:func>
                      <m:funcPr>
                        <m:ctrlPr>
                          <a:rPr lang="en-AU" i="1" dirty="0">
                            <a:latin typeface="Cambria Math" panose="02040503050406030204" pitchFamily="18" charset="0"/>
                          </a:rPr>
                        </m:ctrlPr>
                      </m:funcPr>
                      <m:fName>
                        <m:r>
                          <a:rPr lang="en-AU" i="1" dirty="0" smtClean="0">
                            <a:latin typeface="Cambria Math" panose="02040503050406030204" pitchFamily="18" charset="0"/>
                          </a:rPr>
                          <m:t>𝑛</m:t>
                        </m:r>
                        <m:sSub>
                          <m:sSubPr>
                            <m:ctrlPr>
                              <a:rPr lang="en-AU" i="1" dirty="0">
                                <a:latin typeface="Cambria Math" panose="02040503050406030204" pitchFamily="18" charset="0"/>
                              </a:rPr>
                            </m:ctrlPr>
                          </m:sSubPr>
                          <m:e>
                            <m:r>
                              <m:rPr>
                                <m:sty m:val="p"/>
                              </m:rPr>
                              <a:rPr lang="en-AU" dirty="0">
                                <a:latin typeface="Cambria Math" panose="02040503050406030204" pitchFamily="18" charset="0"/>
                              </a:rPr>
                              <m:t>log</m:t>
                            </m:r>
                          </m:e>
                          <m:sub>
                            <m:r>
                              <a:rPr lang="en-AU" i="1" dirty="0">
                                <a:latin typeface="Cambria Math" panose="02040503050406030204" pitchFamily="18" charset="0"/>
                              </a:rPr>
                              <m:t>𝑏</m:t>
                            </m:r>
                          </m:sub>
                        </m:sSub>
                      </m:fName>
                      <m:e>
                        <m:r>
                          <a:rPr lang="en-AU" i="1" dirty="0">
                            <a:latin typeface="Cambria Math" panose="02040503050406030204" pitchFamily="18" charset="0"/>
                          </a:rPr>
                          <m:t>𝑚</m:t>
                        </m:r>
                      </m:e>
                    </m:func>
                  </m:oMath>
                </a14:m>
                <a:r>
                  <a:rPr lang="en-AU" dirty="0"/>
                  <a:t>)</a:t>
                </a:r>
              </a:p>
              <a:p>
                <a:pPr/>
                <a:r>
                  <a:rPr lang="en-AU" dirty="0"/>
                  <a:t>	</a:t>
                </a:r>
                <a14:m>
                  <m:oMath xmlns:m="http://schemas.openxmlformats.org/officeDocument/2006/math">
                    <m:r>
                      <a:rPr lang="en-AU" i="1" smtClean="0">
                        <a:latin typeface="Cambria Math" panose="02040503050406030204" pitchFamily="18" charset="0"/>
                      </a:rPr>
                      <m:t>=</m:t>
                    </m:r>
                    <m:r>
                      <a:rPr lang="en-AU" i="1" smtClean="0">
                        <a:latin typeface="Cambria Math" panose="02040503050406030204" pitchFamily="18" charset="0"/>
                      </a:rPr>
                      <m:t>𝑅𝐻𝑆</m:t>
                    </m:r>
                  </m:oMath>
                </a14:m>
                <a:br>
                  <a:rPr lang="en-AU" dirty="0"/>
                </a:br>
                <a14:m>
                  <m:oMathPara xmlns:m="http://schemas.openxmlformats.org/officeDocument/2006/math">
                    <m:oMathParaPr>
                      <m:jc m:val="centerGroup"/>
                    </m:oMathParaPr>
                    <m:oMath xmlns:m="http://schemas.openxmlformats.org/officeDocument/2006/math">
                      <m:r>
                        <a:rPr lang="en-AU" i="1">
                          <a:latin typeface="Cambria Math" panose="02040503050406030204" pitchFamily="18" charset="0"/>
                          <a:ea typeface="Cambria Math" panose="02040503050406030204" pitchFamily="18" charset="0"/>
                        </a:rPr>
                        <m:t>∴</m:t>
                      </m:r>
                      <m:func>
                        <m:funcPr>
                          <m:ctrlPr>
                            <a:rPr lang="en-AU" i="1">
                              <a:latin typeface="Cambria Math" panose="02040503050406030204" pitchFamily="18" charset="0"/>
                              <a:ea typeface="Cambria Math" panose="02040503050406030204" pitchFamily="18" charset="0"/>
                            </a:rPr>
                          </m:ctrlPr>
                        </m:funcPr>
                        <m:fName>
                          <m:sSub>
                            <m:sSubPr>
                              <m:ctrlPr>
                                <a:rPr lang="en-AU" i="1">
                                  <a:latin typeface="Cambria Math" panose="02040503050406030204" pitchFamily="18" charset="0"/>
                                  <a:ea typeface="Cambria Math" panose="02040503050406030204" pitchFamily="18" charset="0"/>
                                </a:rPr>
                              </m:ctrlPr>
                            </m:sSubPr>
                            <m:e>
                              <m:r>
                                <m:rPr>
                                  <m:sty m:val="p"/>
                                </m:rPr>
                                <a:rPr lang="en-AU">
                                  <a:latin typeface="Cambria Math" panose="02040503050406030204" pitchFamily="18" charset="0"/>
                                  <a:ea typeface="Cambria Math" panose="02040503050406030204" pitchFamily="18" charset="0"/>
                                </a:rPr>
                                <m:t>log</m:t>
                              </m:r>
                            </m:e>
                            <m:sub>
                              <m:r>
                                <a:rPr lang="en-AU" i="1">
                                  <a:latin typeface="Cambria Math" panose="02040503050406030204" pitchFamily="18" charset="0"/>
                                  <a:ea typeface="Cambria Math" panose="02040503050406030204" pitchFamily="18" charset="0"/>
                                </a:rPr>
                                <m:t>𝑎</m:t>
                              </m:r>
                            </m:sub>
                          </m:sSub>
                        </m:fName>
                        <m:e>
                          <m:f>
                            <m:fPr>
                              <m:ctrlPr>
                                <a:rPr lang="en-AU" i="1">
                                  <a:latin typeface="Cambria Math" panose="02040503050406030204" pitchFamily="18" charset="0"/>
                                  <a:ea typeface="Cambria Math" panose="02040503050406030204" pitchFamily="18" charset="0"/>
                                </a:rPr>
                              </m:ctrlPr>
                            </m:fPr>
                            <m:num>
                              <m:r>
                                <a:rPr lang="en-AU" i="1">
                                  <a:latin typeface="Cambria Math" panose="02040503050406030204" pitchFamily="18" charset="0"/>
                                  <a:ea typeface="Cambria Math" panose="02040503050406030204" pitchFamily="18" charset="0"/>
                                </a:rPr>
                                <m:t>1</m:t>
                              </m:r>
                            </m:num>
                            <m:den>
                              <m:r>
                                <a:rPr lang="en-AU" i="1">
                                  <a:latin typeface="Cambria Math" panose="02040503050406030204" pitchFamily="18" charset="0"/>
                                  <a:ea typeface="Cambria Math" panose="02040503050406030204" pitchFamily="18" charset="0"/>
                                </a:rPr>
                                <m:t>𝑥</m:t>
                              </m:r>
                            </m:den>
                          </m:f>
                        </m:e>
                      </m:func>
                      <m:r>
                        <m:rPr>
                          <m:aln/>
                        </m:rPr>
                        <a:rPr lang="en-AU" i="1">
                          <a:latin typeface="Cambria Math" panose="02040503050406030204" pitchFamily="18" charset="0"/>
                          <a:ea typeface="Cambria Math" panose="02040503050406030204" pitchFamily="18" charset="0"/>
                        </a:rPr>
                        <m:t>=</m:t>
                      </m:r>
                      <m:r>
                        <a:rPr lang="en-AU" i="1">
                          <a:latin typeface="Cambria Math" panose="02040503050406030204" pitchFamily="18" charset="0"/>
                          <a:ea typeface="Cambria Math" panose="02040503050406030204" pitchFamily="18" charset="0"/>
                        </a:rPr>
                        <m:t>−</m:t>
                      </m:r>
                      <m:func>
                        <m:funcPr>
                          <m:ctrlPr>
                            <a:rPr lang="en-AU" i="1">
                              <a:latin typeface="Cambria Math" panose="02040503050406030204" pitchFamily="18" charset="0"/>
                              <a:ea typeface="Cambria Math" panose="02040503050406030204" pitchFamily="18" charset="0"/>
                            </a:rPr>
                          </m:ctrlPr>
                        </m:funcPr>
                        <m:fName>
                          <m:sSub>
                            <m:sSubPr>
                              <m:ctrlPr>
                                <a:rPr lang="en-AU" i="1">
                                  <a:latin typeface="Cambria Math" panose="02040503050406030204" pitchFamily="18" charset="0"/>
                                  <a:ea typeface="Cambria Math" panose="02040503050406030204" pitchFamily="18" charset="0"/>
                                </a:rPr>
                              </m:ctrlPr>
                            </m:sSubPr>
                            <m:e>
                              <m:r>
                                <m:rPr>
                                  <m:sty m:val="p"/>
                                </m:rPr>
                                <a:rPr lang="en-AU">
                                  <a:latin typeface="Cambria Math" panose="02040503050406030204" pitchFamily="18" charset="0"/>
                                  <a:ea typeface="Cambria Math" panose="02040503050406030204" pitchFamily="18" charset="0"/>
                                </a:rPr>
                                <m:t>log</m:t>
                              </m:r>
                            </m:e>
                            <m:sub>
                              <m:r>
                                <a:rPr lang="en-AU" i="1">
                                  <a:latin typeface="Cambria Math" panose="02040503050406030204" pitchFamily="18" charset="0"/>
                                  <a:ea typeface="Cambria Math" panose="02040503050406030204" pitchFamily="18" charset="0"/>
                                </a:rPr>
                                <m:t>𝑎</m:t>
                              </m:r>
                            </m:sub>
                          </m:sSub>
                        </m:fName>
                        <m:e>
                          <m:r>
                            <a:rPr lang="en-AU" i="1">
                              <a:latin typeface="Cambria Math" panose="02040503050406030204" pitchFamily="18" charset="0"/>
                              <a:ea typeface="Cambria Math" panose="02040503050406030204" pitchFamily="18" charset="0"/>
                            </a:rPr>
                            <m:t>𝑥</m:t>
                          </m:r>
                        </m:e>
                      </m:func>
                    </m:oMath>
                  </m:oMathPara>
                </a14:m>
                <a:endParaRPr lang="en-AU" dirty="0"/>
              </a:p>
            </p:txBody>
          </p:sp>
        </mc:Choice>
        <mc:Fallback xmlns="">
          <p:sp>
            <p:nvSpPr>
              <p:cNvPr id="8" name="Text Placeholder 4">
                <a:extLst>
                  <a:ext uri="{FF2B5EF4-FFF2-40B4-BE49-F238E27FC236}">
                    <a16:creationId xmlns:a16="http://schemas.microsoft.com/office/drawing/2014/main" id="{4F137D8E-F88A-A40D-1F8A-D1CEDDDE5842}"/>
                  </a:ext>
                </a:extLst>
              </p:cNvPr>
              <p:cNvSpPr txBox="1">
                <a:spLocks noRot="1" noChangeAspect="1" noMove="1" noResize="1" noEditPoints="1" noAdjustHandles="1" noChangeArrowheads="1" noChangeShapeType="1" noTextEdit="1"/>
              </p:cNvSpPr>
              <p:nvPr/>
            </p:nvSpPr>
            <p:spPr>
              <a:xfrm>
                <a:off x="6419294" y="1534037"/>
                <a:ext cx="5324687" cy="4536258"/>
              </a:xfrm>
              <a:prstGeom prst="rect">
                <a:avLst/>
              </a:prstGeom>
              <a:blipFill>
                <a:blip r:embed="rId4"/>
                <a:stretch>
                  <a:fillRect l="-2860"/>
                </a:stretch>
              </a:blipFill>
            </p:spPr>
            <p:txBody>
              <a:bodyPr/>
              <a:lstStyle/>
              <a:p>
                <a:r>
                  <a:rPr lang="en-AU">
                    <a:noFill/>
                  </a:rPr>
                  <a:t> </a:t>
                </a:r>
              </a:p>
            </p:txBody>
          </p:sp>
        </mc:Fallback>
      </mc:AlternateContent>
      <p:sp>
        <p:nvSpPr>
          <p:cNvPr id="7" name="Speech Bubble: Rectangle with Corners Rounded 6">
            <a:extLst>
              <a:ext uri="{FF2B5EF4-FFF2-40B4-BE49-F238E27FC236}">
                <a16:creationId xmlns:a16="http://schemas.microsoft.com/office/drawing/2014/main" id="{6F249928-1306-369A-6984-5E1F8CC8B9FE}"/>
              </a:ext>
            </a:extLst>
          </p:cNvPr>
          <p:cNvSpPr/>
          <p:nvPr/>
        </p:nvSpPr>
        <p:spPr>
          <a:xfrm>
            <a:off x="8293683" y="602673"/>
            <a:ext cx="3604536" cy="1336296"/>
          </a:xfrm>
          <a:prstGeom prst="wedgeRoundRectCallout">
            <a:avLst>
              <a:gd name="adj1" fmla="val -41391"/>
              <a:gd name="adj2" fmla="val 12337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2000" dirty="0"/>
              <a:t>Why do we show small changes from one line to the next when writing a proof?</a:t>
            </a:r>
          </a:p>
        </p:txBody>
      </p:sp>
      <p:sp>
        <p:nvSpPr>
          <p:cNvPr id="2" name="Slide Number Placeholder 1">
            <a:extLst>
              <a:ext uri="{FF2B5EF4-FFF2-40B4-BE49-F238E27FC236}">
                <a16:creationId xmlns:a16="http://schemas.microsoft.com/office/drawing/2014/main" id="{4E045090-C81E-F8CC-6020-122C4D0AA5A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706412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4AA887D-BAC6-5573-420D-736B4A693A6E}"/>
              </a:ext>
            </a:extLst>
          </p:cNvPr>
          <p:cNvSpPr>
            <a:spLocks noGrp="1"/>
          </p:cNvSpPr>
          <p:nvPr>
            <p:ph type="title"/>
          </p:nvPr>
        </p:nvSpPr>
        <p:spPr/>
        <p:txBody>
          <a:bodyPr/>
          <a:lstStyle/>
          <a:p>
            <a:r>
              <a:rPr lang="en-AU"/>
              <a:t>Product logarithmic law (1)</a:t>
            </a:r>
          </a:p>
        </p:txBody>
      </p:sp>
      <p:sp>
        <p:nvSpPr>
          <p:cNvPr id="9" name="Text Placeholder 8">
            <a:extLst>
              <a:ext uri="{FF2B5EF4-FFF2-40B4-BE49-F238E27FC236}">
                <a16:creationId xmlns:a16="http://schemas.microsoft.com/office/drawing/2014/main" id="{A38BA901-0FE5-4472-4AAF-DAF15F6F696C}"/>
              </a:ext>
            </a:extLst>
          </p:cNvPr>
          <p:cNvSpPr>
            <a:spLocks noGrp="1"/>
          </p:cNvSpPr>
          <p:nvPr>
            <p:ph type="body" sz="quarter" idx="18"/>
          </p:nvPr>
        </p:nvSpPr>
        <p:spPr/>
        <p:txBody>
          <a:bodyPr/>
          <a:lstStyle/>
          <a:p>
            <a:r>
              <a:rPr lang="en-AU"/>
              <a:t>Proof</a:t>
            </a:r>
          </a:p>
        </p:txBody>
      </p:sp>
      <mc:AlternateContent xmlns:mc="http://schemas.openxmlformats.org/markup-compatibility/2006" xmlns:a14="http://schemas.microsoft.com/office/drawing/2010/main">
        <mc:Choice Requires="a14">
          <p:sp>
            <p:nvSpPr>
              <p:cNvPr id="8" name="Text Placeholder 7">
                <a:extLst>
                  <a:ext uri="{FF2B5EF4-FFF2-40B4-BE49-F238E27FC236}">
                    <a16:creationId xmlns:a16="http://schemas.microsoft.com/office/drawing/2014/main" id="{0413876A-D2AF-DA56-D83F-8A25BEFD7810}"/>
                  </a:ext>
                </a:extLst>
              </p:cNvPr>
              <p:cNvSpPr>
                <a:spLocks noGrp="1"/>
              </p:cNvSpPr>
              <p:nvPr>
                <p:ph type="body" sz="quarter" idx="17"/>
              </p:nvPr>
            </p:nvSpPr>
            <p:spPr>
              <a:xfrm>
                <a:off x="360000" y="1567086"/>
                <a:ext cx="3962400" cy="1261653"/>
              </a:xfrm>
            </p:spPr>
            <p:txBody>
              <a:bodyPr/>
              <a:lstStyle/>
              <a:p>
                <a:r>
                  <a:rPr lang="en-AU"/>
                  <a:t>Let </a:t>
                </a:r>
                <a14:m>
                  <m:oMath xmlns:m="http://schemas.openxmlformats.org/officeDocument/2006/math">
                    <m:r>
                      <a:rPr lang="en-AU" b="0" i="1" smtClean="0">
                        <a:latin typeface="Cambria Math" panose="02040503050406030204" pitchFamily="18" charset="0"/>
                      </a:rPr>
                      <m:t>𝑚</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𝑎</m:t>
                        </m:r>
                      </m:e>
                      <m:sup>
                        <m:r>
                          <a:rPr lang="en-AU" b="0" i="1" smtClean="0">
                            <a:latin typeface="Cambria Math" panose="02040503050406030204" pitchFamily="18" charset="0"/>
                          </a:rPr>
                          <m:t>𝑥</m:t>
                        </m:r>
                      </m:sup>
                    </m:sSup>
                  </m:oMath>
                </a14:m>
                <a:r>
                  <a:rPr lang="en-AU"/>
                  <a:t> and </a:t>
                </a:r>
                <a14:m>
                  <m:oMath xmlns:m="http://schemas.openxmlformats.org/officeDocument/2006/math">
                    <m:r>
                      <a:rPr lang="en-AU" b="0" i="1" smtClean="0">
                        <a:latin typeface="Cambria Math" panose="02040503050406030204" pitchFamily="18" charset="0"/>
                      </a:rPr>
                      <m:t>𝑛</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𝑎</m:t>
                        </m:r>
                      </m:e>
                      <m:sup>
                        <m:r>
                          <a:rPr lang="en-AU" b="0" i="1" smtClean="0">
                            <a:latin typeface="Cambria Math" panose="02040503050406030204" pitchFamily="18" charset="0"/>
                          </a:rPr>
                          <m:t>𝑦</m:t>
                        </m:r>
                      </m:sup>
                    </m:sSup>
                  </m:oMath>
                </a14:m>
                <a:r>
                  <a:rPr lang="en-AU"/>
                  <a:t>.</a:t>
                </a:r>
              </a:p>
              <a:p>
                <a:r>
                  <a:rPr lang="en-AU"/>
                  <a:t>Then, </a:t>
                </a:r>
                <a14:m>
                  <m:oMath xmlns:m="http://schemas.openxmlformats.org/officeDocument/2006/math">
                    <m:r>
                      <a:rPr lang="en-AU" b="0" i="1" smtClean="0">
                        <a:latin typeface="Cambria Math" panose="02040503050406030204" pitchFamily="18" charset="0"/>
                      </a:rPr>
                      <m:t>𝑥</m:t>
                    </m:r>
                    <m:r>
                      <a:rPr lang="en-AU" i="1">
                        <a:latin typeface="Cambria Math" panose="02040503050406030204" pitchFamily="18" charset="0"/>
                      </a:rPr>
                      <m:t>=</m:t>
                    </m:r>
                  </m:oMath>
                </a14:m>
                <a:r>
                  <a:rPr lang="en-AU"/>
                  <a:t> 	   and </a:t>
                </a:r>
                <a14:m>
                  <m:oMath xmlns:m="http://schemas.openxmlformats.org/officeDocument/2006/math">
                    <m:r>
                      <a:rPr lang="en-AU" b="0" i="1" smtClean="0">
                        <a:latin typeface="Cambria Math" panose="02040503050406030204" pitchFamily="18" charset="0"/>
                      </a:rPr>
                      <m:t>𝑦</m:t>
                    </m:r>
                    <m:r>
                      <a:rPr lang="en-AU" i="1">
                        <a:latin typeface="Cambria Math" panose="02040503050406030204" pitchFamily="18" charset="0"/>
                      </a:rPr>
                      <m:t>=</m:t>
                    </m:r>
                  </m:oMath>
                </a14:m>
                <a:endParaRPr lang="en-AU"/>
              </a:p>
            </p:txBody>
          </p:sp>
        </mc:Choice>
        <mc:Fallback xmlns="">
          <p:sp>
            <p:nvSpPr>
              <p:cNvPr id="8" name="Text Placeholder 7">
                <a:extLst>
                  <a:ext uri="{FF2B5EF4-FFF2-40B4-BE49-F238E27FC236}">
                    <a16:creationId xmlns:a16="http://schemas.microsoft.com/office/drawing/2014/main" id="{0413876A-D2AF-DA56-D83F-8A25BEFD7810}"/>
                  </a:ext>
                </a:extLst>
              </p:cNvPr>
              <p:cNvSpPr>
                <a:spLocks noGrp="1" noRot="1" noChangeAspect="1" noMove="1" noResize="1" noEditPoints="1" noAdjustHandles="1" noChangeArrowheads="1" noChangeShapeType="1" noTextEdit="1"/>
              </p:cNvSpPr>
              <p:nvPr>
                <p:ph type="body" sz="quarter" idx="17"/>
              </p:nvPr>
            </p:nvSpPr>
            <p:spPr>
              <a:xfrm>
                <a:off x="360000" y="1567086"/>
                <a:ext cx="3962400" cy="1261653"/>
              </a:xfrm>
              <a:blipFill>
                <a:blip r:embed="rId3"/>
                <a:stretch>
                  <a:fillRect l="-3846"/>
                </a:stretch>
              </a:blipFill>
            </p:spPr>
            <p:txBody>
              <a:bodyPr/>
              <a:lstStyle/>
              <a:p>
                <a:r>
                  <a:rPr lang="en-US">
                    <a:noFill/>
                  </a:rPr>
                  <a:t> </a:t>
                </a:r>
              </a:p>
            </p:txBody>
          </p:sp>
        </mc:Fallback>
      </mc:AlternateContent>
      <p:sp>
        <p:nvSpPr>
          <p:cNvPr id="3" name="Speech Bubble: Rectangle with Corners Rounded 2">
            <a:extLst>
              <a:ext uri="{FF2B5EF4-FFF2-40B4-BE49-F238E27FC236}">
                <a16:creationId xmlns:a16="http://schemas.microsoft.com/office/drawing/2014/main" id="{B8A3C8F3-BB1D-3E2D-2394-9A5275238543}"/>
              </a:ext>
            </a:extLst>
          </p:cNvPr>
          <p:cNvSpPr/>
          <p:nvPr/>
        </p:nvSpPr>
        <p:spPr>
          <a:xfrm>
            <a:off x="4057827" y="1121024"/>
            <a:ext cx="3132681" cy="1019504"/>
          </a:xfrm>
          <a:prstGeom prst="wedgeRoundRectCallout">
            <a:avLst>
              <a:gd name="adj1" fmla="val -78583"/>
              <a:gd name="adj2" fmla="val 1224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1800" dirty="0"/>
              <a:t>How can we rewrite these as logarithms?</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5283C36-6D5B-4725-23B7-F0CF9AD6693B}"/>
                  </a:ext>
                </a:extLst>
              </p:cNvPr>
              <p:cNvSpPr txBox="1"/>
              <p:nvPr/>
            </p:nvSpPr>
            <p:spPr>
              <a:xfrm>
                <a:off x="1561388" y="2271690"/>
                <a:ext cx="2761012" cy="557049"/>
              </a:xfrm>
              <a:prstGeom prst="rect">
                <a:avLst/>
              </a:prstGeom>
              <a:noFill/>
            </p:spPr>
            <p:txBody>
              <a:bodyPr wrap="square" lIns="0" tIns="0" rIns="0" bIns="0" rtlCol="0">
                <a:noAutofit/>
              </a:bodyPr>
              <a:lstStyle/>
              <a:p>
                <a:pPr algn="l"/>
                <a14:m>
                  <m:oMath xmlns:m="http://schemas.openxmlformats.org/officeDocument/2006/math">
                    <m:func>
                      <m:funcPr>
                        <m:ctrlPr>
                          <a:rPr lang="en-AU" sz="2000" b="0" i="1" smtClean="0">
                            <a:latin typeface="Cambria Math" panose="02040503050406030204" pitchFamily="18" charset="0"/>
                          </a:rPr>
                        </m:ctrlPr>
                      </m:funcPr>
                      <m:fName>
                        <m:sSub>
                          <m:sSubPr>
                            <m:ctrlPr>
                              <a:rPr lang="en-AU" sz="2000" b="0" i="1" smtClean="0">
                                <a:latin typeface="Cambria Math" panose="02040503050406030204" pitchFamily="18" charset="0"/>
                              </a:rPr>
                            </m:ctrlPr>
                          </m:sSubPr>
                          <m:e>
                            <m:r>
                              <m:rPr>
                                <m:sty m:val="p"/>
                              </m:rPr>
                              <a:rPr lang="en-AU" sz="2000" b="0" i="0" smtClean="0">
                                <a:latin typeface="Cambria Math" panose="02040503050406030204" pitchFamily="18" charset="0"/>
                              </a:rPr>
                              <m:t>log</m:t>
                            </m:r>
                          </m:e>
                          <m:sub>
                            <m:r>
                              <a:rPr lang="en-AU" sz="2000" b="0" i="1" smtClean="0">
                                <a:latin typeface="Cambria Math" panose="02040503050406030204" pitchFamily="18" charset="0"/>
                              </a:rPr>
                              <m:t>𝑎</m:t>
                            </m:r>
                          </m:sub>
                        </m:sSub>
                      </m:fName>
                      <m:e>
                        <m:r>
                          <a:rPr lang="en-AU" sz="2000" b="0" i="1" smtClean="0">
                            <a:latin typeface="Cambria Math" panose="02040503050406030204" pitchFamily="18" charset="0"/>
                          </a:rPr>
                          <m:t>𝑚</m:t>
                        </m:r>
                      </m:e>
                    </m:func>
                  </m:oMath>
                </a14:m>
                <a:r>
                  <a:rPr lang="en-AU" sz="2000"/>
                  <a:t> 	 	</a:t>
                </a:r>
                <a14:m>
                  <m:oMath xmlns:m="http://schemas.openxmlformats.org/officeDocument/2006/math">
                    <m:func>
                      <m:funcPr>
                        <m:ctrlPr>
                          <a:rPr lang="en-AU" sz="2000" b="0" i="1" smtClean="0">
                            <a:latin typeface="Cambria Math" panose="02040503050406030204" pitchFamily="18" charset="0"/>
                          </a:rPr>
                        </m:ctrlPr>
                      </m:funcPr>
                      <m:fName>
                        <m:sSub>
                          <m:sSubPr>
                            <m:ctrlPr>
                              <a:rPr lang="en-AU" sz="2000" b="0" i="1" smtClean="0">
                                <a:latin typeface="Cambria Math" panose="02040503050406030204" pitchFamily="18" charset="0"/>
                              </a:rPr>
                            </m:ctrlPr>
                          </m:sSubPr>
                          <m:e>
                            <m:r>
                              <m:rPr>
                                <m:sty m:val="p"/>
                              </m:rPr>
                              <a:rPr lang="en-AU" sz="2000" b="0" i="0" smtClean="0">
                                <a:latin typeface="Cambria Math" panose="02040503050406030204" pitchFamily="18" charset="0"/>
                              </a:rPr>
                              <m:t>log</m:t>
                            </m:r>
                          </m:e>
                          <m:sub>
                            <m:r>
                              <a:rPr lang="en-AU" sz="2000" b="0" i="1" smtClean="0">
                                <a:latin typeface="Cambria Math" panose="02040503050406030204" pitchFamily="18" charset="0"/>
                              </a:rPr>
                              <m:t>𝑎</m:t>
                            </m:r>
                          </m:sub>
                        </m:sSub>
                      </m:fName>
                      <m:e>
                        <m:r>
                          <a:rPr lang="en-AU" sz="2000" b="0" i="1" smtClean="0">
                            <a:latin typeface="Cambria Math" panose="02040503050406030204" pitchFamily="18" charset="0"/>
                          </a:rPr>
                          <m:t>𝑛</m:t>
                        </m:r>
                      </m:e>
                    </m:func>
                  </m:oMath>
                </a14:m>
                <a:r>
                  <a:rPr lang="en-AU" sz="2000"/>
                  <a:t>.</a:t>
                </a:r>
              </a:p>
            </p:txBody>
          </p:sp>
        </mc:Choice>
        <mc:Fallback xmlns="">
          <p:sp>
            <p:nvSpPr>
              <p:cNvPr id="14" name="TextBox 13">
                <a:extLst>
                  <a:ext uri="{FF2B5EF4-FFF2-40B4-BE49-F238E27FC236}">
                    <a16:creationId xmlns:a16="http://schemas.microsoft.com/office/drawing/2014/main" id="{05283C36-6D5B-4725-23B7-F0CF9AD6693B}"/>
                  </a:ext>
                </a:extLst>
              </p:cNvPr>
              <p:cNvSpPr txBox="1">
                <a:spLocks noRot="1" noChangeAspect="1" noMove="1" noResize="1" noEditPoints="1" noAdjustHandles="1" noChangeArrowheads="1" noChangeShapeType="1" noTextEdit="1"/>
              </p:cNvSpPr>
              <p:nvPr/>
            </p:nvSpPr>
            <p:spPr>
              <a:xfrm>
                <a:off x="1561388" y="2271690"/>
                <a:ext cx="2761012" cy="557049"/>
              </a:xfrm>
              <a:prstGeom prst="rect">
                <a:avLst/>
              </a:prstGeom>
              <a:blipFill>
                <a:blip r:embed="rId4"/>
                <a:stretch>
                  <a:fillRect l="-4194" t="-13187"/>
                </a:stretch>
              </a:blipFill>
            </p:spPr>
            <p:txBody>
              <a:bodyPr/>
              <a:lstStyle/>
              <a:p>
                <a:r>
                  <a:rPr lang="en-US">
                    <a:noFill/>
                  </a:rPr>
                  <a:t> </a:t>
                </a:r>
              </a:p>
            </p:txBody>
          </p:sp>
        </mc:Fallback>
      </mc:AlternateContent>
      <p:sp>
        <p:nvSpPr>
          <p:cNvPr id="13" name="Speech Bubble: Rectangle with Corners Rounded 12">
            <a:extLst>
              <a:ext uri="{FF2B5EF4-FFF2-40B4-BE49-F238E27FC236}">
                <a16:creationId xmlns:a16="http://schemas.microsoft.com/office/drawing/2014/main" id="{CEDFEFCC-6581-BC64-3126-8174F88BCD47}"/>
              </a:ext>
            </a:extLst>
          </p:cNvPr>
          <p:cNvSpPr/>
          <p:nvPr/>
        </p:nvSpPr>
        <p:spPr>
          <a:xfrm>
            <a:off x="4782208" y="2757295"/>
            <a:ext cx="3132682" cy="774181"/>
          </a:xfrm>
          <a:prstGeom prst="wedgeRoundRectCallout">
            <a:avLst>
              <a:gd name="adj1" fmla="val -67236"/>
              <a:gd name="adj2" fmla="val -6353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1800" dirty="0"/>
              <a:t>Use the definition of a logarithm</a:t>
            </a:r>
          </a:p>
        </p:txBody>
      </p:sp>
      <mc:AlternateContent xmlns:mc="http://schemas.openxmlformats.org/markup-compatibility/2006" xmlns:a14="http://schemas.microsoft.com/office/drawing/2010/main">
        <mc:Choice Requires="a14">
          <p:sp>
            <p:nvSpPr>
              <p:cNvPr id="11" name="Flowchart: Alternate Process 10">
                <a:extLst>
                  <a:ext uri="{FF2B5EF4-FFF2-40B4-BE49-F238E27FC236}">
                    <a16:creationId xmlns:a16="http://schemas.microsoft.com/office/drawing/2014/main" id="{3DA3B9AE-6489-9B6C-2494-DF8FDD86C17A}"/>
                  </a:ext>
                </a:extLst>
              </p:cNvPr>
              <p:cNvSpPr/>
              <p:nvPr/>
            </p:nvSpPr>
            <p:spPr>
              <a:xfrm>
                <a:off x="7577957" y="1366346"/>
                <a:ext cx="4162098" cy="1019504"/>
              </a:xfrm>
              <a:prstGeom prst="flowChartAlternateProcess">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unc>
                        <m:funcPr>
                          <m:ctrlPr>
                            <a:rPr lang="en-AU" i="1" smtClean="0">
                              <a:solidFill>
                                <a:schemeClr val="tx1"/>
                              </a:solidFill>
                              <a:latin typeface="Cambria Math" panose="02040503050406030204" pitchFamily="18" charset="0"/>
                            </a:rPr>
                          </m:ctrlPr>
                        </m:funcPr>
                        <m:fName>
                          <m:sSub>
                            <m:sSubPr>
                              <m:ctrlPr>
                                <a:rPr lang="en-AU" i="1">
                                  <a:solidFill>
                                    <a:schemeClr val="tx1"/>
                                  </a:solidFill>
                                  <a:latin typeface="Cambria Math" panose="02040503050406030204" pitchFamily="18" charset="0"/>
                                </a:rPr>
                              </m:ctrlPr>
                            </m:sSubPr>
                            <m:e>
                              <m:r>
                                <m:rPr>
                                  <m:sty m:val="p"/>
                                </m:rPr>
                                <a:rPr lang="en-AU">
                                  <a:solidFill>
                                    <a:schemeClr val="tx1"/>
                                  </a:solidFill>
                                  <a:latin typeface="Cambria Math" panose="02040503050406030204" pitchFamily="18" charset="0"/>
                                </a:rPr>
                                <m:t>log</m:t>
                              </m:r>
                            </m:e>
                            <m:sub>
                              <m:r>
                                <a:rPr lang="en-AU" i="1">
                                  <a:solidFill>
                                    <a:schemeClr val="tx1"/>
                                  </a:solidFill>
                                  <a:latin typeface="Cambria Math" panose="02040503050406030204" pitchFamily="18" charset="0"/>
                                </a:rPr>
                                <m:t>𝑎</m:t>
                              </m:r>
                            </m:sub>
                          </m:sSub>
                        </m:fName>
                        <m:e>
                          <m:r>
                            <a:rPr lang="en-AU" i="1">
                              <a:solidFill>
                                <a:schemeClr val="tx1"/>
                              </a:solidFill>
                              <a:latin typeface="Cambria Math" panose="02040503050406030204" pitchFamily="18" charset="0"/>
                            </a:rPr>
                            <m:t>𝑚</m:t>
                          </m:r>
                        </m:e>
                      </m:func>
                      <m:r>
                        <a:rPr lang="en-AU" i="1">
                          <a:solidFill>
                            <a:schemeClr val="tx1"/>
                          </a:solidFill>
                          <a:latin typeface="Cambria Math" panose="02040503050406030204" pitchFamily="18" charset="0"/>
                        </a:rPr>
                        <m:t>+</m:t>
                      </m:r>
                      <m:func>
                        <m:funcPr>
                          <m:ctrlPr>
                            <a:rPr lang="en-AU" i="1">
                              <a:solidFill>
                                <a:schemeClr val="tx1"/>
                              </a:solidFill>
                              <a:latin typeface="Cambria Math" panose="02040503050406030204" pitchFamily="18" charset="0"/>
                            </a:rPr>
                          </m:ctrlPr>
                        </m:funcPr>
                        <m:fName>
                          <m:sSub>
                            <m:sSubPr>
                              <m:ctrlPr>
                                <a:rPr lang="en-AU" i="1">
                                  <a:solidFill>
                                    <a:schemeClr val="tx1"/>
                                  </a:solidFill>
                                  <a:latin typeface="Cambria Math" panose="02040503050406030204" pitchFamily="18" charset="0"/>
                                </a:rPr>
                              </m:ctrlPr>
                            </m:sSubPr>
                            <m:e>
                              <m:r>
                                <m:rPr>
                                  <m:sty m:val="p"/>
                                </m:rPr>
                                <a:rPr lang="en-AU">
                                  <a:solidFill>
                                    <a:schemeClr val="tx1"/>
                                  </a:solidFill>
                                  <a:latin typeface="Cambria Math" panose="02040503050406030204" pitchFamily="18" charset="0"/>
                                </a:rPr>
                                <m:t>log</m:t>
                              </m:r>
                            </m:e>
                            <m:sub>
                              <m:r>
                                <a:rPr lang="en-AU" i="1">
                                  <a:solidFill>
                                    <a:schemeClr val="tx1"/>
                                  </a:solidFill>
                                  <a:latin typeface="Cambria Math" panose="02040503050406030204" pitchFamily="18" charset="0"/>
                                </a:rPr>
                                <m:t>𝑎</m:t>
                              </m:r>
                            </m:sub>
                          </m:sSub>
                        </m:fName>
                        <m:e>
                          <m:r>
                            <a:rPr lang="en-AU" i="1">
                              <a:solidFill>
                                <a:schemeClr val="tx1"/>
                              </a:solidFill>
                              <a:latin typeface="Cambria Math" panose="02040503050406030204" pitchFamily="18" charset="0"/>
                            </a:rPr>
                            <m:t>𝑛</m:t>
                          </m:r>
                        </m:e>
                      </m:func>
                      <m:r>
                        <a:rPr lang="en-AU" i="1">
                          <a:solidFill>
                            <a:schemeClr val="tx1"/>
                          </a:solidFill>
                          <a:latin typeface="Cambria Math" panose="02040503050406030204" pitchFamily="18" charset="0"/>
                        </a:rPr>
                        <m:t>=</m:t>
                      </m:r>
                      <m:func>
                        <m:funcPr>
                          <m:ctrlPr>
                            <a:rPr lang="en-AU" i="1">
                              <a:solidFill>
                                <a:schemeClr val="tx1"/>
                              </a:solidFill>
                              <a:latin typeface="Cambria Math" panose="02040503050406030204" pitchFamily="18" charset="0"/>
                            </a:rPr>
                          </m:ctrlPr>
                        </m:funcPr>
                        <m:fName>
                          <m:sSub>
                            <m:sSubPr>
                              <m:ctrlPr>
                                <a:rPr lang="en-AU" i="1">
                                  <a:solidFill>
                                    <a:schemeClr val="tx1"/>
                                  </a:solidFill>
                                  <a:latin typeface="Cambria Math" panose="02040503050406030204" pitchFamily="18" charset="0"/>
                                </a:rPr>
                              </m:ctrlPr>
                            </m:sSubPr>
                            <m:e>
                              <m:r>
                                <m:rPr>
                                  <m:sty m:val="p"/>
                                </m:rPr>
                                <a:rPr lang="en-AU">
                                  <a:solidFill>
                                    <a:schemeClr val="tx1"/>
                                  </a:solidFill>
                                  <a:latin typeface="Cambria Math" panose="02040503050406030204" pitchFamily="18" charset="0"/>
                                </a:rPr>
                                <m:t>log</m:t>
                              </m:r>
                            </m:e>
                            <m:sub>
                              <m:r>
                                <a:rPr lang="en-AU" i="1">
                                  <a:solidFill>
                                    <a:schemeClr val="tx1"/>
                                  </a:solidFill>
                                  <a:latin typeface="Cambria Math" panose="02040503050406030204" pitchFamily="18" charset="0"/>
                                </a:rPr>
                                <m:t>𝑎</m:t>
                              </m:r>
                            </m:sub>
                          </m:sSub>
                        </m:fName>
                        <m:e>
                          <m:d>
                            <m:dPr>
                              <m:ctrlPr>
                                <a:rPr lang="en-AU" i="1">
                                  <a:solidFill>
                                    <a:schemeClr val="tx1"/>
                                  </a:solidFill>
                                  <a:latin typeface="Cambria Math" panose="02040503050406030204" pitchFamily="18" charset="0"/>
                                </a:rPr>
                              </m:ctrlPr>
                            </m:dPr>
                            <m:e>
                              <m:r>
                                <a:rPr lang="en-AU" i="1">
                                  <a:solidFill>
                                    <a:schemeClr val="tx1"/>
                                  </a:solidFill>
                                  <a:latin typeface="Cambria Math" panose="02040503050406030204" pitchFamily="18" charset="0"/>
                                </a:rPr>
                                <m:t>𝑚𝑛</m:t>
                              </m:r>
                            </m:e>
                          </m:d>
                        </m:e>
                      </m:func>
                    </m:oMath>
                  </m:oMathPara>
                </a14:m>
                <a:endParaRPr lang="en-AU">
                  <a:solidFill>
                    <a:schemeClr val="tx1"/>
                  </a:solidFill>
                </a:endParaRPr>
              </a:p>
            </p:txBody>
          </p:sp>
        </mc:Choice>
        <mc:Fallback xmlns="">
          <p:sp>
            <p:nvSpPr>
              <p:cNvPr id="11" name="Flowchart: Alternate Process 10">
                <a:extLst>
                  <a:ext uri="{FF2B5EF4-FFF2-40B4-BE49-F238E27FC236}">
                    <a16:creationId xmlns:a16="http://schemas.microsoft.com/office/drawing/2014/main" id="{3DA3B9AE-6489-9B6C-2494-DF8FDD86C17A}"/>
                  </a:ext>
                </a:extLst>
              </p:cNvPr>
              <p:cNvSpPr>
                <a:spLocks noRot="1" noChangeAspect="1" noMove="1" noResize="1" noEditPoints="1" noAdjustHandles="1" noChangeArrowheads="1" noChangeShapeType="1" noTextEdit="1"/>
              </p:cNvSpPr>
              <p:nvPr/>
            </p:nvSpPr>
            <p:spPr>
              <a:xfrm>
                <a:off x="7577957" y="1366346"/>
                <a:ext cx="4162098" cy="1019504"/>
              </a:xfrm>
              <a:prstGeom prst="flowChartAlternateProcess">
                <a:avLst/>
              </a:prstGeom>
              <a:blipFill>
                <a:blip r:embed="rId2"/>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39212259-78AA-2F85-7889-13D03BE5E9F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1449504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F76A0-D142-7E69-8685-93CE1994B34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7F8941E-1D9C-3CCE-9F64-8FA9AC978371}"/>
              </a:ext>
            </a:extLst>
          </p:cNvPr>
          <p:cNvSpPr>
            <a:spLocks noGrp="1"/>
          </p:cNvSpPr>
          <p:nvPr>
            <p:ph type="title"/>
          </p:nvPr>
        </p:nvSpPr>
        <p:spPr/>
        <p:txBody>
          <a:bodyPr/>
          <a:lstStyle/>
          <a:p>
            <a:r>
              <a:rPr lang="en-AU"/>
              <a:t>Product logarithmic law (2)</a:t>
            </a:r>
          </a:p>
        </p:txBody>
      </p:sp>
      <p:sp>
        <p:nvSpPr>
          <p:cNvPr id="9" name="Text Placeholder 8">
            <a:extLst>
              <a:ext uri="{FF2B5EF4-FFF2-40B4-BE49-F238E27FC236}">
                <a16:creationId xmlns:a16="http://schemas.microsoft.com/office/drawing/2014/main" id="{0BDC5D07-20A7-F90F-8CF0-D0C17219B519}"/>
              </a:ext>
            </a:extLst>
          </p:cNvPr>
          <p:cNvSpPr>
            <a:spLocks noGrp="1"/>
          </p:cNvSpPr>
          <p:nvPr>
            <p:ph type="body" sz="quarter" idx="18"/>
          </p:nvPr>
        </p:nvSpPr>
        <p:spPr/>
        <p:txBody>
          <a:bodyPr/>
          <a:lstStyle/>
          <a:p>
            <a:r>
              <a:rPr lang="en-AU"/>
              <a:t>Proof</a:t>
            </a:r>
          </a:p>
        </p:txBody>
      </p:sp>
      <mc:AlternateContent xmlns:mc="http://schemas.openxmlformats.org/markup-compatibility/2006" xmlns:a14="http://schemas.microsoft.com/office/drawing/2010/main">
        <mc:Choice Requires="a14">
          <p:sp>
            <p:nvSpPr>
              <p:cNvPr id="8" name="Text Placeholder 7">
                <a:extLst>
                  <a:ext uri="{FF2B5EF4-FFF2-40B4-BE49-F238E27FC236}">
                    <a16:creationId xmlns:a16="http://schemas.microsoft.com/office/drawing/2014/main" id="{14E70075-2D02-CE73-3AF9-9A22F5A32542}"/>
                  </a:ext>
                </a:extLst>
              </p:cNvPr>
              <p:cNvSpPr>
                <a:spLocks noGrp="1"/>
              </p:cNvSpPr>
              <p:nvPr>
                <p:ph type="body" sz="quarter" idx="17"/>
              </p:nvPr>
            </p:nvSpPr>
            <p:spPr/>
            <p:txBody>
              <a:bodyPr/>
              <a:lstStyle/>
              <a:p>
                <a:r>
                  <a:rPr lang="en-AU" dirty="0"/>
                  <a:t>Let </a:t>
                </a:r>
                <a14:m>
                  <m:oMath xmlns:m="http://schemas.openxmlformats.org/officeDocument/2006/math">
                    <m:r>
                      <a:rPr lang="en-AU" b="0" i="1" smtClean="0">
                        <a:latin typeface="Cambria Math" panose="02040503050406030204" pitchFamily="18" charset="0"/>
                      </a:rPr>
                      <m:t>𝑚</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𝑎</m:t>
                        </m:r>
                      </m:e>
                      <m:sup>
                        <m:r>
                          <a:rPr lang="en-AU" b="0" i="1" smtClean="0">
                            <a:latin typeface="Cambria Math" panose="02040503050406030204" pitchFamily="18" charset="0"/>
                          </a:rPr>
                          <m:t>𝑥</m:t>
                        </m:r>
                      </m:sup>
                    </m:sSup>
                  </m:oMath>
                </a14:m>
                <a:r>
                  <a:rPr lang="en-AU" dirty="0"/>
                  <a:t> and </a:t>
                </a:r>
                <a14:m>
                  <m:oMath xmlns:m="http://schemas.openxmlformats.org/officeDocument/2006/math">
                    <m:r>
                      <a:rPr lang="en-AU" b="0" i="1" smtClean="0">
                        <a:latin typeface="Cambria Math" panose="02040503050406030204" pitchFamily="18" charset="0"/>
                      </a:rPr>
                      <m:t>𝑛</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𝑎</m:t>
                        </m:r>
                      </m:e>
                      <m:sup>
                        <m:r>
                          <a:rPr lang="en-AU" b="0" i="1" smtClean="0">
                            <a:latin typeface="Cambria Math" panose="02040503050406030204" pitchFamily="18" charset="0"/>
                          </a:rPr>
                          <m:t>𝑦</m:t>
                        </m:r>
                      </m:sup>
                    </m:sSup>
                  </m:oMath>
                </a14:m>
                <a:endParaRPr lang="en-AU" dirty="0"/>
              </a:p>
              <a:p>
                <a:r>
                  <a:rPr lang="en-AU" dirty="0"/>
                  <a:t>Then, </a:t>
                </a:r>
                <a14:m>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𝑎</m:t>
                            </m:r>
                          </m:sub>
                        </m:sSub>
                      </m:fName>
                      <m:e>
                        <m:r>
                          <a:rPr lang="en-AU" b="0" i="1" smtClean="0">
                            <a:latin typeface="Cambria Math" panose="02040503050406030204" pitchFamily="18" charset="0"/>
                          </a:rPr>
                          <m:t>𝑚</m:t>
                        </m:r>
                      </m:e>
                    </m:func>
                  </m:oMath>
                </a14:m>
                <a:r>
                  <a:rPr lang="en-AU" dirty="0"/>
                  <a:t> and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𝑎</m:t>
                            </m:r>
                          </m:sub>
                        </m:sSub>
                      </m:fName>
                      <m:e>
                        <m:r>
                          <a:rPr lang="en-AU" b="0" i="1" smtClean="0">
                            <a:latin typeface="Cambria Math" panose="02040503050406030204" pitchFamily="18" charset="0"/>
                          </a:rPr>
                          <m:t>𝑛</m:t>
                        </m:r>
                      </m:e>
                    </m:func>
                  </m:oMath>
                </a14:m>
                <a:endParaRPr lang="en-AU" dirty="0"/>
              </a:p>
              <a:p>
                <a:pPr>
                  <a:lnSpc>
                    <a:spcPct val="200000"/>
                  </a:lnSpc>
                </a:pPr>
                <a14:m>
                  <m:oMathPara xmlns:m="http://schemas.openxmlformats.org/officeDocument/2006/math">
                    <m:oMathParaPr>
                      <m:jc m:val="left"/>
                    </m:oMathParaPr>
                    <m:oMath xmlns:m="http://schemas.openxmlformats.org/officeDocument/2006/math">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a:rPr lang="en-AU" b="0" i="0" smtClean="0">
                                  <a:latin typeface="Cambria Math" panose="02040503050406030204" pitchFamily="18" charset="0"/>
                                </a:rPr>
                                <m:t>    </m:t>
                              </m:r>
                              <m:r>
                                <m:rPr>
                                  <m:sty m:val="p"/>
                                </m:rPr>
                                <a:rPr lang="en-AU" b="0" i="0" smtClean="0">
                                  <a:latin typeface="Cambria Math" panose="02040503050406030204" pitchFamily="18" charset="0"/>
                                </a:rPr>
                                <m:t>log</m:t>
                              </m:r>
                            </m:e>
                            <m:sub>
                              <m:r>
                                <a:rPr lang="en-AU" b="0" i="1" smtClean="0">
                                  <a:latin typeface="Cambria Math" panose="02040503050406030204" pitchFamily="18" charset="0"/>
                                </a:rPr>
                                <m:t>𝑎</m:t>
                              </m:r>
                            </m:sub>
                          </m:sSub>
                        </m:fName>
                        <m:e>
                          <m:r>
                            <a:rPr lang="en-AU" b="0" i="1" smtClean="0">
                              <a:latin typeface="Cambria Math" panose="02040503050406030204" pitchFamily="18" charset="0"/>
                            </a:rPr>
                            <m:t>(</m:t>
                          </m:r>
                          <m:r>
                            <a:rPr lang="en-AU" b="0" i="1" smtClean="0">
                              <a:latin typeface="Cambria Math" panose="02040503050406030204" pitchFamily="18" charset="0"/>
                            </a:rPr>
                            <m:t>𝑚𝑛</m:t>
                          </m:r>
                          <m:r>
                            <a:rPr lang="en-AU" b="0" i="1" smtClean="0">
                              <a:latin typeface="Cambria Math" panose="02040503050406030204" pitchFamily="18" charset="0"/>
                            </a:rPr>
                            <m:t>)</m:t>
                          </m:r>
                        </m:e>
                      </m:func>
                      <m:r>
                        <m:rPr>
                          <m:aln/>
                        </m:rP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𝑎</m:t>
                              </m:r>
                            </m:sub>
                          </m:sSub>
                        </m:fName>
                        <m:e>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𝑎</m:t>
                              </m:r>
                            </m:e>
                            <m:sup>
                              <m:r>
                                <a:rPr lang="en-AU" b="0" i="1" smtClean="0">
                                  <a:latin typeface="Cambria Math" panose="02040503050406030204" pitchFamily="18" charset="0"/>
                                </a:rPr>
                                <m:t>𝑥</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𝑎</m:t>
                              </m:r>
                            </m:e>
                            <m:sup>
                              <m:r>
                                <a:rPr lang="en-AU" b="0" i="1" smtClean="0">
                                  <a:latin typeface="Cambria Math" panose="02040503050406030204" pitchFamily="18" charset="0"/>
                                </a:rPr>
                                <m:t>𝑦</m:t>
                              </m:r>
                            </m:sup>
                          </m:sSup>
                          <m:r>
                            <a:rPr lang="en-AU" b="0" i="1" smtClean="0">
                              <a:latin typeface="Cambria Math" panose="02040503050406030204" pitchFamily="18" charset="0"/>
                            </a:rPr>
                            <m:t>)</m:t>
                          </m:r>
                        </m:e>
                      </m:func>
                      <m:r>
                        <a:rPr lang="en-AU" b="0" i="1" smtClean="0">
                          <a:latin typeface="Cambria Math" panose="02040503050406030204" pitchFamily="18" charset="0"/>
                        </a:rPr>
                        <m:t> </m:t>
                      </m:r>
                    </m:oMath>
                    <m:oMath xmlns:m="http://schemas.openxmlformats.org/officeDocument/2006/math">
                      <m:r>
                        <m:rPr>
                          <m:aln/>
                        </m:rPr>
                        <a:rPr lang="en-AU" b="0" i="1" smtClean="0">
                          <a:latin typeface="Cambria Math" panose="02040503050406030204" pitchFamily="18" charset="0"/>
                        </a:rPr>
                        <m:t>=</m:t>
                      </m:r>
                    </m:oMath>
                    <m:oMath xmlns:m="http://schemas.openxmlformats.org/officeDocument/2006/math">
                      <m:r>
                        <m:rPr>
                          <m:aln/>
                        </m:rPr>
                        <a:rPr lang="en-AU" b="0" i="1" smtClean="0">
                          <a:latin typeface="Cambria Math" panose="02040503050406030204" pitchFamily="18" charset="0"/>
                        </a:rPr>
                        <m:t>=</m:t>
                      </m:r>
                    </m:oMath>
                    <m:oMath xmlns:m="http://schemas.openxmlformats.org/officeDocument/2006/math">
                      <m:r>
                        <m:rPr>
                          <m:aln/>
                        </m:rPr>
                        <a:rPr lang="en-AU" b="0" i="1" smtClean="0">
                          <a:latin typeface="Cambria Math" panose="02040503050406030204" pitchFamily="18" charset="0"/>
                        </a:rPr>
                        <m:t>=</m:t>
                      </m:r>
                    </m:oMath>
                  </m:oMathPara>
                </a14:m>
                <a:endParaRPr lang="en-AU" dirty="0"/>
              </a:p>
            </p:txBody>
          </p:sp>
        </mc:Choice>
        <mc:Fallback xmlns="">
          <p:sp>
            <p:nvSpPr>
              <p:cNvPr id="8" name="Text Placeholder 7">
                <a:extLst>
                  <a:ext uri="{FF2B5EF4-FFF2-40B4-BE49-F238E27FC236}">
                    <a16:creationId xmlns:a16="http://schemas.microsoft.com/office/drawing/2014/main" id="{14E70075-2D02-CE73-3AF9-9A22F5A32542}"/>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327"/>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21E00BA-F323-6559-16BD-D4370953FA79}"/>
                  </a:ext>
                </a:extLst>
              </p:cNvPr>
              <p:cNvSpPr txBox="1"/>
              <p:nvPr/>
            </p:nvSpPr>
            <p:spPr>
              <a:xfrm>
                <a:off x="583580" y="3607473"/>
                <a:ext cx="3962400" cy="557049"/>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func>
                        <m:funcPr>
                          <m:ctrlPr>
                            <a:rPr lang="en-AU" sz="2000" b="0" i="1" smtClean="0">
                              <a:latin typeface="Cambria Math" panose="02040503050406030204" pitchFamily="18" charset="0"/>
                            </a:rPr>
                          </m:ctrlPr>
                        </m:funcPr>
                        <m:fName>
                          <m:sSub>
                            <m:sSubPr>
                              <m:ctrlPr>
                                <a:rPr lang="en-AU" sz="2000" b="0" i="1" smtClean="0">
                                  <a:latin typeface="Cambria Math" panose="02040503050406030204" pitchFamily="18" charset="0"/>
                                </a:rPr>
                              </m:ctrlPr>
                            </m:sSubPr>
                            <m:e>
                              <m:r>
                                <m:rPr>
                                  <m:sty m:val="p"/>
                                </m:rPr>
                                <a:rPr lang="en-AU" sz="2000" b="0" i="0" smtClean="0">
                                  <a:latin typeface="Cambria Math" panose="02040503050406030204" pitchFamily="18" charset="0"/>
                                </a:rPr>
                                <m:t>log</m:t>
                              </m:r>
                            </m:e>
                            <m:sub>
                              <m:r>
                                <a:rPr lang="en-AU" sz="2000" b="0" i="1" smtClean="0">
                                  <a:latin typeface="Cambria Math" panose="02040503050406030204" pitchFamily="18" charset="0"/>
                                </a:rPr>
                                <m:t>𝑎</m:t>
                              </m:r>
                            </m:sub>
                          </m:sSub>
                        </m:fName>
                        <m:e>
                          <m:r>
                            <a:rPr lang="en-AU" sz="2000" b="0" i="1" smtClean="0">
                              <a:latin typeface="Cambria Math" panose="02040503050406030204" pitchFamily="18" charset="0"/>
                            </a:rPr>
                            <m:t>(</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𝑎</m:t>
                              </m:r>
                            </m:e>
                            <m:sup>
                              <m:r>
                                <a:rPr lang="en-AU" sz="2000" b="0" i="1" smtClean="0">
                                  <a:latin typeface="Cambria Math" panose="02040503050406030204" pitchFamily="18" charset="0"/>
                                </a:rPr>
                                <m:t>𝑥</m:t>
                              </m:r>
                              <m:r>
                                <a:rPr lang="en-AU" sz="2000" b="0" i="1" smtClean="0">
                                  <a:latin typeface="Cambria Math" panose="02040503050406030204" pitchFamily="18" charset="0"/>
                                </a:rPr>
                                <m:t>+</m:t>
                              </m:r>
                              <m:r>
                                <a:rPr lang="en-AU" sz="2000" b="0" i="1" smtClean="0">
                                  <a:latin typeface="Cambria Math" panose="02040503050406030204" pitchFamily="18" charset="0"/>
                                </a:rPr>
                                <m:t>𝑦</m:t>
                              </m:r>
                            </m:sup>
                          </m:sSup>
                          <m:r>
                            <a:rPr lang="en-AU" sz="2000" b="0" i="1" smtClean="0">
                              <a:latin typeface="Cambria Math" panose="02040503050406030204" pitchFamily="18" charset="0"/>
                            </a:rPr>
                            <m:t>)</m:t>
                          </m:r>
                        </m:e>
                      </m:func>
                    </m:oMath>
                  </m:oMathPara>
                </a14:m>
                <a:endParaRPr lang="en-AU" sz="2000"/>
              </a:p>
            </p:txBody>
          </p:sp>
        </mc:Choice>
        <mc:Fallback xmlns="">
          <p:sp>
            <p:nvSpPr>
              <p:cNvPr id="4" name="TextBox 3">
                <a:extLst>
                  <a:ext uri="{FF2B5EF4-FFF2-40B4-BE49-F238E27FC236}">
                    <a16:creationId xmlns:a16="http://schemas.microsoft.com/office/drawing/2014/main" id="{721E00BA-F323-6559-16BD-D4370953FA79}"/>
                  </a:ext>
                </a:extLst>
              </p:cNvPr>
              <p:cNvSpPr txBox="1">
                <a:spLocks noRot="1" noChangeAspect="1" noMove="1" noResize="1" noEditPoints="1" noAdjustHandles="1" noChangeArrowheads="1" noChangeShapeType="1" noTextEdit="1"/>
              </p:cNvSpPr>
              <p:nvPr/>
            </p:nvSpPr>
            <p:spPr>
              <a:xfrm>
                <a:off x="583580" y="3607473"/>
                <a:ext cx="3962400" cy="557049"/>
              </a:xfrm>
              <a:prstGeom prst="rect">
                <a:avLst/>
              </a:prstGeom>
              <a:blipFill>
                <a:blip r:embed="rId4"/>
                <a:stretch>
                  <a:fillRect/>
                </a:stretch>
              </a:blipFill>
            </p:spPr>
            <p:txBody>
              <a:bodyPr/>
              <a:lstStyle/>
              <a:p>
                <a:r>
                  <a:rPr lang="en-US">
                    <a:noFill/>
                  </a:rPr>
                  <a:t> </a:t>
                </a:r>
              </a:p>
            </p:txBody>
          </p:sp>
        </mc:Fallback>
      </mc:AlternateContent>
      <p:sp>
        <p:nvSpPr>
          <p:cNvPr id="3" name="Speech Bubble: Rectangle with Corners Rounded 2">
            <a:extLst>
              <a:ext uri="{FF2B5EF4-FFF2-40B4-BE49-F238E27FC236}">
                <a16:creationId xmlns:a16="http://schemas.microsoft.com/office/drawing/2014/main" id="{CE9992DF-3FAB-AD5F-C5BA-AFC79F3BD10E}"/>
              </a:ext>
            </a:extLst>
          </p:cNvPr>
          <p:cNvSpPr/>
          <p:nvPr/>
        </p:nvSpPr>
        <p:spPr>
          <a:xfrm>
            <a:off x="4732663" y="3294742"/>
            <a:ext cx="2307771" cy="732971"/>
          </a:xfrm>
          <a:prstGeom prst="wedgeRoundRectCallout">
            <a:avLst>
              <a:gd name="adj1" fmla="val -101965"/>
              <a:gd name="adj2" fmla="val 903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800" dirty="0"/>
              <a:t>Apply</a:t>
            </a:r>
            <a:r>
              <a:rPr lang="en-AU" sz="2000" dirty="0"/>
              <a:t> index laws</a:t>
            </a:r>
          </a:p>
        </p:txBody>
      </p:sp>
      <mc:AlternateContent xmlns:mc="http://schemas.openxmlformats.org/markup-compatibility/2006" xmlns:a14="http://schemas.microsoft.com/office/drawing/2010/main">
        <mc:Choice Requires="a14">
          <p:sp>
            <p:nvSpPr>
              <p:cNvPr id="5" name="Flowchart: Alternate Process 4">
                <a:extLst>
                  <a:ext uri="{FF2B5EF4-FFF2-40B4-BE49-F238E27FC236}">
                    <a16:creationId xmlns:a16="http://schemas.microsoft.com/office/drawing/2014/main" id="{6D33E0F7-F324-0D81-90C8-74DB49362C90}"/>
                  </a:ext>
                </a:extLst>
              </p:cNvPr>
              <p:cNvSpPr/>
              <p:nvPr/>
            </p:nvSpPr>
            <p:spPr>
              <a:xfrm>
                <a:off x="7577957" y="1366346"/>
                <a:ext cx="4162098" cy="1019504"/>
              </a:xfrm>
              <a:prstGeom prst="flowChartAlternateProcess">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unc>
                        <m:funcPr>
                          <m:ctrlPr>
                            <a:rPr lang="en-AU" i="1" smtClean="0">
                              <a:solidFill>
                                <a:schemeClr val="tx1"/>
                              </a:solidFill>
                              <a:latin typeface="Cambria Math" panose="02040503050406030204" pitchFamily="18" charset="0"/>
                            </a:rPr>
                          </m:ctrlPr>
                        </m:funcPr>
                        <m:fName>
                          <m:sSub>
                            <m:sSubPr>
                              <m:ctrlPr>
                                <a:rPr lang="en-AU" i="1">
                                  <a:solidFill>
                                    <a:schemeClr val="tx1"/>
                                  </a:solidFill>
                                  <a:latin typeface="Cambria Math" panose="02040503050406030204" pitchFamily="18" charset="0"/>
                                </a:rPr>
                              </m:ctrlPr>
                            </m:sSubPr>
                            <m:e>
                              <m:r>
                                <m:rPr>
                                  <m:sty m:val="p"/>
                                </m:rPr>
                                <a:rPr lang="en-AU">
                                  <a:solidFill>
                                    <a:schemeClr val="tx1"/>
                                  </a:solidFill>
                                  <a:latin typeface="Cambria Math" panose="02040503050406030204" pitchFamily="18" charset="0"/>
                                </a:rPr>
                                <m:t>log</m:t>
                              </m:r>
                            </m:e>
                            <m:sub>
                              <m:r>
                                <a:rPr lang="en-AU" i="1">
                                  <a:solidFill>
                                    <a:schemeClr val="tx1"/>
                                  </a:solidFill>
                                  <a:latin typeface="Cambria Math" panose="02040503050406030204" pitchFamily="18" charset="0"/>
                                </a:rPr>
                                <m:t>𝑎</m:t>
                              </m:r>
                            </m:sub>
                          </m:sSub>
                        </m:fName>
                        <m:e>
                          <m:r>
                            <a:rPr lang="en-AU" i="1">
                              <a:solidFill>
                                <a:schemeClr val="tx1"/>
                              </a:solidFill>
                              <a:latin typeface="Cambria Math" panose="02040503050406030204" pitchFamily="18" charset="0"/>
                            </a:rPr>
                            <m:t>𝑚</m:t>
                          </m:r>
                        </m:e>
                      </m:func>
                      <m:r>
                        <a:rPr lang="en-AU" i="1">
                          <a:solidFill>
                            <a:schemeClr val="tx1"/>
                          </a:solidFill>
                          <a:latin typeface="Cambria Math" panose="02040503050406030204" pitchFamily="18" charset="0"/>
                        </a:rPr>
                        <m:t>+</m:t>
                      </m:r>
                      <m:func>
                        <m:funcPr>
                          <m:ctrlPr>
                            <a:rPr lang="en-AU" i="1">
                              <a:solidFill>
                                <a:schemeClr val="tx1"/>
                              </a:solidFill>
                              <a:latin typeface="Cambria Math" panose="02040503050406030204" pitchFamily="18" charset="0"/>
                            </a:rPr>
                          </m:ctrlPr>
                        </m:funcPr>
                        <m:fName>
                          <m:sSub>
                            <m:sSubPr>
                              <m:ctrlPr>
                                <a:rPr lang="en-AU" i="1">
                                  <a:solidFill>
                                    <a:schemeClr val="tx1"/>
                                  </a:solidFill>
                                  <a:latin typeface="Cambria Math" panose="02040503050406030204" pitchFamily="18" charset="0"/>
                                </a:rPr>
                              </m:ctrlPr>
                            </m:sSubPr>
                            <m:e>
                              <m:r>
                                <m:rPr>
                                  <m:sty m:val="p"/>
                                </m:rPr>
                                <a:rPr lang="en-AU">
                                  <a:solidFill>
                                    <a:schemeClr val="tx1"/>
                                  </a:solidFill>
                                  <a:latin typeface="Cambria Math" panose="02040503050406030204" pitchFamily="18" charset="0"/>
                                </a:rPr>
                                <m:t>log</m:t>
                              </m:r>
                            </m:e>
                            <m:sub>
                              <m:r>
                                <a:rPr lang="en-AU" i="1">
                                  <a:solidFill>
                                    <a:schemeClr val="tx1"/>
                                  </a:solidFill>
                                  <a:latin typeface="Cambria Math" panose="02040503050406030204" pitchFamily="18" charset="0"/>
                                </a:rPr>
                                <m:t>𝑎</m:t>
                              </m:r>
                            </m:sub>
                          </m:sSub>
                        </m:fName>
                        <m:e>
                          <m:r>
                            <a:rPr lang="en-AU" i="1">
                              <a:solidFill>
                                <a:schemeClr val="tx1"/>
                              </a:solidFill>
                              <a:latin typeface="Cambria Math" panose="02040503050406030204" pitchFamily="18" charset="0"/>
                            </a:rPr>
                            <m:t>𝑛</m:t>
                          </m:r>
                        </m:e>
                      </m:func>
                      <m:r>
                        <a:rPr lang="en-AU" i="1">
                          <a:solidFill>
                            <a:schemeClr val="tx1"/>
                          </a:solidFill>
                          <a:latin typeface="Cambria Math" panose="02040503050406030204" pitchFamily="18" charset="0"/>
                        </a:rPr>
                        <m:t>=</m:t>
                      </m:r>
                      <m:func>
                        <m:funcPr>
                          <m:ctrlPr>
                            <a:rPr lang="en-AU" i="1">
                              <a:solidFill>
                                <a:schemeClr val="tx1"/>
                              </a:solidFill>
                              <a:latin typeface="Cambria Math" panose="02040503050406030204" pitchFamily="18" charset="0"/>
                            </a:rPr>
                          </m:ctrlPr>
                        </m:funcPr>
                        <m:fName>
                          <m:sSub>
                            <m:sSubPr>
                              <m:ctrlPr>
                                <a:rPr lang="en-AU" i="1">
                                  <a:solidFill>
                                    <a:schemeClr val="tx1"/>
                                  </a:solidFill>
                                  <a:latin typeface="Cambria Math" panose="02040503050406030204" pitchFamily="18" charset="0"/>
                                </a:rPr>
                              </m:ctrlPr>
                            </m:sSubPr>
                            <m:e>
                              <m:r>
                                <m:rPr>
                                  <m:sty m:val="p"/>
                                </m:rPr>
                                <a:rPr lang="en-AU">
                                  <a:solidFill>
                                    <a:schemeClr val="tx1"/>
                                  </a:solidFill>
                                  <a:latin typeface="Cambria Math" panose="02040503050406030204" pitchFamily="18" charset="0"/>
                                </a:rPr>
                                <m:t>log</m:t>
                              </m:r>
                            </m:e>
                            <m:sub>
                              <m:r>
                                <a:rPr lang="en-AU" i="1">
                                  <a:solidFill>
                                    <a:schemeClr val="tx1"/>
                                  </a:solidFill>
                                  <a:latin typeface="Cambria Math" panose="02040503050406030204" pitchFamily="18" charset="0"/>
                                </a:rPr>
                                <m:t>𝑎</m:t>
                              </m:r>
                            </m:sub>
                          </m:sSub>
                        </m:fName>
                        <m:e>
                          <m:d>
                            <m:dPr>
                              <m:ctrlPr>
                                <a:rPr lang="en-AU" i="1">
                                  <a:solidFill>
                                    <a:schemeClr val="tx1"/>
                                  </a:solidFill>
                                  <a:latin typeface="Cambria Math" panose="02040503050406030204" pitchFamily="18" charset="0"/>
                                </a:rPr>
                              </m:ctrlPr>
                            </m:dPr>
                            <m:e>
                              <m:r>
                                <a:rPr lang="en-AU" i="1">
                                  <a:solidFill>
                                    <a:schemeClr val="tx1"/>
                                  </a:solidFill>
                                  <a:latin typeface="Cambria Math" panose="02040503050406030204" pitchFamily="18" charset="0"/>
                                </a:rPr>
                                <m:t>𝑚𝑛</m:t>
                              </m:r>
                            </m:e>
                          </m:d>
                        </m:e>
                      </m:func>
                    </m:oMath>
                  </m:oMathPara>
                </a14:m>
                <a:endParaRPr lang="en-AU">
                  <a:solidFill>
                    <a:schemeClr val="tx1"/>
                  </a:solidFill>
                </a:endParaRPr>
              </a:p>
            </p:txBody>
          </p:sp>
        </mc:Choice>
        <mc:Fallback xmlns="">
          <p:sp>
            <p:nvSpPr>
              <p:cNvPr id="5" name="Flowchart: Alternate Process 4">
                <a:extLst>
                  <a:ext uri="{FF2B5EF4-FFF2-40B4-BE49-F238E27FC236}">
                    <a16:creationId xmlns:a16="http://schemas.microsoft.com/office/drawing/2014/main" id="{6D33E0F7-F324-0D81-90C8-74DB49362C90}"/>
                  </a:ext>
                </a:extLst>
              </p:cNvPr>
              <p:cNvSpPr>
                <a:spLocks noRot="1" noChangeAspect="1" noMove="1" noResize="1" noEditPoints="1" noAdjustHandles="1" noChangeArrowheads="1" noChangeShapeType="1" noTextEdit="1"/>
              </p:cNvSpPr>
              <p:nvPr/>
            </p:nvSpPr>
            <p:spPr>
              <a:xfrm>
                <a:off x="7577957" y="1366346"/>
                <a:ext cx="4162098" cy="1019504"/>
              </a:xfrm>
              <a:prstGeom prst="flowChartAlternateProcess">
                <a:avLst/>
              </a:prstGeom>
              <a:blipFill>
                <a:blip r:embed="rId2"/>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9FBD3A6D-8DE9-A308-F600-656EAE93180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1954980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A1D8124FFB2A1438B815462E05615AB" ma:contentTypeVersion="26" ma:contentTypeDescription="Create a new document." ma:contentTypeScope="" ma:versionID="7cb0b11152a3c969d12f475c424a3b6d">
  <xsd:schema xmlns:xsd="http://www.w3.org/2001/XMLSchema" xmlns:xs="http://www.w3.org/2001/XMLSchema" xmlns:p="http://schemas.microsoft.com/office/2006/metadata/properties" xmlns:ns2="95386ad3-46d6-4eb6-bbc1-9b19b13a5756" xmlns:ns3="9191b990-ddf9-46cb-8ffe-20db9d3a58aa" targetNamespace="http://schemas.microsoft.com/office/2006/metadata/properties" ma:root="true" ma:fieldsID="e73936c6d6eb0e273fb7b7b26ec1bc31" ns2:_="" ns3:_="">
    <xsd:import namespace="95386ad3-46d6-4eb6-bbc1-9b19b13a5756"/>
    <xsd:import namespace="9191b990-ddf9-46cb-8ffe-20db9d3a58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InDAM" minOccurs="0"/>
                <xsd:element ref="ns2:Readytopublish" minOccurs="0"/>
                <xsd:element ref="ns2:MediaServiceObjectDetectorVersions" minOccurs="0"/>
                <xsd:element ref="ns2:MediaServiceSearchProperties" minOccurs="0"/>
                <xsd:element ref="ns2:Migrated" minOccurs="0"/>
                <xsd:element ref="ns2:Description2"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386ad3-46d6-4eb6-bbc1-9b19b13a57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InDAM" ma:index="24" nillable="true" ma:displayName="In DAM" ma:default="0" ma:format="Dropdown" ma:internalName="InDAM">
      <xsd:simpleType>
        <xsd:restriction base="dms:Boolean"/>
      </xsd:simpleType>
    </xsd:element>
    <xsd:element name="Readytopublish" ma:index="25" nillable="true" ma:displayName="Ready to publish" ma:default="0" ma:format="Dropdown" ma:internalName="Readytopublish">
      <xsd:simpleType>
        <xsd:restriction base="dms:Boolea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igrated" ma:index="28" nillable="true" ma:displayName="Migrated" ma:default="1" ma:format="Dropdown" ma:internalName="Migrated">
      <xsd:simpleType>
        <xsd:restriction base="dms:Boolean"/>
      </xsd:simpleType>
    </xsd:element>
    <xsd:element name="Description2" ma:index="29" nillable="true" ma:displayName="Description" ma:format="Dropdown" ma:internalName="Description2">
      <xsd:simpleType>
        <xsd:restriction base="dms:Note">
          <xsd:maxLength value="255"/>
        </xsd:restriction>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91b990-ddf9-46cb-8ffe-20db9d3a58a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063c910-61e7-482c-9a48-4fe9d05e06db}" ma:internalName="TaxCatchAll" ma:showField="CatchAllData" ma:web="9191b990-ddf9-46cb-8ffe-20db9d3a58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5386ad3-46d6-4eb6-bbc1-9b19b13a5756">
      <Terms xmlns="http://schemas.microsoft.com/office/infopath/2007/PartnerControls"/>
    </lcf76f155ced4ddcb4097134ff3c332f>
    <Description2 xmlns="95386ad3-46d6-4eb6-bbc1-9b19b13a5756" xsi:nil="true"/>
    <Migrated xmlns="95386ad3-46d6-4eb6-bbc1-9b19b13a5756">true</Migrated>
    <TaxCatchAll xmlns="9191b990-ddf9-46cb-8ffe-20db9d3a58aa" xsi:nil="true"/>
    <Readytopublish xmlns="95386ad3-46d6-4eb6-bbc1-9b19b13a5756">false</Readytopublish>
    <InDAM xmlns="95386ad3-46d6-4eb6-bbc1-9b19b13a5756">false</InDAM>
  </documentManagement>
</p:properties>
</file>

<file path=customXml/itemProps1.xml><?xml version="1.0" encoding="utf-8"?>
<ds:datastoreItem xmlns:ds="http://schemas.openxmlformats.org/officeDocument/2006/customXml" ds:itemID="{9A1104B2-3825-46A2-8E64-DA1A8AE21C63}">
  <ds:schemaRefs>
    <ds:schemaRef ds:uri="http://schemas.microsoft.com/sharepoint/v3/contenttype/forms"/>
  </ds:schemaRefs>
</ds:datastoreItem>
</file>

<file path=customXml/itemProps2.xml><?xml version="1.0" encoding="utf-8"?>
<ds:datastoreItem xmlns:ds="http://schemas.openxmlformats.org/officeDocument/2006/customXml" ds:itemID="{3FE9CFBF-9CA1-4631-B9E4-7536DB8E1A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386ad3-46d6-4eb6-bbc1-9b19b13a5756"/>
    <ds:schemaRef ds:uri="9191b990-ddf9-46cb-8ffe-20db9d3a5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2A5AEB9-B92D-41C1-86FE-0B95A28BBFEC}">
  <ds:schemaRefs>
    <ds:schemaRef ds:uri="http://schemas.microsoft.com/office/infopath/2007/PartnerControls"/>
    <ds:schemaRef ds:uri="http://schemas.microsoft.com/office/2006/documentManagement/types"/>
    <ds:schemaRef ds:uri="95386ad3-46d6-4eb6-bbc1-9b19b13a5756"/>
    <ds:schemaRef ds:uri="http://www.w3.org/XML/1998/namespace"/>
    <ds:schemaRef ds:uri="http://purl.org/dc/terms/"/>
    <ds:schemaRef ds:uri="http://purl.org/dc/dcmitype/"/>
    <ds:schemaRef ds:uri="http://schemas.microsoft.com/office/2006/metadata/properties"/>
    <ds:schemaRef ds:uri="http://purl.org/dc/elements/1.1/"/>
    <ds:schemaRef ds:uri="9191b990-ddf9-46cb-8ffe-20db9d3a58aa"/>
    <ds:schemaRef ds:uri="http://schemas.openxmlformats.org/package/2006/metadata/core-properties"/>
  </ds:schemaRefs>
</ds:datastoreItem>
</file>

<file path=docMetadata/LabelInfo.xml><?xml version="1.0" encoding="utf-8"?>
<clbl:labelList xmlns:clbl="http://schemas.microsoft.com/office/2020/mipLabelMetadata">
  <clbl:label id="{b603dfd7-d93a-4381-a340-2995d8282205}" enabled="1" method="Standard" siteId="{05a0e69a-418a-47c1-9c25-9387261bf991}" removed="0"/>
</clbl:labelList>
</file>

<file path=docProps/app.xml><?xml version="1.0" encoding="utf-8"?>
<Properties xmlns="http://schemas.openxmlformats.org/officeDocument/2006/extended-properties" xmlns:vt="http://schemas.openxmlformats.org/officeDocument/2006/docPropsVTypes">
  <Template/>
  <TotalTime>0</TotalTime>
  <Words>1820</Words>
  <Application>Microsoft Office PowerPoint</Application>
  <PresentationFormat>Widescreen</PresentationFormat>
  <Paragraphs>211</Paragraphs>
  <Slides>26</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Calibri</vt:lpstr>
      <vt:lpstr>Public Sans</vt:lpstr>
      <vt:lpstr>Arial</vt:lpstr>
      <vt:lpstr>Cambria Math</vt:lpstr>
      <vt:lpstr>Times New Roman</vt:lpstr>
      <vt:lpstr>NSWG Corporate</vt:lpstr>
      <vt:lpstr>The logarithmic laws – proofs and equations</vt:lpstr>
      <vt:lpstr>Learning intentions and success criteria</vt:lpstr>
      <vt:lpstr>Activating prior knowledge</vt:lpstr>
      <vt:lpstr>Simplifying and evaluating expressions</vt:lpstr>
      <vt:lpstr>Solving exponential equations</vt:lpstr>
      <vt:lpstr>Connecting learning</vt:lpstr>
      <vt:lpstr>Logarithm of a reciprocal</vt:lpstr>
      <vt:lpstr>Product logarithmic law (1)</vt:lpstr>
      <vt:lpstr>Product logarithmic law (2)</vt:lpstr>
      <vt:lpstr>Product logarithmic law (3)</vt:lpstr>
      <vt:lpstr>Product logarithmic law (4)</vt:lpstr>
      <vt:lpstr>Product logarithmic law (5)</vt:lpstr>
      <vt:lpstr>Quotient and power logarithmic laws (1)</vt:lpstr>
      <vt:lpstr>Quotient and power logarithmic laws (2)</vt:lpstr>
      <vt:lpstr>Logarithm of a quotient law</vt:lpstr>
      <vt:lpstr>Logarithm of a power law</vt:lpstr>
      <vt:lpstr>Releasing responsibility</vt:lpstr>
      <vt:lpstr>Solving logarithmic equations (1)</vt:lpstr>
      <vt:lpstr>Solving logarithmic equations (2)</vt:lpstr>
      <vt:lpstr>Independent practice</vt:lpstr>
      <vt:lpstr>Approaching questions scaffold</vt:lpstr>
      <vt:lpstr>HSC-style questions (1)</vt:lpstr>
      <vt:lpstr>HSC-style questions (3)</vt:lpstr>
      <vt:lpstr>HSC-style questions (4)</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8, lesson 6 – The logarithmic laws – proofs and equations – Mathematics Advanced</dc:title>
  <dc:creator>NSW Department of Education</dc:creator>
  <dcterms:created xsi:type="dcterms:W3CDTF">2026-05-05T01:15:59Z</dcterms:created>
  <dcterms:modified xsi:type="dcterms:W3CDTF">2026-05-19T05:38:33Z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0x0101004A1D8124FFB2A1438B815462E05615AB</vt:lpwstr>
  </property>
</Properties>
</file>