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handoutMasterIdLst>
    <p:handoutMasterId r:id="rId25"/>
  </p:handoutMasterIdLst>
  <p:sldIdLst>
    <p:sldId id="26505" r:id="rId5"/>
    <p:sldId id="26383" r:id="rId6"/>
    <p:sldId id="271" r:id="rId7"/>
    <p:sldId id="26525" r:id="rId8"/>
    <p:sldId id="289" r:id="rId9"/>
    <p:sldId id="26506" r:id="rId10"/>
    <p:sldId id="26507" r:id="rId11"/>
    <p:sldId id="26543" r:id="rId12"/>
    <p:sldId id="26527" r:id="rId13"/>
    <p:sldId id="26528" r:id="rId14"/>
    <p:sldId id="26529" r:id="rId15"/>
    <p:sldId id="26532" r:id="rId16"/>
    <p:sldId id="26508" r:id="rId17"/>
    <p:sldId id="26533" r:id="rId18"/>
    <p:sldId id="26539" r:id="rId19"/>
    <p:sldId id="26536" r:id="rId20"/>
    <p:sldId id="26542" r:id="rId21"/>
    <p:sldId id="360" r:id="rId22"/>
    <p:sldId id="361" r:id="rId23"/>
  </p:sldIdLst>
  <p:sldSz cx="12192000" cy="6858000"/>
  <p:notesSz cx="6858000" cy="9144000"/>
  <p:embeddedFontLst>
    <p:embeddedFont>
      <p:font typeface="Cambria Math" panose="02040503050406030204" pitchFamily="18" charset="0"/>
      <p:regular r:id="rId26"/>
    </p:embeddedFont>
    <p:embeddedFont>
      <p:font typeface="Public Sans"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E3EE41-C5CB-4B1A-858B-2D629201ABB6}" v="1" dt="2026-05-19T05:36:54.10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689"/>
  </p:normalViewPr>
  <p:slideViewPr>
    <p:cSldViewPr snapToGrid="0">
      <p:cViewPr varScale="1">
        <p:scale>
          <a:sx n="88" d="100"/>
          <a:sy n="88" d="100"/>
        </p:scale>
        <p:origin x="150" y="90"/>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19/05/2026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0.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openmiddle.com/laws-of-exponent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1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The logarithmic laws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Exponential and logarithmic functions</a:t>
            </a:r>
          </a:p>
        </p:txBody>
      </p:sp>
      <p:pic>
        <p:nvPicPr>
          <p:cNvPr id="5" name="Picture Placeholder 4">
            <a:extLst>
              <a:ext uri="{FF2B5EF4-FFF2-40B4-BE49-F238E27FC236}">
                <a16:creationId xmlns:a16="http://schemas.microsoft.com/office/drawing/2014/main" id="{89B31515-DD7E-31F2-93EF-1532EF3578E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8CEC80-EA49-A457-8946-D011929FA980}"/>
              </a:ext>
            </a:extLst>
          </p:cNvPr>
          <p:cNvSpPr>
            <a:spLocks noGrp="1"/>
          </p:cNvSpPr>
          <p:nvPr>
            <p:ph type="title"/>
          </p:nvPr>
        </p:nvSpPr>
        <p:spPr/>
        <p:txBody>
          <a:bodyPr/>
          <a:lstStyle/>
          <a:p>
            <a:r>
              <a:rPr lang="en-AU" dirty="0"/>
              <a:t>Logarithm properties (2)</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7A505951-7718-FAC9-D016-927F2304F836}"/>
                  </a:ext>
                </a:extLst>
              </p:cNvPr>
              <p:cNvSpPr>
                <a:spLocks noGrp="1"/>
              </p:cNvSpPr>
              <p:nvPr>
                <p:ph type="body" sz="quarter" idx="18"/>
              </p:nvPr>
            </p:nvSpPr>
            <p:spPr>
              <a:xfrm>
                <a:off x="359999" y="1048622"/>
                <a:ext cx="11483999" cy="310015"/>
              </a:xfrm>
            </p:spPr>
            <p:txBody>
              <a:bodyPr/>
              <a:lstStyle/>
              <a:p>
                <a:pPr>
                  <a:lnSpc>
                    <a:spcPct val="100000"/>
                  </a:lnSpc>
                  <a:spcAft>
                    <a:spcPts val="0"/>
                  </a:spcAft>
                </a:pPr>
                <a14:m>
                  <m:oMathPara xmlns:m="http://schemas.openxmlformats.org/officeDocument/2006/math">
                    <m:oMathParaPr>
                      <m:jc m:val="left"/>
                    </m:oMathParaPr>
                    <m:oMath xmlns:m="http://schemas.openxmlformats.org/officeDocument/2006/math">
                      <m:sSup>
                        <m:sSupPr>
                          <m:ctrlPr>
                            <a:rPr lang="en-AU" sz="2400" i="1" smtClean="0">
                              <a:latin typeface="Cambria Math" panose="02040503050406030204" pitchFamily="18" charset="0"/>
                            </a:rPr>
                          </m:ctrlPr>
                        </m:sSupPr>
                        <m:e>
                          <m:r>
                            <a:rPr lang="en-AU" sz="2400" i="1">
                              <a:latin typeface="Cambria Math" panose="02040503050406030204" pitchFamily="18" charset="0"/>
                            </a:rPr>
                            <m:t>𝑎</m:t>
                          </m:r>
                        </m:e>
                        <m:sup>
                          <m:func>
                            <m:funcPr>
                              <m:ctrlPr>
                                <a:rPr lang="en-AU" sz="2400" i="1">
                                  <a:latin typeface="Cambria Math" panose="02040503050406030204" pitchFamily="18" charset="0"/>
                                </a:rPr>
                              </m:ctrlPr>
                            </m:funcPr>
                            <m:fName>
                              <m:sSub>
                                <m:sSubPr>
                                  <m:ctrlPr>
                                    <a:rPr lang="en-AU" sz="2400" i="1">
                                      <a:latin typeface="Cambria Math" panose="02040503050406030204" pitchFamily="18" charset="0"/>
                                    </a:rPr>
                                  </m:ctrlPr>
                                </m:sSubPr>
                                <m:e>
                                  <m:r>
                                    <a:rPr lang="en-AU" sz="2400" i="1">
                                      <a:latin typeface="Cambria Math" panose="02040503050406030204" pitchFamily="18" charset="0"/>
                                    </a:rPr>
                                    <m:t>𝑙𝑜𝑔</m:t>
                                  </m:r>
                                </m:e>
                                <m:sub>
                                  <m:r>
                                    <a:rPr lang="en-AU" sz="2400" i="1">
                                      <a:latin typeface="Cambria Math" panose="02040503050406030204" pitchFamily="18" charset="0"/>
                                    </a:rPr>
                                    <m:t>𝑎</m:t>
                                  </m:r>
                                </m:sub>
                              </m:sSub>
                            </m:fName>
                            <m:e>
                              <m:r>
                                <a:rPr lang="en-AU" sz="2400" i="1">
                                  <a:latin typeface="Cambria Math" panose="02040503050406030204" pitchFamily="18" charset="0"/>
                                </a:rPr>
                                <m:t>𝑥</m:t>
                              </m:r>
                            </m:e>
                          </m:func>
                        </m:sup>
                      </m:sSup>
                      <m:r>
                        <a:rPr lang="en-AU" sz="2400" b="0" i="1" smtClean="0">
                          <a:latin typeface="Cambria Math" panose="02040503050406030204" pitchFamily="18" charset="0"/>
                        </a:rPr>
                        <m:t>=</m:t>
                      </m:r>
                      <m:r>
                        <a:rPr lang="en-AU" sz="2400" b="0" i="1" smtClean="0">
                          <a:latin typeface="Cambria Math" panose="02040503050406030204" pitchFamily="18" charset="0"/>
                        </a:rPr>
                        <m:t>𝑥</m:t>
                      </m:r>
                    </m:oMath>
                  </m:oMathPara>
                </a14:m>
                <a:endParaRPr lang="en-AU" sz="2400" dirty="0"/>
              </a:p>
            </p:txBody>
          </p:sp>
        </mc:Choice>
        <mc:Fallback xmlns="">
          <p:sp>
            <p:nvSpPr>
              <p:cNvPr id="4" name="Text Placeholder 3">
                <a:extLst>
                  <a:ext uri="{FF2B5EF4-FFF2-40B4-BE49-F238E27FC236}">
                    <a16:creationId xmlns:a16="http://schemas.microsoft.com/office/drawing/2014/main" id="{7A505951-7718-FAC9-D016-927F2304F836}"/>
                  </a:ext>
                </a:extLst>
              </p:cNvPr>
              <p:cNvSpPr>
                <a:spLocks noGrp="1" noRot="1" noChangeAspect="1" noMove="1" noResize="1" noEditPoints="1" noAdjustHandles="1" noChangeArrowheads="1" noChangeShapeType="1" noTextEdit="1"/>
              </p:cNvSpPr>
              <p:nvPr>
                <p:ph type="body" sz="quarter" idx="18"/>
              </p:nvPr>
            </p:nvSpPr>
            <p:spPr>
              <a:xfrm>
                <a:off x="359999" y="1048622"/>
                <a:ext cx="11483999" cy="310015"/>
              </a:xfrm>
              <a:blipFill>
                <a:blip r:embed="rId3"/>
                <a:stretch>
                  <a:fillRect l="-637" t="-23529" b="-196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C4873E5-B0FE-2136-DBD7-686F7F2846C6}"/>
                  </a:ext>
                </a:extLst>
              </p:cNvPr>
              <p:cNvSpPr txBox="1"/>
              <p:nvPr/>
            </p:nvSpPr>
            <p:spPr>
              <a:xfrm>
                <a:off x="824397" y="1811650"/>
                <a:ext cx="2543175" cy="1724025"/>
              </a:xfrm>
              <a:prstGeom prst="rect">
                <a:avLst/>
              </a:prstGeom>
              <a:noFill/>
            </p:spPr>
            <p:txBody>
              <a:bodyPr wrap="squar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n-AU" sz="2000" i="1" smtClean="0">
                              <a:latin typeface="Cambria Math" panose="02040503050406030204" pitchFamily="18" charset="0"/>
                            </a:rPr>
                          </m:ctrlPr>
                        </m:sSupPr>
                        <m:e>
                          <m:r>
                            <a:rPr lang="en-AU" sz="2000" i="1">
                              <a:latin typeface="Cambria Math" panose="02040503050406030204" pitchFamily="18" charset="0"/>
                            </a:rPr>
                            <m:t>𝑎</m:t>
                          </m:r>
                        </m:e>
                        <m:sup>
                          <m:func>
                            <m:funcPr>
                              <m:ctrlPr>
                                <a:rPr lang="en-AU" sz="2000" i="1">
                                  <a:latin typeface="Cambria Math" panose="02040503050406030204" pitchFamily="18" charset="0"/>
                                </a:rPr>
                              </m:ctrlPr>
                            </m:funcPr>
                            <m:fName>
                              <m:sSub>
                                <m:sSubPr>
                                  <m:ctrlPr>
                                    <a:rPr lang="en-AU" sz="2000" i="1">
                                      <a:latin typeface="Cambria Math" panose="02040503050406030204" pitchFamily="18" charset="0"/>
                                    </a:rPr>
                                  </m:ctrlPr>
                                </m:sSubPr>
                                <m:e>
                                  <m:r>
                                    <m:rPr>
                                      <m:sty m:val="p"/>
                                    </m:rPr>
                                    <a:rPr lang="en-AU" sz="2000">
                                      <a:latin typeface="Cambria Math" panose="02040503050406030204" pitchFamily="18" charset="0"/>
                                    </a:rPr>
                                    <m:t>log</m:t>
                                  </m:r>
                                </m:e>
                                <m:sub>
                                  <m:r>
                                    <a:rPr lang="en-AU" sz="2000" i="1">
                                      <a:latin typeface="Cambria Math" panose="02040503050406030204" pitchFamily="18" charset="0"/>
                                    </a:rPr>
                                    <m:t>𝑎</m:t>
                                  </m:r>
                                </m:sub>
                              </m:sSub>
                            </m:fName>
                            <m:e>
                              <m:r>
                                <a:rPr lang="en-AU" sz="2000" i="1">
                                  <a:latin typeface="Cambria Math" panose="02040503050406030204" pitchFamily="18" charset="0"/>
                                </a:rPr>
                                <m:t>𝑥</m:t>
                              </m:r>
                            </m:e>
                          </m:func>
                        </m:sup>
                      </m:sSup>
                      <m:r>
                        <m:rPr>
                          <m:aln/>
                        </m:rPr>
                        <a:rPr lang="en-AU" sz="2000" b="0" i="1" smtClean="0">
                          <a:latin typeface="Cambria Math" panose="02040503050406030204" pitchFamily="18" charset="0"/>
                        </a:rPr>
                        <m:t>=</m:t>
                      </m:r>
                      <m:r>
                        <a:rPr lang="en-AU" sz="2000" b="0" i="1" smtClean="0">
                          <a:latin typeface="Cambria Math" panose="02040503050406030204" pitchFamily="18" charset="0"/>
                        </a:rPr>
                        <m:t>𝑦</m:t>
                      </m:r>
                    </m:oMath>
                    <m:oMath xmlns:m="http://schemas.openxmlformats.org/officeDocument/2006/math">
                      <m:func>
                        <m:funcPr>
                          <m:ctrlPr>
                            <a:rPr lang="en-AU" sz="2000" b="0" i="1" smtClean="0">
                              <a:latin typeface="Cambria Math" panose="02040503050406030204" pitchFamily="18" charset="0"/>
                              <a:ea typeface="Cambria Math" panose="02040503050406030204" pitchFamily="18" charset="0"/>
                            </a:rPr>
                          </m:ctrlPr>
                        </m:funcPr>
                        <m:fName>
                          <m:sSub>
                            <m:sSubPr>
                              <m:ctrlPr>
                                <a:rPr lang="en-AU" sz="2000" b="0" i="1" smtClean="0">
                                  <a:latin typeface="Cambria Math" panose="02040503050406030204" pitchFamily="18" charset="0"/>
                                  <a:ea typeface="Cambria Math" panose="02040503050406030204" pitchFamily="18" charset="0"/>
                                </a:rPr>
                              </m:ctrlPr>
                            </m:sSubPr>
                            <m:e>
                              <m:r>
                                <m:rPr>
                                  <m:sty m:val="p"/>
                                </m:rPr>
                                <a:rPr lang="en-AU" sz="2000" b="0" i="0" smtClean="0">
                                  <a:latin typeface="Cambria Math" panose="02040503050406030204" pitchFamily="18" charset="0"/>
                                  <a:ea typeface="Cambria Math" panose="02040503050406030204" pitchFamily="18" charset="0"/>
                                </a:rPr>
                                <m:t>log</m:t>
                              </m:r>
                            </m:e>
                            <m:sub>
                              <m:r>
                                <a:rPr lang="en-AU" sz="2000" b="0" i="1" smtClean="0">
                                  <a:latin typeface="Cambria Math" panose="02040503050406030204" pitchFamily="18" charset="0"/>
                                  <a:ea typeface="Cambria Math" panose="02040503050406030204" pitchFamily="18" charset="0"/>
                                </a:rPr>
                                <m:t>𝑎</m:t>
                              </m:r>
                            </m:sub>
                          </m:sSub>
                        </m:fName>
                        <m:e>
                          <m:r>
                            <a:rPr lang="en-AU" sz="2000" b="0" i="1" smtClean="0">
                              <a:latin typeface="Cambria Math" panose="02040503050406030204" pitchFamily="18" charset="0"/>
                              <a:ea typeface="Cambria Math" panose="02040503050406030204" pitchFamily="18" charset="0"/>
                            </a:rPr>
                            <m:t>𝑥</m:t>
                          </m:r>
                        </m:e>
                      </m:func>
                      <m:r>
                        <m:rPr>
                          <m:aln/>
                        </m:rPr>
                        <a:rPr lang="en-AU" sz="2000" b="0" i="1" smtClean="0">
                          <a:latin typeface="Cambria Math" panose="02040503050406030204" pitchFamily="18" charset="0"/>
                          <a:ea typeface="Cambria Math" panose="02040503050406030204" pitchFamily="18" charset="0"/>
                        </a:rPr>
                        <m:t>=</m:t>
                      </m:r>
                      <m:func>
                        <m:funcPr>
                          <m:ctrlPr>
                            <a:rPr lang="en-AU" sz="2000" b="0" i="1" smtClean="0">
                              <a:latin typeface="Cambria Math" panose="02040503050406030204" pitchFamily="18" charset="0"/>
                              <a:ea typeface="Cambria Math" panose="02040503050406030204" pitchFamily="18" charset="0"/>
                            </a:rPr>
                          </m:ctrlPr>
                        </m:funcPr>
                        <m:fName>
                          <m:sSub>
                            <m:sSubPr>
                              <m:ctrlPr>
                                <a:rPr lang="en-AU" sz="2000" b="0" i="1" smtClean="0">
                                  <a:latin typeface="Cambria Math" panose="02040503050406030204" pitchFamily="18" charset="0"/>
                                  <a:ea typeface="Cambria Math" panose="02040503050406030204" pitchFamily="18" charset="0"/>
                                </a:rPr>
                              </m:ctrlPr>
                            </m:sSubPr>
                            <m:e>
                              <m:r>
                                <m:rPr>
                                  <m:sty m:val="p"/>
                                </m:rPr>
                                <a:rPr lang="en-AU" sz="2000" b="0" i="0" smtClean="0">
                                  <a:latin typeface="Cambria Math" panose="02040503050406030204" pitchFamily="18" charset="0"/>
                                  <a:ea typeface="Cambria Math" panose="02040503050406030204" pitchFamily="18" charset="0"/>
                                </a:rPr>
                                <m:t>log</m:t>
                              </m:r>
                            </m:e>
                            <m:sub>
                              <m:r>
                                <a:rPr lang="en-AU" sz="2000" b="0" i="1" smtClean="0">
                                  <a:latin typeface="Cambria Math" panose="02040503050406030204" pitchFamily="18" charset="0"/>
                                  <a:ea typeface="Cambria Math" panose="02040503050406030204" pitchFamily="18" charset="0"/>
                                </a:rPr>
                                <m:t>𝑎</m:t>
                              </m:r>
                            </m:sub>
                          </m:sSub>
                        </m:fName>
                        <m:e>
                          <m:r>
                            <a:rPr lang="en-AU" sz="2000" b="0" i="1" smtClean="0">
                              <a:latin typeface="Cambria Math" panose="02040503050406030204" pitchFamily="18" charset="0"/>
                              <a:ea typeface="Cambria Math" panose="02040503050406030204" pitchFamily="18" charset="0"/>
                            </a:rPr>
                            <m:t>𝑦</m:t>
                          </m:r>
                        </m:e>
                      </m:func>
                    </m:oMath>
                    <m:oMath xmlns:m="http://schemas.openxmlformats.org/officeDocument/2006/math">
                      <m:r>
                        <a:rPr lang="en-AU" sz="2000" b="0" i="1" smtClean="0">
                          <a:latin typeface="Cambria Math" panose="02040503050406030204" pitchFamily="18" charset="0"/>
                          <a:ea typeface="Cambria Math" panose="02040503050406030204" pitchFamily="18" charset="0"/>
                        </a:rPr>
                        <m:t>𝑥</m:t>
                      </m:r>
                      <m:r>
                        <m:rPr>
                          <m:aln/>
                        </m:rP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𝑦</m:t>
                      </m:r>
                    </m:oMath>
                    <m:oMath xmlns:m="http://schemas.openxmlformats.org/officeDocument/2006/math">
                      <m:sSup>
                        <m:sSupPr>
                          <m:ctrlPr>
                            <a:rPr lang="en-AU" sz="2000" b="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𝑎</m:t>
                          </m:r>
                        </m:e>
                        <m:sup>
                          <m:func>
                            <m:funcPr>
                              <m:ctrlPr>
                                <a:rPr lang="en-AU" sz="2000" b="0" i="1" smtClean="0">
                                  <a:latin typeface="Cambria Math" panose="02040503050406030204" pitchFamily="18" charset="0"/>
                                  <a:ea typeface="Cambria Math" panose="02040503050406030204" pitchFamily="18" charset="0"/>
                                </a:rPr>
                              </m:ctrlPr>
                            </m:funcPr>
                            <m:fName>
                              <m:sSub>
                                <m:sSubPr>
                                  <m:ctrlPr>
                                    <a:rPr lang="en-AU" sz="2000" b="0" i="1" smtClean="0">
                                      <a:latin typeface="Cambria Math" panose="02040503050406030204" pitchFamily="18" charset="0"/>
                                      <a:ea typeface="Cambria Math" panose="02040503050406030204" pitchFamily="18" charset="0"/>
                                    </a:rPr>
                                  </m:ctrlPr>
                                </m:sSubPr>
                                <m:e>
                                  <m:r>
                                    <m:rPr>
                                      <m:sty m:val="p"/>
                                    </m:rPr>
                                    <a:rPr lang="en-AU" sz="2000" b="0" i="0" smtClean="0">
                                      <a:latin typeface="Cambria Math" panose="02040503050406030204" pitchFamily="18" charset="0"/>
                                      <a:ea typeface="Cambria Math" panose="02040503050406030204" pitchFamily="18" charset="0"/>
                                    </a:rPr>
                                    <m:t>log</m:t>
                                  </m:r>
                                </m:e>
                                <m:sub>
                                  <m:r>
                                    <a:rPr lang="en-AU" sz="2000" b="0" i="1" smtClean="0">
                                      <a:latin typeface="Cambria Math" panose="02040503050406030204" pitchFamily="18" charset="0"/>
                                      <a:ea typeface="Cambria Math" panose="02040503050406030204" pitchFamily="18" charset="0"/>
                                    </a:rPr>
                                    <m:t>𝑎</m:t>
                                  </m:r>
                                </m:sub>
                              </m:sSub>
                            </m:fName>
                            <m:e>
                              <m:r>
                                <a:rPr lang="en-AU" sz="2000" b="0" i="1" smtClean="0">
                                  <a:latin typeface="Cambria Math" panose="02040503050406030204" pitchFamily="18" charset="0"/>
                                  <a:ea typeface="Cambria Math" panose="02040503050406030204" pitchFamily="18" charset="0"/>
                                </a:rPr>
                                <m:t>𝑥</m:t>
                              </m:r>
                            </m:e>
                          </m:func>
                        </m:sup>
                      </m:sSup>
                      <m:r>
                        <m:rPr>
                          <m:aln/>
                        </m:rP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𝑥</m:t>
                      </m:r>
                    </m:oMath>
                  </m:oMathPara>
                </a14:m>
                <a:endParaRPr lang="en-AU" sz="2000" dirty="0"/>
              </a:p>
            </p:txBody>
          </p:sp>
        </mc:Choice>
        <mc:Fallback xmlns="">
          <p:sp>
            <p:nvSpPr>
              <p:cNvPr id="9" name="TextBox 8">
                <a:extLst>
                  <a:ext uri="{FF2B5EF4-FFF2-40B4-BE49-F238E27FC236}">
                    <a16:creationId xmlns:a16="http://schemas.microsoft.com/office/drawing/2014/main" id="{5C4873E5-B0FE-2136-DBD7-686F7F2846C6}"/>
                  </a:ext>
                </a:extLst>
              </p:cNvPr>
              <p:cNvSpPr txBox="1">
                <a:spLocks noRot="1" noChangeAspect="1" noMove="1" noResize="1" noEditPoints="1" noAdjustHandles="1" noChangeArrowheads="1" noChangeShapeType="1" noTextEdit="1"/>
              </p:cNvSpPr>
              <p:nvPr/>
            </p:nvSpPr>
            <p:spPr>
              <a:xfrm>
                <a:off x="824397" y="1811650"/>
                <a:ext cx="2543175" cy="1724025"/>
              </a:xfrm>
              <a:prstGeom prst="rect">
                <a:avLst/>
              </a:prstGeom>
              <a:blipFill>
                <a:blip r:embed="rId4"/>
                <a:stretch>
                  <a:fillRect b="-1767"/>
                </a:stretch>
              </a:blipFill>
            </p:spPr>
            <p:txBody>
              <a:bodyPr/>
              <a:lstStyle/>
              <a:p>
                <a:r>
                  <a:rPr lang="en-AU">
                    <a:noFill/>
                  </a:rPr>
                  <a:t> </a:t>
                </a:r>
              </a:p>
            </p:txBody>
          </p:sp>
        </mc:Fallback>
      </mc:AlternateContent>
      <p:sp>
        <p:nvSpPr>
          <p:cNvPr id="10" name="Speech Bubble: Rectangle with Corners Rounded 9">
            <a:extLst>
              <a:ext uri="{FF2B5EF4-FFF2-40B4-BE49-F238E27FC236}">
                <a16:creationId xmlns:a16="http://schemas.microsoft.com/office/drawing/2014/main" id="{432A9270-8FB0-C9C6-7D4F-A3CE2DA9C37B}"/>
              </a:ext>
            </a:extLst>
          </p:cNvPr>
          <p:cNvSpPr/>
          <p:nvPr/>
        </p:nvSpPr>
        <p:spPr>
          <a:xfrm>
            <a:off x="3966071" y="1839816"/>
            <a:ext cx="2500830" cy="980502"/>
          </a:xfrm>
          <a:prstGeom prst="wedgeRoundRectCallout">
            <a:avLst>
              <a:gd name="adj1" fmla="val -74273"/>
              <a:gd name="adj2" fmla="val 2517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2000" dirty="0"/>
              <a:t>From the definition of a logarithm</a:t>
            </a:r>
          </a:p>
        </p:txBody>
      </p:sp>
      <mc:AlternateContent xmlns:mc="http://schemas.openxmlformats.org/markup-compatibility/2006" xmlns:a14="http://schemas.microsoft.com/office/drawing/2010/main">
        <mc:Choice Requires="a14">
          <p:graphicFrame>
            <p:nvGraphicFramePr>
              <p:cNvPr id="7" name="Table 6" descr="e^ln(x)=x&#10;10^log(x)=x">
                <a:extLst>
                  <a:ext uri="{FF2B5EF4-FFF2-40B4-BE49-F238E27FC236}">
                    <a16:creationId xmlns:a16="http://schemas.microsoft.com/office/drawing/2014/main" id="{FAFA543C-8204-0E33-C639-28D9FF0DBC49}"/>
                  </a:ext>
                </a:extLst>
              </p:cNvPr>
              <p:cNvGraphicFramePr>
                <a:graphicFrameLocks noGrp="1"/>
              </p:cNvGraphicFramePr>
              <p:nvPr>
                <p:extLst>
                  <p:ext uri="{D42A27DB-BD31-4B8C-83A1-F6EECF244321}">
                    <p14:modId xmlns:p14="http://schemas.microsoft.com/office/powerpoint/2010/main" val="1847564228"/>
                  </p:ext>
                </p:extLst>
              </p:nvPr>
            </p:nvGraphicFramePr>
            <p:xfrm>
              <a:off x="1138451" y="3957819"/>
              <a:ext cx="2134754" cy="1032662"/>
            </p:xfrm>
            <a:graphic>
              <a:graphicData uri="http://schemas.openxmlformats.org/drawingml/2006/table">
                <a:tbl>
                  <a:tblPr firstRow="1" bandRow="1">
                    <a:tableStyleId>{D7AC3CCA-C797-4891-BE02-D94E43425B78}</a:tableStyleId>
                  </a:tblPr>
                  <a:tblGrid>
                    <a:gridCol w="2134754">
                      <a:extLst>
                        <a:ext uri="{9D8B030D-6E8A-4147-A177-3AD203B41FA5}">
                          <a16:colId xmlns:a16="http://schemas.microsoft.com/office/drawing/2014/main" val="1229785646"/>
                        </a:ext>
                      </a:extLst>
                    </a:gridCol>
                  </a:tblGrid>
                  <a:tr h="516331">
                    <a:tc>
                      <a:txBody>
                        <a:bodyPr/>
                        <a:lstStyle/>
                        <a:p>
                          <a:pPr/>
                          <a14:m>
                            <m:oMathPara xmlns:m="http://schemas.openxmlformats.org/officeDocument/2006/math">
                              <m:oMathParaPr>
                                <m:jc m:val="centerGroup"/>
                              </m:oMathParaPr>
                              <m:oMath xmlns:m="http://schemas.openxmlformats.org/officeDocument/2006/math">
                                <m:sSup>
                                  <m:sSupPr>
                                    <m:ctrlPr>
                                      <a:rPr lang="en-AU" sz="2000" b="0" i="1" smtClean="0">
                                        <a:latin typeface="Cambria Math" panose="02040503050406030204" pitchFamily="18" charset="0"/>
                                      </a:rPr>
                                    </m:ctrlPr>
                                  </m:sSupPr>
                                  <m:e>
                                    <m:r>
                                      <a:rPr lang="en-AU" sz="2000" b="0" i="1">
                                        <a:latin typeface="Cambria Math" panose="02040503050406030204" pitchFamily="18" charset="0"/>
                                      </a:rPr>
                                      <m:t>𝑒</m:t>
                                    </m:r>
                                  </m:e>
                                  <m:sup>
                                    <m:func>
                                      <m:funcPr>
                                        <m:ctrlPr>
                                          <a:rPr lang="en-AU" sz="2000" b="0" i="1">
                                            <a:latin typeface="Cambria Math" panose="02040503050406030204" pitchFamily="18" charset="0"/>
                                          </a:rPr>
                                        </m:ctrlPr>
                                      </m:funcPr>
                                      <m:fName>
                                        <m:r>
                                          <a:rPr lang="en-AU" sz="2000" b="0" i="1">
                                            <a:latin typeface="Cambria Math" panose="02040503050406030204" pitchFamily="18" charset="0"/>
                                          </a:rPr>
                                          <m:t>𝑙𝑛</m:t>
                                        </m:r>
                                      </m:fName>
                                      <m:e>
                                        <m:r>
                                          <a:rPr lang="en-AU" sz="2000" b="0" i="1">
                                            <a:latin typeface="Cambria Math" panose="02040503050406030204" pitchFamily="18" charset="0"/>
                                          </a:rPr>
                                          <m:t>𝑥</m:t>
                                        </m:r>
                                      </m:e>
                                    </m:func>
                                  </m:sup>
                                </m:sSup>
                                <m:r>
                                  <a:rPr lang="en-AU" sz="2000" b="0" i="1" smtClean="0">
                                    <a:latin typeface="Cambria Math" panose="02040503050406030204" pitchFamily="18" charset="0"/>
                                  </a:rPr>
                                  <m:t>=</m:t>
                                </m:r>
                                <m:r>
                                  <a:rPr lang="en-AU" sz="2000" b="0" i="1" smtClean="0">
                                    <a:latin typeface="Cambria Math" panose="02040503050406030204" pitchFamily="18" charset="0"/>
                                  </a:rPr>
                                  <m:t>𝑥</m:t>
                                </m:r>
                              </m:oMath>
                            </m:oMathPara>
                          </a14:m>
                          <a:endParaRPr lang="en-AU" sz="2000" b="0"/>
                        </a:p>
                      </a:txBody>
                      <a:tcPr anchor="ctr">
                        <a:noFill/>
                      </a:tcPr>
                    </a:tc>
                    <a:extLst>
                      <a:ext uri="{0D108BD9-81ED-4DB2-BD59-A6C34878D82A}">
                        <a16:rowId xmlns:a16="http://schemas.microsoft.com/office/drawing/2014/main" val="2804449056"/>
                      </a:ext>
                    </a:extLst>
                  </a:tr>
                  <a:tr h="516331">
                    <a:tc>
                      <a:txBody>
                        <a:bodyPr/>
                        <a:lstStyle/>
                        <a:p>
                          <a:pPr/>
                          <a14:m>
                            <m:oMathPara xmlns:m="http://schemas.openxmlformats.org/officeDocument/2006/math">
                              <m:oMathParaPr>
                                <m:jc m:val="centerGroup"/>
                              </m:oMathParaPr>
                              <m:oMath xmlns:m="http://schemas.openxmlformats.org/officeDocument/2006/math">
                                <m:sSup>
                                  <m:sSupPr>
                                    <m:ctrlPr>
                                      <a:rPr lang="en-AU" sz="2000" b="0" i="1" smtClean="0">
                                        <a:latin typeface="Cambria Math" panose="02040503050406030204" pitchFamily="18" charset="0"/>
                                      </a:rPr>
                                    </m:ctrlPr>
                                  </m:sSupPr>
                                  <m:e>
                                    <m:r>
                                      <a:rPr lang="en-AU" sz="2000" b="0" i="0" smtClean="0">
                                        <a:latin typeface="Cambria Math" panose="02040503050406030204" pitchFamily="18" charset="0"/>
                                      </a:rPr>
                                      <m:t>10</m:t>
                                    </m:r>
                                  </m:e>
                                  <m:sup>
                                    <m:func>
                                      <m:funcPr>
                                        <m:ctrlPr>
                                          <a:rPr lang="en-AU" sz="2000" i="1" smtClean="0">
                                            <a:latin typeface="Cambria Math" panose="02040503050406030204" pitchFamily="18" charset="0"/>
                                          </a:rPr>
                                        </m:ctrlPr>
                                      </m:funcPr>
                                      <m:fName>
                                        <m:sSub>
                                          <m:sSubPr>
                                            <m:ctrlPr>
                                              <a:rPr lang="en-AU" sz="2000" i="1">
                                                <a:latin typeface="Cambria Math" panose="02040503050406030204" pitchFamily="18" charset="0"/>
                                              </a:rPr>
                                            </m:ctrlPr>
                                          </m:sSubPr>
                                          <m:e>
                                            <m:r>
                                              <m:rPr>
                                                <m:sty m:val="p"/>
                                              </m:rPr>
                                              <a:rPr lang="en-AU" sz="2000">
                                                <a:latin typeface="Cambria Math" panose="02040503050406030204" pitchFamily="18" charset="0"/>
                                              </a:rPr>
                                              <m:t>log</m:t>
                                            </m:r>
                                          </m:e>
                                          <m:sub>
                                            <m:r>
                                              <a:rPr lang="en-AU" sz="2000" b="0" i="1" smtClean="0">
                                                <a:latin typeface="Cambria Math" panose="02040503050406030204" pitchFamily="18" charset="0"/>
                                              </a:rPr>
                                              <m:t>10</m:t>
                                            </m:r>
                                          </m:sub>
                                        </m:sSub>
                                      </m:fName>
                                      <m:e>
                                        <m:r>
                                          <a:rPr lang="en-AU" sz="2000" i="1">
                                            <a:latin typeface="Cambria Math" panose="02040503050406030204" pitchFamily="18" charset="0"/>
                                          </a:rPr>
                                          <m:t>𝑥</m:t>
                                        </m:r>
                                      </m:e>
                                    </m:func>
                                  </m:sup>
                                </m:sSup>
                                <m:r>
                                  <a:rPr lang="en-AU" sz="2000" b="0" i="1" smtClean="0">
                                    <a:latin typeface="Cambria Math" panose="02040503050406030204" pitchFamily="18" charset="0"/>
                                  </a:rPr>
                                  <m:t>=</m:t>
                                </m:r>
                                <m:r>
                                  <a:rPr lang="en-AU" sz="2000" b="0" i="1" smtClean="0">
                                    <a:latin typeface="Cambria Math" panose="02040503050406030204" pitchFamily="18" charset="0"/>
                                  </a:rPr>
                                  <m:t>𝑥</m:t>
                                </m:r>
                              </m:oMath>
                            </m:oMathPara>
                          </a14:m>
                          <a:endParaRPr lang="en-AU" sz="2000" b="0" dirty="0"/>
                        </a:p>
                      </a:txBody>
                      <a:tcPr anchor="ctr">
                        <a:noFill/>
                      </a:tcPr>
                    </a:tc>
                    <a:extLst>
                      <a:ext uri="{0D108BD9-81ED-4DB2-BD59-A6C34878D82A}">
                        <a16:rowId xmlns:a16="http://schemas.microsoft.com/office/drawing/2014/main" val="1810168696"/>
                      </a:ext>
                    </a:extLst>
                  </a:tr>
                </a:tbl>
              </a:graphicData>
            </a:graphic>
          </p:graphicFrame>
        </mc:Choice>
        <mc:Fallback xmlns="">
          <p:graphicFrame>
            <p:nvGraphicFramePr>
              <p:cNvPr id="7" name="Table 6" descr="e^ln(x)=x&#10;10^log(x)=x">
                <a:extLst>
                  <a:ext uri="{FF2B5EF4-FFF2-40B4-BE49-F238E27FC236}">
                    <a16:creationId xmlns:a16="http://schemas.microsoft.com/office/drawing/2014/main" id="{FAFA543C-8204-0E33-C639-28D9FF0DBC49}"/>
                  </a:ext>
                </a:extLst>
              </p:cNvPr>
              <p:cNvGraphicFramePr>
                <a:graphicFrameLocks noGrp="1"/>
              </p:cNvGraphicFramePr>
              <p:nvPr>
                <p:extLst>
                  <p:ext uri="{D42A27DB-BD31-4B8C-83A1-F6EECF244321}">
                    <p14:modId xmlns:p14="http://schemas.microsoft.com/office/powerpoint/2010/main" val="1847564228"/>
                  </p:ext>
                </p:extLst>
              </p:nvPr>
            </p:nvGraphicFramePr>
            <p:xfrm>
              <a:off x="1138451" y="3957819"/>
              <a:ext cx="2134754" cy="1032662"/>
            </p:xfrm>
            <a:graphic>
              <a:graphicData uri="http://schemas.openxmlformats.org/drawingml/2006/table">
                <a:tbl>
                  <a:tblPr firstRow="1" bandRow="1">
                    <a:tableStyleId>{D7AC3CCA-C797-4891-BE02-D94E43425B78}</a:tableStyleId>
                  </a:tblPr>
                  <a:tblGrid>
                    <a:gridCol w="2134754">
                      <a:extLst>
                        <a:ext uri="{9D8B030D-6E8A-4147-A177-3AD203B41FA5}">
                          <a16:colId xmlns:a16="http://schemas.microsoft.com/office/drawing/2014/main" val="1229785646"/>
                        </a:ext>
                      </a:extLst>
                    </a:gridCol>
                  </a:tblGrid>
                  <a:tr h="516331">
                    <a:tc>
                      <a:txBody>
                        <a:bodyPr/>
                        <a:lstStyle/>
                        <a:p>
                          <a:endParaRPr lang="en-US"/>
                        </a:p>
                      </a:txBody>
                      <a:tcPr anchor="ctr">
                        <a:blipFill>
                          <a:blip r:embed="rId5"/>
                          <a:stretch>
                            <a:fillRect l="-285" t="-1176" r="-855" b="-102353"/>
                          </a:stretch>
                        </a:blipFill>
                      </a:tcPr>
                    </a:tc>
                    <a:extLst>
                      <a:ext uri="{0D108BD9-81ED-4DB2-BD59-A6C34878D82A}">
                        <a16:rowId xmlns:a16="http://schemas.microsoft.com/office/drawing/2014/main" val="2804449056"/>
                      </a:ext>
                    </a:extLst>
                  </a:tr>
                  <a:tr h="516331">
                    <a:tc>
                      <a:txBody>
                        <a:bodyPr/>
                        <a:lstStyle/>
                        <a:p>
                          <a:endParaRPr lang="en-US"/>
                        </a:p>
                      </a:txBody>
                      <a:tcPr anchor="ctr">
                        <a:blipFill>
                          <a:blip r:embed="rId5"/>
                          <a:stretch>
                            <a:fillRect l="-285" t="-101176" r="-855" b="-2353"/>
                          </a:stretch>
                        </a:blipFill>
                      </a:tcPr>
                    </a:tc>
                    <a:extLst>
                      <a:ext uri="{0D108BD9-81ED-4DB2-BD59-A6C34878D82A}">
                        <a16:rowId xmlns:a16="http://schemas.microsoft.com/office/drawing/2014/main" val="1810168696"/>
                      </a:ext>
                    </a:extLst>
                  </a:tr>
                </a:tbl>
              </a:graphicData>
            </a:graphic>
          </p:graphicFrame>
        </mc:Fallback>
      </mc:AlternateContent>
      <p:sp>
        <p:nvSpPr>
          <p:cNvPr id="8" name="Arrow: Right 7" descr="Arrow pointing to the right.">
            <a:extLst>
              <a:ext uri="{FF2B5EF4-FFF2-40B4-BE49-F238E27FC236}">
                <a16:creationId xmlns:a16="http://schemas.microsoft.com/office/drawing/2014/main" id="{2E177AC9-73DA-B617-39A3-323004306B29}"/>
              </a:ext>
            </a:extLst>
          </p:cNvPr>
          <p:cNvSpPr/>
          <p:nvPr/>
        </p:nvSpPr>
        <p:spPr>
          <a:xfrm>
            <a:off x="3604779" y="4261136"/>
            <a:ext cx="1361209" cy="426028"/>
          </a:xfrm>
          <a:prstGeom prst="rightArrow">
            <a:avLst/>
          </a:prstGeom>
          <a:solidFill>
            <a:schemeClr val="tx2">
              <a:lumMod val="5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18411D02-CBA2-A0AA-856D-4487F4FBEFEE}"/>
                  </a:ext>
                </a:extLst>
              </p:cNvPr>
              <p:cNvSpPr/>
              <p:nvPr/>
            </p:nvSpPr>
            <p:spPr>
              <a:xfrm>
                <a:off x="5353002" y="3689637"/>
                <a:ext cx="4310591" cy="15690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AU" sz="3200" b="0" i="1" smtClean="0">
                              <a:latin typeface="Cambria Math" panose="02040503050406030204" pitchFamily="18" charset="0"/>
                            </a:rPr>
                          </m:ctrlPr>
                        </m:sSupPr>
                        <m:e>
                          <m:r>
                            <a:rPr lang="en-AU" sz="3200" b="0" i="1" smtClean="0">
                              <a:latin typeface="Cambria Math" panose="02040503050406030204" pitchFamily="18" charset="0"/>
                            </a:rPr>
                            <m:t>𝑎</m:t>
                          </m:r>
                        </m:e>
                        <m:sup>
                          <m:func>
                            <m:funcPr>
                              <m:ctrlPr>
                                <a:rPr lang="en-AU" sz="3200" b="0" i="1" smtClean="0">
                                  <a:latin typeface="Cambria Math" panose="02040503050406030204" pitchFamily="18" charset="0"/>
                                </a:rPr>
                              </m:ctrlPr>
                            </m:funcPr>
                            <m:fName>
                              <m:sSub>
                                <m:sSubPr>
                                  <m:ctrlPr>
                                    <a:rPr lang="en-AU" sz="3200" b="0" i="1" smtClean="0">
                                      <a:latin typeface="Cambria Math" panose="02040503050406030204" pitchFamily="18" charset="0"/>
                                    </a:rPr>
                                  </m:ctrlPr>
                                </m:sSubPr>
                                <m:e>
                                  <m:r>
                                    <m:rPr>
                                      <m:sty m:val="p"/>
                                    </m:rPr>
                                    <a:rPr lang="en-AU" sz="3200" b="0" i="0" smtClean="0">
                                      <a:latin typeface="Cambria Math" panose="02040503050406030204" pitchFamily="18" charset="0"/>
                                    </a:rPr>
                                    <m:t>log</m:t>
                                  </m:r>
                                </m:e>
                                <m:sub>
                                  <m:r>
                                    <a:rPr lang="en-AU" sz="3200" b="0" i="1" smtClean="0">
                                      <a:latin typeface="Cambria Math" panose="02040503050406030204" pitchFamily="18" charset="0"/>
                                    </a:rPr>
                                    <m:t>𝑎</m:t>
                                  </m:r>
                                </m:sub>
                              </m:sSub>
                            </m:fName>
                            <m:e>
                              <m:r>
                                <a:rPr lang="en-AU" sz="3200" b="0" i="1" smtClean="0">
                                  <a:latin typeface="Cambria Math" panose="02040503050406030204" pitchFamily="18" charset="0"/>
                                </a:rPr>
                                <m:t>𝑥</m:t>
                              </m:r>
                            </m:e>
                          </m:func>
                        </m:sup>
                      </m:sSup>
                      <m:r>
                        <a:rPr lang="en-AU" sz="3200" b="0" i="1" smtClean="0">
                          <a:latin typeface="Cambria Math" panose="02040503050406030204" pitchFamily="18" charset="0"/>
                        </a:rPr>
                        <m:t>=</m:t>
                      </m:r>
                      <m:r>
                        <a:rPr lang="en-AU" sz="3200" b="0" i="1" smtClean="0">
                          <a:latin typeface="Cambria Math" panose="02040503050406030204" pitchFamily="18" charset="0"/>
                        </a:rPr>
                        <m:t>𝑥</m:t>
                      </m:r>
                      <m:r>
                        <a:rPr lang="en-AU" sz="3200" b="0" i="1" smtClean="0">
                          <a:latin typeface="Cambria Math" panose="02040503050406030204" pitchFamily="18" charset="0"/>
                        </a:rPr>
                        <m:t>, </m:t>
                      </m:r>
                      <m:r>
                        <m:rPr>
                          <m:nor/>
                        </m:rPr>
                        <a:rPr lang="en-AU" sz="3200" b="0" i="0" smtClean="0">
                          <a:latin typeface="Cambria Math" panose="02040503050406030204" pitchFamily="18" charset="0"/>
                        </a:rPr>
                        <m:t>for</m:t>
                      </m:r>
                      <m:r>
                        <a:rPr lang="en-AU" sz="3200" b="0" i="1" smtClean="0">
                          <a:latin typeface="Cambria Math" panose="02040503050406030204" pitchFamily="18" charset="0"/>
                        </a:rPr>
                        <m:t> </m:t>
                      </m:r>
                      <m:r>
                        <a:rPr lang="en-AU" sz="3200" b="0" i="1" smtClean="0">
                          <a:latin typeface="Cambria Math" panose="02040503050406030204" pitchFamily="18" charset="0"/>
                        </a:rPr>
                        <m:t>𝑥</m:t>
                      </m:r>
                      <m:r>
                        <a:rPr lang="en-AU" sz="3200" b="0" i="1" smtClean="0">
                          <a:latin typeface="Cambria Math" panose="02040503050406030204" pitchFamily="18" charset="0"/>
                        </a:rPr>
                        <m:t>&gt;0</m:t>
                      </m:r>
                    </m:oMath>
                  </m:oMathPara>
                </a14:m>
                <a:endParaRPr lang="en-AU"/>
              </a:p>
            </p:txBody>
          </p:sp>
        </mc:Choice>
        <mc:Fallback xmlns="">
          <p:sp>
            <p:nvSpPr>
              <p:cNvPr id="6" name="Rectangle: Rounded Corners 5">
                <a:extLst>
                  <a:ext uri="{FF2B5EF4-FFF2-40B4-BE49-F238E27FC236}">
                    <a16:creationId xmlns:a16="http://schemas.microsoft.com/office/drawing/2014/main" id="{18411D02-CBA2-A0AA-856D-4487F4FBEFEE}"/>
                  </a:ext>
                </a:extLst>
              </p:cNvPr>
              <p:cNvSpPr>
                <a:spLocks noRot="1" noChangeAspect="1" noMove="1" noResize="1" noEditPoints="1" noAdjustHandles="1" noChangeArrowheads="1" noChangeShapeType="1" noTextEdit="1"/>
              </p:cNvSpPr>
              <p:nvPr/>
            </p:nvSpPr>
            <p:spPr>
              <a:xfrm>
                <a:off x="5353002" y="3689637"/>
                <a:ext cx="4310591" cy="1569027"/>
              </a:xfrm>
              <a:prstGeom prst="roundRect">
                <a:avLst/>
              </a:prstGeom>
              <a:blipFill>
                <a:blip r:embed="rId6"/>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D570633-51D7-7613-62F8-AC6375356BC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77361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1A524-51F5-2FD5-471F-8014773E0947}"/>
              </a:ext>
            </a:extLst>
          </p:cNvPr>
          <p:cNvSpPr>
            <a:spLocks noGrp="1"/>
          </p:cNvSpPr>
          <p:nvPr>
            <p:ph type="title"/>
          </p:nvPr>
        </p:nvSpPr>
        <p:spPr/>
        <p:txBody>
          <a:bodyPr/>
          <a:lstStyle/>
          <a:p>
            <a:r>
              <a:rPr lang="en-AU"/>
              <a:t>Logarithm properties (3)</a:t>
            </a:r>
          </a:p>
        </p:txBody>
      </p:sp>
      <p:pic>
        <p:nvPicPr>
          <p:cNvPr id="8" name="Picture 7" descr="A graph showing the functions y=2^x and y=log_2(x).">
            <a:extLst>
              <a:ext uri="{FF2B5EF4-FFF2-40B4-BE49-F238E27FC236}">
                <a16:creationId xmlns:a16="http://schemas.microsoft.com/office/drawing/2014/main" id="{AF5DE5DF-B4F0-4448-AD7D-FD3ADE77587B}"/>
              </a:ext>
            </a:extLst>
          </p:cNvPr>
          <p:cNvPicPr>
            <a:picLocks noChangeAspect="1"/>
          </p:cNvPicPr>
          <p:nvPr/>
        </p:nvPicPr>
        <p:blipFill>
          <a:blip r:embed="rId2"/>
          <a:stretch>
            <a:fillRect/>
          </a:stretch>
        </p:blipFill>
        <p:spPr>
          <a:xfrm>
            <a:off x="360000" y="1750070"/>
            <a:ext cx="6312570" cy="392146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358BCD1E-43E5-0BFC-30D2-EF2F6C5E5E73}"/>
                  </a:ext>
                </a:extLst>
              </p:cNvPr>
              <p:cNvSpPr/>
              <p:nvPr/>
            </p:nvSpPr>
            <p:spPr>
              <a:xfrm>
                <a:off x="7382127" y="1784346"/>
                <a:ext cx="2225295" cy="720000"/>
              </a:xfrm>
              <a:prstGeom prst="roundRect">
                <a:avLst/>
              </a:prstGeom>
              <a:solidFill>
                <a:schemeClr val="accent1">
                  <a:lumMod val="75000"/>
                  <a:lumOff val="25000"/>
                </a:schemeClr>
              </a:solidFill>
              <a:ln>
                <a:solidFill>
                  <a:schemeClr val="accent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𝑥</m:t>
                              </m:r>
                            </m:sup>
                          </m:sSup>
                        </m:e>
                      </m:func>
                      <m:r>
                        <a:rPr lang="en-AU" b="0" i="1" smtClean="0">
                          <a:latin typeface="Cambria Math" panose="02040503050406030204" pitchFamily="18" charset="0"/>
                        </a:rPr>
                        <m:t>=</m:t>
                      </m:r>
                      <m:r>
                        <a:rPr lang="en-AU" b="0" i="1" smtClean="0">
                          <a:latin typeface="Cambria Math" panose="02040503050406030204" pitchFamily="18" charset="0"/>
                        </a:rPr>
                        <m:t>𝑥</m:t>
                      </m:r>
                    </m:oMath>
                  </m:oMathPara>
                </a14:m>
                <a:endParaRPr lang="en-AU"/>
              </a:p>
            </p:txBody>
          </p:sp>
        </mc:Choice>
        <mc:Fallback xmlns="">
          <p:sp>
            <p:nvSpPr>
              <p:cNvPr id="11" name="Rectangle: Rounded Corners 10">
                <a:extLst>
                  <a:ext uri="{FF2B5EF4-FFF2-40B4-BE49-F238E27FC236}">
                    <a16:creationId xmlns:a16="http://schemas.microsoft.com/office/drawing/2014/main" id="{358BCD1E-43E5-0BFC-30D2-EF2F6C5E5E73}"/>
                  </a:ext>
                </a:extLst>
              </p:cNvPr>
              <p:cNvSpPr>
                <a:spLocks noRot="1" noChangeAspect="1" noMove="1" noResize="1" noEditPoints="1" noAdjustHandles="1" noChangeArrowheads="1" noChangeShapeType="1" noTextEdit="1"/>
              </p:cNvSpPr>
              <p:nvPr/>
            </p:nvSpPr>
            <p:spPr>
              <a:xfrm>
                <a:off x="7382127" y="1784346"/>
                <a:ext cx="2225295" cy="720000"/>
              </a:xfrm>
              <a:prstGeom prst="roundRect">
                <a:avLst/>
              </a:prstGeom>
              <a:blipFill>
                <a:blip r:embed="rId3"/>
                <a:stretch>
                  <a:fillRect/>
                </a:stretch>
              </a:blipFill>
              <a:ln>
                <a:solidFill>
                  <a:schemeClr val="accent1">
                    <a:lumMod val="50000"/>
                    <a:lumOff val="50000"/>
                  </a:schemeClr>
                </a:solidFill>
              </a:ln>
            </p:spPr>
            <p:txBody>
              <a:bodyPr/>
              <a:lstStyle/>
              <a:p>
                <a:r>
                  <a:rPr lang="en-US">
                    <a:noFill/>
                  </a:rPr>
                  <a:t> </a:t>
                </a:r>
              </a:p>
            </p:txBody>
          </p:sp>
        </mc:Fallback>
      </mc:AlternateContent>
      <p:sp>
        <p:nvSpPr>
          <p:cNvPr id="12" name="Speech Bubble: Rectangle with Corners Rounded 11">
            <a:extLst>
              <a:ext uri="{FF2B5EF4-FFF2-40B4-BE49-F238E27FC236}">
                <a16:creationId xmlns:a16="http://schemas.microsoft.com/office/drawing/2014/main" id="{96BC1781-5E2F-BBCA-744E-DF4F44BC6182}"/>
              </a:ext>
            </a:extLst>
          </p:cNvPr>
          <p:cNvSpPr/>
          <p:nvPr/>
        </p:nvSpPr>
        <p:spPr>
          <a:xfrm>
            <a:off x="9784991" y="330780"/>
            <a:ext cx="2047009" cy="1303480"/>
          </a:xfrm>
          <a:prstGeom prst="wedgeRoundRectCallout">
            <a:avLst>
              <a:gd name="adj1" fmla="val -68041"/>
              <a:gd name="adj2" fmla="val 5452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Why is there no domain restriction here?</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1F1014B5-9F66-9AC4-0E67-4A7769BCC0C7}"/>
                  </a:ext>
                </a:extLst>
              </p:cNvPr>
              <p:cNvSpPr/>
              <p:nvPr/>
            </p:nvSpPr>
            <p:spPr>
              <a:xfrm>
                <a:off x="7386296" y="2730612"/>
                <a:ext cx="3191650" cy="720000"/>
              </a:xfrm>
              <a:prstGeom prst="roundRect">
                <a:avLst/>
              </a:prstGeom>
              <a:solidFill>
                <a:schemeClr val="accent1">
                  <a:lumMod val="75000"/>
                  <a:lumOff val="25000"/>
                </a:schemeClr>
              </a:solidFill>
              <a:ln>
                <a:solidFill>
                  <a:schemeClr val="accent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𝑥</m:t>
                            </m:r>
                          </m:e>
                        </m:func>
                      </m:sup>
                    </m:sSup>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 </m:t>
                    </m:r>
                  </m:oMath>
                </a14:m>
                <a:r>
                  <a:rPr lang="en-AU" b="0" i="0">
                    <a:latin typeface="+mj-lt"/>
                  </a:rPr>
                  <a:t>for</a:t>
                </a:r>
                <a14:m>
                  <m:oMath xmlns:m="http://schemas.openxmlformats.org/officeDocument/2006/math">
                    <m:r>
                      <a:rPr lang="en-AU" b="0" i="1"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&gt;0</m:t>
                    </m:r>
                  </m:oMath>
                </a14:m>
                <a:endParaRPr lang="en-AU"/>
              </a:p>
            </p:txBody>
          </p:sp>
        </mc:Choice>
        <mc:Fallback xmlns="">
          <p:sp>
            <p:nvSpPr>
              <p:cNvPr id="6" name="Rectangle: Rounded Corners 5">
                <a:extLst>
                  <a:ext uri="{FF2B5EF4-FFF2-40B4-BE49-F238E27FC236}">
                    <a16:creationId xmlns:a16="http://schemas.microsoft.com/office/drawing/2014/main" id="{1F1014B5-9F66-9AC4-0E67-4A7769BCC0C7}"/>
                  </a:ext>
                </a:extLst>
              </p:cNvPr>
              <p:cNvSpPr>
                <a:spLocks noRot="1" noChangeAspect="1" noMove="1" noResize="1" noEditPoints="1" noAdjustHandles="1" noChangeArrowheads="1" noChangeShapeType="1" noTextEdit="1"/>
              </p:cNvSpPr>
              <p:nvPr/>
            </p:nvSpPr>
            <p:spPr>
              <a:xfrm>
                <a:off x="7386296" y="2730612"/>
                <a:ext cx="3191650" cy="720000"/>
              </a:xfrm>
              <a:prstGeom prst="roundRect">
                <a:avLst/>
              </a:prstGeom>
              <a:blipFill>
                <a:blip r:embed="rId4"/>
                <a:stretch>
                  <a:fillRect b="-1667"/>
                </a:stretch>
              </a:blipFill>
              <a:ln>
                <a:solidFill>
                  <a:schemeClr val="accent1">
                    <a:lumMod val="50000"/>
                    <a:lumOff val="50000"/>
                  </a:schemeClr>
                </a:solidFill>
              </a:ln>
            </p:spPr>
            <p:txBody>
              <a:bodyPr/>
              <a:lstStyle/>
              <a:p>
                <a:r>
                  <a:rPr lang="en-US">
                    <a:noFill/>
                  </a:rPr>
                  <a:t> </a:t>
                </a:r>
              </a:p>
            </p:txBody>
          </p:sp>
        </mc:Fallback>
      </mc:AlternateContent>
      <p:sp>
        <p:nvSpPr>
          <p:cNvPr id="13" name="Speech Bubble: Rectangle with Corners Rounded 12">
            <a:extLst>
              <a:ext uri="{FF2B5EF4-FFF2-40B4-BE49-F238E27FC236}">
                <a16:creationId xmlns:a16="http://schemas.microsoft.com/office/drawing/2014/main" id="{8325B57F-EA74-45EC-921D-66F12F2F2206}"/>
              </a:ext>
            </a:extLst>
          </p:cNvPr>
          <p:cNvSpPr/>
          <p:nvPr/>
        </p:nvSpPr>
        <p:spPr>
          <a:xfrm>
            <a:off x="7183510" y="4282817"/>
            <a:ext cx="4137551" cy="1592663"/>
          </a:xfrm>
          <a:prstGeom prst="wedgeRoundRectCallout">
            <a:avLst>
              <a:gd name="adj1" fmla="val -24634"/>
              <a:gd name="adj2" fmla="val -8888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Locate these properties on your reference sheet.</a:t>
            </a:r>
          </a:p>
          <a:p>
            <a:pPr>
              <a:lnSpc>
                <a:spcPct val="150000"/>
              </a:lnSpc>
            </a:pPr>
            <a:r>
              <a:rPr lang="en-AU" sz="2000" dirty="0"/>
              <a:t>What information is not included?</a:t>
            </a:r>
          </a:p>
        </p:txBody>
      </p:sp>
      <p:sp>
        <p:nvSpPr>
          <p:cNvPr id="2" name="Slide Number Placeholder 1">
            <a:extLst>
              <a:ext uri="{FF2B5EF4-FFF2-40B4-BE49-F238E27FC236}">
                <a16:creationId xmlns:a16="http://schemas.microsoft.com/office/drawing/2014/main" id="{75BD1DF9-C02C-473F-B93D-DAB1B6A1F94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3557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4FAC6B-E5FD-F2F0-B220-6586C8AAB64A}"/>
              </a:ext>
            </a:extLst>
          </p:cNvPr>
          <p:cNvSpPr>
            <a:spLocks noGrp="1"/>
          </p:cNvSpPr>
          <p:nvPr>
            <p:ph type="title"/>
          </p:nvPr>
        </p:nvSpPr>
        <p:spPr/>
        <p:txBody>
          <a:bodyPr/>
          <a:lstStyle/>
          <a:p>
            <a:r>
              <a:rPr lang="en-AU"/>
              <a:t>Logarithm laws (1)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FBB235F-C468-968F-34BD-0420321242A9}"/>
                  </a:ext>
                </a:extLst>
              </p:cNvPr>
              <p:cNvSpPr txBox="1"/>
              <p:nvPr/>
            </p:nvSpPr>
            <p:spPr>
              <a:xfrm>
                <a:off x="1195752" y="1981203"/>
                <a:ext cx="2672863" cy="433754"/>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2800" i="1" smtClean="0">
                              <a:latin typeface="Cambria Math" panose="02040503050406030204" pitchFamily="18" charset="0"/>
                            </a:rPr>
                          </m:ctrlPr>
                        </m:sSupPr>
                        <m:e>
                          <m:r>
                            <a:rPr lang="en-AU" sz="2800" b="0" i="1" smtClean="0">
                              <a:latin typeface="Cambria Math" panose="02040503050406030204" pitchFamily="18" charset="0"/>
                            </a:rPr>
                            <m:t>𝑎</m:t>
                          </m:r>
                        </m:e>
                        <m:sup>
                          <m:r>
                            <a:rPr lang="en-AU" sz="2800" b="0" i="1" smtClean="0">
                              <a:latin typeface="Cambria Math" panose="02040503050406030204" pitchFamily="18" charset="0"/>
                            </a:rPr>
                            <m:t>𝑥</m:t>
                          </m:r>
                        </m:sup>
                      </m:sSup>
                      <m:r>
                        <a:rPr lang="en-AU" sz="2800" i="1" smtClean="0">
                          <a:latin typeface="Cambria Math" panose="02040503050406030204" pitchFamily="18" charset="0"/>
                          <a:ea typeface="Cambria Math" panose="02040503050406030204" pitchFamily="18" charset="0"/>
                        </a:rPr>
                        <m:t>×</m:t>
                      </m:r>
                      <m:sSup>
                        <m:sSupPr>
                          <m:ctrlPr>
                            <a:rPr lang="en-AU" sz="2800" i="1" smtClean="0">
                              <a:latin typeface="Cambria Math" panose="02040503050406030204" pitchFamily="18" charset="0"/>
                              <a:ea typeface="Cambria Math" panose="02040503050406030204" pitchFamily="18" charset="0"/>
                            </a:rPr>
                          </m:ctrlPr>
                        </m:sSupPr>
                        <m:e>
                          <m:r>
                            <a:rPr lang="en-AU" sz="2800" b="0" i="1" smtClean="0">
                              <a:latin typeface="Cambria Math" panose="02040503050406030204" pitchFamily="18" charset="0"/>
                              <a:ea typeface="Cambria Math" panose="02040503050406030204" pitchFamily="18" charset="0"/>
                            </a:rPr>
                            <m:t>𝑎</m:t>
                          </m:r>
                        </m:e>
                        <m:sup>
                          <m:r>
                            <a:rPr lang="en-AU" sz="2800" b="0" i="1" smtClean="0">
                              <a:latin typeface="Cambria Math" panose="02040503050406030204" pitchFamily="18" charset="0"/>
                              <a:ea typeface="Cambria Math" panose="02040503050406030204" pitchFamily="18" charset="0"/>
                            </a:rPr>
                            <m:t>𝑦</m:t>
                          </m:r>
                        </m:sup>
                      </m:sSup>
                      <m:r>
                        <a:rPr lang="en-AU" sz="2800" b="0" i="1" smtClean="0">
                          <a:latin typeface="Cambria Math" panose="02040503050406030204" pitchFamily="18" charset="0"/>
                          <a:ea typeface="Cambria Math" panose="02040503050406030204" pitchFamily="18" charset="0"/>
                        </a:rPr>
                        <m:t>=</m:t>
                      </m:r>
                      <m:sSup>
                        <m:sSupPr>
                          <m:ctrlPr>
                            <a:rPr lang="en-AU" sz="2800" b="0" i="1" smtClean="0">
                              <a:latin typeface="Cambria Math" panose="02040503050406030204" pitchFamily="18" charset="0"/>
                              <a:ea typeface="Cambria Math" panose="02040503050406030204" pitchFamily="18" charset="0"/>
                            </a:rPr>
                          </m:ctrlPr>
                        </m:sSupPr>
                        <m:e>
                          <m:r>
                            <a:rPr lang="en-AU" sz="2800" b="0" i="1" smtClean="0">
                              <a:latin typeface="Cambria Math" panose="02040503050406030204" pitchFamily="18" charset="0"/>
                              <a:ea typeface="Cambria Math" panose="02040503050406030204" pitchFamily="18" charset="0"/>
                            </a:rPr>
                            <m:t>𝑎</m:t>
                          </m:r>
                        </m:e>
                        <m:sup>
                          <m:r>
                            <a:rPr lang="en-AU" sz="2800" b="0" i="1" smtClean="0">
                              <a:latin typeface="Cambria Math" panose="02040503050406030204" pitchFamily="18" charset="0"/>
                              <a:ea typeface="Cambria Math" panose="02040503050406030204" pitchFamily="18" charset="0"/>
                            </a:rPr>
                            <m:t>𝑥</m:t>
                          </m:r>
                          <m:r>
                            <a:rPr lang="en-AU" sz="2800" b="0" i="1" smtClean="0">
                              <a:latin typeface="Cambria Math" panose="02040503050406030204" pitchFamily="18" charset="0"/>
                              <a:ea typeface="Cambria Math" panose="02040503050406030204" pitchFamily="18" charset="0"/>
                            </a:rPr>
                            <m:t>+</m:t>
                          </m:r>
                          <m:r>
                            <a:rPr lang="en-AU" sz="2800" b="0" i="1" smtClean="0">
                              <a:latin typeface="Cambria Math" panose="02040503050406030204" pitchFamily="18" charset="0"/>
                              <a:ea typeface="Cambria Math" panose="02040503050406030204" pitchFamily="18" charset="0"/>
                            </a:rPr>
                            <m:t>𝑦</m:t>
                          </m:r>
                        </m:sup>
                      </m:sSup>
                    </m:oMath>
                  </m:oMathPara>
                </a14:m>
                <a:endParaRPr lang="en-AU"/>
              </a:p>
            </p:txBody>
          </p:sp>
        </mc:Choice>
        <mc:Fallback xmlns="">
          <p:sp>
            <p:nvSpPr>
              <p:cNvPr id="6" name="TextBox 5">
                <a:extLst>
                  <a:ext uri="{FF2B5EF4-FFF2-40B4-BE49-F238E27FC236}">
                    <a16:creationId xmlns:a16="http://schemas.microsoft.com/office/drawing/2014/main" id="{EFBB235F-C468-968F-34BD-0420321242A9}"/>
                  </a:ext>
                </a:extLst>
              </p:cNvPr>
              <p:cNvSpPr txBox="1">
                <a:spLocks noRot="1" noChangeAspect="1" noMove="1" noResize="1" noEditPoints="1" noAdjustHandles="1" noChangeArrowheads="1" noChangeShapeType="1" noTextEdit="1"/>
              </p:cNvSpPr>
              <p:nvPr/>
            </p:nvSpPr>
            <p:spPr>
              <a:xfrm>
                <a:off x="1195752" y="1981203"/>
                <a:ext cx="2672863" cy="433754"/>
              </a:xfrm>
              <a:prstGeom prst="rect">
                <a:avLst/>
              </a:prstGeom>
              <a:blipFill>
                <a:blip r:embed="rId2"/>
                <a:stretch>
                  <a:fillRect/>
                </a:stretch>
              </a:blipFill>
            </p:spPr>
            <p:txBody>
              <a:bodyPr/>
              <a:lstStyle/>
              <a:p>
                <a:r>
                  <a:rPr lang="en-US">
                    <a:noFill/>
                  </a:rPr>
                  <a:t> </a:t>
                </a:r>
              </a:p>
            </p:txBody>
          </p:sp>
        </mc:Fallback>
      </mc:AlternateContent>
      <p:sp>
        <p:nvSpPr>
          <p:cNvPr id="16" name="Speech Bubble: Rectangle with Corners Rounded 15">
            <a:extLst>
              <a:ext uri="{FF2B5EF4-FFF2-40B4-BE49-F238E27FC236}">
                <a16:creationId xmlns:a16="http://schemas.microsoft.com/office/drawing/2014/main" id="{E95A8072-CAEB-4B7B-2096-CB8BD6115A24}"/>
              </a:ext>
            </a:extLst>
          </p:cNvPr>
          <p:cNvSpPr/>
          <p:nvPr/>
        </p:nvSpPr>
        <p:spPr>
          <a:xfrm>
            <a:off x="1313150" y="2557333"/>
            <a:ext cx="3704162" cy="1032110"/>
          </a:xfrm>
          <a:prstGeom prst="wedgeRoundRectCallout">
            <a:avLst>
              <a:gd name="adj1" fmla="val -18147"/>
              <a:gd name="adj2" fmla="val -713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How would you describe what happens to the indices?</a:t>
            </a:r>
          </a:p>
        </p:txBody>
      </p:sp>
      <p:sp>
        <p:nvSpPr>
          <p:cNvPr id="13" name="Arrow: Right 12" descr="Arrow pointing to the right.">
            <a:extLst>
              <a:ext uri="{FF2B5EF4-FFF2-40B4-BE49-F238E27FC236}">
                <a16:creationId xmlns:a16="http://schemas.microsoft.com/office/drawing/2014/main" id="{0E47E6B8-25FA-61A7-5963-6918F478548B}"/>
              </a:ext>
            </a:extLst>
          </p:cNvPr>
          <p:cNvSpPr/>
          <p:nvPr/>
        </p:nvSpPr>
        <p:spPr>
          <a:xfrm>
            <a:off x="4172748" y="1979186"/>
            <a:ext cx="1361209" cy="426028"/>
          </a:xfrm>
          <a:prstGeom prst="rightArrow">
            <a:avLst/>
          </a:prstGeom>
          <a:solidFill>
            <a:schemeClr val="accent6">
              <a:lumMod val="90000"/>
            </a:schemeClr>
          </a:solid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0B80FFE-7573-CCEA-A9ED-6F83FE0C3FC4}"/>
                  </a:ext>
                </a:extLst>
              </p:cNvPr>
              <p:cNvSpPr txBox="1"/>
              <p:nvPr/>
            </p:nvSpPr>
            <p:spPr>
              <a:xfrm>
                <a:off x="5838091" y="1910864"/>
                <a:ext cx="4407877" cy="574431"/>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func>
                        <m:funcPr>
                          <m:ctrlPr>
                            <a:rPr lang="en-AU" sz="2800" i="1" smtClean="0">
                              <a:latin typeface="Cambria Math" panose="02040503050406030204" pitchFamily="18" charset="0"/>
                            </a:rPr>
                          </m:ctrlPr>
                        </m:funcPr>
                        <m:fName>
                          <m:sSub>
                            <m:sSubPr>
                              <m:ctrlPr>
                                <a:rPr lang="en-AU" sz="2800" i="1" smtClean="0">
                                  <a:latin typeface="Cambria Math" panose="02040503050406030204" pitchFamily="18" charset="0"/>
                                </a:rPr>
                              </m:ctrlPr>
                            </m:sSubPr>
                            <m:e>
                              <m:r>
                                <m:rPr>
                                  <m:sty m:val="p"/>
                                </m:rPr>
                                <a:rPr lang="en-AU" sz="2800" i="0" smtClean="0">
                                  <a:latin typeface="Cambria Math" panose="02040503050406030204" pitchFamily="18" charset="0"/>
                                </a:rPr>
                                <m:t>log</m:t>
                              </m:r>
                            </m:e>
                            <m:sub>
                              <m:r>
                                <a:rPr lang="en-AU" sz="2800" b="0" i="1" smtClean="0">
                                  <a:latin typeface="Cambria Math" panose="02040503050406030204" pitchFamily="18" charset="0"/>
                                </a:rPr>
                                <m:t>𝑎</m:t>
                              </m:r>
                            </m:sub>
                          </m:sSub>
                        </m:fName>
                        <m:e>
                          <m:d>
                            <m:dPr>
                              <m:ctrlPr>
                                <a:rPr lang="en-AU" sz="2800" b="0" i="1" smtClean="0">
                                  <a:latin typeface="Cambria Math" panose="02040503050406030204" pitchFamily="18" charset="0"/>
                                </a:rPr>
                              </m:ctrlPr>
                            </m:dPr>
                            <m:e>
                              <m:r>
                                <a:rPr lang="en-AU" sz="2800" b="0" i="1" smtClean="0">
                                  <a:latin typeface="Cambria Math" panose="02040503050406030204" pitchFamily="18" charset="0"/>
                                </a:rPr>
                                <m:t>𝑚𝑛</m:t>
                              </m:r>
                            </m:e>
                          </m:d>
                          <m:r>
                            <a:rPr lang="en-AU" sz="2800" b="0" i="1" smtClean="0">
                              <a:latin typeface="Cambria Math" panose="02040503050406030204" pitchFamily="18" charset="0"/>
                            </a:rPr>
                            <m:t>=</m:t>
                          </m:r>
                          <m:func>
                            <m:funcPr>
                              <m:ctrlPr>
                                <a:rPr lang="en-AU" sz="2800" b="0" i="1" smtClean="0">
                                  <a:latin typeface="Cambria Math" panose="02040503050406030204" pitchFamily="18" charset="0"/>
                                </a:rPr>
                              </m:ctrlPr>
                            </m:funcPr>
                            <m:fName>
                              <m:sSub>
                                <m:sSubPr>
                                  <m:ctrlPr>
                                    <a:rPr lang="en-AU" sz="2800" b="0" i="1" smtClean="0">
                                      <a:latin typeface="Cambria Math" panose="02040503050406030204" pitchFamily="18" charset="0"/>
                                    </a:rPr>
                                  </m:ctrlPr>
                                </m:sSubPr>
                                <m:e>
                                  <m:r>
                                    <m:rPr>
                                      <m:sty m:val="p"/>
                                    </m:rPr>
                                    <a:rPr lang="en-AU" sz="2800" b="0" i="0" smtClean="0">
                                      <a:latin typeface="Cambria Math" panose="02040503050406030204" pitchFamily="18" charset="0"/>
                                    </a:rPr>
                                    <m:t>log</m:t>
                                  </m:r>
                                </m:e>
                                <m:sub>
                                  <m:r>
                                    <a:rPr lang="en-AU" sz="2800" b="0" i="1" smtClean="0">
                                      <a:latin typeface="Cambria Math" panose="02040503050406030204" pitchFamily="18" charset="0"/>
                                    </a:rPr>
                                    <m:t>𝑎</m:t>
                                  </m:r>
                                </m:sub>
                              </m:sSub>
                            </m:fName>
                            <m:e>
                              <m:r>
                                <a:rPr lang="en-AU" sz="2800" b="0" i="1" smtClean="0">
                                  <a:latin typeface="Cambria Math" panose="02040503050406030204" pitchFamily="18" charset="0"/>
                                </a:rPr>
                                <m:t>𝑚</m:t>
                              </m:r>
                            </m:e>
                          </m:func>
                          <m:r>
                            <a:rPr lang="en-AU" sz="2800" b="0" i="1" smtClean="0">
                              <a:latin typeface="Cambria Math" panose="02040503050406030204" pitchFamily="18" charset="0"/>
                            </a:rPr>
                            <m:t>+</m:t>
                          </m:r>
                          <m:func>
                            <m:funcPr>
                              <m:ctrlPr>
                                <a:rPr lang="en-AU" sz="2800" b="0" i="1" smtClean="0">
                                  <a:latin typeface="Cambria Math" panose="02040503050406030204" pitchFamily="18" charset="0"/>
                                </a:rPr>
                              </m:ctrlPr>
                            </m:funcPr>
                            <m:fName>
                              <m:sSub>
                                <m:sSubPr>
                                  <m:ctrlPr>
                                    <a:rPr lang="en-AU" sz="2800" b="0" i="1" smtClean="0">
                                      <a:latin typeface="Cambria Math" panose="02040503050406030204" pitchFamily="18" charset="0"/>
                                    </a:rPr>
                                  </m:ctrlPr>
                                </m:sSubPr>
                                <m:e>
                                  <m:r>
                                    <m:rPr>
                                      <m:sty m:val="p"/>
                                    </m:rPr>
                                    <a:rPr lang="en-AU" sz="2800" b="0" i="0" smtClean="0">
                                      <a:latin typeface="Cambria Math" panose="02040503050406030204" pitchFamily="18" charset="0"/>
                                    </a:rPr>
                                    <m:t>log</m:t>
                                  </m:r>
                                </m:e>
                                <m:sub>
                                  <m:r>
                                    <a:rPr lang="en-AU" sz="2800" b="0" i="1" smtClean="0">
                                      <a:latin typeface="Cambria Math" panose="02040503050406030204" pitchFamily="18" charset="0"/>
                                    </a:rPr>
                                    <m:t>𝑎</m:t>
                                  </m:r>
                                </m:sub>
                              </m:sSub>
                            </m:fName>
                            <m:e>
                              <m:r>
                                <a:rPr lang="en-AU" sz="2800" b="0" i="1" smtClean="0">
                                  <a:latin typeface="Cambria Math" panose="02040503050406030204" pitchFamily="18" charset="0"/>
                                </a:rPr>
                                <m:t>𝑛</m:t>
                              </m:r>
                            </m:e>
                          </m:func>
                        </m:e>
                      </m:func>
                    </m:oMath>
                  </m:oMathPara>
                </a14:m>
                <a:endParaRPr lang="en-AU"/>
              </a:p>
            </p:txBody>
          </p:sp>
        </mc:Choice>
        <mc:Fallback xmlns="">
          <p:sp>
            <p:nvSpPr>
              <p:cNvPr id="9" name="TextBox 8">
                <a:extLst>
                  <a:ext uri="{FF2B5EF4-FFF2-40B4-BE49-F238E27FC236}">
                    <a16:creationId xmlns:a16="http://schemas.microsoft.com/office/drawing/2014/main" id="{90B80FFE-7573-CCEA-A9ED-6F83FE0C3FC4}"/>
                  </a:ext>
                </a:extLst>
              </p:cNvPr>
              <p:cNvSpPr txBox="1">
                <a:spLocks noRot="1" noChangeAspect="1" noMove="1" noResize="1" noEditPoints="1" noAdjustHandles="1" noChangeArrowheads="1" noChangeShapeType="1" noTextEdit="1"/>
              </p:cNvSpPr>
              <p:nvPr/>
            </p:nvSpPr>
            <p:spPr>
              <a:xfrm>
                <a:off x="5838091" y="1910864"/>
                <a:ext cx="4407877" cy="5744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C33118D-DF43-09FA-9489-E41AA6F16896}"/>
                  </a:ext>
                </a:extLst>
              </p:cNvPr>
              <p:cNvSpPr txBox="1"/>
              <p:nvPr/>
            </p:nvSpPr>
            <p:spPr>
              <a:xfrm>
                <a:off x="1195752" y="3658081"/>
                <a:ext cx="2672863" cy="433754"/>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2800" i="1" smtClean="0">
                              <a:latin typeface="Cambria Math" panose="02040503050406030204" pitchFamily="18" charset="0"/>
                            </a:rPr>
                          </m:ctrlPr>
                        </m:sSupPr>
                        <m:e>
                          <m:r>
                            <a:rPr lang="en-AU" sz="2800" b="0" i="1" smtClean="0">
                              <a:latin typeface="Cambria Math" panose="02040503050406030204" pitchFamily="18" charset="0"/>
                            </a:rPr>
                            <m:t>𝑎</m:t>
                          </m:r>
                        </m:e>
                        <m:sup>
                          <m:r>
                            <a:rPr lang="en-AU" sz="2800" b="0" i="1" smtClean="0">
                              <a:latin typeface="Cambria Math" panose="02040503050406030204" pitchFamily="18" charset="0"/>
                            </a:rPr>
                            <m:t>𝑥</m:t>
                          </m:r>
                        </m:sup>
                      </m:sSup>
                      <m:r>
                        <a:rPr lang="en-AU" sz="2800" i="1" smtClean="0">
                          <a:latin typeface="Cambria Math" panose="02040503050406030204" pitchFamily="18" charset="0"/>
                          <a:ea typeface="Cambria Math" panose="02040503050406030204" pitchFamily="18" charset="0"/>
                        </a:rPr>
                        <m:t>÷</m:t>
                      </m:r>
                      <m:sSup>
                        <m:sSupPr>
                          <m:ctrlPr>
                            <a:rPr lang="en-AU" sz="2800" i="1" smtClean="0">
                              <a:latin typeface="Cambria Math" panose="02040503050406030204" pitchFamily="18" charset="0"/>
                              <a:ea typeface="Cambria Math" panose="02040503050406030204" pitchFamily="18" charset="0"/>
                            </a:rPr>
                          </m:ctrlPr>
                        </m:sSupPr>
                        <m:e>
                          <m:r>
                            <a:rPr lang="en-AU" sz="2800" b="0" i="1" smtClean="0">
                              <a:latin typeface="Cambria Math" panose="02040503050406030204" pitchFamily="18" charset="0"/>
                              <a:ea typeface="Cambria Math" panose="02040503050406030204" pitchFamily="18" charset="0"/>
                            </a:rPr>
                            <m:t>𝑎</m:t>
                          </m:r>
                        </m:e>
                        <m:sup>
                          <m:r>
                            <a:rPr lang="en-AU" sz="2800" b="0" i="1" smtClean="0">
                              <a:latin typeface="Cambria Math" panose="02040503050406030204" pitchFamily="18" charset="0"/>
                              <a:ea typeface="Cambria Math" panose="02040503050406030204" pitchFamily="18" charset="0"/>
                            </a:rPr>
                            <m:t>𝑦</m:t>
                          </m:r>
                        </m:sup>
                      </m:sSup>
                      <m:r>
                        <a:rPr lang="en-AU" sz="2800" b="0" i="1" smtClean="0">
                          <a:latin typeface="Cambria Math" panose="02040503050406030204" pitchFamily="18" charset="0"/>
                          <a:ea typeface="Cambria Math" panose="02040503050406030204" pitchFamily="18" charset="0"/>
                        </a:rPr>
                        <m:t>=</m:t>
                      </m:r>
                      <m:sSup>
                        <m:sSupPr>
                          <m:ctrlPr>
                            <a:rPr lang="en-AU" sz="2800" b="0" i="1" smtClean="0">
                              <a:latin typeface="Cambria Math" panose="02040503050406030204" pitchFamily="18" charset="0"/>
                              <a:ea typeface="Cambria Math" panose="02040503050406030204" pitchFamily="18" charset="0"/>
                            </a:rPr>
                          </m:ctrlPr>
                        </m:sSupPr>
                        <m:e>
                          <m:r>
                            <a:rPr lang="en-AU" sz="2800" b="0" i="1" smtClean="0">
                              <a:latin typeface="Cambria Math" panose="02040503050406030204" pitchFamily="18" charset="0"/>
                              <a:ea typeface="Cambria Math" panose="02040503050406030204" pitchFamily="18" charset="0"/>
                            </a:rPr>
                            <m:t>𝑎</m:t>
                          </m:r>
                        </m:e>
                        <m:sup>
                          <m:r>
                            <a:rPr lang="en-AU" sz="2800" b="0" i="1" smtClean="0">
                              <a:latin typeface="Cambria Math" panose="02040503050406030204" pitchFamily="18" charset="0"/>
                              <a:ea typeface="Cambria Math" panose="02040503050406030204" pitchFamily="18" charset="0"/>
                            </a:rPr>
                            <m:t>𝑥</m:t>
                          </m:r>
                          <m:r>
                            <a:rPr lang="en-AU" sz="2800" b="0" i="1" smtClean="0">
                              <a:latin typeface="Cambria Math" panose="02040503050406030204" pitchFamily="18" charset="0"/>
                              <a:ea typeface="Cambria Math" panose="02040503050406030204" pitchFamily="18" charset="0"/>
                            </a:rPr>
                            <m:t>−</m:t>
                          </m:r>
                          <m:r>
                            <a:rPr lang="en-AU" sz="2800" b="0" i="1" smtClean="0">
                              <a:latin typeface="Cambria Math" panose="02040503050406030204" pitchFamily="18" charset="0"/>
                              <a:ea typeface="Cambria Math" panose="02040503050406030204" pitchFamily="18" charset="0"/>
                            </a:rPr>
                            <m:t>𝑦</m:t>
                          </m:r>
                        </m:sup>
                      </m:sSup>
                    </m:oMath>
                  </m:oMathPara>
                </a14:m>
                <a:endParaRPr lang="en-AU"/>
              </a:p>
            </p:txBody>
          </p:sp>
        </mc:Choice>
        <mc:Fallback xmlns="">
          <p:sp>
            <p:nvSpPr>
              <p:cNvPr id="17" name="TextBox 16">
                <a:extLst>
                  <a:ext uri="{FF2B5EF4-FFF2-40B4-BE49-F238E27FC236}">
                    <a16:creationId xmlns:a16="http://schemas.microsoft.com/office/drawing/2014/main" id="{FC33118D-DF43-09FA-9489-E41AA6F16896}"/>
                  </a:ext>
                </a:extLst>
              </p:cNvPr>
              <p:cNvSpPr txBox="1">
                <a:spLocks noRot="1" noChangeAspect="1" noMove="1" noResize="1" noEditPoints="1" noAdjustHandles="1" noChangeArrowheads="1" noChangeShapeType="1" noTextEdit="1"/>
              </p:cNvSpPr>
              <p:nvPr/>
            </p:nvSpPr>
            <p:spPr>
              <a:xfrm>
                <a:off x="1195752" y="3658081"/>
                <a:ext cx="2672863" cy="433754"/>
              </a:xfrm>
              <a:prstGeom prst="rect">
                <a:avLst/>
              </a:prstGeom>
              <a:blipFill>
                <a:blip r:embed="rId4"/>
                <a:stretch>
                  <a:fillRect/>
                </a:stretch>
              </a:blipFill>
            </p:spPr>
            <p:txBody>
              <a:bodyPr/>
              <a:lstStyle/>
              <a:p>
                <a:r>
                  <a:rPr lang="en-US">
                    <a:noFill/>
                  </a:rPr>
                  <a:t> </a:t>
                </a:r>
              </a:p>
            </p:txBody>
          </p:sp>
        </mc:Fallback>
      </mc:AlternateContent>
      <p:sp>
        <p:nvSpPr>
          <p:cNvPr id="21" name="Arrow: Right 20" descr="Arrow pointing to the right.">
            <a:extLst>
              <a:ext uri="{FF2B5EF4-FFF2-40B4-BE49-F238E27FC236}">
                <a16:creationId xmlns:a16="http://schemas.microsoft.com/office/drawing/2014/main" id="{DACA97A4-FC1E-8370-2675-9010D6697917}"/>
              </a:ext>
            </a:extLst>
          </p:cNvPr>
          <p:cNvSpPr/>
          <p:nvPr/>
        </p:nvSpPr>
        <p:spPr>
          <a:xfrm>
            <a:off x="4172747" y="3622912"/>
            <a:ext cx="1361209" cy="426028"/>
          </a:xfrm>
          <a:prstGeom prst="rightArrow">
            <a:avLst/>
          </a:prstGeom>
          <a:solidFill>
            <a:schemeClr val="accent6">
              <a:lumMod val="90000"/>
            </a:schemeClr>
          </a:solid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78AA350-DBB0-207D-A6A8-FB3FFE7A13F0}"/>
                  </a:ext>
                </a:extLst>
              </p:cNvPr>
              <p:cNvSpPr txBox="1"/>
              <p:nvPr/>
            </p:nvSpPr>
            <p:spPr>
              <a:xfrm>
                <a:off x="5838088" y="3536488"/>
                <a:ext cx="4302372" cy="74727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func>
                        <m:funcPr>
                          <m:ctrlPr>
                            <a:rPr lang="en-AU" sz="2800" i="1" smtClean="0">
                              <a:latin typeface="Cambria Math" panose="02040503050406030204" pitchFamily="18" charset="0"/>
                            </a:rPr>
                          </m:ctrlPr>
                        </m:funcPr>
                        <m:fName>
                          <m:sSub>
                            <m:sSubPr>
                              <m:ctrlPr>
                                <a:rPr lang="en-AU" sz="2800" i="1" smtClean="0">
                                  <a:latin typeface="Cambria Math" panose="02040503050406030204" pitchFamily="18" charset="0"/>
                                </a:rPr>
                              </m:ctrlPr>
                            </m:sSubPr>
                            <m:e>
                              <m:r>
                                <m:rPr>
                                  <m:sty m:val="p"/>
                                </m:rPr>
                                <a:rPr lang="en-AU" sz="2800" i="0" smtClean="0">
                                  <a:latin typeface="Cambria Math" panose="02040503050406030204" pitchFamily="18" charset="0"/>
                                </a:rPr>
                                <m:t>log</m:t>
                              </m:r>
                            </m:e>
                            <m:sub>
                              <m:r>
                                <a:rPr lang="en-AU" sz="2800" b="0" i="1" smtClean="0">
                                  <a:latin typeface="Cambria Math" panose="02040503050406030204" pitchFamily="18" charset="0"/>
                                </a:rPr>
                                <m:t>𝑎</m:t>
                              </m:r>
                            </m:sub>
                          </m:sSub>
                        </m:fName>
                        <m:e>
                          <m:d>
                            <m:dPr>
                              <m:ctrlPr>
                                <a:rPr lang="en-AU" sz="2800" b="0" i="1" smtClean="0">
                                  <a:latin typeface="Cambria Math" panose="02040503050406030204" pitchFamily="18" charset="0"/>
                                </a:rPr>
                              </m:ctrlPr>
                            </m:dPr>
                            <m:e>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𝑚</m:t>
                                  </m:r>
                                </m:num>
                                <m:den>
                                  <m:r>
                                    <a:rPr lang="en-AU" sz="2800" b="0" i="1" smtClean="0">
                                      <a:latin typeface="Cambria Math" panose="02040503050406030204" pitchFamily="18" charset="0"/>
                                    </a:rPr>
                                    <m:t>𝑛</m:t>
                                  </m:r>
                                </m:den>
                              </m:f>
                            </m:e>
                          </m:d>
                          <m:r>
                            <a:rPr lang="en-AU" sz="2800" b="0" i="1" smtClean="0">
                              <a:latin typeface="Cambria Math" panose="02040503050406030204" pitchFamily="18" charset="0"/>
                            </a:rPr>
                            <m:t>=</m:t>
                          </m:r>
                          <m:func>
                            <m:funcPr>
                              <m:ctrlPr>
                                <a:rPr lang="en-AU" sz="2800" b="0" i="1" smtClean="0">
                                  <a:latin typeface="Cambria Math" panose="02040503050406030204" pitchFamily="18" charset="0"/>
                                </a:rPr>
                              </m:ctrlPr>
                            </m:funcPr>
                            <m:fName>
                              <m:sSub>
                                <m:sSubPr>
                                  <m:ctrlPr>
                                    <a:rPr lang="en-AU" sz="2800" b="0" i="1" smtClean="0">
                                      <a:latin typeface="Cambria Math" panose="02040503050406030204" pitchFamily="18" charset="0"/>
                                    </a:rPr>
                                  </m:ctrlPr>
                                </m:sSubPr>
                                <m:e>
                                  <m:r>
                                    <m:rPr>
                                      <m:sty m:val="p"/>
                                    </m:rPr>
                                    <a:rPr lang="en-AU" sz="2800" b="0" i="0" smtClean="0">
                                      <a:latin typeface="Cambria Math" panose="02040503050406030204" pitchFamily="18" charset="0"/>
                                    </a:rPr>
                                    <m:t>log</m:t>
                                  </m:r>
                                </m:e>
                                <m:sub>
                                  <m:r>
                                    <a:rPr lang="en-AU" sz="2800" b="0" i="1" smtClean="0">
                                      <a:latin typeface="Cambria Math" panose="02040503050406030204" pitchFamily="18" charset="0"/>
                                    </a:rPr>
                                    <m:t>𝑎</m:t>
                                  </m:r>
                                </m:sub>
                              </m:sSub>
                            </m:fName>
                            <m:e>
                              <m:r>
                                <a:rPr lang="en-AU" sz="2800" b="0" i="1" smtClean="0">
                                  <a:latin typeface="Cambria Math" panose="02040503050406030204" pitchFamily="18" charset="0"/>
                                </a:rPr>
                                <m:t>𝑚</m:t>
                              </m:r>
                            </m:e>
                          </m:func>
                          <m:r>
                            <a:rPr lang="en-AU" sz="2800" b="0" i="1" smtClean="0">
                              <a:latin typeface="Cambria Math" panose="02040503050406030204" pitchFamily="18" charset="0"/>
                            </a:rPr>
                            <m:t>−</m:t>
                          </m:r>
                          <m:func>
                            <m:funcPr>
                              <m:ctrlPr>
                                <a:rPr lang="en-AU" sz="2800" b="0" i="1" smtClean="0">
                                  <a:latin typeface="Cambria Math" panose="02040503050406030204" pitchFamily="18" charset="0"/>
                                </a:rPr>
                              </m:ctrlPr>
                            </m:funcPr>
                            <m:fName>
                              <m:sSub>
                                <m:sSubPr>
                                  <m:ctrlPr>
                                    <a:rPr lang="en-AU" sz="2800" b="0" i="1" smtClean="0">
                                      <a:latin typeface="Cambria Math" panose="02040503050406030204" pitchFamily="18" charset="0"/>
                                    </a:rPr>
                                  </m:ctrlPr>
                                </m:sSubPr>
                                <m:e>
                                  <m:r>
                                    <m:rPr>
                                      <m:sty m:val="p"/>
                                    </m:rPr>
                                    <a:rPr lang="en-AU" sz="2800" b="0" i="0" smtClean="0">
                                      <a:latin typeface="Cambria Math" panose="02040503050406030204" pitchFamily="18" charset="0"/>
                                    </a:rPr>
                                    <m:t>log</m:t>
                                  </m:r>
                                </m:e>
                                <m:sub>
                                  <m:r>
                                    <a:rPr lang="en-AU" sz="2800" b="0" i="1" smtClean="0">
                                      <a:latin typeface="Cambria Math" panose="02040503050406030204" pitchFamily="18" charset="0"/>
                                    </a:rPr>
                                    <m:t>𝑎</m:t>
                                  </m:r>
                                </m:sub>
                              </m:sSub>
                            </m:fName>
                            <m:e>
                              <m:r>
                                <a:rPr lang="en-AU" sz="2800" b="0" i="1" smtClean="0">
                                  <a:latin typeface="Cambria Math" panose="02040503050406030204" pitchFamily="18" charset="0"/>
                                </a:rPr>
                                <m:t>𝑛</m:t>
                              </m:r>
                            </m:e>
                          </m:func>
                        </m:e>
                      </m:func>
                    </m:oMath>
                  </m:oMathPara>
                </a14:m>
                <a:endParaRPr lang="en-AU"/>
              </a:p>
            </p:txBody>
          </p:sp>
        </mc:Choice>
        <mc:Fallback xmlns="">
          <p:sp>
            <p:nvSpPr>
              <p:cNvPr id="19" name="TextBox 18">
                <a:extLst>
                  <a:ext uri="{FF2B5EF4-FFF2-40B4-BE49-F238E27FC236}">
                    <a16:creationId xmlns:a16="http://schemas.microsoft.com/office/drawing/2014/main" id="{678AA350-DBB0-207D-A6A8-FB3FFE7A13F0}"/>
                  </a:ext>
                </a:extLst>
              </p:cNvPr>
              <p:cNvSpPr txBox="1">
                <a:spLocks noRot="1" noChangeAspect="1" noMove="1" noResize="1" noEditPoints="1" noAdjustHandles="1" noChangeArrowheads="1" noChangeShapeType="1" noTextEdit="1"/>
              </p:cNvSpPr>
              <p:nvPr/>
            </p:nvSpPr>
            <p:spPr>
              <a:xfrm>
                <a:off x="5838088" y="3536488"/>
                <a:ext cx="4302372" cy="74727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19C5D8C-1EA9-6F0C-D22F-04344E220D1C}"/>
                  </a:ext>
                </a:extLst>
              </p:cNvPr>
              <p:cNvSpPr txBox="1"/>
              <p:nvPr/>
            </p:nvSpPr>
            <p:spPr>
              <a:xfrm>
                <a:off x="1195753" y="5241175"/>
                <a:ext cx="1969478" cy="433754"/>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2800" i="1" smtClean="0">
                              <a:latin typeface="Cambria Math" panose="02040503050406030204" pitchFamily="18" charset="0"/>
                            </a:rPr>
                          </m:ctrlPr>
                        </m:sSupPr>
                        <m:e>
                          <m:r>
                            <a:rPr lang="en-AU" sz="2800" b="0" i="1" smtClean="0">
                              <a:latin typeface="Cambria Math" panose="02040503050406030204" pitchFamily="18" charset="0"/>
                            </a:rPr>
                            <m:t>(</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𝑎</m:t>
                              </m:r>
                            </m:e>
                            <m:sup>
                              <m:r>
                                <a:rPr lang="en-AU" sz="2800" b="0" i="1" smtClean="0">
                                  <a:latin typeface="Cambria Math" panose="02040503050406030204" pitchFamily="18" charset="0"/>
                                </a:rPr>
                                <m:t>𝑥</m:t>
                              </m:r>
                            </m:sup>
                          </m:sSup>
                          <m:r>
                            <a:rPr lang="en-AU" sz="2800" b="0" i="1" smtClean="0">
                              <a:latin typeface="Cambria Math" panose="02040503050406030204" pitchFamily="18" charset="0"/>
                            </a:rPr>
                            <m:t>)</m:t>
                          </m:r>
                        </m:e>
                        <m:sup>
                          <m:r>
                            <a:rPr lang="en-AU" sz="2800" b="0" i="1" smtClean="0">
                              <a:latin typeface="Cambria Math" panose="02040503050406030204" pitchFamily="18" charset="0"/>
                            </a:rPr>
                            <m:t>𝑛</m:t>
                          </m:r>
                        </m:sup>
                      </m:sSup>
                      <m:r>
                        <a:rPr lang="en-AU" sz="2800" b="0" i="1" smtClean="0">
                          <a:latin typeface="Cambria Math" panose="02040503050406030204" pitchFamily="18" charset="0"/>
                          <a:ea typeface="Cambria Math" panose="02040503050406030204" pitchFamily="18" charset="0"/>
                        </a:rPr>
                        <m:t>=</m:t>
                      </m:r>
                      <m:sSup>
                        <m:sSupPr>
                          <m:ctrlPr>
                            <a:rPr lang="en-AU" sz="2800" b="0" i="1" smtClean="0">
                              <a:latin typeface="Cambria Math" panose="02040503050406030204" pitchFamily="18" charset="0"/>
                              <a:ea typeface="Cambria Math" panose="02040503050406030204" pitchFamily="18" charset="0"/>
                            </a:rPr>
                          </m:ctrlPr>
                        </m:sSupPr>
                        <m:e>
                          <m:r>
                            <a:rPr lang="en-AU" sz="2800" b="0" i="1" smtClean="0">
                              <a:latin typeface="Cambria Math" panose="02040503050406030204" pitchFamily="18" charset="0"/>
                              <a:ea typeface="Cambria Math" panose="02040503050406030204" pitchFamily="18" charset="0"/>
                            </a:rPr>
                            <m:t>𝑎</m:t>
                          </m:r>
                        </m:e>
                        <m:sup>
                          <m:r>
                            <a:rPr lang="en-AU" sz="2800" b="0" i="1" smtClean="0">
                              <a:latin typeface="Cambria Math" panose="02040503050406030204" pitchFamily="18" charset="0"/>
                              <a:ea typeface="Cambria Math" panose="02040503050406030204" pitchFamily="18" charset="0"/>
                            </a:rPr>
                            <m:t>𝑥𝑛</m:t>
                          </m:r>
                        </m:sup>
                      </m:sSup>
                    </m:oMath>
                  </m:oMathPara>
                </a14:m>
                <a:endParaRPr lang="en-AU"/>
              </a:p>
            </p:txBody>
          </p:sp>
        </mc:Choice>
        <mc:Fallback xmlns="">
          <p:sp>
            <p:nvSpPr>
              <p:cNvPr id="18" name="TextBox 17">
                <a:extLst>
                  <a:ext uri="{FF2B5EF4-FFF2-40B4-BE49-F238E27FC236}">
                    <a16:creationId xmlns:a16="http://schemas.microsoft.com/office/drawing/2014/main" id="{A19C5D8C-1EA9-6F0C-D22F-04344E220D1C}"/>
                  </a:ext>
                </a:extLst>
              </p:cNvPr>
              <p:cNvSpPr txBox="1">
                <a:spLocks noRot="1" noChangeAspect="1" noMove="1" noResize="1" noEditPoints="1" noAdjustHandles="1" noChangeArrowheads="1" noChangeShapeType="1" noTextEdit="1"/>
              </p:cNvSpPr>
              <p:nvPr/>
            </p:nvSpPr>
            <p:spPr>
              <a:xfrm>
                <a:off x="1195753" y="5241175"/>
                <a:ext cx="1969478" cy="433754"/>
              </a:xfrm>
              <a:prstGeom prst="rect">
                <a:avLst/>
              </a:prstGeom>
              <a:blipFill>
                <a:blip r:embed="rId6"/>
                <a:stretch>
                  <a:fillRect/>
                </a:stretch>
              </a:blipFill>
            </p:spPr>
            <p:txBody>
              <a:bodyPr/>
              <a:lstStyle/>
              <a:p>
                <a:r>
                  <a:rPr lang="en-US">
                    <a:noFill/>
                  </a:rPr>
                  <a:t> </a:t>
                </a:r>
              </a:p>
            </p:txBody>
          </p:sp>
        </mc:Fallback>
      </mc:AlternateContent>
      <p:sp>
        <p:nvSpPr>
          <p:cNvPr id="22" name="Arrow: Right 21" descr="Arrow pointing to the right.">
            <a:extLst>
              <a:ext uri="{FF2B5EF4-FFF2-40B4-BE49-F238E27FC236}">
                <a16:creationId xmlns:a16="http://schemas.microsoft.com/office/drawing/2014/main" id="{39D8FF78-1FF3-0B39-D187-E4EC8E4F97C7}"/>
              </a:ext>
            </a:extLst>
          </p:cNvPr>
          <p:cNvSpPr/>
          <p:nvPr/>
        </p:nvSpPr>
        <p:spPr>
          <a:xfrm>
            <a:off x="4172746" y="5311514"/>
            <a:ext cx="1361209" cy="426028"/>
          </a:xfrm>
          <a:prstGeom prst="rightArrow">
            <a:avLst/>
          </a:prstGeom>
          <a:solidFill>
            <a:schemeClr val="accent6">
              <a:lumMod val="90000"/>
            </a:schemeClr>
          </a:solid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1C74ECC-84B5-E90D-9CB3-378B10ABCA96}"/>
                  </a:ext>
                </a:extLst>
              </p:cNvPr>
              <p:cNvSpPr txBox="1"/>
              <p:nvPr/>
            </p:nvSpPr>
            <p:spPr>
              <a:xfrm>
                <a:off x="5838088" y="5241175"/>
                <a:ext cx="3083172" cy="447859"/>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func>
                        <m:funcPr>
                          <m:ctrlPr>
                            <a:rPr lang="en-AU" sz="2800" i="1" smtClean="0">
                              <a:latin typeface="Cambria Math" panose="02040503050406030204" pitchFamily="18" charset="0"/>
                            </a:rPr>
                          </m:ctrlPr>
                        </m:funcPr>
                        <m:fName>
                          <m:sSub>
                            <m:sSubPr>
                              <m:ctrlPr>
                                <a:rPr lang="en-AU" sz="2800" i="1" smtClean="0">
                                  <a:latin typeface="Cambria Math" panose="02040503050406030204" pitchFamily="18" charset="0"/>
                                </a:rPr>
                              </m:ctrlPr>
                            </m:sSubPr>
                            <m:e>
                              <m:r>
                                <m:rPr>
                                  <m:sty m:val="p"/>
                                </m:rPr>
                                <a:rPr lang="en-AU" sz="2800" i="0" smtClean="0">
                                  <a:latin typeface="Cambria Math" panose="02040503050406030204" pitchFamily="18" charset="0"/>
                                </a:rPr>
                                <m:t>log</m:t>
                              </m:r>
                            </m:e>
                            <m:sub>
                              <m:r>
                                <a:rPr lang="en-AU" sz="2800" b="0" i="1" smtClean="0">
                                  <a:latin typeface="Cambria Math" panose="02040503050406030204" pitchFamily="18" charset="0"/>
                                </a:rPr>
                                <m:t>𝑎</m:t>
                              </m:r>
                            </m:sub>
                          </m:sSub>
                        </m:fName>
                        <m:e>
                          <m:sSup>
                            <m:sSupPr>
                              <m:ctrlPr>
                                <a:rPr lang="en-AU" sz="2800" i="1" smtClean="0">
                                  <a:latin typeface="Cambria Math" panose="02040503050406030204" pitchFamily="18" charset="0"/>
                                </a:rPr>
                              </m:ctrlPr>
                            </m:sSupPr>
                            <m:e>
                              <m:r>
                                <a:rPr lang="en-AU" sz="2800" b="0" i="1" smtClean="0">
                                  <a:latin typeface="Cambria Math" panose="02040503050406030204" pitchFamily="18" charset="0"/>
                                </a:rPr>
                                <m:t>𝑚</m:t>
                              </m:r>
                            </m:e>
                            <m:sup>
                              <m:r>
                                <a:rPr lang="en-AU" sz="2800" b="0" i="1" smtClean="0">
                                  <a:latin typeface="Cambria Math" panose="02040503050406030204" pitchFamily="18" charset="0"/>
                                </a:rPr>
                                <m:t>𝑛</m:t>
                              </m:r>
                            </m:sup>
                          </m:sSup>
                          <m:r>
                            <a:rPr lang="en-AU" sz="2800" b="0" i="1" smtClean="0">
                              <a:latin typeface="Cambria Math" panose="02040503050406030204" pitchFamily="18" charset="0"/>
                            </a:rPr>
                            <m:t>=</m:t>
                          </m:r>
                          <m:r>
                            <a:rPr lang="en-AU" sz="2800" b="0" i="1" smtClean="0">
                              <a:latin typeface="Cambria Math" panose="02040503050406030204" pitchFamily="18" charset="0"/>
                            </a:rPr>
                            <m:t>𝑛</m:t>
                          </m:r>
                          <m:func>
                            <m:funcPr>
                              <m:ctrlPr>
                                <a:rPr lang="en-AU" sz="2800" b="0" i="1" smtClean="0">
                                  <a:latin typeface="Cambria Math" panose="02040503050406030204" pitchFamily="18" charset="0"/>
                                </a:rPr>
                              </m:ctrlPr>
                            </m:funcPr>
                            <m:fName>
                              <m:sSub>
                                <m:sSubPr>
                                  <m:ctrlPr>
                                    <a:rPr lang="en-AU" sz="2800" b="0" i="1" smtClean="0">
                                      <a:latin typeface="Cambria Math" panose="02040503050406030204" pitchFamily="18" charset="0"/>
                                    </a:rPr>
                                  </m:ctrlPr>
                                </m:sSubPr>
                                <m:e>
                                  <m:r>
                                    <m:rPr>
                                      <m:sty m:val="p"/>
                                    </m:rPr>
                                    <a:rPr lang="en-AU" sz="2800" b="0" i="0" smtClean="0">
                                      <a:latin typeface="Cambria Math" panose="02040503050406030204" pitchFamily="18" charset="0"/>
                                    </a:rPr>
                                    <m:t>log</m:t>
                                  </m:r>
                                </m:e>
                                <m:sub>
                                  <m:r>
                                    <a:rPr lang="en-AU" sz="2800" b="0" i="1" smtClean="0">
                                      <a:latin typeface="Cambria Math" panose="02040503050406030204" pitchFamily="18" charset="0"/>
                                    </a:rPr>
                                    <m:t>𝑎</m:t>
                                  </m:r>
                                </m:sub>
                              </m:sSub>
                            </m:fName>
                            <m:e>
                              <m:r>
                                <a:rPr lang="en-AU" sz="2800" b="0" i="1" smtClean="0">
                                  <a:latin typeface="Cambria Math" panose="02040503050406030204" pitchFamily="18" charset="0"/>
                                </a:rPr>
                                <m:t>𝑚</m:t>
                              </m:r>
                            </m:e>
                          </m:func>
                        </m:e>
                      </m:func>
                    </m:oMath>
                  </m:oMathPara>
                </a14:m>
                <a:endParaRPr lang="en-AU"/>
              </a:p>
            </p:txBody>
          </p:sp>
        </mc:Choice>
        <mc:Fallback xmlns="">
          <p:sp>
            <p:nvSpPr>
              <p:cNvPr id="20" name="TextBox 19">
                <a:extLst>
                  <a:ext uri="{FF2B5EF4-FFF2-40B4-BE49-F238E27FC236}">
                    <a16:creationId xmlns:a16="http://schemas.microsoft.com/office/drawing/2014/main" id="{D1C74ECC-84B5-E90D-9CB3-378B10ABCA96}"/>
                  </a:ext>
                </a:extLst>
              </p:cNvPr>
              <p:cNvSpPr txBox="1">
                <a:spLocks noRot="1" noChangeAspect="1" noMove="1" noResize="1" noEditPoints="1" noAdjustHandles="1" noChangeArrowheads="1" noChangeShapeType="1" noTextEdit="1"/>
              </p:cNvSpPr>
              <p:nvPr/>
            </p:nvSpPr>
            <p:spPr>
              <a:xfrm>
                <a:off x="5838088" y="5241175"/>
                <a:ext cx="3083172" cy="447859"/>
              </a:xfrm>
              <a:prstGeom prst="rect">
                <a:avLst/>
              </a:prstGeom>
              <a:blipFill>
                <a:blip r:embed="rId7"/>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87F7480-94AA-DF2C-4765-81B47FCE0B7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328857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9" grpId="0"/>
      <p:bldP spid="17" grpId="0"/>
      <p:bldP spid="21" grpId="0" animBg="1"/>
      <p:bldP spid="19" grpId="0"/>
      <p:bldP spid="18" grpId="0"/>
      <p:bldP spid="22"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a:t>Using logarithm laws (1)</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a:xfrm>
            <a:off x="359725" y="982520"/>
            <a:ext cx="11483999" cy="310015"/>
          </a:xfrm>
        </p:spPr>
        <p:txBody>
          <a:bodyPr/>
          <a:lstStyle/>
          <a:p>
            <a:r>
              <a:rPr lang="en-AU"/>
              <a:t>Worked example 1</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614720-EF5F-D6C7-188C-BE266BC11D8F}"/>
                  </a:ext>
                </a:extLst>
              </p:cNvPr>
              <p:cNvSpPr txBox="1"/>
              <p:nvPr/>
            </p:nvSpPr>
            <p:spPr>
              <a:xfrm>
                <a:off x="348276" y="1209749"/>
                <a:ext cx="7447844" cy="1227965"/>
              </a:xfrm>
              <a:prstGeom prst="rect">
                <a:avLst/>
              </a:prstGeom>
              <a:noFill/>
            </p:spPr>
            <p:txBody>
              <a:bodyPr wrap="square" lIns="0">
                <a:spAutoFit/>
              </a:bodyPr>
              <a:lstStyle/>
              <a:p>
                <a:pPr lvl="0">
                  <a:lnSpc>
                    <a:spcPct val="200000"/>
                  </a:lnSpc>
                </a:pPr>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If </a:t>
                </a:r>
                <a14:m>
                  <m:oMath xmlns:m="http://schemas.openxmlformats.org/officeDocument/2006/math">
                    <m:func>
                      <m:func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uncPr>
                      <m:fName>
                        <m:sSub>
                          <m:sSub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sSubPr>
                          <m:e>
                            <m:r>
                              <m:rPr>
                                <m:sty m:val="p"/>
                              </m:rPr>
                              <a:rPr kumimoji="0" lang="en-AU" sz="2000" b="0" i="0"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log</m:t>
                            </m:r>
                          </m:e>
                          <m:sub>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𝑎</m:t>
                            </m:r>
                          </m:sub>
                        </m:sSub>
                      </m:fName>
                      <m:e>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3=1.585</m:t>
                        </m:r>
                      </m:e>
                    </m:func>
                  </m:oMath>
                </a14:m>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 and </a:t>
                </a:r>
                <a14:m>
                  <m:oMath xmlns:m="http://schemas.openxmlformats.org/officeDocument/2006/math">
                    <m:func>
                      <m:funcPr>
                        <m:ctrlPr>
                          <a:rPr lang="en-AU" sz="2000" i="1">
                            <a:solidFill>
                              <a:srgbClr val="22272B"/>
                            </a:solidFill>
                            <a:latin typeface="Cambria Math" panose="02040503050406030204" pitchFamily="18" charset="0"/>
                          </a:rPr>
                        </m:ctrlPr>
                      </m:funcPr>
                      <m:fName>
                        <m:sSub>
                          <m:sSubPr>
                            <m:ctrlPr>
                              <a:rPr lang="en-AU" sz="2000" i="1">
                                <a:solidFill>
                                  <a:srgbClr val="22272B"/>
                                </a:solidFill>
                                <a:latin typeface="Cambria Math" panose="02040503050406030204" pitchFamily="18" charset="0"/>
                              </a:rPr>
                            </m:ctrlPr>
                          </m:sSubPr>
                          <m:e>
                            <m:r>
                              <m:rPr>
                                <m:sty m:val="p"/>
                              </m:rPr>
                              <a:rPr lang="en-AU" sz="2000">
                                <a:solidFill>
                                  <a:srgbClr val="22272B"/>
                                </a:solidFill>
                                <a:latin typeface="Cambria Math" panose="02040503050406030204" pitchFamily="18" charset="0"/>
                              </a:rPr>
                              <m:t>log</m:t>
                            </m:r>
                          </m:e>
                          <m:sub>
                            <m:r>
                              <a:rPr lang="en-AU" sz="2000" i="1">
                                <a:solidFill>
                                  <a:srgbClr val="22272B"/>
                                </a:solidFill>
                                <a:latin typeface="Cambria Math" panose="02040503050406030204" pitchFamily="18" charset="0"/>
                              </a:rPr>
                              <m:t>𝑎</m:t>
                            </m:r>
                          </m:sub>
                        </m:sSub>
                      </m:fName>
                      <m:e>
                        <m:r>
                          <a:rPr lang="en-AU" sz="2000" b="0" i="1" smtClean="0">
                            <a:solidFill>
                              <a:srgbClr val="22272B"/>
                            </a:solidFill>
                            <a:latin typeface="Cambria Math" panose="02040503050406030204" pitchFamily="18" charset="0"/>
                          </a:rPr>
                          <m:t>5</m:t>
                        </m:r>
                        <m:r>
                          <a:rPr lang="en-AU" sz="2000" i="1">
                            <a:solidFill>
                              <a:srgbClr val="22272B"/>
                            </a:solidFill>
                            <a:latin typeface="Cambria Math" panose="02040503050406030204" pitchFamily="18" charset="0"/>
                          </a:rPr>
                          <m:t>=</m:t>
                        </m:r>
                        <m:r>
                          <a:rPr lang="en-AU" sz="2000" b="0" i="1" smtClean="0">
                            <a:solidFill>
                              <a:srgbClr val="22272B"/>
                            </a:solidFill>
                            <a:latin typeface="Cambria Math" panose="02040503050406030204" pitchFamily="18" charset="0"/>
                          </a:rPr>
                          <m:t>2.322</m:t>
                        </m:r>
                      </m:e>
                    </m:func>
                  </m:oMath>
                </a14:m>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 evaluate</a:t>
                </a:r>
                <a:r>
                  <a:rPr kumimoji="0" lang="en-AU" sz="2000" b="0" u="none" strike="noStrike" kern="1200" cap="none" spc="0" normalizeH="0" baseline="0" noProof="0">
                    <a:ln>
                      <a:noFill/>
                    </a:ln>
                    <a:solidFill>
                      <a:srgbClr val="22272B"/>
                    </a:solidFill>
                    <a:effectLst/>
                    <a:uLnTx/>
                    <a:uFillTx/>
                    <a:ea typeface="+mn-ea"/>
                    <a:cs typeface="+mn-cs"/>
                  </a:rPr>
                  <a:t> </a:t>
                </a:r>
                <a14:m>
                  <m:oMath xmlns:m="http://schemas.openxmlformats.org/officeDocument/2006/math">
                    <m:func>
                      <m:func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uncPr>
                      <m:fName>
                        <m:sSub>
                          <m:sSub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sSubPr>
                          <m:e>
                            <m:r>
                              <m:rPr>
                                <m:sty m:val="p"/>
                              </m:rPr>
                              <a:rPr kumimoji="0" lang="en-AU" sz="2000" b="0" i="0"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log</m:t>
                            </m:r>
                          </m:e>
                          <m:sub>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𝑎</m:t>
                            </m:r>
                          </m:sub>
                        </m:sSub>
                      </m:fName>
                      <m:e>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15</m:t>
                        </m:r>
                      </m:e>
                    </m:func>
                  </m:oMath>
                </a14:m>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 </a:t>
                </a:r>
              </a:p>
              <a:p>
                <a:pPr lvl="0">
                  <a:lnSpc>
                    <a:spcPct val="200000"/>
                  </a:lnSpc>
                </a:pPr>
                <a:r>
                  <a:rPr lang="en-AU" sz="2000">
                    <a:solidFill>
                      <a:srgbClr val="22272B"/>
                    </a:solidFill>
                  </a:rPr>
                  <a:t>Solution:</a:t>
                </a:r>
                <a:endParaRPr kumimoji="0" lang="en-AU" sz="2000" b="0" u="none" strike="noStrike" kern="1200" cap="none" spc="0" normalizeH="0" baseline="0" noProof="0">
                  <a:ln>
                    <a:noFill/>
                  </a:ln>
                  <a:solidFill>
                    <a:srgbClr val="22272B"/>
                  </a:solidFill>
                  <a:effectLst/>
                  <a:uLnTx/>
                  <a:uFillTx/>
                  <a:ea typeface="+mn-ea"/>
                  <a:cs typeface="+mn-cs"/>
                </a:endParaRPr>
              </a:p>
            </p:txBody>
          </p:sp>
        </mc:Choice>
        <mc:Fallback xmlns="">
          <p:sp>
            <p:nvSpPr>
              <p:cNvPr id="8" name="TextBox 7">
                <a:extLst>
                  <a:ext uri="{FF2B5EF4-FFF2-40B4-BE49-F238E27FC236}">
                    <a16:creationId xmlns:a16="http://schemas.microsoft.com/office/drawing/2014/main" id="{51614720-EF5F-D6C7-188C-BE266BC11D8F}"/>
                  </a:ext>
                </a:extLst>
              </p:cNvPr>
              <p:cNvSpPr txBox="1">
                <a:spLocks noRot="1" noChangeAspect="1" noMove="1" noResize="1" noEditPoints="1" noAdjustHandles="1" noChangeArrowheads="1" noChangeShapeType="1" noTextEdit="1"/>
              </p:cNvSpPr>
              <p:nvPr/>
            </p:nvSpPr>
            <p:spPr>
              <a:xfrm>
                <a:off x="348276" y="1209749"/>
                <a:ext cx="7447844" cy="1227965"/>
              </a:xfrm>
              <a:prstGeom prst="rect">
                <a:avLst/>
              </a:prstGeom>
              <a:blipFill>
                <a:blip r:embed="rId2"/>
                <a:stretch>
                  <a:fillRect l="-2046" b="-7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263930" y="2741862"/>
                <a:ext cx="3026167" cy="1925631"/>
              </a:xfrm>
            </p:spPr>
            <p:txBody>
              <a:bodyPr/>
              <a:lstStyle/>
              <a:p>
                <a:pPr>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15</m:t>
                          </m:r>
                        </m:e>
                      </m:func>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(3</m:t>
                          </m:r>
                          <m:r>
                            <a:rPr lang="en-AU" b="0" i="1" smtClean="0">
                              <a:latin typeface="Cambria Math" panose="02040503050406030204" pitchFamily="18" charset="0"/>
                              <a:ea typeface="Cambria Math" panose="02040503050406030204" pitchFamily="18" charset="0"/>
                            </a:rPr>
                            <m:t>×5)</m:t>
                          </m:r>
                        </m:e>
                      </m:func>
                    </m:oMath>
                    <m:oMath xmlns:m="http://schemas.openxmlformats.org/officeDocument/2006/math">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3+</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5</m:t>
                              </m:r>
                            </m:e>
                          </m:func>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5</m:t>
                          </m:r>
                        </m:e>
                      </m:func>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1.585+2.322</m:t>
                      </m:r>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3.907</m:t>
                      </m:r>
                    </m:oMath>
                  </m:oMathPara>
                </a14:m>
                <a:endParaRPr lang="en-AU"/>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263930" y="2741862"/>
                <a:ext cx="3026167" cy="1925631"/>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F97B36D8-D15C-7A8F-3D83-D181F93A9D29}"/>
                  </a:ext>
                </a:extLst>
              </p:cNvPr>
              <p:cNvSpPr/>
              <p:nvPr/>
            </p:nvSpPr>
            <p:spPr>
              <a:xfrm>
                <a:off x="3324481" y="2368731"/>
                <a:ext cx="3572707" cy="588848"/>
              </a:xfrm>
              <a:prstGeom prst="wedgeRoundRectCallout">
                <a:avLst>
                  <a:gd name="adj1" fmla="val -61834"/>
                  <a:gd name="adj2" fmla="val 3711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a:rPr>
                  <a:t>Why </a:t>
                </a:r>
                <a:r>
                  <a:rPr lang="en-AU" sz="1800" dirty="0">
                    <a:solidFill>
                      <a:srgbClr val="FFFFFF"/>
                    </a:solidFill>
                    <a:latin typeface="Arial" panose="020B0604020202020204"/>
                  </a:rPr>
                  <a:t>was 15 rewritten as </a:t>
                </a:r>
                <a14:m>
                  <m:oMath xmlns:m="http://schemas.openxmlformats.org/officeDocument/2006/math">
                    <m:r>
                      <a:rPr lang="en-AU" sz="1800" b="0" i="1" smtClean="0">
                        <a:solidFill>
                          <a:srgbClr val="FFFFFF"/>
                        </a:solidFill>
                        <a:latin typeface="Cambria Math" panose="02040503050406030204" pitchFamily="18" charset="0"/>
                      </a:rPr>
                      <m:t>3</m:t>
                    </m:r>
                    <m:r>
                      <a:rPr lang="en-AU" sz="1800" b="0" i="1" smtClean="0">
                        <a:solidFill>
                          <a:srgbClr val="FFFFFF"/>
                        </a:solidFill>
                        <a:latin typeface="Cambria Math" panose="02040503050406030204" pitchFamily="18" charset="0"/>
                        <a:ea typeface="Cambria Math" panose="02040503050406030204" pitchFamily="18" charset="0"/>
                      </a:rPr>
                      <m:t>×5</m:t>
                    </m:r>
                  </m:oMath>
                </a14:m>
                <a:r>
                  <a:rPr kumimoji="0" lang="en-AU" sz="1800" b="0" i="0" u="none" strike="noStrike" kern="1200" cap="none" spc="0" normalizeH="0" baseline="0" noProof="0" dirty="0">
                    <a:ln>
                      <a:noFill/>
                    </a:ln>
                    <a:solidFill>
                      <a:srgbClr val="FFFFFF"/>
                    </a:solidFill>
                    <a:effectLst/>
                    <a:uLnTx/>
                    <a:uFillTx/>
                    <a:latin typeface="Arial" panose="020B0604020202020204"/>
                  </a:rPr>
                  <a:t>?</a:t>
                </a:r>
              </a:p>
            </p:txBody>
          </p:sp>
        </mc:Choice>
        <mc:Fallback xmlns="">
          <p:sp>
            <p:nvSpPr>
              <p:cNvPr id="7" name="Speech Bubble: Rectangle with Corners Rounded 6">
                <a:extLst>
                  <a:ext uri="{FF2B5EF4-FFF2-40B4-BE49-F238E27FC236}">
                    <a16:creationId xmlns:a16="http://schemas.microsoft.com/office/drawing/2014/main" id="{F97B36D8-D15C-7A8F-3D83-D181F93A9D29}"/>
                  </a:ext>
                </a:extLst>
              </p:cNvPr>
              <p:cNvSpPr>
                <a:spLocks noRot="1" noChangeAspect="1" noMove="1" noResize="1" noEditPoints="1" noAdjustHandles="1" noChangeArrowheads="1" noChangeShapeType="1" noTextEdit="1"/>
              </p:cNvSpPr>
              <p:nvPr/>
            </p:nvSpPr>
            <p:spPr>
              <a:xfrm>
                <a:off x="3324481" y="2368731"/>
                <a:ext cx="3572707" cy="588848"/>
              </a:xfrm>
              <a:prstGeom prst="wedgeRoundRectCallout">
                <a:avLst>
                  <a:gd name="adj1" fmla="val -61834"/>
                  <a:gd name="adj2" fmla="val 37117"/>
                  <a:gd name="adj3" fmla="val 16667"/>
                </a:avLst>
              </a:prstGeom>
              <a:blipFill>
                <a:blip r:embed="rId4"/>
                <a:stretch>
                  <a:fillRect b="-5102"/>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113A473E-96A3-7CC2-760B-AB3774C7FC2B}"/>
              </a:ext>
            </a:extLst>
          </p:cNvPr>
          <p:cNvSpPr/>
          <p:nvPr/>
        </p:nvSpPr>
        <p:spPr>
          <a:xfrm>
            <a:off x="3744272" y="3128337"/>
            <a:ext cx="3152917" cy="588848"/>
          </a:xfrm>
          <a:prstGeom prst="wedgeRoundRectCallout">
            <a:avLst>
              <a:gd name="adj1" fmla="val -62666"/>
              <a:gd name="adj2" fmla="val -1140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a:ea typeface="+mn-ea"/>
                <a:cs typeface="+mn-cs"/>
              </a:rPr>
              <a:t>Why</a:t>
            </a:r>
            <a:r>
              <a:rPr kumimoji="0" lang="en-AU" sz="1800" b="0" i="0" u="none" strike="noStrike" kern="1200" cap="none" spc="0" normalizeH="0" noProof="0" dirty="0">
                <a:ln>
                  <a:noFill/>
                </a:ln>
                <a:solidFill>
                  <a:srgbClr val="FFFFFF"/>
                </a:solidFill>
                <a:effectLst/>
                <a:uLnTx/>
                <a:uFillTx/>
                <a:latin typeface="Arial" panose="020B0604020202020204"/>
                <a:ea typeface="+mn-ea"/>
                <a:cs typeface="+mn-cs"/>
              </a:rPr>
              <a:t> is this addition here</a:t>
            </a:r>
            <a:r>
              <a:rPr kumimoji="0" lang="en-AU" sz="18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854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43308-32A2-D78F-824F-E76A37251B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A79036-8864-4BE4-A0CC-A9CF78C84A1B}"/>
              </a:ext>
            </a:extLst>
          </p:cNvPr>
          <p:cNvSpPr>
            <a:spLocks noGrp="1"/>
          </p:cNvSpPr>
          <p:nvPr>
            <p:ph type="title"/>
          </p:nvPr>
        </p:nvSpPr>
        <p:spPr/>
        <p:txBody>
          <a:bodyPr/>
          <a:lstStyle/>
          <a:p>
            <a:r>
              <a:rPr lang="en-AU"/>
              <a:t>Using logarithm laws (2)</a:t>
            </a:r>
          </a:p>
        </p:txBody>
      </p:sp>
      <p:sp>
        <p:nvSpPr>
          <p:cNvPr id="4" name="Text Placeholder 3">
            <a:extLst>
              <a:ext uri="{FF2B5EF4-FFF2-40B4-BE49-F238E27FC236}">
                <a16:creationId xmlns:a16="http://schemas.microsoft.com/office/drawing/2014/main" id="{D1AEFD18-B83A-AB8C-8D6E-732DB56C8849}"/>
              </a:ext>
            </a:extLst>
          </p:cNvPr>
          <p:cNvSpPr>
            <a:spLocks noGrp="1"/>
          </p:cNvSpPr>
          <p:nvPr>
            <p:ph type="body" sz="quarter" idx="18"/>
          </p:nvPr>
        </p:nvSpPr>
        <p:spPr>
          <a:xfrm>
            <a:off x="359725" y="982520"/>
            <a:ext cx="11483999" cy="310015"/>
          </a:xfrm>
        </p:spPr>
        <p:txBody>
          <a:bodyPr/>
          <a:lstStyle/>
          <a:p>
            <a:r>
              <a:rPr lang="en-AU"/>
              <a:t>Your turn 1</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4018FE6-E4AB-152A-CD88-7D16025C78BA}"/>
                  </a:ext>
                </a:extLst>
              </p:cNvPr>
              <p:cNvSpPr txBox="1"/>
              <p:nvPr/>
            </p:nvSpPr>
            <p:spPr>
              <a:xfrm>
                <a:off x="359725" y="1365473"/>
                <a:ext cx="7447844" cy="1482906"/>
              </a:xfrm>
              <a:prstGeom prst="rect">
                <a:avLst/>
              </a:prstGeom>
              <a:noFill/>
            </p:spPr>
            <p:txBody>
              <a:bodyPr wrap="square" lIns="0">
                <a:spAutoFit/>
              </a:bodyPr>
              <a:lstStyle/>
              <a:p>
                <a:pPr lvl="0">
                  <a:lnSpc>
                    <a:spcPct val="200000"/>
                  </a:lnSpc>
                </a:pPr>
                <a:r>
                  <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rPr>
                  <a:t>If </a:t>
                </a:r>
                <a14:m>
                  <m:oMath xmlns:m="http://schemas.openxmlformats.org/officeDocument/2006/math">
                    <m:func>
                      <m:func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uncPr>
                      <m:fName>
                        <m:sSub>
                          <m:sSub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sSubPr>
                          <m:e>
                            <m:r>
                              <m:rPr>
                                <m:sty m:val="p"/>
                              </m:rPr>
                              <a:rPr kumimoji="0" lang="en-AU" sz="2000" b="0" i="0"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log</m:t>
                            </m:r>
                          </m:e>
                          <m:sub>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𝑎</m:t>
                            </m:r>
                          </m:sub>
                        </m:sSub>
                      </m:fName>
                      <m:e>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3=0.683</m:t>
                        </m:r>
                      </m:e>
                    </m:func>
                  </m:oMath>
                </a14:m>
                <a:r>
                  <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rPr>
                  <a:t> and </a:t>
                </a:r>
                <a14:m>
                  <m:oMath xmlns:m="http://schemas.openxmlformats.org/officeDocument/2006/math">
                    <m:func>
                      <m:funcPr>
                        <m:ctrlPr>
                          <a:rPr lang="en-AU" sz="2000" i="1">
                            <a:solidFill>
                              <a:srgbClr val="22272B"/>
                            </a:solidFill>
                            <a:latin typeface="Cambria Math" panose="02040503050406030204" pitchFamily="18" charset="0"/>
                          </a:rPr>
                        </m:ctrlPr>
                      </m:funcPr>
                      <m:fName>
                        <m:sSub>
                          <m:sSubPr>
                            <m:ctrlPr>
                              <a:rPr lang="en-AU" sz="2000" i="1">
                                <a:solidFill>
                                  <a:srgbClr val="22272B"/>
                                </a:solidFill>
                                <a:latin typeface="Cambria Math" panose="02040503050406030204" pitchFamily="18" charset="0"/>
                              </a:rPr>
                            </m:ctrlPr>
                          </m:sSubPr>
                          <m:e>
                            <m:r>
                              <m:rPr>
                                <m:sty m:val="p"/>
                              </m:rPr>
                              <a:rPr lang="en-AU" sz="2000">
                                <a:solidFill>
                                  <a:srgbClr val="22272B"/>
                                </a:solidFill>
                                <a:latin typeface="Cambria Math" panose="02040503050406030204" pitchFamily="18" charset="0"/>
                              </a:rPr>
                              <m:t>log</m:t>
                            </m:r>
                          </m:e>
                          <m:sub>
                            <m:r>
                              <a:rPr lang="en-AU" sz="2000" i="1">
                                <a:solidFill>
                                  <a:srgbClr val="22272B"/>
                                </a:solidFill>
                                <a:latin typeface="Cambria Math" panose="02040503050406030204" pitchFamily="18" charset="0"/>
                              </a:rPr>
                              <m:t>𝑎</m:t>
                            </m:r>
                          </m:sub>
                        </m:sSub>
                      </m:fName>
                      <m:e>
                        <m:r>
                          <a:rPr lang="en-AU" sz="2000" b="0" i="1" smtClean="0">
                            <a:solidFill>
                              <a:srgbClr val="22272B"/>
                            </a:solidFill>
                            <a:latin typeface="Cambria Math" panose="02040503050406030204" pitchFamily="18" charset="0"/>
                          </a:rPr>
                          <m:t>4</m:t>
                        </m:r>
                        <m:r>
                          <a:rPr lang="en-AU" sz="2000" i="1">
                            <a:solidFill>
                              <a:srgbClr val="22272B"/>
                            </a:solidFill>
                            <a:latin typeface="Cambria Math" panose="02040503050406030204" pitchFamily="18" charset="0"/>
                          </a:rPr>
                          <m:t>=</m:t>
                        </m:r>
                        <m:r>
                          <a:rPr lang="en-AU" sz="2000" b="0" i="1" smtClean="0">
                            <a:solidFill>
                              <a:srgbClr val="22272B"/>
                            </a:solidFill>
                            <a:latin typeface="Cambria Math" panose="02040503050406030204" pitchFamily="18" charset="0"/>
                          </a:rPr>
                          <m:t>0.861</m:t>
                        </m:r>
                      </m:e>
                    </m:func>
                  </m:oMath>
                </a14:m>
                <a:r>
                  <a:rPr kumimoji="0" lang="en-AU" sz="2000" b="0" i="0" u="none" strike="noStrike" kern="1200" cap="none" spc="0" normalizeH="0" baseline="0" noProof="0" dirty="0">
                    <a:ln>
                      <a:noFill/>
                    </a:ln>
                    <a:solidFill>
                      <a:srgbClr val="22272B"/>
                    </a:solidFill>
                    <a:effectLst/>
                    <a:uLnTx/>
                    <a:uFillTx/>
                    <a:latin typeface="Arial" panose="020B0604020202020204"/>
                    <a:ea typeface="+mn-ea"/>
                    <a:cs typeface="+mn-cs"/>
                  </a:rPr>
                  <a:t>, evaluate</a:t>
                </a:r>
                <a:r>
                  <a:rPr kumimoji="0" lang="en-AU" sz="2000" b="0" i="0" u="none" strike="noStrike" kern="1200" cap="none" spc="0" normalizeH="0" noProof="0" dirty="0">
                    <a:ln>
                      <a:noFill/>
                    </a:ln>
                    <a:solidFill>
                      <a:srgbClr val="22272B"/>
                    </a:solidFill>
                    <a:effectLst/>
                    <a:uLnTx/>
                    <a:uFillTx/>
                    <a:latin typeface="Arial" panose="020B0604020202020204"/>
                    <a:ea typeface="+mn-ea"/>
                    <a:cs typeface="+mn-cs"/>
                  </a:rPr>
                  <a:t> </a:t>
                </a:r>
                <a14:m>
                  <m:oMath xmlns:m="http://schemas.openxmlformats.org/officeDocument/2006/math">
                    <m:func>
                      <m:func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uncPr>
                      <m:fName>
                        <m:sSub>
                          <m:sSub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sSubPr>
                          <m:e>
                            <m:r>
                              <m:rPr>
                                <m:sty m:val="p"/>
                              </m:rPr>
                              <a:rPr kumimoji="0" lang="en-AU" sz="2000" b="0" i="0"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log</m:t>
                            </m:r>
                          </m:e>
                          <m:sub>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𝑎</m:t>
                            </m:r>
                          </m:sub>
                        </m:sSub>
                      </m:fName>
                      <m:e>
                        <m:f>
                          <m:f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m:t>
                            </m:r>
                          </m:num>
                          <m:den>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m:t>
                            </m:r>
                          </m:den>
                        </m:f>
                      </m:e>
                    </m:func>
                  </m:oMath>
                </a14:m>
                <a:r>
                  <a:rPr kumimoji="0" lang="en-AU" sz="2000" b="0" u="none" strike="noStrike" kern="1200" cap="none" spc="0" normalizeH="0" baseline="0" noProof="0" dirty="0">
                    <a:ln>
                      <a:noFill/>
                    </a:ln>
                    <a:solidFill>
                      <a:srgbClr val="22272B"/>
                    </a:solidFill>
                    <a:effectLst/>
                    <a:uLnTx/>
                    <a:uFillTx/>
                    <a:ea typeface="+mn-ea"/>
                    <a:cs typeface="+mn-cs"/>
                  </a:rPr>
                  <a:t>.</a:t>
                </a:r>
              </a:p>
              <a:p>
                <a:pPr lvl="0">
                  <a:lnSpc>
                    <a:spcPct val="200000"/>
                  </a:lnSpc>
                </a:pPr>
                <a:r>
                  <a:rPr kumimoji="0" lang="en-AU" sz="2000" b="1" i="0" u="none" strike="noStrike" kern="1200" cap="none" spc="0" normalizeH="0" baseline="0" noProof="0" dirty="0">
                    <a:ln>
                      <a:noFill/>
                    </a:ln>
                    <a:solidFill>
                      <a:srgbClr val="22272B"/>
                    </a:solidFill>
                    <a:effectLst/>
                    <a:uLnTx/>
                    <a:uFillTx/>
                    <a:latin typeface="Arial" panose="020B0604020202020204"/>
                    <a:ea typeface="+mn-ea"/>
                    <a:cs typeface="+mn-cs"/>
                  </a:rPr>
                  <a:t>Solution</a:t>
                </a:r>
              </a:p>
            </p:txBody>
          </p:sp>
        </mc:Choice>
        <mc:Fallback xmlns="">
          <p:sp>
            <p:nvSpPr>
              <p:cNvPr id="8" name="TextBox 7">
                <a:extLst>
                  <a:ext uri="{FF2B5EF4-FFF2-40B4-BE49-F238E27FC236}">
                    <a16:creationId xmlns:a16="http://schemas.microsoft.com/office/drawing/2014/main" id="{34018FE6-E4AB-152A-CD88-7D16025C78BA}"/>
                  </a:ext>
                </a:extLst>
              </p:cNvPr>
              <p:cNvSpPr txBox="1">
                <a:spLocks noRot="1" noChangeAspect="1" noMove="1" noResize="1" noEditPoints="1" noAdjustHandles="1" noChangeArrowheads="1" noChangeShapeType="1" noTextEdit="1"/>
              </p:cNvSpPr>
              <p:nvPr/>
            </p:nvSpPr>
            <p:spPr>
              <a:xfrm>
                <a:off x="359725" y="1365473"/>
                <a:ext cx="7447844" cy="1482906"/>
              </a:xfrm>
              <a:prstGeom prst="rect">
                <a:avLst/>
              </a:prstGeom>
              <a:blipFill>
                <a:blip r:embed="rId2"/>
                <a:stretch>
                  <a:fillRect l="-2044" b="-67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 Placeholder 4">
                <a:extLst>
                  <a:ext uri="{FF2B5EF4-FFF2-40B4-BE49-F238E27FC236}">
                    <a16:creationId xmlns:a16="http://schemas.microsoft.com/office/drawing/2014/main" id="{84F874DE-F0E4-C3AE-4050-20C5116E3756}"/>
                  </a:ext>
                </a:extLst>
              </p:cNvPr>
              <p:cNvSpPr txBox="1">
                <a:spLocks/>
              </p:cNvSpPr>
              <p:nvPr/>
            </p:nvSpPr>
            <p:spPr>
              <a:xfrm>
                <a:off x="256507" y="2848379"/>
                <a:ext cx="2808000" cy="207692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i="0" smtClean="0">
                                  <a:latin typeface="Cambria Math" panose="02040503050406030204" pitchFamily="18" charset="0"/>
                                </a:rPr>
                                <m:t>log</m:t>
                              </m:r>
                            </m:e>
                            <m:sub>
                              <m:r>
                                <a:rPr lang="en-AU" b="0" i="1" smtClean="0">
                                  <a:latin typeface="Cambria Math" panose="02040503050406030204" pitchFamily="18" charset="0"/>
                                </a:rPr>
                                <m:t>𝑎</m:t>
                              </m:r>
                            </m:sub>
                          </m:sSub>
                        </m:fName>
                        <m:e>
                          <m:f>
                            <m:fPr>
                              <m:ctrlPr>
                                <a:rPr lang="en-AU"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4</m:t>
                              </m:r>
                            </m:den>
                          </m:f>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3</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4</m:t>
                              </m:r>
                            </m:e>
                          </m:func>
                        </m:e>
                      </m:func>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0.683−0.861</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−0.178</m:t>
                      </m:r>
                    </m:oMath>
                  </m:oMathPara>
                </a14:m>
                <a:endParaRPr lang="en-AU"/>
              </a:p>
            </p:txBody>
          </p:sp>
        </mc:Choice>
        <mc:Fallback xmlns="">
          <p:sp>
            <p:nvSpPr>
              <p:cNvPr id="19" name="Text Placeholder 4">
                <a:extLst>
                  <a:ext uri="{FF2B5EF4-FFF2-40B4-BE49-F238E27FC236}">
                    <a16:creationId xmlns:a16="http://schemas.microsoft.com/office/drawing/2014/main" id="{84F874DE-F0E4-C3AE-4050-20C5116E3756}"/>
                  </a:ext>
                </a:extLst>
              </p:cNvPr>
              <p:cNvSpPr txBox="1">
                <a:spLocks noRot="1" noChangeAspect="1" noMove="1" noResize="1" noEditPoints="1" noAdjustHandles="1" noChangeArrowheads="1" noChangeShapeType="1" noTextEdit="1"/>
              </p:cNvSpPr>
              <p:nvPr/>
            </p:nvSpPr>
            <p:spPr>
              <a:xfrm>
                <a:off x="256507" y="2848379"/>
                <a:ext cx="2808000" cy="2076926"/>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DE031F4-DD78-0DAF-36B7-CCAB8774239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687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BE352-DA12-D758-0709-1504171071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C50F8A-A033-DC8C-38B1-41542FF51A99}"/>
              </a:ext>
            </a:extLst>
          </p:cNvPr>
          <p:cNvSpPr>
            <a:spLocks noGrp="1"/>
          </p:cNvSpPr>
          <p:nvPr>
            <p:ph type="title"/>
          </p:nvPr>
        </p:nvSpPr>
        <p:spPr/>
        <p:txBody>
          <a:bodyPr/>
          <a:lstStyle/>
          <a:p>
            <a:r>
              <a:rPr lang="en-AU"/>
              <a:t>Using logarithm laws (3)</a:t>
            </a:r>
          </a:p>
        </p:txBody>
      </p:sp>
      <p:sp>
        <p:nvSpPr>
          <p:cNvPr id="4" name="Text Placeholder 3">
            <a:extLst>
              <a:ext uri="{FF2B5EF4-FFF2-40B4-BE49-F238E27FC236}">
                <a16:creationId xmlns:a16="http://schemas.microsoft.com/office/drawing/2014/main" id="{F16AD625-7BC9-88DD-5700-FE8A70C99C0E}"/>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4EAA864-EA30-E2A4-FE6D-06FF9E5C2768}"/>
                  </a:ext>
                </a:extLst>
              </p:cNvPr>
              <p:cNvSpPr txBox="1"/>
              <p:nvPr/>
            </p:nvSpPr>
            <p:spPr>
              <a:xfrm>
                <a:off x="242236" y="1292535"/>
                <a:ext cx="6659077" cy="612284"/>
              </a:xfrm>
              <a:prstGeom prst="rect">
                <a:avLst/>
              </a:prstGeom>
              <a:noFill/>
            </p:spPr>
            <p:txBody>
              <a:bodyPr wrap="square">
                <a:spAutoFit/>
              </a:bodyPr>
              <a:lstStyle/>
              <a:p>
                <a:pPr lvl="0">
                  <a:lnSpc>
                    <a:spcPct val="200000"/>
                  </a:lnSpc>
                  <a:defRPr/>
                </a:pPr>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If </a:t>
                </a:r>
                <a14:m>
                  <m:oMath xmlns:m="http://schemas.openxmlformats.org/officeDocument/2006/math">
                    <m:func>
                      <m:func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uncPr>
                      <m:fName>
                        <m:sSub>
                          <m:sSub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sSubPr>
                          <m:e>
                            <m:r>
                              <m:rPr>
                                <m:sty m:val="p"/>
                              </m:rPr>
                              <a:rPr kumimoji="0" lang="en-AU" sz="2000" b="0" i="0"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log</m:t>
                            </m:r>
                          </m:e>
                          <m:sub>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𝑏</m:t>
                            </m:r>
                          </m:sub>
                        </m:sSub>
                      </m:fName>
                      <m:e>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2=0.431</m:t>
                        </m:r>
                      </m:e>
                    </m:func>
                  </m:oMath>
                </a14:m>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 and </a:t>
                </a:r>
                <a14:m>
                  <m:oMath xmlns:m="http://schemas.openxmlformats.org/officeDocument/2006/math">
                    <m:func>
                      <m:funcPr>
                        <m:ctrlPr>
                          <a:rPr lang="en-AU" sz="2000" i="1">
                            <a:solidFill>
                              <a:srgbClr val="22272B"/>
                            </a:solidFill>
                            <a:latin typeface="Cambria Math" panose="02040503050406030204" pitchFamily="18" charset="0"/>
                          </a:rPr>
                        </m:ctrlPr>
                      </m:funcPr>
                      <m:fName>
                        <m:sSub>
                          <m:sSubPr>
                            <m:ctrlPr>
                              <a:rPr lang="en-AU" sz="2000" i="1">
                                <a:solidFill>
                                  <a:srgbClr val="22272B"/>
                                </a:solidFill>
                                <a:latin typeface="Cambria Math" panose="02040503050406030204" pitchFamily="18" charset="0"/>
                              </a:rPr>
                            </m:ctrlPr>
                          </m:sSubPr>
                          <m:e>
                            <m:r>
                              <m:rPr>
                                <m:sty m:val="p"/>
                              </m:rPr>
                              <a:rPr lang="en-AU" sz="2000">
                                <a:solidFill>
                                  <a:srgbClr val="22272B"/>
                                </a:solidFill>
                                <a:latin typeface="Cambria Math" panose="02040503050406030204" pitchFamily="18" charset="0"/>
                              </a:rPr>
                              <m:t>log</m:t>
                            </m:r>
                          </m:e>
                          <m:sub>
                            <m:r>
                              <a:rPr lang="en-AU" sz="2000" i="1">
                                <a:solidFill>
                                  <a:srgbClr val="22272B"/>
                                </a:solidFill>
                                <a:latin typeface="Cambria Math" panose="02040503050406030204" pitchFamily="18" charset="0"/>
                              </a:rPr>
                              <m:t>𝑏</m:t>
                            </m:r>
                          </m:sub>
                        </m:sSub>
                      </m:fName>
                      <m:e>
                        <m:r>
                          <a:rPr lang="en-AU" sz="2000" b="0" i="1" smtClean="0">
                            <a:solidFill>
                              <a:srgbClr val="22272B"/>
                            </a:solidFill>
                            <a:latin typeface="Cambria Math" panose="02040503050406030204" pitchFamily="18" charset="0"/>
                          </a:rPr>
                          <m:t>3</m:t>
                        </m:r>
                        <m:r>
                          <a:rPr lang="en-AU" sz="2000" i="1">
                            <a:solidFill>
                              <a:srgbClr val="22272B"/>
                            </a:solidFill>
                            <a:latin typeface="Cambria Math" panose="02040503050406030204" pitchFamily="18" charset="0"/>
                          </a:rPr>
                          <m:t>=</m:t>
                        </m:r>
                        <m:r>
                          <a:rPr lang="en-AU" sz="2000" b="0" i="1" smtClean="0">
                            <a:solidFill>
                              <a:srgbClr val="22272B"/>
                            </a:solidFill>
                            <a:latin typeface="Cambria Math" panose="02040503050406030204" pitchFamily="18" charset="0"/>
                          </a:rPr>
                          <m:t>1.585</m:t>
                        </m:r>
                      </m:e>
                    </m:func>
                  </m:oMath>
                </a14:m>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 , evaluate </a:t>
                </a:r>
                <a14:m>
                  <m:oMath xmlns:m="http://schemas.openxmlformats.org/officeDocument/2006/math">
                    <m:func>
                      <m:func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uncPr>
                      <m:fName>
                        <m:sSub>
                          <m:sSub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sSubPr>
                          <m:e>
                            <m:r>
                              <m:rPr>
                                <m:sty m:val="p"/>
                              </m:rPr>
                              <a:rPr kumimoji="0" lang="en-AU" sz="2000" b="0" i="0"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log</m:t>
                            </m:r>
                          </m:e>
                          <m:sub>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𝑏</m:t>
                            </m:r>
                          </m:sub>
                        </m:sSub>
                      </m:fName>
                      <m:e>
                        <m:sSup>
                          <m:sSup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sSupPr>
                          <m:e>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12</m:t>
                            </m:r>
                          </m:e>
                          <m:sup>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m:t>
                            </m:r>
                          </m:sup>
                        </m:sSup>
                      </m:e>
                    </m:func>
                  </m:oMath>
                </a14:m>
                <a: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cs typeface="+mn-cs"/>
                  </a:rPr>
                  <a:t>.</a:t>
                </a:r>
              </a:p>
            </p:txBody>
          </p:sp>
        </mc:Choice>
        <mc:Fallback xmlns="">
          <p:sp>
            <p:nvSpPr>
              <p:cNvPr id="8" name="TextBox 7">
                <a:extLst>
                  <a:ext uri="{FF2B5EF4-FFF2-40B4-BE49-F238E27FC236}">
                    <a16:creationId xmlns:a16="http://schemas.microsoft.com/office/drawing/2014/main" id="{94EAA864-EA30-E2A4-FE6D-06FF9E5C2768}"/>
                  </a:ext>
                </a:extLst>
              </p:cNvPr>
              <p:cNvSpPr txBox="1">
                <a:spLocks noRot="1" noChangeAspect="1" noMove="1" noResize="1" noEditPoints="1" noAdjustHandles="1" noChangeArrowheads="1" noChangeShapeType="1" noTextEdit="1"/>
              </p:cNvSpPr>
              <p:nvPr/>
            </p:nvSpPr>
            <p:spPr>
              <a:xfrm>
                <a:off x="242236" y="1292535"/>
                <a:ext cx="6659077" cy="612284"/>
              </a:xfrm>
              <a:prstGeom prst="rect">
                <a:avLst/>
              </a:prstGeom>
              <a:blipFill>
                <a:blip r:embed="rId2"/>
                <a:stretch>
                  <a:fillRect l="-1007"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Placeholder 4">
                <a:extLst>
                  <a:ext uri="{FF2B5EF4-FFF2-40B4-BE49-F238E27FC236}">
                    <a16:creationId xmlns:a16="http://schemas.microsoft.com/office/drawing/2014/main" id="{E2D3E3DD-0B01-90DB-3EB6-0B35FE199D66}"/>
                  </a:ext>
                </a:extLst>
              </p:cNvPr>
              <p:cNvSpPr txBox="1">
                <a:spLocks/>
              </p:cNvSpPr>
              <p:nvPr/>
            </p:nvSpPr>
            <p:spPr>
              <a:xfrm>
                <a:off x="359998" y="2381045"/>
                <a:ext cx="5367033" cy="38465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AU" b="1" dirty="0"/>
                  <a:t>Solutions</a:t>
                </a:r>
              </a:p>
              <a:p>
                <a:pPr>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b="0" i="1" smtClean="0">
                                  <a:latin typeface="Cambria Math" panose="02040503050406030204" pitchFamily="18" charset="0"/>
                                </a:rPr>
                                <m:t>𝑏</m:t>
                              </m:r>
                            </m:sub>
                          </m:sSub>
                        </m:fName>
                        <m:e>
                          <m:sSup>
                            <m:sSupPr>
                              <m:ctrlPr>
                                <a:rPr lang="en-AU" i="1" smtClean="0">
                                  <a:latin typeface="Cambria Math" panose="02040503050406030204" pitchFamily="18" charset="0"/>
                                </a:rPr>
                              </m:ctrlPr>
                            </m:sSupPr>
                            <m:e>
                              <m:r>
                                <a:rPr lang="en-AU" b="0" i="1" smtClean="0">
                                  <a:latin typeface="Cambria Math" panose="02040503050406030204" pitchFamily="18" charset="0"/>
                                </a:rPr>
                                <m:t>12</m:t>
                              </m:r>
                            </m:e>
                            <m:sup>
                              <m:r>
                                <a:rPr lang="en-AU" b="0" i="1" smtClean="0">
                                  <a:latin typeface="Cambria Math" panose="02040503050406030204" pitchFamily="18" charset="0"/>
                                </a:rPr>
                                <m:t>3</m:t>
                              </m:r>
                            </m:sup>
                          </m:sSup>
                        </m:e>
                      </m:func>
                      <m:r>
                        <m:rPr>
                          <m:aln/>
                        </m:rPr>
                        <a:rPr lang="en-AU" i="1" smtClean="0">
                          <a:latin typeface="Cambria Math" panose="02040503050406030204" pitchFamily="18" charset="0"/>
                        </a:rPr>
                        <m:t>=</m:t>
                      </m:r>
                      <m:func>
                        <m:funcPr>
                          <m:ctrlPr>
                            <a:rPr lang="en-AU" i="1" smtClean="0">
                              <a:latin typeface="Cambria Math" panose="02040503050406030204" pitchFamily="18" charset="0"/>
                            </a:rPr>
                          </m:ctrlPr>
                        </m:funcPr>
                        <m:fName>
                          <m:r>
                            <a:rPr lang="en-AU" b="0" i="1" smtClean="0">
                              <a:latin typeface="Cambria Math" panose="02040503050406030204" pitchFamily="18" charset="0"/>
                            </a:rPr>
                            <m:t>3</m:t>
                          </m:r>
                          <m:sSub>
                            <m:sSubPr>
                              <m:ctrlPr>
                                <a:rPr lang="en-AU" i="1" smtClean="0">
                                  <a:latin typeface="Cambria Math" panose="02040503050406030204" pitchFamily="18" charset="0"/>
                                </a:rPr>
                              </m:ctrlPr>
                            </m:sSubPr>
                            <m:e>
                              <m:r>
                                <m:rPr>
                                  <m:sty m:val="p"/>
                                </m:rPr>
                                <a:rPr lang="en-AU"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12</m:t>
                          </m:r>
                        </m:e>
                      </m:func>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3(</m:t>
                      </m:r>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smtClean="0">
                                  <a:latin typeface="Cambria Math" panose="02040503050406030204" pitchFamily="18" charset="0"/>
                                </a:rPr>
                                <m:t>log</m:t>
                              </m:r>
                            </m:e>
                            <m:sub>
                              <m:r>
                                <a:rPr lang="en-AU" b="0" i="1" smtClean="0">
                                  <a:latin typeface="Cambria Math" panose="02040503050406030204" pitchFamily="18" charset="0"/>
                                </a:rPr>
                                <m:t>𝑏</m:t>
                              </m:r>
                            </m:sub>
                          </m:sSub>
                        </m:fName>
                        <m:e>
                          <m:d>
                            <m:dPr>
                              <m:ctrlPr>
                                <a:rPr lang="en-AU" b="0" i="1" smtClean="0">
                                  <a:latin typeface="Cambria Math" panose="02040503050406030204" pitchFamily="18" charset="0"/>
                                </a:rPr>
                              </m:ctrlPr>
                            </m:dPr>
                            <m:e>
                              <m:r>
                                <a:rPr lang="en-AU" b="0" i="1" smtClean="0">
                                  <a:latin typeface="Cambria Math" panose="02040503050406030204" pitchFamily="18" charset="0"/>
                                </a:rPr>
                                <m:t>4</m:t>
                              </m:r>
                              <m:r>
                                <a:rPr lang="en-AU" b="0" i="1" smtClean="0">
                                  <a:latin typeface="Cambria Math" panose="02040503050406030204" pitchFamily="18" charset="0"/>
                                  <a:ea typeface="Cambria Math" panose="02040503050406030204" pitchFamily="18" charset="0"/>
                                </a:rPr>
                                <m:t>×3</m:t>
                              </m:r>
                            </m:e>
                          </m:d>
                        </m:e>
                      </m:func>
                      <m:r>
                        <a:rPr lang="en-AU" b="0" i="1" smtClean="0">
                          <a:latin typeface="Cambria Math" panose="02040503050406030204" pitchFamily="18" charset="0"/>
                        </a:rPr>
                        <m:t>)</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3</m:t>
                      </m:r>
                      <m:d>
                        <m:dPr>
                          <m:ctrlPr>
                            <a:rPr lang="en-AU" b="0" i="1" smtClean="0">
                              <a:latin typeface="Cambria Math" panose="02040503050406030204" pitchFamily="18" charset="0"/>
                              <a:ea typeface="Cambria Math" panose="02040503050406030204" pitchFamily="18" charset="0"/>
                            </a:rPr>
                          </m:ctrlPr>
                        </m:dPr>
                        <m:e>
                          <m:func>
                            <m:funcPr>
                              <m:ctrlPr>
                                <a:rPr lang="en-AU" b="0" i="1" smtClean="0">
                                  <a:latin typeface="Cambria Math" panose="02040503050406030204" pitchFamily="18" charset="0"/>
                                  <a:ea typeface="Cambria Math" panose="02040503050406030204" pitchFamily="18" charset="0"/>
                                </a:rPr>
                              </m:ctrlPr>
                            </m:funcPr>
                            <m:fName>
                              <m:sSub>
                                <m:sSubPr>
                                  <m:ctrlPr>
                                    <a:rPr lang="en-AU" b="0" i="1" smtClean="0">
                                      <a:latin typeface="Cambria Math" panose="02040503050406030204" pitchFamily="18" charset="0"/>
                                      <a:ea typeface="Cambria Math" panose="02040503050406030204" pitchFamily="18" charset="0"/>
                                    </a:rPr>
                                  </m:ctrlPr>
                                </m:sSubPr>
                                <m:e>
                                  <m:r>
                                    <m:rPr>
                                      <m:sty m:val="p"/>
                                    </m:rPr>
                                    <a:rPr lang="en-AU" b="0" i="0" smtClean="0">
                                      <a:latin typeface="Cambria Math" panose="02040503050406030204" pitchFamily="18" charset="0"/>
                                      <a:ea typeface="Cambria Math" panose="02040503050406030204" pitchFamily="18" charset="0"/>
                                    </a:rPr>
                                    <m:t>log</m:t>
                                  </m:r>
                                </m:e>
                                <m:sub>
                                  <m:r>
                                    <a:rPr lang="en-AU" b="0" i="1" smtClean="0">
                                      <a:latin typeface="Cambria Math" panose="02040503050406030204" pitchFamily="18" charset="0"/>
                                      <a:ea typeface="Cambria Math" panose="02040503050406030204" pitchFamily="18" charset="0"/>
                                    </a:rPr>
                                    <m:t>𝑏</m:t>
                                  </m:r>
                                </m:sub>
                              </m:sSub>
                            </m:fName>
                            <m:e>
                              <m:r>
                                <a:rPr lang="en-AU" b="0" i="1" smtClean="0">
                                  <a:latin typeface="Cambria Math" panose="02040503050406030204" pitchFamily="18" charset="0"/>
                                  <a:ea typeface="Cambria Math" panose="02040503050406030204" pitchFamily="18" charset="0"/>
                                </a:rPr>
                                <m:t>4</m:t>
                              </m:r>
                            </m:e>
                          </m:func>
                          <m:r>
                            <a:rPr lang="en-AU" b="0" i="1" smtClean="0">
                              <a:latin typeface="Cambria Math" panose="02040503050406030204" pitchFamily="18" charset="0"/>
                              <a:ea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sSub>
                                <m:sSubPr>
                                  <m:ctrlPr>
                                    <a:rPr lang="en-AU" b="0" i="1" smtClean="0">
                                      <a:latin typeface="Cambria Math" panose="02040503050406030204" pitchFamily="18" charset="0"/>
                                      <a:ea typeface="Cambria Math" panose="02040503050406030204" pitchFamily="18" charset="0"/>
                                    </a:rPr>
                                  </m:ctrlPr>
                                </m:sSubPr>
                                <m:e>
                                  <m:r>
                                    <m:rPr>
                                      <m:sty m:val="p"/>
                                    </m:rPr>
                                    <a:rPr lang="en-AU" b="0" i="0" smtClean="0">
                                      <a:latin typeface="Cambria Math" panose="02040503050406030204" pitchFamily="18" charset="0"/>
                                      <a:ea typeface="Cambria Math" panose="02040503050406030204" pitchFamily="18" charset="0"/>
                                    </a:rPr>
                                    <m:t>log</m:t>
                                  </m:r>
                                </m:e>
                                <m:sub>
                                  <m:r>
                                    <a:rPr lang="en-AU" b="0" i="1" smtClean="0">
                                      <a:latin typeface="Cambria Math" panose="02040503050406030204" pitchFamily="18" charset="0"/>
                                      <a:ea typeface="Cambria Math" panose="02040503050406030204" pitchFamily="18" charset="0"/>
                                    </a:rPr>
                                    <m:t>𝑏</m:t>
                                  </m:r>
                                </m:sub>
                              </m:sSub>
                            </m:fName>
                            <m:e>
                              <m:r>
                                <a:rPr lang="en-AU" b="0" i="1" smtClean="0">
                                  <a:latin typeface="Cambria Math" panose="02040503050406030204" pitchFamily="18" charset="0"/>
                                  <a:ea typeface="Cambria Math" panose="02040503050406030204" pitchFamily="18" charset="0"/>
                                </a:rPr>
                                <m:t>3</m:t>
                              </m:r>
                            </m:e>
                          </m:func>
                        </m:e>
                      </m:d>
                    </m:oMath>
                    <m:oMath xmlns:m="http://schemas.openxmlformats.org/officeDocument/2006/math">
                      <m:r>
                        <m:rPr>
                          <m:aln/>
                        </m:rP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3(</m:t>
                      </m:r>
                      <m:func>
                        <m:funcPr>
                          <m:ctrlPr>
                            <a:rPr lang="en-AU" i="1">
                              <a:latin typeface="Cambria Math" panose="02040503050406030204" pitchFamily="18" charset="0"/>
                              <a:ea typeface="Cambria Math" panose="02040503050406030204" pitchFamily="18" charset="0"/>
                            </a:rPr>
                          </m:ctrlPr>
                        </m:funcPr>
                        <m:fName>
                          <m:sSub>
                            <m:sSubPr>
                              <m:ctrlPr>
                                <a:rPr lang="en-AU" i="1">
                                  <a:latin typeface="Cambria Math" panose="02040503050406030204" pitchFamily="18" charset="0"/>
                                  <a:ea typeface="Cambria Math" panose="02040503050406030204" pitchFamily="18" charset="0"/>
                                </a:rPr>
                              </m:ctrlPr>
                            </m:sSubPr>
                            <m:e>
                              <m:r>
                                <m:rPr>
                                  <m:sty m:val="p"/>
                                </m:rPr>
                                <a:rPr lang="en-AU">
                                  <a:latin typeface="Cambria Math" panose="02040503050406030204" pitchFamily="18" charset="0"/>
                                  <a:ea typeface="Cambria Math" panose="02040503050406030204" pitchFamily="18" charset="0"/>
                                </a:rPr>
                                <m:t>log</m:t>
                              </m:r>
                            </m:e>
                            <m:sub>
                              <m:r>
                                <a:rPr lang="en-AU" i="1">
                                  <a:latin typeface="Cambria Math" panose="02040503050406030204" pitchFamily="18" charset="0"/>
                                  <a:ea typeface="Cambria Math" panose="02040503050406030204" pitchFamily="18" charset="0"/>
                                </a:rPr>
                                <m:t>𝑏</m:t>
                              </m:r>
                            </m:sub>
                          </m:sSub>
                        </m:fName>
                        <m:e>
                          <m:sSup>
                            <m:sSupPr>
                              <m:ctrlPr>
                                <a:rPr lang="en-AU"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2</m:t>
                              </m:r>
                            </m:e>
                            <m:sup>
                              <m:r>
                                <a:rPr lang="en-AU" b="0" i="1" smtClean="0">
                                  <a:latin typeface="Cambria Math" panose="02040503050406030204" pitchFamily="18" charset="0"/>
                                  <a:ea typeface="Cambria Math" panose="02040503050406030204" pitchFamily="18" charset="0"/>
                                </a:rPr>
                                <m:t>2</m:t>
                              </m:r>
                            </m:sup>
                          </m:sSup>
                        </m:e>
                      </m:func>
                      <m:r>
                        <a:rPr lang="en-AU" i="1">
                          <a:latin typeface="Cambria Math" panose="02040503050406030204" pitchFamily="18" charset="0"/>
                          <a:ea typeface="Cambria Math" panose="02040503050406030204" pitchFamily="18" charset="0"/>
                        </a:rPr>
                        <m:t>+</m:t>
                      </m:r>
                      <m:func>
                        <m:funcPr>
                          <m:ctrlPr>
                            <a:rPr lang="en-AU" i="1">
                              <a:latin typeface="Cambria Math" panose="02040503050406030204" pitchFamily="18" charset="0"/>
                              <a:ea typeface="Cambria Math" panose="02040503050406030204" pitchFamily="18" charset="0"/>
                            </a:rPr>
                          </m:ctrlPr>
                        </m:funcPr>
                        <m:fName>
                          <m:sSub>
                            <m:sSubPr>
                              <m:ctrlPr>
                                <a:rPr lang="en-AU" i="1">
                                  <a:latin typeface="Cambria Math" panose="02040503050406030204" pitchFamily="18" charset="0"/>
                                  <a:ea typeface="Cambria Math" panose="02040503050406030204" pitchFamily="18" charset="0"/>
                                </a:rPr>
                              </m:ctrlPr>
                            </m:sSubPr>
                            <m:e>
                              <m:r>
                                <m:rPr>
                                  <m:sty m:val="p"/>
                                </m:rPr>
                                <a:rPr lang="en-AU">
                                  <a:latin typeface="Cambria Math" panose="02040503050406030204" pitchFamily="18" charset="0"/>
                                  <a:ea typeface="Cambria Math" panose="02040503050406030204" pitchFamily="18" charset="0"/>
                                </a:rPr>
                                <m:t>log</m:t>
                              </m:r>
                            </m:e>
                            <m:sub>
                              <m:r>
                                <a:rPr lang="en-AU" i="1">
                                  <a:latin typeface="Cambria Math" panose="02040503050406030204" pitchFamily="18" charset="0"/>
                                  <a:ea typeface="Cambria Math" panose="02040503050406030204" pitchFamily="18" charset="0"/>
                                </a:rPr>
                                <m:t>𝑏</m:t>
                              </m:r>
                            </m:sub>
                          </m:sSub>
                        </m:fName>
                        <m:e>
                          <m:r>
                            <a:rPr lang="en-AU" i="1">
                              <a:latin typeface="Cambria Math" panose="02040503050406030204" pitchFamily="18" charset="0"/>
                              <a:ea typeface="Cambria Math" panose="02040503050406030204" pitchFamily="18" charset="0"/>
                            </a:rPr>
                            <m:t>3</m:t>
                          </m:r>
                        </m:e>
                      </m:func>
                      <m:r>
                        <a:rPr lang="en-AU" i="1">
                          <a:latin typeface="Cambria Math" panose="02040503050406030204" pitchFamily="18" charset="0"/>
                          <a:ea typeface="Cambria Math" panose="02040503050406030204" pitchFamily="18" charset="0"/>
                        </a:rPr>
                        <m:t>)</m:t>
                      </m:r>
                    </m:oMath>
                    <m:oMath xmlns:m="http://schemas.openxmlformats.org/officeDocument/2006/math">
                      <m:r>
                        <m:rPr>
                          <m:aln/>
                        </m:rPr>
                        <a:rPr lang="en-AU" i="1" smtClean="0">
                          <a:latin typeface="Cambria Math" panose="02040503050406030204" pitchFamily="18" charset="0"/>
                        </a:rPr>
                        <m:t>=</m:t>
                      </m:r>
                      <m:r>
                        <a:rPr lang="en-AU" i="1">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2</m:t>
                      </m:r>
                      <m:func>
                        <m:funcPr>
                          <m:ctrlPr>
                            <a:rPr lang="en-AU" i="1">
                              <a:latin typeface="Cambria Math" panose="02040503050406030204" pitchFamily="18" charset="0"/>
                              <a:ea typeface="Cambria Math" panose="02040503050406030204" pitchFamily="18" charset="0"/>
                            </a:rPr>
                          </m:ctrlPr>
                        </m:funcPr>
                        <m:fName>
                          <m:sSub>
                            <m:sSubPr>
                              <m:ctrlPr>
                                <a:rPr lang="en-AU" i="1">
                                  <a:latin typeface="Cambria Math" panose="02040503050406030204" pitchFamily="18" charset="0"/>
                                  <a:ea typeface="Cambria Math" panose="02040503050406030204" pitchFamily="18" charset="0"/>
                                </a:rPr>
                              </m:ctrlPr>
                            </m:sSubPr>
                            <m:e>
                              <m:r>
                                <m:rPr>
                                  <m:sty m:val="p"/>
                                </m:rPr>
                                <a:rPr lang="en-AU">
                                  <a:latin typeface="Cambria Math" panose="02040503050406030204" pitchFamily="18" charset="0"/>
                                  <a:ea typeface="Cambria Math" panose="02040503050406030204" pitchFamily="18" charset="0"/>
                                </a:rPr>
                                <m:t>log</m:t>
                              </m:r>
                            </m:e>
                            <m:sub>
                              <m:r>
                                <a:rPr lang="en-AU" i="1">
                                  <a:latin typeface="Cambria Math" panose="02040503050406030204" pitchFamily="18" charset="0"/>
                                  <a:ea typeface="Cambria Math" panose="02040503050406030204" pitchFamily="18" charset="0"/>
                                </a:rPr>
                                <m:t>𝑏</m:t>
                              </m:r>
                            </m:sub>
                          </m:sSub>
                        </m:fName>
                        <m:e>
                          <m:r>
                            <a:rPr lang="en-AU" b="0" i="1" smtClean="0">
                              <a:latin typeface="Cambria Math" panose="02040503050406030204" pitchFamily="18" charset="0"/>
                              <a:ea typeface="Cambria Math" panose="02040503050406030204" pitchFamily="18" charset="0"/>
                            </a:rPr>
                            <m:t>2</m:t>
                          </m:r>
                        </m:e>
                      </m:func>
                      <m:r>
                        <a:rPr lang="en-AU" i="1">
                          <a:latin typeface="Cambria Math" panose="02040503050406030204" pitchFamily="18" charset="0"/>
                          <a:ea typeface="Cambria Math" panose="02040503050406030204" pitchFamily="18" charset="0"/>
                        </a:rPr>
                        <m:t>+</m:t>
                      </m:r>
                      <m:func>
                        <m:funcPr>
                          <m:ctrlPr>
                            <a:rPr lang="en-AU" i="1">
                              <a:latin typeface="Cambria Math" panose="02040503050406030204" pitchFamily="18" charset="0"/>
                              <a:ea typeface="Cambria Math" panose="02040503050406030204" pitchFamily="18" charset="0"/>
                            </a:rPr>
                          </m:ctrlPr>
                        </m:funcPr>
                        <m:fName>
                          <m:sSub>
                            <m:sSubPr>
                              <m:ctrlPr>
                                <a:rPr lang="en-AU" i="1">
                                  <a:latin typeface="Cambria Math" panose="02040503050406030204" pitchFamily="18" charset="0"/>
                                  <a:ea typeface="Cambria Math" panose="02040503050406030204" pitchFamily="18" charset="0"/>
                                </a:rPr>
                              </m:ctrlPr>
                            </m:sSubPr>
                            <m:e>
                              <m:r>
                                <m:rPr>
                                  <m:sty m:val="p"/>
                                </m:rPr>
                                <a:rPr lang="en-AU">
                                  <a:latin typeface="Cambria Math" panose="02040503050406030204" pitchFamily="18" charset="0"/>
                                  <a:ea typeface="Cambria Math" panose="02040503050406030204" pitchFamily="18" charset="0"/>
                                </a:rPr>
                                <m:t>log</m:t>
                              </m:r>
                            </m:e>
                            <m:sub>
                              <m:r>
                                <a:rPr lang="en-AU" i="1">
                                  <a:latin typeface="Cambria Math" panose="02040503050406030204" pitchFamily="18" charset="0"/>
                                  <a:ea typeface="Cambria Math" panose="02040503050406030204" pitchFamily="18" charset="0"/>
                                </a:rPr>
                                <m:t>𝑏</m:t>
                              </m:r>
                            </m:sub>
                          </m:sSub>
                        </m:fName>
                        <m:e>
                          <m:r>
                            <a:rPr lang="en-AU" i="1">
                              <a:latin typeface="Cambria Math" panose="02040503050406030204" pitchFamily="18" charset="0"/>
                              <a:ea typeface="Cambria Math" panose="02040503050406030204" pitchFamily="18" charset="0"/>
                            </a:rPr>
                            <m:t>3</m:t>
                          </m:r>
                        </m:e>
                      </m:func>
                      <m:r>
                        <a:rPr lang="en-AU" i="1">
                          <a:latin typeface="Cambria Math" panose="02040503050406030204" pitchFamily="18" charset="0"/>
                          <a:ea typeface="Cambria Math" panose="02040503050406030204" pitchFamily="18" charset="0"/>
                        </a:rPr>
                        <m:t>)</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3(2</m:t>
                      </m:r>
                      <m:r>
                        <a:rPr lang="en-AU" b="0" i="1" smtClean="0">
                          <a:latin typeface="Cambria Math" panose="02040503050406030204" pitchFamily="18" charset="0"/>
                          <a:ea typeface="Cambria Math" panose="02040503050406030204" pitchFamily="18" charset="0"/>
                        </a:rPr>
                        <m:t>×0.431+1.585)</m:t>
                      </m:r>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7.341</m:t>
                      </m:r>
                    </m:oMath>
                  </m:oMathPara>
                </a14:m>
                <a:endParaRPr lang="en-AU" dirty="0"/>
              </a:p>
            </p:txBody>
          </p:sp>
        </mc:Choice>
        <mc:Fallback xmlns="">
          <p:sp>
            <p:nvSpPr>
              <p:cNvPr id="13" name="Text Placeholder 4">
                <a:extLst>
                  <a:ext uri="{FF2B5EF4-FFF2-40B4-BE49-F238E27FC236}">
                    <a16:creationId xmlns:a16="http://schemas.microsoft.com/office/drawing/2014/main" id="{E2D3E3DD-0B01-90DB-3EB6-0B35FE199D66}"/>
                  </a:ext>
                </a:extLst>
              </p:cNvPr>
              <p:cNvSpPr txBox="1">
                <a:spLocks noRot="1" noChangeAspect="1" noMove="1" noResize="1" noEditPoints="1" noAdjustHandles="1" noChangeArrowheads="1" noChangeShapeType="1" noTextEdit="1"/>
              </p:cNvSpPr>
              <p:nvPr/>
            </p:nvSpPr>
            <p:spPr>
              <a:xfrm>
                <a:off x="359998" y="2381045"/>
                <a:ext cx="5367033" cy="3846500"/>
              </a:xfrm>
              <a:prstGeom prst="rect">
                <a:avLst/>
              </a:prstGeom>
              <a:blipFill>
                <a:blip r:embed="rId3"/>
                <a:stretch>
                  <a:fillRect l="-2837"/>
                </a:stretch>
              </a:blipFill>
            </p:spPr>
            <p:txBody>
              <a:bodyPr/>
              <a:lstStyle/>
              <a:p>
                <a:r>
                  <a:rPr lang="en-US">
                    <a:noFill/>
                  </a:rPr>
                  <a:t> </a:t>
                </a:r>
              </a:p>
            </p:txBody>
          </p:sp>
        </mc:Fallback>
      </mc:AlternateContent>
      <p:sp>
        <p:nvSpPr>
          <p:cNvPr id="7" name="Speech Bubble: Rectangle with Corners Rounded 6">
            <a:extLst>
              <a:ext uri="{FF2B5EF4-FFF2-40B4-BE49-F238E27FC236}">
                <a16:creationId xmlns:a16="http://schemas.microsoft.com/office/drawing/2014/main" id="{4265EFF7-B1FB-C93D-8822-677E02E5E2B7}"/>
              </a:ext>
            </a:extLst>
          </p:cNvPr>
          <p:cNvSpPr/>
          <p:nvPr/>
        </p:nvSpPr>
        <p:spPr>
          <a:xfrm>
            <a:off x="5224872" y="3293265"/>
            <a:ext cx="3954609" cy="448137"/>
          </a:xfrm>
          <a:prstGeom prst="wedgeRoundRectCallout">
            <a:avLst>
              <a:gd name="adj1" fmla="val -60631"/>
              <a:gd name="adj2" fmla="val 528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609585" rtl="0" eaLnBrk="1" fontAlgn="auto" latinLnBrk="0" hangingPunct="1">
              <a:spcBef>
                <a:spcPts val="0"/>
              </a:spcBef>
              <a:spcAft>
                <a:spcPts val="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a:ea typeface="+mn-ea"/>
                <a:cs typeface="+mn-cs"/>
              </a:rPr>
              <a:t>Why do we split</a:t>
            </a:r>
            <a:r>
              <a:rPr kumimoji="0" lang="en-AU" sz="1800" b="0" i="0" u="none" strike="noStrike" kern="1200" cap="none" spc="0" normalizeH="0" noProof="0" dirty="0">
                <a:ln>
                  <a:noFill/>
                </a:ln>
                <a:solidFill>
                  <a:srgbClr val="FFFFFF"/>
                </a:solidFill>
                <a:effectLst/>
                <a:uLnTx/>
                <a:uFillTx/>
                <a:latin typeface="Arial" panose="020B0604020202020204"/>
                <a:ea typeface="+mn-ea"/>
                <a:cs typeface="+mn-cs"/>
              </a:rPr>
              <a:t> the 12 this way</a:t>
            </a:r>
            <a:r>
              <a:rPr kumimoji="0" lang="en-AU" sz="18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9F002326-DE97-F63E-857C-6D22429637A7}"/>
                  </a:ext>
                </a:extLst>
              </p:cNvPr>
              <p:cNvSpPr/>
              <p:nvPr/>
            </p:nvSpPr>
            <p:spPr>
              <a:xfrm>
                <a:off x="5588017" y="4082725"/>
                <a:ext cx="3730478" cy="619391"/>
              </a:xfrm>
              <a:prstGeom prst="wedgeRoundRectCallout">
                <a:avLst>
                  <a:gd name="adj1" fmla="val -60692"/>
                  <a:gd name="adj2" fmla="val 2760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a:rPr>
                  <a:t>Why do we rewrite the 4 as </a:t>
                </a:r>
                <a14:m>
                  <m:oMath xmlns:m="http://schemas.openxmlformats.org/officeDocument/2006/math">
                    <m:sSup>
                      <m:sSupPr>
                        <m:ctrlP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ctrlPr>
                      </m:sSupPr>
                      <m:e>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2</m:t>
                        </m:r>
                      </m:e>
                      <m:sup>
                        <m:r>
                          <a:rPr kumimoji="0" lang="en-AU" sz="1800" b="0" i="1" u="none" strike="noStrike" kern="1200" cap="none" spc="0" normalizeH="0" baseline="0" noProof="0" smtClean="0">
                            <a:ln>
                              <a:noFill/>
                            </a:ln>
                            <a:solidFill>
                              <a:srgbClr val="FFFFFF"/>
                            </a:solidFill>
                            <a:effectLst/>
                            <a:uLnTx/>
                            <a:uFillTx/>
                            <a:latin typeface="Cambria Math" panose="02040503050406030204" pitchFamily="18" charset="0"/>
                          </a:rPr>
                          <m:t>2</m:t>
                        </m:r>
                      </m:sup>
                    </m:sSup>
                  </m:oMath>
                </a14:m>
                <a:r>
                  <a:rPr kumimoji="0" lang="en-AU" sz="1800" b="0" i="0" u="none" strike="noStrike" kern="1200" cap="none" spc="0" normalizeH="0" baseline="0" noProof="0" dirty="0">
                    <a:ln>
                      <a:noFill/>
                    </a:ln>
                    <a:solidFill>
                      <a:srgbClr val="FFFFFF"/>
                    </a:solidFill>
                    <a:effectLst/>
                    <a:uLnTx/>
                    <a:uFillTx/>
                    <a:latin typeface="Arial" panose="020B0604020202020204"/>
                  </a:rPr>
                  <a:t>?</a:t>
                </a:r>
              </a:p>
            </p:txBody>
          </p:sp>
        </mc:Choice>
        <mc:Fallback xmlns="">
          <p:sp>
            <p:nvSpPr>
              <p:cNvPr id="6" name="Speech Bubble: Rectangle with Corners Rounded 5">
                <a:extLst>
                  <a:ext uri="{FF2B5EF4-FFF2-40B4-BE49-F238E27FC236}">
                    <a16:creationId xmlns:a16="http://schemas.microsoft.com/office/drawing/2014/main" id="{9F002326-DE97-F63E-857C-6D22429637A7}"/>
                  </a:ext>
                </a:extLst>
              </p:cNvPr>
              <p:cNvSpPr>
                <a:spLocks noRot="1" noChangeAspect="1" noMove="1" noResize="1" noEditPoints="1" noAdjustHandles="1" noChangeArrowheads="1" noChangeShapeType="1" noTextEdit="1"/>
              </p:cNvSpPr>
              <p:nvPr/>
            </p:nvSpPr>
            <p:spPr>
              <a:xfrm>
                <a:off x="5588017" y="4082725"/>
                <a:ext cx="3730478" cy="619391"/>
              </a:xfrm>
              <a:prstGeom prst="wedgeRoundRectCallout">
                <a:avLst>
                  <a:gd name="adj1" fmla="val -60692"/>
                  <a:gd name="adj2" fmla="val 27604"/>
                  <a:gd name="adj3" fmla="val 16667"/>
                </a:avLst>
              </a:prstGeom>
              <a:blipFill>
                <a:blip r:embed="rId4"/>
                <a:stretch>
                  <a:fillRect b="-1942"/>
                </a:stretch>
              </a:blipFill>
            </p:spPr>
            <p:txBody>
              <a:bodyPr/>
              <a:lstStyle/>
              <a:p>
                <a:r>
                  <a:rPr lang="en-AU">
                    <a:noFill/>
                  </a:rPr>
                  <a:t> </a:t>
                </a:r>
              </a:p>
            </p:txBody>
          </p:sp>
        </mc:Fallback>
      </mc:AlternateContent>
      <p:sp>
        <p:nvSpPr>
          <p:cNvPr id="11" name="Speech Bubble: Rectangle with Corners Rounded 10">
            <a:extLst>
              <a:ext uri="{FF2B5EF4-FFF2-40B4-BE49-F238E27FC236}">
                <a16:creationId xmlns:a16="http://schemas.microsoft.com/office/drawing/2014/main" id="{B6466C9F-F287-5E00-830D-1139134DC9A0}"/>
              </a:ext>
            </a:extLst>
          </p:cNvPr>
          <p:cNvSpPr/>
          <p:nvPr/>
        </p:nvSpPr>
        <p:spPr>
          <a:xfrm>
            <a:off x="6096000" y="5099071"/>
            <a:ext cx="3077982" cy="731519"/>
          </a:xfrm>
          <a:prstGeom prst="wedgeRoundRectCallout">
            <a:avLst>
              <a:gd name="adj1" fmla="val -71385"/>
              <a:gd name="adj2" fmla="val -157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609585" rtl="0" eaLnBrk="1" fontAlgn="auto" latinLnBrk="0" hangingPunct="1">
              <a:spcBef>
                <a:spcPts val="0"/>
              </a:spcBef>
              <a:spcAft>
                <a:spcPts val="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Arial" panose="020B0604020202020204"/>
                <a:ea typeface="+mn-ea"/>
                <a:cs typeface="+mn-cs"/>
              </a:rPr>
              <a:t>How would we explain this line of working?</a:t>
            </a:r>
          </a:p>
        </p:txBody>
      </p:sp>
      <p:sp>
        <p:nvSpPr>
          <p:cNvPr id="2" name="Slide Number Placeholder 1">
            <a:extLst>
              <a:ext uri="{FF2B5EF4-FFF2-40B4-BE49-F238E27FC236}">
                <a16:creationId xmlns:a16="http://schemas.microsoft.com/office/drawing/2014/main" id="{EFD35B0F-3ADE-0B8B-1CB1-AA2816592BD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5860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630B8-F57C-53FB-12D0-FD631B4104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186623-DAFE-1D16-9215-A74BA2E4A36F}"/>
              </a:ext>
            </a:extLst>
          </p:cNvPr>
          <p:cNvSpPr>
            <a:spLocks noGrp="1"/>
          </p:cNvSpPr>
          <p:nvPr>
            <p:ph type="title"/>
          </p:nvPr>
        </p:nvSpPr>
        <p:spPr/>
        <p:txBody>
          <a:bodyPr/>
          <a:lstStyle/>
          <a:p>
            <a:r>
              <a:rPr lang="en-AU"/>
              <a:t>Using logarithm laws (4)</a:t>
            </a:r>
          </a:p>
        </p:txBody>
      </p:sp>
      <p:sp>
        <p:nvSpPr>
          <p:cNvPr id="4" name="Text Placeholder 3">
            <a:extLst>
              <a:ext uri="{FF2B5EF4-FFF2-40B4-BE49-F238E27FC236}">
                <a16:creationId xmlns:a16="http://schemas.microsoft.com/office/drawing/2014/main" id="{571CDA9D-A2FC-4967-3738-E0C943AD72DC}"/>
              </a:ext>
            </a:extLst>
          </p:cNvPr>
          <p:cNvSpPr>
            <a:spLocks noGrp="1"/>
          </p:cNvSpPr>
          <p:nvPr>
            <p:ph type="body" sz="quarter" idx="18"/>
          </p:nvPr>
        </p:nvSpPr>
        <p:spPr/>
        <p:txBody>
          <a:bodyPr/>
          <a:lstStyle/>
          <a:p>
            <a:r>
              <a:rPr lang="en-AU"/>
              <a:t>Your turn 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D7535AC-FA2E-C6C8-E773-234B260F6EB9}"/>
                  </a:ext>
                </a:extLst>
              </p:cNvPr>
              <p:cNvSpPr txBox="1"/>
              <p:nvPr/>
            </p:nvSpPr>
            <p:spPr>
              <a:xfrm>
                <a:off x="242237" y="1292535"/>
                <a:ext cx="6141573" cy="855171"/>
              </a:xfrm>
              <a:prstGeom prst="rect">
                <a:avLst/>
              </a:prstGeom>
              <a:noFill/>
            </p:spPr>
            <p:txBody>
              <a:bodyPr wrap="square">
                <a:spAutoFit/>
              </a:bodyPr>
              <a:lstStyle/>
              <a:p>
                <a:pPr lvl="0">
                  <a:lnSpc>
                    <a:spcPct val="200000"/>
                  </a:lnSpc>
                  <a:defRPr/>
                </a:pPr>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If </a:t>
                </a:r>
                <a14:m>
                  <m:oMath xmlns:m="http://schemas.openxmlformats.org/officeDocument/2006/math">
                    <m:func>
                      <m:func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uncPr>
                      <m:fName>
                        <m:sSub>
                          <m:sSub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sSubPr>
                          <m:e>
                            <m:r>
                              <m:rPr>
                                <m:sty m:val="p"/>
                              </m:rPr>
                              <a:rPr kumimoji="0" lang="en-AU" sz="2000" b="0" i="0"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log</m:t>
                            </m:r>
                          </m:e>
                          <m:sub>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𝑏</m:t>
                            </m:r>
                          </m:sub>
                        </m:sSub>
                      </m:fName>
                      <m:e>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3=1.585</m:t>
                        </m:r>
                      </m:e>
                    </m:func>
                  </m:oMath>
                </a14:m>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 and </a:t>
                </a:r>
                <a14:m>
                  <m:oMath xmlns:m="http://schemas.openxmlformats.org/officeDocument/2006/math">
                    <m:func>
                      <m:funcPr>
                        <m:ctrlPr>
                          <a:rPr lang="en-AU" sz="2000" i="1">
                            <a:solidFill>
                              <a:srgbClr val="22272B"/>
                            </a:solidFill>
                            <a:latin typeface="Cambria Math" panose="02040503050406030204" pitchFamily="18" charset="0"/>
                          </a:rPr>
                        </m:ctrlPr>
                      </m:funcPr>
                      <m:fName>
                        <m:sSub>
                          <m:sSubPr>
                            <m:ctrlPr>
                              <a:rPr lang="en-AU" sz="2000" i="1">
                                <a:solidFill>
                                  <a:srgbClr val="22272B"/>
                                </a:solidFill>
                                <a:latin typeface="Cambria Math" panose="02040503050406030204" pitchFamily="18" charset="0"/>
                              </a:rPr>
                            </m:ctrlPr>
                          </m:sSubPr>
                          <m:e>
                            <m:r>
                              <m:rPr>
                                <m:sty m:val="p"/>
                              </m:rPr>
                              <a:rPr lang="en-AU" sz="2000">
                                <a:solidFill>
                                  <a:srgbClr val="22272B"/>
                                </a:solidFill>
                                <a:latin typeface="Cambria Math" panose="02040503050406030204" pitchFamily="18" charset="0"/>
                              </a:rPr>
                              <m:t>log</m:t>
                            </m:r>
                          </m:e>
                          <m:sub>
                            <m:r>
                              <a:rPr lang="en-AU" sz="2000" i="1">
                                <a:solidFill>
                                  <a:srgbClr val="22272B"/>
                                </a:solidFill>
                                <a:latin typeface="Cambria Math" panose="02040503050406030204" pitchFamily="18" charset="0"/>
                              </a:rPr>
                              <m:t>𝑏</m:t>
                            </m:r>
                          </m:sub>
                        </m:sSub>
                      </m:fName>
                      <m:e>
                        <m:r>
                          <a:rPr lang="en-AU" sz="2000" b="0" i="1" smtClean="0">
                            <a:solidFill>
                              <a:srgbClr val="22272B"/>
                            </a:solidFill>
                            <a:latin typeface="Cambria Math" panose="02040503050406030204" pitchFamily="18" charset="0"/>
                          </a:rPr>
                          <m:t>4</m:t>
                        </m:r>
                        <m:r>
                          <a:rPr lang="en-AU" sz="2000" i="1">
                            <a:solidFill>
                              <a:srgbClr val="22272B"/>
                            </a:solidFill>
                            <a:latin typeface="Cambria Math" panose="02040503050406030204" pitchFamily="18" charset="0"/>
                          </a:rPr>
                          <m:t>=</m:t>
                        </m:r>
                        <m:r>
                          <a:rPr lang="en-AU" sz="2000" b="0" i="1" smtClean="0">
                            <a:solidFill>
                              <a:srgbClr val="22272B"/>
                            </a:solidFill>
                            <a:latin typeface="Cambria Math" panose="02040503050406030204" pitchFamily="18" charset="0"/>
                          </a:rPr>
                          <m:t>2.322</m:t>
                        </m:r>
                      </m:e>
                    </m:func>
                  </m:oMath>
                </a14:m>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 evaluate</a:t>
                </a:r>
                <a:r>
                  <a:rPr kumimoji="0" lang="en-AU" sz="2000" b="0" u="none" strike="noStrike" kern="1200" cap="none" spc="0" normalizeH="0" baseline="0" noProof="0">
                    <a:ln>
                      <a:noFill/>
                    </a:ln>
                    <a:solidFill>
                      <a:srgbClr val="22272B"/>
                    </a:solidFill>
                    <a:effectLst/>
                    <a:uLnTx/>
                    <a:uFillTx/>
                    <a:ea typeface="+mn-ea"/>
                    <a:cs typeface="+mn-cs"/>
                  </a:rPr>
                  <a:t> </a:t>
                </a:r>
                <a14:m>
                  <m:oMath xmlns:m="http://schemas.openxmlformats.org/officeDocument/2006/math">
                    <m:func>
                      <m:func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uncPr>
                      <m:fName>
                        <m:sSub>
                          <m:sSub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sSubPr>
                          <m:e>
                            <m:r>
                              <m:rPr>
                                <m:sty m:val="p"/>
                              </m:rPr>
                              <a:rPr kumimoji="0" lang="en-AU" sz="2000" b="0" i="0"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log</m:t>
                            </m:r>
                          </m:e>
                          <m:sub>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𝑏</m:t>
                            </m:r>
                          </m:sub>
                        </m:sSub>
                      </m:fName>
                      <m:e>
                        <m:f>
                          <m:f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m:t>
                            </m:r>
                          </m:num>
                          <m:den>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9</m:t>
                            </m:r>
                          </m:den>
                        </m:f>
                      </m:e>
                    </m:func>
                  </m:oMath>
                </a14:m>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 </a:t>
                </a:r>
              </a:p>
            </p:txBody>
          </p:sp>
        </mc:Choice>
        <mc:Fallback xmlns="">
          <p:sp>
            <p:nvSpPr>
              <p:cNvPr id="8" name="TextBox 7">
                <a:extLst>
                  <a:ext uri="{FF2B5EF4-FFF2-40B4-BE49-F238E27FC236}">
                    <a16:creationId xmlns:a16="http://schemas.microsoft.com/office/drawing/2014/main" id="{0D7535AC-FA2E-C6C8-E773-234B260F6EB9}"/>
                  </a:ext>
                </a:extLst>
              </p:cNvPr>
              <p:cNvSpPr txBox="1">
                <a:spLocks noRot="1" noChangeAspect="1" noMove="1" noResize="1" noEditPoints="1" noAdjustHandles="1" noChangeArrowheads="1" noChangeShapeType="1" noTextEdit="1"/>
              </p:cNvSpPr>
              <p:nvPr/>
            </p:nvSpPr>
            <p:spPr>
              <a:xfrm>
                <a:off x="242237" y="1292535"/>
                <a:ext cx="6141573" cy="855171"/>
              </a:xfrm>
              <a:prstGeom prst="rect">
                <a:avLst/>
              </a:prstGeom>
              <a:blipFill>
                <a:blip r:embed="rId2"/>
                <a:stretch>
                  <a:fillRect l="-1092" b="-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Placeholder 4">
                <a:extLst>
                  <a:ext uri="{FF2B5EF4-FFF2-40B4-BE49-F238E27FC236}">
                    <a16:creationId xmlns:a16="http://schemas.microsoft.com/office/drawing/2014/main" id="{EBF9E336-71B9-59F9-37B5-E4879A4E8F2C}"/>
                  </a:ext>
                </a:extLst>
              </p:cNvPr>
              <p:cNvSpPr>
                <a:spLocks noGrp="1"/>
              </p:cNvSpPr>
              <p:nvPr>
                <p:ph type="body" sz="quarter" idx="17"/>
              </p:nvPr>
            </p:nvSpPr>
            <p:spPr>
              <a:xfrm>
                <a:off x="359999" y="2609790"/>
                <a:ext cx="4422642" cy="3265689"/>
              </a:xfrm>
            </p:spPr>
            <p:txBody>
              <a:bodyPr/>
              <a:lstStyle/>
              <a:p>
                <a:pPr>
                  <a:spcBef>
                    <a:spcPts val="600"/>
                  </a:spcBef>
                  <a:spcAft>
                    <a:spcPts val="600"/>
                  </a:spcAft>
                </a:pPr>
                <a:r>
                  <a:rPr lang="en-AU" b="1" dirty="0"/>
                  <a:t>Solution</a:t>
                </a:r>
              </a:p>
              <a:p>
                <a:pPr>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9</m:t>
                              </m:r>
                            </m:den>
                          </m:f>
                        </m:e>
                      </m:func>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4−</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9</m:t>
                              </m:r>
                            </m:e>
                          </m:func>
                        </m:e>
                      </m:func>
                    </m:oMath>
                    <m:oMath xmlns:m="http://schemas.openxmlformats.org/officeDocument/2006/math">
                      <m:r>
                        <m:rPr>
                          <m:aln/>
                        </m:rP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4−</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2</m:t>
                                  </m:r>
                                </m:sup>
                              </m:sSup>
                            </m:e>
                          </m:func>
                        </m:e>
                      </m:func>
                    </m:oMath>
                    <m:oMath xmlns:m="http://schemas.openxmlformats.org/officeDocument/2006/math">
                      <m:r>
                        <m:rPr>
                          <m:aln/>
                        </m:rPr>
                        <a:rPr lang="en-AU" i="1">
                          <a:latin typeface="Cambria Math" panose="02040503050406030204" pitchFamily="18" charset="0"/>
                        </a:rPr>
                        <m:t>=</m:t>
                      </m:r>
                      <m:func>
                        <m:funcPr>
                          <m:ctrlPr>
                            <a:rPr lang="en-AU" b="0" i="1" smtClean="0">
                              <a:latin typeface="Cambria Math" panose="02040503050406030204" pitchFamily="18" charset="0"/>
                              <a:ea typeface="Cambria Math" panose="02040503050406030204" pitchFamily="18" charset="0"/>
                            </a:rPr>
                          </m:ctrlPr>
                        </m:funcPr>
                        <m:fName>
                          <m:sSub>
                            <m:sSubPr>
                              <m:ctrlPr>
                                <a:rPr lang="en-AU" b="0" i="1" smtClean="0">
                                  <a:latin typeface="Cambria Math" panose="02040503050406030204" pitchFamily="18" charset="0"/>
                                  <a:ea typeface="Cambria Math" panose="02040503050406030204" pitchFamily="18" charset="0"/>
                                </a:rPr>
                              </m:ctrlPr>
                            </m:sSubPr>
                            <m:e>
                              <m:r>
                                <m:rPr>
                                  <m:sty m:val="p"/>
                                </m:rPr>
                                <a:rPr lang="en-AU" b="0" i="0" smtClean="0">
                                  <a:latin typeface="Cambria Math" panose="02040503050406030204" pitchFamily="18" charset="0"/>
                                  <a:ea typeface="Cambria Math" panose="02040503050406030204" pitchFamily="18" charset="0"/>
                                </a:rPr>
                                <m:t>log</m:t>
                              </m:r>
                            </m:e>
                            <m:sub>
                              <m:r>
                                <a:rPr lang="en-AU" b="0" i="1" smtClean="0">
                                  <a:latin typeface="Cambria Math" panose="02040503050406030204" pitchFamily="18" charset="0"/>
                                  <a:ea typeface="Cambria Math" panose="02040503050406030204" pitchFamily="18" charset="0"/>
                                </a:rPr>
                                <m:t>𝑏</m:t>
                              </m:r>
                            </m:sub>
                          </m:sSub>
                        </m:fName>
                        <m:e>
                          <m:r>
                            <a:rPr lang="en-AU" b="0" i="1" smtClean="0">
                              <a:latin typeface="Cambria Math" panose="02040503050406030204" pitchFamily="18" charset="0"/>
                              <a:ea typeface="Cambria Math" panose="02040503050406030204" pitchFamily="18" charset="0"/>
                            </a:rPr>
                            <m:t>4−2</m:t>
                          </m:r>
                          <m:func>
                            <m:funcPr>
                              <m:ctrlPr>
                                <a:rPr lang="en-AU" b="0" i="1" smtClean="0">
                                  <a:latin typeface="Cambria Math" panose="02040503050406030204" pitchFamily="18" charset="0"/>
                                  <a:ea typeface="Cambria Math" panose="02040503050406030204" pitchFamily="18" charset="0"/>
                                </a:rPr>
                              </m:ctrlPr>
                            </m:funcPr>
                            <m:fName>
                              <m:sSub>
                                <m:sSubPr>
                                  <m:ctrlPr>
                                    <a:rPr lang="en-AU" b="0" i="1" smtClean="0">
                                      <a:latin typeface="Cambria Math" panose="02040503050406030204" pitchFamily="18" charset="0"/>
                                      <a:ea typeface="Cambria Math" panose="02040503050406030204" pitchFamily="18" charset="0"/>
                                    </a:rPr>
                                  </m:ctrlPr>
                                </m:sSubPr>
                                <m:e>
                                  <m:r>
                                    <m:rPr>
                                      <m:sty m:val="p"/>
                                    </m:rPr>
                                    <a:rPr lang="en-AU" b="0" i="0" smtClean="0">
                                      <a:latin typeface="Cambria Math" panose="02040503050406030204" pitchFamily="18" charset="0"/>
                                      <a:ea typeface="Cambria Math" panose="02040503050406030204" pitchFamily="18" charset="0"/>
                                    </a:rPr>
                                    <m:t>log</m:t>
                                  </m:r>
                                </m:e>
                                <m:sub>
                                  <m:r>
                                    <a:rPr lang="en-AU" b="0" i="1" smtClean="0">
                                      <a:latin typeface="Cambria Math" panose="02040503050406030204" pitchFamily="18" charset="0"/>
                                      <a:ea typeface="Cambria Math" panose="02040503050406030204" pitchFamily="18" charset="0"/>
                                    </a:rPr>
                                    <m:t>𝑏</m:t>
                                  </m:r>
                                </m:sub>
                              </m:sSub>
                            </m:fName>
                            <m:e>
                              <m:r>
                                <a:rPr lang="en-AU" b="0" i="1" smtClean="0">
                                  <a:latin typeface="Cambria Math" panose="02040503050406030204" pitchFamily="18" charset="0"/>
                                  <a:ea typeface="Cambria Math" panose="02040503050406030204" pitchFamily="18" charset="0"/>
                                </a:rPr>
                                <m:t>3</m:t>
                              </m:r>
                            </m:e>
                          </m:func>
                        </m:e>
                      </m:func>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2.322−2×1.585</m:t>
                      </m:r>
                    </m:oMath>
                    <m:oMath xmlns:m="http://schemas.openxmlformats.org/officeDocument/2006/math">
                      <m:r>
                        <m:rPr>
                          <m:aln/>
                        </m:rP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−0.848</m:t>
                      </m:r>
                    </m:oMath>
                  </m:oMathPara>
                </a14:m>
                <a:endParaRPr lang="en-AU" dirty="0"/>
              </a:p>
            </p:txBody>
          </p:sp>
        </mc:Choice>
        <mc:Fallback xmlns="">
          <p:sp>
            <p:nvSpPr>
              <p:cNvPr id="16" name="Text Placeholder 4">
                <a:extLst>
                  <a:ext uri="{FF2B5EF4-FFF2-40B4-BE49-F238E27FC236}">
                    <a16:creationId xmlns:a16="http://schemas.microsoft.com/office/drawing/2014/main" id="{EBF9E336-71B9-59F9-37B5-E4879A4E8F2C}"/>
                  </a:ext>
                </a:extLst>
              </p:cNvPr>
              <p:cNvSpPr>
                <a:spLocks noGrp="1" noRot="1" noChangeAspect="1" noMove="1" noResize="1" noEditPoints="1" noAdjustHandles="1" noChangeArrowheads="1" noChangeShapeType="1" noTextEdit="1"/>
              </p:cNvSpPr>
              <p:nvPr>
                <p:ph type="body" sz="quarter" idx="17"/>
              </p:nvPr>
            </p:nvSpPr>
            <p:spPr>
              <a:xfrm>
                <a:off x="359999" y="2609790"/>
                <a:ext cx="4422642" cy="3265689"/>
              </a:xfrm>
              <a:blipFill>
                <a:blip r:embed="rId3"/>
                <a:stretch>
                  <a:fillRect l="-343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97261C3-38A3-6C39-9A79-0ADBAA6937B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944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Advanced 11-12 Syllabus</a:t>
            </a:r>
            <a:r>
              <a:rPr lang="en-AU">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7478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panose="020B0604020202020204" pitchFamily="34" charset="0"/>
                  </a:rPr>
                  <a:t>Learning intentions</a:t>
                </a:r>
                <a:endParaRPr lang="en-AU" sz="20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To be able to apply the logarithmic laws, properties and results to simplify expressions.</a:t>
                </a:r>
              </a:p>
              <a:p>
                <a:pPr>
                  <a:lnSpc>
                    <a:spcPct val="150000"/>
                  </a:lnSpc>
                  <a:spcAft>
                    <a:spcPts val="600"/>
                  </a:spcAft>
                </a:pPr>
                <a:r>
                  <a:rPr lang="en-AU" sz="2000" b="1">
                    <a:solidFill>
                      <a:schemeClr val="accent1"/>
                    </a:solidFill>
                    <a:latin typeface="+mj-lt"/>
                    <a:cs typeface="Arial" panose="020B0604020202020204" pitchFamily="34" charset="0"/>
                  </a:rPr>
                  <a:t>Success criteria</a:t>
                </a:r>
                <a:endParaRPr lang="en-US" sz="200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a:cs typeface="Arial" panose="020B0604020202020204" pitchFamily="34" charset="0"/>
                  </a:rPr>
                  <a:t>I can recognise why </a:t>
                </a:r>
                <a14:m>
                  <m:oMath xmlns:m="http://schemas.openxmlformats.org/officeDocument/2006/math">
                    <m:func>
                      <m:funcPr>
                        <m:ctrlPr>
                          <a:rPr lang="en-AU" sz="2000" i="1" smtClean="0">
                            <a:latin typeface="Cambria Math" panose="02040503050406030204" pitchFamily="18" charset="0"/>
                            <a:cs typeface="Arial" panose="020B0604020202020204" pitchFamily="34" charset="0"/>
                          </a:rPr>
                        </m:ctrlPr>
                      </m:funcPr>
                      <m:fName>
                        <m:sSub>
                          <m:sSubPr>
                            <m:ctrlPr>
                              <a:rPr lang="en-AU" sz="2000" i="1" smtClean="0">
                                <a:latin typeface="Cambria Math" panose="02040503050406030204" pitchFamily="18" charset="0"/>
                                <a:cs typeface="Arial" panose="020B0604020202020204" pitchFamily="34" charset="0"/>
                              </a:rPr>
                            </m:ctrlPr>
                          </m:sSubPr>
                          <m:e>
                            <m:r>
                              <m:rPr>
                                <m:sty m:val="p"/>
                              </m:rPr>
                              <a:rPr lang="en-AU" sz="2000" i="0" smtClean="0">
                                <a:latin typeface="Cambria Math" panose="02040503050406030204" pitchFamily="18" charset="0"/>
                                <a:cs typeface="Arial" panose="020B0604020202020204" pitchFamily="34" charset="0"/>
                              </a:rPr>
                              <m:t>log</m:t>
                            </m:r>
                          </m:e>
                          <m:sub>
                            <m:r>
                              <a:rPr lang="en-AU" sz="2000" b="0" i="1" smtClean="0">
                                <a:latin typeface="Cambria Math" panose="02040503050406030204" pitchFamily="18" charset="0"/>
                                <a:cs typeface="Arial" panose="020B0604020202020204" pitchFamily="34" charset="0"/>
                              </a:rPr>
                              <m:t>𝑎</m:t>
                            </m:r>
                          </m:sub>
                        </m:sSub>
                      </m:fName>
                      <m:e>
                        <m:sSup>
                          <m:sSupPr>
                            <m:ctrlPr>
                              <a:rPr lang="en-AU" sz="2000" i="1" smtClean="0">
                                <a:latin typeface="Cambria Math" panose="02040503050406030204" pitchFamily="18" charset="0"/>
                                <a:cs typeface="Arial" panose="020B0604020202020204" pitchFamily="34" charset="0"/>
                              </a:rPr>
                            </m:ctrlPr>
                          </m:sSupPr>
                          <m:e>
                            <m:r>
                              <a:rPr lang="en-AU" sz="2000" b="0" i="1" smtClean="0">
                                <a:latin typeface="Cambria Math" panose="02040503050406030204" pitchFamily="18" charset="0"/>
                                <a:cs typeface="Arial" panose="020B0604020202020204" pitchFamily="34" charset="0"/>
                              </a:rPr>
                              <m:t>𝑎</m:t>
                            </m:r>
                          </m:e>
                          <m:sup>
                            <m:r>
                              <a:rPr lang="en-AU" sz="2000" b="0" i="1" smtClean="0">
                                <a:latin typeface="Cambria Math" panose="02040503050406030204" pitchFamily="18" charset="0"/>
                                <a:cs typeface="Arial" panose="020B0604020202020204" pitchFamily="34" charset="0"/>
                              </a:rPr>
                              <m:t>𝑥</m:t>
                            </m:r>
                          </m:sup>
                        </m:sSup>
                      </m:e>
                    </m:func>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𝑥</m:t>
                    </m:r>
                  </m:oMath>
                </a14:m>
                <a:r>
                  <a:rPr lang="en-AU" sz="2000">
                    <a:cs typeface="Arial" panose="020B0604020202020204" pitchFamily="34" charset="0"/>
                  </a:rPr>
                  <a:t> for all real </a:t>
                </a:r>
                <a14:m>
                  <m:oMath xmlns:m="http://schemas.openxmlformats.org/officeDocument/2006/math">
                    <m:r>
                      <a:rPr lang="en-AU" sz="2000" b="0" i="1" smtClean="0">
                        <a:latin typeface="Cambria Math" panose="02040503050406030204" pitchFamily="18" charset="0"/>
                        <a:cs typeface="Arial" panose="020B0604020202020204" pitchFamily="34" charset="0"/>
                      </a:rPr>
                      <m:t>𝑥</m:t>
                    </m:r>
                  </m:oMath>
                </a14:m>
                <a:r>
                  <a:rPr lang="en-AU" sz="2000">
                    <a:cs typeface="Arial" panose="020B0604020202020204" pitchFamily="34" charset="0"/>
                  </a:rPr>
                  <a:t> and </a:t>
                </a:r>
                <a14:m>
                  <m:oMath xmlns:m="http://schemas.openxmlformats.org/officeDocument/2006/math">
                    <m:sSup>
                      <m:sSupPr>
                        <m:ctrlPr>
                          <a:rPr lang="en-AU" sz="2000" i="1" smtClean="0">
                            <a:latin typeface="Cambria Math" panose="02040503050406030204" pitchFamily="18" charset="0"/>
                            <a:cs typeface="Arial" panose="020B0604020202020204" pitchFamily="34" charset="0"/>
                          </a:rPr>
                        </m:ctrlPr>
                      </m:sSupPr>
                      <m:e>
                        <m:r>
                          <a:rPr lang="en-AU" sz="2000" b="0" i="1" smtClean="0">
                            <a:latin typeface="Cambria Math" panose="02040503050406030204" pitchFamily="18" charset="0"/>
                            <a:cs typeface="Arial" panose="020B0604020202020204" pitchFamily="34" charset="0"/>
                          </a:rPr>
                          <m:t>𝑎</m:t>
                        </m:r>
                      </m:e>
                      <m:sup>
                        <m:func>
                          <m:funcPr>
                            <m:ctrlPr>
                              <a:rPr lang="en-AU" sz="2000" i="1" smtClean="0">
                                <a:latin typeface="Cambria Math" panose="02040503050406030204" pitchFamily="18" charset="0"/>
                                <a:cs typeface="Arial" panose="020B0604020202020204" pitchFamily="34" charset="0"/>
                              </a:rPr>
                            </m:ctrlPr>
                          </m:funcPr>
                          <m:fName>
                            <m:sSub>
                              <m:sSubPr>
                                <m:ctrlPr>
                                  <a:rPr lang="en-AU" sz="2000" i="1" smtClean="0">
                                    <a:latin typeface="Cambria Math" panose="02040503050406030204" pitchFamily="18" charset="0"/>
                                    <a:cs typeface="Arial" panose="020B0604020202020204" pitchFamily="34" charset="0"/>
                                  </a:rPr>
                                </m:ctrlPr>
                              </m:sSubPr>
                              <m:e>
                                <m:r>
                                  <m:rPr>
                                    <m:sty m:val="p"/>
                                  </m:rPr>
                                  <a:rPr lang="en-AU" sz="2000" i="0" smtClean="0">
                                    <a:latin typeface="Cambria Math" panose="02040503050406030204" pitchFamily="18" charset="0"/>
                                    <a:cs typeface="Arial" panose="020B0604020202020204" pitchFamily="34" charset="0"/>
                                  </a:rPr>
                                  <m:t>log</m:t>
                                </m:r>
                              </m:e>
                              <m:sub>
                                <m:r>
                                  <a:rPr lang="en-AU" sz="2000" b="0" i="1" smtClean="0">
                                    <a:latin typeface="Cambria Math" panose="02040503050406030204" pitchFamily="18" charset="0"/>
                                    <a:cs typeface="Arial" panose="020B0604020202020204" pitchFamily="34" charset="0"/>
                                  </a:rPr>
                                  <m:t>𝑎</m:t>
                                </m:r>
                              </m:sub>
                            </m:sSub>
                          </m:fName>
                          <m:e>
                            <m:r>
                              <a:rPr lang="en-AU" sz="2000" b="0" i="1" smtClean="0">
                                <a:latin typeface="Cambria Math" panose="02040503050406030204" pitchFamily="18" charset="0"/>
                                <a:cs typeface="Arial" panose="020B0604020202020204" pitchFamily="34" charset="0"/>
                              </a:rPr>
                              <m:t>𝑥</m:t>
                            </m:r>
                          </m:e>
                        </m:func>
                      </m:sup>
                    </m:sSup>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𝑥</m:t>
                    </m:r>
                  </m:oMath>
                </a14:m>
                <a:r>
                  <a:rPr lang="en-AU" sz="2000">
                    <a:cs typeface="Arial" panose="020B0604020202020204" pitchFamily="34" charset="0"/>
                  </a:rPr>
                  <a:t> where </a:t>
                </a:r>
                <a14:m>
                  <m:oMath xmlns:m="http://schemas.openxmlformats.org/officeDocument/2006/math">
                    <m:r>
                      <a:rPr lang="en-AU" sz="2000" b="0" i="1" smtClean="0">
                        <a:latin typeface="Cambria Math" panose="02040503050406030204" pitchFamily="18" charset="0"/>
                        <a:cs typeface="Arial" panose="020B0604020202020204" pitchFamily="34" charset="0"/>
                      </a:rPr>
                      <m:t>𝑥</m:t>
                    </m:r>
                    <m:r>
                      <a:rPr lang="en-AU" sz="2000" b="0" i="1" smtClean="0">
                        <a:latin typeface="Cambria Math" panose="02040503050406030204" pitchFamily="18" charset="0"/>
                        <a:cs typeface="Arial" panose="020B0604020202020204" pitchFamily="34" charset="0"/>
                      </a:rPr>
                      <m:t>&gt;0</m:t>
                    </m:r>
                  </m:oMath>
                </a14:m>
                <a:r>
                  <a:rPr lang="en-AU" sz="2000">
                    <a:cs typeface="Arial" panose="020B0604020202020204" pitchFamily="34" charset="0"/>
                  </a:rPr>
                  <a:t>.</a:t>
                </a:r>
              </a:p>
              <a:p>
                <a:pPr marL="342900" indent="-342900">
                  <a:lnSpc>
                    <a:spcPct val="150000"/>
                  </a:lnSpc>
                  <a:spcAft>
                    <a:spcPts val="600"/>
                  </a:spcAft>
                  <a:buFont typeface="Arial"/>
                  <a:buChar char="•"/>
                </a:pPr>
                <a:r>
                  <a:rPr lang="en-AU" sz="2000">
                    <a:cs typeface="Arial" panose="020B0604020202020204" pitchFamily="34" charset="0"/>
                  </a:rPr>
                  <a:t>I can explain why </a:t>
                </a:r>
                <a14:m>
                  <m:oMath xmlns:m="http://schemas.openxmlformats.org/officeDocument/2006/math">
                    <m:func>
                      <m:funcPr>
                        <m:ctrlPr>
                          <a:rPr lang="en-AU" sz="2000" i="1">
                            <a:latin typeface="Cambria Math" panose="02040503050406030204" pitchFamily="18" charset="0"/>
                            <a:cs typeface="Arial" panose="020B0604020202020204" pitchFamily="34" charset="0"/>
                          </a:rPr>
                        </m:ctrlPr>
                      </m:funcPr>
                      <m:fName>
                        <m:sSub>
                          <m:sSubPr>
                            <m:ctrlPr>
                              <a:rPr lang="en-AU" sz="2000" i="1">
                                <a:latin typeface="Cambria Math" panose="02040503050406030204" pitchFamily="18" charset="0"/>
                                <a:cs typeface="Arial" panose="020B0604020202020204" pitchFamily="34" charset="0"/>
                              </a:rPr>
                            </m:ctrlPr>
                          </m:sSubPr>
                          <m:e>
                            <m:r>
                              <m:rPr>
                                <m:sty m:val="p"/>
                              </m:rPr>
                              <a:rPr lang="en-AU" sz="2000">
                                <a:latin typeface="Cambria Math" panose="02040503050406030204" pitchFamily="18" charset="0"/>
                                <a:cs typeface="Arial" panose="020B0604020202020204" pitchFamily="34" charset="0"/>
                              </a:rPr>
                              <m:t>log</m:t>
                            </m:r>
                          </m:e>
                          <m:sub>
                            <m:r>
                              <a:rPr lang="en-AU" sz="2000" i="1">
                                <a:latin typeface="Cambria Math" panose="02040503050406030204" pitchFamily="18" charset="0"/>
                                <a:cs typeface="Arial" panose="020B0604020202020204" pitchFamily="34" charset="0"/>
                              </a:rPr>
                              <m:t>𝑎</m:t>
                            </m:r>
                          </m:sub>
                        </m:sSub>
                      </m:fName>
                      <m:e>
                        <m:r>
                          <a:rPr lang="en-AU" sz="2000" i="1">
                            <a:latin typeface="Cambria Math" panose="02040503050406030204" pitchFamily="18" charset="0"/>
                            <a:cs typeface="Arial" panose="020B0604020202020204" pitchFamily="34" charset="0"/>
                          </a:rPr>
                          <m:t>1</m:t>
                        </m:r>
                      </m:e>
                    </m:func>
                    <m:r>
                      <a:rPr lang="en-AU" sz="2000" i="1">
                        <a:latin typeface="Cambria Math" panose="02040503050406030204" pitchFamily="18" charset="0"/>
                        <a:cs typeface="Arial" panose="020B0604020202020204" pitchFamily="34" charset="0"/>
                      </a:rPr>
                      <m:t>=0</m:t>
                    </m:r>
                  </m:oMath>
                </a14:m>
                <a:r>
                  <a:rPr lang="en-AU" sz="2000">
                    <a:cs typeface="Arial" panose="020B0604020202020204" pitchFamily="34" charset="0"/>
                  </a:rPr>
                  <a:t> and </a:t>
                </a:r>
                <a14:m>
                  <m:oMath xmlns:m="http://schemas.openxmlformats.org/officeDocument/2006/math">
                    <m:func>
                      <m:funcPr>
                        <m:ctrlPr>
                          <a:rPr lang="en-AU" sz="2000" i="1">
                            <a:latin typeface="Cambria Math" panose="02040503050406030204" pitchFamily="18" charset="0"/>
                            <a:cs typeface="Arial" panose="020B0604020202020204" pitchFamily="34" charset="0"/>
                          </a:rPr>
                        </m:ctrlPr>
                      </m:funcPr>
                      <m:fName>
                        <m:sSub>
                          <m:sSubPr>
                            <m:ctrlPr>
                              <a:rPr lang="en-AU" sz="2000" i="1">
                                <a:latin typeface="Cambria Math" panose="02040503050406030204" pitchFamily="18" charset="0"/>
                                <a:cs typeface="Arial" panose="020B0604020202020204" pitchFamily="34" charset="0"/>
                              </a:rPr>
                            </m:ctrlPr>
                          </m:sSubPr>
                          <m:e>
                            <m:r>
                              <m:rPr>
                                <m:sty m:val="p"/>
                              </m:rPr>
                              <a:rPr lang="en-AU" sz="2000">
                                <a:latin typeface="Cambria Math" panose="02040503050406030204" pitchFamily="18" charset="0"/>
                                <a:cs typeface="Arial" panose="020B0604020202020204" pitchFamily="34" charset="0"/>
                              </a:rPr>
                              <m:t>log</m:t>
                            </m:r>
                          </m:e>
                          <m:sub>
                            <m:r>
                              <a:rPr lang="en-AU" sz="2000" i="1">
                                <a:latin typeface="Cambria Math" panose="02040503050406030204" pitchFamily="18" charset="0"/>
                                <a:cs typeface="Arial" panose="020B0604020202020204" pitchFamily="34" charset="0"/>
                              </a:rPr>
                              <m:t>𝑎</m:t>
                            </m:r>
                          </m:sub>
                        </m:sSub>
                      </m:fName>
                      <m:e>
                        <m:r>
                          <a:rPr lang="en-AU" sz="2000" i="1">
                            <a:latin typeface="Cambria Math" panose="02040503050406030204" pitchFamily="18" charset="0"/>
                            <a:cs typeface="Arial" panose="020B0604020202020204" pitchFamily="34" charset="0"/>
                          </a:rPr>
                          <m:t>𝑎</m:t>
                        </m:r>
                      </m:e>
                    </m:func>
                    <m:r>
                      <a:rPr lang="en-AU" sz="2000" i="1">
                        <a:latin typeface="Cambria Math" panose="02040503050406030204" pitchFamily="18" charset="0"/>
                        <a:cs typeface="Arial" panose="020B0604020202020204" pitchFamily="34" charset="0"/>
                      </a:rPr>
                      <m:t>=1</m:t>
                    </m:r>
                  </m:oMath>
                </a14:m>
                <a:r>
                  <a:rPr lang="en-AU" sz="2000">
                    <a:cs typeface="Arial" panose="020B0604020202020204" pitchFamily="34" charset="0"/>
                  </a:rPr>
                  <a:t> for any base.</a:t>
                </a:r>
              </a:p>
              <a:p>
                <a:pPr marL="342900" indent="-342900">
                  <a:lnSpc>
                    <a:spcPct val="150000"/>
                  </a:lnSpc>
                  <a:spcAft>
                    <a:spcPts val="600"/>
                  </a:spcAft>
                  <a:buFont typeface="Arial"/>
                  <a:buChar char="•"/>
                </a:pPr>
                <a:r>
                  <a:rPr lang="en-AU" sz="2000">
                    <a:cs typeface="Arial" panose="020B0604020202020204" pitchFamily="34" charset="0"/>
                  </a:rPr>
                  <a:t>I can state the logarithmic laws.</a:t>
                </a:r>
              </a:p>
              <a:p>
                <a:pPr marL="342900" indent="-342900">
                  <a:lnSpc>
                    <a:spcPct val="150000"/>
                  </a:lnSpc>
                  <a:spcAft>
                    <a:spcPts val="600"/>
                  </a:spcAft>
                  <a:buFont typeface="Arial"/>
                  <a:buChar char="•"/>
                </a:pPr>
                <a:r>
                  <a:rPr lang="en-AU" sz="2000">
                    <a:cs typeface="Arial" panose="020B0604020202020204" pitchFamily="34" charset="0"/>
                  </a:rPr>
                  <a:t>I can simplify expressions involving logarithms using the logarithmic laws, properties and results.</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747821"/>
              </a:xfrm>
              <a:prstGeom prst="rect">
                <a:avLst/>
              </a:prstGeom>
              <a:blipFill>
                <a:blip r:embed="rId3"/>
                <a:stretch>
                  <a:fillRect l="-1402" r="-108" b="-81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EE58A7-3CF3-749B-181D-8C2C745538C0}"/>
              </a:ext>
            </a:extLst>
          </p:cNvPr>
          <p:cNvSpPr>
            <a:spLocks noGrp="1"/>
          </p:cNvSpPr>
          <p:nvPr>
            <p:ph type="title"/>
          </p:nvPr>
        </p:nvSpPr>
        <p:spPr/>
        <p:txBody>
          <a:bodyPr/>
          <a:lstStyle/>
          <a:p>
            <a:r>
              <a:rPr lang="en-AU"/>
              <a:t>Index laws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E9DA5CD-8157-C79F-7D9E-385FF1941959}"/>
                  </a:ext>
                  <a:ext uri="{C183D7F6-B498-43B3-948B-1728B52AA6E4}">
                    <adec:decorative xmlns:adec="http://schemas.microsoft.com/office/drawing/2017/decorative" val="0"/>
                  </a:ext>
                </a:extLst>
              </p:cNvPr>
              <p:cNvSpPr>
                <a:spLocks noGrp="1"/>
              </p:cNvSpPr>
              <p:nvPr>
                <p:ph type="body" sz="quarter" idx="17"/>
              </p:nvPr>
            </p:nvSpPr>
            <p:spPr>
              <a:xfrm>
                <a:off x="360000" y="1146343"/>
                <a:ext cx="11484000" cy="5128914"/>
              </a:xfrm>
            </p:spPr>
            <p:txBody>
              <a:bodyPr/>
              <a:lstStyle/>
              <a:p>
                <a:pPr marL="342900" indent="-342900">
                  <a:buFont typeface="Arial" panose="020B0604020202020204" pitchFamily="34" charset="0"/>
                  <a:buChar char="•"/>
                </a:pPr>
                <a14:m>
                  <m:oMath xmlns:m="http://schemas.openxmlformats.org/officeDocument/2006/math">
                    <m:sSup>
                      <m:sSupPr>
                        <m:ctrlPr>
                          <a:rPr lang="en-AU" sz="240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0</m:t>
                        </m:r>
                      </m:sup>
                    </m:sSup>
                    <m:r>
                      <a:rPr lang="en-AU" sz="2400" b="0" i="1" smtClean="0">
                        <a:latin typeface="Cambria Math" panose="02040503050406030204" pitchFamily="18" charset="0"/>
                      </a:rPr>
                      <m:t>=1</m:t>
                    </m:r>
                  </m:oMath>
                </a14:m>
                <a:endParaRPr lang="en-AU" sz="2400"/>
              </a:p>
              <a:p>
                <a:pPr marL="342900" indent="-342900">
                  <a:buFont typeface="Arial" panose="020B0604020202020204" pitchFamily="34" charset="0"/>
                  <a:buChar char="•"/>
                </a:pPr>
                <a14:m>
                  <m:oMath xmlns:m="http://schemas.openxmlformats.org/officeDocument/2006/math">
                    <m:sSup>
                      <m:sSupPr>
                        <m:ctrlPr>
                          <a:rPr lang="en-AU" sz="240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𝑚</m:t>
                        </m:r>
                      </m:sup>
                    </m:sSup>
                    <m:r>
                      <a:rPr lang="en-AU" sz="2400" i="1" smtClean="0">
                        <a:latin typeface="Cambria Math" panose="02040503050406030204" pitchFamily="18" charset="0"/>
                        <a:ea typeface="Cambria Math" panose="02040503050406030204" pitchFamily="18" charset="0"/>
                      </a:rPr>
                      <m:t>×</m:t>
                    </m:r>
                    <m:sSup>
                      <m:sSupPr>
                        <m:ctrlPr>
                          <a:rPr lang="en-AU" sz="240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𝑥</m:t>
                        </m:r>
                      </m:e>
                      <m:sup>
                        <m:r>
                          <a:rPr lang="en-AU" sz="2400" b="0" i="1" smtClean="0">
                            <a:latin typeface="Cambria Math" panose="02040503050406030204" pitchFamily="18" charset="0"/>
                            <a:ea typeface="Cambria Math" panose="02040503050406030204" pitchFamily="18" charset="0"/>
                          </a:rPr>
                          <m:t>𝑛</m:t>
                        </m:r>
                      </m:sup>
                    </m:sSup>
                    <m:r>
                      <a:rPr lang="en-AU" sz="2400" b="0" i="1" smtClean="0">
                        <a:latin typeface="Cambria Math" panose="02040503050406030204" pitchFamily="18" charset="0"/>
                        <a:ea typeface="Cambria Math" panose="02040503050406030204" pitchFamily="18" charset="0"/>
                      </a:rPr>
                      <m:t>=</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𝑥</m:t>
                        </m:r>
                      </m:e>
                      <m:sup>
                        <m:r>
                          <a:rPr lang="en-AU" sz="2400" b="0" i="1" smtClean="0">
                            <a:latin typeface="Cambria Math" panose="02040503050406030204" pitchFamily="18" charset="0"/>
                            <a:ea typeface="Cambria Math" panose="02040503050406030204" pitchFamily="18" charset="0"/>
                          </a:rPr>
                          <m:t>𝑚</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𝑛</m:t>
                        </m:r>
                      </m:sup>
                    </m:sSup>
                  </m:oMath>
                </a14:m>
                <a:endParaRPr lang="en-AU" sz="2400"/>
              </a:p>
              <a:p>
                <a:pPr marL="342900" indent="-342900">
                  <a:buFont typeface="Arial" panose="020B0604020202020204" pitchFamily="34" charset="0"/>
                  <a:buChar char="•"/>
                </a:pPr>
                <a14:m>
                  <m:oMath xmlns:m="http://schemas.openxmlformats.org/officeDocument/2006/math">
                    <m:sSup>
                      <m:sSupPr>
                        <m:ctrlPr>
                          <a:rPr lang="en-AU" sz="240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𝑚</m:t>
                        </m:r>
                      </m:sup>
                    </m:sSup>
                    <m:r>
                      <a:rPr lang="en-AU" sz="2400" i="1" smtClean="0">
                        <a:latin typeface="Cambria Math" panose="02040503050406030204" pitchFamily="18" charset="0"/>
                        <a:ea typeface="Cambria Math" panose="02040503050406030204" pitchFamily="18" charset="0"/>
                      </a:rPr>
                      <m:t>÷</m:t>
                    </m:r>
                    <m:sSup>
                      <m:sSupPr>
                        <m:ctrlPr>
                          <a:rPr lang="en-AU" sz="240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𝑥</m:t>
                        </m:r>
                      </m:e>
                      <m:sup>
                        <m:r>
                          <a:rPr lang="en-AU" sz="2400" b="0" i="1" smtClean="0">
                            <a:latin typeface="Cambria Math" panose="02040503050406030204" pitchFamily="18" charset="0"/>
                            <a:ea typeface="Cambria Math" panose="02040503050406030204" pitchFamily="18" charset="0"/>
                          </a:rPr>
                          <m:t>𝑛</m:t>
                        </m:r>
                      </m:sup>
                    </m:sSup>
                    <m:r>
                      <a:rPr lang="en-AU" sz="2400" b="0" i="1" smtClean="0">
                        <a:latin typeface="Cambria Math" panose="02040503050406030204" pitchFamily="18" charset="0"/>
                        <a:ea typeface="Cambria Math" panose="02040503050406030204" pitchFamily="18" charset="0"/>
                      </a:rPr>
                      <m:t>=</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𝑥</m:t>
                        </m:r>
                      </m:e>
                      <m:sup>
                        <m:r>
                          <a:rPr lang="en-AU" sz="2400" b="0" i="1" smtClean="0">
                            <a:latin typeface="Cambria Math" panose="02040503050406030204" pitchFamily="18" charset="0"/>
                            <a:ea typeface="Cambria Math" panose="02040503050406030204" pitchFamily="18" charset="0"/>
                          </a:rPr>
                          <m:t>𝑚</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𝑛</m:t>
                        </m:r>
                      </m:sup>
                    </m:sSup>
                  </m:oMath>
                </a14:m>
                <a:endParaRPr lang="en-AU" sz="2400"/>
              </a:p>
              <a:p>
                <a:pPr marL="342900" indent="-342900">
                  <a:buFont typeface="Arial" panose="020B0604020202020204" pitchFamily="34" charset="0"/>
                  <a:buChar char="•"/>
                </a:pPr>
                <a14:m>
                  <m:oMath xmlns:m="http://schemas.openxmlformats.org/officeDocument/2006/math">
                    <m:sSup>
                      <m:sSupPr>
                        <m:ctrlPr>
                          <a:rPr lang="en-AU" sz="2400" i="1" smtClean="0">
                            <a:latin typeface="Cambria Math" panose="02040503050406030204" pitchFamily="18" charset="0"/>
                          </a:rPr>
                        </m:ctrlPr>
                      </m:sSupPr>
                      <m:e>
                        <m:d>
                          <m:dPr>
                            <m:ctrlPr>
                              <a:rPr lang="en-AU" sz="2400" i="1" smtClean="0">
                                <a:latin typeface="Cambria Math" panose="02040503050406030204" pitchFamily="18" charset="0"/>
                              </a:rPr>
                            </m:ctrlPr>
                          </m:dPr>
                          <m:e>
                            <m:sSup>
                              <m:sSupPr>
                                <m:ctrlPr>
                                  <a:rPr lang="en-AU" sz="240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𝑚</m:t>
                                </m:r>
                              </m:sup>
                            </m:sSup>
                          </m:e>
                        </m:d>
                      </m:e>
                      <m:sup>
                        <m:r>
                          <a:rPr lang="en-AU" sz="2400" b="0" i="1" smtClean="0">
                            <a:latin typeface="Cambria Math" panose="02040503050406030204" pitchFamily="18" charset="0"/>
                          </a:rPr>
                          <m:t>𝑛</m:t>
                        </m:r>
                      </m:sup>
                    </m:sSup>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𝑚𝑛</m:t>
                        </m:r>
                      </m:sup>
                    </m:sSup>
                  </m:oMath>
                </a14:m>
                <a:endParaRPr lang="en-AU" sz="2400"/>
              </a:p>
              <a:p>
                <a:pPr marL="342900" indent="-342900">
                  <a:buFont typeface="Arial" panose="020B0604020202020204" pitchFamily="34" charset="0"/>
                  <a:buChar char="•"/>
                </a:pPr>
                <a14:m>
                  <m:oMath xmlns:m="http://schemas.openxmlformats.org/officeDocument/2006/math">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m:t>
                        </m:r>
                        <m:r>
                          <a:rPr lang="en-AU" sz="2400" i="1">
                            <a:latin typeface="Cambria Math" panose="02040503050406030204" pitchFamily="18" charset="0"/>
                          </a:rPr>
                          <m:t>𝑛</m:t>
                        </m:r>
                      </m:sup>
                    </m:sSup>
                    <m:r>
                      <a:rPr lang="en-AU" sz="2400" i="1">
                        <a:latin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1</m:t>
                        </m:r>
                      </m:num>
                      <m:den>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𝑛</m:t>
                            </m:r>
                          </m:sup>
                        </m:sSup>
                      </m:den>
                    </m:f>
                  </m:oMath>
                </a14:m>
                <a:endParaRPr lang="en-AU" sz="2400"/>
              </a:p>
              <a:p>
                <a:pPr marL="342900" indent="-342900">
                  <a:buFont typeface="Arial" panose="020B0604020202020204" pitchFamily="34" charset="0"/>
                  <a:buChar char="•"/>
                </a:pPr>
                <a14:m>
                  <m:oMath xmlns:m="http://schemas.openxmlformats.org/officeDocument/2006/math">
                    <m:sSup>
                      <m:sSupPr>
                        <m:ctrlPr>
                          <a:rPr lang="en-AU" sz="2400" i="1" smtClean="0">
                            <a:latin typeface="Cambria Math" panose="02040503050406030204" pitchFamily="18" charset="0"/>
                          </a:rPr>
                        </m:ctrlPr>
                      </m:sSupPr>
                      <m:e>
                        <m:r>
                          <a:rPr lang="en-AU" sz="2400" b="0" i="1" smtClean="0">
                            <a:latin typeface="Cambria Math" panose="02040503050406030204" pitchFamily="18" charset="0"/>
                          </a:rPr>
                          <m:t>𝑥</m:t>
                        </m:r>
                      </m:e>
                      <m:sup>
                        <m:f>
                          <m:fPr>
                            <m:ctrlPr>
                              <a:rPr lang="en-AU" sz="2400" i="1" smtClean="0">
                                <a:latin typeface="Cambria Math" panose="02040503050406030204" pitchFamily="18" charset="0"/>
                              </a:rPr>
                            </m:ctrlPr>
                          </m:fPr>
                          <m:num>
                            <m:r>
                              <a:rPr lang="en-AU" sz="2400" b="0" i="1" smtClean="0">
                                <a:latin typeface="Cambria Math" panose="02040503050406030204" pitchFamily="18" charset="0"/>
                              </a:rPr>
                              <m:t>𝑚</m:t>
                            </m:r>
                          </m:num>
                          <m:den>
                            <m:r>
                              <a:rPr lang="en-AU" sz="2400" b="0" i="1" smtClean="0">
                                <a:latin typeface="Cambria Math" panose="02040503050406030204" pitchFamily="18" charset="0"/>
                              </a:rPr>
                              <m:t>𝑛</m:t>
                            </m:r>
                          </m:den>
                        </m:f>
                      </m:sup>
                    </m:sSup>
                    <m:r>
                      <a:rPr lang="en-AU" sz="2400" b="0" i="1" smtClean="0">
                        <a:latin typeface="Cambria Math" panose="02040503050406030204" pitchFamily="18" charset="0"/>
                      </a:rPr>
                      <m:t>=</m:t>
                    </m:r>
                    <m:rad>
                      <m:radPr>
                        <m:ctrlPr>
                          <a:rPr lang="en-AU" sz="2400" b="0" i="1" smtClean="0">
                            <a:latin typeface="Cambria Math" panose="02040503050406030204" pitchFamily="18" charset="0"/>
                          </a:rPr>
                        </m:ctrlPr>
                      </m:radPr>
                      <m:deg>
                        <m:r>
                          <m:rPr>
                            <m:brk m:alnAt="7"/>
                          </m:rPr>
                          <a:rPr lang="en-AU" sz="2400" b="0" i="1" smtClean="0">
                            <a:latin typeface="Cambria Math" panose="02040503050406030204" pitchFamily="18" charset="0"/>
                          </a:rPr>
                          <m:t>𝑛</m:t>
                        </m:r>
                      </m:deg>
                      <m:e>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𝑚</m:t>
                            </m:r>
                          </m:sup>
                        </m:sSup>
                      </m:e>
                    </m:rad>
                  </m:oMath>
                </a14:m>
                <a:endParaRPr lang="en-AU" sz="2400"/>
              </a:p>
              <a:p>
                <a:pPr marL="342900" indent="-342900">
                  <a:buFont typeface="Arial" panose="020B0604020202020204" pitchFamily="34" charset="0"/>
                  <a:buChar char="•"/>
                </a:pPr>
                <a14:m>
                  <m:oMath xmlns:m="http://schemas.openxmlformats.org/officeDocument/2006/math">
                    <m:sSup>
                      <m:sSupPr>
                        <m:ctrlPr>
                          <a:rPr lang="en-AU" sz="240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1</m:t>
                        </m:r>
                      </m:sup>
                    </m:sSup>
                    <m:r>
                      <a:rPr lang="en-AU" sz="2400" b="0" i="1" smtClean="0">
                        <a:latin typeface="Cambria Math" panose="02040503050406030204" pitchFamily="18" charset="0"/>
                      </a:rPr>
                      <m:t>=</m:t>
                    </m:r>
                    <m:r>
                      <a:rPr lang="en-AU" sz="2400" b="0" i="1" smtClean="0">
                        <a:latin typeface="Cambria Math" panose="02040503050406030204" pitchFamily="18" charset="0"/>
                      </a:rPr>
                      <m:t>𝑥</m:t>
                    </m:r>
                  </m:oMath>
                </a14:m>
                <a:endParaRPr lang="en-AU"/>
              </a:p>
            </p:txBody>
          </p:sp>
        </mc:Choice>
        <mc:Fallback xmlns="">
          <p:sp>
            <p:nvSpPr>
              <p:cNvPr id="5" name="Text Placeholder 4">
                <a:extLst>
                  <a:ext uri="{FF2B5EF4-FFF2-40B4-BE49-F238E27FC236}">
                    <a16:creationId xmlns:a16="http://schemas.microsoft.com/office/drawing/2014/main" id="{3E9DA5CD-8157-C79F-7D9E-385FF1941959}"/>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ph type="body" sz="quarter" idx="17"/>
              </p:nvPr>
            </p:nvSpPr>
            <p:spPr>
              <a:xfrm>
                <a:off x="360000" y="1146343"/>
                <a:ext cx="11484000" cy="5128914"/>
              </a:xfrm>
              <a:blipFill>
                <a:blip r:embed="rId2"/>
                <a:stretch>
                  <a:fillRect l="-1486" b="-285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D67F03B-20ED-1127-87BC-A774703C9A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422469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Open middle</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Laws of exponents</a:t>
            </a:r>
          </a:p>
        </p:txBody>
      </p:sp>
      <p:sp>
        <p:nvSpPr>
          <p:cNvPr id="6" name="TextBox 5">
            <a:extLst>
              <a:ext uri="{FF2B5EF4-FFF2-40B4-BE49-F238E27FC236}">
                <a16:creationId xmlns:a16="http://schemas.microsoft.com/office/drawing/2014/main" id="{1F11D095-751E-656C-6870-76C4F2762739}"/>
              </a:ext>
            </a:extLst>
          </p:cNvPr>
          <p:cNvSpPr txBox="1"/>
          <p:nvPr/>
        </p:nvSpPr>
        <p:spPr>
          <a:xfrm>
            <a:off x="360000" y="1521594"/>
            <a:ext cx="11713631" cy="550549"/>
          </a:xfrm>
          <a:prstGeom prst="rect">
            <a:avLst/>
          </a:prstGeom>
          <a:noFill/>
        </p:spPr>
        <p:txBody>
          <a:bodyPr wrap="square" lIns="0" tIns="0" rIns="0" bIns="0" rtlCol="0">
            <a:noAutofit/>
          </a:bodyPr>
          <a:lstStyle/>
          <a:p>
            <a:pPr algn="l"/>
            <a:r>
              <a:rPr lang="en-AU" sz="1800"/>
              <a:t>Using the integers 1 to 20, at most one time each, place an integer in each box to create equivalent expressions.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7D9F65C-ECE3-3F5D-79FD-F735205C94F3}"/>
                  </a:ext>
                </a:extLst>
              </p:cNvPr>
              <p:cNvSpPr txBox="1"/>
              <p:nvPr/>
            </p:nvSpPr>
            <p:spPr>
              <a:xfrm>
                <a:off x="2988815" y="2455046"/>
                <a:ext cx="6214369" cy="1344967"/>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d>
                            <m:dPr>
                              <m:ctrlPr>
                                <a:rPr lang="en-AU" i="1" smtClean="0">
                                  <a:latin typeface="Cambria Math" panose="02040503050406030204" pitchFamily="18" charset="0"/>
                                </a:rPr>
                              </m:ctrlPr>
                            </m:dPr>
                            <m:e>
                              <m:sSup>
                                <m:sSupPr>
                                  <m:ctrlPr>
                                    <a:rPr lang="en-AU" i="1" smtClean="0">
                                      <a:latin typeface="Cambria Math" panose="02040503050406030204" pitchFamily="18" charset="0"/>
                                    </a:rPr>
                                  </m:ctrlPr>
                                </m:sSupPr>
                                <m:e>
                                  <m:r>
                                    <a:rPr lang="en-AU" b="0" i="1" smtClean="0">
                                      <a:latin typeface="Cambria Math" panose="02040503050406030204" pitchFamily="18" charset="0"/>
                                    </a:rPr>
                                    <m:t>2</m:t>
                                  </m:r>
                                </m:e>
                                <m:sup>
                                  <m:borderBox>
                                    <m:borderBoxPr>
                                      <m:ctrlPr>
                                        <a:rPr lang="en-AU" i="1">
                                          <a:latin typeface="Cambria Math" panose="02040503050406030204" pitchFamily="18" charset="0"/>
                                        </a:rPr>
                                      </m:ctrlPr>
                                    </m:borderBoxPr>
                                    <m:e/>
                                  </m:borderBox>
                                </m:sup>
                              </m:sSup>
                            </m:e>
                          </m:d>
                        </m:e>
                        <m:sup>
                          <m:borderBox>
                            <m:borderBoxPr>
                              <m:ctrlPr>
                                <a:rPr lang="en-AU" i="1">
                                  <a:latin typeface="Cambria Math" panose="02040503050406030204" pitchFamily="18" charset="0"/>
                                </a:rPr>
                              </m:ctrlPr>
                            </m:borderBoxPr>
                            <m:e/>
                          </m:borderBox>
                        </m:sup>
                      </m:sSup>
                      <m:r>
                        <a:rPr lang="en-AU">
                          <a:latin typeface="Cambria Math" panose="02040503050406030204" pitchFamily="18" charset="0"/>
                        </a:rPr>
                        <m:t>=</m:t>
                      </m:r>
                      <m:f>
                        <m:fPr>
                          <m:ctrlPr>
                            <a:rPr lang="en-AU" i="1">
                              <a:latin typeface="Cambria Math" panose="02040503050406030204" pitchFamily="18" charset="0"/>
                            </a:rPr>
                          </m:ctrlPr>
                        </m:fPr>
                        <m:num>
                          <m:sSup>
                            <m:sSupPr>
                              <m:ctrlPr>
                                <a:rPr lang="en-AU" i="1" smtClean="0">
                                  <a:latin typeface="Cambria Math" panose="02040503050406030204" pitchFamily="18" charset="0"/>
                                </a:rPr>
                              </m:ctrlPr>
                            </m:sSupPr>
                            <m:e>
                              <m:d>
                                <m:dPr>
                                  <m:ctrlPr>
                                    <a:rPr lang="en-AU" i="1" smtClean="0">
                                      <a:latin typeface="Cambria Math" panose="02040503050406030204" pitchFamily="18" charset="0"/>
                                    </a:rPr>
                                  </m:ctrlPr>
                                </m:dPr>
                                <m:e>
                                  <m:sSup>
                                    <m:sSupPr>
                                      <m:ctrlPr>
                                        <a:rPr lang="en-AU" i="1" smtClean="0">
                                          <a:latin typeface="Cambria Math" panose="02040503050406030204" pitchFamily="18" charset="0"/>
                                        </a:rPr>
                                      </m:ctrlPr>
                                    </m:sSupPr>
                                    <m:e>
                                      <m:r>
                                        <a:rPr lang="en-AU" b="0" i="1" smtClean="0">
                                          <a:latin typeface="Cambria Math" panose="02040503050406030204" pitchFamily="18" charset="0"/>
                                        </a:rPr>
                                        <m:t>2</m:t>
                                      </m:r>
                                    </m:e>
                                    <m:sup>
                                      <m:borderBox>
                                        <m:borderBoxPr>
                                          <m:ctrlPr>
                                            <a:rPr lang="en-AU" i="1">
                                              <a:latin typeface="Cambria Math" panose="02040503050406030204" pitchFamily="18" charset="0"/>
                                            </a:rPr>
                                          </m:ctrlPr>
                                        </m:borderBoxPr>
                                        <m:e/>
                                      </m:borderBox>
                                    </m:sup>
                                  </m:sSup>
                                </m:e>
                              </m:d>
                            </m:e>
                            <m:sup>
                              <m:borderBox>
                                <m:borderBoxPr>
                                  <m:ctrlPr>
                                    <a:rPr lang="en-AU" i="1">
                                      <a:latin typeface="Cambria Math" panose="02040503050406030204" pitchFamily="18" charset="0"/>
                                    </a:rPr>
                                  </m:ctrlPr>
                                </m:borderBoxPr>
                                <m:e/>
                              </m:borderBox>
                            </m:sup>
                          </m:sSup>
                        </m:num>
                        <m:den>
                          <m:sSup>
                            <m:sSupPr>
                              <m:ctrlPr>
                                <a:rPr lang="en-AU" i="1" smtClean="0">
                                  <a:latin typeface="Cambria Math" panose="02040503050406030204" pitchFamily="18" charset="0"/>
                                </a:rPr>
                              </m:ctrlPr>
                            </m:sSupPr>
                            <m:e>
                              <m:d>
                                <m:dPr>
                                  <m:ctrlPr>
                                    <a:rPr lang="en-AU" i="1" smtClean="0">
                                      <a:latin typeface="Cambria Math" panose="02040503050406030204" pitchFamily="18" charset="0"/>
                                    </a:rPr>
                                  </m:ctrlPr>
                                </m:dPr>
                                <m:e>
                                  <m:sSup>
                                    <m:sSupPr>
                                      <m:ctrlPr>
                                        <a:rPr lang="en-AU" i="1" smtClean="0">
                                          <a:latin typeface="Cambria Math" panose="02040503050406030204" pitchFamily="18" charset="0"/>
                                        </a:rPr>
                                      </m:ctrlPr>
                                    </m:sSupPr>
                                    <m:e>
                                      <m:r>
                                        <a:rPr lang="en-AU" b="0" i="1" smtClean="0">
                                          <a:latin typeface="Cambria Math" panose="02040503050406030204" pitchFamily="18" charset="0"/>
                                        </a:rPr>
                                        <m:t>2</m:t>
                                      </m:r>
                                    </m:e>
                                    <m:sup>
                                      <m:borderBox>
                                        <m:borderBoxPr>
                                          <m:ctrlPr>
                                            <a:rPr lang="en-AU" i="1">
                                              <a:latin typeface="Cambria Math" panose="02040503050406030204" pitchFamily="18" charset="0"/>
                                            </a:rPr>
                                          </m:ctrlPr>
                                        </m:borderBoxPr>
                                        <m:e/>
                                      </m:borderBox>
                                    </m:sup>
                                  </m:sSup>
                                </m:e>
                              </m:d>
                            </m:e>
                            <m:sup>
                              <m:borderBox>
                                <m:borderBoxPr>
                                  <m:ctrlPr>
                                    <a:rPr lang="en-AU" i="1">
                                      <a:latin typeface="Cambria Math" panose="02040503050406030204" pitchFamily="18" charset="0"/>
                                    </a:rPr>
                                  </m:ctrlPr>
                                </m:borderBoxPr>
                                <m:e/>
                              </m:borderBox>
                            </m:sup>
                          </m:sSup>
                        </m:den>
                      </m:f>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borderBox>
                            <m:borderBoxPr>
                              <m:ctrlPr>
                                <a:rPr lang="en-AU" i="1">
                                  <a:latin typeface="Cambria Math" panose="02040503050406030204" pitchFamily="18" charset="0"/>
                                </a:rPr>
                              </m:ctrlPr>
                            </m:borderBoxPr>
                            <m:e/>
                          </m:borderBox>
                        </m:sup>
                      </m:sSup>
                      <m:r>
                        <a:rPr lang="en-AU" b="0" i="1" smtClean="0">
                          <a:latin typeface="Cambria Math" panose="02040503050406030204" pitchFamily="18" charset="0"/>
                          <a:ea typeface="Cambria Math" panose="02040503050406030204" pitchFamily="18" charset="0"/>
                        </a:rPr>
                        <m:t>×</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2</m:t>
                          </m:r>
                        </m:e>
                        <m:sup>
                          <m:borderBox>
                            <m:borderBoxPr>
                              <m:ctrlPr>
                                <a:rPr lang="en-AU" i="1">
                                  <a:latin typeface="Cambria Math" panose="02040503050406030204" pitchFamily="18" charset="0"/>
                                </a:rPr>
                              </m:ctrlPr>
                            </m:borderBoxPr>
                            <m:e/>
                          </m:borderBox>
                        </m:sup>
                      </m:sSup>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2</m:t>
                              </m:r>
                            </m:e>
                            <m:sup>
                              <m:borderBox>
                                <m:borderBoxPr>
                                  <m:ctrlPr>
                                    <a:rPr lang="en-AU" i="1">
                                      <a:latin typeface="Cambria Math" panose="02040503050406030204" pitchFamily="18" charset="0"/>
                                    </a:rPr>
                                  </m:ctrlPr>
                                </m:borderBoxPr>
                                <m:e/>
                              </m:borderBox>
                            </m:sup>
                          </m:sSup>
                        </m:num>
                        <m:den>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2</m:t>
                              </m:r>
                            </m:e>
                            <m:sup>
                              <m:borderBox>
                                <m:borderBoxPr>
                                  <m:ctrlPr>
                                    <a:rPr lang="en-AU" i="1">
                                      <a:latin typeface="Cambria Math" panose="02040503050406030204" pitchFamily="18" charset="0"/>
                                    </a:rPr>
                                  </m:ctrlPr>
                                </m:borderBoxPr>
                                <m:e/>
                              </m:borderBox>
                            </m:sup>
                          </m:sSup>
                        </m:den>
                      </m:f>
                    </m:oMath>
                  </m:oMathPara>
                </a14:m>
                <a:endParaRPr lang="en-AU" sz="1800"/>
              </a:p>
            </p:txBody>
          </p:sp>
        </mc:Choice>
        <mc:Fallback xmlns="">
          <p:sp>
            <p:nvSpPr>
              <p:cNvPr id="2" name="TextBox 1">
                <a:extLst>
                  <a:ext uri="{FF2B5EF4-FFF2-40B4-BE49-F238E27FC236}">
                    <a16:creationId xmlns:a16="http://schemas.microsoft.com/office/drawing/2014/main" id="{37D9F65C-ECE3-3F5D-79FD-F735205C94F3}"/>
                  </a:ext>
                </a:extLst>
              </p:cNvPr>
              <p:cNvSpPr txBox="1">
                <a:spLocks noRot="1" noChangeAspect="1" noMove="1" noResize="1" noEditPoints="1" noAdjustHandles="1" noChangeArrowheads="1" noChangeShapeType="1" noTextEdit="1"/>
              </p:cNvSpPr>
              <p:nvPr/>
            </p:nvSpPr>
            <p:spPr>
              <a:xfrm>
                <a:off x="2988815" y="2455046"/>
                <a:ext cx="6214369" cy="1344967"/>
              </a:xfrm>
              <a:prstGeom prst="rect">
                <a:avLst/>
              </a:prstGeom>
              <a:blipFill>
                <a:blip r:embed="rId3"/>
                <a:stretch>
                  <a:fillRect b="-8636"/>
                </a:stretch>
              </a:blipFill>
            </p:spPr>
            <p:txBody>
              <a:bodyPr/>
              <a:lstStyle/>
              <a:p>
                <a:r>
                  <a:rPr lang="en-US">
                    <a:noFill/>
                  </a:rPr>
                  <a:t> </a:t>
                </a:r>
              </a:p>
            </p:txBody>
          </p:sp>
        </mc:Fallback>
      </mc:AlternateContent>
      <p:sp>
        <p:nvSpPr>
          <p:cNvPr id="5" name="Text Placeholder 4">
            <a:extLst>
              <a:ext uri="{FF2B5EF4-FFF2-40B4-BE49-F238E27FC236}">
                <a16:creationId xmlns:a16="http://schemas.microsoft.com/office/drawing/2014/main" id="{F9A3C304-7ECA-EF93-5DFA-B056329BCE7F}"/>
              </a:ext>
            </a:extLst>
          </p:cNvPr>
          <p:cNvSpPr>
            <a:spLocks noGrp="1"/>
          </p:cNvSpPr>
          <p:nvPr>
            <p:ph type="body" sz="quarter" idx="17"/>
          </p:nvPr>
        </p:nvSpPr>
        <p:spPr>
          <a:xfrm>
            <a:off x="360000" y="6169981"/>
            <a:ext cx="3004637" cy="256047"/>
          </a:xfrm>
        </p:spPr>
        <p:txBody>
          <a:bodyPr/>
          <a:lstStyle/>
          <a:p>
            <a:r>
              <a:rPr lang="en-AU" sz="1200">
                <a:hlinkClick r:id="rId4"/>
              </a:rPr>
              <a:t>www.openmiddle.com/laws-of-exponents/</a:t>
            </a:r>
            <a:endParaRPr lang="en-AU" sz="1200"/>
          </a:p>
          <a:p>
            <a:endParaRPr lang="en-AU" sz="120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Logarithm results</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pPr>
                  <a:spcAft>
                    <a:spcPts val="0"/>
                  </a:spcAft>
                </a:pPr>
                <a:r>
                  <a:rPr lang="en-AU"/>
                  <a:t> </a:t>
                </a:r>
                <a14:m>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𝑎</m:t>
                        </m:r>
                      </m:e>
                      <m:sup>
                        <m:r>
                          <a:rPr lang="en-AU" b="0" i="1" smtClean="0">
                            <a:latin typeface="Cambria Math" panose="02040503050406030204" pitchFamily="18" charset="0"/>
                          </a:rPr>
                          <m:t>𝑥</m:t>
                        </m:r>
                      </m:sup>
                    </m:sSup>
                  </m:oMath>
                </a14:m>
                <a:r>
                  <a:rPr lang="en-AU">
                    <a:latin typeface="+mj-lt"/>
                  </a:rPr>
                  <a:t> and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e>
                    </m:func>
                  </m:oMath>
                </a14:m>
                <a:r>
                  <a:rPr lang="en-AU">
                    <a:latin typeface="+mj-lt"/>
                  </a:rPr>
                  <a:t> </a:t>
                </a:r>
              </a:p>
            </p:txBody>
          </p:sp>
        </mc:Choice>
        <mc:Fallback xmlns="">
          <p:sp>
            <p:nvSpPr>
              <p:cNvPr id="13" name="Text Placeholder 12">
                <a:extLst>
                  <a:ext uri="{FF2B5EF4-FFF2-40B4-BE49-F238E27FC236}">
                    <a16:creationId xmlns:a16="http://schemas.microsoft.com/office/drawing/2014/main" id="{5B953966-FD71-5928-B2ED-4EBCB8E3CD53}"/>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3"/>
                <a:stretch>
                  <a:fillRect l="-212" t="-6780" b="-42373"/>
                </a:stretch>
              </a:blipFill>
            </p:spPr>
            <p:txBody>
              <a:bodyPr/>
              <a:lstStyle/>
              <a:p>
                <a:r>
                  <a:rPr lang="en-US">
                    <a:noFill/>
                  </a:rPr>
                  <a:t> </a:t>
                </a:r>
              </a:p>
            </p:txBody>
          </p:sp>
        </mc:Fallback>
      </mc:AlternateContent>
      <p:pic>
        <p:nvPicPr>
          <p:cNvPr id="11" name="Picture 10" descr="The graph of y=2^x, showing the y-intercept of 1.">
            <a:extLst>
              <a:ext uri="{FF2B5EF4-FFF2-40B4-BE49-F238E27FC236}">
                <a16:creationId xmlns:a16="http://schemas.microsoft.com/office/drawing/2014/main" id="{E6C868F4-AAFF-A436-6E5A-05556B87541B}"/>
              </a:ext>
            </a:extLst>
          </p:cNvPr>
          <p:cNvPicPr>
            <a:picLocks noChangeAspect="1"/>
          </p:cNvPicPr>
          <p:nvPr/>
        </p:nvPicPr>
        <p:blipFill>
          <a:blip r:embed="rId4"/>
          <a:stretch>
            <a:fillRect/>
          </a:stretch>
        </p:blipFill>
        <p:spPr>
          <a:xfrm>
            <a:off x="360000" y="1628453"/>
            <a:ext cx="2344875" cy="2340000"/>
          </a:xfrm>
          <a:prstGeom prst="rect">
            <a:avLst/>
          </a:prstGeom>
          <a:ln>
            <a:solidFill>
              <a:schemeClr val="tx1"/>
            </a:solidFill>
          </a:ln>
        </p:spPr>
      </p:pic>
      <p:pic>
        <p:nvPicPr>
          <p:cNvPr id="21" name="Picture 20" descr="The graph of y=log_2(x), showing the x-intercept of 1.">
            <a:extLst>
              <a:ext uri="{FF2B5EF4-FFF2-40B4-BE49-F238E27FC236}">
                <a16:creationId xmlns:a16="http://schemas.microsoft.com/office/drawing/2014/main" id="{A569C717-3C68-6AB9-3E0F-F2131368F6BC}"/>
              </a:ext>
            </a:extLst>
          </p:cNvPr>
          <p:cNvPicPr>
            <a:picLocks noChangeAspect="1"/>
          </p:cNvPicPr>
          <p:nvPr/>
        </p:nvPicPr>
        <p:blipFill>
          <a:blip r:embed="rId5"/>
          <a:stretch>
            <a:fillRect/>
          </a:stretch>
        </p:blipFill>
        <p:spPr>
          <a:xfrm>
            <a:off x="3381904" y="1628453"/>
            <a:ext cx="2335158" cy="2340000"/>
          </a:xfrm>
          <a:prstGeom prst="rect">
            <a:avLst/>
          </a:prstGeom>
          <a:ln>
            <a:solidFill>
              <a:schemeClr val="tx1"/>
            </a:solidFill>
          </a:ln>
        </p:spPr>
      </p:pic>
      <p:pic>
        <p:nvPicPr>
          <p:cNvPr id="15" name="Picture 14" descr="The graph of y=3^x, showing the y-intercept of 1.">
            <a:extLst>
              <a:ext uri="{FF2B5EF4-FFF2-40B4-BE49-F238E27FC236}">
                <a16:creationId xmlns:a16="http://schemas.microsoft.com/office/drawing/2014/main" id="{B644193B-29E5-398C-1763-8A55C14531C9}"/>
              </a:ext>
            </a:extLst>
          </p:cNvPr>
          <p:cNvPicPr>
            <a:picLocks noChangeAspect="1"/>
          </p:cNvPicPr>
          <p:nvPr/>
        </p:nvPicPr>
        <p:blipFill>
          <a:blip r:embed="rId6"/>
          <a:stretch>
            <a:fillRect/>
          </a:stretch>
        </p:blipFill>
        <p:spPr>
          <a:xfrm>
            <a:off x="360000" y="4257963"/>
            <a:ext cx="2340000" cy="2340000"/>
          </a:xfrm>
          <a:prstGeom prst="rect">
            <a:avLst/>
          </a:prstGeom>
          <a:ln>
            <a:solidFill>
              <a:schemeClr val="tx1"/>
            </a:solidFill>
          </a:ln>
        </p:spPr>
      </p:pic>
      <p:pic>
        <p:nvPicPr>
          <p:cNvPr id="22" name="Picture 21" descr="The graph of y=log_3(x), showing the x-intercept of 1.">
            <a:extLst>
              <a:ext uri="{FF2B5EF4-FFF2-40B4-BE49-F238E27FC236}">
                <a16:creationId xmlns:a16="http://schemas.microsoft.com/office/drawing/2014/main" id="{A8EEB1C6-750C-9C75-E6A9-800E3B7C1579}"/>
              </a:ext>
            </a:extLst>
          </p:cNvPr>
          <p:cNvPicPr>
            <a:picLocks noChangeAspect="1"/>
          </p:cNvPicPr>
          <p:nvPr/>
        </p:nvPicPr>
        <p:blipFill>
          <a:blip r:embed="rId7"/>
          <a:stretch>
            <a:fillRect/>
          </a:stretch>
        </p:blipFill>
        <p:spPr>
          <a:xfrm>
            <a:off x="3381904" y="4257963"/>
            <a:ext cx="2335158" cy="2340000"/>
          </a:xfrm>
          <a:prstGeom prst="rect">
            <a:avLst/>
          </a:prstGeom>
          <a:ln>
            <a:solidFill>
              <a:schemeClr val="tx1"/>
            </a:solidFill>
          </a:ln>
        </p:spPr>
      </p:pic>
      <mc:AlternateContent xmlns:mc="http://schemas.openxmlformats.org/markup-compatibility/2006" xmlns:a14="http://schemas.microsoft.com/office/drawing/2010/main">
        <mc:Choice Requires="a14">
          <p:sp>
            <p:nvSpPr>
              <p:cNvPr id="19" name="Speech Bubble: Rectangle with Corners Rounded 18">
                <a:extLst>
                  <a:ext uri="{FF2B5EF4-FFF2-40B4-BE49-F238E27FC236}">
                    <a16:creationId xmlns:a16="http://schemas.microsoft.com/office/drawing/2014/main" id="{3D462A82-B190-2D68-FB79-1672DFD7842A}"/>
                  </a:ext>
                </a:extLst>
              </p:cNvPr>
              <p:cNvSpPr/>
              <p:nvPr/>
            </p:nvSpPr>
            <p:spPr>
              <a:xfrm>
                <a:off x="7211405" y="1235107"/>
                <a:ext cx="3911959" cy="971505"/>
              </a:xfrm>
              <a:prstGeom prst="wedgeRoundRectCallout">
                <a:avLst>
                  <a:gd name="adj1" fmla="val -19160"/>
                  <a:gd name="adj2" fmla="val 1322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t>What do the graphs show for </a:t>
                </a:r>
                <a14:m>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𝑎</m:t>
                        </m:r>
                      </m:e>
                      <m:sup>
                        <m:r>
                          <a:rPr lang="en-AU" b="0" i="1" smtClean="0">
                            <a:latin typeface="Cambria Math" panose="02040503050406030204" pitchFamily="18" charset="0"/>
                          </a:rPr>
                          <m:t>0</m:t>
                        </m:r>
                      </m:sup>
                    </m:sSup>
                  </m:oMath>
                </a14:m>
                <a:r>
                  <a:rPr lang="en-AU" dirty="0"/>
                  <a:t> and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1</m:t>
                        </m:r>
                      </m:e>
                    </m:func>
                  </m:oMath>
                </a14:m>
                <a:r>
                  <a:rPr lang="en-AU" dirty="0"/>
                  <a:t>?</a:t>
                </a:r>
              </a:p>
            </p:txBody>
          </p:sp>
        </mc:Choice>
        <mc:Fallback xmlns="">
          <p:sp>
            <p:nvSpPr>
              <p:cNvPr id="19" name="Speech Bubble: Rectangle with Corners Rounded 18">
                <a:extLst>
                  <a:ext uri="{FF2B5EF4-FFF2-40B4-BE49-F238E27FC236}">
                    <a16:creationId xmlns:a16="http://schemas.microsoft.com/office/drawing/2014/main" id="{3D462A82-B190-2D68-FB79-1672DFD7842A}"/>
                  </a:ext>
                </a:extLst>
              </p:cNvPr>
              <p:cNvSpPr>
                <a:spLocks noRot="1" noChangeAspect="1" noMove="1" noResize="1" noEditPoints="1" noAdjustHandles="1" noChangeArrowheads="1" noChangeShapeType="1" noTextEdit="1"/>
              </p:cNvSpPr>
              <p:nvPr/>
            </p:nvSpPr>
            <p:spPr>
              <a:xfrm>
                <a:off x="7211405" y="1235107"/>
                <a:ext cx="3911959" cy="971505"/>
              </a:xfrm>
              <a:prstGeom prst="wedgeRoundRectCallout">
                <a:avLst>
                  <a:gd name="adj1" fmla="val -19160"/>
                  <a:gd name="adj2" fmla="val 13223"/>
                  <a:gd name="adj3" fmla="val 16667"/>
                </a:avLst>
              </a:prstGeom>
              <a:blipFill>
                <a:blip r:embed="rId8"/>
                <a:stretch>
                  <a:fillRect l="-1087" b="-683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5" name="Speech Bubble: Rectangle with Corners Rounded 24">
                <a:extLst>
                  <a:ext uri="{FF2B5EF4-FFF2-40B4-BE49-F238E27FC236}">
                    <a16:creationId xmlns:a16="http://schemas.microsoft.com/office/drawing/2014/main" id="{15F9488A-85B3-88CA-0216-3BAA792DB5E9}"/>
                  </a:ext>
                </a:extLst>
              </p:cNvPr>
              <p:cNvSpPr/>
              <p:nvPr/>
            </p:nvSpPr>
            <p:spPr>
              <a:xfrm>
                <a:off x="7159807" y="2472819"/>
                <a:ext cx="4028405" cy="976859"/>
              </a:xfrm>
              <a:prstGeom prst="wedgeRoundRectCallout">
                <a:avLst>
                  <a:gd name="adj1" fmla="val -20597"/>
                  <a:gd name="adj2" fmla="val 43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t>What do the graphs show for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𝑦</m:t>
                        </m:r>
                        <m:r>
                          <a:rPr lang="en-AU" i="1">
                            <a:latin typeface="Cambria Math" panose="02040503050406030204" pitchFamily="18" charset="0"/>
                          </a:rPr>
                          <m:t>=</m:t>
                        </m:r>
                        <m:r>
                          <a:rPr lang="en-AU" i="1">
                            <a:latin typeface="Cambria Math" panose="02040503050406030204" pitchFamily="18" charset="0"/>
                          </a:rPr>
                          <m:t>𝑎</m:t>
                        </m:r>
                      </m:e>
                      <m:sup>
                        <m:r>
                          <a:rPr lang="en-AU" i="1">
                            <a:latin typeface="Cambria Math" panose="02040503050406030204" pitchFamily="18" charset="0"/>
                          </a:rPr>
                          <m:t>1</m:t>
                        </m:r>
                      </m:sup>
                    </m:sSup>
                  </m:oMath>
                </a14:m>
                <a:r>
                  <a:rPr lang="en-AU" dirty="0"/>
                  <a:t> and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𝑎</m:t>
                        </m:r>
                      </m:e>
                    </m:func>
                  </m:oMath>
                </a14:m>
                <a:r>
                  <a:rPr lang="en-AU" dirty="0"/>
                  <a:t>?</a:t>
                </a:r>
              </a:p>
            </p:txBody>
          </p:sp>
        </mc:Choice>
        <mc:Fallback xmlns="">
          <p:sp>
            <p:nvSpPr>
              <p:cNvPr id="25" name="Speech Bubble: Rectangle with Corners Rounded 24">
                <a:extLst>
                  <a:ext uri="{FF2B5EF4-FFF2-40B4-BE49-F238E27FC236}">
                    <a16:creationId xmlns:a16="http://schemas.microsoft.com/office/drawing/2014/main" id="{15F9488A-85B3-88CA-0216-3BAA792DB5E9}"/>
                  </a:ext>
                </a:extLst>
              </p:cNvPr>
              <p:cNvSpPr>
                <a:spLocks noRot="1" noChangeAspect="1" noMove="1" noResize="1" noEditPoints="1" noAdjustHandles="1" noChangeArrowheads="1" noChangeShapeType="1" noTextEdit="1"/>
              </p:cNvSpPr>
              <p:nvPr/>
            </p:nvSpPr>
            <p:spPr>
              <a:xfrm>
                <a:off x="7159807" y="2472819"/>
                <a:ext cx="4028405" cy="976859"/>
              </a:xfrm>
              <a:prstGeom prst="wedgeRoundRectCallout">
                <a:avLst>
                  <a:gd name="adj1" fmla="val -20597"/>
                  <a:gd name="adj2" fmla="val 4378"/>
                  <a:gd name="adj3" fmla="val 16667"/>
                </a:avLst>
              </a:prstGeom>
              <a:blipFill>
                <a:blip r:embed="rId9"/>
                <a:stretch>
                  <a:fillRect l="-1057" b="-617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FC9CA0C9-7240-2C42-A43A-2C6ED602B0EB}"/>
                  </a:ext>
                </a:extLst>
              </p:cNvPr>
              <p:cNvSpPr/>
              <p:nvPr/>
            </p:nvSpPr>
            <p:spPr>
              <a:xfrm>
                <a:off x="7242749" y="4257963"/>
                <a:ext cx="1693719" cy="7689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0</m:t>
                          </m:r>
                        </m:sup>
                      </m:sSup>
                      <m:r>
                        <a:rPr lang="en-AU" b="0" i="1" smtClean="0">
                          <a:latin typeface="Cambria Math" panose="02040503050406030204" pitchFamily="18" charset="0"/>
                        </a:rPr>
                        <m:t>=1</m:t>
                      </m:r>
                    </m:oMath>
                  </m:oMathPara>
                </a14:m>
                <a:endParaRPr lang="en-AU"/>
              </a:p>
            </p:txBody>
          </p:sp>
        </mc:Choice>
        <mc:Fallback xmlns="">
          <p:sp>
            <p:nvSpPr>
              <p:cNvPr id="9" name="Rectangle: Rounded Corners 8">
                <a:extLst>
                  <a:ext uri="{FF2B5EF4-FFF2-40B4-BE49-F238E27FC236}">
                    <a16:creationId xmlns:a16="http://schemas.microsoft.com/office/drawing/2014/main" id="{FC9CA0C9-7240-2C42-A43A-2C6ED602B0EB}"/>
                  </a:ext>
                </a:extLst>
              </p:cNvPr>
              <p:cNvSpPr>
                <a:spLocks noRot="1" noChangeAspect="1" noMove="1" noResize="1" noEditPoints="1" noAdjustHandles="1" noChangeArrowheads="1" noChangeShapeType="1" noTextEdit="1"/>
              </p:cNvSpPr>
              <p:nvPr/>
            </p:nvSpPr>
            <p:spPr>
              <a:xfrm>
                <a:off x="7242749" y="4257963"/>
                <a:ext cx="1693719" cy="768927"/>
              </a:xfrm>
              <a:prstGeom prst="round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Rounded Corners 22">
                <a:extLst>
                  <a:ext uri="{FF2B5EF4-FFF2-40B4-BE49-F238E27FC236}">
                    <a16:creationId xmlns:a16="http://schemas.microsoft.com/office/drawing/2014/main" id="{538ADF45-D53D-F965-7350-B771427709B3}"/>
                  </a:ext>
                </a:extLst>
              </p:cNvPr>
              <p:cNvSpPr/>
              <p:nvPr/>
            </p:nvSpPr>
            <p:spPr>
              <a:xfrm>
                <a:off x="7242749" y="5293097"/>
                <a:ext cx="1693719" cy="8176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1</m:t>
                          </m:r>
                        </m:e>
                      </m:func>
                      <m:r>
                        <a:rPr lang="en-AU" b="0" i="1" smtClean="0">
                          <a:latin typeface="Cambria Math" panose="02040503050406030204" pitchFamily="18" charset="0"/>
                        </a:rPr>
                        <m:t>=0</m:t>
                      </m:r>
                    </m:oMath>
                  </m:oMathPara>
                </a14:m>
                <a:endParaRPr lang="en-AU"/>
              </a:p>
            </p:txBody>
          </p:sp>
        </mc:Choice>
        <mc:Fallback xmlns="">
          <p:sp>
            <p:nvSpPr>
              <p:cNvPr id="23" name="Rectangle: Rounded Corners 22">
                <a:extLst>
                  <a:ext uri="{FF2B5EF4-FFF2-40B4-BE49-F238E27FC236}">
                    <a16:creationId xmlns:a16="http://schemas.microsoft.com/office/drawing/2014/main" id="{538ADF45-D53D-F965-7350-B771427709B3}"/>
                  </a:ext>
                </a:extLst>
              </p:cNvPr>
              <p:cNvSpPr>
                <a:spLocks noRot="1" noChangeAspect="1" noMove="1" noResize="1" noEditPoints="1" noAdjustHandles="1" noChangeArrowheads="1" noChangeShapeType="1" noTextEdit="1"/>
              </p:cNvSpPr>
              <p:nvPr/>
            </p:nvSpPr>
            <p:spPr>
              <a:xfrm>
                <a:off x="7242749" y="5293097"/>
                <a:ext cx="1693719" cy="817641"/>
              </a:xfrm>
              <a:prstGeom prst="roundRect">
                <a:avLst/>
              </a:prstGeom>
              <a:blipFill>
                <a:blip r:embed="rId11"/>
                <a:stretch>
                  <a:fillRect l="-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71663E4-A5CE-A62C-58E8-10F71A756211}"/>
                  </a:ext>
                </a:extLst>
              </p:cNvPr>
              <p:cNvSpPr/>
              <p:nvPr/>
            </p:nvSpPr>
            <p:spPr>
              <a:xfrm>
                <a:off x="9584823" y="4257962"/>
                <a:ext cx="1693719" cy="7689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1</m:t>
                          </m:r>
                        </m:sup>
                      </m:sSup>
                      <m:r>
                        <a:rPr lang="en-AU" b="0" i="1" smtClean="0">
                          <a:latin typeface="Cambria Math" panose="02040503050406030204" pitchFamily="18" charset="0"/>
                        </a:rPr>
                        <m:t>=</m:t>
                      </m:r>
                      <m:r>
                        <a:rPr lang="en-AU" b="0" i="1" smtClean="0">
                          <a:latin typeface="Cambria Math" panose="02040503050406030204" pitchFamily="18" charset="0"/>
                        </a:rPr>
                        <m:t>𝑎</m:t>
                      </m:r>
                    </m:oMath>
                  </m:oMathPara>
                </a14:m>
                <a:endParaRPr lang="en-AU"/>
              </a:p>
            </p:txBody>
          </p:sp>
        </mc:Choice>
        <mc:Fallback xmlns="">
          <p:sp>
            <p:nvSpPr>
              <p:cNvPr id="7" name="Rectangle: Rounded Corners 6">
                <a:extLst>
                  <a:ext uri="{FF2B5EF4-FFF2-40B4-BE49-F238E27FC236}">
                    <a16:creationId xmlns:a16="http://schemas.microsoft.com/office/drawing/2014/main" id="{971663E4-A5CE-A62C-58E8-10F71A756211}"/>
                  </a:ext>
                </a:extLst>
              </p:cNvPr>
              <p:cNvSpPr>
                <a:spLocks noRot="1" noChangeAspect="1" noMove="1" noResize="1" noEditPoints="1" noAdjustHandles="1" noChangeArrowheads="1" noChangeShapeType="1" noTextEdit="1"/>
              </p:cNvSpPr>
              <p:nvPr/>
            </p:nvSpPr>
            <p:spPr>
              <a:xfrm>
                <a:off x="9584823" y="4257962"/>
                <a:ext cx="1693719" cy="768927"/>
              </a:xfrm>
              <a:prstGeom prst="round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Rounded Corners 23">
                <a:extLst>
                  <a:ext uri="{FF2B5EF4-FFF2-40B4-BE49-F238E27FC236}">
                    <a16:creationId xmlns:a16="http://schemas.microsoft.com/office/drawing/2014/main" id="{8BC3BD87-E1BF-1491-D702-433E9264EAB0}"/>
                  </a:ext>
                </a:extLst>
              </p:cNvPr>
              <p:cNvSpPr/>
              <p:nvPr/>
            </p:nvSpPr>
            <p:spPr>
              <a:xfrm>
                <a:off x="9584823" y="5293097"/>
                <a:ext cx="1693719" cy="8176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𝑎</m:t>
                          </m:r>
                        </m:e>
                      </m:func>
                      <m:r>
                        <a:rPr lang="en-AU" b="0" i="1" smtClean="0">
                          <a:latin typeface="Cambria Math" panose="02040503050406030204" pitchFamily="18" charset="0"/>
                        </a:rPr>
                        <m:t>=1</m:t>
                      </m:r>
                    </m:oMath>
                  </m:oMathPara>
                </a14:m>
                <a:endParaRPr lang="en-AU"/>
              </a:p>
            </p:txBody>
          </p:sp>
        </mc:Choice>
        <mc:Fallback xmlns="">
          <p:sp>
            <p:nvSpPr>
              <p:cNvPr id="24" name="Rectangle: Rounded Corners 23">
                <a:extLst>
                  <a:ext uri="{FF2B5EF4-FFF2-40B4-BE49-F238E27FC236}">
                    <a16:creationId xmlns:a16="http://schemas.microsoft.com/office/drawing/2014/main" id="{8BC3BD87-E1BF-1491-D702-433E9264EAB0}"/>
                  </a:ext>
                </a:extLst>
              </p:cNvPr>
              <p:cNvSpPr>
                <a:spLocks noRot="1" noChangeAspect="1" noMove="1" noResize="1" noEditPoints="1" noAdjustHandles="1" noChangeArrowheads="1" noChangeShapeType="1" noTextEdit="1"/>
              </p:cNvSpPr>
              <p:nvPr/>
            </p:nvSpPr>
            <p:spPr>
              <a:xfrm>
                <a:off x="9584823" y="5293097"/>
                <a:ext cx="1693719" cy="817641"/>
              </a:xfrm>
              <a:prstGeom prst="roundRect">
                <a:avLst/>
              </a:prstGeom>
              <a:blipFill>
                <a:blip r:embed="rId13"/>
                <a:stretch>
                  <a:fillRect l="-35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7"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EE82E-CCB4-FAC1-48D7-09A76DBE09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5BCB75-0543-A6F1-0AAB-4ED7A6D6ECC8}"/>
              </a:ext>
            </a:extLst>
          </p:cNvPr>
          <p:cNvSpPr>
            <a:spLocks noGrp="1"/>
          </p:cNvSpPr>
          <p:nvPr>
            <p:ph type="title"/>
          </p:nvPr>
        </p:nvSpPr>
        <p:spPr/>
        <p:txBody>
          <a:bodyPr/>
          <a:lstStyle/>
          <a:p>
            <a:r>
              <a:rPr lang="en-AU"/>
              <a:t>The logarithm of an exponential</a:t>
            </a:r>
          </a:p>
        </p:txBody>
      </p:sp>
      <p:sp>
        <p:nvSpPr>
          <p:cNvPr id="5" name="Text Placeholder 4">
            <a:extLst>
              <a:ext uri="{FF2B5EF4-FFF2-40B4-BE49-F238E27FC236}">
                <a16:creationId xmlns:a16="http://schemas.microsoft.com/office/drawing/2014/main" id="{DCA2CC2E-2968-6467-CB57-1A823771A657}"/>
              </a:ext>
            </a:extLst>
          </p:cNvPr>
          <p:cNvSpPr>
            <a:spLocks noGrp="1"/>
          </p:cNvSpPr>
          <p:nvPr>
            <p:ph type="body" sz="quarter" idx="17"/>
          </p:nvPr>
        </p:nvSpPr>
        <p:spPr/>
        <p:txBody>
          <a:bodyPr/>
          <a:lstStyle/>
          <a:p>
            <a:r>
              <a:rPr lang="en-AU"/>
              <a:t>Complete the table using your calculator:</a:t>
            </a:r>
          </a:p>
          <a:p>
            <a:endParaRPr lang="en-AU"/>
          </a:p>
          <a:p>
            <a:endParaRPr lang="en-AU"/>
          </a:p>
        </p:txBody>
      </p:sp>
      <mc:AlternateContent xmlns:mc="http://schemas.openxmlformats.org/markup-compatibility/2006" xmlns:a14="http://schemas.microsoft.com/office/drawing/2010/main">
        <mc:Choice Requires="a14">
          <p:graphicFrame>
            <p:nvGraphicFramePr>
              <p:cNvPr id="7" name="Table 6" descr="A table showing the logarithm, base 10, of the powers of 10. ">
                <a:extLst>
                  <a:ext uri="{FF2B5EF4-FFF2-40B4-BE49-F238E27FC236}">
                    <a16:creationId xmlns:a16="http://schemas.microsoft.com/office/drawing/2014/main" id="{481EF574-FB4F-B8E8-618D-8B131E05514C}"/>
                  </a:ext>
                </a:extLst>
              </p:cNvPr>
              <p:cNvGraphicFramePr>
                <a:graphicFrameLocks noGrp="1"/>
              </p:cNvGraphicFramePr>
              <p:nvPr>
                <p:extLst>
                  <p:ext uri="{D42A27DB-BD31-4B8C-83A1-F6EECF244321}">
                    <p14:modId xmlns:p14="http://schemas.microsoft.com/office/powerpoint/2010/main" val="4022888289"/>
                  </p:ext>
                </p:extLst>
              </p:nvPr>
            </p:nvGraphicFramePr>
            <p:xfrm>
              <a:off x="3298092" y="2437934"/>
              <a:ext cx="3946769" cy="3017520"/>
            </p:xfrm>
            <a:graphic>
              <a:graphicData uri="http://schemas.openxmlformats.org/drawingml/2006/table">
                <a:tbl>
                  <a:tblPr firstRow="1" bandRow="1">
                    <a:tableStyleId>{5940675A-B579-460E-94D1-54222C63F5DA}</a:tableStyleId>
                  </a:tblPr>
                  <a:tblGrid>
                    <a:gridCol w="3946769">
                      <a:extLst>
                        <a:ext uri="{9D8B030D-6E8A-4147-A177-3AD203B41FA5}">
                          <a16:colId xmlns:a16="http://schemas.microsoft.com/office/drawing/2014/main" val="1361175969"/>
                        </a:ext>
                      </a:extLst>
                    </a:gridCol>
                  </a:tblGrid>
                  <a:tr h="370840">
                    <a:tc>
                      <a:txBody>
                        <a:bodyPr/>
                        <a:lstStyle/>
                        <a:p>
                          <a:pPr algn="l">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3</m:t>
                                            </m:r>
                                          </m:sup>
                                        </m:sSup>
                                      </m:e>
                                    </m:d>
                                  </m:e>
                                </m:func>
                                <m:r>
                                  <a:rPr lang="en-AU" b="0" i="1" smtClean="0">
                                    <a:latin typeface="Cambria Math" panose="02040503050406030204" pitchFamily="18" charset="0"/>
                                  </a:rPr>
                                  <m:t>=    3</m:t>
                                </m:r>
                              </m:oMath>
                            </m:oMathPara>
                          </a14:m>
                          <a:endParaRPr lang="en-AU"/>
                        </a:p>
                      </a:txBody>
                      <a:tcPr/>
                    </a:tc>
                    <a:extLst>
                      <a:ext uri="{0D108BD9-81ED-4DB2-BD59-A6C34878D82A}">
                        <a16:rowId xmlns:a16="http://schemas.microsoft.com/office/drawing/2014/main" val="3569245442"/>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2</m:t>
                                        </m:r>
                                      </m:sup>
                                    </m:sSup>
                                    <m:r>
                                      <a:rPr lang="en-AU" b="0" i="1" smtClean="0">
                                        <a:latin typeface="Cambria Math" panose="02040503050406030204" pitchFamily="18" charset="0"/>
                                      </a:rPr>
                                      <m:t>)</m:t>
                                    </m:r>
                                  </m:e>
                                </m:func>
                                <m:r>
                                  <a:rPr lang="en-AU" b="0" i="1" smtClean="0">
                                    <a:latin typeface="Cambria Math" panose="02040503050406030204" pitchFamily="18" charset="0"/>
                                  </a:rPr>
                                  <m:t>=</m:t>
                                </m:r>
                              </m:oMath>
                            </m:oMathPara>
                          </a14:m>
                          <a:endParaRPr lang="en-AU"/>
                        </a:p>
                      </a:txBody>
                      <a:tcPr/>
                    </a:tc>
                    <a:extLst>
                      <a:ext uri="{0D108BD9-81ED-4DB2-BD59-A6C34878D82A}">
                        <a16:rowId xmlns:a16="http://schemas.microsoft.com/office/drawing/2014/main" val="683060960"/>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1</m:t>
                                        </m:r>
                                      </m:sup>
                                    </m:sSup>
                                    <m:r>
                                      <a:rPr lang="en-AU" b="0" i="1" smtClean="0">
                                        <a:latin typeface="Cambria Math" panose="02040503050406030204" pitchFamily="18" charset="0"/>
                                      </a:rPr>
                                      <m:t>)</m:t>
                                    </m:r>
                                  </m:e>
                                </m:func>
                                <m:r>
                                  <a:rPr lang="en-AU" b="0" i="1" smtClean="0">
                                    <a:latin typeface="Cambria Math" panose="02040503050406030204" pitchFamily="18" charset="0"/>
                                  </a:rPr>
                                  <m:t>=</m:t>
                                </m:r>
                              </m:oMath>
                            </m:oMathPara>
                          </a14:m>
                          <a:endParaRPr lang="en-AU"/>
                        </a:p>
                      </a:txBody>
                      <a:tcPr/>
                    </a:tc>
                    <a:extLst>
                      <a:ext uri="{0D108BD9-81ED-4DB2-BD59-A6C34878D82A}">
                        <a16:rowId xmlns:a16="http://schemas.microsoft.com/office/drawing/2014/main" val="2809877414"/>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0</m:t>
                                        </m:r>
                                      </m:sup>
                                    </m:sSup>
                                    <m:r>
                                      <a:rPr lang="en-AU" b="0" i="1" smtClean="0">
                                        <a:latin typeface="Cambria Math" panose="02040503050406030204" pitchFamily="18" charset="0"/>
                                      </a:rPr>
                                      <m:t>)</m:t>
                                    </m:r>
                                  </m:e>
                                </m:func>
                                <m:r>
                                  <a:rPr lang="en-AU" b="0" i="1" smtClean="0">
                                    <a:latin typeface="Cambria Math" panose="02040503050406030204" pitchFamily="18" charset="0"/>
                                  </a:rPr>
                                  <m:t>=</m:t>
                                </m:r>
                              </m:oMath>
                            </m:oMathPara>
                          </a14:m>
                          <a:endParaRPr lang="en-AU"/>
                        </a:p>
                      </a:txBody>
                      <a:tcPr/>
                    </a:tc>
                    <a:extLst>
                      <a:ext uri="{0D108BD9-81ED-4DB2-BD59-A6C34878D82A}">
                        <a16:rowId xmlns:a16="http://schemas.microsoft.com/office/drawing/2014/main" val="3442976588"/>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−1</m:t>
                                        </m:r>
                                      </m:sup>
                                    </m:sSup>
                                    <m:r>
                                      <a:rPr lang="en-AU" b="0" i="1" smtClean="0">
                                        <a:latin typeface="Cambria Math" panose="02040503050406030204" pitchFamily="18" charset="0"/>
                                      </a:rPr>
                                      <m:t>)</m:t>
                                    </m:r>
                                  </m:e>
                                </m:func>
                                <m:r>
                                  <a:rPr lang="en-AU" b="0" i="1" smtClean="0">
                                    <a:latin typeface="Cambria Math" panose="02040503050406030204" pitchFamily="18" charset="0"/>
                                  </a:rPr>
                                  <m:t>=</m:t>
                                </m:r>
                              </m:oMath>
                            </m:oMathPara>
                          </a14:m>
                          <a:endParaRPr lang="en-AU"/>
                        </a:p>
                      </a:txBody>
                      <a:tcPr/>
                    </a:tc>
                    <a:extLst>
                      <a:ext uri="{0D108BD9-81ED-4DB2-BD59-A6C34878D82A}">
                        <a16:rowId xmlns:a16="http://schemas.microsoft.com/office/drawing/2014/main" val="463283931"/>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−2</m:t>
                                        </m:r>
                                      </m:sup>
                                    </m:sSup>
                                    <m:r>
                                      <a:rPr lang="en-AU" b="0" i="1" smtClean="0">
                                        <a:latin typeface="Cambria Math" panose="02040503050406030204" pitchFamily="18" charset="0"/>
                                      </a:rPr>
                                      <m:t>)</m:t>
                                    </m:r>
                                  </m:e>
                                </m:func>
                                <m:r>
                                  <a:rPr lang="en-AU" b="0" i="1" smtClean="0">
                                    <a:latin typeface="Cambria Math" panose="02040503050406030204" pitchFamily="18" charset="0"/>
                                  </a:rPr>
                                  <m:t>=</m:t>
                                </m:r>
                              </m:oMath>
                            </m:oMathPara>
                          </a14:m>
                          <a:endParaRPr lang="en-AU" dirty="0"/>
                        </a:p>
                      </a:txBody>
                      <a:tcPr/>
                    </a:tc>
                    <a:extLst>
                      <a:ext uri="{0D108BD9-81ED-4DB2-BD59-A6C34878D82A}">
                        <a16:rowId xmlns:a16="http://schemas.microsoft.com/office/drawing/2014/main" val="1041273510"/>
                      </a:ext>
                    </a:extLst>
                  </a:tr>
                </a:tbl>
              </a:graphicData>
            </a:graphic>
          </p:graphicFrame>
        </mc:Choice>
        <mc:Fallback xmlns="">
          <p:graphicFrame>
            <p:nvGraphicFramePr>
              <p:cNvPr id="7" name="Table 6" descr="A table showing the logarithm, base 10, of the powers of 10. ">
                <a:extLst>
                  <a:ext uri="{FF2B5EF4-FFF2-40B4-BE49-F238E27FC236}">
                    <a16:creationId xmlns:a16="http://schemas.microsoft.com/office/drawing/2014/main" id="{481EF574-FB4F-B8E8-618D-8B131E05514C}"/>
                  </a:ext>
                </a:extLst>
              </p:cNvPr>
              <p:cNvGraphicFramePr>
                <a:graphicFrameLocks noGrp="1"/>
              </p:cNvGraphicFramePr>
              <p:nvPr>
                <p:extLst>
                  <p:ext uri="{D42A27DB-BD31-4B8C-83A1-F6EECF244321}">
                    <p14:modId xmlns:p14="http://schemas.microsoft.com/office/powerpoint/2010/main" val="4022888289"/>
                  </p:ext>
                </p:extLst>
              </p:nvPr>
            </p:nvGraphicFramePr>
            <p:xfrm>
              <a:off x="3298092" y="2437934"/>
              <a:ext cx="3946769" cy="3017520"/>
            </p:xfrm>
            <a:graphic>
              <a:graphicData uri="http://schemas.openxmlformats.org/drawingml/2006/table">
                <a:tbl>
                  <a:tblPr firstRow="1" bandRow="1">
                    <a:tableStyleId>{5940675A-B579-460E-94D1-54222C63F5DA}</a:tableStyleId>
                  </a:tblPr>
                  <a:tblGrid>
                    <a:gridCol w="3946769">
                      <a:extLst>
                        <a:ext uri="{9D8B030D-6E8A-4147-A177-3AD203B41FA5}">
                          <a16:colId xmlns:a16="http://schemas.microsoft.com/office/drawing/2014/main" val="1361175969"/>
                        </a:ext>
                      </a:extLst>
                    </a:gridCol>
                  </a:tblGrid>
                  <a:tr h="502920">
                    <a:tc>
                      <a:txBody>
                        <a:bodyPr/>
                        <a:lstStyle/>
                        <a:p>
                          <a:endParaRPr lang="en-US"/>
                        </a:p>
                      </a:txBody>
                      <a:tcPr>
                        <a:blipFill>
                          <a:blip r:embed="rId2"/>
                          <a:stretch>
                            <a:fillRect l="-321" r="-321" b="-502500"/>
                          </a:stretch>
                        </a:blipFill>
                      </a:tcPr>
                    </a:tc>
                    <a:extLst>
                      <a:ext uri="{0D108BD9-81ED-4DB2-BD59-A6C34878D82A}">
                        <a16:rowId xmlns:a16="http://schemas.microsoft.com/office/drawing/2014/main" val="3569245442"/>
                      </a:ext>
                    </a:extLst>
                  </a:tr>
                  <a:tr h="502920">
                    <a:tc>
                      <a:txBody>
                        <a:bodyPr/>
                        <a:lstStyle/>
                        <a:p>
                          <a:endParaRPr lang="en-US"/>
                        </a:p>
                      </a:txBody>
                      <a:tcPr>
                        <a:blipFill>
                          <a:blip r:embed="rId2"/>
                          <a:stretch>
                            <a:fillRect l="-321" t="-100000" r="-321" b="-402500"/>
                          </a:stretch>
                        </a:blipFill>
                      </a:tcPr>
                    </a:tc>
                    <a:extLst>
                      <a:ext uri="{0D108BD9-81ED-4DB2-BD59-A6C34878D82A}">
                        <a16:rowId xmlns:a16="http://schemas.microsoft.com/office/drawing/2014/main" val="683060960"/>
                      </a:ext>
                    </a:extLst>
                  </a:tr>
                  <a:tr h="502920">
                    <a:tc>
                      <a:txBody>
                        <a:bodyPr/>
                        <a:lstStyle/>
                        <a:p>
                          <a:endParaRPr lang="en-US"/>
                        </a:p>
                      </a:txBody>
                      <a:tcPr>
                        <a:blipFill>
                          <a:blip r:embed="rId2"/>
                          <a:stretch>
                            <a:fillRect l="-321" t="-200000" r="-321" b="-302500"/>
                          </a:stretch>
                        </a:blipFill>
                      </a:tcPr>
                    </a:tc>
                    <a:extLst>
                      <a:ext uri="{0D108BD9-81ED-4DB2-BD59-A6C34878D82A}">
                        <a16:rowId xmlns:a16="http://schemas.microsoft.com/office/drawing/2014/main" val="2809877414"/>
                      </a:ext>
                    </a:extLst>
                  </a:tr>
                  <a:tr h="502920">
                    <a:tc>
                      <a:txBody>
                        <a:bodyPr/>
                        <a:lstStyle/>
                        <a:p>
                          <a:endParaRPr lang="en-US"/>
                        </a:p>
                      </a:txBody>
                      <a:tcPr>
                        <a:blipFill>
                          <a:blip r:embed="rId2"/>
                          <a:stretch>
                            <a:fillRect l="-321" t="-307692" r="-321" b="-210256"/>
                          </a:stretch>
                        </a:blipFill>
                      </a:tcPr>
                    </a:tc>
                    <a:extLst>
                      <a:ext uri="{0D108BD9-81ED-4DB2-BD59-A6C34878D82A}">
                        <a16:rowId xmlns:a16="http://schemas.microsoft.com/office/drawing/2014/main" val="3442976588"/>
                      </a:ext>
                    </a:extLst>
                  </a:tr>
                  <a:tr h="502920">
                    <a:tc>
                      <a:txBody>
                        <a:bodyPr/>
                        <a:lstStyle/>
                        <a:p>
                          <a:endParaRPr lang="en-US"/>
                        </a:p>
                      </a:txBody>
                      <a:tcPr>
                        <a:blipFill>
                          <a:blip r:embed="rId2"/>
                          <a:stretch>
                            <a:fillRect l="-321" t="-397500" r="-321" b="-105000"/>
                          </a:stretch>
                        </a:blipFill>
                      </a:tcPr>
                    </a:tc>
                    <a:extLst>
                      <a:ext uri="{0D108BD9-81ED-4DB2-BD59-A6C34878D82A}">
                        <a16:rowId xmlns:a16="http://schemas.microsoft.com/office/drawing/2014/main" val="463283931"/>
                      </a:ext>
                    </a:extLst>
                  </a:tr>
                  <a:tr h="502920">
                    <a:tc>
                      <a:txBody>
                        <a:bodyPr/>
                        <a:lstStyle/>
                        <a:p>
                          <a:endParaRPr lang="en-US"/>
                        </a:p>
                      </a:txBody>
                      <a:tcPr>
                        <a:blipFill>
                          <a:blip r:embed="rId2"/>
                          <a:stretch>
                            <a:fillRect l="-321" t="-497500" r="-321" b="-5000"/>
                          </a:stretch>
                        </a:blipFill>
                      </a:tcPr>
                    </a:tc>
                    <a:extLst>
                      <a:ext uri="{0D108BD9-81ED-4DB2-BD59-A6C34878D82A}">
                        <a16:rowId xmlns:a16="http://schemas.microsoft.com/office/drawing/2014/main" val="1041273510"/>
                      </a:ext>
                    </a:extLst>
                  </a:tr>
                </a:tbl>
              </a:graphicData>
            </a:graphic>
          </p:graphicFrame>
        </mc:Fallback>
      </mc:AlternateContent>
      <p:sp>
        <p:nvSpPr>
          <p:cNvPr id="6" name="Speech Bubble: Rectangle with Corners Rounded 5">
            <a:extLst>
              <a:ext uri="{FF2B5EF4-FFF2-40B4-BE49-F238E27FC236}">
                <a16:creationId xmlns:a16="http://schemas.microsoft.com/office/drawing/2014/main" id="{6D9C6CF4-E7EA-1858-0BDA-BBEE8CAAE4FB}"/>
              </a:ext>
            </a:extLst>
          </p:cNvPr>
          <p:cNvSpPr/>
          <p:nvPr/>
        </p:nvSpPr>
        <p:spPr>
          <a:xfrm>
            <a:off x="472272" y="2903972"/>
            <a:ext cx="2291024" cy="2907105"/>
          </a:xfrm>
          <a:prstGeom prst="wedgeRoundRectCallout">
            <a:avLst>
              <a:gd name="adj1" fmla="val 72227"/>
              <a:gd name="adj2" fmla="val -5152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609585" rtl="0" eaLnBrk="1" fontAlgn="auto" latinLnBrk="0" hangingPunct="1">
              <a:lnSpc>
                <a:spcPct val="15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Arial" panose="020B0604020202020204"/>
                <a:ea typeface="+mn-ea"/>
                <a:cs typeface="+mn-cs"/>
              </a:rPr>
              <a:t>What do you notice about the base of the logarithm and the base of the exponential?</a:t>
            </a:r>
          </a:p>
        </p:txBody>
      </p:sp>
      <mc:AlternateContent xmlns:mc="http://schemas.openxmlformats.org/markup-compatibility/2006" xmlns:a14="http://schemas.microsoft.com/office/drawing/2010/main">
        <mc:Choice Requires="a14">
          <p:graphicFrame>
            <p:nvGraphicFramePr>
              <p:cNvPr id="8" name="Table 7" descr="The solutions to the logarithms. &#10;&#10;log_10(10^3)=3&#10;log_10(10^2)=2&#10;log_10(10^1)=1&#10;log_10(10^0)=0&#10;log_10(10^-1)=-1&#10;log_10(10^-2)=-2">
                <a:extLst>
                  <a:ext uri="{FF2B5EF4-FFF2-40B4-BE49-F238E27FC236}">
                    <a16:creationId xmlns:a16="http://schemas.microsoft.com/office/drawing/2014/main" id="{CF80A36F-3E75-D173-DF41-07BCC1ECD0EC}"/>
                  </a:ext>
                </a:extLst>
              </p:cNvPr>
              <p:cNvGraphicFramePr>
                <a:graphicFrameLocks noGrp="1"/>
              </p:cNvGraphicFramePr>
              <p:nvPr>
                <p:extLst>
                  <p:ext uri="{D42A27DB-BD31-4B8C-83A1-F6EECF244321}">
                    <p14:modId xmlns:p14="http://schemas.microsoft.com/office/powerpoint/2010/main" val="925538170"/>
                  </p:ext>
                </p:extLst>
              </p:nvPr>
            </p:nvGraphicFramePr>
            <p:xfrm>
              <a:off x="4805382" y="2463334"/>
              <a:ext cx="1125288" cy="2966720"/>
            </p:xfrm>
            <a:graphic>
              <a:graphicData uri="http://schemas.openxmlformats.org/drawingml/2006/table">
                <a:tbl>
                  <a:tblPr firstRow="1" bandRow="1">
                    <a:tableStyleId>{2D5ABB26-0587-4C30-8999-92F81FD0307C}</a:tableStyleId>
                  </a:tblPr>
                  <a:tblGrid>
                    <a:gridCol w="1125288">
                      <a:extLst>
                        <a:ext uri="{9D8B030D-6E8A-4147-A177-3AD203B41FA5}">
                          <a16:colId xmlns:a16="http://schemas.microsoft.com/office/drawing/2014/main" val="1361175969"/>
                        </a:ext>
                      </a:extLst>
                    </a:gridCol>
                  </a:tblGrid>
                  <a:tr h="370840">
                    <a:tc>
                      <a:txBody>
                        <a:bodyPr/>
                        <a:lstStyle/>
                        <a:p>
                          <a:pPr algn="l">
                            <a:lnSpc>
                              <a:spcPct val="150000"/>
                            </a:lnSpc>
                          </a:pPr>
                          <a:endParaRPr lang="en-AU"/>
                        </a:p>
                      </a:txBody>
                      <a:tcPr/>
                    </a:tc>
                    <a:extLst>
                      <a:ext uri="{0D108BD9-81ED-4DB2-BD59-A6C34878D82A}">
                        <a16:rowId xmlns:a16="http://schemas.microsoft.com/office/drawing/2014/main" val="3569245442"/>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2</m:t>
                                </m:r>
                              </m:oMath>
                            </m:oMathPara>
                          </a14:m>
                          <a:endParaRPr lang="en-AU"/>
                        </a:p>
                      </a:txBody>
                      <a:tcPr/>
                    </a:tc>
                    <a:extLst>
                      <a:ext uri="{0D108BD9-81ED-4DB2-BD59-A6C34878D82A}">
                        <a16:rowId xmlns:a16="http://schemas.microsoft.com/office/drawing/2014/main" val="683060960"/>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1</m:t>
                                </m:r>
                              </m:oMath>
                            </m:oMathPara>
                          </a14:m>
                          <a:endParaRPr lang="en-AU"/>
                        </a:p>
                      </a:txBody>
                      <a:tcPr/>
                    </a:tc>
                    <a:extLst>
                      <a:ext uri="{0D108BD9-81ED-4DB2-BD59-A6C34878D82A}">
                        <a16:rowId xmlns:a16="http://schemas.microsoft.com/office/drawing/2014/main" val="2809877414"/>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0</m:t>
                                </m:r>
                              </m:oMath>
                            </m:oMathPara>
                          </a14:m>
                          <a:endParaRPr lang="en-AU"/>
                        </a:p>
                      </a:txBody>
                      <a:tcPr/>
                    </a:tc>
                    <a:extLst>
                      <a:ext uri="{0D108BD9-81ED-4DB2-BD59-A6C34878D82A}">
                        <a16:rowId xmlns:a16="http://schemas.microsoft.com/office/drawing/2014/main" val="3442976588"/>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−1</m:t>
                                </m:r>
                              </m:oMath>
                            </m:oMathPara>
                          </a14:m>
                          <a:endParaRPr lang="en-AU"/>
                        </a:p>
                      </a:txBody>
                      <a:tcPr/>
                    </a:tc>
                    <a:extLst>
                      <a:ext uri="{0D108BD9-81ED-4DB2-BD59-A6C34878D82A}">
                        <a16:rowId xmlns:a16="http://schemas.microsoft.com/office/drawing/2014/main" val="463283931"/>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−2</m:t>
                                </m:r>
                              </m:oMath>
                            </m:oMathPara>
                          </a14:m>
                          <a:endParaRPr lang="en-AU" dirty="0"/>
                        </a:p>
                      </a:txBody>
                      <a:tcPr/>
                    </a:tc>
                    <a:extLst>
                      <a:ext uri="{0D108BD9-81ED-4DB2-BD59-A6C34878D82A}">
                        <a16:rowId xmlns:a16="http://schemas.microsoft.com/office/drawing/2014/main" val="1041273510"/>
                      </a:ext>
                    </a:extLst>
                  </a:tr>
                </a:tbl>
              </a:graphicData>
            </a:graphic>
          </p:graphicFrame>
        </mc:Choice>
        <mc:Fallback xmlns="">
          <p:graphicFrame>
            <p:nvGraphicFramePr>
              <p:cNvPr id="8" name="Table 7" descr="The solutions to the logarithms. &#10;&#10;log_10(10^3)=3&#10;log_10(10^2)=2&#10;log_10(10^1)=1&#10;log_10(10^0)=0&#10;log_10(10^-1)=-1&#10;log_10(10^-2)=-2">
                <a:extLst>
                  <a:ext uri="{FF2B5EF4-FFF2-40B4-BE49-F238E27FC236}">
                    <a16:creationId xmlns:a16="http://schemas.microsoft.com/office/drawing/2014/main" id="{CF80A36F-3E75-D173-DF41-07BCC1ECD0EC}"/>
                  </a:ext>
                </a:extLst>
              </p:cNvPr>
              <p:cNvGraphicFramePr>
                <a:graphicFrameLocks noGrp="1"/>
              </p:cNvGraphicFramePr>
              <p:nvPr>
                <p:extLst>
                  <p:ext uri="{D42A27DB-BD31-4B8C-83A1-F6EECF244321}">
                    <p14:modId xmlns:p14="http://schemas.microsoft.com/office/powerpoint/2010/main" val="925538170"/>
                  </p:ext>
                </p:extLst>
              </p:nvPr>
            </p:nvGraphicFramePr>
            <p:xfrm>
              <a:off x="4805382" y="2463334"/>
              <a:ext cx="1125288" cy="2966720"/>
            </p:xfrm>
            <a:graphic>
              <a:graphicData uri="http://schemas.openxmlformats.org/drawingml/2006/table">
                <a:tbl>
                  <a:tblPr firstRow="1" bandRow="1">
                    <a:tableStyleId>{2D5ABB26-0587-4C30-8999-92F81FD0307C}</a:tableStyleId>
                  </a:tblPr>
                  <a:tblGrid>
                    <a:gridCol w="1125288">
                      <a:extLst>
                        <a:ext uri="{9D8B030D-6E8A-4147-A177-3AD203B41FA5}">
                          <a16:colId xmlns:a16="http://schemas.microsoft.com/office/drawing/2014/main" val="1361175969"/>
                        </a:ext>
                      </a:extLst>
                    </a:gridCol>
                  </a:tblGrid>
                  <a:tr h="452120">
                    <a:tc>
                      <a:txBody>
                        <a:bodyPr/>
                        <a:lstStyle/>
                        <a:p>
                          <a:pPr algn="l">
                            <a:lnSpc>
                              <a:spcPct val="150000"/>
                            </a:lnSpc>
                          </a:pPr>
                          <a:endParaRPr lang="en-AU"/>
                        </a:p>
                      </a:txBody>
                      <a:tcPr/>
                    </a:tc>
                    <a:extLst>
                      <a:ext uri="{0D108BD9-81ED-4DB2-BD59-A6C34878D82A}">
                        <a16:rowId xmlns:a16="http://schemas.microsoft.com/office/drawing/2014/main" val="3569245442"/>
                      </a:ext>
                    </a:extLst>
                  </a:tr>
                  <a:tr h="502920">
                    <a:tc>
                      <a:txBody>
                        <a:bodyPr/>
                        <a:lstStyle/>
                        <a:p>
                          <a:endParaRPr lang="en-US"/>
                        </a:p>
                      </a:txBody>
                      <a:tcPr>
                        <a:blipFill>
                          <a:blip r:embed="rId3"/>
                          <a:stretch>
                            <a:fillRect t="-89157" b="-397590"/>
                          </a:stretch>
                        </a:blipFill>
                      </a:tcPr>
                    </a:tc>
                    <a:extLst>
                      <a:ext uri="{0D108BD9-81ED-4DB2-BD59-A6C34878D82A}">
                        <a16:rowId xmlns:a16="http://schemas.microsoft.com/office/drawing/2014/main" val="683060960"/>
                      </a:ext>
                    </a:extLst>
                  </a:tr>
                  <a:tr h="502920">
                    <a:tc>
                      <a:txBody>
                        <a:bodyPr/>
                        <a:lstStyle/>
                        <a:p>
                          <a:endParaRPr lang="en-US"/>
                        </a:p>
                      </a:txBody>
                      <a:tcPr>
                        <a:blipFill>
                          <a:blip r:embed="rId3"/>
                          <a:stretch>
                            <a:fillRect t="-191463" b="-302439"/>
                          </a:stretch>
                        </a:blipFill>
                      </a:tcPr>
                    </a:tc>
                    <a:extLst>
                      <a:ext uri="{0D108BD9-81ED-4DB2-BD59-A6C34878D82A}">
                        <a16:rowId xmlns:a16="http://schemas.microsoft.com/office/drawing/2014/main" val="2809877414"/>
                      </a:ext>
                    </a:extLst>
                  </a:tr>
                  <a:tr h="502920">
                    <a:tc>
                      <a:txBody>
                        <a:bodyPr/>
                        <a:lstStyle/>
                        <a:p>
                          <a:endParaRPr lang="en-US"/>
                        </a:p>
                      </a:txBody>
                      <a:tcPr>
                        <a:blipFill>
                          <a:blip r:embed="rId3"/>
                          <a:stretch>
                            <a:fillRect t="-287952" b="-198795"/>
                          </a:stretch>
                        </a:blipFill>
                      </a:tcPr>
                    </a:tc>
                    <a:extLst>
                      <a:ext uri="{0D108BD9-81ED-4DB2-BD59-A6C34878D82A}">
                        <a16:rowId xmlns:a16="http://schemas.microsoft.com/office/drawing/2014/main" val="3442976588"/>
                      </a:ext>
                    </a:extLst>
                  </a:tr>
                  <a:tr h="502920">
                    <a:tc>
                      <a:txBody>
                        <a:bodyPr/>
                        <a:lstStyle/>
                        <a:p>
                          <a:endParaRPr lang="en-US"/>
                        </a:p>
                      </a:txBody>
                      <a:tcPr>
                        <a:blipFill>
                          <a:blip r:embed="rId3"/>
                          <a:stretch>
                            <a:fillRect t="-392683" b="-101220"/>
                          </a:stretch>
                        </a:blipFill>
                      </a:tcPr>
                    </a:tc>
                    <a:extLst>
                      <a:ext uri="{0D108BD9-81ED-4DB2-BD59-A6C34878D82A}">
                        <a16:rowId xmlns:a16="http://schemas.microsoft.com/office/drawing/2014/main" val="463283931"/>
                      </a:ext>
                    </a:extLst>
                  </a:tr>
                  <a:tr h="502920">
                    <a:tc>
                      <a:txBody>
                        <a:bodyPr/>
                        <a:lstStyle/>
                        <a:p>
                          <a:endParaRPr lang="en-US"/>
                        </a:p>
                      </a:txBody>
                      <a:tcPr>
                        <a:blipFill>
                          <a:blip r:embed="rId3"/>
                          <a:stretch>
                            <a:fillRect t="-486747"/>
                          </a:stretch>
                        </a:blipFill>
                      </a:tcPr>
                    </a:tc>
                    <a:extLst>
                      <a:ext uri="{0D108BD9-81ED-4DB2-BD59-A6C34878D82A}">
                        <a16:rowId xmlns:a16="http://schemas.microsoft.com/office/drawing/2014/main" val="1041273510"/>
                      </a:ext>
                    </a:extLst>
                  </a:tr>
                </a:tbl>
              </a:graphicData>
            </a:graphic>
          </p:graphicFrame>
        </mc:Fallback>
      </mc:AlternateContent>
      <p:sp>
        <p:nvSpPr>
          <p:cNvPr id="9" name="Speech Bubble: Rectangle with Corners Rounded 8">
            <a:extLst>
              <a:ext uri="{FF2B5EF4-FFF2-40B4-BE49-F238E27FC236}">
                <a16:creationId xmlns:a16="http://schemas.microsoft.com/office/drawing/2014/main" id="{7585C905-B104-97D4-965E-CF4260CB8043}"/>
              </a:ext>
            </a:extLst>
          </p:cNvPr>
          <p:cNvSpPr/>
          <p:nvPr/>
        </p:nvSpPr>
        <p:spPr>
          <a:xfrm>
            <a:off x="8666066" y="2313800"/>
            <a:ext cx="2291024" cy="1526680"/>
          </a:xfrm>
          <a:prstGeom prst="wedgeRoundRectCallout">
            <a:avLst>
              <a:gd name="adj1" fmla="val -142922"/>
              <a:gd name="adj2" fmla="val 7643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609585" rtl="0" eaLnBrk="1" fontAlgn="auto" latinLnBrk="0" hangingPunct="1">
              <a:lnSpc>
                <a:spcPct val="15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Arial" panose="020B0604020202020204"/>
                <a:ea typeface="+mn-ea"/>
                <a:cs typeface="+mn-cs"/>
              </a:rPr>
              <a:t>What do you notice about the pattern?</a:t>
            </a:r>
          </a:p>
        </p:txBody>
      </p: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1DA0A062-D4DC-1CB7-8CB9-D0FA6DF73A08}"/>
                  </a:ext>
                </a:extLst>
              </p:cNvPr>
              <p:cNvSpPr/>
              <p:nvPr/>
            </p:nvSpPr>
            <p:spPr>
              <a:xfrm>
                <a:off x="8302752" y="4251960"/>
                <a:ext cx="2999232" cy="1772920"/>
              </a:xfrm>
              <a:prstGeom prst="wedgeRoundRectCallout">
                <a:avLst>
                  <a:gd name="adj1" fmla="val -106068"/>
                  <a:gd name="adj2" fmla="val -230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609585" rtl="0" eaLnBrk="1" fontAlgn="auto" latinLnBrk="0" hangingPunct="1">
                  <a:lnSpc>
                    <a:spcPct val="15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Arial" panose="020B0604020202020204"/>
                    <a:ea typeface="+mn-ea"/>
                    <a:cs typeface="+mn-cs"/>
                  </a:rPr>
                  <a:t>Does the pattern hold for other bases?</a:t>
                </a:r>
              </a:p>
              <a:p>
                <a:pPr marL="0" marR="0" lvl="0" indent="0" defTabSz="609585" rtl="0" eaLnBrk="1" fontAlgn="auto" latinLnBrk="0" hangingPunct="1">
                  <a:lnSpc>
                    <a:spcPct val="15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Arial" panose="020B0604020202020204"/>
                    <a:ea typeface="+mn-ea"/>
                    <a:cs typeface="+mn-cs"/>
                  </a:rPr>
                  <a:t>Try </a:t>
                </a:r>
                <a14:m>
                  <m:oMath xmlns:m="http://schemas.openxmlformats.org/officeDocument/2006/math">
                    <m:func>
                      <m:funcPr>
                        <m:ctrlPr>
                          <a:rPr kumimoji="0" lang="en-AU" sz="20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uncPr>
                      <m:fName>
                        <m:r>
                          <m:rPr>
                            <m:sty m:val="p"/>
                          </m:rPr>
                          <a:rPr kumimoji="0" lang="en-AU" sz="2000" b="0"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ln</m:t>
                        </m:r>
                      </m:fName>
                      <m:e>
                        <m:d>
                          <m:dPr>
                            <m:ctrlPr>
                              <a:rPr kumimoji="0" lang="en-AU" sz="20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dPr>
                          <m:e>
                            <m:sSup>
                              <m:sSupPr>
                                <m:ctrlPr>
                                  <a:rPr kumimoji="0" lang="en-AU" sz="20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en-AU" sz="20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𝑒</m:t>
                                </m:r>
                              </m:e>
                              <m:sup>
                                <m:r>
                                  <a:rPr kumimoji="0" lang="en-AU" sz="20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3</m:t>
                                </m:r>
                              </m:sup>
                            </m:sSup>
                          </m:e>
                        </m:d>
                      </m:e>
                    </m:func>
                  </m:oMath>
                </a14:m>
                <a:r>
                  <a:rPr kumimoji="0" lang="en-AU" sz="20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mc:Choice>
        <mc:Fallback xmlns="">
          <p:sp>
            <p:nvSpPr>
              <p:cNvPr id="10" name="Speech Bubble: Rectangle with Corners Rounded 9">
                <a:extLst>
                  <a:ext uri="{FF2B5EF4-FFF2-40B4-BE49-F238E27FC236}">
                    <a16:creationId xmlns:a16="http://schemas.microsoft.com/office/drawing/2014/main" id="{1DA0A062-D4DC-1CB7-8CB9-D0FA6DF73A08}"/>
                  </a:ext>
                </a:extLst>
              </p:cNvPr>
              <p:cNvSpPr>
                <a:spLocks noRot="1" noChangeAspect="1" noMove="1" noResize="1" noEditPoints="1" noAdjustHandles="1" noChangeArrowheads="1" noChangeShapeType="1" noTextEdit="1"/>
              </p:cNvSpPr>
              <p:nvPr/>
            </p:nvSpPr>
            <p:spPr>
              <a:xfrm>
                <a:off x="8302752" y="4251960"/>
                <a:ext cx="2999232" cy="1772920"/>
              </a:xfrm>
              <a:prstGeom prst="wedgeRoundRectCallout">
                <a:avLst>
                  <a:gd name="adj1" fmla="val -106068"/>
                  <a:gd name="adj2" fmla="val -23078"/>
                  <a:gd name="adj3" fmla="val 16667"/>
                </a:avLst>
              </a:prstGeom>
              <a:blipFill>
                <a:blip r:embed="rId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5A06E78A-9972-2CAB-BD5B-583221EA4DC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2206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187CE4-CEFB-70BB-A132-AF95D66AFD3D}"/>
              </a:ext>
            </a:extLst>
          </p:cNvPr>
          <p:cNvSpPr>
            <a:spLocks noGrp="1"/>
          </p:cNvSpPr>
          <p:nvPr>
            <p:ph type="title"/>
          </p:nvPr>
        </p:nvSpPr>
        <p:spPr/>
        <p:txBody>
          <a:bodyPr/>
          <a:lstStyle/>
          <a:p>
            <a:r>
              <a:rPr lang="en-AU"/>
              <a:t>Logarithm properties (1)</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C993216A-FB5F-EBEB-54EC-ED69FD0F39ED}"/>
                  </a:ext>
                </a:extLst>
              </p:cNvPr>
              <p:cNvSpPr>
                <a:spLocks noGrp="1"/>
              </p:cNvSpPr>
              <p:nvPr>
                <p:ph type="body" sz="quarter" idx="18"/>
              </p:nvPr>
            </p:nvSpPr>
            <p:spPr/>
            <p:txBody>
              <a:bodyPr/>
              <a:lstStyle/>
              <a:p>
                <a:pPr>
                  <a:lnSpc>
                    <a:spcPct val="100000"/>
                  </a:lnSpc>
                  <a:spcAft>
                    <a:spcPts val="0"/>
                  </a:spcAft>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𝑎</m:t>
                          </m:r>
                        </m:e>
                        <m:sup>
                          <m:func>
                            <m:funcPr>
                              <m:ctrlPr>
                                <a:rPr lang="en-AU" i="1" smtClean="0">
                                  <a:latin typeface="Cambria Math" panose="02040503050406030204" pitchFamily="18" charset="0"/>
                                </a:rPr>
                              </m:ctrlPr>
                            </m:funcPr>
                            <m:fName>
                              <m:r>
                                <m:rPr>
                                  <m:sty m:val="p"/>
                                </m:rPr>
                                <a:rPr lang="en-AU" i="0" smtClean="0">
                                  <a:latin typeface="Cambria Math" panose="02040503050406030204" pitchFamily="18" charset="0"/>
                                </a:rPr>
                                <m:t>ln</m:t>
                              </m:r>
                            </m:fName>
                            <m:e>
                              <m:r>
                                <a:rPr lang="en-AU" b="0" i="1" smtClean="0">
                                  <a:latin typeface="Cambria Math" panose="02040503050406030204" pitchFamily="18" charset="0"/>
                                </a:rPr>
                                <m:t>𝑥</m:t>
                              </m:r>
                            </m:e>
                          </m:func>
                        </m:sup>
                      </m:sSup>
                    </m:oMath>
                  </m:oMathPara>
                </a14:m>
                <a:endParaRPr lang="en-AU"/>
              </a:p>
            </p:txBody>
          </p:sp>
        </mc:Choice>
        <mc:Fallback xmlns="">
          <p:sp>
            <p:nvSpPr>
              <p:cNvPr id="4" name="Text Placeholder 3">
                <a:extLst>
                  <a:ext uri="{FF2B5EF4-FFF2-40B4-BE49-F238E27FC236}">
                    <a16:creationId xmlns:a16="http://schemas.microsoft.com/office/drawing/2014/main" id="{C993216A-FB5F-EBEB-54EC-ED69FD0F39ED}"/>
                  </a:ext>
                </a:extLst>
              </p:cNvPr>
              <p:cNvSpPr>
                <a:spLocks noGrp="1" noRot="1" noChangeAspect="1" noMove="1" noResize="1" noEditPoints="1" noAdjustHandles="1" noChangeArrowheads="1" noChangeShapeType="1" noTextEdit="1"/>
              </p:cNvSpPr>
              <p:nvPr>
                <p:ph type="body" sz="quarter" idx="18"/>
              </p:nvPr>
            </p:nvSpPr>
            <p:spPr>
              <a:blipFill>
                <a:blip r:embed="rId2"/>
                <a:stretch>
                  <a:fillRect l="-796"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E00B429-FF9F-DC3A-913A-CDEB39CA654D}"/>
                  </a:ext>
                </a:extLst>
              </p:cNvPr>
              <p:cNvSpPr>
                <a:spLocks noGrp="1"/>
              </p:cNvSpPr>
              <p:nvPr>
                <p:ph type="body" sz="quarter" idx="17"/>
              </p:nvPr>
            </p:nvSpPr>
            <p:spPr>
              <a:xfrm>
                <a:off x="359999" y="1486561"/>
                <a:ext cx="4811769" cy="937122"/>
              </a:xfrm>
            </p:spPr>
            <p:txBody>
              <a:bodyPr/>
              <a:lstStyle/>
              <a:p>
                <a:r>
                  <a:rPr lang="en-AU" sz="1800"/>
                  <a:t>Complete the table using a calculator for the expression </a:t>
                </a:r>
                <a14:m>
                  <m:oMath xmlns:m="http://schemas.openxmlformats.org/officeDocument/2006/math">
                    <m:sSup>
                      <m:sSupPr>
                        <m:ctrlPr>
                          <a:rPr lang="en-AU" sz="1800" i="1">
                            <a:latin typeface="Cambria Math" panose="02040503050406030204" pitchFamily="18" charset="0"/>
                          </a:rPr>
                        </m:ctrlPr>
                      </m:sSupPr>
                      <m:e>
                        <m:r>
                          <a:rPr lang="en-AU" sz="1800" i="1">
                            <a:latin typeface="Cambria Math" panose="02040503050406030204" pitchFamily="18" charset="0"/>
                          </a:rPr>
                          <m:t>𝑒</m:t>
                        </m:r>
                      </m:e>
                      <m:sup>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ln</m:t>
                            </m:r>
                          </m:fName>
                          <m:e>
                            <m:r>
                              <a:rPr lang="en-AU" sz="1800" i="1">
                                <a:latin typeface="Cambria Math" panose="02040503050406030204" pitchFamily="18" charset="0"/>
                              </a:rPr>
                              <m:t>𝑥</m:t>
                            </m:r>
                          </m:e>
                        </m:func>
                      </m:sup>
                    </m:sSup>
                  </m:oMath>
                </a14:m>
                <a:r>
                  <a:rPr lang="en-AU" sz="1800"/>
                  <a:t>.</a:t>
                </a:r>
              </a:p>
            </p:txBody>
          </p:sp>
        </mc:Choice>
        <mc:Fallback xmlns="">
          <p:sp>
            <p:nvSpPr>
              <p:cNvPr id="5" name="Text Placeholder 4">
                <a:extLst>
                  <a:ext uri="{FF2B5EF4-FFF2-40B4-BE49-F238E27FC236}">
                    <a16:creationId xmlns:a16="http://schemas.microsoft.com/office/drawing/2014/main" id="{AE00B429-FF9F-DC3A-913A-CDEB39CA654D}"/>
                  </a:ext>
                </a:extLst>
              </p:cNvPr>
              <p:cNvSpPr>
                <a:spLocks noGrp="1" noRot="1" noChangeAspect="1" noMove="1" noResize="1" noEditPoints="1" noAdjustHandles="1" noChangeArrowheads="1" noChangeShapeType="1" noTextEdit="1"/>
              </p:cNvSpPr>
              <p:nvPr>
                <p:ph type="body" sz="quarter" idx="17"/>
              </p:nvPr>
            </p:nvSpPr>
            <p:spPr>
              <a:xfrm>
                <a:off x="359999" y="1486561"/>
                <a:ext cx="4811769" cy="937122"/>
              </a:xfrm>
              <a:blipFill>
                <a:blip r:embed="rId3"/>
                <a:stretch>
                  <a:fillRect l="-2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descr="table of values for x and e^ln(x)">
                <a:extLst>
                  <a:ext uri="{FF2B5EF4-FFF2-40B4-BE49-F238E27FC236}">
                    <a16:creationId xmlns:a16="http://schemas.microsoft.com/office/drawing/2014/main" id="{F020FF2B-A835-5116-07F3-47A54849F8A0}"/>
                  </a:ext>
                </a:extLst>
              </p:cNvPr>
              <p:cNvGraphicFramePr>
                <a:graphicFrameLocks noGrp="1"/>
              </p:cNvGraphicFramePr>
              <p:nvPr>
                <p:extLst>
                  <p:ext uri="{D42A27DB-BD31-4B8C-83A1-F6EECF244321}">
                    <p14:modId xmlns:p14="http://schemas.microsoft.com/office/powerpoint/2010/main" val="1368581720"/>
                  </p:ext>
                </p:extLst>
              </p:nvPr>
            </p:nvGraphicFramePr>
            <p:xfrm>
              <a:off x="359998" y="2488934"/>
              <a:ext cx="4811769" cy="2232152"/>
            </p:xfrm>
            <a:graphic>
              <a:graphicData uri="http://schemas.openxmlformats.org/drawingml/2006/table">
                <a:tbl>
                  <a:tblPr firstRow="1" bandRow="1">
                    <a:tableStyleId>{5940675A-B579-460E-94D1-54222C63F5DA}</a:tableStyleId>
                  </a:tblPr>
                  <a:tblGrid>
                    <a:gridCol w="2398217">
                      <a:extLst>
                        <a:ext uri="{9D8B030D-6E8A-4147-A177-3AD203B41FA5}">
                          <a16:colId xmlns:a16="http://schemas.microsoft.com/office/drawing/2014/main" val="372573103"/>
                        </a:ext>
                      </a:extLst>
                    </a:gridCol>
                    <a:gridCol w="2413552">
                      <a:extLst>
                        <a:ext uri="{9D8B030D-6E8A-4147-A177-3AD203B41FA5}">
                          <a16:colId xmlns:a16="http://schemas.microsoft.com/office/drawing/2014/main" val="216412654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AU" b="0"/>
                        </a:p>
                      </a:txBody>
                      <a:tcPr/>
                    </a:tc>
                    <a:tc>
                      <a:txBody>
                        <a:bodyPr/>
                        <a:lstStyle/>
                        <a:p>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r>
                                      <a:rPr lang="en-AU" b="0" smtClean="0">
                                        <a:latin typeface="Cambria Math" panose="02040503050406030204" pitchFamily="18" charset="0"/>
                                      </a:rPr>
                                      <m:t>𝑒</m:t>
                                    </m:r>
                                  </m:e>
                                  <m:sup>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ln</m:t>
                                        </m:r>
                                      </m:fName>
                                      <m:e>
                                        <m:r>
                                          <a:rPr lang="en-AU" b="0" smtClean="0">
                                            <a:latin typeface="Cambria Math" panose="02040503050406030204" pitchFamily="18" charset="0"/>
                                          </a:rPr>
                                          <m:t>𝑥</m:t>
                                        </m:r>
                                      </m:e>
                                    </m:func>
                                  </m:sup>
                                </m:sSup>
                              </m:oMath>
                            </m:oMathPara>
                          </a14:m>
                          <a:endParaRPr lang="en-AU"/>
                        </a:p>
                      </a:txBody>
                      <a:tcPr/>
                    </a:tc>
                    <a:extLst>
                      <a:ext uri="{0D108BD9-81ED-4DB2-BD59-A6C34878D82A}">
                        <a16:rowId xmlns:a16="http://schemas.microsoft.com/office/drawing/2014/main" val="1672743691"/>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oMath>
                            </m:oMathPara>
                          </a14:m>
                          <a:endParaRPr lang="en-AU"/>
                        </a:p>
                      </a:txBody>
                      <a:tcPr/>
                    </a:tc>
                    <a:tc>
                      <a:txBody>
                        <a:bodyPr/>
                        <a:lstStyle/>
                        <a:p>
                          <a:endParaRPr lang="en-AU"/>
                        </a:p>
                      </a:txBody>
                      <a:tcPr/>
                    </a:tc>
                    <a:extLst>
                      <a:ext uri="{0D108BD9-81ED-4DB2-BD59-A6C34878D82A}">
                        <a16:rowId xmlns:a16="http://schemas.microsoft.com/office/drawing/2014/main" val="1114400176"/>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oMath>
                            </m:oMathPara>
                          </a14:m>
                          <a:endParaRPr lang="en-AU"/>
                        </a:p>
                      </a:txBody>
                      <a:tcPr/>
                    </a:tc>
                    <a:tc>
                      <a:txBody>
                        <a:bodyPr/>
                        <a:lstStyle/>
                        <a:p>
                          <a:endParaRPr lang="en-AU"/>
                        </a:p>
                      </a:txBody>
                      <a:tcPr/>
                    </a:tc>
                    <a:extLst>
                      <a:ext uri="{0D108BD9-81ED-4DB2-BD59-A6C34878D82A}">
                        <a16:rowId xmlns:a16="http://schemas.microsoft.com/office/drawing/2014/main" val="282786891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m:t>
                                </m:r>
                              </m:oMath>
                            </m:oMathPara>
                          </a14:m>
                          <a:endParaRPr lang="en-AU"/>
                        </a:p>
                      </a:txBody>
                      <a:tcPr/>
                    </a:tc>
                    <a:tc>
                      <a:txBody>
                        <a:bodyPr/>
                        <a:lstStyle/>
                        <a:p>
                          <a:endParaRPr lang="en-AU"/>
                        </a:p>
                      </a:txBody>
                      <a:tcPr/>
                    </a:tc>
                    <a:extLst>
                      <a:ext uri="{0D108BD9-81ED-4DB2-BD59-A6C34878D82A}">
                        <a16:rowId xmlns:a16="http://schemas.microsoft.com/office/drawing/2014/main" val="2930644303"/>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m:t>
                                </m:r>
                              </m:oMath>
                            </m:oMathPara>
                          </a14:m>
                          <a:endParaRPr lang="en-AU"/>
                        </a:p>
                      </a:txBody>
                      <a:tcPr/>
                    </a:tc>
                    <a:tc>
                      <a:txBody>
                        <a:bodyPr/>
                        <a:lstStyle/>
                        <a:p>
                          <a:endParaRPr lang="en-AU"/>
                        </a:p>
                      </a:txBody>
                      <a:tcPr/>
                    </a:tc>
                    <a:extLst>
                      <a:ext uri="{0D108BD9-81ED-4DB2-BD59-A6C34878D82A}">
                        <a16:rowId xmlns:a16="http://schemas.microsoft.com/office/drawing/2014/main" val="1857876813"/>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m:t>
                                </m:r>
                              </m:oMath>
                            </m:oMathPara>
                          </a14:m>
                          <a:endParaRPr lang="en-AU"/>
                        </a:p>
                      </a:txBody>
                      <a:tcPr/>
                    </a:tc>
                    <a:tc>
                      <a:txBody>
                        <a:bodyPr/>
                        <a:lstStyle/>
                        <a:p>
                          <a:endParaRPr lang="en-AU" dirty="0"/>
                        </a:p>
                      </a:txBody>
                      <a:tcPr/>
                    </a:tc>
                    <a:extLst>
                      <a:ext uri="{0D108BD9-81ED-4DB2-BD59-A6C34878D82A}">
                        <a16:rowId xmlns:a16="http://schemas.microsoft.com/office/drawing/2014/main" val="3178341369"/>
                      </a:ext>
                    </a:extLst>
                  </a:tr>
                </a:tbl>
              </a:graphicData>
            </a:graphic>
          </p:graphicFrame>
        </mc:Choice>
        <mc:Fallback xmlns="">
          <p:graphicFrame>
            <p:nvGraphicFramePr>
              <p:cNvPr id="6" name="Table 5" descr="table of values for x and e^ln(x)">
                <a:extLst>
                  <a:ext uri="{FF2B5EF4-FFF2-40B4-BE49-F238E27FC236}">
                    <a16:creationId xmlns:a16="http://schemas.microsoft.com/office/drawing/2014/main" id="{F020FF2B-A835-5116-07F3-47A54849F8A0}"/>
                  </a:ext>
                </a:extLst>
              </p:cNvPr>
              <p:cNvGraphicFramePr>
                <a:graphicFrameLocks noGrp="1"/>
              </p:cNvGraphicFramePr>
              <p:nvPr>
                <p:extLst>
                  <p:ext uri="{D42A27DB-BD31-4B8C-83A1-F6EECF244321}">
                    <p14:modId xmlns:p14="http://schemas.microsoft.com/office/powerpoint/2010/main" val="1368581720"/>
                  </p:ext>
                </p:extLst>
              </p:nvPr>
            </p:nvGraphicFramePr>
            <p:xfrm>
              <a:off x="359998" y="2488934"/>
              <a:ext cx="4811769" cy="2232152"/>
            </p:xfrm>
            <a:graphic>
              <a:graphicData uri="http://schemas.openxmlformats.org/drawingml/2006/table">
                <a:tbl>
                  <a:tblPr firstRow="1" bandRow="1">
                    <a:tableStyleId>{5940675A-B579-460E-94D1-54222C63F5DA}</a:tableStyleId>
                  </a:tblPr>
                  <a:tblGrid>
                    <a:gridCol w="2398217">
                      <a:extLst>
                        <a:ext uri="{9D8B030D-6E8A-4147-A177-3AD203B41FA5}">
                          <a16:colId xmlns:a16="http://schemas.microsoft.com/office/drawing/2014/main" val="372573103"/>
                        </a:ext>
                      </a:extLst>
                    </a:gridCol>
                    <a:gridCol w="2413552">
                      <a:extLst>
                        <a:ext uri="{9D8B030D-6E8A-4147-A177-3AD203B41FA5}">
                          <a16:colId xmlns:a16="http://schemas.microsoft.com/office/drawing/2014/main" val="2164126541"/>
                        </a:ext>
                      </a:extLst>
                    </a:gridCol>
                  </a:tblGrid>
                  <a:tr h="377952">
                    <a:tc>
                      <a:txBody>
                        <a:bodyPr/>
                        <a:lstStyle/>
                        <a:p>
                          <a:endParaRPr lang="en-US"/>
                        </a:p>
                      </a:txBody>
                      <a:tcPr>
                        <a:blipFill>
                          <a:blip r:embed="rId4"/>
                          <a:stretch>
                            <a:fillRect l="-254" t="-1613" r="-101015" b="-495161"/>
                          </a:stretch>
                        </a:blipFill>
                      </a:tcPr>
                    </a:tc>
                    <a:tc>
                      <a:txBody>
                        <a:bodyPr/>
                        <a:lstStyle/>
                        <a:p>
                          <a:endParaRPr lang="en-US"/>
                        </a:p>
                      </a:txBody>
                      <a:tcPr>
                        <a:blipFill>
                          <a:blip r:embed="rId4"/>
                          <a:stretch>
                            <a:fillRect l="-99747" t="-1613" r="-505" b="-495161"/>
                          </a:stretch>
                        </a:blipFill>
                      </a:tcPr>
                    </a:tc>
                    <a:extLst>
                      <a:ext uri="{0D108BD9-81ED-4DB2-BD59-A6C34878D82A}">
                        <a16:rowId xmlns:a16="http://schemas.microsoft.com/office/drawing/2014/main" val="1672743691"/>
                      </a:ext>
                    </a:extLst>
                  </a:tr>
                  <a:tr h="370840">
                    <a:tc>
                      <a:txBody>
                        <a:bodyPr/>
                        <a:lstStyle/>
                        <a:p>
                          <a:endParaRPr lang="en-US"/>
                        </a:p>
                      </a:txBody>
                      <a:tcPr>
                        <a:blipFill>
                          <a:blip r:embed="rId4"/>
                          <a:stretch>
                            <a:fillRect l="-254" t="-103279" r="-101015" b="-403279"/>
                          </a:stretch>
                        </a:blipFill>
                      </a:tcPr>
                    </a:tc>
                    <a:tc>
                      <a:txBody>
                        <a:bodyPr/>
                        <a:lstStyle/>
                        <a:p>
                          <a:endParaRPr lang="en-AU"/>
                        </a:p>
                      </a:txBody>
                      <a:tcPr/>
                    </a:tc>
                    <a:extLst>
                      <a:ext uri="{0D108BD9-81ED-4DB2-BD59-A6C34878D82A}">
                        <a16:rowId xmlns:a16="http://schemas.microsoft.com/office/drawing/2014/main" val="1114400176"/>
                      </a:ext>
                    </a:extLst>
                  </a:tr>
                  <a:tr h="370840">
                    <a:tc>
                      <a:txBody>
                        <a:bodyPr/>
                        <a:lstStyle/>
                        <a:p>
                          <a:endParaRPr lang="en-US"/>
                        </a:p>
                      </a:txBody>
                      <a:tcPr>
                        <a:blipFill>
                          <a:blip r:embed="rId4"/>
                          <a:stretch>
                            <a:fillRect l="-254" t="-203279" r="-101015" b="-303279"/>
                          </a:stretch>
                        </a:blipFill>
                      </a:tcPr>
                    </a:tc>
                    <a:tc>
                      <a:txBody>
                        <a:bodyPr/>
                        <a:lstStyle/>
                        <a:p>
                          <a:endParaRPr lang="en-AU"/>
                        </a:p>
                      </a:txBody>
                      <a:tcPr/>
                    </a:tc>
                    <a:extLst>
                      <a:ext uri="{0D108BD9-81ED-4DB2-BD59-A6C34878D82A}">
                        <a16:rowId xmlns:a16="http://schemas.microsoft.com/office/drawing/2014/main" val="2827868914"/>
                      </a:ext>
                    </a:extLst>
                  </a:tr>
                  <a:tr h="370840">
                    <a:tc>
                      <a:txBody>
                        <a:bodyPr/>
                        <a:lstStyle/>
                        <a:p>
                          <a:endParaRPr lang="en-US"/>
                        </a:p>
                      </a:txBody>
                      <a:tcPr>
                        <a:blipFill>
                          <a:blip r:embed="rId4"/>
                          <a:stretch>
                            <a:fillRect l="-254" t="-303279" r="-101015" b="-203279"/>
                          </a:stretch>
                        </a:blipFill>
                      </a:tcPr>
                    </a:tc>
                    <a:tc>
                      <a:txBody>
                        <a:bodyPr/>
                        <a:lstStyle/>
                        <a:p>
                          <a:endParaRPr lang="en-AU"/>
                        </a:p>
                      </a:txBody>
                      <a:tcPr/>
                    </a:tc>
                    <a:extLst>
                      <a:ext uri="{0D108BD9-81ED-4DB2-BD59-A6C34878D82A}">
                        <a16:rowId xmlns:a16="http://schemas.microsoft.com/office/drawing/2014/main" val="2930644303"/>
                      </a:ext>
                    </a:extLst>
                  </a:tr>
                  <a:tr h="370840">
                    <a:tc>
                      <a:txBody>
                        <a:bodyPr/>
                        <a:lstStyle/>
                        <a:p>
                          <a:endParaRPr lang="en-US"/>
                        </a:p>
                      </a:txBody>
                      <a:tcPr>
                        <a:blipFill>
                          <a:blip r:embed="rId4"/>
                          <a:stretch>
                            <a:fillRect l="-254" t="-403279" r="-101015" b="-103279"/>
                          </a:stretch>
                        </a:blipFill>
                      </a:tcPr>
                    </a:tc>
                    <a:tc>
                      <a:txBody>
                        <a:bodyPr/>
                        <a:lstStyle/>
                        <a:p>
                          <a:endParaRPr lang="en-AU"/>
                        </a:p>
                      </a:txBody>
                      <a:tcPr/>
                    </a:tc>
                    <a:extLst>
                      <a:ext uri="{0D108BD9-81ED-4DB2-BD59-A6C34878D82A}">
                        <a16:rowId xmlns:a16="http://schemas.microsoft.com/office/drawing/2014/main" val="1857876813"/>
                      </a:ext>
                    </a:extLst>
                  </a:tr>
                  <a:tr h="370840">
                    <a:tc>
                      <a:txBody>
                        <a:bodyPr/>
                        <a:lstStyle/>
                        <a:p>
                          <a:endParaRPr lang="en-US"/>
                        </a:p>
                      </a:txBody>
                      <a:tcPr>
                        <a:blipFill>
                          <a:blip r:embed="rId4"/>
                          <a:stretch>
                            <a:fillRect l="-254" t="-503279" r="-101015" b="-3279"/>
                          </a:stretch>
                        </a:blipFill>
                      </a:tcPr>
                    </a:tc>
                    <a:tc>
                      <a:txBody>
                        <a:bodyPr/>
                        <a:lstStyle/>
                        <a:p>
                          <a:endParaRPr lang="en-AU"/>
                        </a:p>
                      </a:txBody>
                      <a:tcPr/>
                    </a:tc>
                    <a:extLst>
                      <a:ext uri="{0D108BD9-81ED-4DB2-BD59-A6C34878D82A}">
                        <a16:rowId xmlns:a16="http://schemas.microsoft.com/office/drawing/2014/main" val="3178341369"/>
                      </a:ext>
                    </a:extLst>
                  </a:tr>
                </a:tbl>
              </a:graphicData>
            </a:graphic>
          </p:graphicFrame>
        </mc:Fallback>
      </mc:AlternateContent>
      <p:grpSp>
        <p:nvGrpSpPr>
          <p:cNvPr id="20" name="Group 19" descr="The solutions: 3, 2, 1, no soution, no solution.">
            <a:extLst>
              <a:ext uri="{FF2B5EF4-FFF2-40B4-BE49-F238E27FC236}">
                <a16:creationId xmlns:a16="http://schemas.microsoft.com/office/drawing/2014/main" id="{B2AE00B3-0BE7-36A6-4AC9-25B42669A824}"/>
              </a:ext>
              <a:ext uri="{C183D7F6-B498-43B3-948B-1728B52AA6E4}">
                <adec:decorative xmlns:adec="http://schemas.microsoft.com/office/drawing/2017/decorative" val="0"/>
              </a:ext>
            </a:extLst>
          </p:cNvPr>
          <p:cNvGrpSpPr/>
          <p:nvPr/>
        </p:nvGrpSpPr>
        <p:grpSpPr>
          <a:xfrm>
            <a:off x="3333749" y="2915708"/>
            <a:ext cx="1171575" cy="1831015"/>
            <a:chOff x="3600450" y="2915708"/>
            <a:chExt cx="628650" cy="1831015"/>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68E012E-7F5A-EDF7-B9A2-2862F267A42F}"/>
                    </a:ext>
                  </a:extLst>
                </p:cNvPr>
                <p:cNvSpPr txBox="1"/>
                <p:nvPr/>
              </p:nvSpPr>
              <p:spPr>
                <a:xfrm>
                  <a:off x="3600450" y="2915708"/>
                  <a:ext cx="628650" cy="33288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m:t>
                        </m:r>
                      </m:oMath>
                    </m:oMathPara>
                  </a14:m>
                  <a:endParaRPr lang="en-AU" sz="1800"/>
                </a:p>
              </p:txBody>
            </p:sp>
          </mc:Choice>
          <mc:Fallback xmlns="">
            <p:sp>
              <p:nvSpPr>
                <p:cNvPr id="13" name="TextBox 12">
                  <a:extLst>
                    <a:ext uri="{FF2B5EF4-FFF2-40B4-BE49-F238E27FC236}">
                      <a16:creationId xmlns:a16="http://schemas.microsoft.com/office/drawing/2014/main" id="{068E012E-7F5A-EDF7-B9A2-2862F267A42F}"/>
                    </a:ext>
                  </a:extLst>
                </p:cNvPr>
                <p:cNvSpPr txBox="1">
                  <a:spLocks noRot="1" noChangeAspect="1" noMove="1" noResize="1" noEditPoints="1" noAdjustHandles="1" noChangeArrowheads="1" noChangeShapeType="1" noTextEdit="1"/>
                </p:cNvSpPr>
                <p:nvPr/>
              </p:nvSpPr>
              <p:spPr>
                <a:xfrm>
                  <a:off x="3600450" y="2915708"/>
                  <a:ext cx="628650" cy="33288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F284761-7B23-BD04-985C-E11B872E1D3D}"/>
                    </a:ext>
                  </a:extLst>
                </p:cNvPr>
                <p:cNvSpPr txBox="1"/>
                <p:nvPr/>
              </p:nvSpPr>
              <p:spPr>
                <a:xfrm>
                  <a:off x="3600450" y="3284701"/>
                  <a:ext cx="628650" cy="33288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m:t>
                        </m:r>
                      </m:oMath>
                    </m:oMathPara>
                  </a14:m>
                  <a:endParaRPr lang="en-AU" sz="1800"/>
                </a:p>
              </p:txBody>
            </p:sp>
          </mc:Choice>
          <mc:Fallback xmlns="">
            <p:sp>
              <p:nvSpPr>
                <p:cNvPr id="14" name="TextBox 13">
                  <a:extLst>
                    <a:ext uri="{FF2B5EF4-FFF2-40B4-BE49-F238E27FC236}">
                      <a16:creationId xmlns:a16="http://schemas.microsoft.com/office/drawing/2014/main" id="{2F284761-7B23-BD04-985C-E11B872E1D3D}"/>
                    </a:ext>
                  </a:extLst>
                </p:cNvPr>
                <p:cNvSpPr txBox="1">
                  <a:spLocks noRot="1" noChangeAspect="1" noMove="1" noResize="1" noEditPoints="1" noAdjustHandles="1" noChangeArrowheads="1" noChangeShapeType="1" noTextEdit="1"/>
                </p:cNvSpPr>
                <p:nvPr/>
              </p:nvSpPr>
              <p:spPr>
                <a:xfrm>
                  <a:off x="3600450" y="3284701"/>
                  <a:ext cx="628650" cy="33288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93F393-BDE8-11C3-FE90-72723DCD6EBB}"/>
                    </a:ext>
                  </a:extLst>
                </p:cNvPr>
                <p:cNvSpPr txBox="1"/>
                <p:nvPr/>
              </p:nvSpPr>
              <p:spPr>
                <a:xfrm>
                  <a:off x="3600450" y="3663714"/>
                  <a:ext cx="628650" cy="33288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a:p>
              </p:txBody>
            </p:sp>
          </mc:Choice>
          <mc:Fallback xmlns="">
            <p:sp>
              <p:nvSpPr>
                <p:cNvPr id="17" name="TextBox 16">
                  <a:extLst>
                    <a:ext uri="{FF2B5EF4-FFF2-40B4-BE49-F238E27FC236}">
                      <a16:creationId xmlns:a16="http://schemas.microsoft.com/office/drawing/2014/main" id="{1493F393-BDE8-11C3-FE90-72723DCD6EBB}"/>
                    </a:ext>
                  </a:extLst>
                </p:cNvPr>
                <p:cNvSpPr txBox="1">
                  <a:spLocks noRot="1" noChangeAspect="1" noMove="1" noResize="1" noEditPoints="1" noAdjustHandles="1" noChangeArrowheads="1" noChangeShapeType="1" noTextEdit="1"/>
                </p:cNvSpPr>
                <p:nvPr/>
              </p:nvSpPr>
              <p:spPr>
                <a:xfrm>
                  <a:off x="3600450" y="3663714"/>
                  <a:ext cx="628650" cy="332880"/>
                </a:xfrm>
                <a:prstGeom prst="rect">
                  <a:avLst/>
                </a:prstGeom>
                <a:blipFill>
                  <a:blip r:embed="rId9"/>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655F281C-4210-1CBD-4BFA-60C82E53DF58}"/>
                </a:ext>
              </a:extLst>
            </p:cNvPr>
            <p:cNvSpPr txBox="1"/>
            <p:nvPr/>
          </p:nvSpPr>
          <p:spPr>
            <a:xfrm>
              <a:off x="3600450" y="4039025"/>
              <a:ext cx="628650" cy="332880"/>
            </a:xfrm>
            <a:prstGeom prst="rect">
              <a:avLst/>
            </a:prstGeom>
            <a:noFill/>
          </p:spPr>
          <p:txBody>
            <a:bodyPr wrap="square" lIns="0" tIns="0" rIns="0" bIns="0" rtlCol="0">
              <a:noAutofit/>
            </a:bodyPr>
            <a:lstStyle/>
            <a:p>
              <a:pPr algn="l"/>
              <a:r>
                <a:rPr lang="en-AU" sz="1800"/>
                <a:t>No solution</a:t>
              </a:r>
            </a:p>
          </p:txBody>
        </p:sp>
        <p:sp>
          <p:nvSpPr>
            <p:cNvPr id="19" name="TextBox 18">
              <a:extLst>
                <a:ext uri="{FF2B5EF4-FFF2-40B4-BE49-F238E27FC236}">
                  <a16:creationId xmlns:a16="http://schemas.microsoft.com/office/drawing/2014/main" id="{ECF6F437-06DB-205C-A658-689E750EBA9D}"/>
                </a:ext>
              </a:extLst>
            </p:cNvPr>
            <p:cNvSpPr txBox="1"/>
            <p:nvPr/>
          </p:nvSpPr>
          <p:spPr>
            <a:xfrm>
              <a:off x="3600450" y="4413843"/>
              <a:ext cx="628650" cy="332880"/>
            </a:xfrm>
            <a:prstGeom prst="rect">
              <a:avLst/>
            </a:prstGeom>
            <a:noFill/>
          </p:spPr>
          <p:txBody>
            <a:bodyPr wrap="square" lIns="0" tIns="0" rIns="0" bIns="0" rtlCol="0">
              <a:noAutofit/>
            </a:bodyPr>
            <a:lstStyle/>
            <a:p>
              <a:pPr algn="l"/>
              <a:r>
                <a:rPr lang="en-AU" sz="1800"/>
                <a:t>No solution</a:t>
              </a:r>
            </a:p>
          </p:txBody>
        </p:sp>
      </p:grpSp>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BDD034F5-1A07-2576-3EF6-CB65C0F08D1F}"/>
                  </a:ext>
                </a:extLst>
              </p:cNvPr>
              <p:cNvSpPr txBox="1">
                <a:spLocks/>
              </p:cNvSpPr>
              <p:nvPr/>
            </p:nvSpPr>
            <p:spPr>
              <a:xfrm>
                <a:off x="6819901" y="1432015"/>
                <a:ext cx="4841941" cy="93712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Complete the table using a calculator for the expression </a:t>
                </a:r>
                <a14:m>
                  <m:oMath xmlns:m="http://schemas.openxmlformats.org/officeDocument/2006/math">
                    <m:sSup>
                      <m:sSupPr>
                        <m:ctrlPr>
                          <a:rPr lang="en-AU" i="1">
                            <a:latin typeface="Cambria Math" panose="02040503050406030204" pitchFamily="18" charset="0"/>
                          </a:rPr>
                        </m:ctrlPr>
                      </m:sSupPr>
                      <m:e>
                        <m:r>
                          <a:rPr lang="en-AU" b="0" i="1" smtClean="0">
                            <a:latin typeface="Cambria Math" panose="02040503050406030204" pitchFamily="18" charset="0"/>
                          </a:rPr>
                          <m:t>10</m:t>
                        </m:r>
                      </m:e>
                      <m:sup>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b="0" i="1" smtClean="0">
                                    <a:latin typeface="Cambria Math" panose="02040503050406030204" pitchFamily="18" charset="0"/>
                                  </a:rPr>
                                  <m:t>10</m:t>
                                </m:r>
                              </m:sub>
                            </m:sSub>
                          </m:fName>
                          <m:e>
                            <m:r>
                              <a:rPr lang="en-AU" i="1">
                                <a:latin typeface="Cambria Math" panose="02040503050406030204" pitchFamily="18" charset="0"/>
                              </a:rPr>
                              <m:t>𝑥</m:t>
                            </m:r>
                          </m:e>
                        </m:func>
                      </m:sup>
                    </m:sSup>
                  </m:oMath>
                </a14:m>
                <a:r>
                  <a:rPr lang="en-AU"/>
                  <a:t>.</a:t>
                </a:r>
              </a:p>
            </p:txBody>
          </p:sp>
        </mc:Choice>
        <mc:Fallback xmlns="">
          <p:sp>
            <p:nvSpPr>
              <p:cNvPr id="8" name="Text Placeholder 4">
                <a:extLst>
                  <a:ext uri="{FF2B5EF4-FFF2-40B4-BE49-F238E27FC236}">
                    <a16:creationId xmlns:a16="http://schemas.microsoft.com/office/drawing/2014/main" id="{BDD034F5-1A07-2576-3EF6-CB65C0F08D1F}"/>
                  </a:ext>
                </a:extLst>
              </p:cNvPr>
              <p:cNvSpPr txBox="1">
                <a:spLocks noRot="1" noChangeAspect="1" noMove="1" noResize="1" noEditPoints="1" noAdjustHandles="1" noChangeArrowheads="1" noChangeShapeType="1" noTextEdit="1"/>
              </p:cNvSpPr>
              <p:nvPr/>
            </p:nvSpPr>
            <p:spPr>
              <a:xfrm>
                <a:off x="6819901" y="1432015"/>
                <a:ext cx="4841941" cy="937122"/>
              </a:xfrm>
              <a:prstGeom prst="rect">
                <a:avLst/>
              </a:prstGeom>
              <a:blipFill>
                <a:blip r:embed="rId5"/>
                <a:stretch>
                  <a:fillRect l="-3275" b="-9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descr="table of values for x and 10^log(x)">
                <a:extLst>
                  <a:ext uri="{FF2B5EF4-FFF2-40B4-BE49-F238E27FC236}">
                    <a16:creationId xmlns:a16="http://schemas.microsoft.com/office/drawing/2014/main" id="{98B2E3A5-4474-ECBF-E240-3897236A32A1}"/>
                  </a:ext>
                </a:extLst>
              </p:cNvPr>
              <p:cNvGraphicFramePr>
                <a:graphicFrameLocks noGrp="1"/>
              </p:cNvGraphicFramePr>
              <p:nvPr>
                <p:extLst>
                  <p:ext uri="{D42A27DB-BD31-4B8C-83A1-F6EECF244321}">
                    <p14:modId xmlns:p14="http://schemas.microsoft.com/office/powerpoint/2010/main" val="1932900789"/>
                  </p:ext>
                </p:extLst>
              </p:nvPr>
            </p:nvGraphicFramePr>
            <p:xfrm>
              <a:off x="6823586" y="2508618"/>
              <a:ext cx="4841942" cy="2232152"/>
            </p:xfrm>
            <a:graphic>
              <a:graphicData uri="http://schemas.openxmlformats.org/drawingml/2006/table">
                <a:tbl>
                  <a:tblPr firstRow="1" bandRow="1">
                    <a:tableStyleId>{5940675A-B579-460E-94D1-54222C63F5DA}</a:tableStyleId>
                  </a:tblPr>
                  <a:tblGrid>
                    <a:gridCol w="2413255">
                      <a:extLst>
                        <a:ext uri="{9D8B030D-6E8A-4147-A177-3AD203B41FA5}">
                          <a16:colId xmlns:a16="http://schemas.microsoft.com/office/drawing/2014/main" val="372573103"/>
                        </a:ext>
                      </a:extLst>
                    </a:gridCol>
                    <a:gridCol w="2428687">
                      <a:extLst>
                        <a:ext uri="{9D8B030D-6E8A-4147-A177-3AD203B41FA5}">
                          <a16:colId xmlns:a16="http://schemas.microsoft.com/office/drawing/2014/main" val="216412654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AU" b="0"/>
                        </a:p>
                      </a:txBody>
                      <a:tcPr/>
                    </a:tc>
                    <a:tc>
                      <a:txBody>
                        <a:bodyPr/>
                        <a:lstStyle/>
                        <a:p>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r>
                                      <a:rPr lang="en-AU" b="0" i="0" smtClean="0">
                                        <a:latin typeface="Cambria Math" panose="02040503050406030204" pitchFamily="18" charset="0"/>
                                      </a:rPr>
                                      <m:t>10</m:t>
                                    </m:r>
                                  </m:e>
                                  <m:sup>
                                    <m:func>
                                      <m:funcPr>
                                        <m:ctrlPr>
                                          <a:rPr lang="en-AU" i="1" smtClean="0">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b="0" i="1" smtClean="0">
                                                <a:latin typeface="Cambria Math" panose="02040503050406030204" pitchFamily="18" charset="0"/>
                                              </a:rPr>
                                              <m:t>10</m:t>
                                            </m:r>
                                          </m:sub>
                                        </m:sSub>
                                      </m:fName>
                                      <m:e>
                                        <m:r>
                                          <a:rPr lang="en-AU" i="1">
                                            <a:latin typeface="Cambria Math" panose="02040503050406030204" pitchFamily="18" charset="0"/>
                                          </a:rPr>
                                          <m:t>𝑥</m:t>
                                        </m:r>
                                      </m:e>
                                    </m:func>
                                  </m:sup>
                                </m:sSup>
                              </m:oMath>
                            </m:oMathPara>
                          </a14:m>
                          <a:endParaRPr lang="en-AU"/>
                        </a:p>
                      </a:txBody>
                      <a:tcPr/>
                    </a:tc>
                    <a:extLst>
                      <a:ext uri="{0D108BD9-81ED-4DB2-BD59-A6C34878D82A}">
                        <a16:rowId xmlns:a16="http://schemas.microsoft.com/office/drawing/2014/main" val="1672743691"/>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oMath>
                            </m:oMathPara>
                          </a14:m>
                          <a:endParaRPr lang="en-AU"/>
                        </a:p>
                      </a:txBody>
                      <a:tcPr/>
                    </a:tc>
                    <a:tc>
                      <a:txBody>
                        <a:bodyPr/>
                        <a:lstStyle/>
                        <a:p>
                          <a:endParaRPr lang="en-AU"/>
                        </a:p>
                      </a:txBody>
                      <a:tcPr/>
                    </a:tc>
                    <a:extLst>
                      <a:ext uri="{0D108BD9-81ED-4DB2-BD59-A6C34878D82A}">
                        <a16:rowId xmlns:a16="http://schemas.microsoft.com/office/drawing/2014/main" val="1114400176"/>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oMath>
                            </m:oMathPara>
                          </a14:m>
                          <a:endParaRPr lang="en-AU"/>
                        </a:p>
                      </a:txBody>
                      <a:tcPr/>
                    </a:tc>
                    <a:tc>
                      <a:txBody>
                        <a:bodyPr/>
                        <a:lstStyle/>
                        <a:p>
                          <a:endParaRPr lang="en-AU"/>
                        </a:p>
                      </a:txBody>
                      <a:tcPr/>
                    </a:tc>
                    <a:extLst>
                      <a:ext uri="{0D108BD9-81ED-4DB2-BD59-A6C34878D82A}">
                        <a16:rowId xmlns:a16="http://schemas.microsoft.com/office/drawing/2014/main" val="282786891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m:t>
                                </m:r>
                              </m:oMath>
                            </m:oMathPara>
                          </a14:m>
                          <a:endParaRPr lang="en-AU"/>
                        </a:p>
                      </a:txBody>
                      <a:tcPr/>
                    </a:tc>
                    <a:tc>
                      <a:txBody>
                        <a:bodyPr/>
                        <a:lstStyle/>
                        <a:p>
                          <a:endParaRPr lang="en-AU"/>
                        </a:p>
                      </a:txBody>
                      <a:tcPr/>
                    </a:tc>
                    <a:extLst>
                      <a:ext uri="{0D108BD9-81ED-4DB2-BD59-A6C34878D82A}">
                        <a16:rowId xmlns:a16="http://schemas.microsoft.com/office/drawing/2014/main" val="2930644303"/>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m:t>
                                </m:r>
                              </m:oMath>
                            </m:oMathPara>
                          </a14:m>
                          <a:endParaRPr lang="en-AU"/>
                        </a:p>
                      </a:txBody>
                      <a:tcPr/>
                    </a:tc>
                    <a:tc>
                      <a:txBody>
                        <a:bodyPr/>
                        <a:lstStyle/>
                        <a:p>
                          <a:endParaRPr lang="en-AU"/>
                        </a:p>
                      </a:txBody>
                      <a:tcPr/>
                    </a:tc>
                    <a:extLst>
                      <a:ext uri="{0D108BD9-81ED-4DB2-BD59-A6C34878D82A}">
                        <a16:rowId xmlns:a16="http://schemas.microsoft.com/office/drawing/2014/main" val="1857876813"/>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m:t>
                                </m:r>
                              </m:oMath>
                            </m:oMathPara>
                          </a14:m>
                          <a:endParaRPr lang="en-AU"/>
                        </a:p>
                      </a:txBody>
                      <a:tcPr/>
                    </a:tc>
                    <a:tc>
                      <a:txBody>
                        <a:bodyPr/>
                        <a:lstStyle/>
                        <a:p>
                          <a:endParaRPr lang="en-AU" dirty="0"/>
                        </a:p>
                      </a:txBody>
                      <a:tcPr/>
                    </a:tc>
                    <a:extLst>
                      <a:ext uri="{0D108BD9-81ED-4DB2-BD59-A6C34878D82A}">
                        <a16:rowId xmlns:a16="http://schemas.microsoft.com/office/drawing/2014/main" val="3178341369"/>
                      </a:ext>
                    </a:extLst>
                  </a:tr>
                </a:tbl>
              </a:graphicData>
            </a:graphic>
          </p:graphicFrame>
        </mc:Choice>
        <mc:Fallback xmlns="">
          <p:graphicFrame>
            <p:nvGraphicFramePr>
              <p:cNvPr id="9" name="Table 8" descr="table of values for x and 10^log(x)">
                <a:extLst>
                  <a:ext uri="{FF2B5EF4-FFF2-40B4-BE49-F238E27FC236}">
                    <a16:creationId xmlns:a16="http://schemas.microsoft.com/office/drawing/2014/main" id="{98B2E3A5-4474-ECBF-E240-3897236A32A1}"/>
                  </a:ext>
                </a:extLst>
              </p:cNvPr>
              <p:cNvGraphicFramePr>
                <a:graphicFrameLocks noGrp="1"/>
              </p:cNvGraphicFramePr>
              <p:nvPr>
                <p:extLst>
                  <p:ext uri="{D42A27DB-BD31-4B8C-83A1-F6EECF244321}">
                    <p14:modId xmlns:p14="http://schemas.microsoft.com/office/powerpoint/2010/main" val="1932900789"/>
                  </p:ext>
                </p:extLst>
              </p:nvPr>
            </p:nvGraphicFramePr>
            <p:xfrm>
              <a:off x="6823586" y="2508618"/>
              <a:ext cx="4841942" cy="2232152"/>
            </p:xfrm>
            <a:graphic>
              <a:graphicData uri="http://schemas.openxmlformats.org/drawingml/2006/table">
                <a:tbl>
                  <a:tblPr firstRow="1" bandRow="1">
                    <a:tableStyleId>{5940675A-B579-460E-94D1-54222C63F5DA}</a:tableStyleId>
                  </a:tblPr>
                  <a:tblGrid>
                    <a:gridCol w="2413255">
                      <a:extLst>
                        <a:ext uri="{9D8B030D-6E8A-4147-A177-3AD203B41FA5}">
                          <a16:colId xmlns:a16="http://schemas.microsoft.com/office/drawing/2014/main" val="372573103"/>
                        </a:ext>
                      </a:extLst>
                    </a:gridCol>
                    <a:gridCol w="2428687">
                      <a:extLst>
                        <a:ext uri="{9D8B030D-6E8A-4147-A177-3AD203B41FA5}">
                          <a16:colId xmlns:a16="http://schemas.microsoft.com/office/drawing/2014/main" val="2164126541"/>
                        </a:ext>
                      </a:extLst>
                    </a:gridCol>
                  </a:tblGrid>
                  <a:tr h="377952">
                    <a:tc>
                      <a:txBody>
                        <a:bodyPr/>
                        <a:lstStyle/>
                        <a:p>
                          <a:endParaRPr lang="en-US"/>
                        </a:p>
                      </a:txBody>
                      <a:tcPr>
                        <a:blipFill>
                          <a:blip r:embed="rId6"/>
                          <a:stretch>
                            <a:fillRect l="-253" t="-1613" r="-101263" b="-495161"/>
                          </a:stretch>
                        </a:blipFill>
                      </a:tcPr>
                    </a:tc>
                    <a:tc>
                      <a:txBody>
                        <a:bodyPr/>
                        <a:lstStyle/>
                        <a:p>
                          <a:endParaRPr lang="en-US"/>
                        </a:p>
                      </a:txBody>
                      <a:tcPr>
                        <a:blipFill>
                          <a:blip r:embed="rId6"/>
                          <a:stretch>
                            <a:fillRect l="-99499" t="-1613" r="-501" b="-495161"/>
                          </a:stretch>
                        </a:blipFill>
                      </a:tcPr>
                    </a:tc>
                    <a:extLst>
                      <a:ext uri="{0D108BD9-81ED-4DB2-BD59-A6C34878D82A}">
                        <a16:rowId xmlns:a16="http://schemas.microsoft.com/office/drawing/2014/main" val="1672743691"/>
                      </a:ext>
                    </a:extLst>
                  </a:tr>
                  <a:tr h="370840">
                    <a:tc>
                      <a:txBody>
                        <a:bodyPr/>
                        <a:lstStyle/>
                        <a:p>
                          <a:endParaRPr lang="en-US"/>
                        </a:p>
                      </a:txBody>
                      <a:tcPr>
                        <a:blipFill>
                          <a:blip r:embed="rId6"/>
                          <a:stretch>
                            <a:fillRect l="-253" t="-103279" r="-101263" b="-403279"/>
                          </a:stretch>
                        </a:blipFill>
                      </a:tcPr>
                    </a:tc>
                    <a:tc>
                      <a:txBody>
                        <a:bodyPr/>
                        <a:lstStyle/>
                        <a:p>
                          <a:endParaRPr lang="en-AU"/>
                        </a:p>
                      </a:txBody>
                      <a:tcPr/>
                    </a:tc>
                    <a:extLst>
                      <a:ext uri="{0D108BD9-81ED-4DB2-BD59-A6C34878D82A}">
                        <a16:rowId xmlns:a16="http://schemas.microsoft.com/office/drawing/2014/main" val="1114400176"/>
                      </a:ext>
                    </a:extLst>
                  </a:tr>
                  <a:tr h="370840">
                    <a:tc>
                      <a:txBody>
                        <a:bodyPr/>
                        <a:lstStyle/>
                        <a:p>
                          <a:endParaRPr lang="en-US"/>
                        </a:p>
                      </a:txBody>
                      <a:tcPr>
                        <a:blipFill>
                          <a:blip r:embed="rId6"/>
                          <a:stretch>
                            <a:fillRect l="-253" t="-203279" r="-101263" b="-303279"/>
                          </a:stretch>
                        </a:blipFill>
                      </a:tcPr>
                    </a:tc>
                    <a:tc>
                      <a:txBody>
                        <a:bodyPr/>
                        <a:lstStyle/>
                        <a:p>
                          <a:endParaRPr lang="en-AU"/>
                        </a:p>
                      </a:txBody>
                      <a:tcPr/>
                    </a:tc>
                    <a:extLst>
                      <a:ext uri="{0D108BD9-81ED-4DB2-BD59-A6C34878D82A}">
                        <a16:rowId xmlns:a16="http://schemas.microsoft.com/office/drawing/2014/main" val="2827868914"/>
                      </a:ext>
                    </a:extLst>
                  </a:tr>
                  <a:tr h="370840">
                    <a:tc>
                      <a:txBody>
                        <a:bodyPr/>
                        <a:lstStyle/>
                        <a:p>
                          <a:endParaRPr lang="en-US"/>
                        </a:p>
                      </a:txBody>
                      <a:tcPr>
                        <a:blipFill>
                          <a:blip r:embed="rId6"/>
                          <a:stretch>
                            <a:fillRect l="-253" t="-303279" r="-101263" b="-203279"/>
                          </a:stretch>
                        </a:blipFill>
                      </a:tcPr>
                    </a:tc>
                    <a:tc>
                      <a:txBody>
                        <a:bodyPr/>
                        <a:lstStyle/>
                        <a:p>
                          <a:endParaRPr lang="en-AU"/>
                        </a:p>
                      </a:txBody>
                      <a:tcPr/>
                    </a:tc>
                    <a:extLst>
                      <a:ext uri="{0D108BD9-81ED-4DB2-BD59-A6C34878D82A}">
                        <a16:rowId xmlns:a16="http://schemas.microsoft.com/office/drawing/2014/main" val="2930644303"/>
                      </a:ext>
                    </a:extLst>
                  </a:tr>
                  <a:tr h="370840">
                    <a:tc>
                      <a:txBody>
                        <a:bodyPr/>
                        <a:lstStyle/>
                        <a:p>
                          <a:endParaRPr lang="en-US"/>
                        </a:p>
                      </a:txBody>
                      <a:tcPr>
                        <a:blipFill>
                          <a:blip r:embed="rId6"/>
                          <a:stretch>
                            <a:fillRect l="-253" t="-403279" r="-101263" b="-103279"/>
                          </a:stretch>
                        </a:blipFill>
                      </a:tcPr>
                    </a:tc>
                    <a:tc>
                      <a:txBody>
                        <a:bodyPr/>
                        <a:lstStyle/>
                        <a:p>
                          <a:endParaRPr lang="en-AU"/>
                        </a:p>
                      </a:txBody>
                      <a:tcPr/>
                    </a:tc>
                    <a:extLst>
                      <a:ext uri="{0D108BD9-81ED-4DB2-BD59-A6C34878D82A}">
                        <a16:rowId xmlns:a16="http://schemas.microsoft.com/office/drawing/2014/main" val="1857876813"/>
                      </a:ext>
                    </a:extLst>
                  </a:tr>
                  <a:tr h="370840">
                    <a:tc>
                      <a:txBody>
                        <a:bodyPr/>
                        <a:lstStyle/>
                        <a:p>
                          <a:endParaRPr lang="en-US"/>
                        </a:p>
                      </a:txBody>
                      <a:tcPr>
                        <a:blipFill>
                          <a:blip r:embed="rId6"/>
                          <a:stretch>
                            <a:fillRect l="-253" t="-503279" r="-101263" b="-3279"/>
                          </a:stretch>
                        </a:blipFill>
                      </a:tcPr>
                    </a:tc>
                    <a:tc>
                      <a:txBody>
                        <a:bodyPr/>
                        <a:lstStyle/>
                        <a:p>
                          <a:endParaRPr lang="en-AU"/>
                        </a:p>
                      </a:txBody>
                      <a:tcPr/>
                    </a:tc>
                    <a:extLst>
                      <a:ext uri="{0D108BD9-81ED-4DB2-BD59-A6C34878D82A}">
                        <a16:rowId xmlns:a16="http://schemas.microsoft.com/office/drawing/2014/main" val="3178341369"/>
                      </a:ext>
                    </a:extLst>
                  </a:tr>
                </a:tbl>
              </a:graphicData>
            </a:graphic>
          </p:graphicFrame>
        </mc:Fallback>
      </mc:AlternateContent>
      <p:grpSp>
        <p:nvGrpSpPr>
          <p:cNvPr id="21" name="Group 20" descr="n, no solution.">
            <a:extLst>
              <a:ext uri="{FF2B5EF4-FFF2-40B4-BE49-F238E27FC236}">
                <a16:creationId xmlns:a16="http://schemas.microsoft.com/office/drawing/2014/main" id="{0132B115-4702-9FBA-2206-C1C0C6250A59}"/>
              </a:ext>
              <a:ext uri="{C183D7F6-B498-43B3-948B-1728B52AA6E4}">
                <adec:decorative xmlns:adec="http://schemas.microsoft.com/office/drawing/2017/decorative" val="0"/>
              </a:ext>
            </a:extLst>
          </p:cNvPr>
          <p:cNvGrpSpPr/>
          <p:nvPr/>
        </p:nvGrpSpPr>
        <p:grpSpPr>
          <a:xfrm>
            <a:off x="9736702" y="2915708"/>
            <a:ext cx="1458415" cy="1831015"/>
            <a:chOff x="3600450" y="2915708"/>
            <a:chExt cx="628650" cy="1831015"/>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C6C5784-01A2-E129-A8ED-8D919B6AA0C2}"/>
                    </a:ext>
                  </a:extLst>
                </p:cNvPr>
                <p:cNvSpPr txBox="1"/>
                <p:nvPr/>
              </p:nvSpPr>
              <p:spPr>
                <a:xfrm>
                  <a:off x="3600450" y="2915708"/>
                  <a:ext cx="628650" cy="33288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m:t>
                        </m:r>
                      </m:oMath>
                    </m:oMathPara>
                  </a14:m>
                  <a:endParaRPr lang="en-AU" sz="1800"/>
                </a:p>
              </p:txBody>
            </p:sp>
          </mc:Choice>
          <mc:Fallback xmlns="">
            <p:sp>
              <p:nvSpPr>
                <p:cNvPr id="22" name="TextBox 21">
                  <a:extLst>
                    <a:ext uri="{FF2B5EF4-FFF2-40B4-BE49-F238E27FC236}">
                      <a16:creationId xmlns:a16="http://schemas.microsoft.com/office/drawing/2014/main" id="{8C6C5784-01A2-E129-A8ED-8D919B6AA0C2}"/>
                    </a:ext>
                  </a:extLst>
                </p:cNvPr>
                <p:cNvSpPr txBox="1">
                  <a:spLocks noRot="1" noChangeAspect="1" noMove="1" noResize="1" noEditPoints="1" noAdjustHandles="1" noChangeArrowheads="1" noChangeShapeType="1" noTextEdit="1"/>
                </p:cNvSpPr>
                <p:nvPr/>
              </p:nvSpPr>
              <p:spPr>
                <a:xfrm>
                  <a:off x="3600450" y="2915708"/>
                  <a:ext cx="628650" cy="33288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7DE68ED-2B62-4936-24BB-2B97D202DDFF}"/>
                    </a:ext>
                  </a:extLst>
                </p:cNvPr>
                <p:cNvSpPr txBox="1"/>
                <p:nvPr/>
              </p:nvSpPr>
              <p:spPr>
                <a:xfrm>
                  <a:off x="3600450" y="3284701"/>
                  <a:ext cx="628650" cy="33288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m:t>
                        </m:r>
                      </m:oMath>
                    </m:oMathPara>
                  </a14:m>
                  <a:endParaRPr lang="en-AU" sz="1800"/>
                </a:p>
              </p:txBody>
            </p:sp>
          </mc:Choice>
          <mc:Fallback xmlns="">
            <p:sp>
              <p:nvSpPr>
                <p:cNvPr id="23" name="TextBox 22">
                  <a:extLst>
                    <a:ext uri="{FF2B5EF4-FFF2-40B4-BE49-F238E27FC236}">
                      <a16:creationId xmlns:a16="http://schemas.microsoft.com/office/drawing/2014/main" id="{97DE68ED-2B62-4936-24BB-2B97D202DDFF}"/>
                    </a:ext>
                  </a:extLst>
                </p:cNvPr>
                <p:cNvSpPr txBox="1">
                  <a:spLocks noRot="1" noChangeAspect="1" noMove="1" noResize="1" noEditPoints="1" noAdjustHandles="1" noChangeArrowheads="1" noChangeShapeType="1" noTextEdit="1"/>
                </p:cNvSpPr>
                <p:nvPr/>
              </p:nvSpPr>
              <p:spPr>
                <a:xfrm>
                  <a:off x="3600450" y="3284701"/>
                  <a:ext cx="628650" cy="33288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959AD8F-2F10-C207-C3BF-00FCBDF5B210}"/>
                    </a:ext>
                  </a:extLst>
                </p:cNvPr>
                <p:cNvSpPr txBox="1"/>
                <p:nvPr/>
              </p:nvSpPr>
              <p:spPr>
                <a:xfrm>
                  <a:off x="3600450" y="3663714"/>
                  <a:ext cx="628650" cy="33288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a:p>
              </p:txBody>
            </p:sp>
          </mc:Choice>
          <mc:Fallback xmlns="">
            <p:sp>
              <p:nvSpPr>
                <p:cNvPr id="24" name="TextBox 23">
                  <a:extLst>
                    <a:ext uri="{FF2B5EF4-FFF2-40B4-BE49-F238E27FC236}">
                      <a16:creationId xmlns:a16="http://schemas.microsoft.com/office/drawing/2014/main" id="{E959AD8F-2F10-C207-C3BF-00FCBDF5B210}"/>
                    </a:ext>
                  </a:extLst>
                </p:cNvPr>
                <p:cNvSpPr txBox="1">
                  <a:spLocks noRot="1" noChangeAspect="1" noMove="1" noResize="1" noEditPoints="1" noAdjustHandles="1" noChangeArrowheads="1" noChangeShapeType="1" noTextEdit="1"/>
                </p:cNvSpPr>
                <p:nvPr/>
              </p:nvSpPr>
              <p:spPr>
                <a:xfrm>
                  <a:off x="3600450" y="3663714"/>
                  <a:ext cx="628650" cy="332880"/>
                </a:xfrm>
                <a:prstGeom prst="rect">
                  <a:avLst/>
                </a:prstGeom>
                <a:blipFill>
                  <a:blip r:embed="rId12"/>
                  <a:stretch>
                    <a:fillRect/>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D452C161-EFD6-3FBB-D207-B568BAE71D06}"/>
                </a:ext>
              </a:extLst>
            </p:cNvPr>
            <p:cNvSpPr txBox="1"/>
            <p:nvPr/>
          </p:nvSpPr>
          <p:spPr>
            <a:xfrm>
              <a:off x="3600450" y="4039025"/>
              <a:ext cx="628650" cy="332880"/>
            </a:xfrm>
            <a:prstGeom prst="rect">
              <a:avLst/>
            </a:prstGeom>
            <a:noFill/>
          </p:spPr>
          <p:txBody>
            <a:bodyPr wrap="square" lIns="0" tIns="0" rIns="0" bIns="0" rtlCol="0">
              <a:noAutofit/>
            </a:bodyPr>
            <a:lstStyle/>
            <a:p>
              <a:pPr algn="l"/>
              <a:r>
                <a:rPr lang="en-AU" sz="1800" b="0"/>
                <a:t>No solution</a:t>
              </a:r>
              <a:endParaRPr lang="en-AU" sz="1800"/>
            </a:p>
          </p:txBody>
        </p:sp>
        <p:sp>
          <p:nvSpPr>
            <p:cNvPr id="26" name="TextBox 25">
              <a:extLst>
                <a:ext uri="{FF2B5EF4-FFF2-40B4-BE49-F238E27FC236}">
                  <a16:creationId xmlns:a16="http://schemas.microsoft.com/office/drawing/2014/main" id="{F84C7924-3D53-037F-BFF6-81DA3E0C03E6}"/>
                </a:ext>
              </a:extLst>
            </p:cNvPr>
            <p:cNvSpPr txBox="1"/>
            <p:nvPr/>
          </p:nvSpPr>
          <p:spPr>
            <a:xfrm>
              <a:off x="3600450" y="4413843"/>
              <a:ext cx="628650" cy="332880"/>
            </a:xfrm>
            <a:prstGeom prst="rect">
              <a:avLst/>
            </a:prstGeom>
            <a:noFill/>
          </p:spPr>
          <p:txBody>
            <a:bodyPr wrap="square" lIns="0" tIns="0" rIns="0" bIns="0" rtlCol="0">
              <a:noAutofit/>
            </a:bodyPr>
            <a:lstStyle/>
            <a:p>
              <a:pPr algn="l"/>
              <a:r>
                <a:rPr lang="en-AU" sz="1800" b="0"/>
                <a:t>No solution</a:t>
              </a:r>
              <a:endParaRPr lang="en-AU" sz="1800"/>
            </a:p>
          </p:txBody>
        </p:sp>
      </p:grpSp>
      <p:sp>
        <p:nvSpPr>
          <p:cNvPr id="11" name="Speech Bubble: Rectangle with Corners Rounded 10">
            <a:extLst>
              <a:ext uri="{FF2B5EF4-FFF2-40B4-BE49-F238E27FC236}">
                <a16:creationId xmlns:a16="http://schemas.microsoft.com/office/drawing/2014/main" id="{B8A2C624-BF76-AE00-15A4-EA6BBA1D9E50}"/>
              </a:ext>
            </a:extLst>
          </p:cNvPr>
          <p:cNvSpPr/>
          <p:nvPr/>
        </p:nvSpPr>
        <p:spPr>
          <a:xfrm>
            <a:off x="5332118" y="239703"/>
            <a:ext cx="3372733" cy="1238250"/>
          </a:xfrm>
          <a:prstGeom prst="wedgeRoundRectCallout">
            <a:avLst>
              <a:gd name="adj1" fmla="val -60910"/>
              <a:gd name="adj2" fmla="val 21781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50000"/>
              </a:lnSpc>
            </a:pPr>
            <a:r>
              <a:rPr lang="en-AU" sz="1800" dirty="0"/>
              <a:t>What do you notice about the base of the logarithm and the base of the exponential?</a:t>
            </a:r>
          </a:p>
        </p:txBody>
      </p:sp>
      <mc:AlternateContent xmlns:mc="http://schemas.openxmlformats.org/markup-compatibility/2006" xmlns:a14="http://schemas.microsoft.com/office/drawing/2010/main">
        <mc:Choice Requires="a14">
          <p:sp>
            <p:nvSpPr>
              <p:cNvPr id="12" name="Speech Bubble: Rectangle with Corners Rounded 11">
                <a:extLst>
                  <a:ext uri="{FF2B5EF4-FFF2-40B4-BE49-F238E27FC236}">
                    <a16:creationId xmlns:a16="http://schemas.microsoft.com/office/drawing/2014/main" id="{7E31D908-5A5A-B79A-CD6D-18056275DCDC}"/>
                  </a:ext>
                </a:extLst>
              </p:cNvPr>
              <p:cNvSpPr/>
              <p:nvPr/>
            </p:nvSpPr>
            <p:spPr>
              <a:xfrm>
                <a:off x="582926" y="4991650"/>
                <a:ext cx="2471894" cy="880088"/>
              </a:xfrm>
              <a:prstGeom prst="wedgeRoundRectCallout">
                <a:avLst>
                  <a:gd name="adj1" fmla="val 44433"/>
                  <a:gd name="adj2" fmla="val -7800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Why is there no solution for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≤0?</m:t>
                    </m:r>
                  </m:oMath>
                </a14:m>
                <a:endParaRPr lang="en-AU" sz="1800" dirty="0"/>
              </a:p>
            </p:txBody>
          </p:sp>
        </mc:Choice>
        <mc:Fallback xmlns="">
          <p:sp>
            <p:nvSpPr>
              <p:cNvPr id="12" name="Speech Bubble: Rectangle with Corners Rounded 11">
                <a:extLst>
                  <a:ext uri="{FF2B5EF4-FFF2-40B4-BE49-F238E27FC236}">
                    <a16:creationId xmlns:a16="http://schemas.microsoft.com/office/drawing/2014/main" id="{7E31D908-5A5A-B79A-CD6D-18056275DCDC}"/>
                  </a:ext>
                </a:extLst>
              </p:cNvPr>
              <p:cNvSpPr>
                <a:spLocks noRot="1" noChangeAspect="1" noMove="1" noResize="1" noEditPoints="1" noAdjustHandles="1" noChangeArrowheads="1" noChangeShapeType="1" noTextEdit="1"/>
              </p:cNvSpPr>
              <p:nvPr/>
            </p:nvSpPr>
            <p:spPr>
              <a:xfrm>
                <a:off x="582926" y="4991650"/>
                <a:ext cx="2471894" cy="880088"/>
              </a:xfrm>
              <a:prstGeom prst="wedgeRoundRectCallout">
                <a:avLst>
                  <a:gd name="adj1" fmla="val 44433"/>
                  <a:gd name="adj2" fmla="val -78005"/>
                  <a:gd name="adj3" fmla="val 16667"/>
                </a:avLst>
              </a:prstGeom>
              <a:blipFill>
                <a:blip r:embed="rId13"/>
                <a:stretch>
                  <a:fillRect l="-246" b="-744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149415C2-A51B-1D92-A8A5-AA67ED89442D}"/>
                  </a:ext>
                </a:extLst>
              </p:cNvPr>
              <p:cNvSpPr/>
              <p:nvPr/>
            </p:nvSpPr>
            <p:spPr>
              <a:xfrm>
                <a:off x="4437382" y="5128697"/>
                <a:ext cx="3133725" cy="12382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How can we generalise the rule for </a:t>
                </a:r>
                <a14:m>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𝑎</m:t>
                        </m:r>
                      </m:e>
                      <m:sup>
                        <m:func>
                          <m:funcPr>
                            <m:ctrlPr>
                              <a:rPr lang="en-AU" sz="1800" i="1" smtClean="0">
                                <a:latin typeface="Cambria Math" panose="02040503050406030204" pitchFamily="18" charset="0"/>
                              </a:rPr>
                            </m:ctrlPr>
                          </m:funcPr>
                          <m:fName>
                            <m:sSub>
                              <m:sSubPr>
                                <m:ctrlPr>
                                  <a:rPr lang="en-AU" sz="1800" i="1" smtClean="0">
                                    <a:latin typeface="Cambria Math" panose="02040503050406030204" pitchFamily="18" charset="0"/>
                                  </a:rPr>
                                </m:ctrlPr>
                              </m:sSubPr>
                              <m:e>
                                <m:r>
                                  <m:rPr>
                                    <m:sty m:val="p"/>
                                  </m:rPr>
                                  <a:rPr lang="en-AU" sz="1800" i="0" smtClean="0">
                                    <a:latin typeface="Cambria Math" panose="02040503050406030204" pitchFamily="18" charset="0"/>
                                  </a:rPr>
                                  <m:t>log</m:t>
                                </m:r>
                              </m:e>
                              <m:sub>
                                <m:r>
                                  <a:rPr lang="en-AU" sz="1800" b="0" i="1" smtClean="0">
                                    <a:latin typeface="Cambria Math" panose="02040503050406030204" pitchFamily="18" charset="0"/>
                                  </a:rPr>
                                  <m:t>𝑎</m:t>
                                </m:r>
                              </m:sub>
                            </m:sSub>
                          </m:fName>
                          <m:e>
                            <m:r>
                              <a:rPr lang="en-AU" sz="1800" b="0" i="1" smtClean="0">
                                <a:latin typeface="Cambria Math" panose="02040503050406030204" pitchFamily="18" charset="0"/>
                              </a:rPr>
                              <m:t>𝑥</m:t>
                            </m:r>
                          </m:e>
                        </m:func>
                      </m:sup>
                    </m:sSup>
                  </m:oMath>
                </a14:m>
                <a:r>
                  <a:rPr lang="en-AU" sz="1800" dirty="0"/>
                  <a:t>?</a:t>
                </a:r>
              </a:p>
            </p:txBody>
          </p:sp>
        </mc:Choice>
        <mc:Fallback xmlns="">
          <p:sp>
            <p:nvSpPr>
              <p:cNvPr id="16" name="Rectangle: Rounded Corners 15">
                <a:extLst>
                  <a:ext uri="{FF2B5EF4-FFF2-40B4-BE49-F238E27FC236}">
                    <a16:creationId xmlns:a16="http://schemas.microsoft.com/office/drawing/2014/main" id="{149415C2-A51B-1D92-A8A5-AA67ED89442D}"/>
                  </a:ext>
                </a:extLst>
              </p:cNvPr>
              <p:cNvSpPr>
                <a:spLocks noRot="1" noChangeAspect="1" noMove="1" noResize="1" noEditPoints="1" noAdjustHandles="1" noChangeArrowheads="1" noChangeShapeType="1" noTextEdit="1"/>
              </p:cNvSpPr>
              <p:nvPr/>
            </p:nvSpPr>
            <p:spPr>
              <a:xfrm>
                <a:off x="4437382" y="5128697"/>
                <a:ext cx="3133725" cy="1238250"/>
              </a:xfrm>
              <a:prstGeom prst="roundRect">
                <a:avLst/>
              </a:prstGeom>
              <a:blipFill>
                <a:blip r:embed="rId1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A0021B71-516F-E8D1-9547-68616E2CFA5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99372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6"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Description2 xmlns="95386ad3-46d6-4eb6-bbc1-9b19b13a5756" xsi:nil="true"/>
    <Migrated xmlns="95386ad3-46d6-4eb6-bbc1-9b19b13a5756">true</Migrated>
    <TaxCatchAll xmlns="9191b990-ddf9-46cb-8ffe-20db9d3a58aa" xsi:nil="true"/>
    <Readytopublish xmlns="95386ad3-46d6-4eb6-bbc1-9b19b13a5756">false</Readytopublish>
    <InDAM xmlns="95386ad3-46d6-4eb6-bbc1-9b19b13a5756">false</InDA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426C2F-4D37-4440-A408-16DBE3763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1F1A8C-67F2-41AB-A03E-5BD21E7387A6}">
  <ds:schemaRefs>
    <ds:schemaRef ds:uri="http://schemas.microsoft.com/office/2006/documentManagement/types"/>
    <ds:schemaRef ds:uri="http://schemas.microsoft.com/office/infopath/2007/PartnerControls"/>
    <ds:schemaRef ds:uri="95386ad3-46d6-4eb6-bbc1-9b19b13a5756"/>
    <ds:schemaRef ds:uri="http://purl.org/dc/dcmitype/"/>
    <ds:schemaRef ds:uri="9191b990-ddf9-46cb-8ffe-20db9d3a58aa"/>
    <ds:schemaRef ds:uri="http://purl.org/dc/term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90C88783-0F3F-4960-960F-899BD24EF7AE}">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1206</Words>
  <Application>Microsoft Office PowerPoint</Application>
  <PresentationFormat>Widescreen</PresentationFormat>
  <Paragraphs>169</Paragraphs>
  <Slides>19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Public Sans</vt:lpstr>
      <vt:lpstr>Arial</vt:lpstr>
      <vt:lpstr>Cambria Math</vt:lpstr>
      <vt:lpstr>Times New Roman</vt:lpstr>
      <vt:lpstr>NSWG Corporate</vt:lpstr>
      <vt:lpstr>The logarithmic laws</vt:lpstr>
      <vt:lpstr>Learning intentions and success criteria</vt:lpstr>
      <vt:lpstr>Activating prior knowledge</vt:lpstr>
      <vt:lpstr>Index laws</vt:lpstr>
      <vt:lpstr>Open middle</vt:lpstr>
      <vt:lpstr>Connecting learning</vt:lpstr>
      <vt:lpstr>Logarithm results</vt:lpstr>
      <vt:lpstr>The logarithm of an exponential</vt:lpstr>
      <vt:lpstr>Logarithm properties (1)</vt:lpstr>
      <vt:lpstr>Logarithm properties (2)</vt:lpstr>
      <vt:lpstr>Logarithm properties (3)</vt:lpstr>
      <vt:lpstr>Logarithm laws (1)</vt:lpstr>
      <vt:lpstr>Releasing responsibility</vt:lpstr>
      <vt:lpstr>Using logarithm laws (1)</vt:lpstr>
      <vt:lpstr>Using logarithm laws (2)</vt:lpstr>
      <vt:lpstr>Using logarithm laws (3)</vt:lpstr>
      <vt:lpstr>Using logarithm laws (4)</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 lesson 5 – The logarithmic laws – Mathematics Advanced</dc:title>
  <dc:creator>NSW Department of Education</dc:creator>
  <dcterms:created xsi:type="dcterms:W3CDTF">2026-05-05T01:14:14Z</dcterms:created>
  <dcterms:modified xsi:type="dcterms:W3CDTF">2026-05-19T05:37:17Z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0x0101004A1D8124FFB2A1438B815462E05615AB</vt:lpwstr>
  </property>
</Properties>
</file>