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25"/>
  </p:notesMasterIdLst>
  <p:handoutMasterIdLst>
    <p:handoutMasterId r:id="rId26"/>
  </p:handoutMasterIdLst>
  <p:sldIdLst>
    <p:sldId id="26505" r:id="rId5"/>
    <p:sldId id="26383" r:id="rId6"/>
    <p:sldId id="271" r:id="rId7"/>
    <p:sldId id="26525" r:id="rId8"/>
    <p:sldId id="26506" r:id="rId9"/>
    <p:sldId id="26507" r:id="rId10"/>
    <p:sldId id="26527" r:id="rId11"/>
    <p:sldId id="26528" r:id="rId12"/>
    <p:sldId id="26508" r:id="rId13"/>
    <p:sldId id="26529" r:id="rId14"/>
    <p:sldId id="26509" r:id="rId15"/>
    <p:sldId id="26512" r:id="rId16"/>
    <p:sldId id="26523" r:id="rId17"/>
    <p:sldId id="26524" r:id="rId18"/>
    <p:sldId id="26510" r:id="rId19"/>
    <p:sldId id="26535" r:id="rId20"/>
    <p:sldId id="26536" r:id="rId21"/>
    <p:sldId id="26534" r:id="rId22"/>
    <p:sldId id="360" r:id="rId23"/>
    <p:sldId id="361" r:id="rId24"/>
  </p:sldIdLst>
  <p:sldSz cx="12192000" cy="6858000"/>
  <p:notesSz cx="6858000" cy="9144000"/>
  <p:embeddedFontLst>
    <p:embeddedFont>
      <p:font typeface="Cambria Math" panose="02040503050406030204" pitchFamily="18" charset="0"/>
      <p:regular r:id="rId27"/>
    </p:embeddedFont>
    <p:embeddedFont>
      <p:font typeface="Public Sans" pitchFamily="2" charset="0"/>
      <p:regular r:id="rId28"/>
      <p:bold r:id="rId29"/>
      <p:italic r:id="rId30"/>
      <p:boldItalic r:id="rId31"/>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94B9B8-E6D1-430C-8BAB-C8FB2136D8FC}" v="1" dt="2026-05-19T05:35:22.125"/>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09"/>
    <p:restoredTop sz="94689"/>
  </p:normalViewPr>
  <p:slideViewPr>
    <p:cSldViewPr snapToGrid="0">
      <p:cViewPr varScale="1">
        <p:scale>
          <a:sx n="88" d="100"/>
          <a:sy n="88" d="100"/>
        </p:scale>
        <p:origin x="150" y="90"/>
      </p:cViewPr>
      <p:guideLst>
        <p:guide orient="horz" pos="2160"/>
        <p:guide pos="386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19/05/2026</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19/05/2026</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3008813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E4107-B50C-CAAD-EAA3-24CB5F90A0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1ECE98-7DCF-EA92-181B-751D9A5448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91AC27-6E5B-3113-C6A6-D76BD6B34430}"/>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BA77FB46-2018-3725-95BA-F5F9B2A84CAC}"/>
              </a:ext>
            </a:extLst>
          </p:cNvPr>
          <p:cNvSpPr>
            <a:spLocks noGrp="1"/>
          </p:cNvSpPr>
          <p:nvPr>
            <p:ph type="sldNum" sz="quarter" idx="5"/>
          </p:nvPr>
        </p:nvSpPr>
        <p:spPr/>
        <p:txBody>
          <a:bodyPr/>
          <a:lstStyle/>
          <a:p>
            <a:fld id="{B07158C4-A119-4B78-9DE8-A50001BC31DC}" type="slidenum">
              <a:rPr lang="en-AU" smtClean="0"/>
              <a:pPr/>
              <a:t>15</a:t>
            </a:fld>
            <a:endParaRPr lang="en-AU"/>
          </a:p>
        </p:txBody>
      </p:sp>
    </p:spTree>
    <p:extLst>
      <p:ext uri="{BB962C8B-B14F-4D97-AF65-F5344CB8AC3E}">
        <p14:creationId xmlns:p14="http://schemas.microsoft.com/office/powerpoint/2010/main" val="31388582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3513E6-8503-8509-26A8-79600F7DFE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77FE81-D716-0709-F980-A973B71D64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727B6E-D18E-82D6-2B65-4FC67B9D4112}"/>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6CC29708-B5D9-C43E-80F7-8F4A7265FFCB}"/>
              </a:ext>
            </a:extLst>
          </p:cNvPr>
          <p:cNvSpPr>
            <a:spLocks noGrp="1"/>
          </p:cNvSpPr>
          <p:nvPr>
            <p:ph type="sldNum" sz="quarter" idx="5"/>
          </p:nvPr>
        </p:nvSpPr>
        <p:spPr/>
        <p:txBody>
          <a:bodyPr/>
          <a:lstStyle/>
          <a:p>
            <a:fld id="{B07158C4-A119-4B78-9DE8-A50001BC31DC}" type="slidenum">
              <a:rPr lang="en-AU" smtClean="0"/>
              <a:pPr/>
              <a:t>16</a:t>
            </a:fld>
            <a:endParaRPr lang="en-AU"/>
          </a:p>
        </p:txBody>
      </p:sp>
    </p:spTree>
    <p:extLst>
      <p:ext uri="{BB962C8B-B14F-4D97-AF65-F5344CB8AC3E}">
        <p14:creationId xmlns:p14="http://schemas.microsoft.com/office/powerpoint/2010/main" val="18927301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B3256-EB57-8823-FE01-3EB27B987B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56047B-249E-6564-55CE-6B3F030F84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63ADAA-FD84-6F00-99A2-1BD97CE449B3}"/>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1E869790-C3B6-2EEE-345E-6082B0E29071}"/>
              </a:ext>
            </a:extLst>
          </p:cNvPr>
          <p:cNvSpPr>
            <a:spLocks noGrp="1"/>
          </p:cNvSpPr>
          <p:nvPr>
            <p:ph type="sldNum" sz="quarter" idx="5"/>
          </p:nvPr>
        </p:nvSpPr>
        <p:spPr/>
        <p:txBody>
          <a:bodyPr/>
          <a:lstStyle/>
          <a:p>
            <a:fld id="{B07158C4-A119-4B78-9DE8-A50001BC31DC}" type="slidenum">
              <a:rPr lang="en-AU" smtClean="0"/>
              <a:pPr/>
              <a:t>17</a:t>
            </a:fld>
            <a:endParaRPr lang="en-AU"/>
          </a:p>
        </p:txBody>
      </p:sp>
    </p:spTree>
    <p:extLst>
      <p:ext uri="{BB962C8B-B14F-4D97-AF65-F5344CB8AC3E}">
        <p14:creationId xmlns:p14="http://schemas.microsoft.com/office/powerpoint/2010/main" val="14874285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76E49E-9E01-C633-E9C3-19C502F0AC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E8F8A4-5F33-BB46-C152-7B2FAB4D76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134824-CB21-D8A7-1F84-37DA2FD78CFB}"/>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A511ACA4-C441-E4EF-92EF-EB5FE39426C1}"/>
              </a:ext>
            </a:extLst>
          </p:cNvPr>
          <p:cNvSpPr>
            <a:spLocks noGrp="1"/>
          </p:cNvSpPr>
          <p:nvPr>
            <p:ph type="sldNum" sz="quarter" idx="5"/>
          </p:nvPr>
        </p:nvSpPr>
        <p:spPr/>
        <p:txBody>
          <a:bodyPr/>
          <a:lstStyle/>
          <a:p>
            <a:fld id="{B07158C4-A119-4B78-9DE8-A50001BC31DC}" type="slidenum">
              <a:rPr lang="en-AU" smtClean="0"/>
              <a:pPr/>
              <a:t>18</a:t>
            </a:fld>
            <a:endParaRPr lang="en-AU"/>
          </a:p>
        </p:txBody>
      </p:sp>
    </p:spTree>
    <p:extLst>
      <p:ext uri="{BB962C8B-B14F-4D97-AF65-F5344CB8AC3E}">
        <p14:creationId xmlns:p14="http://schemas.microsoft.com/office/powerpoint/2010/main" val="32312492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19</a:t>
            </a:fld>
            <a:endParaRPr lang="en-AU"/>
          </a:p>
        </p:txBody>
      </p:sp>
    </p:spTree>
    <p:extLst>
      <p:ext uri="{BB962C8B-B14F-4D97-AF65-F5344CB8AC3E}">
        <p14:creationId xmlns:p14="http://schemas.microsoft.com/office/powerpoint/2010/main" val="22855752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20</a:t>
            </a:fld>
            <a:endParaRPr lang="en-AU"/>
          </a:p>
        </p:txBody>
      </p:sp>
    </p:spTree>
    <p:extLst>
      <p:ext uri="{BB962C8B-B14F-4D97-AF65-F5344CB8AC3E}">
        <p14:creationId xmlns:p14="http://schemas.microsoft.com/office/powerpoint/2010/main" val="1810535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a:p>
        </p:txBody>
      </p:sp>
    </p:spTree>
    <p:extLst>
      <p:ext uri="{BB962C8B-B14F-4D97-AF65-F5344CB8AC3E}">
        <p14:creationId xmlns:p14="http://schemas.microsoft.com/office/powerpoint/2010/main" val="191512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3480285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58E19-7B9E-9D20-75CC-3897DAA86D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775F44-63A2-78AA-E7B5-5426ECDFD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7100D6-76F9-0FB3-65C4-E133BFB25BD7}"/>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917AD0CD-94BB-40BD-107C-B60AC853F994}"/>
              </a:ext>
            </a:extLst>
          </p:cNvPr>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2998195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778D4-1209-CE4D-4939-9BF1AD09FF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40057A-8FB3-01B3-0EB6-685144179E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B33BF1-A3A7-17D6-F026-3B7F4381AB38}"/>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6654D049-29F6-443A-273D-65F1507270ED}"/>
              </a:ext>
            </a:extLst>
          </p:cNvPr>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3997742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58E19-7B9E-9D20-75CC-3897DAA86D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775F44-63A2-78AA-E7B5-5426ECDFD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7100D6-76F9-0FB3-65C4-E133BFB25BD7}"/>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917AD0CD-94BB-40BD-107C-B60AC853F994}"/>
              </a:ext>
            </a:extLst>
          </p:cNvPr>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2998195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096CB-93F4-A534-9A09-E62D8D0FCC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0C9771-8B71-A815-47B2-80AD61CAA4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CF5A5D-52E1-3FF0-F117-A15B3B2C873C}"/>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CE2E415B-2D3E-DDCD-2327-3935E1E20996}"/>
              </a:ext>
            </a:extLst>
          </p:cNvPr>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41351827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4890C3-E755-6928-60C4-A078335D59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EA6B1B-1903-5733-D531-16DA2613EC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56819D-7701-7698-EAD6-A5445D33866E}"/>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5FDBE5E4-5673-96DE-5EE3-7705BBDE5857}"/>
              </a:ext>
            </a:extLst>
          </p:cNvPr>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41520334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76FE5F-183D-2578-5E80-0079E6C263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521835-83AD-427B-B217-252F544A99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859E10-2964-4C2B-2C9F-38C2396178C0}"/>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1DAB7154-5F22-1B71-61C9-049BB5C93870}"/>
              </a:ext>
            </a:extLst>
          </p:cNvPr>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11948722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8.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7" Type="http://schemas.openxmlformats.org/officeDocument/2006/relationships/image" Target="../media/image26.png"/><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33.png"/><Relationship Id="rId7"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28.pn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hyperlink" Target="https://curriculum.nsw.edu.au/learning-areas/mathematics/mathematics-advanced-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rPr>
              <a:t>The logarithmic function</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a:latin typeface="+mj-lt"/>
              </a:rPr>
              <a:t>Mathematics Advanced – Stage 6 (Year 11)</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a:latin typeface="+mj-lt"/>
              </a:rPr>
              <a:t>Exponential and logarithmic functions</a:t>
            </a:r>
          </a:p>
        </p:txBody>
      </p:sp>
      <p:pic>
        <p:nvPicPr>
          <p:cNvPr id="5" name="Picture Placeholder 4">
            <a:extLst>
              <a:ext uri="{FF2B5EF4-FFF2-40B4-BE49-F238E27FC236}">
                <a16:creationId xmlns:a16="http://schemas.microsoft.com/office/drawing/2014/main" id="{811ECD8C-4D29-13AC-4476-72CDC39546CB}"/>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prstGeom prst="rect">
            <a:avLst/>
          </a:prstGeom>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3133E1-BB75-4767-3CCE-D43014F20BFA}"/>
              </a:ext>
            </a:extLst>
          </p:cNvPr>
          <p:cNvSpPr>
            <a:spLocks noGrp="1"/>
          </p:cNvSpPr>
          <p:nvPr>
            <p:ph type="title"/>
          </p:nvPr>
        </p:nvSpPr>
        <p:spPr/>
        <p:txBody>
          <a:bodyPr/>
          <a:lstStyle/>
          <a:p>
            <a:r>
              <a:rPr lang="en-AU" dirty="0"/>
              <a:t>Using a calculator</a:t>
            </a:r>
          </a:p>
        </p:txBody>
      </p:sp>
      <mc:AlternateContent xmlns:mc="http://schemas.openxmlformats.org/markup-compatibility/2006" xmlns:a14="http://schemas.microsoft.com/office/drawing/2010/main">
        <mc:Choice Requires="a14">
          <p:sp>
            <p:nvSpPr>
              <p:cNvPr id="8" name="Rectangle: Rounded Corners 7">
                <a:extLst>
                  <a:ext uri="{FF2B5EF4-FFF2-40B4-BE49-F238E27FC236}">
                    <a16:creationId xmlns:a16="http://schemas.microsoft.com/office/drawing/2014/main" id="{E79A1F63-B2AF-8187-2487-A459ED37C42B}"/>
                  </a:ext>
                </a:extLst>
              </p:cNvPr>
              <p:cNvSpPr/>
              <p:nvPr/>
            </p:nvSpPr>
            <p:spPr>
              <a:xfrm>
                <a:off x="2407231" y="2200272"/>
                <a:ext cx="1257300" cy="67540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Ins="0" rtlCol="0" anchor="ctr"/>
              <a:lstStyle/>
              <a:p>
                <a:pPr algn="ctr"/>
                <a14:m>
                  <m:oMathPara xmlns:m="http://schemas.openxmlformats.org/officeDocument/2006/math">
                    <m:oMathParaPr>
                      <m:jc m:val="centerGroup"/>
                    </m:oMathParaPr>
                    <m:oMath xmlns:m="http://schemas.openxmlformats.org/officeDocument/2006/math">
                      <m:r>
                        <m:rPr>
                          <m:sty m:val="p"/>
                        </m:rPr>
                        <a:rPr lang="en-AU" sz="3600" i="1" dirty="0" smtClean="0">
                          <a:latin typeface="Cambria Math" panose="02040503050406030204" pitchFamily="18" charset="0"/>
                        </a:rPr>
                        <m:t>log</m:t>
                      </m:r>
                    </m:oMath>
                  </m:oMathPara>
                </a14:m>
                <a:endParaRPr dirty="0"/>
              </a:p>
            </p:txBody>
          </p:sp>
        </mc:Choice>
        <mc:Fallback xmlns="">
          <p:sp>
            <p:nvSpPr>
              <p:cNvPr id="8" name="Rectangle: Rounded Corners 7">
                <a:extLst>
                  <a:ext uri="{FF2B5EF4-FFF2-40B4-BE49-F238E27FC236}">
                    <a16:creationId xmlns:a16="http://schemas.microsoft.com/office/drawing/2014/main" id="{E79A1F63-B2AF-8187-2487-A459ED37C42B}"/>
                  </a:ext>
                </a:extLst>
              </p:cNvPr>
              <p:cNvSpPr>
                <a:spLocks noRot="1" noChangeAspect="1" noMove="1" noResize="1" noEditPoints="1" noAdjustHandles="1" noChangeArrowheads="1" noChangeShapeType="1" noTextEdit="1"/>
              </p:cNvSpPr>
              <p:nvPr/>
            </p:nvSpPr>
            <p:spPr>
              <a:xfrm>
                <a:off x="2407231" y="2200272"/>
                <a:ext cx="1257300" cy="675409"/>
              </a:xfrm>
              <a:prstGeom prst="roundRect">
                <a:avLst/>
              </a:prstGeom>
              <a:blipFill>
                <a:blip r:embed="rId2"/>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9" name="Rectangle: Rounded Corners 8">
                <a:extLst>
                  <a:ext uri="{FF2B5EF4-FFF2-40B4-BE49-F238E27FC236}">
                    <a16:creationId xmlns:a16="http://schemas.microsoft.com/office/drawing/2014/main" id="{A3344844-D70C-81D5-4142-D09B1F32CD4A}"/>
                  </a:ext>
                </a:extLst>
              </p:cNvPr>
              <p:cNvSpPr/>
              <p:nvPr/>
            </p:nvSpPr>
            <p:spPr>
              <a:xfrm>
                <a:off x="8078070" y="2200272"/>
                <a:ext cx="1257300" cy="67540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Ins="0" rtlCol="0" anchor="ctr" anchorCtr="1"/>
              <a:lstStyle/>
              <a:p>
                <a:pPr algn="ctr"/>
                <a14:m>
                  <m:oMathPara xmlns:m="http://schemas.openxmlformats.org/officeDocument/2006/math">
                    <m:oMathParaPr>
                      <m:jc m:val="center"/>
                    </m:oMathParaPr>
                    <m:oMath xmlns:m="http://schemas.openxmlformats.org/officeDocument/2006/math">
                      <m:r>
                        <m:rPr>
                          <m:sty m:val="p"/>
                        </m:rPr>
                        <a:rPr lang="en-AU" sz="3600" i="1" dirty="0" smtClean="0">
                          <a:latin typeface="Cambria Math" panose="02040503050406030204" pitchFamily="18" charset="0"/>
                        </a:rPr>
                        <m:t>ln</m:t>
                      </m:r>
                    </m:oMath>
                  </m:oMathPara>
                </a14:m>
                <a:endParaRPr/>
              </a:p>
            </p:txBody>
          </p:sp>
        </mc:Choice>
        <mc:Fallback xmlns="">
          <p:sp>
            <p:nvSpPr>
              <p:cNvPr id="9" name="Rectangle: Rounded Corners 8">
                <a:extLst>
                  <a:ext uri="{FF2B5EF4-FFF2-40B4-BE49-F238E27FC236}">
                    <a16:creationId xmlns:a16="http://schemas.microsoft.com/office/drawing/2014/main" id="{A3344844-D70C-81D5-4142-D09B1F32CD4A}"/>
                  </a:ext>
                </a:extLst>
              </p:cNvPr>
              <p:cNvSpPr>
                <a:spLocks noRot="1" noChangeAspect="1" noMove="1" noResize="1" noEditPoints="1" noAdjustHandles="1" noChangeArrowheads="1" noChangeShapeType="1" noTextEdit="1"/>
              </p:cNvSpPr>
              <p:nvPr/>
            </p:nvSpPr>
            <p:spPr>
              <a:xfrm>
                <a:off x="8078070" y="2200272"/>
                <a:ext cx="1257300" cy="675409"/>
              </a:xfrm>
              <a:prstGeom prst="roundRect">
                <a:avLst/>
              </a:prstGeom>
              <a:blipFill>
                <a:blip r:embed="rId3"/>
                <a:stretch>
                  <a:fillRect/>
                </a:stretch>
              </a:blipFill>
            </p:spPr>
            <p:txBody>
              <a:bodyPr/>
              <a:lstStyle/>
              <a:p>
                <a:r>
                  <a:rPr lang="en-AU">
                    <a:noFill/>
                  </a:rPr>
                  <a:t> </a:t>
                </a:r>
              </a:p>
            </p:txBody>
          </p:sp>
        </mc:Fallback>
      </mc:AlternateContent>
      <p:sp>
        <p:nvSpPr>
          <p:cNvPr id="10" name="Arrow: Down 9" descr="red arrow">
            <a:extLst>
              <a:ext uri="{FF2B5EF4-FFF2-40B4-BE49-F238E27FC236}">
                <a16:creationId xmlns:a16="http://schemas.microsoft.com/office/drawing/2014/main" id="{F05B0DA0-0A67-5B11-E3B7-290442D30045}"/>
              </a:ext>
            </a:extLst>
          </p:cNvPr>
          <p:cNvSpPr/>
          <p:nvPr/>
        </p:nvSpPr>
        <p:spPr>
          <a:xfrm>
            <a:off x="2911190" y="2989981"/>
            <a:ext cx="249381" cy="675409"/>
          </a:xfrm>
          <a:prstGeom prst="down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Arrow: Down 10" descr="red arrow">
            <a:extLst>
              <a:ext uri="{FF2B5EF4-FFF2-40B4-BE49-F238E27FC236}">
                <a16:creationId xmlns:a16="http://schemas.microsoft.com/office/drawing/2014/main" id="{992ABE16-7416-122F-235E-3AB79BD0866E}"/>
              </a:ext>
            </a:extLst>
          </p:cNvPr>
          <p:cNvSpPr/>
          <p:nvPr/>
        </p:nvSpPr>
        <p:spPr>
          <a:xfrm>
            <a:off x="8582029" y="2989981"/>
            <a:ext cx="249381" cy="675409"/>
          </a:xfrm>
          <a:prstGeom prst="down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7D504BD9-213F-A00C-9DAE-CE245FA749EE}"/>
                  </a:ext>
                </a:extLst>
              </p:cNvPr>
              <p:cNvSpPr txBox="1"/>
              <p:nvPr/>
            </p:nvSpPr>
            <p:spPr>
              <a:xfrm>
                <a:off x="1235877" y="3919402"/>
                <a:ext cx="4002873" cy="675410"/>
              </a:xfrm>
              <a:prstGeom prst="rect">
                <a:avLst/>
              </a:prstGeom>
              <a:noFill/>
            </p:spPr>
            <p:txBody>
              <a:bodyPr wrap="square" lIns="0" tIns="0" rIns="0" bIns="0" rtlCol="0">
                <a:noAutofit/>
              </a:bodyPr>
              <a:lstStyle/>
              <a:p>
                <a:pPr algn="l">
                  <a:lnSpc>
                    <a:spcPct val="150000"/>
                  </a:lnSpc>
                  <a:spcAft>
                    <a:spcPts val="1200"/>
                  </a:spcAft>
                </a:pPr>
                <a:r>
                  <a:rPr lang="en-AU" sz="1800" dirty="0"/>
                  <a:t>‘Log’ is used to represent ‘log base 10’, that is </a:t>
                </a:r>
                <a14:m>
                  <m:oMath xmlns:m="http://schemas.openxmlformats.org/officeDocument/2006/math">
                    <m:r>
                      <m:rPr>
                        <m:sty m:val="p"/>
                      </m:rPr>
                      <a:rPr lang="en-AU" sz="1800" b="0" i="0" smtClean="0">
                        <a:latin typeface="Cambria Math" panose="02040503050406030204" pitchFamily="18" charset="0"/>
                      </a:rPr>
                      <m:t>y</m:t>
                    </m:r>
                    <m:r>
                      <a:rPr lang="en-AU" sz="1800" b="0" i="0" smtClean="0">
                        <a:latin typeface="Cambria Math" panose="02040503050406030204" pitchFamily="18" charset="0"/>
                      </a:rPr>
                      <m:t>=</m:t>
                    </m:r>
                    <m:func>
                      <m:funcPr>
                        <m:ctrlPr>
                          <a:rPr lang="en-AU" sz="1800" i="1" smtClean="0">
                            <a:latin typeface="Cambria Math" panose="02040503050406030204" pitchFamily="18" charset="0"/>
                          </a:rPr>
                        </m:ctrlPr>
                      </m:funcPr>
                      <m:fName>
                        <m:sSub>
                          <m:sSubPr>
                            <m:ctrlPr>
                              <a:rPr lang="en-AU" sz="1800" i="1" smtClean="0">
                                <a:latin typeface="Cambria Math" panose="02040503050406030204" pitchFamily="18" charset="0"/>
                              </a:rPr>
                            </m:ctrlPr>
                          </m:sSubPr>
                          <m:e>
                            <m:r>
                              <m:rPr>
                                <m:sty m:val="p"/>
                              </m:rPr>
                              <a:rPr lang="en-AU" sz="1800" i="0" smtClean="0">
                                <a:latin typeface="Cambria Math" panose="02040503050406030204" pitchFamily="18" charset="0"/>
                              </a:rPr>
                              <m:t>log</m:t>
                            </m:r>
                          </m:e>
                          <m:sub>
                            <m:r>
                              <a:rPr lang="en-AU" sz="1800" b="0" i="1" smtClean="0">
                                <a:latin typeface="Cambria Math" panose="02040503050406030204" pitchFamily="18" charset="0"/>
                              </a:rPr>
                              <m:t>10</m:t>
                            </m:r>
                          </m:sub>
                        </m:sSub>
                      </m:fName>
                      <m:e>
                        <m:r>
                          <a:rPr lang="en-AU" sz="1800" b="0" i="1" smtClean="0">
                            <a:latin typeface="Cambria Math" panose="02040503050406030204" pitchFamily="18" charset="0"/>
                          </a:rPr>
                          <m:t>𝑥</m:t>
                        </m:r>
                      </m:e>
                    </m:func>
                  </m:oMath>
                </a14:m>
                <a:r>
                  <a:rPr lang="en-AU" sz="1800" dirty="0"/>
                  <a:t>, where </a:t>
                </a:r>
                <a14:m>
                  <m:oMath xmlns:m="http://schemas.openxmlformats.org/officeDocument/2006/math">
                    <m:r>
                      <a:rPr lang="en-AU" sz="1800" b="0" i="1" smtClean="0">
                        <a:latin typeface="Cambria Math" panose="02040503050406030204" pitchFamily="18" charset="0"/>
                      </a:rPr>
                      <m:t>𝑥</m:t>
                    </m:r>
                    <m:r>
                      <a:rPr lang="en-AU" sz="1800" b="0" i="1" smtClean="0">
                        <a:latin typeface="Cambria Math" panose="02040503050406030204" pitchFamily="18" charset="0"/>
                      </a:rPr>
                      <m:t>&gt;0</m:t>
                    </m:r>
                  </m:oMath>
                </a14:m>
                <a:r>
                  <a:rPr lang="en-AU" sz="1800" dirty="0"/>
                  <a:t>.</a:t>
                </a:r>
              </a:p>
            </p:txBody>
          </p:sp>
        </mc:Choice>
        <mc:Fallback xmlns="">
          <p:sp>
            <p:nvSpPr>
              <p:cNvPr id="12" name="TextBox 11">
                <a:extLst>
                  <a:ext uri="{FF2B5EF4-FFF2-40B4-BE49-F238E27FC236}">
                    <a16:creationId xmlns:a16="http://schemas.microsoft.com/office/drawing/2014/main" id="{7D504BD9-213F-A00C-9DAE-CE245FA749EE}"/>
                  </a:ext>
                </a:extLst>
              </p:cNvPr>
              <p:cNvSpPr txBox="1">
                <a:spLocks noRot="1" noChangeAspect="1" noMove="1" noResize="1" noEditPoints="1" noAdjustHandles="1" noChangeArrowheads="1" noChangeShapeType="1" noTextEdit="1"/>
              </p:cNvSpPr>
              <p:nvPr/>
            </p:nvSpPr>
            <p:spPr>
              <a:xfrm>
                <a:off x="1235877" y="3919402"/>
                <a:ext cx="4002873" cy="675410"/>
              </a:xfrm>
              <a:prstGeom prst="rect">
                <a:avLst/>
              </a:prstGeom>
              <a:blipFill>
                <a:blip r:embed="rId4"/>
                <a:stretch>
                  <a:fillRect l="-3797" r="-3797" b="-351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7B122715-92C4-E58D-4F99-4D842DA9DBFD}"/>
                  </a:ext>
                </a:extLst>
              </p:cNvPr>
              <p:cNvSpPr txBox="1"/>
              <p:nvPr/>
            </p:nvSpPr>
            <p:spPr>
              <a:xfrm>
                <a:off x="6953252" y="3919402"/>
                <a:ext cx="3879049" cy="1072293"/>
              </a:xfrm>
              <a:prstGeom prst="rect">
                <a:avLst/>
              </a:prstGeom>
              <a:noFill/>
            </p:spPr>
            <p:txBody>
              <a:bodyPr wrap="square" lIns="0" tIns="0" rIns="0" bIns="0" rtlCol="0">
                <a:noAutofit/>
              </a:bodyPr>
              <a:lstStyle/>
              <a:p>
                <a:pPr>
                  <a:lnSpc>
                    <a:spcPct val="150000"/>
                  </a:lnSpc>
                  <a:spcAft>
                    <a:spcPts val="1200"/>
                  </a:spcAft>
                </a:pPr>
                <a:r>
                  <a:rPr lang="en-AU" sz="1800"/>
                  <a:t>‘ln’ is used to represent ‘log base </a:t>
                </a:r>
                <a14:m>
                  <m:oMath xmlns:m="http://schemas.openxmlformats.org/officeDocument/2006/math">
                    <m:r>
                      <a:rPr lang="en-AU" sz="1800" i="1" dirty="0" smtClean="0">
                        <a:latin typeface="Cambria Math" panose="02040503050406030204" pitchFamily="18" charset="0"/>
                      </a:rPr>
                      <m:t>𝑒</m:t>
                    </m:r>
                  </m:oMath>
                </a14:m>
                <a:r>
                  <a:rPr lang="en-AU" sz="1800"/>
                  <a:t>’, that is </a:t>
                </a:r>
                <a14:m>
                  <m:oMath xmlns:m="http://schemas.openxmlformats.org/officeDocument/2006/math">
                    <m:r>
                      <m:rPr>
                        <m:sty m:val="p"/>
                      </m:rPr>
                      <a:rPr lang="en-AU" sz="1800" b="0" i="0" smtClean="0">
                        <a:latin typeface="Cambria Math" panose="02040503050406030204" pitchFamily="18" charset="0"/>
                      </a:rPr>
                      <m:t>y</m:t>
                    </m:r>
                    <m:r>
                      <a:rPr lang="en-AU" sz="1800" b="0" i="0" smtClean="0">
                        <a:latin typeface="Cambria Math" panose="02040503050406030204" pitchFamily="18" charset="0"/>
                      </a:rPr>
                      <m:t>=</m:t>
                    </m:r>
                    <m:func>
                      <m:funcPr>
                        <m:ctrlPr>
                          <a:rPr lang="en-AU" sz="1800" i="1" smtClean="0">
                            <a:latin typeface="Cambria Math" panose="02040503050406030204" pitchFamily="18" charset="0"/>
                          </a:rPr>
                        </m:ctrlPr>
                      </m:funcPr>
                      <m:fName>
                        <m:sSub>
                          <m:sSubPr>
                            <m:ctrlPr>
                              <a:rPr lang="en-AU" sz="1800" i="1" smtClean="0">
                                <a:latin typeface="Cambria Math" panose="02040503050406030204" pitchFamily="18" charset="0"/>
                              </a:rPr>
                            </m:ctrlPr>
                          </m:sSubPr>
                          <m:e>
                            <m:r>
                              <m:rPr>
                                <m:sty m:val="p"/>
                              </m:rPr>
                              <a:rPr lang="en-AU" sz="1800" i="0" smtClean="0">
                                <a:latin typeface="Cambria Math" panose="02040503050406030204" pitchFamily="18" charset="0"/>
                              </a:rPr>
                              <m:t>log</m:t>
                            </m:r>
                          </m:e>
                          <m:sub>
                            <m:r>
                              <a:rPr lang="en-AU" sz="1800" b="0" i="1" smtClean="0">
                                <a:latin typeface="Cambria Math" panose="02040503050406030204" pitchFamily="18" charset="0"/>
                              </a:rPr>
                              <m:t>𝑒</m:t>
                            </m:r>
                          </m:sub>
                        </m:sSub>
                      </m:fName>
                      <m:e>
                        <m:r>
                          <a:rPr lang="en-AU" sz="1800" b="0" i="1" smtClean="0">
                            <a:latin typeface="Cambria Math" panose="02040503050406030204" pitchFamily="18" charset="0"/>
                          </a:rPr>
                          <m:t>𝑥</m:t>
                        </m:r>
                      </m:e>
                    </m:func>
                  </m:oMath>
                </a14:m>
                <a:r>
                  <a:rPr lang="en-AU" sz="1800"/>
                  <a:t>, where </a:t>
                </a:r>
                <a14:m>
                  <m:oMath xmlns:m="http://schemas.openxmlformats.org/officeDocument/2006/math">
                    <m:r>
                      <a:rPr lang="en-AU" sz="1800" b="0" i="1" smtClean="0">
                        <a:latin typeface="Cambria Math" panose="02040503050406030204" pitchFamily="18" charset="0"/>
                      </a:rPr>
                      <m:t>𝑥</m:t>
                    </m:r>
                    <m:r>
                      <a:rPr lang="en-AU" sz="1800" i="1">
                        <a:latin typeface="Cambria Math" panose="02040503050406030204" pitchFamily="18" charset="0"/>
                      </a:rPr>
                      <m:t>&gt;0</m:t>
                    </m:r>
                  </m:oMath>
                </a14:m>
                <a:r>
                  <a:rPr lang="en-AU" sz="1800"/>
                  <a:t>.</a:t>
                </a:r>
              </a:p>
              <a:p>
                <a:pPr>
                  <a:lnSpc>
                    <a:spcPct val="150000"/>
                  </a:lnSpc>
                  <a:spcAft>
                    <a:spcPts val="1200"/>
                  </a:spcAft>
                </a:pPr>
                <a:r>
                  <a:rPr lang="en-AU" sz="1800"/>
                  <a:t>It is called the ‘natural logarithm’.</a:t>
                </a:r>
              </a:p>
            </p:txBody>
          </p:sp>
        </mc:Choice>
        <mc:Fallback xmlns="">
          <p:sp>
            <p:nvSpPr>
              <p:cNvPr id="15" name="TextBox 14">
                <a:extLst>
                  <a:ext uri="{FF2B5EF4-FFF2-40B4-BE49-F238E27FC236}">
                    <a16:creationId xmlns:a16="http://schemas.microsoft.com/office/drawing/2014/main" id="{7B122715-92C4-E58D-4F99-4D842DA9DBFD}"/>
                  </a:ext>
                </a:extLst>
              </p:cNvPr>
              <p:cNvSpPr txBox="1">
                <a:spLocks noRot="1" noChangeAspect="1" noMove="1" noResize="1" noEditPoints="1" noAdjustHandles="1" noChangeArrowheads="1" noChangeShapeType="1" noTextEdit="1"/>
              </p:cNvSpPr>
              <p:nvPr/>
            </p:nvSpPr>
            <p:spPr>
              <a:xfrm>
                <a:off x="6953252" y="3919402"/>
                <a:ext cx="3879049" cy="1072293"/>
              </a:xfrm>
              <a:prstGeom prst="rect">
                <a:avLst/>
              </a:prstGeom>
              <a:blipFill>
                <a:blip r:embed="rId5"/>
                <a:stretch>
                  <a:fillRect l="-3595" b="-36047"/>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03AAE85B-CAA5-7C80-1AEA-DC73EFF5E5A0}"/>
              </a:ext>
            </a:extLst>
          </p:cNvPr>
          <p:cNvSpPr>
            <a:spLocks noGrp="1"/>
          </p:cNvSpPr>
          <p:nvPr>
            <p:ph type="sldNum" sz="quarter" idx="12"/>
          </p:nvPr>
        </p:nvSpPr>
        <p:spPr/>
        <p:txBody>
          <a:bodyPr/>
          <a:lstStyle/>
          <a:p>
            <a:fld id="{10A01DC5-1685-4615-8240-15192985C6A2}" type="slidenum">
              <a:rPr lang="en-AU" smtClean="0"/>
              <a:t>10</a:t>
            </a:fld>
            <a:endParaRPr lang="en-AU"/>
          </a:p>
        </p:txBody>
      </p:sp>
    </p:spTree>
    <p:extLst>
      <p:ext uri="{BB962C8B-B14F-4D97-AF65-F5344CB8AC3E}">
        <p14:creationId xmlns:p14="http://schemas.microsoft.com/office/powerpoint/2010/main" val="2472763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8C117-1EDF-2879-8D4A-2D5A0EDF3A9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0994A1-6280-637C-A32E-0A999DF0F5FE}"/>
              </a:ext>
            </a:extLst>
          </p:cNvPr>
          <p:cNvSpPr>
            <a:spLocks noGrp="1"/>
          </p:cNvSpPr>
          <p:nvPr>
            <p:ph type="title"/>
          </p:nvPr>
        </p:nvSpPr>
        <p:spPr/>
        <p:txBody>
          <a:bodyPr/>
          <a:lstStyle/>
          <a:p>
            <a:r>
              <a:rPr lang="en-AU">
                <a:latin typeface="+mj-lt"/>
              </a:rPr>
              <a:t>Graph transformations (1)</a:t>
            </a:r>
          </a:p>
        </p:txBody>
      </p:sp>
      <p:sp>
        <p:nvSpPr>
          <p:cNvPr id="13" name="Text Placeholder 12">
            <a:extLst>
              <a:ext uri="{FF2B5EF4-FFF2-40B4-BE49-F238E27FC236}">
                <a16:creationId xmlns:a16="http://schemas.microsoft.com/office/drawing/2014/main" id="{423A5A2F-1AC4-086C-B7B1-D48366C09537}"/>
              </a:ext>
            </a:extLst>
          </p:cNvPr>
          <p:cNvSpPr>
            <a:spLocks noGrp="1"/>
          </p:cNvSpPr>
          <p:nvPr>
            <p:ph type="body" sz="quarter" idx="18"/>
          </p:nvPr>
        </p:nvSpPr>
        <p:spPr>
          <a:xfrm>
            <a:off x="360000" y="982520"/>
            <a:ext cx="4297725" cy="356423"/>
          </a:xfrm>
        </p:spPr>
        <p:txBody>
          <a:bodyPr/>
          <a:lstStyle/>
          <a:p>
            <a:r>
              <a:rPr lang="en-AU">
                <a:latin typeface="+mj-lt"/>
              </a:rPr>
              <a:t>Worked example 1</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1DAD1ACA-21A5-3F6A-0888-0D65507546B6}"/>
                  </a:ext>
                </a:extLst>
              </p:cNvPr>
              <p:cNvSpPr>
                <a:spLocks noGrp="1"/>
              </p:cNvSpPr>
              <p:nvPr>
                <p:ph type="body" sz="quarter" idx="17"/>
              </p:nvPr>
            </p:nvSpPr>
            <p:spPr>
              <a:xfrm>
                <a:off x="360000" y="1567086"/>
                <a:ext cx="5010990" cy="2490009"/>
              </a:xfrm>
            </p:spPr>
            <p:txBody>
              <a:bodyPr/>
              <a:lstStyle/>
              <a:p>
                <a:r>
                  <a:rPr lang="en-AU">
                    <a:latin typeface="+mn-lt"/>
                  </a:rPr>
                  <a:t>Use the graph of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1" smtClean="0">
                                <a:latin typeface="Cambria Math" panose="02040503050406030204" pitchFamily="18" charset="0"/>
                              </a:rPr>
                              <m:t>2</m:t>
                            </m:r>
                          </m:sub>
                        </m:sSub>
                      </m:fName>
                      <m:e>
                        <m:r>
                          <a:rPr lang="en-AU" b="0" i="1" smtClean="0">
                            <a:latin typeface="Cambria Math" panose="02040503050406030204" pitchFamily="18" charset="0"/>
                          </a:rPr>
                          <m:t>𝑥</m:t>
                        </m:r>
                      </m:e>
                    </m:func>
                  </m:oMath>
                </a14:m>
                <a:r>
                  <a:rPr lang="en-AU">
                    <a:latin typeface="+mn-lt"/>
                  </a:rPr>
                  <a:t> to sketch the graph of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r>
                          <a:rPr lang="en-AU" b="0" i="1" smtClean="0">
                            <a:latin typeface="Cambria Math" panose="02040503050406030204" pitchFamily="18" charset="0"/>
                          </a:rPr>
                          <m:t>1+</m:t>
                        </m:r>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1" smtClean="0">
                                <a:latin typeface="Cambria Math" panose="02040503050406030204" pitchFamily="18" charset="0"/>
                              </a:rPr>
                              <m:t>2</m:t>
                            </m:r>
                          </m:sub>
                        </m:sSub>
                      </m:fName>
                      <m:e>
                        <m:r>
                          <a:rPr lang="en-AU" b="0" i="1" smtClean="0">
                            <a:latin typeface="Cambria Math" panose="02040503050406030204" pitchFamily="18" charset="0"/>
                          </a:rPr>
                          <m:t>𝑥</m:t>
                        </m:r>
                      </m:e>
                    </m:func>
                  </m:oMath>
                </a14:m>
                <a:r>
                  <a:rPr lang="en-AU">
                    <a:latin typeface="+mn-lt"/>
                  </a:rPr>
                  <a:t>.</a:t>
                </a:r>
              </a:p>
              <a:p>
                <a:r>
                  <a:rPr lang="en-AU">
                    <a:latin typeface="+mn-lt"/>
                  </a:rPr>
                  <a:t>Locate on your graph the points (1,0) and (4,2) on </a:t>
                </a:r>
                <a14:m>
                  <m:oMath xmlns:m="http://schemas.openxmlformats.org/officeDocument/2006/math">
                    <m:r>
                      <a:rPr lang="en-AU" i="1">
                        <a:latin typeface="Cambria Math" panose="02040503050406030204" pitchFamily="18" charset="0"/>
                      </a:rPr>
                      <m:t>𝑦</m:t>
                    </m:r>
                    <m:r>
                      <a:rPr lang="en-AU" i="1">
                        <a:latin typeface="Cambria Math" panose="02040503050406030204" pitchFamily="18" charset="0"/>
                      </a:rPr>
                      <m:t>=</m:t>
                    </m:r>
                    <m:func>
                      <m:funcPr>
                        <m:ctrlPr>
                          <a:rPr lang="en-AU" i="1">
                            <a:latin typeface="Cambria Math" panose="02040503050406030204" pitchFamily="18" charset="0"/>
                          </a:rPr>
                        </m:ctrlPr>
                      </m:funcPr>
                      <m:fName>
                        <m:sSub>
                          <m:sSubPr>
                            <m:ctrlPr>
                              <a:rPr lang="en-AU" i="1">
                                <a:latin typeface="Cambria Math" panose="02040503050406030204" pitchFamily="18" charset="0"/>
                              </a:rPr>
                            </m:ctrlPr>
                          </m:sSubPr>
                          <m:e>
                            <m:r>
                              <m:rPr>
                                <m:sty m:val="p"/>
                              </m:rPr>
                              <a:rPr lang="en-AU">
                                <a:latin typeface="Cambria Math" panose="02040503050406030204" pitchFamily="18" charset="0"/>
                              </a:rPr>
                              <m:t>log</m:t>
                            </m:r>
                          </m:e>
                          <m:sub>
                            <m:r>
                              <a:rPr lang="en-AU" i="1">
                                <a:latin typeface="Cambria Math" panose="02040503050406030204" pitchFamily="18" charset="0"/>
                              </a:rPr>
                              <m:t>2</m:t>
                            </m:r>
                          </m:sub>
                        </m:sSub>
                      </m:fName>
                      <m:e>
                        <m:r>
                          <a:rPr lang="en-AU" i="1">
                            <a:latin typeface="Cambria Math" panose="02040503050406030204" pitchFamily="18" charset="0"/>
                          </a:rPr>
                          <m:t>𝑥</m:t>
                        </m:r>
                      </m:e>
                    </m:func>
                  </m:oMath>
                </a14:m>
                <a:r>
                  <a:rPr lang="en-AU">
                    <a:latin typeface="+mn-lt"/>
                  </a:rPr>
                  <a:t>.</a:t>
                </a:r>
              </a:p>
            </p:txBody>
          </p:sp>
        </mc:Choice>
        <mc:Fallback xmlns="">
          <p:sp>
            <p:nvSpPr>
              <p:cNvPr id="12" name="Text Placeholder 11">
                <a:extLst>
                  <a:ext uri="{FF2B5EF4-FFF2-40B4-BE49-F238E27FC236}">
                    <a16:creationId xmlns:a16="http://schemas.microsoft.com/office/drawing/2014/main" id="{1DAD1ACA-21A5-3F6A-0888-0D65507546B6}"/>
                  </a:ext>
                </a:extLst>
              </p:cNvPr>
              <p:cNvSpPr>
                <a:spLocks noGrp="1" noRot="1" noChangeAspect="1" noMove="1" noResize="1" noEditPoints="1" noAdjustHandles="1" noChangeArrowheads="1" noChangeShapeType="1" noTextEdit="1"/>
              </p:cNvSpPr>
              <p:nvPr>
                <p:ph type="body" sz="quarter" idx="17"/>
              </p:nvPr>
            </p:nvSpPr>
            <p:spPr>
              <a:xfrm>
                <a:off x="360000" y="1567086"/>
                <a:ext cx="5010990" cy="2490009"/>
              </a:xfrm>
              <a:blipFill>
                <a:blip r:embed="rId3"/>
                <a:stretch>
                  <a:fillRect l="-30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 Placeholder 11">
                <a:extLst>
                  <a:ext uri="{FF2B5EF4-FFF2-40B4-BE49-F238E27FC236}">
                    <a16:creationId xmlns:a16="http://schemas.microsoft.com/office/drawing/2014/main" id="{0A03139F-9C76-F5FA-8CC2-C2D4E678910E}"/>
                  </a:ext>
                </a:extLst>
              </p:cNvPr>
              <p:cNvSpPr txBox="1">
                <a:spLocks/>
              </p:cNvSpPr>
              <p:nvPr/>
            </p:nvSpPr>
            <p:spPr>
              <a:xfrm>
                <a:off x="346853" y="4008952"/>
                <a:ext cx="3592110" cy="2716321"/>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AU" b="1">
                    <a:solidFill>
                      <a:schemeClr val="accent2"/>
                    </a:solidFill>
                    <a:latin typeface="+mn-lt"/>
                  </a:rPr>
                  <a:t>Solution</a:t>
                </a:r>
              </a:p>
              <a:p>
                <a:pPr>
                  <a:spcAft>
                    <a:spcPts val="600"/>
                  </a:spcAft>
                </a:pPr>
                <a:r>
                  <a:rPr lang="en-AU"/>
                  <a:t>The graph is translated up 1.</a:t>
                </a:r>
              </a:p>
              <a:p>
                <a:r>
                  <a:rPr lang="en-AU"/>
                  <a:t>Add 1 to the </a:t>
                </a:r>
                <a14:m>
                  <m:oMath xmlns:m="http://schemas.openxmlformats.org/officeDocument/2006/math">
                    <m:r>
                      <a:rPr lang="en-AU" i="1" dirty="0" smtClean="0">
                        <a:latin typeface="Cambria Math" panose="02040503050406030204" pitchFamily="18" charset="0"/>
                      </a:rPr>
                      <m:t>𝑦</m:t>
                    </m:r>
                  </m:oMath>
                </a14:m>
                <a:r>
                  <a:rPr lang="en-AU"/>
                  <a:t>-coordinates.</a:t>
                </a:r>
              </a:p>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(1,0)</m:t>
                      </m:r>
                      <m:r>
                        <a:rPr lang="en-AU" b="0" i="1" smtClean="0">
                          <a:latin typeface="Cambria Math" panose="02040503050406030204" pitchFamily="18" charset="0"/>
                          <a:ea typeface="Cambria Math" panose="02040503050406030204" pitchFamily="18" charset="0"/>
                        </a:rPr>
                        <m:t>→(1,1)</m:t>
                      </m:r>
                    </m:oMath>
                  </m:oMathPara>
                </a14:m>
                <a:endParaRPr lang="en-AU"/>
              </a:p>
              <a:p>
                <a:pPr/>
                <a14:m>
                  <m:oMathPara xmlns:m="http://schemas.openxmlformats.org/officeDocument/2006/math">
                    <m:oMathParaPr>
                      <m:jc m:val="centerGroup"/>
                    </m:oMathParaPr>
                    <m:oMath xmlns:m="http://schemas.openxmlformats.org/officeDocument/2006/math">
                      <m:r>
                        <a:rPr lang="en-AU" i="1">
                          <a:latin typeface="Cambria Math" panose="02040503050406030204" pitchFamily="18" charset="0"/>
                        </a:rPr>
                        <m:t>(</m:t>
                      </m:r>
                      <m:r>
                        <a:rPr lang="en-AU" b="0" i="1" smtClean="0">
                          <a:latin typeface="Cambria Math" panose="02040503050406030204" pitchFamily="18" charset="0"/>
                        </a:rPr>
                        <m:t>4</m:t>
                      </m:r>
                      <m:r>
                        <a:rPr lang="en-AU" i="1">
                          <a:latin typeface="Cambria Math" panose="02040503050406030204" pitchFamily="18" charset="0"/>
                        </a:rPr>
                        <m:t>,</m:t>
                      </m:r>
                      <m:r>
                        <a:rPr lang="en-AU" b="0" i="1" smtClean="0">
                          <a:latin typeface="Cambria Math" panose="02040503050406030204" pitchFamily="18" charset="0"/>
                        </a:rPr>
                        <m:t>2</m:t>
                      </m:r>
                      <m:r>
                        <a:rPr lang="en-AU" i="1">
                          <a:latin typeface="Cambria Math" panose="02040503050406030204" pitchFamily="18" charset="0"/>
                        </a:rPr>
                        <m:t>)</m:t>
                      </m:r>
                      <m:r>
                        <a:rPr lang="en-AU" i="1">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4</m:t>
                      </m:r>
                      <m:r>
                        <a:rPr lang="en-AU" i="1">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3</m:t>
                      </m:r>
                      <m:r>
                        <a:rPr lang="en-AU" i="1">
                          <a:latin typeface="Cambria Math" panose="02040503050406030204" pitchFamily="18" charset="0"/>
                          <a:ea typeface="Cambria Math" panose="02040503050406030204" pitchFamily="18" charset="0"/>
                        </a:rPr>
                        <m:t>)</m:t>
                      </m:r>
                    </m:oMath>
                  </m:oMathPara>
                </a14:m>
                <a:endParaRPr lang="en-AU"/>
              </a:p>
            </p:txBody>
          </p:sp>
        </mc:Choice>
        <mc:Fallback xmlns="">
          <p:sp>
            <p:nvSpPr>
              <p:cNvPr id="15" name="Text Placeholder 11">
                <a:extLst>
                  <a:ext uri="{FF2B5EF4-FFF2-40B4-BE49-F238E27FC236}">
                    <a16:creationId xmlns:a16="http://schemas.microsoft.com/office/drawing/2014/main" id="{0A03139F-9C76-F5FA-8CC2-C2D4E678910E}"/>
                  </a:ext>
                </a:extLst>
              </p:cNvPr>
              <p:cNvSpPr txBox="1">
                <a:spLocks noRot="1" noChangeAspect="1" noMove="1" noResize="1" noEditPoints="1" noAdjustHandles="1" noChangeArrowheads="1" noChangeShapeType="1" noTextEdit="1"/>
              </p:cNvSpPr>
              <p:nvPr/>
            </p:nvSpPr>
            <p:spPr>
              <a:xfrm>
                <a:off x="346853" y="4008952"/>
                <a:ext cx="3592110" cy="2716321"/>
              </a:xfrm>
              <a:prstGeom prst="rect">
                <a:avLst/>
              </a:prstGeom>
              <a:blipFill>
                <a:blip r:embed="rId4"/>
                <a:stretch>
                  <a:fillRect l="-4414"/>
                </a:stretch>
              </a:blipFill>
            </p:spPr>
            <p:txBody>
              <a:bodyPr/>
              <a:lstStyle/>
              <a:p>
                <a:r>
                  <a:rPr lang="en-US">
                    <a:noFill/>
                  </a:rPr>
                  <a:t> </a:t>
                </a:r>
              </a:p>
            </p:txBody>
          </p:sp>
        </mc:Fallback>
      </mc:AlternateContent>
      <p:pic>
        <p:nvPicPr>
          <p:cNvPr id="19" name="Picture 18" descr="A picture of a black and white, blank, numberless Cartesian plane, There is a blue logarithmic curve shown passing through the points (1,1) and (4,3) and a black logarithmic curve passing through the points (1,0) and (4,2).">
            <a:extLst>
              <a:ext uri="{FF2B5EF4-FFF2-40B4-BE49-F238E27FC236}">
                <a16:creationId xmlns:a16="http://schemas.microsoft.com/office/drawing/2014/main" id="{605423AA-ECCA-E312-96B3-DBD987800EAD}"/>
              </a:ext>
            </a:extLst>
          </p:cNvPr>
          <p:cNvPicPr>
            <a:picLocks noChangeAspect="1"/>
          </p:cNvPicPr>
          <p:nvPr/>
        </p:nvPicPr>
        <p:blipFill>
          <a:blip r:embed="rId5"/>
          <a:stretch>
            <a:fillRect/>
          </a:stretch>
        </p:blipFill>
        <p:spPr>
          <a:xfrm>
            <a:off x="6080156" y="1232027"/>
            <a:ext cx="5164247" cy="5164247"/>
          </a:xfrm>
          <a:prstGeom prst="rect">
            <a:avLst/>
          </a:prstGeom>
        </p:spPr>
      </p:pic>
      <mc:AlternateContent xmlns:mc="http://schemas.openxmlformats.org/markup-compatibility/2006" xmlns:a14="http://schemas.microsoft.com/office/drawing/2010/main">
        <mc:Choice Requires="a14">
          <p:sp>
            <p:nvSpPr>
              <p:cNvPr id="14" name="Speech Bubble: Rectangle with Corners Rounded 13">
                <a:extLst>
                  <a:ext uri="{FF2B5EF4-FFF2-40B4-BE49-F238E27FC236}">
                    <a16:creationId xmlns:a16="http://schemas.microsoft.com/office/drawing/2014/main" id="{5F9AFE6B-07B8-D93C-98D3-7CBCF9A58451}"/>
                  </a:ext>
                </a:extLst>
              </p:cNvPr>
              <p:cNvSpPr/>
              <p:nvPr/>
            </p:nvSpPr>
            <p:spPr>
              <a:xfrm>
                <a:off x="4134696" y="4073597"/>
                <a:ext cx="2219629" cy="1317587"/>
              </a:xfrm>
              <a:prstGeom prst="wedgeRoundRectCallout">
                <a:avLst>
                  <a:gd name="adj1" fmla="val 71629"/>
                  <a:gd name="adj2" fmla="val -85446"/>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800" dirty="0"/>
                  <a:t>Why does the </a:t>
                </a:r>
                <a:br>
                  <a:rPr lang="en-AU" sz="1800" dirty="0"/>
                </a:br>
                <a14:m>
                  <m:oMath xmlns:m="http://schemas.openxmlformats.org/officeDocument/2006/math">
                    <m:r>
                      <a:rPr lang="en-AU" sz="1800" i="1" dirty="0" smtClean="0">
                        <a:latin typeface="Cambria Math" panose="02040503050406030204" pitchFamily="18" charset="0"/>
                      </a:rPr>
                      <m:t>𝑥</m:t>
                    </m:r>
                  </m:oMath>
                </a14:m>
                <a:r>
                  <a:rPr lang="en-AU" sz="1800" dirty="0"/>
                  <a:t>-coordinate stay the same?</a:t>
                </a:r>
              </a:p>
            </p:txBody>
          </p:sp>
        </mc:Choice>
        <mc:Fallback xmlns="">
          <p:sp>
            <p:nvSpPr>
              <p:cNvPr id="14" name="Speech Bubble: Rectangle with Corners Rounded 13">
                <a:extLst>
                  <a:ext uri="{FF2B5EF4-FFF2-40B4-BE49-F238E27FC236}">
                    <a16:creationId xmlns:a16="http://schemas.microsoft.com/office/drawing/2014/main" id="{5F9AFE6B-07B8-D93C-98D3-7CBCF9A58451}"/>
                  </a:ext>
                </a:extLst>
              </p:cNvPr>
              <p:cNvSpPr>
                <a:spLocks noRot="1" noChangeAspect="1" noMove="1" noResize="1" noEditPoints="1" noAdjustHandles="1" noChangeArrowheads="1" noChangeShapeType="1" noTextEdit="1"/>
              </p:cNvSpPr>
              <p:nvPr/>
            </p:nvSpPr>
            <p:spPr>
              <a:xfrm>
                <a:off x="4134696" y="4073597"/>
                <a:ext cx="2219629" cy="1317587"/>
              </a:xfrm>
              <a:prstGeom prst="wedgeRoundRectCallout">
                <a:avLst>
                  <a:gd name="adj1" fmla="val 71629"/>
                  <a:gd name="adj2" fmla="val -85446"/>
                  <a:gd name="adj3" fmla="val 16667"/>
                </a:avLst>
              </a:prstGeom>
              <a:blipFill>
                <a:blip r:embed="rId6"/>
                <a:stretch>
                  <a:fillRect b="-4362"/>
                </a:stretch>
              </a:blipFill>
            </p:spPr>
            <p:txBody>
              <a:bodyPr/>
              <a:lstStyle/>
              <a:p>
                <a:r>
                  <a:rPr lang="en-AU">
                    <a:noFill/>
                  </a:rPr>
                  <a:t> </a:t>
                </a:r>
              </a:p>
            </p:txBody>
          </p:sp>
        </mc:Fallback>
      </mc:AlternateContent>
      <p:sp>
        <p:nvSpPr>
          <p:cNvPr id="2" name="Speech Bubble: Rectangle with Corners Rounded 1">
            <a:extLst>
              <a:ext uri="{FF2B5EF4-FFF2-40B4-BE49-F238E27FC236}">
                <a16:creationId xmlns:a16="http://schemas.microsoft.com/office/drawing/2014/main" id="{F0D26F56-45EA-0083-3F56-CF5F84935CAA}"/>
              </a:ext>
            </a:extLst>
          </p:cNvPr>
          <p:cNvSpPr/>
          <p:nvPr/>
        </p:nvSpPr>
        <p:spPr>
          <a:xfrm>
            <a:off x="5566723" y="676265"/>
            <a:ext cx="2343005" cy="1317587"/>
          </a:xfrm>
          <a:prstGeom prst="wedgeRoundRectCallout">
            <a:avLst>
              <a:gd name="adj1" fmla="val 47665"/>
              <a:gd name="adj2" fmla="val 9977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800"/>
              <a:t>What do we know about the domain of the graph?</a:t>
            </a:r>
          </a:p>
        </p:txBody>
      </p:sp>
      <p:sp>
        <p:nvSpPr>
          <p:cNvPr id="11" name="Speech Bubble: Rectangle with Corners Rounded 10">
            <a:extLst>
              <a:ext uri="{FF2B5EF4-FFF2-40B4-BE49-F238E27FC236}">
                <a16:creationId xmlns:a16="http://schemas.microsoft.com/office/drawing/2014/main" id="{1D0873DE-4541-3875-33E5-FECD671CE3E5}"/>
              </a:ext>
            </a:extLst>
          </p:cNvPr>
          <p:cNvSpPr/>
          <p:nvPr/>
        </p:nvSpPr>
        <p:spPr>
          <a:xfrm>
            <a:off x="8628129" y="337709"/>
            <a:ext cx="2996626" cy="1317586"/>
          </a:xfrm>
          <a:prstGeom prst="wedgeRoundRectCallout">
            <a:avLst>
              <a:gd name="adj1" fmla="val -26093"/>
              <a:gd name="adj2" fmla="val 84652"/>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800"/>
              <a:t>How were the coordinates of the corresponding point determined?</a:t>
            </a:r>
          </a:p>
        </p:txBody>
      </p:sp>
      <p:sp>
        <p:nvSpPr>
          <p:cNvPr id="3" name="Slide Number Placeholder 2">
            <a:extLst>
              <a:ext uri="{FF2B5EF4-FFF2-40B4-BE49-F238E27FC236}">
                <a16:creationId xmlns:a16="http://schemas.microsoft.com/office/drawing/2014/main" id="{194087F6-28AA-1B72-4F93-117C0DD4682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11</a:t>
            </a:fld>
            <a:endParaRPr lang="en-AU"/>
          </a:p>
        </p:txBody>
      </p:sp>
    </p:spTree>
    <p:extLst>
      <p:ext uri="{BB962C8B-B14F-4D97-AF65-F5344CB8AC3E}">
        <p14:creationId xmlns:p14="http://schemas.microsoft.com/office/powerpoint/2010/main" val="3983144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62A30F-6710-05FB-60E3-B80C6F844834}"/>
              </a:ext>
            </a:extLst>
          </p:cNvPr>
          <p:cNvSpPr>
            <a:spLocks noGrp="1"/>
          </p:cNvSpPr>
          <p:nvPr>
            <p:ph type="title"/>
          </p:nvPr>
        </p:nvSpPr>
        <p:spPr/>
        <p:txBody>
          <a:bodyPr/>
          <a:lstStyle/>
          <a:p>
            <a:r>
              <a:rPr lang="en-AU"/>
              <a:t>Graph transformations (2)</a:t>
            </a:r>
          </a:p>
        </p:txBody>
      </p:sp>
      <p:sp>
        <p:nvSpPr>
          <p:cNvPr id="4" name="Text Placeholder 3">
            <a:extLst>
              <a:ext uri="{FF2B5EF4-FFF2-40B4-BE49-F238E27FC236}">
                <a16:creationId xmlns:a16="http://schemas.microsoft.com/office/drawing/2014/main" id="{49E943AC-5EC4-A7E7-2FBB-64DD09E322F2}"/>
              </a:ext>
            </a:extLst>
          </p:cNvPr>
          <p:cNvSpPr>
            <a:spLocks noGrp="1"/>
          </p:cNvSpPr>
          <p:nvPr>
            <p:ph type="body" sz="quarter" idx="18"/>
          </p:nvPr>
        </p:nvSpPr>
        <p:spPr/>
        <p:txBody>
          <a:bodyPr/>
          <a:lstStyle/>
          <a:p>
            <a:r>
              <a:rPr lang="en-AU"/>
              <a:t>Your turn – Question 1</a:t>
            </a:r>
          </a:p>
        </p:txBody>
      </p:sp>
      <mc:AlternateContent xmlns:mc="http://schemas.openxmlformats.org/markup-compatibility/2006" xmlns:a14="http://schemas.microsoft.com/office/drawing/2010/main">
        <mc:Choice Requires="a14">
          <p:sp>
            <p:nvSpPr>
              <p:cNvPr id="8" name="Text Placeholder 11">
                <a:extLst>
                  <a:ext uri="{FF2B5EF4-FFF2-40B4-BE49-F238E27FC236}">
                    <a16:creationId xmlns:a16="http://schemas.microsoft.com/office/drawing/2014/main" id="{B746F089-AA6A-90AF-BF92-1F5AC31C68E4}"/>
                  </a:ext>
                </a:extLst>
              </p:cNvPr>
              <p:cNvSpPr>
                <a:spLocks noGrp="1"/>
              </p:cNvSpPr>
              <p:nvPr>
                <p:ph type="body" sz="quarter" idx="17"/>
              </p:nvPr>
            </p:nvSpPr>
            <p:spPr>
              <a:xfrm>
                <a:off x="360000" y="1567087"/>
                <a:ext cx="5010990" cy="2472254"/>
              </a:xfrm>
            </p:spPr>
            <p:txBody>
              <a:bodyPr/>
              <a:lstStyle/>
              <a:p>
                <a:pPr>
                  <a:spcAft>
                    <a:spcPts val="600"/>
                  </a:spcAft>
                </a:pPr>
                <a:r>
                  <a:rPr lang="en-AU">
                    <a:latin typeface="+mn-lt"/>
                  </a:rPr>
                  <a:t>Use the graph of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1" smtClean="0">
                                <a:latin typeface="Cambria Math" panose="02040503050406030204" pitchFamily="18" charset="0"/>
                              </a:rPr>
                              <m:t>3</m:t>
                            </m:r>
                          </m:sub>
                        </m:sSub>
                      </m:fName>
                      <m:e>
                        <m:r>
                          <a:rPr lang="en-AU" b="0" i="1" smtClean="0">
                            <a:latin typeface="Cambria Math" panose="02040503050406030204" pitchFamily="18" charset="0"/>
                          </a:rPr>
                          <m:t>𝑥</m:t>
                        </m:r>
                      </m:e>
                    </m:func>
                  </m:oMath>
                </a14:m>
                <a:r>
                  <a:rPr lang="en-AU">
                    <a:latin typeface="+mn-lt"/>
                  </a:rPr>
                  <a:t> to sketch the graph of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=−2+</m:t>
                    </m:r>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1" smtClean="0">
                                <a:latin typeface="Cambria Math" panose="02040503050406030204" pitchFamily="18" charset="0"/>
                              </a:rPr>
                              <m:t>3</m:t>
                            </m:r>
                          </m:sub>
                        </m:sSub>
                      </m:fName>
                      <m:e>
                        <m:r>
                          <a:rPr lang="en-AU" b="0" i="1" smtClean="0">
                            <a:latin typeface="Cambria Math" panose="02040503050406030204" pitchFamily="18" charset="0"/>
                          </a:rPr>
                          <m:t>𝑥</m:t>
                        </m:r>
                      </m:e>
                    </m:func>
                  </m:oMath>
                </a14:m>
                <a:r>
                  <a:rPr lang="en-AU">
                    <a:latin typeface="+mn-lt"/>
                  </a:rPr>
                  <a:t>.</a:t>
                </a:r>
              </a:p>
              <a:p>
                <a:r>
                  <a:rPr lang="en-AU"/>
                  <a:t>Locate on your graph the points (1,0) and (3,1) on </a:t>
                </a:r>
                <a14:m>
                  <m:oMath xmlns:m="http://schemas.openxmlformats.org/officeDocument/2006/math">
                    <m:r>
                      <a:rPr lang="en-AU" i="1">
                        <a:latin typeface="Cambria Math" panose="02040503050406030204" pitchFamily="18" charset="0"/>
                      </a:rPr>
                      <m:t>𝑦</m:t>
                    </m:r>
                    <m:r>
                      <a:rPr lang="en-AU" i="1">
                        <a:latin typeface="Cambria Math" panose="02040503050406030204" pitchFamily="18" charset="0"/>
                      </a:rPr>
                      <m:t>=</m:t>
                    </m:r>
                    <m:func>
                      <m:funcPr>
                        <m:ctrlPr>
                          <a:rPr lang="en-AU" i="1" smtClean="0">
                            <a:latin typeface="Cambria Math" panose="02040503050406030204" pitchFamily="18" charset="0"/>
                          </a:rPr>
                        </m:ctrlPr>
                      </m:funcPr>
                      <m:fName>
                        <m:sSub>
                          <m:sSubPr>
                            <m:ctrlPr>
                              <a:rPr lang="en-AU" i="1" smtClean="0">
                                <a:latin typeface="Cambria Math" panose="02040503050406030204" pitchFamily="18" charset="0"/>
                              </a:rPr>
                            </m:ctrlPr>
                          </m:sSubPr>
                          <m:e>
                            <m:r>
                              <m:rPr>
                                <m:sty m:val="p"/>
                              </m:rPr>
                              <a:rPr lang="en-AU" i="0" smtClean="0">
                                <a:latin typeface="Cambria Math" panose="02040503050406030204" pitchFamily="18" charset="0"/>
                              </a:rPr>
                              <m:t>log</m:t>
                            </m:r>
                          </m:e>
                          <m:sub>
                            <m:r>
                              <a:rPr lang="en-AU" b="0" i="1" smtClean="0">
                                <a:latin typeface="Cambria Math" panose="02040503050406030204" pitchFamily="18" charset="0"/>
                              </a:rPr>
                              <m:t>3</m:t>
                            </m:r>
                          </m:sub>
                        </m:sSub>
                      </m:fName>
                      <m:e>
                        <m:r>
                          <a:rPr lang="en-AU" b="0" i="1" smtClean="0">
                            <a:latin typeface="Cambria Math" panose="02040503050406030204" pitchFamily="18" charset="0"/>
                          </a:rPr>
                          <m:t>𝑥</m:t>
                        </m:r>
                      </m:e>
                    </m:func>
                  </m:oMath>
                </a14:m>
                <a:r>
                  <a:rPr lang="en-AU"/>
                  <a:t>.</a:t>
                </a:r>
              </a:p>
            </p:txBody>
          </p:sp>
        </mc:Choice>
        <mc:Fallback xmlns="">
          <p:sp>
            <p:nvSpPr>
              <p:cNvPr id="8" name="Text Placeholder 11">
                <a:extLst>
                  <a:ext uri="{FF2B5EF4-FFF2-40B4-BE49-F238E27FC236}">
                    <a16:creationId xmlns:a16="http://schemas.microsoft.com/office/drawing/2014/main" id="{B746F089-AA6A-90AF-BF92-1F5AC31C68E4}"/>
                  </a:ext>
                </a:extLst>
              </p:cNvPr>
              <p:cNvSpPr>
                <a:spLocks noGrp="1" noRot="1" noChangeAspect="1" noMove="1" noResize="1" noEditPoints="1" noAdjustHandles="1" noChangeArrowheads="1" noChangeShapeType="1" noTextEdit="1"/>
              </p:cNvSpPr>
              <p:nvPr>
                <p:ph type="body" sz="quarter" idx="17"/>
              </p:nvPr>
            </p:nvSpPr>
            <p:spPr>
              <a:xfrm>
                <a:off x="360000" y="1567087"/>
                <a:ext cx="5010990" cy="2472254"/>
              </a:xfrm>
              <a:blipFill>
                <a:blip r:embed="rId4"/>
                <a:stretch>
                  <a:fillRect l="-30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 Placeholder 11">
                <a:extLst>
                  <a:ext uri="{FF2B5EF4-FFF2-40B4-BE49-F238E27FC236}">
                    <a16:creationId xmlns:a16="http://schemas.microsoft.com/office/drawing/2014/main" id="{DDA38050-23DB-78D3-11B9-C8932E2CF912}"/>
                  </a:ext>
                </a:extLst>
              </p:cNvPr>
              <p:cNvSpPr txBox="1">
                <a:spLocks/>
              </p:cNvSpPr>
              <p:nvPr/>
            </p:nvSpPr>
            <p:spPr>
              <a:xfrm>
                <a:off x="346853" y="3932752"/>
                <a:ext cx="5010990" cy="2716321"/>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AU" b="1">
                    <a:solidFill>
                      <a:schemeClr val="accent2"/>
                    </a:solidFill>
                    <a:latin typeface="+mn-lt"/>
                  </a:rPr>
                  <a:t>Solution</a:t>
                </a:r>
              </a:p>
              <a:p>
                <a:pPr>
                  <a:spcAft>
                    <a:spcPts val="600"/>
                  </a:spcAft>
                </a:pPr>
                <a:r>
                  <a:rPr lang="en-AU"/>
                  <a:t>The graph is translated down 2.</a:t>
                </a:r>
              </a:p>
              <a:p>
                <a:r>
                  <a:rPr lang="en-AU"/>
                  <a:t>Subtract 2 from the </a:t>
                </a:r>
                <a14:m>
                  <m:oMath xmlns:m="http://schemas.openxmlformats.org/officeDocument/2006/math">
                    <m:r>
                      <a:rPr lang="en-AU" i="1" dirty="0" smtClean="0">
                        <a:latin typeface="Cambria Math" panose="02040503050406030204" pitchFamily="18" charset="0"/>
                      </a:rPr>
                      <m:t>𝑦</m:t>
                    </m:r>
                  </m:oMath>
                </a14:m>
                <a:r>
                  <a:rPr lang="en-AU"/>
                  <a:t>-coordinates.</a:t>
                </a:r>
              </a:p>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(1,0)</m:t>
                      </m:r>
                      <m:r>
                        <a:rPr lang="en-AU" b="0" i="1" smtClean="0">
                          <a:latin typeface="Cambria Math" panose="02040503050406030204" pitchFamily="18" charset="0"/>
                          <a:ea typeface="Cambria Math" panose="02040503050406030204" pitchFamily="18" charset="0"/>
                        </a:rPr>
                        <m:t>→(1,−2)</m:t>
                      </m:r>
                    </m:oMath>
                  </m:oMathPara>
                </a14:m>
                <a:endParaRPr lang="en-AU"/>
              </a:p>
              <a:p>
                <a:pPr/>
                <a14:m>
                  <m:oMathPara xmlns:m="http://schemas.openxmlformats.org/officeDocument/2006/math">
                    <m:oMathParaPr>
                      <m:jc m:val="centerGroup"/>
                    </m:oMathParaPr>
                    <m:oMath xmlns:m="http://schemas.openxmlformats.org/officeDocument/2006/math">
                      <m:r>
                        <a:rPr lang="en-AU" i="1">
                          <a:latin typeface="Cambria Math" panose="02040503050406030204" pitchFamily="18" charset="0"/>
                        </a:rPr>
                        <m:t>(</m:t>
                      </m:r>
                      <m:r>
                        <a:rPr lang="en-AU" b="0" i="1" smtClean="0">
                          <a:latin typeface="Cambria Math" panose="02040503050406030204" pitchFamily="18" charset="0"/>
                        </a:rPr>
                        <m:t>3</m:t>
                      </m:r>
                      <m:r>
                        <a:rPr lang="en-AU" i="1">
                          <a:latin typeface="Cambria Math" panose="02040503050406030204" pitchFamily="18" charset="0"/>
                        </a:rPr>
                        <m:t>,</m:t>
                      </m:r>
                      <m:r>
                        <a:rPr lang="en-AU" b="0" i="1" smtClean="0">
                          <a:latin typeface="Cambria Math" panose="02040503050406030204" pitchFamily="18" charset="0"/>
                        </a:rPr>
                        <m:t>1)→(3,−1</m:t>
                      </m:r>
                      <m:r>
                        <a:rPr lang="en-AU" b="0" i="1" smtClean="0">
                          <a:latin typeface="Cambria Math" panose="02040503050406030204" pitchFamily="18" charset="0"/>
                          <a:ea typeface="Cambria Math" panose="02040503050406030204" pitchFamily="18" charset="0"/>
                        </a:rPr>
                        <m:t>)</m:t>
                      </m:r>
                    </m:oMath>
                  </m:oMathPara>
                </a14:m>
                <a:endParaRPr lang="en-AU"/>
              </a:p>
            </p:txBody>
          </p:sp>
        </mc:Choice>
        <mc:Fallback xmlns="">
          <p:sp>
            <p:nvSpPr>
              <p:cNvPr id="11" name="Text Placeholder 11">
                <a:extLst>
                  <a:ext uri="{FF2B5EF4-FFF2-40B4-BE49-F238E27FC236}">
                    <a16:creationId xmlns:a16="http://schemas.microsoft.com/office/drawing/2014/main" id="{DDA38050-23DB-78D3-11B9-C8932E2CF912}"/>
                  </a:ext>
                </a:extLst>
              </p:cNvPr>
              <p:cNvSpPr txBox="1">
                <a:spLocks noRot="1" noChangeAspect="1" noMove="1" noResize="1" noEditPoints="1" noAdjustHandles="1" noChangeArrowheads="1" noChangeShapeType="1" noTextEdit="1"/>
              </p:cNvSpPr>
              <p:nvPr/>
            </p:nvSpPr>
            <p:spPr>
              <a:xfrm>
                <a:off x="346853" y="3932752"/>
                <a:ext cx="5010990" cy="2716321"/>
              </a:xfrm>
              <a:prstGeom prst="rect">
                <a:avLst/>
              </a:prstGeom>
              <a:blipFill>
                <a:blip r:embed="rId5"/>
                <a:stretch>
                  <a:fillRect l="-3163"/>
                </a:stretch>
              </a:blipFill>
            </p:spPr>
            <p:txBody>
              <a:bodyPr/>
              <a:lstStyle/>
              <a:p>
                <a:r>
                  <a:rPr lang="en-US">
                    <a:noFill/>
                  </a:rPr>
                  <a:t> </a:t>
                </a:r>
              </a:p>
            </p:txBody>
          </p:sp>
        </mc:Fallback>
      </mc:AlternateContent>
      <p:pic>
        <p:nvPicPr>
          <p:cNvPr id="12" name="Picture 11" descr="A picture of a black and white, blank, numberless Cartesian plane. There is a logarithmic curve represented by a dashed black line, shown to be passing through the points (1,0) and (3,1) and a logarithmic curve represented by a blue line, passing through the points (1,-2) and (3,-1).">
            <a:extLst>
              <a:ext uri="{FF2B5EF4-FFF2-40B4-BE49-F238E27FC236}">
                <a16:creationId xmlns:a16="http://schemas.microsoft.com/office/drawing/2014/main" id="{CBC1E8D3-DB47-0518-39F5-D887D5659192}"/>
              </a:ext>
            </a:extLst>
          </p:cNvPr>
          <p:cNvPicPr>
            <a:picLocks noChangeAspect="1"/>
          </p:cNvPicPr>
          <p:nvPr/>
        </p:nvPicPr>
        <p:blipFill>
          <a:blip r:embed="rId6"/>
          <a:stretch>
            <a:fillRect/>
          </a:stretch>
        </p:blipFill>
        <p:spPr>
          <a:xfrm>
            <a:off x="5955342" y="914399"/>
            <a:ext cx="5397703" cy="5376646"/>
          </a:xfrm>
          <a:prstGeom prst="rect">
            <a:avLst/>
          </a:prstGeom>
        </p:spPr>
      </p:pic>
      <p:pic>
        <p:nvPicPr>
          <p:cNvPr id="7" name="Picture 6" descr="A picture of a black and white, blank, numberless Cartesian plane, There is a logarithmic curve represented by a dashed black line, shown to be passing through the points (1,0) and (3,1).">
            <a:extLst>
              <a:ext uri="{FF2B5EF4-FFF2-40B4-BE49-F238E27FC236}">
                <a16:creationId xmlns:a16="http://schemas.microsoft.com/office/drawing/2014/main" id="{B95E8156-EDC9-FD3A-5741-D1FE71E5E17A}"/>
              </a:ext>
            </a:extLst>
          </p:cNvPr>
          <p:cNvPicPr>
            <a:picLocks noChangeAspect="1"/>
          </p:cNvPicPr>
          <p:nvPr/>
        </p:nvPicPr>
        <p:blipFill>
          <a:blip r:embed="rId7"/>
          <a:stretch>
            <a:fillRect/>
          </a:stretch>
        </p:blipFill>
        <p:spPr>
          <a:xfrm>
            <a:off x="5989615" y="923451"/>
            <a:ext cx="5381537" cy="5395588"/>
          </a:xfrm>
          <a:prstGeom prst="rect">
            <a:avLst/>
          </a:prstGeom>
        </p:spPr>
      </p:pic>
      <p:sp>
        <p:nvSpPr>
          <p:cNvPr id="2" name="Slide Number Placeholder 1">
            <a:extLst>
              <a:ext uri="{FF2B5EF4-FFF2-40B4-BE49-F238E27FC236}">
                <a16:creationId xmlns:a16="http://schemas.microsoft.com/office/drawing/2014/main" id="{90066BB2-79AC-DF13-0444-D81A94B2F46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12</a:t>
            </a:fld>
            <a:endParaRPr lang="en-AU"/>
          </a:p>
        </p:txBody>
      </p:sp>
    </p:spTree>
    <p:extLst>
      <p:ext uri="{BB962C8B-B14F-4D97-AF65-F5344CB8AC3E}">
        <p14:creationId xmlns:p14="http://schemas.microsoft.com/office/powerpoint/2010/main" val="2306913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D3023D-28BE-EB05-8805-FB70EA9BE3A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1D0EFE5-D114-67EF-3FC2-AAC5F3290C67}"/>
              </a:ext>
            </a:extLst>
          </p:cNvPr>
          <p:cNvSpPr>
            <a:spLocks noGrp="1"/>
          </p:cNvSpPr>
          <p:nvPr>
            <p:ph type="title"/>
          </p:nvPr>
        </p:nvSpPr>
        <p:spPr/>
        <p:txBody>
          <a:bodyPr/>
          <a:lstStyle/>
          <a:p>
            <a:r>
              <a:rPr lang="en-AU">
                <a:latin typeface="+mj-lt"/>
              </a:rPr>
              <a:t>Graph transformations (3)</a:t>
            </a:r>
          </a:p>
        </p:txBody>
      </p:sp>
      <p:sp>
        <p:nvSpPr>
          <p:cNvPr id="13" name="Text Placeholder 12">
            <a:extLst>
              <a:ext uri="{FF2B5EF4-FFF2-40B4-BE49-F238E27FC236}">
                <a16:creationId xmlns:a16="http://schemas.microsoft.com/office/drawing/2014/main" id="{3C23A66D-9691-9B52-DBD0-B063B89FED1C}"/>
              </a:ext>
            </a:extLst>
          </p:cNvPr>
          <p:cNvSpPr>
            <a:spLocks noGrp="1"/>
          </p:cNvSpPr>
          <p:nvPr>
            <p:ph type="body" sz="quarter" idx="18"/>
          </p:nvPr>
        </p:nvSpPr>
        <p:spPr>
          <a:xfrm>
            <a:off x="360000" y="982520"/>
            <a:ext cx="11483998" cy="356423"/>
          </a:xfrm>
        </p:spPr>
        <p:txBody>
          <a:bodyPr/>
          <a:lstStyle/>
          <a:p>
            <a:r>
              <a:rPr lang="en-AU">
                <a:latin typeface="+mj-lt"/>
              </a:rPr>
              <a:t>Worked example 2</a:t>
            </a:r>
          </a:p>
        </p:txBody>
      </p:sp>
      <mc:AlternateContent xmlns:mc="http://schemas.openxmlformats.org/markup-compatibility/2006" xmlns:a14="http://schemas.microsoft.com/office/drawing/2010/main">
        <mc:Choice Requires="a14">
          <p:sp>
            <p:nvSpPr>
              <p:cNvPr id="5" name="Text Placeholder 11">
                <a:extLst>
                  <a:ext uri="{FF2B5EF4-FFF2-40B4-BE49-F238E27FC236}">
                    <a16:creationId xmlns:a16="http://schemas.microsoft.com/office/drawing/2014/main" id="{6B266B09-8913-B9A9-2207-915780760B65}"/>
                  </a:ext>
                </a:extLst>
              </p:cNvPr>
              <p:cNvSpPr txBox="1">
                <a:spLocks/>
              </p:cNvSpPr>
              <p:nvPr/>
            </p:nvSpPr>
            <p:spPr>
              <a:xfrm>
                <a:off x="360000" y="1316412"/>
                <a:ext cx="5104036" cy="2490009"/>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AU">
                    <a:latin typeface="+mn-lt"/>
                  </a:rPr>
                  <a:t>Use the graph of </a:t>
                </a:r>
                <a14:m>
                  <m:oMath xmlns:m="http://schemas.openxmlformats.org/officeDocument/2006/math">
                    <m:r>
                      <a:rPr lang="en-AU" i="1" smtClean="0">
                        <a:latin typeface="Cambria Math" panose="02040503050406030204" pitchFamily="18" charset="0"/>
                      </a:rPr>
                      <m:t>𝑦</m:t>
                    </m:r>
                    <m:r>
                      <a:rPr lang="en-AU" i="1" smtClean="0">
                        <a:latin typeface="Cambria Math" panose="02040503050406030204" pitchFamily="18" charset="0"/>
                      </a:rPr>
                      <m:t>=</m:t>
                    </m:r>
                    <m:func>
                      <m:funcPr>
                        <m:ctrlPr>
                          <a:rPr lang="en-AU"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i="0" smtClean="0">
                                <a:latin typeface="Cambria Math" panose="02040503050406030204" pitchFamily="18" charset="0"/>
                              </a:rPr>
                              <m:t>log</m:t>
                            </m:r>
                          </m:e>
                          <m:sub>
                            <m:r>
                              <a:rPr lang="en-AU" b="0" i="1" smtClean="0">
                                <a:latin typeface="Cambria Math" panose="02040503050406030204" pitchFamily="18" charset="0"/>
                              </a:rPr>
                              <m:t>10</m:t>
                            </m:r>
                          </m:sub>
                        </m:sSub>
                      </m:fName>
                      <m:e>
                        <m:r>
                          <a:rPr lang="en-AU" b="0" i="1" smtClean="0">
                            <a:latin typeface="Cambria Math" panose="02040503050406030204" pitchFamily="18" charset="0"/>
                          </a:rPr>
                          <m:t>𝑥</m:t>
                        </m:r>
                      </m:e>
                    </m:func>
                  </m:oMath>
                </a14:m>
                <a:r>
                  <a:rPr lang="en-AU">
                    <a:latin typeface="+mn-lt"/>
                  </a:rPr>
                  <a:t> to sketch the graph of </a:t>
                </a:r>
                <a14:m>
                  <m:oMath xmlns:m="http://schemas.openxmlformats.org/officeDocument/2006/math">
                    <m:r>
                      <a:rPr lang="en-AU" i="1" smtClean="0">
                        <a:latin typeface="Cambria Math" panose="02040503050406030204" pitchFamily="18" charset="0"/>
                      </a:rPr>
                      <m:t>𝑦</m:t>
                    </m:r>
                    <m:r>
                      <a:rPr lang="en-AU" i="1" smtClean="0">
                        <a:latin typeface="Cambria Math" panose="02040503050406030204" pitchFamily="18" charset="0"/>
                      </a:rPr>
                      <m:t>=3</m:t>
                    </m:r>
                    <m:func>
                      <m:funcPr>
                        <m:ctrlPr>
                          <a:rPr lang="en-AU"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i="0" smtClean="0">
                                <a:latin typeface="Cambria Math" panose="02040503050406030204" pitchFamily="18" charset="0"/>
                              </a:rPr>
                              <m:t>log</m:t>
                            </m:r>
                          </m:e>
                          <m:sub>
                            <m:r>
                              <a:rPr lang="en-AU" b="0" i="0" smtClean="0">
                                <a:latin typeface="Cambria Math" panose="02040503050406030204" pitchFamily="18" charset="0"/>
                              </a:rPr>
                              <m:t>10</m:t>
                            </m:r>
                          </m:sub>
                        </m:sSub>
                      </m:fName>
                      <m:e>
                        <m:r>
                          <a:rPr lang="en-AU" b="0" i="1" smtClean="0">
                            <a:latin typeface="Cambria Math" panose="02040503050406030204" pitchFamily="18" charset="0"/>
                          </a:rPr>
                          <m:t>𝑥</m:t>
                        </m:r>
                      </m:e>
                    </m:func>
                  </m:oMath>
                </a14:m>
                <a:r>
                  <a:rPr lang="en-AU">
                    <a:latin typeface="+mn-lt"/>
                  </a:rPr>
                  <a:t>.</a:t>
                </a:r>
              </a:p>
              <a:p>
                <a:pPr>
                  <a:spcAft>
                    <a:spcPts val="600"/>
                  </a:spcAft>
                </a:pPr>
                <a:r>
                  <a:rPr lang="en-AU">
                    <a:latin typeface="+mn-lt"/>
                  </a:rPr>
                  <a:t>Locate on your graph the points </a:t>
                </a:r>
                <a14:m>
                  <m:oMath xmlns:m="http://schemas.openxmlformats.org/officeDocument/2006/math">
                    <m:r>
                      <a:rPr lang="en-AU" i="1" dirty="0" smtClean="0">
                        <a:latin typeface="Cambria Math" panose="02040503050406030204" pitchFamily="18" charset="0"/>
                      </a:rPr>
                      <m:t>(1,0) </m:t>
                    </m:r>
                  </m:oMath>
                </a14:m>
                <a:r>
                  <a:rPr lang="en-AU">
                    <a:latin typeface="+mn-lt"/>
                  </a:rPr>
                  <a:t>and </a:t>
                </a:r>
                <a14:m>
                  <m:oMath xmlns:m="http://schemas.openxmlformats.org/officeDocument/2006/math">
                    <m:r>
                      <a:rPr lang="en-AU" i="1" dirty="0" smtClean="0">
                        <a:latin typeface="Cambria Math" panose="02040503050406030204" pitchFamily="18" charset="0"/>
                      </a:rPr>
                      <m:t>(3,</m:t>
                    </m:r>
                    <m:func>
                      <m:funcPr>
                        <m:ctrlPr>
                          <a:rPr lang="en-AU" i="1" dirty="0" smtClean="0">
                            <a:latin typeface="Cambria Math" panose="02040503050406030204" pitchFamily="18" charset="0"/>
                          </a:rPr>
                        </m:ctrlPr>
                      </m:funcPr>
                      <m:fName>
                        <m:sSub>
                          <m:sSubPr>
                            <m:ctrlPr>
                              <a:rPr lang="en-AU" b="0" i="1" dirty="0" smtClean="0">
                                <a:latin typeface="Cambria Math" panose="02040503050406030204" pitchFamily="18" charset="0"/>
                              </a:rPr>
                            </m:ctrlPr>
                          </m:sSubPr>
                          <m:e>
                            <m:r>
                              <m:rPr>
                                <m:sty m:val="p"/>
                              </m:rPr>
                              <a:rPr lang="en-AU" i="0" dirty="0" smtClean="0">
                                <a:latin typeface="Cambria Math" panose="02040503050406030204" pitchFamily="18" charset="0"/>
                              </a:rPr>
                              <m:t>log</m:t>
                            </m:r>
                          </m:e>
                          <m:sub>
                            <m:r>
                              <a:rPr lang="en-AU" b="0" i="1" dirty="0" smtClean="0">
                                <a:latin typeface="Cambria Math" panose="02040503050406030204" pitchFamily="18" charset="0"/>
                              </a:rPr>
                              <m:t>10</m:t>
                            </m:r>
                          </m:sub>
                        </m:sSub>
                      </m:fName>
                      <m:e>
                        <m:r>
                          <a:rPr lang="en-AU" b="0" i="1" dirty="0" smtClean="0">
                            <a:latin typeface="Cambria Math" panose="02040503050406030204" pitchFamily="18" charset="0"/>
                          </a:rPr>
                          <m:t>3</m:t>
                        </m:r>
                      </m:e>
                    </m:func>
                    <m:r>
                      <a:rPr lang="en-AU" i="1" dirty="0" smtClean="0">
                        <a:latin typeface="Cambria Math" panose="02040503050406030204" pitchFamily="18" charset="0"/>
                      </a:rPr>
                      <m:t>)</m:t>
                    </m:r>
                  </m:oMath>
                </a14:m>
                <a:r>
                  <a:rPr lang="en-AU">
                    <a:latin typeface="+mn-lt"/>
                  </a:rPr>
                  <a:t> on </a:t>
                </a:r>
                <a14:m>
                  <m:oMath xmlns:m="http://schemas.openxmlformats.org/officeDocument/2006/math">
                    <m:r>
                      <a:rPr lang="en-AU" i="1">
                        <a:latin typeface="Cambria Math" panose="02040503050406030204" pitchFamily="18" charset="0"/>
                      </a:rPr>
                      <m:t>𝑦</m:t>
                    </m:r>
                    <m:r>
                      <a:rPr lang="en-AU" i="1">
                        <a:latin typeface="Cambria Math" panose="02040503050406030204" pitchFamily="18" charset="0"/>
                      </a:rPr>
                      <m:t>=</m:t>
                    </m:r>
                    <m:func>
                      <m:funcPr>
                        <m:ctrlPr>
                          <a:rPr lang="en-AU"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i="0" smtClean="0">
                                <a:latin typeface="Cambria Math" panose="02040503050406030204" pitchFamily="18" charset="0"/>
                              </a:rPr>
                              <m:t>log</m:t>
                            </m:r>
                          </m:e>
                          <m:sub>
                            <m:r>
                              <a:rPr lang="en-AU" b="0" i="0" smtClean="0">
                                <a:latin typeface="Cambria Math" panose="02040503050406030204" pitchFamily="18" charset="0"/>
                              </a:rPr>
                              <m:t>10</m:t>
                            </m:r>
                          </m:sub>
                        </m:sSub>
                      </m:fName>
                      <m:e>
                        <m:r>
                          <a:rPr lang="en-AU" b="0" i="1" smtClean="0">
                            <a:latin typeface="Cambria Math" panose="02040503050406030204" pitchFamily="18" charset="0"/>
                          </a:rPr>
                          <m:t>3</m:t>
                        </m:r>
                      </m:e>
                    </m:func>
                  </m:oMath>
                </a14:m>
                <a:r>
                  <a:rPr lang="en-AU">
                    <a:latin typeface="+mn-lt"/>
                  </a:rPr>
                  <a:t>.</a:t>
                </a:r>
              </a:p>
            </p:txBody>
          </p:sp>
        </mc:Choice>
        <mc:Fallback xmlns="">
          <p:sp>
            <p:nvSpPr>
              <p:cNvPr id="5" name="Text Placeholder 11">
                <a:extLst>
                  <a:ext uri="{FF2B5EF4-FFF2-40B4-BE49-F238E27FC236}">
                    <a16:creationId xmlns:a16="http://schemas.microsoft.com/office/drawing/2014/main" id="{6B266B09-8913-B9A9-2207-915780760B65}"/>
                  </a:ext>
                </a:extLst>
              </p:cNvPr>
              <p:cNvSpPr txBox="1">
                <a:spLocks noRot="1" noChangeAspect="1" noMove="1" noResize="1" noEditPoints="1" noAdjustHandles="1" noChangeArrowheads="1" noChangeShapeType="1" noTextEdit="1"/>
              </p:cNvSpPr>
              <p:nvPr/>
            </p:nvSpPr>
            <p:spPr>
              <a:xfrm>
                <a:off x="360000" y="1316412"/>
                <a:ext cx="5104036" cy="2490009"/>
              </a:xfrm>
              <a:prstGeom prst="rect">
                <a:avLst/>
              </a:prstGeom>
              <a:blipFill>
                <a:blip r:embed="rId5"/>
                <a:stretch>
                  <a:fillRect l="-2987"/>
                </a:stretch>
              </a:blipFill>
            </p:spPr>
            <p:txBody>
              <a:bodyPr/>
              <a:lstStyle/>
              <a:p>
                <a:r>
                  <a:rPr lang="en-US">
                    <a:noFill/>
                  </a:rPr>
                  <a:t> </a:t>
                </a:r>
              </a:p>
            </p:txBody>
          </p:sp>
        </mc:Fallback>
      </mc:AlternateContent>
      <p:pic>
        <p:nvPicPr>
          <p:cNvPr id="11" name="Picture 10" descr="A picture of a black and white, blank, numberless Cartesian plane, There is a logarithmic curve represented by a dashed black line, shown to be passing through the points (1,0) and (10,1) and a logarithmic curve represented by a blue line, passing through the points (1,0) and (10, 3).">
            <a:extLst>
              <a:ext uri="{FF2B5EF4-FFF2-40B4-BE49-F238E27FC236}">
                <a16:creationId xmlns:a16="http://schemas.microsoft.com/office/drawing/2014/main" id="{1F5BFB70-9838-D5AA-8088-B8DF3EFBADA2}"/>
              </a:ext>
            </a:extLst>
          </p:cNvPr>
          <p:cNvPicPr>
            <a:picLocks noChangeAspect="1"/>
          </p:cNvPicPr>
          <p:nvPr/>
        </p:nvPicPr>
        <p:blipFill>
          <a:blip r:embed="rId6"/>
          <a:stretch>
            <a:fillRect/>
          </a:stretch>
        </p:blipFill>
        <p:spPr>
          <a:xfrm>
            <a:off x="5608974" y="1032095"/>
            <a:ext cx="5228024" cy="5255360"/>
          </a:xfrm>
          <a:prstGeom prst="rect">
            <a:avLst/>
          </a:prstGeom>
        </p:spPr>
      </p:pic>
      <mc:AlternateContent xmlns:mc="http://schemas.openxmlformats.org/markup-compatibility/2006" xmlns:a14="http://schemas.microsoft.com/office/drawing/2010/main">
        <mc:Choice Requires="a14">
          <p:sp>
            <p:nvSpPr>
              <p:cNvPr id="9" name="Text Placeholder 11">
                <a:extLst>
                  <a:ext uri="{FF2B5EF4-FFF2-40B4-BE49-F238E27FC236}">
                    <a16:creationId xmlns:a16="http://schemas.microsoft.com/office/drawing/2014/main" id="{C02F5BE4-546B-6908-0A9B-297A2341578C}"/>
                  </a:ext>
                </a:extLst>
              </p:cNvPr>
              <p:cNvSpPr txBox="1">
                <a:spLocks/>
              </p:cNvSpPr>
              <p:nvPr/>
            </p:nvSpPr>
            <p:spPr>
              <a:xfrm>
                <a:off x="360000" y="3632817"/>
                <a:ext cx="5104036" cy="2716321"/>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AU" b="1">
                    <a:solidFill>
                      <a:schemeClr val="accent2"/>
                    </a:solidFill>
                    <a:latin typeface="+mn-lt"/>
                  </a:rPr>
                  <a:t>Solution</a:t>
                </a:r>
              </a:p>
              <a:p>
                <a:pPr>
                  <a:spcAft>
                    <a:spcPts val="600"/>
                  </a:spcAft>
                </a:pPr>
                <a:r>
                  <a:rPr lang="en-AU"/>
                  <a:t>The graph is dilated vertically by a factor of 3.</a:t>
                </a:r>
              </a:p>
              <a:p>
                <a:pPr>
                  <a:spcAft>
                    <a:spcPts val="600"/>
                  </a:spcAft>
                </a:pPr>
                <a:r>
                  <a:rPr lang="en-AU"/>
                  <a:t>Multiply the </a:t>
                </a:r>
                <a14:m>
                  <m:oMath xmlns:m="http://schemas.openxmlformats.org/officeDocument/2006/math">
                    <m:r>
                      <a:rPr lang="en-AU" i="1" dirty="0" smtClean="0">
                        <a:latin typeface="Cambria Math" panose="02040503050406030204" pitchFamily="18" charset="0"/>
                      </a:rPr>
                      <m:t>𝑦</m:t>
                    </m:r>
                  </m:oMath>
                </a14:m>
                <a:r>
                  <a:rPr lang="en-AU"/>
                  <a:t>-coordinates by 3.</a:t>
                </a:r>
              </a:p>
              <a:p>
                <a:pPr>
                  <a:spcAft>
                    <a:spcPts val="600"/>
                  </a:spcAft>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(1,0)</m:t>
                      </m:r>
                      <m:r>
                        <a:rPr lang="en-AU" b="0" i="1" smtClean="0">
                          <a:latin typeface="Cambria Math" panose="02040503050406030204" pitchFamily="18" charset="0"/>
                          <a:ea typeface="Cambria Math" panose="02040503050406030204" pitchFamily="18" charset="0"/>
                        </a:rPr>
                        <m:t>→(1,0)</m:t>
                      </m:r>
                    </m:oMath>
                  </m:oMathPara>
                </a14:m>
                <a:endParaRPr lang="en-AU"/>
              </a:p>
              <a:p>
                <a:pPr>
                  <a:spcAft>
                    <a:spcPts val="600"/>
                  </a:spcAft>
                </a:pPr>
                <a14:m>
                  <m:oMathPara xmlns:m="http://schemas.openxmlformats.org/officeDocument/2006/math">
                    <m:oMathParaPr>
                      <m:jc m:val="centerGroup"/>
                    </m:oMathParaPr>
                    <m:oMath xmlns:m="http://schemas.openxmlformats.org/officeDocument/2006/math">
                      <m:r>
                        <a:rPr lang="en-AU" i="1" dirty="0">
                          <a:latin typeface="Cambria Math" panose="02040503050406030204" pitchFamily="18" charset="0"/>
                        </a:rPr>
                        <m:t>(3,</m:t>
                      </m:r>
                      <m:func>
                        <m:funcPr>
                          <m:ctrlPr>
                            <a:rPr lang="en-AU" i="1" dirty="0">
                              <a:latin typeface="Cambria Math" panose="02040503050406030204" pitchFamily="18" charset="0"/>
                            </a:rPr>
                          </m:ctrlPr>
                        </m:funcPr>
                        <m:fName>
                          <m:sSub>
                            <m:sSubPr>
                              <m:ctrlPr>
                                <a:rPr lang="en-AU" b="0" i="1" dirty="0" smtClean="0">
                                  <a:latin typeface="Cambria Math" panose="02040503050406030204" pitchFamily="18" charset="0"/>
                                </a:rPr>
                              </m:ctrlPr>
                            </m:sSubPr>
                            <m:e>
                              <m:r>
                                <m:rPr>
                                  <m:sty m:val="p"/>
                                </m:rPr>
                                <a:rPr lang="en-AU" i="0" dirty="0">
                                  <a:latin typeface="Cambria Math" panose="02040503050406030204" pitchFamily="18" charset="0"/>
                                </a:rPr>
                                <m:t>log</m:t>
                              </m:r>
                            </m:e>
                            <m:sub>
                              <m:r>
                                <a:rPr lang="en-AU" b="0" i="1" dirty="0" smtClean="0">
                                  <a:latin typeface="Cambria Math" panose="02040503050406030204" pitchFamily="18" charset="0"/>
                                </a:rPr>
                                <m:t>10</m:t>
                              </m:r>
                            </m:sub>
                          </m:sSub>
                        </m:fName>
                        <m:e>
                          <m:r>
                            <a:rPr lang="en-AU" i="1" dirty="0">
                              <a:latin typeface="Cambria Math" panose="02040503050406030204" pitchFamily="18" charset="0"/>
                            </a:rPr>
                            <m:t>3</m:t>
                          </m:r>
                        </m:e>
                      </m:func>
                      <m:r>
                        <a:rPr lang="en-AU" i="1" dirty="0">
                          <a:latin typeface="Cambria Math" panose="02040503050406030204" pitchFamily="18" charset="0"/>
                        </a:rPr>
                        <m:t>)</m:t>
                      </m:r>
                      <m:r>
                        <a:rPr lang="en-AU" i="1">
                          <a:latin typeface="Cambria Math" panose="02040503050406030204" pitchFamily="18" charset="0"/>
                          <a:ea typeface="Cambria Math" panose="02040503050406030204" pitchFamily="18" charset="0"/>
                        </a:rPr>
                        <m:t>→</m:t>
                      </m:r>
                      <m:r>
                        <a:rPr lang="en-AU" i="1" dirty="0">
                          <a:latin typeface="Cambria Math" panose="02040503050406030204" pitchFamily="18" charset="0"/>
                        </a:rPr>
                        <m:t>(3,</m:t>
                      </m:r>
                      <m:func>
                        <m:funcPr>
                          <m:ctrlPr>
                            <a:rPr lang="en-AU" i="1" dirty="0">
                              <a:latin typeface="Cambria Math" panose="02040503050406030204" pitchFamily="18" charset="0"/>
                            </a:rPr>
                          </m:ctrlPr>
                        </m:funcPr>
                        <m:fName>
                          <m:r>
                            <a:rPr lang="en-AU" b="0" i="1" dirty="0" smtClean="0">
                              <a:latin typeface="Cambria Math" panose="02040503050406030204" pitchFamily="18" charset="0"/>
                            </a:rPr>
                            <m:t>3</m:t>
                          </m:r>
                          <m:sSub>
                            <m:sSubPr>
                              <m:ctrlPr>
                                <a:rPr lang="en-AU" b="0" i="1" dirty="0" smtClean="0">
                                  <a:latin typeface="Cambria Math" panose="02040503050406030204" pitchFamily="18" charset="0"/>
                                </a:rPr>
                              </m:ctrlPr>
                            </m:sSubPr>
                            <m:e>
                              <m:r>
                                <m:rPr>
                                  <m:sty m:val="p"/>
                                </m:rPr>
                                <a:rPr lang="en-AU" i="0" dirty="0">
                                  <a:latin typeface="Cambria Math" panose="02040503050406030204" pitchFamily="18" charset="0"/>
                                </a:rPr>
                                <m:t>log</m:t>
                              </m:r>
                            </m:e>
                            <m:sub>
                              <m:r>
                                <a:rPr lang="en-AU" b="0" i="1" dirty="0" smtClean="0">
                                  <a:latin typeface="Cambria Math" panose="02040503050406030204" pitchFamily="18" charset="0"/>
                                </a:rPr>
                                <m:t>10</m:t>
                              </m:r>
                            </m:sub>
                          </m:sSub>
                        </m:fName>
                        <m:e>
                          <m:r>
                            <a:rPr lang="en-AU" i="1" dirty="0">
                              <a:latin typeface="Cambria Math" panose="02040503050406030204" pitchFamily="18" charset="0"/>
                            </a:rPr>
                            <m:t>3</m:t>
                          </m:r>
                        </m:e>
                      </m:func>
                      <m:r>
                        <a:rPr lang="en-AU" i="1" dirty="0">
                          <a:latin typeface="Cambria Math" panose="02040503050406030204" pitchFamily="18" charset="0"/>
                        </a:rPr>
                        <m:t>)</m:t>
                      </m:r>
                    </m:oMath>
                  </m:oMathPara>
                </a14:m>
                <a:endParaRPr lang="en-AU"/>
              </a:p>
              <a:p>
                <a:pPr>
                  <a:spcAft>
                    <a:spcPts val="600"/>
                  </a:spcAft>
                </a:pPr>
                <a14:m>
                  <m:oMathPara xmlns:m="http://schemas.openxmlformats.org/officeDocument/2006/math">
                    <m:oMathParaPr>
                      <m:jc m:val="centerGroup"/>
                    </m:oMathParaPr>
                    <m:oMath xmlns:m="http://schemas.openxmlformats.org/officeDocument/2006/math">
                      <m:func>
                        <m:funcPr>
                          <m:ctrlPr>
                            <a:rPr lang="en-AU"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i="0" smtClean="0">
                                  <a:latin typeface="Cambria Math" panose="02040503050406030204" pitchFamily="18" charset="0"/>
                                </a:rPr>
                                <m:t>log</m:t>
                              </m:r>
                            </m:e>
                            <m:sub>
                              <m:r>
                                <a:rPr lang="en-AU" b="0" i="0" smtClean="0">
                                  <a:latin typeface="Cambria Math" panose="02040503050406030204" pitchFamily="18" charset="0"/>
                                </a:rPr>
                                <m:t>10</m:t>
                              </m:r>
                            </m:sub>
                          </m:sSub>
                        </m:fName>
                        <m:e>
                          <m:r>
                            <a:rPr lang="en-AU" b="0" i="1" smtClean="0">
                              <a:latin typeface="Cambria Math" panose="02040503050406030204" pitchFamily="18" charset="0"/>
                            </a:rPr>
                            <m:t>3</m:t>
                          </m:r>
                        </m:e>
                      </m:func>
                      <m:r>
                        <a:rPr lang="en-AU"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0.477 (3 </m:t>
                      </m:r>
                      <m:r>
                        <a:rPr lang="en-AU" b="0" i="1" smtClean="0">
                          <a:latin typeface="Cambria Math" panose="02040503050406030204" pitchFamily="18" charset="0"/>
                          <a:ea typeface="Cambria Math" panose="02040503050406030204" pitchFamily="18" charset="0"/>
                        </a:rPr>
                        <m:t>𝑑</m:t>
                      </m:r>
                      <m: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𝑝</m:t>
                      </m:r>
                      <m:r>
                        <a:rPr lang="en-AU" b="0" i="1" smtClean="0">
                          <a:latin typeface="Cambria Math" panose="02040503050406030204" pitchFamily="18" charset="0"/>
                          <a:ea typeface="Cambria Math" panose="02040503050406030204" pitchFamily="18" charset="0"/>
                        </a:rPr>
                        <m:t>)</m:t>
                      </m:r>
                    </m:oMath>
                  </m:oMathPara>
                </a14:m>
                <a:endParaRPr lang="en-AU"/>
              </a:p>
            </p:txBody>
          </p:sp>
        </mc:Choice>
        <mc:Fallback xmlns="">
          <p:sp>
            <p:nvSpPr>
              <p:cNvPr id="9" name="Text Placeholder 11">
                <a:extLst>
                  <a:ext uri="{FF2B5EF4-FFF2-40B4-BE49-F238E27FC236}">
                    <a16:creationId xmlns:a16="http://schemas.microsoft.com/office/drawing/2014/main" id="{C02F5BE4-546B-6908-0A9B-297A2341578C}"/>
                  </a:ext>
                </a:extLst>
              </p:cNvPr>
              <p:cNvSpPr txBox="1">
                <a:spLocks noRot="1" noChangeAspect="1" noMove="1" noResize="1" noEditPoints="1" noAdjustHandles="1" noChangeArrowheads="1" noChangeShapeType="1" noTextEdit="1"/>
              </p:cNvSpPr>
              <p:nvPr/>
            </p:nvSpPr>
            <p:spPr>
              <a:xfrm>
                <a:off x="360000" y="3632817"/>
                <a:ext cx="5104036" cy="2716321"/>
              </a:xfrm>
              <a:prstGeom prst="rect">
                <a:avLst/>
              </a:prstGeom>
              <a:blipFill>
                <a:blip r:embed="rId7"/>
                <a:stretch>
                  <a:fillRect l="-2987" r="-3106" b="-130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Speech Bubble: Rectangle with Corners Rounded 5">
                <a:extLst>
                  <a:ext uri="{FF2B5EF4-FFF2-40B4-BE49-F238E27FC236}">
                    <a16:creationId xmlns:a16="http://schemas.microsoft.com/office/drawing/2014/main" id="{EFD1C972-3B62-F16D-D4D2-C6220B33ED67}"/>
                  </a:ext>
                </a:extLst>
              </p:cNvPr>
              <p:cNvSpPr/>
              <p:nvPr/>
            </p:nvSpPr>
            <p:spPr>
              <a:xfrm>
                <a:off x="5446386" y="1766602"/>
                <a:ext cx="2660817" cy="1227600"/>
              </a:xfrm>
              <a:prstGeom prst="wedgeRoundRectCallout">
                <a:avLst>
                  <a:gd name="adj1" fmla="val -61579"/>
                  <a:gd name="adj2" fmla="val 15112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800"/>
                  <a:t>How does this affect the graph above and below the </a:t>
                </a:r>
                <a14:m>
                  <m:oMath xmlns:m="http://schemas.openxmlformats.org/officeDocument/2006/math">
                    <m:r>
                      <a:rPr lang="en-AU" sz="1800" b="0" i="1" smtClean="0">
                        <a:latin typeface="Cambria Math" panose="02040503050406030204" pitchFamily="18" charset="0"/>
                      </a:rPr>
                      <m:t>𝑥</m:t>
                    </m:r>
                  </m:oMath>
                </a14:m>
                <a:r>
                  <a:rPr lang="en-AU" sz="1800"/>
                  <a:t>-axis?</a:t>
                </a:r>
              </a:p>
            </p:txBody>
          </p:sp>
        </mc:Choice>
        <mc:Fallback xmlns="">
          <p:sp>
            <p:nvSpPr>
              <p:cNvPr id="6" name="Speech Bubble: Rectangle with Corners Rounded 5">
                <a:extLst>
                  <a:ext uri="{FF2B5EF4-FFF2-40B4-BE49-F238E27FC236}">
                    <a16:creationId xmlns:a16="http://schemas.microsoft.com/office/drawing/2014/main" id="{EFD1C972-3B62-F16D-D4D2-C6220B33ED67}"/>
                  </a:ext>
                </a:extLst>
              </p:cNvPr>
              <p:cNvSpPr>
                <a:spLocks noRot="1" noChangeAspect="1" noMove="1" noResize="1" noEditPoints="1" noAdjustHandles="1" noChangeArrowheads="1" noChangeShapeType="1" noTextEdit="1"/>
              </p:cNvSpPr>
              <p:nvPr/>
            </p:nvSpPr>
            <p:spPr>
              <a:xfrm>
                <a:off x="5446386" y="1766602"/>
                <a:ext cx="2660817" cy="1227600"/>
              </a:xfrm>
              <a:prstGeom prst="wedgeRoundRectCallout">
                <a:avLst>
                  <a:gd name="adj1" fmla="val -61579"/>
                  <a:gd name="adj2" fmla="val 151123"/>
                  <a:gd name="adj3" fmla="val 16667"/>
                </a:avLst>
              </a:prstGeom>
              <a:blipFill>
                <a:blip r:embed="rId8"/>
                <a:stretch>
                  <a:fillRect/>
                </a:stretch>
              </a:blipFill>
            </p:spPr>
            <p:txBody>
              <a:bodyPr/>
              <a:lstStyle/>
              <a:p>
                <a:r>
                  <a:rPr lang="en-US">
                    <a:noFill/>
                  </a:rPr>
                  <a:t> </a:t>
                </a:r>
              </a:p>
            </p:txBody>
          </p:sp>
        </mc:Fallback>
      </mc:AlternateContent>
      <p:sp>
        <p:nvSpPr>
          <p:cNvPr id="7" name="Speech Bubble: Rectangle with Corners Rounded 6">
            <a:extLst>
              <a:ext uri="{FF2B5EF4-FFF2-40B4-BE49-F238E27FC236}">
                <a16:creationId xmlns:a16="http://schemas.microsoft.com/office/drawing/2014/main" id="{E17EA428-5429-8AE4-ADD6-3A842203DA7F}"/>
              </a:ext>
            </a:extLst>
          </p:cNvPr>
          <p:cNvSpPr/>
          <p:nvPr/>
        </p:nvSpPr>
        <p:spPr>
          <a:xfrm>
            <a:off x="7598068" y="572182"/>
            <a:ext cx="3242930" cy="886263"/>
          </a:xfrm>
          <a:prstGeom prst="wedgeRoundRectCallout">
            <a:avLst>
              <a:gd name="adj1" fmla="val 25033"/>
              <a:gd name="adj2" fmla="val 13156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800"/>
              <a:t>How could we use this point to graph the function?</a:t>
            </a:r>
          </a:p>
        </p:txBody>
      </p:sp>
      <p:sp>
        <p:nvSpPr>
          <p:cNvPr id="8" name="Speech Bubble: Rectangle with Corners Rounded 7">
            <a:extLst>
              <a:ext uri="{FF2B5EF4-FFF2-40B4-BE49-F238E27FC236}">
                <a16:creationId xmlns:a16="http://schemas.microsoft.com/office/drawing/2014/main" id="{BE83E098-623A-FDB1-6933-DA4D6A2C26D2}"/>
              </a:ext>
            </a:extLst>
          </p:cNvPr>
          <p:cNvSpPr/>
          <p:nvPr/>
        </p:nvSpPr>
        <p:spPr>
          <a:xfrm>
            <a:off x="7374920" y="5170544"/>
            <a:ext cx="2394998" cy="1142210"/>
          </a:xfrm>
          <a:prstGeom prst="wedgeRoundRectCallout">
            <a:avLst>
              <a:gd name="adj1" fmla="val -78375"/>
              <a:gd name="adj2" fmla="val -69442"/>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800"/>
              <a:t>Why does this point stay the same?</a:t>
            </a:r>
          </a:p>
        </p:txBody>
      </p:sp>
      <p:sp>
        <p:nvSpPr>
          <p:cNvPr id="3" name="Slide Number Placeholder 2">
            <a:extLst>
              <a:ext uri="{FF2B5EF4-FFF2-40B4-BE49-F238E27FC236}">
                <a16:creationId xmlns:a16="http://schemas.microsoft.com/office/drawing/2014/main" id="{40178E35-D46D-AAA3-A74D-C581C9F7988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13</a:t>
            </a:fld>
            <a:endParaRPr lang="en-AU"/>
          </a:p>
        </p:txBody>
      </p:sp>
    </p:spTree>
    <p:extLst>
      <p:ext uri="{BB962C8B-B14F-4D97-AF65-F5344CB8AC3E}">
        <p14:creationId xmlns:p14="http://schemas.microsoft.com/office/powerpoint/2010/main" val="1088949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38DBC6-0507-6286-B452-B22EFEA410E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063EFA2-358A-BB1D-A32D-72B75C0E6520}"/>
              </a:ext>
            </a:extLst>
          </p:cNvPr>
          <p:cNvSpPr>
            <a:spLocks noGrp="1"/>
          </p:cNvSpPr>
          <p:nvPr>
            <p:ph type="title"/>
          </p:nvPr>
        </p:nvSpPr>
        <p:spPr/>
        <p:txBody>
          <a:bodyPr/>
          <a:lstStyle/>
          <a:p>
            <a:r>
              <a:rPr lang="en-AU"/>
              <a:t>Graph transformations (4)</a:t>
            </a:r>
          </a:p>
        </p:txBody>
      </p:sp>
      <p:sp>
        <p:nvSpPr>
          <p:cNvPr id="4" name="Text Placeholder 3">
            <a:extLst>
              <a:ext uri="{FF2B5EF4-FFF2-40B4-BE49-F238E27FC236}">
                <a16:creationId xmlns:a16="http://schemas.microsoft.com/office/drawing/2014/main" id="{C46661C2-2DC6-6FCA-36B7-382FF4B33C2F}"/>
              </a:ext>
            </a:extLst>
          </p:cNvPr>
          <p:cNvSpPr>
            <a:spLocks noGrp="1"/>
          </p:cNvSpPr>
          <p:nvPr>
            <p:ph type="body" sz="quarter" idx="18"/>
          </p:nvPr>
        </p:nvSpPr>
        <p:spPr/>
        <p:txBody>
          <a:bodyPr/>
          <a:lstStyle/>
          <a:p>
            <a:r>
              <a:rPr lang="en-AU"/>
              <a:t>Your turn – Question 2</a:t>
            </a:r>
          </a:p>
        </p:txBody>
      </p:sp>
      <mc:AlternateContent xmlns:mc="http://schemas.openxmlformats.org/markup-compatibility/2006" xmlns:a14="http://schemas.microsoft.com/office/drawing/2010/main">
        <mc:Choice Requires="a14">
          <p:sp>
            <p:nvSpPr>
              <p:cNvPr id="8" name="Text Placeholder 11">
                <a:extLst>
                  <a:ext uri="{FF2B5EF4-FFF2-40B4-BE49-F238E27FC236}">
                    <a16:creationId xmlns:a16="http://schemas.microsoft.com/office/drawing/2014/main" id="{FE817EAF-A88C-1E93-55F9-F641A9A98BD0}"/>
                  </a:ext>
                </a:extLst>
              </p:cNvPr>
              <p:cNvSpPr txBox="1">
                <a:spLocks/>
              </p:cNvSpPr>
              <p:nvPr/>
            </p:nvSpPr>
            <p:spPr>
              <a:xfrm>
                <a:off x="360000" y="1567086"/>
                <a:ext cx="5000036" cy="2490009"/>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a:latin typeface="+mn-lt"/>
                  </a:rPr>
                  <a:t>Use the graph of </a:t>
                </a:r>
                <a14:m>
                  <m:oMath xmlns:m="http://schemas.openxmlformats.org/officeDocument/2006/math">
                    <m:r>
                      <a:rPr lang="en-AU" i="1" smtClean="0">
                        <a:latin typeface="Cambria Math" panose="02040503050406030204" pitchFamily="18" charset="0"/>
                      </a:rPr>
                      <m:t>𝑦</m:t>
                    </m:r>
                    <m:r>
                      <a:rPr lang="en-AU" i="1" smtClean="0">
                        <a:latin typeface="Cambria Math" panose="02040503050406030204" pitchFamily="18" charset="0"/>
                      </a:rPr>
                      <m:t>=</m:t>
                    </m:r>
                    <m:func>
                      <m:funcPr>
                        <m:ctrlPr>
                          <a:rPr lang="en-AU" i="1" smtClean="0">
                            <a:latin typeface="Cambria Math" panose="02040503050406030204" pitchFamily="18" charset="0"/>
                          </a:rPr>
                        </m:ctrlPr>
                      </m:funcPr>
                      <m:fName>
                        <m:r>
                          <m:rPr>
                            <m:sty m:val="p"/>
                          </m:rPr>
                          <a:rPr lang="en-AU" i="0" smtClean="0">
                            <a:latin typeface="Cambria Math" panose="02040503050406030204" pitchFamily="18" charset="0"/>
                          </a:rPr>
                          <m:t>ln</m:t>
                        </m:r>
                      </m:fName>
                      <m:e>
                        <m:r>
                          <a:rPr lang="en-AU" b="0" i="1" smtClean="0">
                            <a:latin typeface="Cambria Math" panose="02040503050406030204" pitchFamily="18" charset="0"/>
                          </a:rPr>
                          <m:t>𝑥</m:t>
                        </m:r>
                      </m:e>
                    </m:func>
                  </m:oMath>
                </a14:m>
                <a:r>
                  <a:rPr lang="en-AU">
                    <a:latin typeface="+mn-lt"/>
                  </a:rPr>
                  <a:t> to sketch the graph of </a:t>
                </a:r>
                <a14:m>
                  <m:oMath xmlns:m="http://schemas.openxmlformats.org/officeDocument/2006/math">
                    <m:r>
                      <a:rPr lang="en-AU" i="1">
                        <a:latin typeface="Cambria Math" panose="02040503050406030204" pitchFamily="18" charset="0"/>
                      </a:rPr>
                      <m:t>𝑦</m:t>
                    </m:r>
                    <m:r>
                      <a:rPr lang="en-AU" i="1">
                        <a:latin typeface="Cambria Math" panose="02040503050406030204" pitchFamily="18" charset="0"/>
                      </a:rPr>
                      <m:t>=2</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ln</m:t>
                        </m:r>
                      </m:fName>
                      <m:e>
                        <m:r>
                          <a:rPr lang="en-AU" b="0" i="1" smtClean="0">
                            <a:latin typeface="Cambria Math" panose="02040503050406030204" pitchFamily="18" charset="0"/>
                          </a:rPr>
                          <m:t>𝑥</m:t>
                        </m:r>
                      </m:e>
                    </m:func>
                  </m:oMath>
                </a14:m>
                <a:r>
                  <a:rPr lang="en-AU">
                    <a:latin typeface="+mn-lt"/>
                  </a:rPr>
                  <a:t>.</a:t>
                </a:r>
              </a:p>
              <a:p>
                <a:r>
                  <a:rPr lang="en-AU">
                    <a:latin typeface="+mn-lt"/>
                  </a:rPr>
                  <a:t>Locate on your graph the points (1,0) and (3,</a:t>
                </a:r>
                <a14:m>
                  <m:oMath xmlns:m="http://schemas.openxmlformats.org/officeDocument/2006/math">
                    <m:func>
                      <m:funcPr>
                        <m:ctrlPr>
                          <a:rPr lang="en-AU" i="1">
                            <a:latin typeface="Cambria Math" panose="02040503050406030204" pitchFamily="18" charset="0"/>
                          </a:rPr>
                        </m:ctrlPr>
                      </m:funcPr>
                      <m:fName>
                        <m:r>
                          <m:rPr>
                            <m:sty m:val="p"/>
                          </m:rPr>
                          <a:rPr lang="en-AU">
                            <a:latin typeface="Cambria Math" panose="02040503050406030204" pitchFamily="18" charset="0"/>
                          </a:rPr>
                          <m:t>ln</m:t>
                        </m:r>
                      </m:fName>
                      <m:e>
                        <m:r>
                          <a:rPr lang="en-AU" b="0" i="1" smtClean="0">
                            <a:latin typeface="Cambria Math" panose="02040503050406030204" pitchFamily="18" charset="0"/>
                          </a:rPr>
                          <m:t>3</m:t>
                        </m:r>
                      </m:e>
                    </m:func>
                  </m:oMath>
                </a14:m>
                <a:r>
                  <a:rPr lang="en-AU">
                    <a:latin typeface="+mn-lt"/>
                  </a:rPr>
                  <a:t>) on </a:t>
                </a:r>
                <a14:m>
                  <m:oMath xmlns:m="http://schemas.openxmlformats.org/officeDocument/2006/math">
                    <m:r>
                      <a:rPr lang="en-AU" i="1">
                        <a:latin typeface="Cambria Math" panose="02040503050406030204" pitchFamily="18" charset="0"/>
                      </a:rPr>
                      <m:t>𝑦</m:t>
                    </m:r>
                    <m:r>
                      <a:rPr lang="en-AU" i="1">
                        <a:latin typeface="Cambria Math" panose="02040503050406030204" pitchFamily="18" charset="0"/>
                      </a:rPr>
                      <m:t>=</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ln</m:t>
                        </m:r>
                      </m:fName>
                      <m:e>
                        <m:r>
                          <a:rPr lang="en-AU" b="0" i="1" smtClean="0">
                            <a:latin typeface="Cambria Math" panose="02040503050406030204" pitchFamily="18" charset="0"/>
                          </a:rPr>
                          <m:t>𝑥</m:t>
                        </m:r>
                      </m:e>
                    </m:func>
                  </m:oMath>
                </a14:m>
                <a:r>
                  <a:rPr lang="en-AU">
                    <a:latin typeface="+mn-lt"/>
                  </a:rPr>
                  <a:t>.</a:t>
                </a:r>
              </a:p>
            </p:txBody>
          </p:sp>
        </mc:Choice>
        <mc:Fallback xmlns="">
          <p:sp>
            <p:nvSpPr>
              <p:cNvPr id="8" name="Text Placeholder 11">
                <a:extLst>
                  <a:ext uri="{FF2B5EF4-FFF2-40B4-BE49-F238E27FC236}">
                    <a16:creationId xmlns:a16="http://schemas.microsoft.com/office/drawing/2014/main" id="{FE817EAF-A88C-1E93-55F9-F641A9A98BD0}"/>
                  </a:ext>
                </a:extLst>
              </p:cNvPr>
              <p:cNvSpPr txBox="1">
                <a:spLocks noRot="1" noChangeAspect="1" noMove="1" noResize="1" noEditPoints="1" noAdjustHandles="1" noChangeArrowheads="1" noChangeShapeType="1" noTextEdit="1"/>
              </p:cNvSpPr>
              <p:nvPr/>
            </p:nvSpPr>
            <p:spPr>
              <a:xfrm>
                <a:off x="360000" y="1567086"/>
                <a:ext cx="5000036" cy="2490009"/>
              </a:xfrm>
              <a:prstGeom prst="rect">
                <a:avLst/>
              </a:prstGeom>
              <a:blipFill>
                <a:blip r:embed="rId3"/>
                <a:stretch>
                  <a:fillRect l="-30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 Placeholder 11">
                <a:extLst>
                  <a:ext uri="{FF2B5EF4-FFF2-40B4-BE49-F238E27FC236}">
                    <a16:creationId xmlns:a16="http://schemas.microsoft.com/office/drawing/2014/main" id="{FD98D4AC-FDA0-D1DF-9DE2-F94703C58876}"/>
                  </a:ext>
                </a:extLst>
              </p:cNvPr>
              <p:cNvSpPr txBox="1">
                <a:spLocks/>
              </p:cNvSpPr>
              <p:nvPr/>
            </p:nvSpPr>
            <p:spPr>
              <a:xfrm>
                <a:off x="346852" y="3932752"/>
                <a:ext cx="5112913" cy="2716321"/>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AU" b="1">
                    <a:solidFill>
                      <a:schemeClr val="accent2"/>
                    </a:solidFill>
                    <a:latin typeface="+mn-lt"/>
                  </a:rPr>
                  <a:t>Solution</a:t>
                </a:r>
              </a:p>
              <a:p>
                <a:pPr>
                  <a:spcAft>
                    <a:spcPts val="600"/>
                  </a:spcAft>
                </a:pPr>
                <a:r>
                  <a:rPr lang="en-AU"/>
                  <a:t>The graph is vertically dilated by a factor of 2.</a:t>
                </a:r>
              </a:p>
              <a:p>
                <a:r>
                  <a:rPr lang="en-AU"/>
                  <a:t>Multiply the </a:t>
                </a:r>
                <a14:m>
                  <m:oMath xmlns:m="http://schemas.openxmlformats.org/officeDocument/2006/math">
                    <m:r>
                      <a:rPr lang="en-AU" i="1" dirty="0">
                        <a:latin typeface="Cambria Math" panose="02040503050406030204" pitchFamily="18" charset="0"/>
                      </a:rPr>
                      <m:t>𝑦</m:t>
                    </m:r>
                  </m:oMath>
                </a14:m>
                <a:r>
                  <a:rPr lang="en-AU"/>
                  <a:t>-coordinates by 2.</a:t>
                </a:r>
              </a:p>
              <a:p>
                <a:pPr/>
                <a14:m>
                  <m:oMathPara xmlns:m="http://schemas.openxmlformats.org/officeDocument/2006/math">
                    <m:oMathParaPr>
                      <m:jc m:val="centerGroup"/>
                    </m:oMathParaPr>
                    <m:oMath xmlns:m="http://schemas.openxmlformats.org/officeDocument/2006/math">
                      <m:r>
                        <a:rPr lang="en-AU" i="1">
                          <a:latin typeface="Cambria Math" panose="02040503050406030204" pitchFamily="18" charset="0"/>
                        </a:rPr>
                        <m:t>(1,0)</m:t>
                      </m:r>
                      <m:r>
                        <a:rPr lang="en-AU" i="1">
                          <a:latin typeface="Cambria Math" panose="02040503050406030204" pitchFamily="18" charset="0"/>
                          <a:ea typeface="Cambria Math" panose="02040503050406030204" pitchFamily="18" charset="0"/>
                        </a:rPr>
                        <m:t>→(1,0)</m:t>
                      </m:r>
                    </m:oMath>
                  </m:oMathPara>
                </a14:m>
                <a:endParaRPr lang="en-AU"/>
              </a:p>
              <a:p>
                <a:pPr/>
                <a14:m>
                  <m:oMathPara xmlns:m="http://schemas.openxmlformats.org/officeDocument/2006/math">
                    <m:oMathParaPr>
                      <m:jc m:val="centerGroup"/>
                    </m:oMathParaPr>
                    <m:oMath xmlns:m="http://schemas.openxmlformats.org/officeDocument/2006/math">
                      <m:r>
                        <m:rPr>
                          <m:nor/>
                        </m:rPr>
                        <a:rPr lang="en-AU" sz="1800" dirty="0"/>
                        <m:t>(3,</m:t>
                      </m:r>
                      <m:func>
                        <m:funcPr>
                          <m:ctrlPr>
                            <a:rPr lang="en-AU" i="1">
                              <a:latin typeface="Cambria Math" panose="02040503050406030204" pitchFamily="18" charset="0"/>
                            </a:rPr>
                          </m:ctrlPr>
                        </m:funcPr>
                        <m:fName>
                          <m:r>
                            <m:rPr>
                              <m:sty m:val="p"/>
                            </m:rPr>
                            <a:rPr lang="en-AU">
                              <a:latin typeface="Cambria Math" panose="02040503050406030204" pitchFamily="18" charset="0"/>
                            </a:rPr>
                            <m:t>ln</m:t>
                          </m:r>
                        </m:fName>
                        <m:e>
                          <m:r>
                            <a:rPr lang="en-AU" i="1">
                              <a:latin typeface="Cambria Math" panose="02040503050406030204" pitchFamily="18" charset="0"/>
                            </a:rPr>
                            <m:t>3</m:t>
                          </m:r>
                        </m:e>
                      </m:func>
                      <m:r>
                        <m:rPr>
                          <m:nor/>
                        </m:rPr>
                        <a:rPr lang="en-AU" sz="1800" dirty="0"/>
                        <m:t>)</m:t>
                      </m:r>
                      <m:r>
                        <a:rPr lang="en-AU" i="1">
                          <a:latin typeface="Cambria Math" panose="02040503050406030204" pitchFamily="18" charset="0"/>
                          <a:ea typeface="Cambria Math" panose="02040503050406030204" pitchFamily="18" charset="0"/>
                        </a:rPr>
                        <m:t>→</m:t>
                      </m:r>
                      <m:r>
                        <m:rPr>
                          <m:nor/>
                        </m:rPr>
                        <a:rPr lang="en-AU" sz="1800" dirty="0"/>
                        <m:t>(3,</m:t>
                      </m:r>
                      <m:func>
                        <m:funcPr>
                          <m:ctrlPr>
                            <a:rPr lang="en-AU" i="1">
                              <a:latin typeface="Cambria Math" panose="02040503050406030204" pitchFamily="18" charset="0"/>
                            </a:rPr>
                          </m:ctrlPr>
                        </m:funcPr>
                        <m:fName>
                          <m:r>
                            <a:rPr lang="en-AU" b="0" i="1" smtClean="0">
                              <a:latin typeface="Cambria Math" panose="02040503050406030204" pitchFamily="18" charset="0"/>
                            </a:rPr>
                            <m:t>2</m:t>
                          </m:r>
                          <m:r>
                            <m:rPr>
                              <m:sty m:val="p"/>
                            </m:rPr>
                            <a:rPr lang="en-AU">
                              <a:latin typeface="Cambria Math" panose="02040503050406030204" pitchFamily="18" charset="0"/>
                            </a:rPr>
                            <m:t>ln</m:t>
                          </m:r>
                        </m:fName>
                        <m:e>
                          <m:r>
                            <a:rPr lang="en-AU" i="1">
                              <a:latin typeface="Cambria Math" panose="02040503050406030204" pitchFamily="18" charset="0"/>
                            </a:rPr>
                            <m:t>3</m:t>
                          </m:r>
                        </m:e>
                      </m:func>
                      <m:r>
                        <m:rPr>
                          <m:nor/>
                        </m:rPr>
                        <a:rPr lang="en-AU" sz="1800" dirty="0"/>
                        <m:t>)</m:t>
                      </m:r>
                    </m:oMath>
                  </m:oMathPara>
                </a14:m>
                <a:endParaRPr lang="en-AU"/>
              </a:p>
            </p:txBody>
          </p:sp>
        </mc:Choice>
        <mc:Fallback xmlns="">
          <p:sp>
            <p:nvSpPr>
              <p:cNvPr id="5" name="Text Placeholder 11">
                <a:extLst>
                  <a:ext uri="{FF2B5EF4-FFF2-40B4-BE49-F238E27FC236}">
                    <a16:creationId xmlns:a16="http://schemas.microsoft.com/office/drawing/2014/main" id="{FD98D4AC-FDA0-D1DF-9DE2-F94703C58876}"/>
                  </a:ext>
                </a:extLst>
              </p:cNvPr>
              <p:cNvSpPr txBox="1">
                <a:spLocks noRot="1" noChangeAspect="1" noMove="1" noResize="1" noEditPoints="1" noAdjustHandles="1" noChangeArrowheads="1" noChangeShapeType="1" noTextEdit="1"/>
              </p:cNvSpPr>
              <p:nvPr/>
            </p:nvSpPr>
            <p:spPr>
              <a:xfrm>
                <a:off x="346852" y="3932752"/>
                <a:ext cx="5112913" cy="2716321"/>
              </a:xfrm>
              <a:prstGeom prst="rect">
                <a:avLst/>
              </a:prstGeom>
              <a:blipFill>
                <a:blip r:embed="rId4"/>
                <a:stretch>
                  <a:fillRect l="-3099" r="-2861"/>
                </a:stretch>
              </a:blipFill>
            </p:spPr>
            <p:txBody>
              <a:bodyPr/>
              <a:lstStyle/>
              <a:p>
                <a:r>
                  <a:rPr lang="en-US">
                    <a:noFill/>
                  </a:rPr>
                  <a:t> </a:t>
                </a:r>
              </a:p>
            </p:txBody>
          </p:sp>
        </mc:Fallback>
      </mc:AlternateContent>
      <p:pic>
        <p:nvPicPr>
          <p:cNvPr id="15" name="Picture 14" descr="A picture of a black and white, blank, numberless Cartesian plane, There is a logarithmic curve represented by a dashed black line, shown to be passing through the points (1,0) and (e,1).">
            <a:extLst>
              <a:ext uri="{FF2B5EF4-FFF2-40B4-BE49-F238E27FC236}">
                <a16:creationId xmlns:a16="http://schemas.microsoft.com/office/drawing/2014/main" id="{63C0F1EE-0D8A-377A-7B73-1D94832AE847}"/>
              </a:ext>
            </a:extLst>
          </p:cNvPr>
          <p:cNvPicPr>
            <a:picLocks noChangeAspect="1"/>
          </p:cNvPicPr>
          <p:nvPr/>
        </p:nvPicPr>
        <p:blipFill>
          <a:blip r:embed="rId5"/>
          <a:stretch>
            <a:fillRect/>
          </a:stretch>
        </p:blipFill>
        <p:spPr>
          <a:xfrm>
            <a:off x="6129908" y="1023041"/>
            <a:ext cx="5413259" cy="5399125"/>
          </a:xfrm>
          <a:prstGeom prst="rect">
            <a:avLst/>
          </a:prstGeom>
        </p:spPr>
      </p:pic>
      <p:pic>
        <p:nvPicPr>
          <p:cNvPr id="13" name="Picture 12" descr="A picture of a black and white, blank, numberless Cartesian plane, There is a logarithmic curve represented by a dashed black line, shown to be passing through the points (1,0) and (e,1) and a logarithmic curve represented by a blue line, passing through the point (1,0) and (e,2).">
            <a:extLst>
              <a:ext uri="{FF2B5EF4-FFF2-40B4-BE49-F238E27FC236}">
                <a16:creationId xmlns:a16="http://schemas.microsoft.com/office/drawing/2014/main" id="{F91432A1-05E0-D495-62B4-68CA59873E83}"/>
              </a:ext>
            </a:extLst>
          </p:cNvPr>
          <p:cNvPicPr>
            <a:picLocks noChangeAspect="1"/>
          </p:cNvPicPr>
          <p:nvPr/>
        </p:nvPicPr>
        <p:blipFill>
          <a:blip r:embed="rId6"/>
          <a:stretch>
            <a:fillRect/>
          </a:stretch>
        </p:blipFill>
        <p:spPr>
          <a:xfrm>
            <a:off x="6109217" y="1013988"/>
            <a:ext cx="5433952" cy="5412754"/>
          </a:xfrm>
          <a:prstGeom prst="rect">
            <a:avLst/>
          </a:prstGeom>
        </p:spPr>
      </p:pic>
      <p:sp>
        <p:nvSpPr>
          <p:cNvPr id="2" name="Slide Number Placeholder 1">
            <a:extLst>
              <a:ext uri="{FF2B5EF4-FFF2-40B4-BE49-F238E27FC236}">
                <a16:creationId xmlns:a16="http://schemas.microsoft.com/office/drawing/2014/main" id="{7F7D52CF-0D04-4C28-A198-DE1CBF2BBB0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14</a:t>
            </a:fld>
            <a:endParaRPr lang="en-AU"/>
          </a:p>
        </p:txBody>
      </p:sp>
    </p:spTree>
    <p:extLst>
      <p:ext uri="{BB962C8B-B14F-4D97-AF65-F5344CB8AC3E}">
        <p14:creationId xmlns:p14="http://schemas.microsoft.com/office/powerpoint/2010/main" val="829122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A2B4C-7C30-E419-70FB-AC11F1082D3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7704CFD-544D-B423-7121-5AEC065EB6B1}"/>
              </a:ext>
            </a:extLst>
          </p:cNvPr>
          <p:cNvSpPr>
            <a:spLocks noGrp="1"/>
          </p:cNvSpPr>
          <p:nvPr>
            <p:ph type="ctrTitle"/>
          </p:nvPr>
        </p:nvSpPr>
        <p:spPr/>
        <p:txBody>
          <a:bodyPr/>
          <a:lstStyle/>
          <a:p>
            <a:r>
              <a:rPr lang="en-AU">
                <a:latin typeface="+mj-lt"/>
              </a:rPr>
              <a:t>Independent practice</a:t>
            </a:r>
          </a:p>
        </p:txBody>
      </p:sp>
    </p:spTree>
    <p:extLst>
      <p:ext uri="{BB962C8B-B14F-4D97-AF65-F5344CB8AC3E}">
        <p14:creationId xmlns:p14="http://schemas.microsoft.com/office/powerpoint/2010/main" val="4123385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9B070F-511E-B470-25E1-F5F5541AAAC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E3099FE-263A-BC16-1DDC-3DF6542B671C}"/>
              </a:ext>
            </a:extLst>
          </p:cNvPr>
          <p:cNvSpPr>
            <a:spLocks noGrp="1"/>
          </p:cNvSpPr>
          <p:nvPr>
            <p:ph type="title"/>
          </p:nvPr>
        </p:nvSpPr>
        <p:spPr/>
        <p:txBody>
          <a:bodyPr/>
          <a:lstStyle/>
          <a:p>
            <a:r>
              <a:rPr lang="en-AU"/>
              <a:t>Perceived loudness (1)</a:t>
            </a:r>
          </a:p>
        </p:txBody>
      </p:sp>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D8DBB8AA-834B-0F66-7799-4E141A4082A4}"/>
                  </a:ext>
                </a:extLst>
              </p:cNvPr>
              <p:cNvSpPr>
                <a:spLocks noGrp="1"/>
              </p:cNvSpPr>
              <p:nvPr>
                <p:ph type="body" sz="quarter" idx="17"/>
              </p:nvPr>
            </p:nvSpPr>
            <p:spPr>
              <a:xfrm>
                <a:off x="360000" y="1093304"/>
                <a:ext cx="11484000" cy="5281617"/>
              </a:xfrm>
            </p:spPr>
            <p:txBody>
              <a:bodyPr/>
              <a:lstStyle/>
              <a:p>
                <a:r>
                  <a:rPr lang="en-AU"/>
                  <a:t>A sound engineer measures the perceived loudness as sound intensity increases. The relationship between sound intensity in relative units, </a:t>
                </a:r>
                <a14:m>
                  <m:oMath xmlns:m="http://schemas.openxmlformats.org/officeDocument/2006/math">
                    <m:r>
                      <a:rPr lang="en-AU" b="0" i="1" smtClean="0">
                        <a:latin typeface="Cambria Math" panose="02040503050406030204" pitchFamily="18" charset="0"/>
                      </a:rPr>
                      <m:t>𝑥</m:t>
                    </m:r>
                    <m:r>
                      <a:rPr lang="en-AU" b="0" i="1" smtClean="0">
                        <a:latin typeface="Cambria Math" panose="02040503050406030204" pitchFamily="18" charset="0"/>
                      </a:rPr>
                      <m:t>,</m:t>
                    </m:r>
                  </m:oMath>
                </a14:m>
                <a:r>
                  <a:rPr lang="en-AU"/>
                  <a:t> and perceived loudness, </a:t>
                </a:r>
                <a14:m>
                  <m:oMath xmlns:m="http://schemas.openxmlformats.org/officeDocument/2006/math">
                    <m:r>
                      <a:rPr lang="en-AU" i="1" dirty="0" smtClean="0">
                        <a:latin typeface="Cambria Math" panose="02040503050406030204" pitchFamily="18" charset="0"/>
                      </a:rPr>
                      <m:t>𝑦</m:t>
                    </m:r>
                    <m:r>
                      <a:rPr lang="en-AU" b="0" i="1" smtClean="0">
                        <a:latin typeface="Cambria Math" panose="02040503050406030204" pitchFamily="18" charset="0"/>
                      </a:rPr>
                      <m:t>,</m:t>
                    </m:r>
                  </m:oMath>
                </a14:m>
                <a:r>
                  <a:rPr lang="en-AU"/>
                  <a:t> is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=10</m:t>
                    </m:r>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1" smtClean="0">
                                <a:latin typeface="Cambria Math" panose="02040503050406030204" pitchFamily="18" charset="0"/>
                              </a:rPr>
                              <m:t>10</m:t>
                            </m:r>
                          </m:sub>
                        </m:sSub>
                      </m:fName>
                      <m:e>
                        <m:r>
                          <a:rPr lang="en-AU" b="0" i="1" smtClean="0">
                            <a:latin typeface="Cambria Math" panose="02040503050406030204" pitchFamily="18" charset="0"/>
                          </a:rPr>
                          <m:t>𝑥</m:t>
                        </m:r>
                      </m:e>
                    </m:func>
                    <m:r>
                      <a:rPr lang="en-AU" b="0" i="1" smtClean="0">
                        <a:latin typeface="Cambria Math" panose="02040503050406030204" pitchFamily="18" charset="0"/>
                      </a:rPr>
                      <m:t> </m:t>
                    </m:r>
                  </m:oMath>
                </a14:m>
                <a:r>
                  <a:rPr lang="en-AU"/>
                  <a:t> and shown in the graph.</a:t>
                </a:r>
              </a:p>
              <a:p>
                <a:pPr marL="457200" indent="-457200">
                  <a:buAutoNum type="alphaLcParenR"/>
                </a:pPr>
                <a:r>
                  <a:rPr lang="en-AU"/>
                  <a:t>What is the perceived loudness when the intensity is 100?</a:t>
                </a:r>
              </a:p>
              <a:p>
                <a:pPr marL="457200" indent="-457200">
                  <a:buAutoNum type="alphaLcParenR"/>
                </a:pPr>
                <a:r>
                  <a:rPr lang="en-AU"/>
                  <a:t>As the intensity increases from 10 to 100, how much does the</a:t>
                </a:r>
                <a:br>
                  <a:rPr lang="en-AU"/>
                </a:br>
                <a:r>
                  <a:rPr lang="en-AU"/>
                  <a:t>perceived loudness change?</a:t>
                </a:r>
              </a:p>
              <a:p>
                <a:pPr marL="457200" indent="-457200">
                  <a:buAutoNum type="alphaLcParenR"/>
                </a:pPr>
                <a:r>
                  <a:rPr lang="en-AU"/>
                  <a:t>The engineer says that increasing the intensity by a factor of</a:t>
                </a:r>
                <a:br>
                  <a:rPr lang="en-AU"/>
                </a:br>
                <a:r>
                  <a:rPr lang="en-AU"/>
                  <a:t>10 increases the loudness by the same amount each time. </a:t>
                </a:r>
                <a:br>
                  <a:rPr lang="en-AU"/>
                </a:br>
                <a:r>
                  <a:rPr lang="en-AU"/>
                  <a:t>Are they correct? Why or why not?</a:t>
                </a:r>
              </a:p>
            </p:txBody>
          </p:sp>
        </mc:Choice>
        <mc:Fallback xmlns="">
          <p:sp>
            <p:nvSpPr>
              <p:cNvPr id="2" name="Text Placeholder 1">
                <a:extLst>
                  <a:ext uri="{FF2B5EF4-FFF2-40B4-BE49-F238E27FC236}">
                    <a16:creationId xmlns:a16="http://schemas.microsoft.com/office/drawing/2014/main" id="{D8DBB8AA-834B-0F66-7799-4E141A4082A4}"/>
                  </a:ext>
                </a:extLst>
              </p:cNvPr>
              <p:cNvSpPr>
                <a:spLocks noGrp="1" noRot="1" noChangeAspect="1" noMove="1" noResize="1" noEditPoints="1" noAdjustHandles="1" noChangeArrowheads="1" noChangeShapeType="1" noTextEdit="1"/>
              </p:cNvSpPr>
              <p:nvPr>
                <p:ph type="body" sz="quarter" idx="17"/>
              </p:nvPr>
            </p:nvSpPr>
            <p:spPr>
              <a:xfrm>
                <a:off x="360000" y="1093304"/>
                <a:ext cx="11484000" cy="5281617"/>
              </a:xfrm>
              <a:blipFill>
                <a:blip r:embed="rId3"/>
                <a:stretch>
                  <a:fillRect l="-1327" r="-1327"/>
                </a:stretch>
              </a:blipFill>
            </p:spPr>
            <p:txBody>
              <a:bodyPr/>
              <a:lstStyle/>
              <a:p>
                <a:r>
                  <a:rPr lang="en-US">
                    <a:noFill/>
                  </a:rPr>
                  <a:t> </a:t>
                </a:r>
              </a:p>
            </p:txBody>
          </p:sp>
        </mc:Fallback>
      </mc:AlternateContent>
      <p:pic>
        <p:nvPicPr>
          <p:cNvPr id="9" name="Picture 8" descr="A picture of a black and white, Cartesian plane, with a grey grid. The horizontal axis is numbered from 0 to 100, in increments of 10, the vertical axis is numbered form -10 to 30, in increments of 10. There is a red logarithmic curve drawn, passing through the point (1,0).">
            <a:extLst>
              <a:ext uri="{FF2B5EF4-FFF2-40B4-BE49-F238E27FC236}">
                <a16:creationId xmlns:a16="http://schemas.microsoft.com/office/drawing/2014/main" id="{08D7BCA1-FAB7-5211-716B-CF8020B30A9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84494" y="2667489"/>
            <a:ext cx="3753786" cy="3768392"/>
          </a:xfrm>
          <a:prstGeom prst="rect">
            <a:avLst/>
          </a:prstGeom>
        </p:spPr>
      </p:pic>
      <p:sp>
        <p:nvSpPr>
          <p:cNvPr id="3" name="Slide Number Placeholder 2">
            <a:extLst>
              <a:ext uri="{FF2B5EF4-FFF2-40B4-BE49-F238E27FC236}">
                <a16:creationId xmlns:a16="http://schemas.microsoft.com/office/drawing/2014/main" id="{8B2F645E-2D4A-FB81-C7EC-0549A63EAD3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16</a:t>
            </a:fld>
            <a:endParaRPr lang="en-AU"/>
          </a:p>
        </p:txBody>
      </p:sp>
    </p:spTree>
    <p:extLst>
      <p:ext uri="{BB962C8B-B14F-4D97-AF65-F5344CB8AC3E}">
        <p14:creationId xmlns:p14="http://schemas.microsoft.com/office/powerpoint/2010/main" val="1351614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3ABB2-4FA4-B6F9-4E1A-BD2B31FAD61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E25F29B-FDF5-46A8-1EF2-7976F6425E8A}"/>
              </a:ext>
            </a:extLst>
          </p:cNvPr>
          <p:cNvSpPr>
            <a:spLocks noGrp="1"/>
          </p:cNvSpPr>
          <p:nvPr>
            <p:ph type="title"/>
          </p:nvPr>
        </p:nvSpPr>
        <p:spPr/>
        <p:txBody>
          <a:bodyPr/>
          <a:lstStyle/>
          <a:p>
            <a:r>
              <a:rPr lang="en-AU"/>
              <a:t>Perceived loudness (2)</a:t>
            </a:r>
          </a:p>
        </p:txBody>
      </p:sp>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A90483E2-41A5-FA4D-B221-5D18B1A45D9F}"/>
                  </a:ext>
                </a:extLst>
              </p:cNvPr>
              <p:cNvSpPr>
                <a:spLocks noGrp="1"/>
              </p:cNvSpPr>
              <p:nvPr>
                <p:ph type="body" sz="quarter" idx="17"/>
              </p:nvPr>
            </p:nvSpPr>
            <p:spPr>
              <a:xfrm>
                <a:off x="360000" y="1093304"/>
                <a:ext cx="11484000" cy="5281617"/>
              </a:xfrm>
            </p:spPr>
            <p:txBody>
              <a:bodyPr/>
              <a:lstStyle/>
              <a:p>
                <a:pPr marL="457200" indent="-457200">
                  <a:buAutoNum type="alphaLcParenR"/>
                </a:pPr>
                <a:r>
                  <a:rPr lang="en-AU"/>
                  <a:t>What is the perceived loudness when the intensity is 100?</a:t>
                </a:r>
              </a:p>
              <a:p>
                <a:r>
                  <a:rPr lang="en-AU"/>
                  <a:t>	20</a:t>
                </a:r>
              </a:p>
              <a:p>
                <a:pPr marL="457200" indent="-457200">
                  <a:buFont typeface="+mj-lt"/>
                  <a:buAutoNum type="alphaLcParenR" startAt="2"/>
                </a:pPr>
                <a:r>
                  <a:rPr lang="en-AU"/>
                  <a:t>As the intensity increased from 10 to 100, how much did the</a:t>
                </a:r>
                <a:br>
                  <a:rPr lang="en-AU"/>
                </a:br>
                <a:r>
                  <a:rPr lang="en-AU"/>
                  <a:t>perceived loudness change?</a:t>
                </a:r>
              </a:p>
              <a:p>
                <a:r>
                  <a:rPr lang="en-AU"/>
                  <a:t>	10</a:t>
                </a:r>
              </a:p>
              <a:p>
                <a:pPr marL="457200" indent="-457200">
                  <a:buFont typeface="+mj-lt"/>
                  <a:buAutoNum type="alphaLcParenR" startAt="3"/>
                </a:pPr>
                <a:r>
                  <a:rPr lang="en-AU"/>
                  <a:t>The engineer says that increasing the intensity by a factor of 10 increases the loudness by the same amount each time.  Are they correct? Why or why not?</a:t>
                </a:r>
              </a:p>
              <a:p>
                <a:r>
                  <a:rPr lang="en-AU"/>
                  <a:t>	It is true. From </a:t>
                </a:r>
                <a14:m>
                  <m:oMath xmlns:m="http://schemas.openxmlformats.org/officeDocument/2006/math">
                    <m:r>
                      <a:rPr lang="en-AU" i="1">
                        <a:latin typeface="Cambria Math" panose="02040503050406030204" pitchFamily="18" charset="0"/>
                      </a:rPr>
                      <m:t>𝑥</m:t>
                    </m:r>
                    <m:r>
                      <a:rPr lang="en-AU" i="1">
                        <a:latin typeface="Cambria Math" panose="02040503050406030204" pitchFamily="18" charset="0"/>
                      </a:rPr>
                      <m:t>=1</m:t>
                    </m:r>
                  </m:oMath>
                </a14:m>
                <a:r>
                  <a:rPr lang="en-AU"/>
                  <a:t> to </a:t>
                </a:r>
                <a14:m>
                  <m:oMath xmlns:m="http://schemas.openxmlformats.org/officeDocument/2006/math">
                    <m:r>
                      <a:rPr lang="en-AU" i="1">
                        <a:latin typeface="Cambria Math" panose="02040503050406030204" pitchFamily="18" charset="0"/>
                      </a:rPr>
                      <m:t>𝑥</m:t>
                    </m:r>
                    <m:r>
                      <a:rPr lang="en-AU" i="1">
                        <a:latin typeface="Cambria Math" panose="02040503050406030204" pitchFamily="18" charset="0"/>
                      </a:rPr>
                      <m:t>=10,</m:t>
                    </m:r>
                  </m:oMath>
                </a14:m>
                <a:r>
                  <a:rPr lang="en-AU"/>
                  <a:t> the perceived loudness increases by 10, the same amount as</a:t>
                </a:r>
                <a:br>
                  <a:rPr lang="en-AU"/>
                </a:br>
                <a:r>
                  <a:rPr lang="en-AU"/>
                  <a:t>	when the graph goes from </a:t>
                </a:r>
                <a14:m>
                  <m:oMath xmlns:m="http://schemas.openxmlformats.org/officeDocument/2006/math">
                    <m:r>
                      <a:rPr lang="en-AU" i="1">
                        <a:latin typeface="Cambria Math" panose="02040503050406030204" pitchFamily="18" charset="0"/>
                      </a:rPr>
                      <m:t>𝑥</m:t>
                    </m:r>
                    <m:r>
                      <a:rPr lang="en-AU" i="1">
                        <a:latin typeface="Cambria Math" panose="02040503050406030204" pitchFamily="18" charset="0"/>
                      </a:rPr>
                      <m:t>=10</m:t>
                    </m:r>
                  </m:oMath>
                </a14:m>
                <a:r>
                  <a:rPr lang="en-AU"/>
                  <a:t> to </a:t>
                </a:r>
                <a14:m>
                  <m:oMath xmlns:m="http://schemas.openxmlformats.org/officeDocument/2006/math">
                    <m:r>
                      <a:rPr lang="en-AU" i="1">
                        <a:latin typeface="Cambria Math" panose="02040503050406030204" pitchFamily="18" charset="0"/>
                      </a:rPr>
                      <m:t>𝑥</m:t>
                    </m:r>
                    <m:r>
                      <a:rPr lang="en-AU" i="1">
                        <a:latin typeface="Cambria Math" panose="02040503050406030204" pitchFamily="18" charset="0"/>
                      </a:rPr>
                      <m:t>=100.</m:t>
                    </m:r>
                  </m:oMath>
                </a14:m>
                <a:endParaRPr lang="en-AU"/>
              </a:p>
            </p:txBody>
          </p:sp>
        </mc:Choice>
        <mc:Fallback xmlns="">
          <p:sp>
            <p:nvSpPr>
              <p:cNvPr id="2" name="Text Placeholder 1">
                <a:extLst>
                  <a:ext uri="{FF2B5EF4-FFF2-40B4-BE49-F238E27FC236}">
                    <a16:creationId xmlns:a16="http://schemas.microsoft.com/office/drawing/2014/main" id="{A90483E2-41A5-FA4D-B221-5D18B1A45D9F}"/>
                  </a:ext>
                </a:extLst>
              </p:cNvPr>
              <p:cNvSpPr>
                <a:spLocks noGrp="1" noRot="1" noChangeAspect="1" noMove="1" noResize="1" noEditPoints="1" noAdjustHandles="1" noChangeArrowheads="1" noChangeShapeType="1" noTextEdit="1"/>
              </p:cNvSpPr>
              <p:nvPr>
                <p:ph type="body" sz="quarter" idx="17"/>
              </p:nvPr>
            </p:nvSpPr>
            <p:spPr>
              <a:xfrm>
                <a:off x="360000" y="1093304"/>
                <a:ext cx="11484000" cy="5281617"/>
              </a:xfrm>
              <a:blipFill>
                <a:blip r:embed="rId3"/>
                <a:stretch>
                  <a:fillRect l="-1274" r="-212"/>
                </a:stretch>
              </a:blipFill>
            </p:spPr>
            <p:txBody>
              <a:bodyPr/>
              <a:lstStyle/>
              <a:p>
                <a:r>
                  <a:rPr lang="en-US">
                    <a:noFill/>
                  </a:rPr>
                  <a:t> </a:t>
                </a:r>
              </a:p>
            </p:txBody>
          </p:sp>
        </mc:Fallback>
      </mc:AlternateContent>
      <p:pic>
        <p:nvPicPr>
          <p:cNvPr id="6" name="Picture 5" descr="A picture of a black and white, Cartesian plane, with a grey grid. The horizontal axis is numbered from 0 to 100, in increments of 10, the vertical axis is numbered form -10 to 30, in increments of 10. There is a red logarithmic curve drawn, passing through the point (1,0).">
            <a:extLst>
              <a:ext uri="{FF2B5EF4-FFF2-40B4-BE49-F238E27FC236}">
                <a16:creationId xmlns:a16="http://schemas.microsoft.com/office/drawing/2014/main" id="{788F0BAE-F731-4B34-45AC-3D04C4077A7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23110" y="301265"/>
            <a:ext cx="3672043" cy="3686331"/>
          </a:xfrm>
          <a:prstGeom prst="rect">
            <a:avLst/>
          </a:prstGeom>
        </p:spPr>
      </p:pic>
      <p:sp>
        <p:nvSpPr>
          <p:cNvPr id="3" name="Slide Number Placeholder 2">
            <a:extLst>
              <a:ext uri="{FF2B5EF4-FFF2-40B4-BE49-F238E27FC236}">
                <a16:creationId xmlns:a16="http://schemas.microsoft.com/office/drawing/2014/main" id="{6778AA40-F844-430A-4892-E9AFAB4AD34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17</a:t>
            </a:fld>
            <a:endParaRPr lang="en-AU"/>
          </a:p>
        </p:txBody>
      </p:sp>
    </p:spTree>
    <p:extLst>
      <p:ext uri="{BB962C8B-B14F-4D97-AF65-F5344CB8AC3E}">
        <p14:creationId xmlns:p14="http://schemas.microsoft.com/office/powerpoint/2010/main" val="494357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717F95-B4D9-6710-E24C-500FB204C39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F7DB02D-DDF1-422C-870D-DB3924A8FF1C}"/>
              </a:ext>
            </a:extLst>
          </p:cNvPr>
          <p:cNvSpPr>
            <a:spLocks noGrp="1"/>
          </p:cNvSpPr>
          <p:nvPr>
            <p:ph type="title"/>
          </p:nvPr>
        </p:nvSpPr>
        <p:spPr/>
        <p:txBody>
          <a:bodyPr/>
          <a:lstStyle/>
          <a:p>
            <a:r>
              <a:rPr lang="en-AU">
                <a:latin typeface="+mj-lt"/>
              </a:rPr>
              <a:t>Exit ticket</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ECFBF847-A998-2CB6-59D8-BC9692D751B4}"/>
                  </a:ext>
                </a:extLst>
              </p:cNvPr>
              <p:cNvSpPr>
                <a:spLocks noGrp="1"/>
              </p:cNvSpPr>
              <p:nvPr>
                <p:ph type="body" sz="quarter" idx="17"/>
              </p:nvPr>
            </p:nvSpPr>
            <p:spPr>
              <a:xfrm>
                <a:off x="360000" y="905601"/>
                <a:ext cx="11484000" cy="2617124"/>
              </a:xfrm>
            </p:spPr>
            <p:txBody>
              <a:bodyPr/>
              <a:lstStyle/>
              <a:p>
                <a:pPr>
                  <a:spcAft>
                    <a:spcPts val="0"/>
                  </a:spcAft>
                </a:pPr>
                <a:r>
                  <a:rPr lang="en-AU" sz="1800" dirty="0">
                    <a:latin typeface="+mn-lt"/>
                  </a:rPr>
                  <a:t>Let </a:t>
                </a:r>
                <a14:m>
                  <m:oMath xmlns:m="http://schemas.openxmlformats.org/officeDocument/2006/math">
                    <m:r>
                      <a:rPr lang="en-AU" sz="1800" b="0" i="1" smtClean="0">
                        <a:latin typeface="Cambria Math" panose="02040503050406030204" pitchFamily="18" charset="0"/>
                      </a:rPr>
                      <m:t>𝑓</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e>
                    </m:d>
                    <m:r>
                      <a:rPr lang="en-AU" sz="1800" b="0" i="1" smtClean="0">
                        <a:latin typeface="Cambria Math" panose="02040503050406030204" pitchFamily="18" charset="0"/>
                      </a:rPr>
                      <m:t>=</m:t>
                    </m:r>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ln</m:t>
                        </m:r>
                      </m:fName>
                      <m:e>
                        <m:r>
                          <a:rPr lang="en-AU" sz="1800" b="0" i="1" smtClean="0">
                            <a:latin typeface="Cambria Math" panose="02040503050406030204" pitchFamily="18" charset="0"/>
                          </a:rPr>
                          <m:t>𝑥</m:t>
                        </m:r>
                      </m:e>
                    </m:func>
                  </m:oMath>
                </a14:m>
                <a:r>
                  <a:rPr lang="en-AU" sz="1800" dirty="0">
                    <a:latin typeface="+mn-lt"/>
                  </a:rPr>
                  <a:t>.</a:t>
                </a:r>
              </a:p>
              <a:p>
                <a:pPr>
                  <a:spcAft>
                    <a:spcPts val="0"/>
                  </a:spcAft>
                </a:pPr>
                <a:r>
                  <a:rPr lang="en-AU" sz="1800" dirty="0">
                    <a:latin typeface="+mn-lt"/>
                  </a:rPr>
                  <a:t>Transformations have been applied to </a:t>
                </a:r>
                <a14:m>
                  <m:oMath xmlns:m="http://schemas.openxmlformats.org/officeDocument/2006/math">
                    <m:r>
                      <a:rPr lang="en-AU" sz="1800" b="0" i="1" smtClean="0">
                        <a:latin typeface="Cambria Math" panose="02040503050406030204" pitchFamily="18" charset="0"/>
                      </a:rPr>
                      <m:t>𝑓</m:t>
                    </m:r>
                    <m:r>
                      <a:rPr lang="en-AU" sz="1800" b="0" i="1" smtClean="0">
                        <a:latin typeface="Cambria Math" panose="02040503050406030204" pitchFamily="18" charset="0"/>
                      </a:rPr>
                      <m:t>(</m:t>
                    </m:r>
                    <m:r>
                      <a:rPr lang="en-AU" sz="1800" b="0" i="1" smtClean="0">
                        <a:latin typeface="Cambria Math" panose="02040503050406030204" pitchFamily="18" charset="0"/>
                      </a:rPr>
                      <m:t>𝑥</m:t>
                    </m:r>
                    <m:r>
                      <a:rPr lang="en-AU" sz="1800" b="0" i="1" smtClean="0">
                        <a:latin typeface="Cambria Math" panose="02040503050406030204" pitchFamily="18" charset="0"/>
                      </a:rPr>
                      <m:t>)</m:t>
                    </m:r>
                  </m:oMath>
                </a14:m>
                <a:r>
                  <a:rPr lang="en-AU" sz="1800" dirty="0">
                    <a:latin typeface="+mn-lt"/>
                  </a:rPr>
                  <a:t> in the following order:</a:t>
                </a:r>
              </a:p>
              <a:p>
                <a:pPr marL="645750" lvl="4" indent="-285750">
                  <a:spcAft>
                    <a:spcPts val="0"/>
                  </a:spcAft>
                  <a:buFont typeface="Arial" panose="020B0604020202020204" pitchFamily="34" charset="0"/>
                  <a:buChar char="•"/>
                </a:pPr>
                <a:r>
                  <a:rPr lang="en-AU" dirty="0">
                    <a:latin typeface="+mn-lt"/>
                  </a:rPr>
                  <a:t>horizontal dilation by a factor of </a:t>
                </a:r>
                <a14:m>
                  <m:oMath xmlns:m="http://schemas.openxmlformats.org/officeDocument/2006/math">
                    <m:f>
                      <m:fPr>
                        <m:ctrlPr>
                          <a:rPr lang="en-AU" b="0" i="1" smtClean="0">
                            <a:latin typeface="Cambria Math" panose="02040503050406030204" pitchFamily="18" charset="0"/>
                          </a:rPr>
                        </m:ctrlPr>
                      </m:fPr>
                      <m:num>
                        <m:r>
                          <a:rPr lang="en-AU" b="0" i="1" smtClean="0">
                            <a:latin typeface="Cambria Math" panose="02040503050406030204" pitchFamily="18" charset="0"/>
                          </a:rPr>
                          <m:t>1</m:t>
                        </m:r>
                      </m:num>
                      <m:den>
                        <m:r>
                          <a:rPr lang="en-AU" b="0" i="1" smtClean="0">
                            <a:latin typeface="Cambria Math" panose="02040503050406030204" pitchFamily="18" charset="0"/>
                          </a:rPr>
                          <m:t>2</m:t>
                        </m:r>
                      </m:den>
                    </m:f>
                  </m:oMath>
                </a14:m>
                <a:endParaRPr lang="en-AU" dirty="0">
                  <a:latin typeface="+mn-lt"/>
                </a:endParaRPr>
              </a:p>
              <a:p>
                <a:pPr marL="645750" lvl="4" indent="-285750">
                  <a:spcAft>
                    <a:spcPts val="0"/>
                  </a:spcAft>
                  <a:buFont typeface="Arial" panose="020B0604020202020204" pitchFamily="34" charset="0"/>
                  <a:buChar char="•"/>
                </a:pPr>
                <a:r>
                  <a:rPr lang="en-AU" dirty="0">
                    <a:latin typeface="+mn-lt"/>
                  </a:rPr>
                  <a:t>translation by 2 units to the right.</a:t>
                </a:r>
              </a:p>
              <a:p>
                <a:pPr lvl="3" indent="0">
                  <a:spcAft>
                    <a:spcPts val="0"/>
                  </a:spcAft>
                  <a:buNone/>
                </a:pPr>
                <a:r>
                  <a:rPr lang="en-AU" dirty="0">
                    <a:latin typeface="+mn-lt"/>
                  </a:rPr>
                  <a:t>Which of the graphs represents the transformation?</a:t>
                </a:r>
              </a:p>
            </p:txBody>
          </p:sp>
        </mc:Choice>
        <mc:Fallback xmlns="">
          <p:sp>
            <p:nvSpPr>
              <p:cNvPr id="12" name="Text Placeholder 11">
                <a:extLst>
                  <a:ext uri="{FF2B5EF4-FFF2-40B4-BE49-F238E27FC236}">
                    <a16:creationId xmlns:a16="http://schemas.microsoft.com/office/drawing/2014/main" id="{ECFBF847-A998-2CB6-59D8-BC9692D751B4}"/>
                  </a:ext>
                </a:extLst>
              </p:cNvPr>
              <p:cNvSpPr>
                <a:spLocks noGrp="1" noRot="1" noChangeAspect="1" noMove="1" noResize="1" noEditPoints="1" noAdjustHandles="1" noChangeArrowheads="1" noChangeShapeType="1" noTextEdit="1"/>
              </p:cNvSpPr>
              <p:nvPr>
                <p:ph type="body" sz="quarter" idx="17"/>
              </p:nvPr>
            </p:nvSpPr>
            <p:spPr>
              <a:xfrm>
                <a:off x="360000" y="905601"/>
                <a:ext cx="11484000" cy="2617124"/>
              </a:xfrm>
              <a:blipFill>
                <a:blip r:embed="rId3"/>
                <a:stretch>
                  <a:fillRect l="-1215"/>
                </a:stretch>
              </a:blipFill>
            </p:spPr>
            <p:txBody>
              <a:bodyPr/>
              <a:lstStyle/>
              <a:p>
                <a:r>
                  <a:rPr lang="en-US">
                    <a:noFill/>
                  </a:rPr>
                  <a:t> </a:t>
                </a:r>
              </a:p>
            </p:txBody>
          </p:sp>
        </mc:Fallback>
      </mc:AlternateContent>
      <p:pic>
        <p:nvPicPr>
          <p:cNvPr id="14" name="Picture 13" descr="A picture of a black and white, Cartesian plane, with a grey grid. The horizontal axis is numbered from -1 to 7, the vertical axis is numbered form -4 to 4. There is a red logarithmic curve drawn, passing through the point (2.5,0).">
            <a:extLst>
              <a:ext uri="{FF2B5EF4-FFF2-40B4-BE49-F238E27FC236}">
                <a16:creationId xmlns:a16="http://schemas.microsoft.com/office/drawing/2014/main" id="{83E2732B-8CFE-6F68-8435-DAD02EC8814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09713" y="3397463"/>
            <a:ext cx="3118448" cy="3114393"/>
          </a:xfrm>
          <a:prstGeom prst="rect">
            <a:avLst/>
          </a:prstGeom>
        </p:spPr>
      </p:pic>
      <p:sp>
        <p:nvSpPr>
          <p:cNvPr id="15" name="TextBox 14">
            <a:extLst>
              <a:ext uri="{FF2B5EF4-FFF2-40B4-BE49-F238E27FC236}">
                <a16:creationId xmlns:a16="http://schemas.microsoft.com/office/drawing/2014/main" id="{9819685F-AF48-889D-5F7B-D85326D85E57}"/>
              </a:ext>
            </a:extLst>
          </p:cNvPr>
          <p:cNvSpPr txBox="1"/>
          <p:nvPr/>
        </p:nvSpPr>
        <p:spPr>
          <a:xfrm>
            <a:off x="2300687" y="3495040"/>
            <a:ext cx="848914" cy="294640"/>
          </a:xfrm>
          <a:prstGeom prst="rect">
            <a:avLst/>
          </a:prstGeom>
          <a:solidFill>
            <a:schemeClr val="bg1"/>
          </a:solidFill>
        </p:spPr>
        <p:txBody>
          <a:bodyPr wrap="square" lIns="0" tIns="0" rIns="0" bIns="0" rtlCol="0">
            <a:noAutofit/>
          </a:bodyPr>
          <a:lstStyle/>
          <a:p>
            <a:pPr algn="l"/>
            <a:r>
              <a:rPr lang="en-AU" sz="1800"/>
              <a:t>Graph 1</a:t>
            </a:r>
          </a:p>
        </p:txBody>
      </p:sp>
      <p:pic>
        <p:nvPicPr>
          <p:cNvPr id="11" name="Picture 10" descr="A picture of a black and white, Cartesian plane, with a grey grid. The horizontal axis is numbered from -1 to 7, the vertical axis is numbered form -4 to 4. There is a red logarithmic curve drawn, passing through the point (1,0).">
            <a:extLst>
              <a:ext uri="{FF2B5EF4-FFF2-40B4-BE49-F238E27FC236}">
                <a16:creationId xmlns:a16="http://schemas.microsoft.com/office/drawing/2014/main" id="{E6F585EA-9B1A-D6C2-8270-785C42E46A0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20890" y="3391419"/>
            <a:ext cx="3119127" cy="3115060"/>
          </a:xfrm>
          <a:prstGeom prst="rect">
            <a:avLst/>
          </a:prstGeom>
        </p:spPr>
      </p:pic>
      <p:sp>
        <p:nvSpPr>
          <p:cNvPr id="16" name="TextBox 15">
            <a:extLst>
              <a:ext uri="{FF2B5EF4-FFF2-40B4-BE49-F238E27FC236}">
                <a16:creationId xmlns:a16="http://schemas.microsoft.com/office/drawing/2014/main" id="{E7B95964-D1CB-08EE-DF8F-6F1BEFA58763}"/>
              </a:ext>
            </a:extLst>
          </p:cNvPr>
          <p:cNvSpPr txBox="1"/>
          <p:nvPr/>
        </p:nvSpPr>
        <p:spPr>
          <a:xfrm>
            <a:off x="5840389" y="3469489"/>
            <a:ext cx="936331" cy="279551"/>
          </a:xfrm>
          <a:prstGeom prst="rect">
            <a:avLst/>
          </a:prstGeom>
          <a:solidFill>
            <a:schemeClr val="bg1"/>
          </a:solidFill>
        </p:spPr>
        <p:txBody>
          <a:bodyPr wrap="square" lIns="0" tIns="0" rIns="0" bIns="0" rtlCol="0">
            <a:noAutofit/>
          </a:bodyPr>
          <a:lstStyle/>
          <a:p>
            <a:pPr algn="l"/>
            <a:r>
              <a:rPr lang="en-AU" sz="1800"/>
              <a:t>Graph 2</a:t>
            </a:r>
          </a:p>
        </p:txBody>
      </p:sp>
      <p:pic>
        <p:nvPicPr>
          <p:cNvPr id="8" name="Picture 7" descr="A picture of a black and white, Cartesian plane, with a grey grid. The horizontal axis is numbered from -1 to 7, the vertical axis is numbered form -4 to 4. There is a red logarithmic curve drawn, passing through the point (3,0).">
            <a:extLst>
              <a:ext uri="{FF2B5EF4-FFF2-40B4-BE49-F238E27FC236}">
                <a16:creationId xmlns:a16="http://schemas.microsoft.com/office/drawing/2014/main" id="{25907084-2ABC-FC83-F6A4-F17D1260853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079866" y="3397465"/>
            <a:ext cx="3123444" cy="3123444"/>
          </a:xfrm>
          <a:prstGeom prst="rect">
            <a:avLst/>
          </a:prstGeom>
        </p:spPr>
      </p:pic>
      <p:sp>
        <p:nvSpPr>
          <p:cNvPr id="17" name="TextBox 16">
            <a:extLst>
              <a:ext uri="{FF2B5EF4-FFF2-40B4-BE49-F238E27FC236}">
                <a16:creationId xmlns:a16="http://schemas.microsoft.com/office/drawing/2014/main" id="{AB60982A-CC2A-957F-3FCC-895A44A79D4B}"/>
              </a:ext>
            </a:extLst>
          </p:cNvPr>
          <p:cNvSpPr txBox="1"/>
          <p:nvPr/>
        </p:nvSpPr>
        <p:spPr>
          <a:xfrm>
            <a:off x="9429989" y="3468383"/>
            <a:ext cx="892572" cy="280657"/>
          </a:xfrm>
          <a:prstGeom prst="rect">
            <a:avLst/>
          </a:prstGeom>
          <a:solidFill>
            <a:schemeClr val="bg1"/>
          </a:solidFill>
        </p:spPr>
        <p:txBody>
          <a:bodyPr wrap="square" lIns="0" tIns="0" rIns="0" bIns="0" rtlCol="0">
            <a:noAutofit/>
          </a:bodyPr>
          <a:lstStyle/>
          <a:p>
            <a:pPr algn="l"/>
            <a:r>
              <a:rPr lang="en-AU" sz="1800"/>
              <a:t>Graph 3</a:t>
            </a:r>
          </a:p>
        </p:txBody>
      </p:sp>
      <p:sp>
        <p:nvSpPr>
          <p:cNvPr id="3" name="Slide Number Placeholder 2">
            <a:extLst>
              <a:ext uri="{FF2B5EF4-FFF2-40B4-BE49-F238E27FC236}">
                <a16:creationId xmlns:a16="http://schemas.microsoft.com/office/drawing/2014/main" id="{34C52F5F-FBF5-8430-A240-CB9CD80A242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18</a:t>
            </a:fld>
            <a:endParaRPr lang="en-AU"/>
          </a:p>
        </p:txBody>
      </p:sp>
    </p:spTree>
    <p:extLst>
      <p:ext uri="{BB962C8B-B14F-4D97-AF65-F5344CB8AC3E}">
        <p14:creationId xmlns:p14="http://schemas.microsoft.com/office/powerpoint/2010/main" val="2070875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a:ln>
                  <a:noFill/>
                </a:ln>
                <a:solidFill>
                  <a:srgbClr val="CBEDFD"/>
                </a:solidFill>
                <a:effectLst/>
                <a:uLnTx/>
                <a:uFillTx/>
                <a:ea typeface="+mn-ea"/>
                <a:cs typeface="+mn-cs"/>
              </a:rPr>
              <a:t> </a:t>
            </a:r>
            <a:r>
              <a:rPr kumimoji="0" lang="en-AU" sz="1200" b="0" i="0" u="none" strike="noStrike" kern="1200" cap="none" spc="0" normalizeH="0" baseline="0" noProof="0">
                <a:ln>
                  <a:noFill/>
                </a:ln>
                <a:solidFill>
                  <a:srgbClr val="FFFFFF"/>
                </a:solidFill>
                <a:effectLst/>
                <a:uLnTx/>
                <a:uFillTx/>
                <a:ea typeface="+mn-ea"/>
                <a:cs typeface="+mn-cs"/>
              </a:rPr>
              <a:t>and the NSW Curriculum website </a:t>
            </a:r>
            <a:r>
              <a:rPr kumimoji="0" lang="en-AU" sz="1200" b="0" i="0" u="none" strike="noStrike" kern="1200" cap="none" spc="0" normalizeH="0" baseline="0" noProof="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spcAft>
                <a:spcPts val="600"/>
              </a:spcAft>
            </a:pPr>
            <a:r>
              <a:rPr lang="en-AU" u="sng">
                <a:solidFill>
                  <a:srgbClr val="2F5496"/>
                </a:solidFill>
                <a:effectLst/>
                <a:latin typeface="Arial" panose="020B0604020202020204" pitchFamily="34" charset="0"/>
                <a:ea typeface="Calibri" panose="020F0502020204030204" pitchFamily="34" charset="0"/>
                <a:hlinkClick r:id="rId6"/>
              </a:rPr>
              <a:t>Mathematics Advanced 11-12 Syllabus</a:t>
            </a:r>
            <a:r>
              <a:rPr lang="en-AU">
                <a:effectLst/>
                <a:latin typeface="Arial" panose="020B0604020202020204" pitchFamily="34" charset="0"/>
                <a:ea typeface="Calibri" panose="020F0502020204030204" pitchFamily="34" charset="0"/>
              </a:rPr>
              <a:t>  © NSW Education Standards Authority (NESA) for and on behalf of the Crown in right of the State of New South Wales, 2024.</a:t>
            </a:r>
            <a:endParaRPr lang="en-AU" sz="1800">
              <a:effectLst/>
              <a:latin typeface="Arial" panose="020B0604020202020204" pitchFamily="34" charset="0"/>
              <a:ea typeface="Calibri" panose="020F0502020204030204" pitchFamily="34" charset="0"/>
            </a:endParaRP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19</a:t>
            </a:fld>
            <a:endParaRPr lang="en-AU"/>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a:latin typeface="+mj-lt"/>
              </a:rPr>
              <a:t>Learning intentions and success criteria</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309770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2000" b="1">
                    <a:solidFill>
                      <a:schemeClr val="accent1"/>
                    </a:solidFill>
                    <a:latin typeface="+mj-lt"/>
                    <a:cs typeface="Arial" panose="020B0604020202020204" pitchFamily="34" charset="0"/>
                  </a:rPr>
                  <a:t>Learning intentions</a:t>
                </a:r>
                <a:endParaRPr lang="en-AU" sz="2000" b="1">
                  <a:solidFill>
                    <a:schemeClr val="accent1"/>
                  </a:solidFill>
                  <a:latin typeface="+mj-lt"/>
                  <a:ea typeface="+mn-lt"/>
                  <a:cs typeface="Arial" panose="020B0604020202020204" pitchFamily="34" charset="0"/>
                </a:endParaRPr>
              </a:p>
              <a:p>
                <a:pPr marL="342900" indent="-342900">
                  <a:lnSpc>
                    <a:spcPct val="150000"/>
                  </a:lnSpc>
                  <a:spcAft>
                    <a:spcPts val="600"/>
                  </a:spcAft>
                  <a:buFont typeface="Arial" panose="020B0604020202020204" pitchFamily="34" charset="0"/>
                  <a:buChar char="•"/>
                </a:pPr>
                <a:r>
                  <a:rPr lang="en-AU" sz="2000">
                    <a:cs typeface="Arial" panose="020B0604020202020204" pitchFamily="34" charset="0"/>
                  </a:rPr>
                  <a:t>To be able to graph logarithmic functions.</a:t>
                </a:r>
              </a:p>
              <a:p>
                <a:pPr>
                  <a:lnSpc>
                    <a:spcPct val="150000"/>
                  </a:lnSpc>
                  <a:spcAft>
                    <a:spcPts val="600"/>
                  </a:spcAft>
                </a:pPr>
                <a:r>
                  <a:rPr lang="en-AU" sz="2000" b="1">
                    <a:solidFill>
                      <a:schemeClr val="accent1"/>
                    </a:solidFill>
                    <a:latin typeface="+mj-lt"/>
                    <a:cs typeface="Arial" panose="020B0604020202020204" pitchFamily="34" charset="0"/>
                  </a:rPr>
                  <a:t>Success criteria</a:t>
                </a:r>
                <a:endParaRPr lang="en-US" sz="2000">
                  <a:solidFill>
                    <a:schemeClr val="accent1"/>
                  </a:solidFill>
                  <a:latin typeface="+mj-lt"/>
                  <a:cs typeface="Arial" panose="020B0604020202020204" pitchFamily="34" charset="0"/>
                </a:endParaRPr>
              </a:p>
              <a:p>
                <a:pPr marL="342900" indent="-342900">
                  <a:lnSpc>
                    <a:spcPct val="150000"/>
                  </a:lnSpc>
                  <a:spcAft>
                    <a:spcPts val="600"/>
                  </a:spcAft>
                  <a:buFont typeface="Arial"/>
                  <a:buChar char="•"/>
                </a:pPr>
                <a:r>
                  <a:rPr lang="en-AU" sz="2000">
                    <a:cs typeface="Arial" panose="020B0604020202020204" pitchFamily="34" charset="0"/>
                  </a:rPr>
                  <a:t>I can reflect exponential functions in the line </a:t>
                </a:r>
                <a14:m>
                  <m:oMath xmlns:m="http://schemas.openxmlformats.org/officeDocument/2006/math">
                    <m:r>
                      <a:rPr lang="en-AU" sz="2000" i="1" dirty="0" smtClean="0">
                        <a:latin typeface="Cambria Math" panose="02040503050406030204" pitchFamily="18" charset="0"/>
                        <a:cs typeface="Arial" panose="020B0604020202020204" pitchFamily="34" charset="0"/>
                      </a:rPr>
                      <m:t>𝑦</m:t>
                    </m:r>
                    <m:r>
                      <a:rPr lang="en-AU" sz="2000" i="1" dirty="0" smtClean="0">
                        <a:latin typeface="Cambria Math" panose="02040503050406030204" pitchFamily="18" charset="0"/>
                        <a:cs typeface="Arial" panose="020B0604020202020204" pitchFamily="34" charset="0"/>
                      </a:rPr>
                      <m:t>=</m:t>
                    </m:r>
                    <m:r>
                      <a:rPr lang="en-AU" sz="2000" i="1" dirty="0" smtClean="0">
                        <a:latin typeface="Cambria Math" panose="02040503050406030204" pitchFamily="18" charset="0"/>
                        <a:cs typeface="Arial" panose="020B0604020202020204" pitchFamily="34" charset="0"/>
                      </a:rPr>
                      <m:t>𝑥</m:t>
                    </m:r>
                  </m:oMath>
                </a14:m>
                <a:r>
                  <a:rPr lang="en-AU" sz="2000">
                    <a:cs typeface="Arial" panose="020B0604020202020204" pitchFamily="34" charset="0"/>
                  </a:rPr>
                  <a:t>.</a:t>
                </a:r>
              </a:p>
              <a:p>
                <a:pPr marL="342900" indent="-342900">
                  <a:lnSpc>
                    <a:spcPct val="150000"/>
                  </a:lnSpc>
                  <a:spcAft>
                    <a:spcPts val="600"/>
                  </a:spcAft>
                  <a:buFont typeface="Arial"/>
                  <a:buChar char="•"/>
                </a:pPr>
                <a:r>
                  <a:rPr lang="en-AU" sz="2000">
                    <a:cs typeface="Arial" panose="020B0604020202020204" pitchFamily="34" charset="0"/>
                  </a:rPr>
                  <a:t>I can identify the features of the graphs of logarithmic functions.</a:t>
                </a:r>
              </a:p>
              <a:p>
                <a:pPr marL="342900" indent="-342900">
                  <a:lnSpc>
                    <a:spcPct val="150000"/>
                  </a:lnSpc>
                  <a:spcAft>
                    <a:spcPts val="600"/>
                  </a:spcAft>
                  <a:buFont typeface="Arial"/>
                  <a:buChar char="•"/>
                </a:pPr>
                <a:r>
                  <a:rPr lang="en-AU" sz="2000">
                    <a:cs typeface="Arial" panose="020B0604020202020204" pitchFamily="34" charset="0"/>
                  </a:rPr>
                  <a:t>I can define a natural logarithm</a:t>
                </a:r>
                <a:r>
                  <a:rPr lang="en-AU" sz="2000">
                    <a:ea typeface="+mn-lt"/>
                    <a:cs typeface="Arial" panose="020B0604020202020204" pitchFamily="34" charset="0"/>
                  </a:rPr>
                  <a:t>.</a:t>
                </a:r>
                <a:endParaRPr lang="en-AU">
                  <a:cs typeface="Arial" panose="020B0604020202020204" pitchFamily="34" charset="0"/>
                </a:endParaRPr>
              </a:p>
            </p:txBody>
          </p:sp>
        </mc:Choice>
        <mc:Fallback xmlns="">
          <p:sp>
            <p:nvSpPr>
              <p:cNvPr id="3" name="TextBox 2">
                <a:extLst>
                  <a:ext uri="{FF2B5EF4-FFF2-40B4-BE49-F238E27FC236}">
                    <a16:creationId xmlns:a16="http://schemas.microsoft.com/office/drawing/2014/main" id="{DF637BA9-DB5E-2457-A795-0B300DBA6F82}"/>
                  </a:ext>
                </a:extLst>
              </p:cNvPr>
              <p:cNvSpPr txBox="1">
                <a:spLocks noRot="1" noChangeAspect="1" noMove="1" noResize="1" noEditPoints="1" noAdjustHandles="1" noChangeArrowheads="1" noChangeShapeType="1" noTextEdit="1"/>
              </p:cNvSpPr>
              <p:nvPr/>
            </p:nvSpPr>
            <p:spPr>
              <a:xfrm>
                <a:off x="370416" y="1894417"/>
                <a:ext cx="11303000" cy="3097707"/>
              </a:xfrm>
              <a:prstGeom prst="rect">
                <a:avLst/>
              </a:prstGeom>
              <a:blipFill>
                <a:blip r:embed="rId3"/>
                <a:stretch>
                  <a:fillRect l="-1402" b="-4134"/>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a:p>
        </p:txBody>
      </p:sp>
    </p:spTree>
    <p:extLst>
      <p:ext uri="{BB962C8B-B14F-4D97-AF65-F5344CB8AC3E}">
        <p14:creationId xmlns:p14="http://schemas.microsoft.com/office/powerpoint/2010/main" val="36489671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a:latin typeface="+mj-lt"/>
              </a:rPr>
              <a:t>© State of New South Wales (Department of Education), 2026</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a:solidFill>
                  <a:schemeClr val="bg1"/>
                </a:solidFill>
              </a:rPr>
              <a:t>The copyright material published in this resource is subject to the </a:t>
            </a:r>
            <a:r>
              <a:rPr lang="en-AU" sz="1200" i="1">
                <a:solidFill>
                  <a:schemeClr val="bg1"/>
                </a:solidFill>
              </a:rPr>
              <a:t>Copyright Act 1968</a:t>
            </a:r>
            <a:r>
              <a:rPr lang="en-AU" sz="1200">
                <a:solidFill>
                  <a:schemeClr val="bg1"/>
                </a:solidFill>
              </a:rPr>
              <a:t> (</a:t>
            </a:r>
            <a:r>
              <a:rPr lang="en-AU" sz="1200" err="1">
                <a:solidFill>
                  <a:schemeClr val="bg1"/>
                </a:solidFill>
              </a:rPr>
              <a:t>Cth</a:t>
            </a:r>
            <a:r>
              <a:rPr lang="en-AU" sz="120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a:solidFill>
                  <a:schemeClr val="bg1"/>
                </a:solidFill>
              </a:rPr>
              <a:t>Copyright material available in this resource and owned by the NSW Department of Education is licensed under a </a:t>
            </a:r>
            <a:r>
              <a:rPr lang="en-AU" sz="120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a:solidFill>
                  <a:schemeClr val="bg1"/>
                </a:solidFill>
              </a:rPr>
              <a:t>.</a:t>
            </a:r>
          </a:p>
          <a:p>
            <a:pPr algn="l">
              <a:lnSpc>
                <a:spcPct val="150000"/>
              </a:lnSpc>
              <a:spcAft>
                <a:spcPts val="600"/>
              </a:spcAft>
            </a:pPr>
            <a:r>
              <a:rPr lang="en-AU" sz="1200">
                <a:solidFill>
                  <a:schemeClr val="bg1"/>
                </a:solidFill>
              </a:rPr>
              <a:t>This license allows you to share and adapt the material for any purpose, even commercially.</a:t>
            </a:r>
          </a:p>
          <a:p>
            <a:pPr algn="l">
              <a:lnSpc>
                <a:spcPct val="150000"/>
              </a:lnSpc>
              <a:spcAft>
                <a:spcPts val="600"/>
              </a:spcAft>
            </a:pPr>
            <a:r>
              <a:rPr lang="en-AU" sz="1200">
                <a:solidFill>
                  <a:schemeClr val="bg1"/>
                </a:solidFill>
              </a:rPr>
              <a:t>Attribution should be given to © State of New South Wales (Department of Education), 2026.</a:t>
            </a:r>
          </a:p>
          <a:p>
            <a:pPr algn="l">
              <a:lnSpc>
                <a:spcPct val="150000"/>
              </a:lnSpc>
            </a:pPr>
            <a:r>
              <a:rPr lang="en-AU" sz="120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a:solidFill>
                  <a:schemeClr val="bg1"/>
                </a:solidFill>
                <a:latin typeface="+mj-lt"/>
              </a:rPr>
              <a:t>Links to third-party material and websites</a:t>
            </a:r>
          </a:p>
          <a:p>
            <a:pPr algn="l">
              <a:lnSpc>
                <a:spcPct val="150000"/>
              </a:lnSpc>
              <a:spcAft>
                <a:spcPts val="600"/>
              </a:spcAft>
            </a:pPr>
            <a:r>
              <a:rPr lang="en-AU" sz="120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a:solidFill>
                  <a:schemeClr val="bg1"/>
                </a:solidFill>
              </a:rPr>
              <a:t>Copyright Act 1968 </a:t>
            </a:r>
            <a:r>
              <a:rPr lang="en-AU" sz="1200">
                <a:solidFill>
                  <a:schemeClr val="bg1"/>
                </a:solidFill>
              </a:rPr>
              <a:t>(</a:t>
            </a:r>
            <a:r>
              <a:rPr lang="en-AU" sz="1200" err="1">
                <a:solidFill>
                  <a:schemeClr val="bg1"/>
                </a:solidFill>
              </a:rPr>
              <a:t>Cth</a:t>
            </a:r>
            <a:r>
              <a:rPr lang="en-AU" sz="120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a:latin typeface="+mj-lt"/>
              </a:rPr>
              <a:t>Activating prior knowledge</a:t>
            </a: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3F182-990D-6870-1750-EC335749B0D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96CC305-1E98-FB0A-3EA0-B3CA71624764}"/>
              </a:ext>
            </a:extLst>
          </p:cNvPr>
          <p:cNvSpPr>
            <a:spLocks noGrp="1"/>
          </p:cNvSpPr>
          <p:nvPr>
            <p:ph type="title"/>
          </p:nvPr>
        </p:nvSpPr>
        <p:spPr/>
        <p:txBody>
          <a:bodyPr/>
          <a:lstStyle/>
          <a:p>
            <a:r>
              <a:rPr lang="en-AU">
                <a:latin typeface="+mj-lt"/>
              </a:rPr>
              <a:t>Which one doesn’t belong</a:t>
            </a:r>
          </a:p>
        </p:txBody>
      </p:sp>
      <p:pic>
        <p:nvPicPr>
          <p:cNvPr id="24" name="Picture 23" descr="A grpah of y=x^3 in solid blue, its reflection around the line y=x - dashed red, x=y^3 in solid purple">
            <a:extLst>
              <a:ext uri="{FF2B5EF4-FFF2-40B4-BE49-F238E27FC236}">
                <a16:creationId xmlns:a16="http://schemas.microsoft.com/office/drawing/2014/main" id="{FA0696AB-1A2A-9611-FB9C-12BCBCFEF2D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9990" y="1044000"/>
            <a:ext cx="2660814" cy="2880000"/>
          </a:xfrm>
          <a:prstGeom prst="rect">
            <a:avLst/>
          </a:prstGeom>
        </p:spPr>
      </p:pic>
      <p:pic>
        <p:nvPicPr>
          <p:cNvPr id="28" name="Picture 27" descr="The graph y=1/x in solid blue and the line y=x in dashed red">
            <a:extLst>
              <a:ext uri="{FF2B5EF4-FFF2-40B4-BE49-F238E27FC236}">
                <a16:creationId xmlns:a16="http://schemas.microsoft.com/office/drawing/2014/main" id="{F7CF2373-241E-8747-7397-FB591ADA6D1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37190" y="3678962"/>
            <a:ext cx="2660814" cy="2880000"/>
          </a:xfrm>
          <a:prstGeom prst="rect">
            <a:avLst/>
          </a:prstGeom>
        </p:spPr>
      </p:pic>
      <p:pic>
        <p:nvPicPr>
          <p:cNvPr id="30" name="Picture 29" descr="A grpah of y=2x in solid blue, y=x in dasjed red and y=x/2 in solid purple">
            <a:extLst>
              <a:ext uri="{FF2B5EF4-FFF2-40B4-BE49-F238E27FC236}">
                <a16:creationId xmlns:a16="http://schemas.microsoft.com/office/drawing/2014/main" id="{4819978E-94CD-1FE9-C6E7-9CE3B8F03C3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14370" y="1044000"/>
            <a:ext cx="2660814" cy="2880000"/>
          </a:xfrm>
          <a:prstGeom prst="rect">
            <a:avLst/>
          </a:prstGeom>
        </p:spPr>
      </p:pic>
      <p:pic>
        <p:nvPicPr>
          <p:cNvPr id="32" name="Picture 31" descr="A graph of y=x^2 in solid blue, y=-x^2 in solid purple and the line y=x in dashed red">
            <a:extLst>
              <a:ext uri="{FF2B5EF4-FFF2-40B4-BE49-F238E27FC236}">
                <a16:creationId xmlns:a16="http://schemas.microsoft.com/office/drawing/2014/main" id="{74CA661B-5421-81EB-09A1-141469BB53E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691550" y="3678962"/>
            <a:ext cx="2660814" cy="2880000"/>
          </a:xfrm>
          <a:prstGeom prst="rect">
            <a:avLst/>
          </a:prstGeom>
        </p:spPr>
      </p:pic>
      <p:sp>
        <p:nvSpPr>
          <p:cNvPr id="3" name="Slide Number Placeholder 2">
            <a:extLst>
              <a:ext uri="{FF2B5EF4-FFF2-40B4-BE49-F238E27FC236}">
                <a16:creationId xmlns:a16="http://schemas.microsoft.com/office/drawing/2014/main" id="{394AAF77-5A98-9051-4116-376780A6196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a:p>
        </p:txBody>
      </p:sp>
    </p:spTree>
    <p:extLst>
      <p:ext uri="{BB962C8B-B14F-4D97-AF65-F5344CB8AC3E}">
        <p14:creationId xmlns:p14="http://schemas.microsoft.com/office/powerpoint/2010/main" val="4030341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25DC0-A78B-9C20-510F-F88FE757CC1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0030C1D-752A-AD32-B228-695EEA3063DA}"/>
              </a:ext>
            </a:extLst>
          </p:cNvPr>
          <p:cNvSpPr>
            <a:spLocks noGrp="1"/>
          </p:cNvSpPr>
          <p:nvPr>
            <p:ph type="ctrTitle"/>
          </p:nvPr>
        </p:nvSpPr>
        <p:spPr/>
        <p:txBody>
          <a:bodyPr/>
          <a:lstStyle/>
          <a:p>
            <a:r>
              <a:rPr lang="en-AU">
                <a:latin typeface="+mj-lt"/>
              </a:rPr>
              <a:t>Connecting learning</a:t>
            </a:r>
          </a:p>
        </p:txBody>
      </p:sp>
    </p:spTree>
    <p:extLst>
      <p:ext uri="{BB962C8B-B14F-4D97-AF65-F5344CB8AC3E}">
        <p14:creationId xmlns:p14="http://schemas.microsoft.com/office/powerpoint/2010/main" val="193212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3F182-990D-6870-1750-EC335749B0D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96CC305-1E98-FB0A-3EA0-B3CA71624764}"/>
              </a:ext>
            </a:extLst>
          </p:cNvPr>
          <p:cNvSpPr>
            <a:spLocks noGrp="1"/>
          </p:cNvSpPr>
          <p:nvPr>
            <p:ph type="title"/>
          </p:nvPr>
        </p:nvSpPr>
        <p:spPr/>
        <p:txBody>
          <a:bodyPr/>
          <a:lstStyle/>
          <a:p>
            <a:r>
              <a:rPr lang="en-AU">
                <a:latin typeface="+mj-lt"/>
              </a:rPr>
              <a:t>Features of logarithmic graphs (2)</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5E27DBA4-8408-3CA5-C63F-1A38643F177D}"/>
                  </a:ext>
                </a:extLst>
              </p:cNvPr>
              <p:cNvSpPr txBox="1"/>
              <p:nvPr/>
            </p:nvSpPr>
            <p:spPr>
              <a:xfrm>
                <a:off x="360000" y="1263881"/>
                <a:ext cx="10456935" cy="383530"/>
              </a:xfrm>
              <a:prstGeom prst="rect">
                <a:avLst/>
              </a:prstGeom>
              <a:noFill/>
            </p:spPr>
            <p:txBody>
              <a:bodyPr wrap="square" lIns="0" tIns="0" rIns="0" bIns="0" rtlCol="0">
                <a:noAutofit/>
              </a:bodyPr>
              <a:lstStyle/>
              <a:p>
                <a:pPr algn="l"/>
                <a:r>
                  <a:rPr lang="en-AU" sz="2000" dirty="0"/>
                  <a:t>How does the value of </a:t>
                </a:r>
                <a14:m>
                  <m:oMath xmlns:m="http://schemas.openxmlformats.org/officeDocument/2006/math">
                    <m:r>
                      <a:rPr lang="en-AU" sz="2000" i="1" dirty="0" smtClean="0">
                        <a:latin typeface="Cambria Math" panose="02040503050406030204" pitchFamily="18" charset="0"/>
                      </a:rPr>
                      <m:t>𝑎</m:t>
                    </m:r>
                  </m:oMath>
                </a14:m>
                <a:r>
                  <a:rPr lang="en-AU" sz="2000" dirty="0"/>
                  <a:t> affect the graph of </a:t>
                </a:r>
                <a14:m>
                  <m:oMath xmlns:m="http://schemas.openxmlformats.org/officeDocument/2006/math">
                    <m:r>
                      <a:rPr lang="en-AU" sz="2000" b="0" i="1" smtClean="0">
                        <a:latin typeface="Cambria Math" panose="02040503050406030204" pitchFamily="18" charset="0"/>
                      </a:rPr>
                      <m:t>𝑦</m:t>
                    </m:r>
                    <m:r>
                      <a:rPr lang="en-AU" sz="2000" b="0" i="1" smtClean="0">
                        <a:latin typeface="Cambria Math" panose="02040503050406030204" pitchFamily="18" charset="0"/>
                      </a:rPr>
                      <m:t>=</m:t>
                    </m:r>
                    <m:func>
                      <m:funcPr>
                        <m:ctrlPr>
                          <a:rPr lang="en-AU" sz="2000" b="0" i="1" smtClean="0">
                            <a:latin typeface="Cambria Math" panose="02040503050406030204" pitchFamily="18" charset="0"/>
                          </a:rPr>
                        </m:ctrlPr>
                      </m:funcPr>
                      <m:fName>
                        <m:sSub>
                          <m:sSubPr>
                            <m:ctrlPr>
                              <a:rPr lang="en-AU" sz="2000" b="0" i="1" smtClean="0">
                                <a:latin typeface="Cambria Math" panose="02040503050406030204" pitchFamily="18" charset="0"/>
                              </a:rPr>
                            </m:ctrlPr>
                          </m:sSubPr>
                          <m:e>
                            <m:r>
                              <m:rPr>
                                <m:sty m:val="p"/>
                              </m:rPr>
                              <a:rPr lang="en-AU" sz="2000" b="0" i="0" smtClean="0">
                                <a:latin typeface="Cambria Math" panose="02040503050406030204" pitchFamily="18" charset="0"/>
                              </a:rPr>
                              <m:t>log</m:t>
                            </m:r>
                          </m:e>
                          <m:sub>
                            <m:r>
                              <a:rPr lang="en-AU" sz="2000" b="0" i="1" smtClean="0">
                                <a:latin typeface="Cambria Math" panose="02040503050406030204" pitchFamily="18" charset="0"/>
                              </a:rPr>
                              <m:t>𝑎</m:t>
                            </m:r>
                          </m:sub>
                        </m:sSub>
                      </m:fName>
                      <m:e>
                        <m:r>
                          <a:rPr lang="en-AU" sz="2000" b="0" i="1" smtClean="0">
                            <a:latin typeface="Cambria Math" panose="02040503050406030204" pitchFamily="18" charset="0"/>
                          </a:rPr>
                          <m:t>𝑥</m:t>
                        </m:r>
                      </m:e>
                    </m:func>
                  </m:oMath>
                </a14:m>
                <a:r>
                  <a:rPr lang="en-AU" sz="2000" dirty="0"/>
                  <a:t>?</a:t>
                </a:r>
              </a:p>
            </p:txBody>
          </p:sp>
        </mc:Choice>
        <mc:Fallback xmlns="">
          <p:sp>
            <p:nvSpPr>
              <p:cNvPr id="10" name="TextBox 9">
                <a:extLst>
                  <a:ext uri="{FF2B5EF4-FFF2-40B4-BE49-F238E27FC236}">
                    <a16:creationId xmlns:a16="http://schemas.microsoft.com/office/drawing/2014/main" id="{5E27DBA4-8408-3CA5-C63F-1A38643F177D}"/>
                  </a:ext>
                </a:extLst>
              </p:cNvPr>
              <p:cNvSpPr txBox="1">
                <a:spLocks noRot="1" noChangeAspect="1" noMove="1" noResize="1" noEditPoints="1" noAdjustHandles="1" noChangeArrowheads="1" noChangeShapeType="1" noTextEdit="1"/>
              </p:cNvSpPr>
              <p:nvPr/>
            </p:nvSpPr>
            <p:spPr>
              <a:xfrm>
                <a:off x="360000" y="1263881"/>
                <a:ext cx="10456935" cy="383530"/>
              </a:xfrm>
              <a:prstGeom prst="rect">
                <a:avLst/>
              </a:prstGeom>
              <a:blipFill>
                <a:blip r:embed="rId3"/>
                <a:stretch>
                  <a:fillRect l="-1458" t="-19048" b="-22222"/>
                </a:stretch>
              </a:blipFill>
            </p:spPr>
            <p:txBody>
              <a:bodyPr/>
              <a:lstStyle/>
              <a:p>
                <a:r>
                  <a:rPr lang="en-AU">
                    <a:noFill/>
                  </a:rPr>
                  <a:t> </a:t>
                </a:r>
              </a:p>
            </p:txBody>
          </p:sp>
        </mc:Fallback>
      </mc:AlternateContent>
      <p:pic>
        <p:nvPicPr>
          <p:cNvPr id="7" name="Picture 6" descr="A picture of a black and white, Cartesian plane, with a grey grid. The horizontal axis is numbered from -1 to 9, the vertical axis is numbered form -5 to 5. There is a red curve drawn labelled y=log base 2 of x, a blue curve labelled y=log base 4 of x and a black curve labelled y=log x, all passing through the point (1,0).">
            <a:extLst>
              <a:ext uri="{FF2B5EF4-FFF2-40B4-BE49-F238E27FC236}">
                <a16:creationId xmlns:a16="http://schemas.microsoft.com/office/drawing/2014/main" id="{00C73A60-081B-B96D-F5FF-0DA777F682D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13162" y="2168376"/>
            <a:ext cx="4070213" cy="4064934"/>
          </a:xfrm>
          <a:prstGeom prst="rect">
            <a:avLst/>
          </a:prstGeom>
        </p:spPr>
      </p:pic>
      <p:pic>
        <p:nvPicPr>
          <p:cNvPr id="11" name="Picture 10" descr="A picture of a black and white, Cartesian plane, with a grey grid. The horizontal axis is numbered from -1 to 9, the vertical axis is numbered form -5 to 5. There is a red curve drawn labelled y=log base 1/2 of x, a blue curve labelled y=log base 1/4 of x and a black curve labelled y=log base 1/10 of x, all passing through the point (1,0).">
            <a:extLst>
              <a:ext uri="{FF2B5EF4-FFF2-40B4-BE49-F238E27FC236}">
                <a16:creationId xmlns:a16="http://schemas.microsoft.com/office/drawing/2014/main" id="{BE43DC28-0A01-0E09-A673-265C614EE86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41058" y="2172831"/>
            <a:ext cx="4023511" cy="4023511"/>
          </a:xfrm>
          <a:prstGeom prst="rect">
            <a:avLst/>
          </a:prstGeom>
        </p:spPr>
      </p:pic>
      <p:sp>
        <p:nvSpPr>
          <p:cNvPr id="3" name="Slide Number Placeholder 2">
            <a:extLst>
              <a:ext uri="{FF2B5EF4-FFF2-40B4-BE49-F238E27FC236}">
                <a16:creationId xmlns:a16="http://schemas.microsoft.com/office/drawing/2014/main" id="{394AAF77-5A98-9051-4116-376780A6196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6</a:t>
            </a:fld>
            <a:endParaRPr lang="en-AU"/>
          </a:p>
        </p:txBody>
      </p:sp>
    </p:spTree>
    <p:extLst>
      <p:ext uri="{BB962C8B-B14F-4D97-AF65-F5344CB8AC3E}">
        <p14:creationId xmlns:p14="http://schemas.microsoft.com/office/powerpoint/2010/main" val="2454984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C5E8B0-8022-9241-4480-0B5743134545}"/>
              </a:ext>
            </a:extLst>
          </p:cNvPr>
          <p:cNvSpPr>
            <a:spLocks noGrp="1"/>
          </p:cNvSpPr>
          <p:nvPr>
            <p:ph type="title"/>
          </p:nvPr>
        </p:nvSpPr>
        <p:spPr/>
        <p:txBody>
          <a:bodyPr/>
          <a:lstStyle/>
          <a:p>
            <a:r>
              <a:rPr lang="en-AU"/>
              <a:t>Compare the graphs (1)</a:t>
            </a:r>
          </a:p>
        </p:txBody>
      </p:sp>
      <p:pic>
        <p:nvPicPr>
          <p:cNvPr id="11" name="Picture 10" descr="A picture of a black and white, blank, numberless Cartesian plane, There is a blue curve labelled y=a to the power of x and a red curve drawn labelled y=log base a of x.">
            <a:extLst>
              <a:ext uri="{FF2B5EF4-FFF2-40B4-BE49-F238E27FC236}">
                <a16:creationId xmlns:a16="http://schemas.microsoft.com/office/drawing/2014/main" id="{828D74C9-CCDE-B0DF-2199-C4D77523A68B}"/>
              </a:ext>
            </a:extLst>
          </p:cNvPr>
          <p:cNvPicPr>
            <a:picLocks noChangeAspect="1"/>
          </p:cNvPicPr>
          <p:nvPr/>
        </p:nvPicPr>
        <p:blipFill>
          <a:blip r:embed="rId2"/>
          <a:stretch>
            <a:fillRect/>
          </a:stretch>
        </p:blipFill>
        <p:spPr>
          <a:xfrm>
            <a:off x="439600" y="1646493"/>
            <a:ext cx="4328960" cy="4320000"/>
          </a:xfrm>
          <a:prstGeom prst="rect">
            <a:avLst/>
          </a:prstGeom>
        </p:spPr>
      </p:pic>
      <p:pic>
        <p:nvPicPr>
          <p:cNvPr id="16" name="Picture 15" descr="A picture of a black and white, blank, numberless Cartesian plane. There is a blue curve labelled y=a to the power of -x and a red curve drawn labelled y=-log base a of x.">
            <a:extLst>
              <a:ext uri="{FF2B5EF4-FFF2-40B4-BE49-F238E27FC236}">
                <a16:creationId xmlns:a16="http://schemas.microsoft.com/office/drawing/2014/main" id="{ABE3DBF5-57B4-EF2E-090A-E6B915A57E83}"/>
              </a:ext>
            </a:extLst>
          </p:cNvPr>
          <p:cNvPicPr>
            <a:picLocks noChangeAspect="1"/>
          </p:cNvPicPr>
          <p:nvPr/>
        </p:nvPicPr>
        <p:blipFill>
          <a:blip r:embed="rId3"/>
          <a:stretch>
            <a:fillRect/>
          </a:stretch>
        </p:blipFill>
        <p:spPr>
          <a:xfrm>
            <a:off x="7155040" y="1632399"/>
            <a:ext cx="4328960" cy="4320000"/>
          </a:xfrm>
          <a:prstGeom prst="rect">
            <a:avLst/>
          </a:prstGeom>
        </p:spPr>
      </p:pic>
      <p:sp>
        <p:nvSpPr>
          <p:cNvPr id="8" name="Speech Bubble: Rectangle with Corners Rounded 7">
            <a:extLst>
              <a:ext uri="{FF2B5EF4-FFF2-40B4-BE49-F238E27FC236}">
                <a16:creationId xmlns:a16="http://schemas.microsoft.com/office/drawing/2014/main" id="{4D619D53-8DA2-3A52-132A-8216EDFE011D}"/>
              </a:ext>
            </a:extLst>
          </p:cNvPr>
          <p:cNvSpPr/>
          <p:nvPr/>
        </p:nvSpPr>
        <p:spPr>
          <a:xfrm>
            <a:off x="4840880" y="905601"/>
            <a:ext cx="2314160" cy="1438588"/>
          </a:xfrm>
          <a:prstGeom prst="wedgeRoundRectCallout">
            <a:avLst>
              <a:gd name="adj1" fmla="val -15147"/>
              <a:gd name="adj2" fmla="val 8494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nSpc>
                <a:spcPct val="150000"/>
              </a:lnSpc>
            </a:pPr>
            <a:r>
              <a:rPr lang="en-AU" sz="1800" dirty="0"/>
              <a:t>What is the domain and range of the functions?</a:t>
            </a:r>
          </a:p>
        </p:txBody>
      </p:sp>
      <p:sp>
        <p:nvSpPr>
          <p:cNvPr id="10" name="Speech Bubble: Rectangle with Corners Rounded 9">
            <a:extLst>
              <a:ext uri="{FF2B5EF4-FFF2-40B4-BE49-F238E27FC236}">
                <a16:creationId xmlns:a16="http://schemas.microsoft.com/office/drawing/2014/main" id="{A797B4EC-74D1-ED85-3B82-2678ED399269}"/>
              </a:ext>
            </a:extLst>
          </p:cNvPr>
          <p:cNvSpPr/>
          <p:nvPr/>
        </p:nvSpPr>
        <p:spPr>
          <a:xfrm>
            <a:off x="4802780" y="4513812"/>
            <a:ext cx="2352260" cy="2182189"/>
          </a:xfrm>
          <a:prstGeom prst="wedgeRoundRectCallout">
            <a:avLst>
              <a:gd name="adj1" fmla="val -17664"/>
              <a:gd name="adj2" fmla="val -92332"/>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nSpc>
                <a:spcPct val="150000"/>
              </a:lnSpc>
            </a:pPr>
            <a:r>
              <a:rPr lang="en-AU" sz="1800" dirty="0"/>
              <a:t>How would you compare the behaviour of the graphs?</a:t>
            </a:r>
          </a:p>
        </p:txBody>
      </p:sp>
      <p:sp>
        <p:nvSpPr>
          <p:cNvPr id="2" name="Slide Number Placeholder 1">
            <a:extLst>
              <a:ext uri="{FF2B5EF4-FFF2-40B4-BE49-F238E27FC236}">
                <a16:creationId xmlns:a16="http://schemas.microsoft.com/office/drawing/2014/main" id="{C3B954EF-4F54-FF7B-3E6F-B186A7AAFDD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a:p>
        </p:txBody>
      </p:sp>
    </p:spTree>
    <p:extLst>
      <p:ext uri="{BB962C8B-B14F-4D97-AF65-F5344CB8AC3E}">
        <p14:creationId xmlns:p14="http://schemas.microsoft.com/office/powerpoint/2010/main" val="1701070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13D8C2-2F78-16F0-9DBF-F1F8528D5F0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6A09009-1E79-FD9F-08AD-6EEC424B8217}"/>
              </a:ext>
            </a:extLst>
          </p:cNvPr>
          <p:cNvSpPr>
            <a:spLocks noGrp="1"/>
          </p:cNvSpPr>
          <p:nvPr>
            <p:ph type="title"/>
          </p:nvPr>
        </p:nvSpPr>
        <p:spPr/>
        <p:txBody>
          <a:bodyPr/>
          <a:lstStyle/>
          <a:p>
            <a:r>
              <a:rPr lang="en-AU"/>
              <a:t>Compare the graphs (2)</a:t>
            </a:r>
          </a:p>
        </p:txBody>
      </p:sp>
      <p:pic>
        <p:nvPicPr>
          <p:cNvPr id="12" name="Picture 11" descr="A picture of a black and white, Cartesian plane, with a grey grid. The horizontal axis is numbered from -6 to 6, the vertical axis is numbered form -6 to 6. There is a blue curve labelled y=e to the power of x and a red curve labelled y=log base e of x.">
            <a:extLst>
              <a:ext uri="{FF2B5EF4-FFF2-40B4-BE49-F238E27FC236}">
                <a16:creationId xmlns:a16="http://schemas.microsoft.com/office/drawing/2014/main" id="{DD91B7B9-5747-D025-5FB1-2C7E0AA288CF}"/>
              </a:ext>
            </a:extLst>
          </p:cNvPr>
          <p:cNvPicPr>
            <a:picLocks noChangeAspect="1"/>
          </p:cNvPicPr>
          <p:nvPr/>
        </p:nvPicPr>
        <p:blipFill>
          <a:blip r:embed="rId2"/>
          <a:stretch>
            <a:fillRect/>
          </a:stretch>
        </p:blipFill>
        <p:spPr>
          <a:xfrm>
            <a:off x="3087232" y="1360273"/>
            <a:ext cx="5024673" cy="4991832"/>
          </a:xfrm>
          <a:prstGeom prst="rect">
            <a:avLst/>
          </a:prstGeom>
        </p:spPr>
      </p:pic>
      <p:sp>
        <p:nvSpPr>
          <p:cNvPr id="10" name="Speech Bubble: Rectangle with Corners Rounded 9">
            <a:extLst>
              <a:ext uri="{FF2B5EF4-FFF2-40B4-BE49-F238E27FC236}">
                <a16:creationId xmlns:a16="http://schemas.microsoft.com/office/drawing/2014/main" id="{6E1246EE-F2E9-389F-7C3E-26FC60DCFF4D}"/>
              </a:ext>
            </a:extLst>
          </p:cNvPr>
          <p:cNvSpPr/>
          <p:nvPr/>
        </p:nvSpPr>
        <p:spPr>
          <a:xfrm>
            <a:off x="9156435" y="1614573"/>
            <a:ext cx="2687561" cy="1546006"/>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AU" sz="1800"/>
              <a:t>How are these graphs the same as the previous graphs?</a:t>
            </a:r>
          </a:p>
        </p:txBody>
      </p:sp>
      <p:sp>
        <p:nvSpPr>
          <p:cNvPr id="9" name="Speech Bubble: Rectangle with Corners Rounded 8">
            <a:extLst>
              <a:ext uri="{FF2B5EF4-FFF2-40B4-BE49-F238E27FC236}">
                <a16:creationId xmlns:a16="http://schemas.microsoft.com/office/drawing/2014/main" id="{D3169C65-739B-945E-7BEA-49116E0D0E54}"/>
              </a:ext>
            </a:extLst>
          </p:cNvPr>
          <p:cNvSpPr/>
          <p:nvPr/>
        </p:nvSpPr>
        <p:spPr>
          <a:xfrm>
            <a:off x="9156436" y="4255911"/>
            <a:ext cx="2687561" cy="1546006"/>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AU" sz="1800"/>
              <a:t>How are these graphs different to the previous graphs?</a:t>
            </a:r>
          </a:p>
        </p:txBody>
      </p:sp>
      <p:sp>
        <p:nvSpPr>
          <p:cNvPr id="2" name="Slide Number Placeholder 1">
            <a:extLst>
              <a:ext uri="{FF2B5EF4-FFF2-40B4-BE49-F238E27FC236}">
                <a16:creationId xmlns:a16="http://schemas.microsoft.com/office/drawing/2014/main" id="{48DA8090-05A5-6AE2-951A-07CAC0A4722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a:t>
            </a:fld>
            <a:endParaRPr lang="en-AU"/>
          </a:p>
        </p:txBody>
      </p:sp>
    </p:spTree>
    <p:extLst>
      <p:ext uri="{BB962C8B-B14F-4D97-AF65-F5344CB8AC3E}">
        <p14:creationId xmlns:p14="http://schemas.microsoft.com/office/powerpoint/2010/main" val="4172157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75535-970E-19A0-1D9B-288ED63E2EF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6D22A0A-4AC0-A240-EB36-90296E6401E3}"/>
              </a:ext>
            </a:extLst>
          </p:cNvPr>
          <p:cNvSpPr>
            <a:spLocks noGrp="1"/>
          </p:cNvSpPr>
          <p:nvPr>
            <p:ph type="ctrTitle"/>
          </p:nvPr>
        </p:nvSpPr>
        <p:spPr/>
        <p:txBody>
          <a:bodyPr/>
          <a:lstStyle/>
          <a:p>
            <a:r>
              <a:rPr lang="en-AU">
                <a:latin typeface="+mj-lt"/>
              </a:rPr>
              <a:t>Releasing responsibility</a:t>
            </a:r>
          </a:p>
        </p:txBody>
      </p:sp>
    </p:spTree>
    <p:extLst>
      <p:ext uri="{BB962C8B-B14F-4D97-AF65-F5344CB8AC3E}">
        <p14:creationId xmlns:p14="http://schemas.microsoft.com/office/powerpoint/2010/main" val="428303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5386ad3-46d6-4eb6-bbc1-9b19b13a5756">
      <Terms xmlns="http://schemas.microsoft.com/office/infopath/2007/PartnerControls"/>
    </lcf76f155ced4ddcb4097134ff3c332f>
    <Description2 xmlns="95386ad3-46d6-4eb6-bbc1-9b19b13a5756" xsi:nil="true"/>
    <Migrated xmlns="95386ad3-46d6-4eb6-bbc1-9b19b13a5756">true</Migrated>
    <TaxCatchAll xmlns="9191b990-ddf9-46cb-8ffe-20db9d3a58aa" xsi:nil="true"/>
    <Readytopublish xmlns="95386ad3-46d6-4eb6-bbc1-9b19b13a5756">false</Readytopublish>
    <InDAM xmlns="95386ad3-46d6-4eb6-bbc1-9b19b13a5756">false</InDAM>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A1D8124FFB2A1438B815462E05615AB" ma:contentTypeVersion="26" ma:contentTypeDescription="Create a new document." ma:contentTypeScope="" ma:versionID="7cb0b11152a3c969d12f475c424a3b6d">
  <xsd:schema xmlns:xsd="http://www.w3.org/2001/XMLSchema" xmlns:xs="http://www.w3.org/2001/XMLSchema" xmlns:p="http://schemas.microsoft.com/office/2006/metadata/properties" xmlns:ns2="95386ad3-46d6-4eb6-bbc1-9b19b13a5756" xmlns:ns3="9191b990-ddf9-46cb-8ffe-20db9d3a58aa" targetNamespace="http://schemas.microsoft.com/office/2006/metadata/properties" ma:root="true" ma:fieldsID="e73936c6d6eb0e273fb7b7b26ec1bc31" ns2:_="" ns3:_="">
    <xsd:import namespace="95386ad3-46d6-4eb6-bbc1-9b19b13a5756"/>
    <xsd:import namespace="9191b990-ddf9-46cb-8ffe-20db9d3a58a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InDAM" minOccurs="0"/>
                <xsd:element ref="ns2:Readytopublish" minOccurs="0"/>
                <xsd:element ref="ns2:MediaServiceObjectDetectorVersions" minOccurs="0"/>
                <xsd:element ref="ns2:MediaServiceSearchProperties" minOccurs="0"/>
                <xsd:element ref="ns2:Migrated" minOccurs="0"/>
                <xsd:element ref="ns2:Description2"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386ad3-46d6-4eb6-bbc1-9b19b13a57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InDAM" ma:index="24" nillable="true" ma:displayName="In DAM" ma:default="0" ma:format="Dropdown" ma:internalName="InDAM">
      <xsd:simpleType>
        <xsd:restriction base="dms:Boolean"/>
      </xsd:simpleType>
    </xsd:element>
    <xsd:element name="Readytopublish" ma:index="25" nillable="true" ma:displayName="Ready to publish" ma:default="0" ma:format="Dropdown" ma:internalName="Readytopublish">
      <xsd:simpleType>
        <xsd:restriction base="dms:Boolean"/>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igrated" ma:index="28" nillable="true" ma:displayName="Migrated" ma:default="1" ma:format="Dropdown" ma:internalName="Migrated">
      <xsd:simpleType>
        <xsd:restriction base="dms:Boolean"/>
      </xsd:simpleType>
    </xsd:element>
    <xsd:element name="Description2" ma:index="29" nillable="true" ma:displayName="Description" ma:format="Dropdown" ma:internalName="Description2">
      <xsd:simpleType>
        <xsd:restriction base="dms:Note">
          <xsd:maxLength value="255"/>
        </xsd:restriction>
      </xsd:simpleType>
    </xsd:element>
    <xsd:element name="MediaServiceBillingMetadata" ma:index="3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191b990-ddf9-46cb-8ffe-20db9d3a58a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063c910-61e7-482c-9a48-4fe9d05e06db}" ma:internalName="TaxCatchAll" ma:showField="CatchAllData" ma:web="9191b990-ddf9-46cb-8ffe-20db9d3a58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96B9C4D-137C-4147-8EE8-37A6B8F4898A}">
  <ds:schemaRefs>
    <ds:schemaRef ds:uri="http://schemas.microsoft.com/office/2006/documentManagement/types"/>
    <ds:schemaRef ds:uri="http://schemas.openxmlformats.org/package/2006/metadata/core-properties"/>
    <ds:schemaRef ds:uri="http://purl.org/dc/terms/"/>
    <ds:schemaRef ds:uri="http://purl.org/dc/elements/1.1/"/>
    <ds:schemaRef ds:uri="http://schemas.microsoft.com/office/2006/metadata/properties"/>
    <ds:schemaRef ds:uri="http://purl.org/dc/dcmitype/"/>
    <ds:schemaRef ds:uri="95386ad3-46d6-4eb6-bbc1-9b19b13a5756"/>
    <ds:schemaRef ds:uri="http://schemas.microsoft.com/office/infopath/2007/PartnerControls"/>
    <ds:schemaRef ds:uri="9191b990-ddf9-46cb-8ffe-20db9d3a58aa"/>
    <ds:schemaRef ds:uri="http://www.w3.org/XML/1998/namespace"/>
  </ds:schemaRefs>
</ds:datastoreItem>
</file>

<file path=customXml/itemProps2.xml><?xml version="1.0" encoding="utf-8"?>
<ds:datastoreItem xmlns:ds="http://schemas.openxmlformats.org/officeDocument/2006/customXml" ds:itemID="{8C9ACC3F-83AC-43CF-8D83-D3F89160613F}">
  <ds:schemaRefs>
    <ds:schemaRef ds:uri="http://schemas.microsoft.com/sharepoint/v3/contenttype/forms"/>
  </ds:schemaRefs>
</ds:datastoreItem>
</file>

<file path=customXml/itemProps3.xml><?xml version="1.0" encoding="utf-8"?>
<ds:datastoreItem xmlns:ds="http://schemas.openxmlformats.org/officeDocument/2006/customXml" ds:itemID="{B062EE1B-608F-48BB-8084-40312ED6E4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386ad3-46d6-4eb6-bbc1-9b19b13a5756"/>
    <ds:schemaRef ds:uri="9191b990-ddf9-46cb-8ffe-20db9d3a5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b603dfd7-d93a-4381-a340-2995d8282205}" enabled="1" method="Standard" siteId="{05a0e69a-418a-47c1-9c25-9387261bf991}" removed="0"/>
</clbl:labelList>
</file>

<file path=docProps/app.xml><?xml version="1.0" encoding="utf-8"?>
<Properties xmlns="http://schemas.openxmlformats.org/officeDocument/2006/extended-properties" xmlns:vt="http://schemas.openxmlformats.org/officeDocument/2006/docPropsVTypes">
  <Template/>
  <TotalTime>0</TotalTime>
  <Words>1400</Words>
  <Application>Microsoft Office PowerPoint</Application>
  <PresentationFormat>Widescreen</PresentationFormat>
  <Paragraphs>139</Paragraphs>
  <Slides>20</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Public Sans</vt:lpstr>
      <vt:lpstr>Cambria Math</vt:lpstr>
      <vt:lpstr>Times New Roman</vt:lpstr>
      <vt:lpstr>NSWG Corporate</vt:lpstr>
      <vt:lpstr>The logarithmic function</vt:lpstr>
      <vt:lpstr>Learning intentions and success criteria</vt:lpstr>
      <vt:lpstr>Activating prior knowledge</vt:lpstr>
      <vt:lpstr>Which one doesn’t belong</vt:lpstr>
      <vt:lpstr>Connecting learning</vt:lpstr>
      <vt:lpstr>Features of logarithmic graphs (2)</vt:lpstr>
      <vt:lpstr>Compare the graphs (1)</vt:lpstr>
      <vt:lpstr>Compare the graphs (2)</vt:lpstr>
      <vt:lpstr>Releasing responsibility</vt:lpstr>
      <vt:lpstr>Using a calculator</vt:lpstr>
      <vt:lpstr>Graph transformations (1)</vt:lpstr>
      <vt:lpstr>Graph transformations (2)</vt:lpstr>
      <vt:lpstr>Graph transformations (3)</vt:lpstr>
      <vt:lpstr>Graph transformations (4)</vt:lpstr>
      <vt:lpstr>Independent practice</vt:lpstr>
      <vt:lpstr>Perceived loudness (1)</vt:lpstr>
      <vt:lpstr>Perceived loudness (2)</vt:lpstr>
      <vt:lpstr>Exit ticket</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8, lesson 4 – The logarithmic function – Mathematics Advanced</dc:title>
  <dc:creator>NSW Department of Education</dc:creator>
  <dcterms:created xsi:type="dcterms:W3CDTF">2026-05-05T01:12:37Z</dcterms:created>
  <dcterms:modified xsi:type="dcterms:W3CDTF">2026-05-19T05:35:43Z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0x0101004A1D8124FFB2A1438B815462E05615AB</vt:lpwstr>
  </property>
</Properties>
</file>