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6525" r:id="rId8"/>
    <p:sldId id="26506" r:id="rId9"/>
    <p:sldId id="26528" r:id="rId10"/>
    <p:sldId id="26508" r:id="rId11"/>
    <p:sldId id="26507" r:id="rId12"/>
    <p:sldId id="26529" r:id="rId13"/>
    <p:sldId id="26537" r:id="rId14"/>
    <p:sldId id="26538" r:id="rId15"/>
    <p:sldId id="26535" r:id="rId16"/>
    <p:sldId id="26536" r:id="rId17"/>
    <p:sldId id="26539"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B8694-EF8E-4C60-A776-D0D27386F6E2}" v="1" dt="2026-05-18T06:47:25.5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8" autoAdjust="0"/>
    <p:restoredTop sz="92090" autoAdjust="0"/>
  </p:normalViewPr>
  <p:slideViewPr>
    <p:cSldViewPr snapToGrid="0">
      <p:cViewPr varScale="1">
        <p:scale>
          <a:sx n="86" d="100"/>
          <a:sy n="86" d="100"/>
        </p:scale>
        <p:origin x="156" y="8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16948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Finding the power</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Exponential and logarithmic functions</a:t>
            </a:r>
          </a:p>
        </p:txBody>
      </p:sp>
      <p:pic>
        <p:nvPicPr>
          <p:cNvPr id="4" name="Picture Placeholder 4">
            <a:extLst>
              <a:ext uri="{FF2B5EF4-FFF2-40B4-BE49-F238E27FC236}">
                <a16:creationId xmlns:a16="http://schemas.microsoft.com/office/drawing/2014/main" id="{E15965C7-63C1-85BE-04C6-2C01F568530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5DB85-5DA5-C903-7A4C-3CB8FC3D84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4B1D5670-F181-A1E4-D616-96956E91D945}"/>
              </a:ext>
            </a:extLst>
          </p:cNvPr>
          <p:cNvSpPr>
            <a:spLocks noGrp="1"/>
          </p:cNvSpPr>
          <p:nvPr>
            <p:ph type="title"/>
          </p:nvPr>
        </p:nvSpPr>
        <p:spPr/>
        <p:txBody>
          <a:bodyPr/>
          <a:lstStyle/>
          <a:p>
            <a:r>
              <a:rPr lang="en-AU" dirty="0"/>
              <a:t>Evaluating logarithms (1)</a:t>
            </a:r>
          </a:p>
        </p:txBody>
      </p:sp>
      <p:sp>
        <p:nvSpPr>
          <p:cNvPr id="4" name="Text Placeholder 3">
            <a:extLst>
              <a:ext uri="{FF2B5EF4-FFF2-40B4-BE49-F238E27FC236}">
                <a16:creationId xmlns:a16="http://schemas.microsoft.com/office/drawing/2014/main" id="{4522B030-9CDA-DA32-F715-EDB56C6A68EA}"/>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BAF20E2-AFAA-9609-7EAD-AB30CF201CC6}"/>
                  </a:ext>
                </a:extLst>
              </p:cNvPr>
              <p:cNvSpPr>
                <a:spLocks noGrp="1"/>
              </p:cNvSpPr>
              <p:nvPr>
                <p:ph type="body" sz="quarter" idx="17"/>
              </p:nvPr>
            </p:nvSpPr>
            <p:spPr/>
            <p:txBody>
              <a:bodyPr/>
              <a:lstStyle/>
              <a:p>
                <a:r>
                  <a:rPr lang="en-AU" dirty="0"/>
                  <a:t>Given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10</m:t>
                        </m:r>
                      </m:e>
                      <m:sup>
                        <m:r>
                          <a:rPr lang="en-AU" i="1">
                            <a:latin typeface="Cambria Math" panose="02040503050406030204" pitchFamily="18" charset="0"/>
                          </a:rPr>
                          <m:t>𝑥</m:t>
                        </m:r>
                      </m:sup>
                    </m:sSup>
                    <m:r>
                      <a:rPr lang="en-AU" i="1">
                        <a:latin typeface="Cambria Math" panose="02040503050406030204" pitchFamily="18" charset="0"/>
                      </a:rPr>
                      <m:t>=175</m:t>
                    </m:r>
                    <m:r>
                      <a:rPr lang="en-AU" b="0" i="1" smtClean="0">
                        <a:latin typeface="Cambria Math" panose="02040503050406030204" pitchFamily="18" charset="0"/>
                      </a:rPr>
                      <m:t>,</m:t>
                    </m:r>
                  </m:oMath>
                </a14:m>
                <a:r>
                  <a:rPr lang="en-AU" dirty="0"/>
                  <a:t> evaluate </a:t>
                </a:r>
                <a14:m>
                  <m:oMath xmlns:m="http://schemas.openxmlformats.org/officeDocument/2006/math">
                    <m:r>
                      <a:rPr lang="en-AU" i="1">
                        <a:latin typeface="Cambria Math" panose="02040503050406030204" pitchFamily="18" charset="0"/>
                      </a:rPr>
                      <m:t>𝑥</m:t>
                    </m:r>
                    <m:r>
                      <a:rPr lang="en-AU">
                        <a:latin typeface="Cambria Math" panose="02040503050406030204" pitchFamily="18" charset="0"/>
                      </a:rPr>
                      <m:t>, </m:t>
                    </m:r>
                  </m:oMath>
                </a14:m>
                <a:r>
                  <a:rPr lang="en-AU" dirty="0"/>
                  <a:t>correct to 2 decimal places. </a:t>
                </a:r>
              </a:p>
              <a:p>
                <a:r>
                  <a:rPr lang="en-AU" dirty="0"/>
                  <a:t> 	</a:t>
                </a:r>
              </a:p>
              <a:p>
                <a:r>
                  <a:rPr lang="en-AU" dirty="0"/>
                  <a:t>			</a:t>
                </a:r>
                <a14:m>
                  <m:oMath xmlns:m="http://schemas.openxmlformats.org/officeDocument/2006/math">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10</m:t>
                        </m:r>
                      </m:e>
                      <m:sup>
                        <m:r>
                          <a:rPr lang="en-AU" b="0" i="1" dirty="0" smtClean="0">
                            <a:latin typeface="Cambria Math" panose="02040503050406030204" pitchFamily="18" charset="0"/>
                          </a:rPr>
                          <m:t>𝑥</m:t>
                        </m:r>
                      </m:sup>
                    </m:sSup>
                    <m:r>
                      <a:rPr lang="en-AU" b="0" i="1" smtClean="0">
                        <a:latin typeface="Cambria Math" panose="02040503050406030204" pitchFamily="18" charset="0"/>
                      </a:rPr>
                      <m:t>=175</m:t>
                    </m:r>
                  </m:oMath>
                </a14:m>
                <a:endParaRPr lang="en-AU" b="0" dirty="0"/>
              </a:p>
              <a:p>
                <a:r>
                  <a:rPr lang="en-AU" b="0" dirty="0"/>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175</m:t>
                        </m:r>
                      </m:e>
                    </m:func>
                  </m:oMath>
                </a14:m>
                <a:endParaRPr lang="en-AU" dirty="0"/>
              </a:p>
              <a:p>
                <a:pPr>
                  <a:lnSpc>
                    <a:spcPct val="200000"/>
                  </a:lnSpc>
                </a:pPr>
                <a:r>
                  <a:rPr lang="en-AU" dirty="0"/>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=2.24</m:t>
                    </m:r>
                  </m:oMath>
                </a14:m>
                <a:r>
                  <a:rPr lang="en-AU" dirty="0"/>
                  <a:t>  (2 d.p.) </a:t>
                </a:r>
              </a:p>
              <a:p>
                <a:endParaRPr lang="en-AU" dirty="0"/>
              </a:p>
            </p:txBody>
          </p:sp>
        </mc:Choice>
        <mc:Fallback xmlns="">
          <p:sp>
            <p:nvSpPr>
              <p:cNvPr id="5" name="Text Placeholder 4">
                <a:extLst>
                  <a:ext uri="{FF2B5EF4-FFF2-40B4-BE49-F238E27FC236}">
                    <a16:creationId xmlns:a16="http://schemas.microsoft.com/office/drawing/2014/main" id="{FBAF20E2-AFAA-9609-7EAD-AB30CF201CC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14" name="Speech Bubble: Rectangle with Corners Rounded 13">
            <a:extLst>
              <a:ext uri="{FF2B5EF4-FFF2-40B4-BE49-F238E27FC236}">
                <a16:creationId xmlns:a16="http://schemas.microsoft.com/office/drawing/2014/main" id="{06FBEBEA-F5E9-BCA5-5B56-4FDCC877401C}"/>
              </a:ext>
            </a:extLst>
          </p:cNvPr>
          <p:cNvSpPr/>
          <p:nvPr/>
        </p:nvSpPr>
        <p:spPr>
          <a:xfrm>
            <a:off x="5998744" y="3392470"/>
            <a:ext cx="3011421" cy="595234"/>
          </a:xfrm>
          <a:prstGeom prst="wedgeRoundRectCallout">
            <a:avLst>
              <a:gd name="adj1" fmla="val -80214"/>
              <a:gd name="adj2" fmla="val -65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What is the base?</a:t>
            </a:r>
          </a:p>
        </p:txBody>
      </p:sp>
      <p:sp>
        <p:nvSpPr>
          <p:cNvPr id="7" name="Speech Bubble: Rectangle with Corners Rounded 6">
            <a:extLst>
              <a:ext uri="{FF2B5EF4-FFF2-40B4-BE49-F238E27FC236}">
                <a16:creationId xmlns:a16="http://schemas.microsoft.com/office/drawing/2014/main" id="{F04FBFEB-9DDF-594D-C943-CC2EBF19E948}"/>
              </a:ext>
            </a:extLst>
          </p:cNvPr>
          <p:cNvSpPr/>
          <p:nvPr/>
        </p:nvSpPr>
        <p:spPr>
          <a:xfrm>
            <a:off x="3124179" y="5163600"/>
            <a:ext cx="3011421" cy="956400"/>
          </a:xfrm>
          <a:prstGeom prst="wedgeRoundRectCallout">
            <a:avLst>
              <a:gd name="adj1" fmla="val -21395"/>
              <a:gd name="adj2" fmla="val -1041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Where did this number come from?</a:t>
            </a:r>
          </a:p>
        </p:txBody>
      </p:sp>
    </p:spTree>
    <p:extLst>
      <p:ext uri="{BB962C8B-B14F-4D97-AF65-F5344CB8AC3E}">
        <p14:creationId xmlns:p14="http://schemas.microsoft.com/office/powerpoint/2010/main" val="236345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9179-8C51-2298-9446-8808EB7585E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B9D104-9002-A156-0303-365D41C1D69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3" name="Title 2">
            <a:extLst>
              <a:ext uri="{FF2B5EF4-FFF2-40B4-BE49-F238E27FC236}">
                <a16:creationId xmlns:a16="http://schemas.microsoft.com/office/drawing/2014/main" id="{3D8FCC1D-E8E3-1262-E992-44A0593F4A9B}"/>
              </a:ext>
            </a:extLst>
          </p:cNvPr>
          <p:cNvSpPr>
            <a:spLocks noGrp="1"/>
          </p:cNvSpPr>
          <p:nvPr>
            <p:ph type="title"/>
          </p:nvPr>
        </p:nvSpPr>
        <p:spPr/>
        <p:txBody>
          <a:bodyPr/>
          <a:lstStyle/>
          <a:p>
            <a:r>
              <a:rPr lang="en-AU" dirty="0"/>
              <a:t>Evaluating logarithms (2)</a:t>
            </a:r>
          </a:p>
        </p:txBody>
      </p:sp>
      <p:sp>
        <p:nvSpPr>
          <p:cNvPr id="4" name="Text Placeholder 3">
            <a:extLst>
              <a:ext uri="{FF2B5EF4-FFF2-40B4-BE49-F238E27FC236}">
                <a16:creationId xmlns:a16="http://schemas.microsoft.com/office/drawing/2014/main" id="{17BC6E15-88D5-DD0E-0D0D-411DA0FCEEA6}"/>
              </a:ext>
            </a:extLst>
          </p:cNvPr>
          <p:cNvSpPr>
            <a:spLocks noGrp="1"/>
          </p:cNvSpPr>
          <p:nvPr>
            <p:ph type="body" sz="quarter" idx="18"/>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7D6C052-762C-E477-E79C-C2A742F16AB3}"/>
                  </a:ext>
                </a:extLst>
              </p:cNvPr>
              <p:cNvSpPr>
                <a:spLocks noGrp="1"/>
              </p:cNvSpPr>
              <p:nvPr>
                <p:ph type="body" sz="quarter" idx="17"/>
              </p:nvPr>
            </p:nvSpPr>
            <p:spPr/>
            <p:txBody>
              <a:bodyPr/>
              <a:lstStyle/>
              <a:p>
                <a:r>
                  <a:rPr lang="en-AU" dirty="0"/>
                  <a:t>Given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10</m:t>
                        </m:r>
                      </m:e>
                      <m:sup>
                        <m:r>
                          <a:rPr lang="en-AU" i="1">
                            <a:latin typeface="Cambria Math" panose="02040503050406030204" pitchFamily="18" charset="0"/>
                          </a:rPr>
                          <m:t>𝑥</m:t>
                        </m:r>
                      </m:sup>
                    </m:sSup>
                    <m:r>
                      <a:rPr lang="en-AU" i="1">
                        <a:latin typeface="Cambria Math" panose="02040503050406030204" pitchFamily="18" charset="0"/>
                      </a:rPr>
                      <m:t>=</m:t>
                    </m:r>
                    <m:r>
                      <a:rPr lang="en-AU" b="0" i="1" smtClean="0">
                        <a:latin typeface="Cambria Math" panose="02040503050406030204" pitchFamily="18" charset="0"/>
                      </a:rPr>
                      <m:t>3500,</m:t>
                    </m:r>
                  </m:oMath>
                </a14:m>
                <a:r>
                  <a:rPr lang="en-AU" dirty="0"/>
                  <a:t> evaluate </a:t>
                </a:r>
                <a14:m>
                  <m:oMath xmlns:m="http://schemas.openxmlformats.org/officeDocument/2006/math">
                    <m:r>
                      <a:rPr lang="en-AU" i="1">
                        <a:latin typeface="Cambria Math" panose="02040503050406030204" pitchFamily="18" charset="0"/>
                      </a:rPr>
                      <m:t>𝑥</m:t>
                    </m:r>
                    <m:r>
                      <a:rPr lang="en-AU">
                        <a:latin typeface="Cambria Math" panose="02040503050406030204" pitchFamily="18" charset="0"/>
                      </a:rPr>
                      <m:t>, </m:t>
                    </m:r>
                  </m:oMath>
                </a14:m>
                <a:r>
                  <a:rPr lang="en-AU" dirty="0"/>
                  <a:t>correct to 2 decimal places. </a:t>
                </a:r>
              </a:p>
              <a:p>
                <a:r>
                  <a:rPr lang="en-AU" dirty="0"/>
                  <a:t> 	</a:t>
                </a:r>
              </a:p>
              <a:p>
                <a:r>
                  <a:rPr lang="en-AU" b="0" dirty="0"/>
                  <a:t>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a:rPr lang="en-AU" b="0" i="1" smtClean="0">
                        <a:latin typeface="Cambria Math" panose="02040503050406030204" pitchFamily="18" charset="0"/>
                      </a:rPr>
                      <m:t>=3500</m:t>
                    </m:r>
                  </m:oMath>
                </a14:m>
                <a:endParaRPr lang="en-AU" b="0" i="1" dirty="0">
                  <a:latin typeface="Cambria Math" panose="02040503050406030204" pitchFamily="18" charset="0"/>
                </a:endParaRPr>
              </a:p>
              <a:p>
                <a:r>
                  <a:rPr lang="en-AU" b="0" dirty="0"/>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3500</m:t>
                        </m:r>
                      </m:e>
                    </m:func>
                  </m:oMath>
                </a14:m>
                <a:endParaRPr lang="en-AU" dirty="0"/>
              </a:p>
              <a:p>
                <a:pPr>
                  <a:lnSpc>
                    <a:spcPct val="200000"/>
                  </a:lnSpc>
                </a:pPr>
                <a:r>
                  <a:rPr lang="en-AU" dirty="0"/>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=3.54</m:t>
                    </m:r>
                  </m:oMath>
                </a14:m>
                <a:r>
                  <a:rPr lang="en-AU" dirty="0"/>
                  <a:t>  (2 d.p.)</a:t>
                </a:r>
              </a:p>
              <a:p>
                <a:endParaRPr lang="en-AU" dirty="0"/>
              </a:p>
            </p:txBody>
          </p:sp>
        </mc:Choice>
        <mc:Fallback xmlns="">
          <p:sp>
            <p:nvSpPr>
              <p:cNvPr id="5" name="Text Placeholder 4">
                <a:extLst>
                  <a:ext uri="{FF2B5EF4-FFF2-40B4-BE49-F238E27FC236}">
                    <a16:creationId xmlns:a16="http://schemas.microsoft.com/office/drawing/2014/main" id="{27D6C052-762C-E477-E79C-C2A742F16AB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337126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6937C-CA26-E8A8-06F7-FE5BD69955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6BDDA45C-22A6-A415-A78C-227B6CDDFA0C}"/>
              </a:ext>
            </a:extLst>
          </p:cNvPr>
          <p:cNvSpPr>
            <a:spLocks noGrp="1"/>
          </p:cNvSpPr>
          <p:nvPr>
            <p:ph type="title"/>
          </p:nvPr>
        </p:nvSpPr>
        <p:spPr/>
        <p:txBody>
          <a:bodyPr/>
          <a:lstStyle/>
          <a:p>
            <a:r>
              <a:rPr lang="en-AU" dirty="0"/>
              <a:t>Logarithmic equations (1)</a:t>
            </a:r>
          </a:p>
        </p:txBody>
      </p:sp>
      <p:sp>
        <p:nvSpPr>
          <p:cNvPr id="4" name="Text Placeholder 3">
            <a:extLst>
              <a:ext uri="{FF2B5EF4-FFF2-40B4-BE49-F238E27FC236}">
                <a16:creationId xmlns:a16="http://schemas.microsoft.com/office/drawing/2014/main" id="{D343B42E-5C65-26E6-66F4-F493767ABC5C}"/>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ED2FE9A-2D13-82AC-A13E-F950CFFCD048}"/>
                  </a:ext>
                </a:extLst>
              </p:cNvPr>
              <p:cNvSpPr>
                <a:spLocks noGrp="1"/>
              </p:cNvSpPr>
              <p:nvPr>
                <p:ph type="body" sz="quarter" idx="17"/>
              </p:nvPr>
            </p:nvSpPr>
            <p:spPr/>
            <p:txBody>
              <a:bodyPr/>
              <a:lstStyle/>
              <a:p>
                <a:r>
                  <a:rPr lang="en-AU" dirty="0"/>
                  <a:t>Convert the following exponential equation to a logarithmic equation. Leave your answer in </a:t>
                </a:r>
                <a:br>
                  <a:rPr lang="en-AU" dirty="0"/>
                </a:br>
                <a:r>
                  <a:rPr lang="en-AU" dirty="0"/>
                  <a:t>exact form.</a:t>
                </a:r>
              </a:p>
              <a:p>
                <a:r>
                  <a:rPr lang="en-AU" dirty="0"/>
                  <a:t>(a)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3</m:t>
                        </m:r>
                      </m:e>
                      <m:sup>
                        <m:r>
                          <a:rPr lang="en-AU" i="1">
                            <a:latin typeface="Cambria Math" panose="02040503050406030204" pitchFamily="18" charset="0"/>
                          </a:rPr>
                          <m:t>𝑥</m:t>
                        </m:r>
                      </m:sup>
                    </m:sSup>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9</m:t>
                        </m:r>
                      </m:den>
                    </m:f>
                  </m:oMath>
                </a14:m>
                <a:endParaRPr lang="en-AU" dirty="0"/>
              </a:p>
              <a:p>
                <a:r>
                  <a:rPr lang="en-AU" dirty="0"/>
                  <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i="1">
                                <a:latin typeface="Cambria Math" panose="02040503050406030204" pitchFamily="18" charset="0"/>
                              </a:rPr>
                              <m:t>𝑥</m:t>
                            </m:r>
                            <m:r>
                              <a:rPr lang="en-AU" i="1">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3</m:t>
                            </m:r>
                          </m:sub>
                        </m:sSub>
                      </m:fName>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9</m:t>
                            </m:r>
                          </m:den>
                        </m:f>
                      </m:e>
                    </m:func>
                  </m:oMath>
                </a14:m>
                <a:endParaRPr lang="en-AU" dirty="0"/>
              </a:p>
              <a:p>
                <a:pPr>
                  <a:lnSpc>
                    <a:spcPct val="200000"/>
                  </a:lnSpc>
                </a:pPr>
                <a:r>
                  <a:rPr lang="en-AU" dirty="0"/>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=−2</m:t>
                    </m:r>
                  </m:oMath>
                </a14:m>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AED2FE9A-2D13-82AC-A13E-F950CFFCD04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DF9AF66-4475-00F2-2026-00DE676C7330}"/>
                  </a:ext>
                </a:extLst>
              </p:cNvPr>
              <p:cNvSpPr txBox="1">
                <a:spLocks/>
              </p:cNvSpPr>
              <p:nvPr/>
            </p:nvSpPr>
            <p:spPr>
              <a:xfrm>
                <a:off x="4916235" y="2633885"/>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(b)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3</m:t>
                        </m:r>
                      </m:e>
                      <m:sup>
                        <m:r>
                          <a:rPr lang="en-AU" i="1">
                            <a:latin typeface="Cambria Math" panose="02040503050406030204" pitchFamily="18" charset="0"/>
                          </a:rPr>
                          <m:t>𝑥</m:t>
                        </m:r>
                      </m:sup>
                    </m:sSup>
                    <m:r>
                      <a:rPr lang="en-AU" i="1">
                        <a:latin typeface="Cambria Math" panose="02040503050406030204" pitchFamily="18" charset="0"/>
                      </a:rPr>
                      <m:t>=</m:t>
                    </m:r>
                    <m:r>
                      <a:rPr lang="en-AU" b="0" i="1" smtClean="0">
                        <a:latin typeface="Cambria Math" panose="02040503050406030204" pitchFamily="18" charset="0"/>
                      </a:rPr>
                      <m:t>8</m:t>
                    </m:r>
                  </m:oMath>
                </a14:m>
                <a:endParaRPr lang="en-AU" dirty="0"/>
              </a:p>
              <a:p>
                <a:r>
                  <a:rPr lang="en-AU" dirty="0"/>
                  <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i="1">
                                <a:latin typeface="Cambria Math" panose="02040503050406030204" pitchFamily="18" charset="0"/>
                              </a:rPr>
                              <m:t>𝑥</m:t>
                            </m:r>
                            <m:r>
                              <a:rPr lang="en-AU" i="1">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b="0" i="1" smtClean="0">
                            <a:latin typeface="Cambria Math" panose="02040503050406030204" pitchFamily="18" charset="0"/>
                          </a:rPr>
                          <m:t>8</m:t>
                        </m:r>
                      </m:e>
                    </m:func>
                  </m:oMath>
                </a14:m>
                <a:endParaRPr lang="en-AU" dirty="0"/>
              </a:p>
              <a:p>
                <a:endParaRPr lang="en-AU" dirty="0"/>
              </a:p>
              <a:p>
                <a:endParaRPr lang="en-AU" dirty="0"/>
              </a:p>
            </p:txBody>
          </p:sp>
        </mc:Choice>
        <mc:Fallback xmlns="">
          <p:sp>
            <p:nvSpPr>
              <p:cNvPr id="6" name="Text Placeholder 4">
                <a:extLst>
                  <a:ext uri="{FF2B5EF4-FFF2-40B4-BE49-F238E27FC236}">
                    <a16:creationId xmlns:a16="http://schemas.microsoft.com/office/drawing/2014/main" id="{CDF9AF66-4475-00F2-2026-00DE676C7330}"/>
                  </a:ext>
                </a:extLst>
              </p:cNvPr>
              <p:cNvSpPr txBox="1">
                <a:spLocks noRot="1" noChangeAspect="1" noMove="1" noResize="1" noEditPoints="1" noAdjustHandles="1" noChangeArrowheads="1" noChangeShapeType="1" noTextEdit="1"/>
              </p:cNvSpPr>
              <p:nvPr/>
            </p:nvSpPr>
            <p:spPr>
              <a:xfrm>
                <a:off x="4916235" y="2633885"/>
                <a:ext cx="11484000" cy="4807835"/>
              </a:xfrm>
              <a:prstGeom prst="rect">
                <a:avLst/>
              </a:prstGeom>
              <a:blipFill>
                <a:blip r:embed="rId3"/>
                <a:stretch>
                  <a:fillRect l="-1327"/>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7EFFA48A-F820-4549-99F6-266B4FBFBB0A}"/>
              </a:ext>
            </a:extLst>
          </p:cNvPr>
          <p:cNvSpPr/>
          <p:nvPr/>
        </p:nvSpPr>
        <p:spPr>
          <a:xfrm>
            <a:off x="8216607" y="2260800"/>
            <a:ext cx="3459227" cy="1073828"/>
          </a:xfrm>
          <a:prstGeom prst="wedgeRoundRectCallout">
            <a:avLst>
              <a:gd name="adj1" fmla="val -79343"/>
              <a:gd name="adj2" fmla="val 586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How will you remember where each value goes?</a:t>
            </a:r>
          </a:p>
        </p:txBody>
      </p:sp>
      <p:sp>
        <p:nvSpPr>
          <p:cNvPr id="8" name="Speech Bubble: Rectangle with Corners Rounded 7">
            <a:extLst>
              <a:ext uri="{FF2B5EF4-FFF2-40B4-BE49-F238E27FC236}">
                <a16:creationId xmlns:a16="http://schemas.microsoft.com/office/drawing/2014/main" id="{5293B04E-6AC2-C7AE-46FB-E2C606A8A6C2}"/>
              </a:ext>
            </a:extLst>
          </p:cNvPr>
          <p:cNvSpPr/>
          <p:nvPr/>
        </p:nvSpPr>
        <p:spPr>
          <a:xfrm>
            <a:off x="367865" y="5537671"/>
            <a:ext cx="3499830" cy="999765"/>
          </a:xfrm>
          <a:prstGeom prst="wedgeRoundRectCallout">
            <a:avLst>
              <a:gd name="adj1" fmla="val -15709"/>
              <a:gd name="adj2" fmla="val -1052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How can you check your solution?</a:t>
            </a:r>
          </a:p>
        </p:txBody>
      </p:sp>
      <p:sp>
        <p:nvSpPr>
          <p:cNvPr id="14" name="Speech Bubble: Rectangle with Corners Rounded 13">
            <a:extLst>
              <a:ext uri="{FF2B5EF4-FFF2-40B4-BE49-F238E27FC236}">
                <a16:creationId xmlns:a16="http://schemas.microsoft.com/office/drawing/2014/main" id="{02440704-1077-5EC2-A094-383E93D1CC45}"/>
              </a:ext>
            </a:extLst>
          </p:cNvPr>
          <p:cNvSpPr/>
          <p:nvPr/>
        </p:nvSpPr>
        <p:spPr>
          <a:xfrm>
            <a:off x="5380499" y="4875715"/>
            <a:ext cx="3499830" cy="999765"/>
          </a:xfrm>
          <a:prstGeom prst="wedgeRoundRectCallout">
            <a:avLst>
              <a:gd name="adj1" fmla="val -41268"/>
              <a:gd name="adj2" fmla="val -913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Why do the 2 answers look different?</a:t>
            </a:r>
          </a:p>
        </p:txBody>
      </p:sp>
    </p:spTree>
    <p:extLst>
      <p:ext uri="{BB962C8B-B14F-4D97-AF65-F5344CB8AC3E}">
        <p14:creationId xmlns:p14="http://schemas.microsoft.com/office/powerpoint/2010/main" val="396602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131F-EB95-1E6D-C34B-8BC112FB0D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4BFA73-2A62-4C19-0C28-0B2F5278D1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4BFD821E-D235-873C-5974-B9AC606F1303}"/>
              </a:ext>
            </a:extLst>
          </p:cNvPr>
          <p:cNvSpPr>
            <a:spLocks noGrp="1"/>
          </p:cNvSpPr>
          <p:nvPr>
            <p:ph type="title"/>
          </p:nvPr>
        </p:nvSpPr>
        <p:spPr/>
        <p:txBody>
          <a:bodyPr/>
          <a:lstStyle/>
          <a:p>
            <a:r>
              <a:rPr lang="en-AU" dirty="0"/>
              <a:t>Logarithmic equations (2)</a:t>
            </a:r>
          </a:p>
        </p:txBody>
      </p:sp>
      <p:sp>
        <p:nvSpPr>
          <p:cNvPr id="4" name="Text Placeholder 3">
            <a:extLst>
              <a:ext uri="{FF2B5EF4-FFF2-40B4-BE49-F238E27FC236}">
                <a16:creationId xmlns:a16="http://schemas.microsoft.com/office/drawing/2014/main" id="{A7421BF7-17A6-C339-C82D-00DDE1C1F6DB}"/>
              </a:ext>
            </a:extLst>
          </p:cNvPr>
          <p:cNvSpPr>
            <a:spLocks noGrp="1"/>
          </p:cNvSpPr>
          <p:nvPr>
            <p:ph type="body" sz="quarter" idx="18"/>
          </p:nvPr>
        </p:nvSpPr>
        <p:spPr/>
        <p:txBody>
          <a:bodyPr/>
          <a:lstStyle/>
          <a:p>
            <a:r>
              <a:rPr lang="en-AU" dirty="0"/>
              <a:t>Your turn </a:t>
            </a:r>
            <a:r>
              <a:rPr lang="en-AU"/>
              <a:t>2</a:t>
            </a:r>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799C063-4B55-3732-F866-BF02D599AE6D}"/>
                  </a:ext>
                </a:extLst>
              </p:cNvPr>
              <p:cNvSpPr>
                <a:spLocks noGrp="1"/>
              </p:cNvSpPr>
              <p:nvPr>
                <p:ph type="body" sz="quarter" idx="17"/>
              </p:nvPr>
            </p:nvSpPr>
            <p:spPr/>
            <p:txBody>
              <a:bodyPr/>
              <a:lstStyle/>
              <a:p>
                <a:r>
                  <a:rPr lang="en-AU" dirty="0"/>
                  <a:t>Convert the following exponential equations to a logarithmic equation. Leave your answer in </a:t>
                </a:r>
                <a:br>
                  <a:rPr lang="en-AU" dirty="0"/>
                </a:br>
                <a:r>
                  <a:rPr lang="en-AU" dirty="0"/>
                  <a:t>exact form.</a:t>
                </a:r>
              </a:p>
              <a:p>
                <a:r>
                  <a:rPr lang="en-AU" dirty="0"/>
                  <a:t>(a) 	</a:t>
                </a:r>
                <a14:m>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4</m:t>
                        </m:r>
                      </m:e>
                      <m:sup>
                        <m:r>
                          <a:rPr lang="en-AU" i="1">
                            <a:latin typeface="Cambria Math" panose="02040503050406030204" pitchFamily="18" charset="0"/>
                          </a:rPr>
                          <m:t>𝑥</m:t>
                        </m:r>
                      </m:sup>
                    </m:sSup>
                    <m:r>
                      <a:rPr lang="en-AU" i="1">
                        <a:latin typeface="Cambria Math" panose="02040503050406030204" pitchFamily="18" charset="0"/>
                      </a:rPr>
                      <m:t>=</m:t>
                    </m:r>
                    <m:r>
                      <a:rPr lang="en-AU" b="0" i="1" smtClean="0">
                        <a:latin typeface="Cambria Math" panose="02040503050406030204" pitchFamily="18" charset="0"/>
                      </a:rPr>
                      <m:t>64</m:t>
                    </m:r>
                  </m:oMath>
                </a14:m>
                <a:endParaRPr lang="en-AU" dirty="0"/>
              </a:p>
              <a:p>
                <a:r>
                  <a:rPr lang="en-AU" dirty="0"/>
                  <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i="1">
                                <a:latin typeface="Cambria Math" panose="02040503050406030204" pitchFamily="18" charset="0"/>
                              </a:rPr>
                              <m:t>𝑥</m:t>
                            </m:r>
                            <m:r>
                              <a:rPr lang="en-AU" i="1">
                                <a:latin typeface="Cambria Math" panose="02040503050406030204" pitchFamily="18" charset="0"/>
                              </a:rPr>
                              <m:t>=</m:t>
                            </m:r>
                            <m:r>
                              <m:rPr>
                                <m:sty m:val="p"/>
                              </m:rPr>
                              <a:rPr lang="en-AU">
                                <a:latin typeface="Cambria Math" panose="02040503050406030204" pitchFamily="18" charset="0"/>
                              </a:rPr>
                              <m:t>log</m:t>
                            </m:r>
                          </m:e>
                          <m:sub>
                            <m:r>
                              <a:rPr lang="en-AU" b="0" i="1" smtClean="0">
                                <a:latin typeface="Cambria Math" panose="02040503050406030204" pitchFamily="18" charset="0"/>
                              </a:rPr>
                              <m:t>4</m:t>
                            </m:r>
                          </m:sub>
                        </m:sSub>
                      </m:fName>
                      <m:e>
                        <m:r>
                          <a:rPr lang="en-AU" b="0" i="1" smtClean="0">
                            <a:latin typeface="Cambria Math" panose="02040503050406030204" pitchFamily="18" charset="0"/>
                          </a:rPr>
                          <m:t>64</m:t>
                        </m:r>
                      </m:e>
                    </m:func>
                  </m:oMath>
                </a14:m>
                <a:endParaRPr lang="en-AU" dirty="0"/>
              </a:p>
              <a:p>
                <a:pPr>
                  <a:lnSpc>
                    <a:spcPct val="200000"/>
                  </a:lnSpc>
                </a:pPr>
                <a:r>
                  <a:rPr lang="en-AU" dirty="0"/>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=3</m:t>
                    </m:r>
                  </m:oMath>
                </a14:m>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D799C063-4B55-3732-F866-BF02D599AE6D}"/>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B1756137-075B-83D9-89CB-6DAC0960BB55}"/>
                  </a:ext>
                </a:extLst>
              </p:cNvPr>
              <p:cNvSpPr txBox="1">
                <a:spLocks/>
              </p:cNvSpPr>
              <p:nvPr/>
            </p:nvSpPr>
            <p:spPr>
              <a:xfrm>
                <a:off x="4916235" y="2633885"/>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(b) 	</a:t>
                </a:r>
                <a14:m>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4</m:t>
                        </m:r>
                      </m:e>
                      <m:sup>
                        <m:r>
                          <a:rPr lang="en-AU" i="1">
                            <a:latin typeface="Cambria Math" panose="02040503050406030204" pitchFamily="18" charset="0"/>
                          </a:rPr>
                          <m:t>𝑥</m:t>
                        </m:r>
                      </m:sup>
                    </m:sSup>
                    <m:r>
                      <a:rPr lang="en-AU" i="1">
                        <a:latin typeface="Cambria Math" panose="02040503050406030204" pitchFamily="18" charset="0"/>
                      </a:rPr>
                      <m:t>=</m:t>
                    </m:r>
                    <m:r>
                      <a:rPr lang="en-AU" b="0" i="1" smtClean="0">
                        <a:latin typeface="Cambria Math" panose="02040503050406030204" pitchFamily="18" charset="0"/>
                      </a:rPr>
                      <m:t>10</m:t>
                    </m:r>
                  </m:oMath>
                </a14:m>
                <a:endParaRPr lang="en-AU" dirty="0"/>
              </a:p>
              <a:p>
                <a:r>
                  <a:rPr lang="en-AU" dirty="0"/>
                  <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i="1">
                                <a:latin typeface="Cambria Math" panose="02040503050406030204" pitchFamily="18" charset="0"/>
                              </a:rPr>
                              <m:t>𝑥</m:t>
                            </m:r>
                            <m:r>
                              <a:rPr lang="en-AU" i="1">
                                <a:latin typeface="Cambria Math" panose="02040503050406030204" pitchFamily="18" charset="0"/>
                              </a:rPr>
                              <m:t>=</m:t>
                            </m:r>
                            <m:r>
                              <m:rPr>
                                <m:sty m:val="p"/>
                              </m:rPr>
                              <a:rPr lang="en-AU">
                                <a:latin typeface="Cambria Math" panose="02040503050406030204" pitchFamily="18" charset="0"/>
                              </a:rPr>
                              <m:t>log</m:t>
                            </m:r>
                          </m:e>
                          <m:sub>
                            <m:r>
                              <a:rPr lang="en-AU" b="0" i="1" smtClean="0">
                                <a:latin typeface="Cambria Math" panose="02040503050406030204" pitchFamily="18" charset="0"/>
                              </a:rPr>
                              <m:t>4</m:t>
                            </m:r>
                          </m:sub>
                        </m:sSub>
                      </m:fName>
                      <m:e>
                        <m:r>
                          <a:rPr lang="en-AU" b="0" i="1" smtClean="0">
                            <a:latin typeface="Cambria Math" panose="02040503050406030204" pitchFamily="18" charset="0"/>
                          </a:rPr>
                          <m:t>10</m:t>
                        </m:r>
                      </m:e>
                    </m:func>
                  </m:oMath>
                </a14:m>
                <a:endParaRPr lang="en-AU" dirty="0"/>
              </a:p>
              <a:p>
                <a:endParaRPr lang="en-AU" dirty="0"/>
              </a:p>
              <a:p>
                <a:endParaRPr lang="en-AU" dirty="0"/>
              </a:p>
            </p:txBody>
          </p:sp>
        </mc:Choice>
        <mc:Fallback xmlns="">
          <p:sp>
            <p:nvSpPr>
              <p:cNvPr id="6" name="Text Placeholder 4">
                <a:extLst>
                  <a:ext uri="{FF2B5EF4-FFF2-40B4-BE49-F238E27FC236}">
                    <a16:creationId xmlns:a16="http://schemas.microsoft.com/office/drawing/2014/main" id="{B1756137-075B-83D9-89CB-6DAC0960BB55}"/>
                  </a:ext>
                </a:extLst>
              </p:cNvPr>
              <p:cNvSpPr txBox="1">
                <a:spLocks noRot="1" noChangeAspect="1" noMove="1" noResize="1" noEditPoints="1" noAdjustHandles="1" noChangeArrowheads="1" noChangeShapeType="1" noTextEdit="1"/>
              </p:cNvSpPr>
              <p:nvPr/>
            </p:nvSpPr>
            <p:spPr>
              <a:xfrm>
                <a:off x="4916235" y="2633885"/>
                <a:ext cx="11484000" cy="4807835"/>
              </a:xfrm>
              <a:prstGeom prst="rect">
                <a:avLst/>
              </a:prstGeom>
              <a:blipFill>
                <a:blip r:embed="rId3"/>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22266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DA710-2F43-1F71-4D40-F887AAEAB4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D1C4C-CE71-F88C-B355-49EBD9D92F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1070466E-AF43-9606-8918-C3920CD81CDF}"/>
              </a:ext>
            </a:extLst>
          </p:cNvPr>
          <p:cNvSpPr>
            <a:spLocks noGrp="1"/>
          </p:cNvSpPr>
          <p:nvPr>
            <p:ph type="title"/>
          </p:nvPr>
        </p:nvSpPr>
        <p:spPr/>
        <p:txBody>
          <a:bodyPr/>
          <a:lstStyle/>
          <a:p>
            <a:r>
              <a:rPr lang="en-AU" dirty="0"/>
              <a:t>Who wants to be a millionaire? (2)</a:t>
            </a:r>
          </a:p>
        </p:txBody>
      </p:sp>
      <p:sp>
        <p:nvSpPr>
          <p:cNvPr id="4" name="Text Placeholder 3">
            <a:extLst>
              <a:ext uri="{FF2B5EF4-FFF2-40B4-BE49-F238E27FC236}">
                <a16:creationId xmlns:a16="http://schemas.microsoft.com/office/drawing/2014/main" id="{4D7C25DC-ADA9-9B5D-4EB1-6455CF6DC271}"/>
              </a:ext>
            </a:extLst>
          </p:cNvPr>
          <p:cNvSpPr>
            <a:spLocks noGrp="1"/>
          </p:cNvSpPr>
          <p:nvPr>
            <p:ph type="body" sz="quarter" idx="18"/>
          </p:nvPr>
        </p:nvSpPr>
        <p:spPr/>
        <p:txBody>
          <a:bodyPr/>
          <a:lstStyle/>
          <a:p>
            <a:r>
              <a:rPr lang="en-AU" dirty="0"/>
              <a:t>Compound interest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EC8BCD4-3862-9D87-AF83-2C42F1347E5D}"/>
                  </a:ext>
                </a:extLst>
              </p:cNvPr>
              <p:cNvSpPr>
                <a:spLocks noGrp="1"/>
              </p:cNvSpPr>
              <p:nvPr>
                <p:ph type="body" sz="quarter" idx="17"/>
              </p:nvPr>
            </p:nvSpPr>
            <p:spPr>
              <a:xfrm>
                <a:off x="360000" y="1567086"/>
                <a:ext cx="11527200" cy="4807835"/>
              </a:xfrm>
            </p:spPr>
            <p:txBody>
              <a:bodyPr/>
              <a:lstStyle/>
              <a:p>
                <a:r>
                  <a:rPr lang="en-AU" dirty="0">
                    <a:solidFill>
                      <a:srgbClr val="000000"/>
                    </a:solidFill>
                    <a:ea typeface="Calibri" panose="020F0502020204030204" pitchFamily="34" charset="0"/>
                  </a:rPr>
                  <a:t>Jordan decides to invest $200,000 into a high-growth managed fund that earns an annual compound interest rate of 6.5%. </a:t>
                </a:r>
              </a:p>
              <a:p>
                <a:r>
                  <a:rPr lang="en-AU" dirty="0">
                    <a:solidFill>
                      <a:srgbClr val="000000"/>
                    </a:solidFill>
                    <a:ea typeface="Calibri" panose="020F0502020204030204" pitchFamily="34" charset="0"/>
                  </a:rPr>
                  <a:t>How long does Jordan need to invest his money before he becomes a millionaire?</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𝑃𝑉</m:t>
                      </m:r>
                      <m:r>
                        <m:rPr>
                          <m:aln/>
                        </m:rPr>
                        <a:rPr lang="en-AU" b="0" i="1" smtClean="0">
                          <a:latin typeface="Cambria Math" panose="02040503050406030204" pitchFamily="18" charset="0"/>
                        </a:rPr>
                        <m:t>=</m:t>
                      </m:r>
                      <m:r>
                        <a:rPr lang="en-AU" b="0" i="1" smtClean="0">
                          <a:latin typeface="Cambria Math" panose="02040503050406030204" pitchFamily="18" charset="0"/>
                        </a:rPr>
                        <m:t>𝐹𝑉</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𝑟</m:t>
                              </m:r>
                            </m:e>
                          </m:d>
                        </m:e>
                        <m:sup>
                          <m:r>
                            <a:rPr lang="en-AU" b="0" i="1" smtClean="0">
                              <a:latin typeface="Cambria Math" panose="02040503050406030204" pitchFamily="18" charset="0"/>
                            </a:rPr>
                            <m:t>𝑛</m:t>
                          </m:r>
                        </m:sup>
                      </m:sSup>
                    </m:oMath>
                    <m:oMath xmlns:m="http://schemas.openxmlformats.org/officeDocument/2006/math">
                      <m:r>
                        <a:rPr lang="en-AU" b="0" i="1" smtClean="0">
                          <a:latin typeface="Cambria Math" panose="02040503050406030204" pitchFamily="18" charset="0"/>
                        </a:rPr>
                        <m:t>1000000</m:t>
                      </m:r>
                      <m:r>
                        <m:rPr>
                          <m:aln/>
                        </m:rPr>
                        <a:rPr lang="en-AU" b="0" i="1" smtClean="0">
                          <a:latin typeface="Cambria Math" panose="02040503050406030204" pitchFamily="18" charset="0"/>
                        </a:rPr>
                        <m:t>=</m:t>
                      </m:r>
                      <m:r>
                        <a:rPr lang="en-AU" b="0" i="1" smtClean="0">
                          <a:latin typeface="Cambria Math" panose="02040503050406030204" pitchFamily="18" charset="0"/>
                        </a:rPr>
                        <m:t>200000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1+0.065</m:t>
                              </m:r>
                            </m:e>
                          </m:d>
                        </m:e>
                        <m:sup>
                          <m:r>
                            <a:rPr lang="en-AU" b="0" i="1" smtClean="0">
                              <a:latin typeface="Cambria Math" panose="02040503050406030204" pitchFamily="18" charset="0"/>
                            </a:rPr>
                            <m:t>𝑛</m:t>
                          </m:r>
                        </m:sup>
                      </m:sSup>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1000000</m:t>
                          </m:r>
                        </m:num>
                        <m:den>
                          <m:r>
                            <a:rPr lang="en-AU" b="0" i="1" smtClean="0">
                              <a:latin typeface="Cambria Math" panose="02040503050406030204" pitchFamily="18" charset="0"/>
                            </a:rPr>
                            <m:t>200000</m:t>
                          </m:r>
                        </m:den>
                      </m:f>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1.065</m:t>
                          </m:r>
                        </m:e>
                        <m:sup>
                          <m:r>
                            <a:rPr lang="en-AU" b="0" i="1" smtClean="0">
                              <a:latin typeface="Cambria Math" panose="02040503050406030204" pitchFamily="18" charset="0"/>
                            </a:rPr>
                            <m:t>𝑛</m:t>
                          </m:r>
                        </m:sup>
                      </m:sSup>
                    </m:oMath>
                    <m:oMath xmlns:m="http://schemas.openxmlformats.org/officeDocument/2006/math">
                      <m:r>
                        <a:rPr lang="en-AU" b="0" i="1" smtClean="0">
                          <a:latin typeface="Cambria Math" panose="02040503050406030204" pitchFamily="18" charset="0"/>
                        </a:rPr>
                        <m:t>5</m:t>
                      </m:r>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1.065</m:t>
                          </m:r>
                        </m:e>
                        <m:sup>
                          <m:r>
                            <a:rPr lang="en-AU" b="0" i="1" smtClean="0">
                              <a:latin typeface="Cambria Math" panose="02040503050406030204" pitchFamily="18" charset="0"/>
                            </a:rPr>
                            <m:t>𝑛</m:t>
                          </m:r>
                        </m:sup>
                      </m:sSup>
                    </m:oMath>
                    <m:oMath xmlns:m="http://schemas.openxmlformats.org/officeDocument/2006/math">
                      <m:r>
                        <a:rPr lang="en-AU" i="1" dirty="0">
                          <a:solidFill>
                            <a:srgbClr val="000000"/>
                          </a:solidFill>
                          <a:latin typeface="Cambria Math" panose="02040503050406030204" pitchFamily="18" charset="0"/>
                          <a:ea typeface="Calibri" panose="020F0502020204030204" pitchFamily="34" charset="0"/>
                        </a:rPr>
                        <m:t>𝑛</m:t>
                      </m:r>
                      <m:r>
                        <m:rPr>
                          <m:aln/>
                        </m:rPr>
                        <a:rPr lang="en-AU" i="1" dirty="0">
                          <a:solidFill>
                            <a:srgbClr val="000000"/>
                          </a:solidFill>
                          <a:latin typeface="Cambria Math" panose="02040503050406030204" pitchFamily="18" charset="0"/>
                          <a:ea typeface="Calibri" panose="020F0502020204030204" pitchFamily="34" charset="0"/>
                        </a:rPr>
                        <m:t>=</m:t>
                      </m:r>
                      <m:func>
                        <m:funcPr>
                          <m:ctrlPr>
                            <a:rPr lang="en-AU" i="1" dirty="0">
                              <a:solidFill>
                                <a:srgbClr val="000000"/>
                              </a:solidFill>
                              <a:latin typeface="Cambria Math" panose="02040503050406030204" pitchFamily="18" charset="0"/>
                              <a:ea typeface="Calibri" panose="020F0502020204030204" pitchFamily="34" charset="0"/>
                            </a:rPr>
                          </m:ctrlPr>
                        </m:funcPr>
                        <m:fName>
                          <m:sSub>
                            <m:sSubPr>
                              <m:ctrlPr>
                                <a:rPr lang="en-AU" i="1" dirty="0">
                                  <a:solidFill>
                                    <a:srgbClr val="000000"/>
                                  </a:solidFill>
                                  <a:latin typeface="Cambria Math" panose="02040503050406030204" pitchFamily="18" charset="0"/>
                                  <a:ea typeface="Calibri" panose="020F0502020204030204" pitchFamily="34" charset="0"/>
                                </a:rPr>
                              </m:ctrlPr>
                            </m:sSubPr>
                            <m:e>
                              <m:r>
                                <m:rPr>
                                  <m:sty m:val="p"/>
                                </m:rPr>
                                <a:rPr lang="en-AU" dirty="0">
                                  <a:solidFill>
                                    <a:srgbClr val="000000"/>
                                  </a:solidFill>
                                  <a:latin typeface="Cambria Math" panose="02040503050406030204" pitchFamily="18" charset="0"/>
                                  <a:ea typeface="Calibri" panose="020F0502020204030204" pitchFamily="34" charset="0"/>
                                </a:rPr>
                                <m:t>log</m:t>
                              </m:r>
                            </m:e>
                            <m:sub>
                              <m:r>
                                <a:rPr lang="en-AU" i="1" dirty="0">
                                  <a:solidFill>
                                    <a:srgbClr val="000000"/>
                                  </a:solidFill>
                                  <a:latin typeface="Cambria Math" panose="02040503050406030204" pitchFamily="18" charset="0"/>
                                  <a:ea typeface="Calibri" panose="020F0502020204030204" pitchFamily="34" charset="0"/>
                                </a:rPr>
                                <m:t>1.065</m:t>
                              </m:r>
                            </m:sub>
                          </m:sSub>
                        </m:fName>
                        <m:e>
                          <m:r>
                            <a:rPr lang="en-AU" i="1" dirty="0">
                              <a:solidFill>
                                <a:srgbClr val="000000"/>
                              </a:solidFill>
                              <a:latin typeface="Cambria Math" panose="02040503050406030204" pitchFamily="18" charset="0"/>
                              <a:ea typeface="Calibri" panose="020F0502020204030204" pitchFamily="34" charset="0"/>
                            </a:rPr>
                            <m:t>5</m:t>
                          </m:r>
                        </m:e>
                      </m:func>
                    </m:oMath>
                  </m:oMathPara>
                </a14:m>
                <a:endParaRPr lang="en-AU" dirty="0"/>
              </a:p>
            </p:txBody>
          </p:sp>
        </mc:Choice>
        <mc:Fallback xmlns="">
          <p:sp>
            <p:nvSpPr>
              <p:cNvPr id="5" name="Text Placeholder 4">
                <a:extLst>
                  <a:ext uri="{FF2B5EF4-FFF2-40B4-BE49-F238E27FC236}">
                    <a16:creationId xmlns:a16="http://schemas.microsoft.com/office/drawing/2014/main" id="{DEC8BCD4-3862-9D87-AF83-2C42F1347E5D}"/>
                  </a:ext>
                </a:extLst>
              </p:cNvPr>
              <p:cNvSpPr>
                <a:spLocks noGrp="1" noRot="1" noChangeAspect="1" noMove="1" noResize="1" noEditPoints="1" noAdjustHandles="1" noChangeArrowheads="1" noChangeShapeType="1" noTextEdit="1"/>
              </p:cNvSpPr>
              <p:nvPr>
                <p:ph type="body" sz="quarter" idx="17"/>
              </p:nvPr>
            </p:nvSpPr>
            <p:spPr>
              <a:xfrm>
                <a:off x="360000" y="1567086"/>
                <a:ext cx="11527200" cy="4807835"/>
              </a:xfrm>
              <a:blipFill>
                <a:blip r:embed="rId2"/>
                <a:stretch>
                  <a:fillRect l="-1322"/>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98D3DEA6-0BF8-DB16-2C71-E007FC8490C6}"/>
              </a:ext>
            </a:extLst>
          </p:cNvPr>
          <p:cNvSpPr/>
          <p:nvPr/>
        </p:nvSpPr>
        <p:spPr>
          <a:xfrm>
            <a:off x="7785463" y="4441371"/>
            <a:ext cx="3753394" cy="1454333"/>
          </a:xfrm>
          <a:prstGeom prst="wedgeRoundRectCallout">
            <a:avLst>
              <a:gd name="adj1" fmla="val -71693"/>
              <a:gd name="adj2" fmla="val 392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This evaluates to 25.5569, or 25 years and 204 days, to the nearest day.</a:t>
            </a:r>
          </a:p>
        </p:txBody>
      </p:sp>
    </p:spTree>
    <p:extLst>
      <p:ext uri="{BB962C8B-B14F-4D97-AF65-F5344CB8AC3E}">
        <p14:creationId xmlns:p14="http://schemas.microsoft.com/office/powerpoint/2010/main" val="338126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what logarithms are.</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convert between logarithmic and index form of an equation.</a:t>
            </a:r>
            <a:br>
              <a:rPr lang="en-AU" sz="2000" dirty="0">
                <a:cs typeface="Arial" panose="020B0604020202020204" pitchFamily="34" charset="0"/>
              </a:rPr>
            </a:b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what logarithms are.</a:t>
            </a:r>
          </a:p>
          <a:p>
            <a:pPr marL="342900" indent="-342900">
              <a:lnSpc>
                <a:spcPct val="150000"/>
              </a:lnSpc>
              <a:spcAft>
                <a:spcPts val="600"/>
              </a:spcAft>
              <a:buFont typeface="Arial"/>
              <a:buChar char="•"/>
            </a:pPr>
            <a:r>
              <a:rPr lang="en-AU" sz="2000" dirty="0">
                <a:ea typeface="+mn-lt"/>
                <a:cs typeface="Arial" panose="020B0604020202020204" pitchFamily="34" charset="0"/>
              </a:rPr>
              <a:t>I can rewrite an exponential equation as a logarithmic equation.</a:t>
            </a:r>
          </a:p>
          <a:p>
            <a:pPr marL="342900" indent="-342900">
              <a:lnSpc>
                <a:spcPct val="150000"/>
              </a:lnSpc>
              <a:spcAft>
                <a:spcPts val="600"/>
              </a:spcAft>
              <a:buFont typeface="Arial"/>
              <a:buChar char="•"/>
            </a:pPr>
            <a:r>
              <a:rPr lang="en-AU" sz="2000" dirty="0">
                <a:ea typeface="+mn-lt"/>
                <a:cs typeface="Arial" panose="020B0604020202020204" pitchFamily="34" charset="0"/>
              </a:rPr>
              <a:t>I can evaluate logarithms with simple bases and powers.</a:t>
            </a:r>
            <a:endParaRPr lang="en-US" sz="2000" dirty="0">
              <a:ea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A1739E-B0E6-427C-40C8-BC6D67E5D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3" name="Title 2">
            <a:extLst>
              <a:ext uri="{FF2B5EF4-FFF2-40B4-BE49-F238E27FC236}">
                <a16:creationId xmlns:a16="http://schemas.microsoft.com/office/drawing/2014/main" id="{6E1BFD29-DE18-F6BD-AD8E-3076C80175E8}"/>
              </a:ext>
            </a:extLst>
          </p:cNvPr>
          <p:cNvSpPr>
            <a:spLocks noGrp="1"/>
          </p:cNvSpPr>
          <p:nvPr>
            <p:ph type="title"/>
          </p:nvPr>
        </p:nvSpPr>
        <p:spPr/>
        <p:txBody>
          <a:bodyPr/>
          <a:lstStyle/>
          <a:p>
            <a:r>
              <a:rPr lang="en-AU" dirty="0"/>
              <a:t>Who wants to be a millionaire? (1)</a:t>
            </a:r>
          </a:p>
        </p:txBody>
      </p:sp>
      <p:sp>
        <p:nvSpPr>
          <p:cNvPr id="4" name="Text Placeholder 3">
            <a:extLst>
              <a:ext uri="{FF2B5EF4-FFF2-40B4-BE49-F238E27FC236}">
                <a16:creationId xmlns:a16="http://schemas.microsoft.com/office/drawing/2014/main" id="{1E6D8F5B-2A40-90FB-B353-5997BC9E8112}"/>
              </a:ext>
            </a:extLst>
          </p:cNvPr>
          <p:cNvSpPr>
            <a:spLocks noGrp="1"/>
          </p:cNvSpPr>
          <p:nvPr>
            <p:ph type="body" sz="quarter" idx="18"/>
          </p:nvPr>
        </p:nvSpPr>
        <p:spPr/>
        <p:txBody>
          <a:bodyPr/>
          <a:lstStyle/>
          <a:p>
            <a:r>
              <a:rPr lang="en-AU" dirty="0"/>
              <a:t>Compound interest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53FE95D-67D6-60F6-C0D6-2616FF384C43}"/>
                  </a:ext>
                </a:extLst>
              </p:cNvPr>
              <p:cNvSpPr>
                <a:spLocks noGrp="1"/>
              </p:cNvSpPr>
              <p:nvPr>
                <p:ph type="body" sz="quarter" idx="17"/>
              </p:nvPr>
            </p:nvSpPr>
            <p:spPr>
              <a:xfrm>
                <a:off x="360000" y="1567086"/>
                <a:ext cx="5962423" cy="4807835"/>
              </a:xfrm>
            </p:spPr>
            <p:txBody>
              <a:bodyPr/>
              <a:lstStyle/>
              <a:p>
                <a:r>
                  <a:rPr lang="en-AU" dirty="0">
                    <a:solidFill>
                      <a:srgbClr val="000000"/>
                    </a:solidFill>
                    <a:ea typeface="Calibri" panose="020F0502020204030204" pitchFamily="34" charset="0"/>
                  </a:rPr>
                  <a:t>Jordan decides to invest $200 000 into a high-growth managed fund that earns an annual compound interest rate of 6.5%. </a:t>
                </a:r>
              </a:p>
              <a:p>
                <a:r>
                  <a:rPr lang="en-AU" dirty="0">
                    <a:solidFill>
                      <a:srgbClr val="000000"/>
                    </a:solidFill>
                    <a:ea typeface="Calibri" panose="020F0502020204030204" pitchFamily="34" charset="0"/>
                  </a:rPr>
                  <a:t>How long does Jordan need to invest his money before he becomes a millionaire?</a:t>
                </a:r>
              </a:p>
              <a:p>
                <a:endParaRPr lang="en-AU" b="1" dirty="0">
                  <a:ea typeface="Calibri" panose="020F0502020204030204" pitchFamily="34" charset="0"/>
                </a:endParaRPr>
              </a:p>
              <a:p>
                <a:endParaRPr lang="en-AU" b="1" dirty="0">
                  <a:ea typeface="Calibri" panose="020F0502020204030204" pitchFamily="34" charset="0"/>
                </a:endParaRPr>
              </a:p>
              <a:p>
                <a:pPr/>
                <a:r>
                  <a:rPr lang="en-AU" dirty="0"/>
                  <a:t>Compound interest formula:</a:t>
                </a:r>
                <a:br>
                  <a:rPr lang="en-AU"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𝑃𝑉</m:t>
                      </m:r>
                      <m:r>
                        <a:rPr lang="en-AU" b="0" i="1" smtClean="0">
                          <a:latin typeface="Cambria Math" panose="02040503050406030204" pitchFamily="18" charset="0"/>
                        </a:rPr>
                        <m:t>=</m:t>
                      </m:r>
                      <m:r>
                        <a:rPr lang="en-AU" b="0" i="1" smtClean="0">
                          <a:latin typeface="Cambria Math" panose="02040503050406030204" pitchFamily="18" charset="0"/>
                        </a:rPr>
                        <m:t>𝐹𝑉</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𝑟</m:t>
                              </m:r>
                            </m:e>
                          </m:d>
                        </m:e>
                        <m:sup>
                          <m:r>
                            <a:rPr lang="en-AU" b="0" i="1" smtClean="0">
                              <a:latin typeface="Cambria Math" panose="02040503050406030204" pitchFamily="18" charset="0"/>
                            </a:rPr>
                            <m:t>𝑛</m:t>
                          </m:r>
                        </m:sup>
                      </m:sSup>
                    </m:oMath>
                  </m:oMathPara>
                </a14:m>
                <a:endParaRPr lang="en-AU" dirty="0"/>
              </a:p>
              <a:p>
                <a:endParaRPr lang="en-AU" dirty="0"/>
              </a:p>
            </p:txBody>
          </p:sp>
        </mc:Choice>
        <mc:Fallback xmlns="">
          <p:sp>
            <p:nvSpPr>
              <p:cNvPr id="5" name="Text Placeholder 4">
                <a:extLst>
                  <a:ext uri="{FF2B5EF4-FFF2-40B4-BE49-F238E27FC236}">
                    <a16:creationId xmlns:a16="http://schemas.microsoft.com/office/drawing/2014/main" id="{953FE95D-67D6-60F6-C0D6-2616FF384C43}"/>
                  </a:ext>
                </a:extLst>
              </p:cNvPr>
              <p:cNvSpPr>
                <a:spLocks noGrp="1" noRot="1" noChangeAspect="1" noMove="1" noResize="1" noEditPoints="1" noAdjustHandles="1" noChangeArrowheads="1" noChangeShapeType="1" noTextEdit="1"/>
              </p:cNvSpPr>
              <p:nvPr>
                <p:ph type="body" sz="quarter" idx="17"/>
              </p:nvPr>
            </p:nvSpPr>
            <p:spPr>
              <a:xfrm>
                <a:off x="360000" y="1567086"/>
                <a:ext cx="5962423" cy="4807835"/>
              </a:xfrm>
              <a:blipFill>
                <a:blip r:embed="rId3"/>
                <a:stretch>
                  <a:fillRect l="-2556" r="-3681"/>
                </a:stretch>
              </a:blipFill>
            </p:spPr>
            <p:txBody>
              <a:bodyPr/>
              <a:lstStyle/>
              <a:p>
                <a:r>
                  <a:rPr lang="en-AU">
                    <a:noFill/>
                  </a:rPr>
                  <a:t> </a:t>
                </a:r>
              </a:p>
            </p:txBody>
          </p:sp>
        </mc:Fallback>
      </mc:AlternateContent>
      <p:pic>
        <p:nvPicPr>
          <p:cNvPr id="9" name="Picture 8" descr="A picture of a number plane with the grid lines and axis labels in grey. The horizontal axis represents years andshows the values form 5 to 30 in 5 year increments. The vertical axis shows the valuse from 200,000 to 1,000,000 in increments of 200,000. There is a grpah of an exponential function, in blue curving up.">
            <a:extLst>
              <a:ext uri="{FF2B5EF4-FFF2-40B4-BE49-F238E27FC236}">
                <a16:creationId xmlns:a16="http://schemas.microsoft.com/office/drawing/2014/main" id="{F827E89D-8A6D-5D9A-F725-4E88839CC1BE}"/>
              </a:ext>
            </a:extLst>
          </p:cNvPr>
          <p:cNvPicPr>
            <a:picLocks noChangeAspect="1"/>
          </p:cNvPicPr>
          <p:nvPr/>
        </p:nvPicPr>
        <p:blipFill>
          <a:blip r:embed="rId4"/>
          <a:stretch>
            <a:fillRect/>
          </a:stretch>
        </p:blipFill>
        <p:spPr>
          <a:xfrm>
            <a:off x="6617760" y="1593667"/>
            <a:ext cx="4771787" cy="4764319"/>
          </a:xfrm>
          <a:prstGeom prst="rect">
            <a:avLst/>
          </a:prstGeom>
        </p:spPr>
      </p:pic>
    </p:spTree>
    <p:extLst>
      <p:ext uri="{BB962C8B-B14F-4D97-AF65-F5344CB8AC3E}">
        <p14:creationId xmlns:p14="http://schemas.microsoft.com/office/powerpoint/2010/main" val="224515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1CD073-563C-5756-5983-1F0244F04EEA}"/>
              </a:ext>
            </a:extLst>
          </p:cNvPr>
          <p:cNvSpPr>
            <a:spLocks noGrp="1"/>
          </p:cNvSpPr>
          <p:nvPr>
            <p:ph type="title"/>
          </p:nvPr>
        </p:nvSpPr>
        <p:spPr/>
        <p:txBody>
          <a:bodyPr/>
          <a:lstStyle/>
          <a:p>
            <a:r>
              <a:rPr lang="en-AU" dirty="0"/>
              <a:t>Consider the 2 functions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538CFFE-D0ED-4557-9292-CAB7463F3E37}"/>
                  </a:ext>
                </a:extLst>
              </p:cNvPr>
              <p:cNvSpPr>
                <a:spLocks noGrp="1"/>
              </p:cNvSpPr>
              <p:nvPr>
                <p:ph type="body" sz="quarter" idx="17"/>
              </p:nvPr>
            </p:nvSpPr>
            <p:spPr>
              <a:xfrm>
                <a:off x="360000" y="1567087"/>
                <a:ext cx="4939556" cy="884284"/>
              </a:xfrm>
            </p:spPr>
            <p:txBody>
              <a:bodyPr/>
              <a:lstStyle/>
              <a:p>
                <a:r>
                  <a:rPr lang="en-AU" dirty="0"/>
                  <a:t>Consider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𝑥</m:t>
                        </m:r>
                      </m:sup>
                    </m:sSup>
                  </m:oMath>
                </a14:m>
                <a:r>
                  <a:rPr lang="en-AU" dirty="0"/>
                  <a:t> and the new function. </a:t>
                </a:r>
              </a:p>
            </p:txBody>
          </p:sp>
        </mc:Choice>
        <mc:Fallback xmlns="">
          <p:sp>
            <p:nvSpPr>
              <p:cNvPr id="5" name="Text Placeholder 4">
                <a:extLst>
                  <a:ext uri="{FF2B5EF4-FFF2-40B4-BE49-F238E27FC236}">
                    <a16:creationId xmlns:a16="http://schemas.microsoft.com/office/drawing/2014/main" id="{3538CFFE-D0ED-4557-9292-CAB7463F3E37}"/>
                  </a:ext>
                </a:extLst>
              </p:cNvPr>
              <p:cNvSpPr>
                <a:spLocks noGrp="1" noRot="1" noChangeAspect="1" noMove="1" noResize="1" noEditPoints="1" noAdjustHandles="1" noChangeArrowheads="1" noChangeShapeType="1" noTextEdit="1"/>
              </p:cNvSpPr>
              <p:nvPr>
                <p:ph type="body" sz="quarter" idx="17"/>
              </p:nvPr>
            </p:nvSpPr>
            <p:spPr>
              <a:xfrm>
                <a:off x="360000" y="1567087"/>
                <a:ext cx="4939556" cy="884284"/>
              </a:xfrm>
              <a:blipFill>
                <a:blip r:embed="rId3"/>
                <a:stretch>
                  <a:fillRect l="-30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Table of values of x and 2^x">
                <a:extLst>
                  <a:ext uri="{FF2B5EF4-FFF2-40B4-BE49-F238E27FC236}">
                    <a16:creationId xmlns:a16="http://schemas.microsoft.com/office/drawing/2014/main" id="{AC90E810-6F0C-0EEF-001C-667081579904}"/>
                  </a:ext>
                </a:extLst>
              </p:cNvPr>
              <p:cNvGraphicFramePr>
                <a:graphicFrameLocks noGrp="1"/>
              </p:cNvGraphicFramePr>
              <p:nvPr>
                <p:extLst>
                  <p:ext uri="{D42A27DB-BD31-4B8C-83A1-F6EECF244321}">
                    <p14:modId xmlns:p14="http://schemas.microsoft.com/office/powerpoint/2010/main" val="2129069194"/>
                  </p:ext>
                </p:extLst>
              </p:nvPr>
            </p:nvGraphicFramePr>
            <p:xfrm>
              <a:off x="411205" y="2538831"/>
              <a:ext cx="2993550" cy="3173222"/>
            </p:xfrm>
            <a:graphic>
              <a:graphicData uri="http://schemas.openxmlformats.org/drawingml/2006/table">
                <a:tbl>
                  <a:tblPr firstRow="1" bandRow="1">
                    <a:tableStyleId>{69012ECD-51FC-41F1-AA8D-1B2483CD663E}</a:tableStyleId>
                  </a:tblPr>
                  <a:tblGrid>
                    <a:gridCol w="1408453">
                      <a:extLst>
                        <a:ext uri="{9D8B030D-6E8A-4147-A177-3AD203B41FA5}">
                          <a16:colId xmlns:a16="http://schemas.microsoft.com/office/drawing/2014/main" val="3028808741"/>
                        </a:ext>
                      </a:extLst>
                    </a:gridCol>
                    <a:gridCol w="1585097">
                      <a:extLst>
                        <a:ext uri="{9D8B030D-6E8A-4147-A177-3AD203B41FA5}">
                          <a16:colId xmlns:a16="http://schemas.microsoft.com/office/drawing/2014/main" val="4214106944"/>
                        </a:ext>
                      </a:extLst>
                    </a:gridCol>
                  </a:tblGrid>
                  <a:tr h="37084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AU" b="1" dirty="0" smtClean="0">
                                    <a:latin typeface="Cambria Math" panose="02040503050406030204" pitchFamily="18" charset="0"/>
                                  </a:rPr>
                                  <m:t>𝒙</m:t>
                                </m:r>
                              </m:oMath>
                            </m:oMathPara>
                          </a14:m>
                          <a:endParaRPr lang="en-AU" b="1" dirty="0"/>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p>
                                  <m:sSupPr>
                                    <m:ctrlPr>
                                      <a:rPr lang="en-AU" b="1" i="1" dirty="0" smtClean="0">
                                        <a:latin typeface="Cambria Math" panose="02040503050406030204" pitchFamily="18" charset="0"/>
                                      </a:rPr>
                                    </m:ctrlPr>
                                  </m:sSupPr>
                                  <m:e>
                                    <m:r>
                                      <a:rPr lang="en-AU" b="1" dirty="0" smtClean="0">
                                        <a:latin typeface="Cambria Math" panose="02040503050406030204" pitchFamily="18" charset="0"/>
                                      </a:rPr>
                                      <m:t>𝟐</m:t>
                                    </m:r>
                                  </m:e>
                                  <m:sup>
                                    <m:r>
                                      <a:rPr lang="en-AU" b="1" dirty="0" smtClean="0">
                                        <a:latin typeface="Cambria Math" panose="02040503050406030204" pitchFamily="18" charset="0"/>
                                      </a:rPr>
                                      <m:t>𝒙</m:t>
                                    </m:r>
                                  </m:sup>
                                </m:sSup>
                              </m:oMath>
                            </m:oMathPara>
                          </a14:m>
                          <a:endParaRPr lang="en-AU" b="1"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497950429"/>
                      </a:ext>
                    </a:extLst>
                  </a:tr>
                  <a:tr h="370840">
                    <a:tc>
                      <a:txBody>
                        <a:bodyPr/>
                        <a:lstStyle/>
                        <a:p>
                          <a:pPr algn="ctr">
                            <a:lnSpc>
                              <a:spcPct val="150000"/>
                            </a:lnSpc>
                          </a:pPr>
                          <a:r>
                            <a:rPr lang="en-AU" dirty="0"/>
                            <a:t>3</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8</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421496617"/>
                      </a:ext>
                    </a:extLst>
                  </a:tr>
                  <a:tr h="370840">
                    <a:tc>
                      <a:txBody>
                        <a:bodyPr/>
                        <a:lstStyle/>
                        <a:p>
                          <a:pPr algn="ctr">
                            <a:lnSpc>
                              <a:spcPct val="150000"/>
                            </a:lnSpc>
                          </a:pPr>
                          <a:r>
                            <a:rPr lang="en-AU" dirty="0"/>
                            <a:t>2</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4</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30365661"/>
                      </a:ext>
                    </a:extLst>
                  </a:tr>
                  <a:tr h="370840">
                    <a:tc>
                      <a:txBody>
                        <a:bodyPr/>
                        <a:lstStyle/>
                        <a:p>
                          <a:pPr algn="ctr">
                            <a:lnSpc>
                              <a:spcPct val="150000"/>
                            </a:lnSpc>
                          </a:pPr>
                          <a:r>
                            <a:rPr lang="en-AU" dirty="0"/>
                            <a:t>1</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2</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350834797"/>
                      </a:ext>
                    </a:extLst>
                  </a:tr>
                  <a:tr h="370840">
                    <a:tc>
                      <a:txBody>
                        <a:bodyPr/>
                        <a:lstStyle/>
                        <a:p>
                          <a:pPr algn="ctr">
                            <a:lnSpc>
                              <a:spcPct val="150000"/>
                            </a:lnSpc>
                          </a:pPr>
                          <a:r>
                            <a:rPr lang="en-AU" dirty="0"/>
                            <a:t>0</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1</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48478699"/>
                      </a:ext>
                    </a:extLst>
                  </a:tr>
                  <a:tr h="37084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AU" dirty="0" smtClean="0">
                                    <a:latin typeface="Cambria Math" panose="02040503050406030204" pitchFamily="18" charset="0"/>
                                  </a:rPr>
                                  <m:t>−1</m:t>
                                </m:r>
                              </m:oMath>
                            </m:oMathPara>
                          </a14:m>
                          <a:endParaRPr lang="en-AU" dirty="0"/>
                        </a:p>
                      </a:txBody>
                      <a:tcPr anchor="ctr">
                        <a:lnR w="12700" cap="flat" cmpd="sng" algn="ctr">
                          <a:solidFill>
                            <a:schemeClr val="accent1"/>
                          </a:solidFill>
                          <a:prstDash val="solid"/>
                          <a:round/>
                          <a:headEnd type="none" w="med" len="med"/>
                          <a:tailEnd type="none" w="med" len="med"/>
                        </a:lnR>
                      </a:tcPr>
                    </a:tc>
                    <a:tc>
                      <a:txBody>
                        <a:bodyPr/>
                        <a:lstStyle/>
                        <a:p>
                          <a:pPr algn="ctr">
                            <a:lnSpc>
                              <a:spcPct val="150000"/>
                            </a:lnSpc>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2</m:t>
                                    </m:r>
                                  </m:den>
                                </m:f>
                              </m:oMath>
                            </m:oMathPara>
                          </a14:m>
                          <a:endParaRPr lang="en-AU"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949679519"/>
                      </a:ext>
                    </a:extLst>
                  </a:tr>
                </a:tbl>
              </a:graphicData>
            </a:graphic>
          </p:graphicFrame>
        </mc:Choice>
        <mc:Fallback xmlns="">
          <p:graphicFrame>
            <p:nvGraphicFramePr>
              <p:cNvPr id="9" name="Table 8" descr="Table of values of x and 2^x">
                <a:extLst>
                  <a:ext uri="{FF2B5EF4-FFF2-40B4-BE49-F238E27FC236}">
                    <a16:creationId xmlns:a16="http://schemas.microsoft.com/office/drawing/2014/main" id="{AC90E810-6F0C-0EEF-001C-667081579904}"/>
                  </a:ext>
                </a:extLst>
              </p:cNvPr>
              <p:cNvGraphicFramePr>
                <a:graphicFrameLocks noGrp="1"/>
              </p:cNvGraphicFramePr>
              <p:nvPr>
                <p:extLst>
                  <p:ext uri="{D42A27DB-BD31-4B8C-83A1-F6EECF244321}">
                    <p14:modId xmlns:p14="http://schemas.microsoft.com/office/powerpoint/2010/main" val="2129069194"/>
                  </p:ext>
                </p:extLst>
              </p:nvPr>
            </p:nvGraphicFramePr>
            <p:xfrm>
              <a:off x="411205" y="2538831"/>
              <a:ext cx="2993550" cy="3173222"/>
            </p:xfrm>
            <a:graphic>
              <a:graphicData uri="http://schemas.openxmlformats.org/drawingml/2006/table">
                <a:tbl>
                  <a:tblPr firstRow="1" bandRow="1">
                    <a:tableStyleId>{69012ECD-51FC-41F1-AA8D-1B2483CD663E}</a:tableStyleId>
                  </a:tblPr>
                  <a:tblGrid>
                    <a:gridCol w="1408453">
                      <a:extLst>
                        <a:ext uri="{9D8B030D-6E8A-4147-A177-3AD203B41FA5}">
                          <a16:colId xmlns:a16="http://schemas.microsoft.com/office/drawing/2014/main" val="3028808741"/>
                        </a:ext>
                      </a:extLst>
                    </a:gridCol>
                    <a:gridCol w="1585097">
                      <a:extLst>
                        <a:ext uri="{9D8B030D-6E8A-4147-A177-3AD203B41FA5}">
                          <a16:colId xmlns:a16="http://schemas.microsoft.com/office/drawing/2014/main" val="4214106944"/>
                        </a:ext>
                      </a:extLst>
                    </a:gridCol>
                  </a:tblGrid>
                  <a:tr h="502920">
                    <a:tc>
                      <a:txBody>
                        <a:bodyPr/>
                        <a:lstStyle/>
                        <a:p>
                          <a:endParaRPr lang="en-US"/>
                        </a:p>
                      </a:txBody>
                      <a:tcPr>
                        <a:lnR w="12700" cap="flat" cmpd="sng" algn="ctr">
                          <a:solidFill>
                            <a:schemeClr val="accent1"/>
                          </a:solidFill>
                          <a:prstDash val="solid"/>
                          <a:round/>
                          <a:headEnd type="none" w="med" len="med"/>
                          <a:tailEnd type="none" w="med" len="med"/>
                        </a:lnR>
                        <a:blipFill>
                          <a:blip r:embed="rId4"/>
                          <a:stretch>
                            <a:fillRect l="-433" t="-1205" r="-113420" b="-530120"/>
                          </a:stretch>
                        </a:blipFill>
                      </a:tcPr>
                    </a:tc>
                    <a:tc>
                      <a:txBody>
                        <a:bodyPr/>
                        <a:lstStyle/>
                        <a:p>
                          <a:endParaRPr lang="en-US"/>
                        </a:p>
                      </a:txBody>
                      <a:tcPr>
                        <a:lnL w="12700" cap="flat" cmpd="sng" algn="ctr">
                          <a:solidFill>
                            <a:schemeClr val="accent1"/>
                          </a:solidFill>
                          <a:prstDash val="solid"/>
                          <a:round/>
                          <a:headEnd type="none" w="med" len="med"/>
                          <a:tailEnd type="none" w="med" len="med"/>
                        </a:lnL>
                        <a:blipFill>
                          <a:blip r:embed="rId4"/>
                          <a:stretch>
                            <a:fillRect l="-88889" t="-1205" r="-383" b="-530120"/>
                          </a:stretch>
                        </a:blipFill>
                      </a:tcPr>
                    </a:tc>
                    <a:extLst>
                      <a:ext uri="{0D108BD9-81ED-4DB2-BD59-A6C34878D82A}">
                        <a16:rowId xmlns:a16="http://schemas.microsoft.com/office/drawing/2014/main" val="3497950429"/>
                      </a:ext>
                    </a:extLst>
                  </a:tr>
                  <a:tr h="452120">
                    <a:tc>
                      <a:txBody>
                        <a:bodyPr/>
                        <a:lstStyle/>
                        <a:p>
                          <a:pPr algn="ctr">
                            <a:lnSpc>
                              <a:spcPct val="150000"/>
                            </a:lnSpc>
                          </a:pPr>
                          <a:r>
                            <a:rPr lang="en-AU" dirty="0"/>
                            <a:t>3</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8</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421496617"/>
                      </a:ext>
                    </a:extLst>
                  </a:tr>
                  <a:tr h="452120">
                    <a:tc>
                      <a:txBody>
                        <a:bodyPr/>
                        <a:lstStyle/>
                        <a:p>
                          <a:pPr algn="ctr">
                            <a:lnSpc>
                              <a:spcPct val="150000"/>
                            </a:lnSpc>
                          </a:pPr>
                          <a:r>
                            <a:rPr lang="en-AU" dirty="0"/>
                            <a:t>2</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4</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30365661"/>
                      </a:ext>
                    </a:extLst>
                  </a:tr>
                  <a:tr h="452120">
                    <a:tc>
                      <a:txBody>
                        <a:bodyPr/>
                        <a:lstStyle/>
                        <a:p>
                          <a:pPr algn="ctr">
                            <a:lnSpc>
                              <a:spcPct val="150000"/>
                            </a:lnSpc>
                          </a:pPr>
                          <a:r>
                            <a:rPr lang="en-AU" dirty="0"/>
                            <a:t>1</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2</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350834797"/>
                      </a:ext>
                    </a:extLst>
                  </a:tr>
                  <a:tr h="452120">
                    <a:tc>
                      <a:txBody>
                        <a:bodyPr/>
                        <a:lstStyle/>
                        <a:p>
                          <a:pPr algn="ctr">
                            <a:lnSpc>
                              <a:spcPct val="150000"/>
                            </a:lnSpc>
                          </a:pPr>
                          <a:r>
                            <a:rPr lang="en-AU" dirty="0"/>
                            <a:t>0</a:t>
                          </a:r>
                        </a:p>
                      </a:txBody>
                      <a:tcPr>
                        <a:lnR w="12700" cap="flat" cmpd="sng" algn="ctr">
                          <a:solidFill>
                            <a:schemeClr val="accent1"/>
                          </a:solidFill>
                          <a:prstDash val="solid"/>
                          <a:round/>
                          <a:headEnd type="none" w="med" len="med"/>
                          <a:tailEnd type="none" w="med" len="med"/>
                        </a:lnR>
                      </a:tcPr>
                    </a:tc>
                    <a:tc>
                      <a:txBody>
                        <a:bodyPr/>
                        <a:lstStyle/>
                        <a:p>
                          <a:pPr algn="ctr">
                            <a:lnSpc>
                              <a:spcPct val="150000"/>
                            </a:lnSpc>
                          </a:pPr>
                          <a:r>
                            <a:rPr lang="en-AU" dirty="0"/>
                            <a:t>1</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48478699"/>
                      </a:ext>
                    </a:extLst>
                  </a:tr>
                  <a:tr h="861822">
                    <a:tc>
                      <a:txBody>
                        <a:bodyPr/>
                        <a:lstStyle/>
                        <a:p>
                          <a:endParaRPr lang="en-US"/>
                        </a:p>
                      </a:txBody>
                      <a:tcPr anchor="ctr">
                        <a:lnR w="12700" cap="flat" cmpd="sng" algn="ctr">
                          <a:solidFill>
                            <a:schemeClr val="accent1"/>
                          </a:solidFill>
                          <a:prstDash val="solid"/>
                          <a:round/>
                          <a:headEnd type="none" w="med" len="med"/>
                          <a:tailEnd type="none" w="med" len="med"/>
                        </a:lnR>
                        <a:blipFill>
                          <a:blip r:embed="rId4"/>
                          <a:stretch>
                            <a:fillRect l="-433" t="-268310" r="-113420" b="-704"/>
                          </a:stretch>
                        </a:blipFill>
                      </a:tcPr>
                    </a:tc>
                    <a:tc>
                      <a:txBody>
                        <a:bodyPr/>
                        <a:lstStyle/>
                        <a:p>
                          <a:endParaRPr lang="en-US"/>
                        </a:p>
                      </a:txBody>
                      <a:tcPr>
                        <a:lnL w="12700" cap="flat" cmpd="sng" algn="ctr">
                          <a:solidFill>
                            <a:schemeClr val="accent1"/>
                          </a:solidFill>
                          <a:prstDash val="solid"/>
                          <a:round/>
                          <a:headEnd type="none" w="med" len="med"/>
                          <a:tailEnd type="none" w="med" len="med"/>
                        </a:lnL>
                        <a:blipFill>
                          <a:blip r:embed="rId4"/>
                          <a:stretch>
                            <a:fillRect l="-88889" t="-268310" r="-383" b="-704"/>
                          </a:stretch>
                        </a:blipFill>
                      </a:tcPr>
                    </a:tc>
                    <a:extLst>
                      <a:ext uri="{0D108BD9-81ED-4DB2-BD59-A6C34878D82A}">
                        <a16:rowId xmlns:a16="http://schemas.microsoft.com/office/drawing/2014/main" val="294967951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descr="Table of values for the value and power of 2">
                <a:extLst>
                  <a:ext uri="{FF2B5EF4-FFF2-40B4-BE49-F238E27FC236}">
                    <a16:creationId xmlns:a16="http://schemas.microsoft.com/office/drawing/2014/main" id="{F54FC12F-D3CD-77E0-C356-47E32B1379F9}"/>
                  </a:ext>
                </a:extLst>
              </p:cNvPr>
              <p:cNvGraphicFramePr>
                <a:graphicFrameLocks noGrp="1"/>
              </p:cNvGraphicFramePr>
              <p:nvPr>
                <p:extLst>
                  <p:ext uri="{D42A27DB-BD31-4B8C-83A1-F6EECF244321}">
                    <p14:modId xmlns:p14="http://schemas.microsoft.com/office/powerpoint/2010/main" val="2327842388"/>
                  </p:ext>
                </p:extLst>
              </p:nvPr>
            </p:nvGraphicFramePr>
            <p:xfrm>
              <a:off x="3646241" y="2542295"/>
              <a:ext cx="2993550" cy="3174302"/>
            </p:xfrm>
            <a:graphic>
              <a:graphicData uri="http://schemas.openxmlformats.org/drawingml/2006/table">
                <a:tbl>
                  <a:tblPr firstRow="1" bandRow="1">
                    <a:tableStyleId>{912C8C85-51F0-491E-9774-3900AFEF0FD7}</a:tableStyleId>
                  </a:tblPr>
                  <a:tblGrid>
                    <a:gridCol w="1408453">
                      <a:extLst>
                        <a:ext uri="{9D8B030D-6E8A-4147-A177-3AD203B41FA5}">
                          <a16:colId xmlns:a16="http://schemas.microsoft.com/office/drawing/2014/main" val="3028808741"/>
                        </a:ext>
                      </a:extLst>
                    </a:gridCol>
                    <a:gridCol w="1585097">
                      <a:extLst>
                        <a:ext uri="{9D8B030D-6E8A-4147-A177-3AD203B41FA5}">
                          <a16:colId xmlns:a16="http://schemas.microsoft.com/office/drawing/2014/main" val="4214106944"/>
                        </a:ext>
                      </a:extLst>
                    </a:gridCol>
                  </a:tblGrid>
                  <a:tr h="504000">
                    <a:tc>
                      <a:txBody>
                        <a:bodyPr/>
                        <a:lstStyle/>
                        <a:p>
                          <a:pPr algn="ctr">
                            <a:lnSpc>
                              <a:spcPct val="150000"/>
                            </a:lnSpc>
                          </a:pPr>
                          <a:r>
                            <a:rPr lang="en-AU" b="1" dirty="0">
                              <a:solidFill>
                                <a:schemeClr val="tx1"/>
                              </a:solidFill>
                            </a:rPr>
                            <a:t>Value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b="1" dirty="0">
                              <a:solidFill>
                                <a:schemeClr val="tx1"/>
                              </a:solidFill>
                            </a:rPr>
                            <a:t>Power of 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97950429"/>
                      </a:ext>
                    </a:extLst>
                  </a:tr>
                  <a:tr h="370840">
                    <a:tc>
                      <a:txBody>
                        <a:bodyPr/>
                        <a:lstStyle/>
                        <a:p>
                          <a:pPr algn="ctr">
                            <a:lnSpc>
                              <a:spcPct val="150000"/>
                            </a:lnSpc>
                          </a:pPr>
                          <a:r>
                            <a:rPr lang="en-AU" dirty="0"/>
                            <a:t>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21496617"/>
                      </a:ext>
                    </a:extLst>
                  </a:tr>
                  <a:tr h="370840">
                    <a:tc>
                      <a:txBody>
                        <a:bodyPr/>
                        <a:lstStyle/>
                        <a:p>
                          <a:pPr algn="ctr">
                            <a:lnSpc>
                              <a:spcPct val="150000"/>
                            </a:lnSpc>
                          </a:pPr>
                          <a:r>
                            <a:rPr lang="en-AU"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30365661"/>
                      </a:ext>
                    </a:extLst>
                  </a:tr>
                  <a:tr h="370840">
                    <a:tc>
                      <a:txBody>
                        <a:bodyPr/>
                        <a:lstStyle/>
                        <a:p>
                          <a:pPr algn="ctr">
                            <a:lnSpc>
                              <a:spcPct val="150000"/>
                            </a:lnSpc>
                          </a:pPr>
                          <a:r>
                            <a:rPr lang="en-AU" dirty="0"/>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50834797"/>
                      </a:ext>
                    </a:extLst>
                  </a:tr>
                  <a:tr h="370840">
                    <a:tc>
                      <a:txBody>
                        <a:bodyPr/>
                        <a:lstStyle/>
                        <a:p>
                          <a:pPr algn="ctr">
                            <a:lnSpc>
                              <a:spcPct val="150000"/>
                            </a:lnSpc>
                          </a:pPr>
                          <a:r>
                            <a:rPr lang="en-AU" dirty="0"/>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8478699"/>
                      </a:ext>
                    </a:extLst>
                  </a:tr>
                  <a:tr h="370840">
                    <a:tc>
                      <a:txBody>
                        <a:bodyPr/>
                        <a:lstStyle/>
                        <a:p>
                          <a:pPr algn="ctr">
                            <a:lnSpc>
                              <a:spcPct val="150000"/>
                            </a:lnSpc>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2</m:t>
                                    </m:r>
                                  </m:den>
                                </m:f>
                              </m:oMath>
                            </m:oMathPara>
                          </a14:m>
                          <a:endParaRPr lang="en-AU"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AU" dirty="0" smtClean="0">
                                    <a:latin typeface="Cambria Math" panose="02040503050406030204" pitchFamily="18" charset="0"/>
                                  </a:rPr>
                                  <m:t>−1</m:t>
                                </m:r>
                              </m:oMath>
                            </m:oMathPara>
                          </a14:m>
                          <a:endParaRPr lang="en-AU"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49679519"/>
                      </a:ext>
                    </a:extLst>
                  </a:tr>
                </a:tbl>
              </a:graphicData>
            </a:graphic>
          </p:graphicFrame>
        </mc:Choice>
        <mc:Fallback xmlns="">
          <p:graphicFrame>
            <p:nvGraphicFramePr>
              <p:cNvPr id="8" name="Table 7" descr="Table of values for the value and power of 2">
                <a:extLst>
                  <a:ext uri="{FF2B5EF4-FFF2-40B4-BE49-F238E27FC236}">
                    <a16:creationId xmlns:a16="http://schemas.microsoft.com/office/drawing/2014/main" id="{F54FC12F-D3CD-77E0-C356-47E32B1379F9}"/>
                  </a:ext>
                </a:extLst>
              </p:cNvPr>
              <p:cNvGraphicFramePr>
                <a:graphicFrameLocks noGrp="1"/>
              </p:cNvGraphicFramePr>
              <p:nvPr>
                <p:extLst>
                  <p:ext uri="{D42A27DB-BD31-4B8C-83A1-F6EECF244321}">
                    <p14:modId xmlns:p14="http://schemas.microsoft.com/office/powerpoint/2010/main" val="2327842388"/>
                  </p:ext>
                </p:extLst>
              </p:nvPr>
            </p:nvGraphicFramePr>
            <p:xfrm>
              <a:off x="3646241" y="2542295"/>
              <a:ext cx="2993550" cy="3174302"/>
            </p:xfrm>
            <a:graphic>
              <a:graphicData uri="http://schemas.openxmlformats.org/drawingml/2006/table">
                <a:tbl>
                  <a:tblPr firstRow="1" bandRow="1">
                    <a:tableStyleId>{912C8C85-51F0-491E-9774-3900AFEF0FD7}</a:tableStyleId>
                  </a:tblPr>
                  <a:tblGrid>
                    <a:gridCol w="1408453">
                      <a:extLst>
                        <a:ext uri="{9D8B030D-6E8A-4147-A177-3AD203B41FA5}">
                          <a16:colId xmlns:a16="http://schemas.microsoft.com/office/drawing/2014/main" val="3028808741"/>
                        </a:ext>
                      </a:extLst>
                    </a:gridCol>
                    <a:gridCol w="1585097">
                      <a:extLst>
                        <a:ext uri="{9D8B030D-6E8A-4147-A177-3AD203B41FA5}">
                          <a16:colId xmlns:a16="http://schemas.microsoft.com/office/drawing/2014/main" val="4214106944"/>
                        </a:ext>
                      </a:extLst>
                    </a:gridCol>
                  </a:tblGrid>
                  <a:tr h="504000">
                    <a:tc>
                      <a:txBody>
                        <a:bodyPr/>
                        <a:lstStyle/>
                        <a:p>
                          <a:pPr algn="ctr">
                            <a:lnSpc>
                              <a:spcPct val="150000"/>
                            </a:lnSpc>
                          </a:pPr>
                          <a:r>
                            <a:rPr lang="en-AU" b="1" dirty="0">
                              <a:solidFill>
                                <a:schemeClr val="tx1"/>
                              </a:solidFill>
                            </a:rPr>
                            <a:t>Value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b="1" dirty="0">
                              <a:solidFill>
                                <a:schemeClr val="tx1"/>
                              </a:solidFill>
                            </a:rPr>
                            <a:t>Power of 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97950429"/>
                      </a:ext>
                    </a:extLst>
                  </a:tr>
                  <a:tr h="452120">
                    <a:tc>
                      <a:txBody>
                        <a:bodyPr/>
                        <a:lstStyle/>
                        <a:p>
                          <a:pPr algn="ctr">
                            <a:lnSpc>
                              <a:spcPct val="150000"/>
                            </a:lnSpc>
                          </a:pPr>
                          <a:r>
                            <a:rPr lang="en-AU" dirty="0"/>
                            <a:t>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21496617"/>
                      </a:ext>
                    </a:extLst>
                  </a:tr>
                  <a:tr h="452120">
                    <a:tc>
                      <a:txBody>
                        <a:bodyPr/>
                        <a:lstStyle/>
                        <a:p>
                          <a:pPr algn="ctr">
                            <a:lnSpc>
                              <a:spcPct val="150000"/>
                            </a:lnSpc>
                          </a:pPr>
                          <a:r>
                            <a:rPr lang="en-AU"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30365661"/>
                      </a:ext>
                    </a:extLst>
                  </a:tr>
                  <a:tr h="452120">
                    <a:tc>
                      <a:txBody>
                        <a:bodyPr/>
                        <a:lstStyle/>
                        <a:p>
                          <a:pPr algn="ctr">
                            <a:lnSpc>
                              <a:spcPct val="150000"/>
                            </a:lnSpc>
                          </a:pPr>
                          <a:r>
                            <a:rPr lang="en-AU" dirty="0"/>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50834797"/>
                      </a:ext>
                    </a:extLst>
                  </a:tr>
                  <a:tr h="452120">
                    <a:tc>
                      <a:txBody>
                        <a:bodyPr/>
                        <a:lstStyle/>
                        <a:p>
                          <a:pPr algn="ctr">
                            <a:lnSpc>
                              <a:spcPct val="150000"/>
                            </a:lnSpc>
                          </a:pPr>
                          <a:r>
                            <a:rPr lang="en-AU" dirty="0"/>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AU" dirty="0"/>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8478699"/>
                      </a:ext>
                    </a:extLst>
                  </a:tr>
                  <a:tr h="861822">
                    <a:tc>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blipFill>
                          <a:blip r:embed="rId5"/>
                          <a:stretch>
                            <a:fillRect l="-433" t="-270213" r="-113853" b="-1418"/>
                          </a:stretch>
                        </a:blipFill>
                      </a:tcPr>
                    </a:tc>
                    <a:tc>
                      <a:txBody>
                        <a:bodyPr/>
                        <a:lstStyle/>
                        <a:p>
                          <a:endParaRPr lang="en-US"/>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blipFill>
                          <a:blip r:embed="rId5"/>
                          <a:stretch>
                            <a:fillRect l="-88889" t="-270213" r="-766" b="-1418"/>
                          </a:stretch>
                        </a:blipFill>
                      </a:tcPr>
                    </a:tc>
                    <a:extLst>
                      <a:ext uri="{0D108BD9-81ED-4DB2-BD59-A6C34878D82A}">
                        <a16:rowId xmlns:a16="http://schemas.microsoft.com/office/drawing/2014/main" val="2949679519"/>
                      </a:ext>
                    </a:extLst>
                  </a:tr>
                </a:tbl>
              </a:graphicData>
            </a:graphic>
          </p:graphicFrame>
        </mc:Fallback>
      </mc:AlternateContent>
      <p:sp>
        <p:nvSpPr>
          <p:cNvPr id="2" name="Slide Number Placeholder 1">
            <a:extLst>
              <a:ext uri="{FF2B5EF4-FFF2-40B4-BE49-F238E27FC236}">
                <a16:creationId xmlns:a16="http://schemas.microsoft.com/office/drawing/2014/main" id="{9E8E43C4-296B-6304-DEE0-82620026BD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pic>
        <p:nvPicPr>
          <p:cNvPr id="10" name="Picture 9" descr="A black and white picture of a Cartesian number plane, with a grey coloured grid. The horizontal axis goes from -7 to 17, the vertical axis goes from -7 to 17. There is a black exponential curve labelled with the equation y=2 to the power of x. There is a red curve labelled 'new function' which is increasing on the right of the y-axis, passing through the point (1,0), then slowing down as the value of x increase. It is apparent that the red curve is a reflection of the exponential curve, when reflected in the line y=x.">
            <a:extLst>
              <a:ext uri="{FF2B5EF4-FFF2-40B4-BE49-F238E27FC236}">
                <a16:creationId xmlns:a16="http://schemas.microsoft.com/office/drawing/2014/main" id="{AE39DB63-83EA-7453-D86A-E5DAEBAFCE08}"/>
              </a:ext>
            </a:extLst>
          </p:cNvPr>
          <p:cNvPicPr>
            <a:picLocks noChangeAspect="1"/>
          </p:cNvPicPr>
          <p:nvPr/>
        </p:nvPicPr>
        <p:blipFill>
          <a:blip r:embed="rId6"/>
          <a:stretch>
            <a:fillRect/>
          </a:stretch>
        </p:blipFill>
        <p:spPr>
          <a:xfrm>
            <a:off x="6778919" y="950976"/>
            <a:ext cx="5103485" cy="5090160"/>
          </a:xfrm>
          <a:prstGeom prst="rect">
            <a:avLst/>
          </a:prstGeom>
        </p:spPr>
      </p:pic>
    </p:spTree>
    <p:extLst>
      <p:ext uri="{BB962C8B-B14F-4D97-AF65-F5344CB8AC3E}">
        <p14:creationId xmlns:p14="http://schemas.microsoft.com/office/powerpoint/2010/main" val="32754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Converting</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sz="2400" dirty="0"/>
              <a:t>Exponential to a logarithm</a:t>
            </a:r>
            <a:endParaRPr lang="en-AU" sz="4000" dirty="0">
              <a:latin typeface="+mj-lt"/>
            </a:endParaRPr>
          </a:p>
        </p:txBody>
      </p:sp>
      <p:grpSp>
        <p:nvGrpSpPr>
          <p:cNvPr id="5" name="Group 4" descr="Exponent">
            <a:extLst>
              <a:ext uri="{FF2B5EF4-FFF2-40B4-BE49-F238E27FC236}">
                <a16:creationId xmlns:a16="http://schemas.microsoft.com/office/drawing/2014/main" id="{4D612D21-20BF-DE35-C42E-950559DD03BC}"/>
              </a:ext>
              <a:ext uri="{C183D7F6-B498-43B3-948B-1728B52AA6E4}">
                <adec:decorative xmlns:adec="http://schemas.microsoft.com/office/drawing/2017/decorative" val="0"/>
              </a:ext>
            </a:extLst>
          </p:cNvPr>
          <p:cNvGrpSpPr/>
          <p:nvPr/>
        </p:nvGrpSpPr>
        <p:grpSpPr>
          <a:xfrm>
            <a:off x="4405095" y="1594253"/>
            <a:ext cx="1638353" cy="1233030"/>
            <a:chOff x="4405095" y="1594253"/>
            <a:chExt cx="1638353" cy="1233030"/>
          </a:xfrm>
        </p:grpSpPr>
        <p:sp>
          <p:nvSpPr>
            <p:cNvPr id="10" name="TextBox 9">
              <a:extLst>
                <a:ext uri="{FF2B5EF4-FFF2-40B4-BE49-F238E27FC236}">
                  <a16:creationId xmlns:a16="http://schemas.microsoft.com/office/drawing/2014/main" id="{B6F91D3C-21D0-A18A-5098-02D7152D2FE7}"/>
                </a:ext>
              </a:extLst>
            </p:cNvPr>
            <p:cNvSpPr txBox="1"/>
            <p:nvPr/>
          </p:nvSpPr>
          <p:spPr>
            <a:xfrm>
              <a:off x="4405095" y="1594253"/>
              <a:ext cx="1536192" cy="461665"/>
            </a:xfrm>
            <a:prstGeom prst="rect">
              <a:avLst/>
            </a:prstGeom>
            <a:noFill/>
          </p:spPr>
          <p:txBody>
            <a:bodyPr wrap="square">
              <a:spAutoFit/>
            </a:bodyPr>
            <a:lstStyle/>
            <a:p>
              <a:r>
                <a:rPr lang="en-AU" sz="2400" dirty="0">
                  <a:solidFill>
                    <a:schemeClr val="accent2"/>
                  </a:solidFill>
                </a:rPr>
                <a:t>Exponent</a:t>
              </a:r>
              <a:endParaRPr lang="en-AU" dirty="0">
                <a:solidFill>
                  <a:schemeClr val="accent2"/>
                </a:solidFill>
              </a:endParaRPr>
            </a:p>
          </p:txBody>
        </p:sp>
        <p:cxnSp>
          <p:nvCxnSpPr>
            <p:cNvPr id="18" name="Straight Arrow Connector 17" descr="arrow">
              <a:extLst>
                <a:ext uri="{FF2B5EF4-FFF2-40B4-BE49-F238E27FC236}">
                  <a16:creationId xmlns:a16="http://schemas.microsoft.com/office/drawing/2014/main" id="{EDA31A2A-1560-97A6-B11B-F7CE69B3C670}"/>
                </a:ext>
              </a:extLst>
            </p:cNvPr>
            <p:cNvCxnSpPr>
              <a:cxnSpLocks/>
            </p:cNvCxnSpPr>
            <p:nvPr/>
          </p:nvCxnSpPr>
          <p:spPr>
            <a:xfrm flipH="1">
              <a:off x="4855779" y="2055918"/>
              <a:ext cx="305220" cy="697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descr="arrow">
              <a:extLst>
                <a:ext uri="{FF2B5EF4-FFF2-40B4-BE49-F238E27FC236}">
                  <a16:creationId xmlns:a16="http://schemas.microsoft.com/office/drawing/2014/main" id="{4B923BCA-7529-D034-3384-C522D31B42C5}"/>
                </a:ext>
              </a:extLst>
            </p:cNvPr>
            <p:cNvCxnSpPr>
              <a:cxnSpLocks/>
            </p:cNvCxnSpPr>
            <p:nvPr/>
          </p:nvCxnSpPr>
          <p:spPr>
            <a:xfrm>
              <a:off x="5486400" y="2049517"/>
              <a:ext cx="557048" cy="7777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270840" y="2570360"/>
                <a:ext cx="5118780" cy="1135162"/>
              </a:xfrm>
            </p:spPr>
            <p:txBody>
              <a:bodyPr/>
              <a:lstStyle/>
              <a:p>
                <a:r>
                  <a:rPr lang="en-AU" dirty="0">
                    <a:latin typeface="+mn-lt"/>
                  </a:rPr>
                  <a:t> </a:t>
                </a:r>
                <a:r>
                  <a:rPr lang="en-AU" sz="3200" dirty="0">
                    <a:latin typeface="+mn-lt"/>
                  </a:rPr>
                  <a:t>If </a:t>
                </a:r>
                <a14:m>
                  <m:oMath xmlns:m="http://schemas.openxmlformats.org/officeDocument/2006/math">
                    <m:r>
                      <a:rPr lang="en-AU" sz="3200" b="0" i="1" smtClean="0">
                        <a:latin typeface="Cambria Math" panose="02040503050406030204" pitchFamily="18" charset="0"/>
                      </a:rPr>
                      <m:t>𝑦</m:t>
                    </m:r>
                    <m:r>
                      <a:rPr lang="en-AU" sz="3200" b="0" i="1" smtClean="0">
                        <a:latin typeface="Cambria Math" panose="02040503050406030204" pitchFamily="18" charset="0"/>
                      </a:rPr>
                      <m:t>=</m:t>
                    </m:r>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𝑎</m:t>
                        </m:r>
                      </m:e>
                      <m:sup>
                        <m:r>
                          <a:rPr lang="en-AU" sz="3200" b="0" i="1" smtClean="0">
                            <a:latin typeface="Cambria Math" panose="02040503050406030204" pitchFamily="18" charset="0"/>
                          </a:rPr>
                          <m:t>𝑥</m:t>
                        </m:r>
                      </m:sup>
                    </m:sSup>
                  </m:oMath>
                </a14:m>
                <a:r>
                  <a:rPr lang="en-AU" sz="3200" dirty="0">
                    <a:latin typeface="+mn-lt"/>
                  </a:rPr>
                  <a:t> then </a:t>
                </a:r>
                <a14:m>
                  <m:oMath xmlns:m="http://schemas.openxmlformats.org/officeDocument/2006/math">
                    <m:r>
                      <a:rPr lang="en-AU" sz="3200" b="0" i="1" smtClean="0">
                        <a:latin typeface="Cambria Math" panose="02040503050406030204" pitchFamily="18" charset="0"/>
                      </a:rPr>
                      <m:t>𝑥</m:t>
                    </m:r>
                    <m:r>
                      <a:rPr lang="en-AU" sz="3200" b="0" i="1" smtClean="0">
                        <a:latin typeface="Cambria Math" panose="02040503050406030204" pitchFamily="18" charset="0"/>
                      </a:rPr>
                      <m:t>=</m:t>
                    </m:r>
                    <m:func>
                      <m:funcPr>
                        <m:ctrlPr>
                          <a:rPr lang="en-AU" sz="3200" b="0" i="1" smtClean="0">
                            <a:latin typeface="Cambria Math" panose="02040503050406030204" pitchFamily="18" charset="0"/>
                          </a:rPr>
                        </m:ctrlPr>
                      </m:funcPr>
                      <m:fName>
                        <m:sSub>
                          <m:sSubPr>
                            <m:ctrlPr>
                              <a:rPr lang="en-AU" sz="3200" b="0" i="1" smtClean="0">
                                <a:latin typeface="Cambria Math" panose="02040503050406030204" pitchFamily="18" charset="0"/>
                              </a:rPr>
                            </m:ctrlPr>
                          </m:sSubPr>
                          <m:e>
                            <m:r>
                              <m:rPr>
                                <m:sty m:val="p"/>
                              </m:rPr>
                              <a:rPr lang="en-AU" sz="3200" b="0" i="0" smtClean="0">
                                <a:latin typeface="Cambria Math" panose="02040503050406030204" pitchFamily="18" charset="0"/>
                              </a:rPr>
                              <m:t>log</m:t>
                            </m:r>
                          </m:e>
                          <m:sub>
                            <m:r>
                              <a:rPr lang="en-AU" sz="3200" b="0" i="1" smtClean="0">
                                <a:latin typeface="Cambria Math" panose="02040503050406030204" pitchFamily="18" charset="0"/>
                              </a:rPr>
                              <m:t>𝑎</m:t>
                            </m:r>
                          </m:sub>
                        </m:sSub>
                      </m:fName>
                      <m:e>
                        <m:r>
                          <a:rPr lang="en-AU" sz="3200" b="0" i="1" smtClean="0">
                            <a:latin typeface="Cambria Math" panose="02040503050406030204" pitchFamily="18" charset="0"/>
                          </a:rPr>
                          <m:t>𝑦</m:t>
                        </m:r>
                      </m:e>
                    </m:func>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270840" y="2570360"/>
                <a:ext cx="5118780" cy="1135162"/>
              </a:xfrm>
              <a:blipFill>
                <a:blip r:embed="rId4"/>
                <a:stretch>
                  <a:fillRect l="-3576"/>
                </a:stretch>
              </a:blipFill>
            </p:spPr>
            <p:txBody>
              <a:bodyPr/>
              <a:lstStyle/>
              <a:p>
                <a:r>
                  <a:rPr lang="en-US">
                    <a:noFill/>
                  </a:rPr>
                  <a:t> </a:t>
                </a:r>
              </a:p>
            </p:txBody>
          </p:sp>
        </mc:Fallback>
      </mc:AlternateContent>
      <p:grpSp>
        <p:nvGrpSpPr>
          <p:cNvPr id="9" name="Group 8" descr="Base">
            <a:extLst>
              <a:ext uri="{FF2B5EF4-FFF2-40B4-BE49-F238E27FC236}">
                <a16:creationId xmlns:a16="http://schemas.microsoft.com/office/drawing/2014/main" id="{1D152D75-AF34-4CAC-B7A2-1BC4B35B9F9C}"/>
              </a:ext>
              <a:ext uri="{C183D7F6-B498-43B3-948B-1728B52AA6E4}">
                <adec:decorative xmlns:adec="http://schemas.microsoft.com/office/drawing/2017/decorative" val="0"/>
              </a:ext>
            </a:extLst>
          </p:cNvPr>
          <p:cNvGrpSpPr/>
          <p:nvPr/>
        </p:nvGrpSpPr>
        <p:grpSpPr>
          <a:xfrm>
            <a:off x="4624552" y="3268717"/>
            <a:ext cx="2585545" cy="1125315"/>
            <a:chOff x="4624552" y="3268717"/>
            <a:chExt cx="2585545" cy="1125315"/>
          </a:xfrm>
        </p:grpSpPr>
        <p:cxnSp>
          <p:nvCxnSpPr>
            <p:cNvPr id="14" name="Straight Arrow Connector 13" descr="arrow">
              <a:extLst>
                <a:ext uri="{FF2B5EF4-FFF2-40B4-BE49-F238E27FC236}">
                  <a16:creationId xmlns:a16="http://schemas.microsoft.com/office/drawing/2014/main" id="{15373C44-3C5B-21B4-4CB9-0A04BD3BF5E2}"/>
                </a:ext>
              </a:extLst>
            </p:cNvPr>
            <p:cNvCxnSpPr>
              <a:cxnSpLocks/>
            </p:cNvCxnSpPr>
            <p:nvPr/>
          </p:nvCxnSpPr>
          <p:spPr>
            <a:xfrm flipH="1" flipV="1">
              <a:off x="4624552" y="3268717"/>
              <a:ext cx="488612" cy="7464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AE671895-36B1-51EA-8ED1-31AE76A136A0}"/>
                </a:ext>
              </a:extLst>
            </p:cNvPr>
            <p:cNvSpPr txBox="1"/>
            <p:nvPr/>
          </p:nvSpPr>
          <p:spPr>
            <a:xfrm>
              <a:off x="4975589" y="3932367"/>
              <a:ext cx="975360" cy="461665"/>
            </a:xfrm>
            <a:prstGeom prst="rect">
              <a:avLst/>
            </a:prstGeom>
            <a:noFill/>
          </p:spPr>
          <p:txBody>
            <a:bodyPr wrap="square">
              <a:spAutoFit/>
            </a:bodyPr>
            <a:lstStyle/>
            <a:p>
              <a:r>
                <a:rPr lang="en-AU" sz="2400" dirty="0">
                  <a:solidFill>
                    <a:schemeClr val="accent2"/>
                  </a:solidFill>
                </a:rPr>
                <a:t>Base</a:t>
              </a:r>
              <a:endParaRPr lang="en-AU" dirty="0">
                <a:solidFill>
                  <a:schemeClr val="accent2"/>
                </a:solidFill>
              </a:endParaRPr>
            </a:p>
          </p:txBody>
        </p:sp>
        <p:cxnSp>
          <p:nvCxnSpPr>
            <p:cNvPr id="7" name="Straight Arrow Connector 6" descr="arrow">
              <a:extLst>
                <a:ext uri="{FF2B5EF4-FFF2-40B4-BE49-F238E27FC236}">
                  <a16:creationId xmlns:a16="http://schemas.microsoft.com/office/drawing/2014/main" id="{197355C1-41C4-0C97-2F22-1766FF0ED805}"/>
                </a:ext>
              </a:extLst>
            </p:cNvPr>
            <p:cNvCxnSpPr>
              <a:cxnSpLocks/>
            </p:cNvCxnSpPr>
            <p:nvPr/>
          </p:nvCxnSpPr>
          <p:spPr>
            <a:xfrm flipV="1">
              <a:off x="5798964" y="3300248"/>
              <a:ext cx="1411133" cy="8084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42EF1073-A8E8-422E-1FFB-C5E7FA941AE5}"/>
                  </a:ext>
                </a:extLst>
              </p:cNvPr>
              <p:cNvSpPr/>
              <p:nvPr/>
            </p:nvSpPr>
            <p:spPr>
              <a:xfrm>
                <a:off x="6376694" y="467592"/>
                <a:ext cx="3972651" cy="1462379"/>
              </a:xfrm>
              <a:prstGeom prst="wedgeRoundRectCallout">
                <a:avLst>
                  <a:gd name="adj1" fmla="val -38188"/>
                  <a:gd name="adj2" fmla="val 1009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b="0" dirty="0"/>
                  <a:t>This can be read as </a:t>
                </a:r>
              </a:p>
              <a:p>
                <a:pPr>
                  <a:lnSpc>
                    <a:spcPct val="150000"/>
                  </a:lnSpc>
                </a:pPr>
                <a:r>
                  <a:rPr lang="en-AU" sz="2000" b="0" dirty="0"/>
                  <a:t>‘</a:t>
                </a:r>
                <a14:m>
                  <m:oMath xmlns:m="http://schemas.openxmlformats.org/officeDocument/2006/math">
                    <m:r>
                      <a:rPr lang="en-AU" sz="2000" b="0" i="1" smtClean="0">
                        <a:latin typeface="Cambria Math" panose="02040503050406030204" pitchFamily="18" charset="0"/>
                      </a:rPr>
                      <m:t>𝑥</m:t>
                    </m:r>
                  </m:oMath>
                </a14:m>
                <a:r>
                  <a:rPr lang="en-AU" sz="2000" dirty="0"/>
                  <a:t> equals </a:t>
                </a:r>
                <a14:m>
                  <m:oMath xmlns:m="http://schemas.openxmlformats.org/officeDocument/2006/math">
                    <m:r>
                      <m:rPr>
                        <m:sty m:val="p"/>
                      </m:rPr>
                      <a:rPr lang="en-AU" sz="2000" i="1" dirty="0" smtClean="0">
                        <a:latin typeface="Cambria Math" panose="02040503050406030204" pitchFamily="18" charset="0"/>
                      </a:rPr>
                      <m:t>log</m:t>
                    </m:r>
                    <m:r>
                      <a:rPr lang="en-AU" sz="2000" i="1" dirty="0" smtClean="0">
                        <a:latin typeface="Cambria Math" panose="02040503050406030204" pitchFamily="18" charset="0"/>
                      </a:rPr>
                      <m:t>⁡</m:t>
                    </m:r>
                  </m:oMath>
                </a14:m>
                <a:r>
                  <a:rPr lang="en-AU" sz="2000" dirty="0"/>
                  <a:t> </a:t>
                </a:r>
                <a14:m>
                  <m:oMath xmlns:m="http://schemas.openxmlformats.org/officeDocument/2006/math">
                    <m:r>
                      <a:rPr lang="en-AU" sz="2000" b="0" i="1" smtClean="0">
                        <a:latin typeface="Cambria Math" panose="02040503050406030204" pitchFamily="18" charset="0"/>
                      </a:rPr>
                      <m:t>𝑦</m:t>
                    </m:r>
                  </m:oMath>
                </a14:m>
                <a:r>
                  <a:rPr lang="en-AU" sz="2000" dirty="0"/>
                  <a:t> to the base </a:t>
                </a:r>
                <a14:m>
                  <m:oMath xmlns:m="http://schemas.openxmlformats.org/officeDocument/2006/math">
                    <m:r>
                      <a:rPr lang="en-AU" sz="2000" b="0" i="1" smtClean="0">
                        <a:latin typeface="Cambria Math" panose="02040503050406030204" pitchFamily="18" charset="0"/>
                      </a:rPr>
                      <m:t>𝑎</m:t>
                    </m:r>
                  </m:oMath>
                </a14:m>
                <a:r>
                  <a:rPr lang="en-AU" sz="2000" dirty="0"/>
                  <a:t>’ or ‘</a:t>
                </a:r>
                <a14:m>
                  <m:oMath xmlns:m="http://schemas.openxmlformats.org/officeDocument/2006/math">
                    <m:r>
                      <a:rPr lang="en-AU" sz="2000" b="0" i="1" smtClean="0">
                        <a:latin typeface="Cambria Math" panose="02040503050406030204" pitchFamily="18" charset="0"/>
                      </a:rPr>
                      <m:t>𝑥</m:t>
                    </m:r>
                  </m:oMath>
                </a14:m>
                <a:r>
                  <a:rPr lang="en-AU" sz="2000" dirty="0"/>
                  <a:t> equals </a:t>
                </a:r>
                <a14:m>
                  <m:oMath xmlns:m="http://schemas.openxmlformats.org/officeDocument/2006/math">
                    <m:r>
                      <m:rPr>
                        <m:sty m:val="p"/>
                      </m:rPr>
                      <a:rPr lang="en-AU" sz="2000" b="0" i="0" smtClean="0">
                        <a:latin typeface="Cambria Math" panose="02040503050406030204" pitchFamily="18" charset="0"/>
                      </a:rPr>
                      <m:t>log</m:t>
                    </m:r>
                  </m:oMath>
                </a14:m>
                <a:r>
                  <a:rPr lang="en-AU" sz="2000" dirty="0"/>
                  <a:t> base </a:t>
                </a:r>
                <a14:m>
                  <m:oMath xmlns:m="http://schemas.openxmlformats.org/officeDocument/2006/math">
                    <m:r>
                      <a:rPr lang="en-AU" sz="2000" b="0" i="1" smtClean="0">
                        <a:latin typeface="Cambria Math" panose="02040503050406030204" pitchFamily="18" charset="0"/>
                      </a:rPr>
                      <m:t>𝑎</m:t>
                    </m:r>
                  </m:oMath>
                </a14:m>
                <a:r>
                  <a:rPr lang="en-AU" sz="2000" dirty="0"/>
                  <a:t> of </a:t>
                </a:r>
                <a14:m>
                  <m:oMath xmlns:m="http://schemas.openxmlformats.org/officeDocument/2006/math">
                    <m:r>
                      <a:rPr lang="en-AU" sz="2000" b="0" i="1" smtClean="0">
                        <a:latin typeface="Cambria Math" panose="02040503050406030204" pitchFamily="18" charset="0"/>
                      </a:rPr>
                      <m:t>𝑦</m:t>
                    </m:r>
                  </m:oMath>
                </a14:m>
                <a:r>
                  <a:rPr lang="en-AU" sz="2000" dirty="0"/>
                  <a:t>’.</a:t>
                </a:r>
              </a:p>
            </p:txBody>
          </p:sp>
        </mc:Choice>
        <mc:Fallback xmlns="">
          <p:sp>
            <p:nvSpPr>
              <p:cNvPr id="2" name="Speech Bubble: Rectangle with Corners Rounded 1">
                <a:extLst>
                  <a:ext uri="{FF2B5EF4-FFF2-40B4-BE49-F238E27FC236}">
                    <a16:creationId xmlns:a16="http://schemas.microsoft.com/office/drawing/2014/main" id="{42EF1073-A8E8-422E-1FFB-C5E7FA941AE5}"/>
                  </a:ext>
                </a:extLst>
              </p:cNvPr>
              <p:cNvSpPr>
                <a:spLocks noRot="1" noChangeAspect="1" noMove="1" noResize="1" noEditPoints="1" noAdjustHandles="1" noChangeArrowheads="1" noChangeShapeType="1" noTextEdit="1"/>
              </p:cNvSpPr>
              <p:nvPr/>
            </p:nvSpPr>
            <p:spPr>
              <a:xfrm>
                <a:off x="6376694" y="467592"/>
                <a:ext cx="3972651" cy="1462379"/>
              </a:xfrm>
              <a:prstGeom prst="wedgeRoundRectCallout">
                <a:avLst>
                  <a:gd name="adj1" fmla="val -38188"/>
                  <a:gd name="adj2" fmla="val 100966"/>
                  <a:gd name="adj3" fmla="val 16667"/>
                </a:avLst>
              </a:prstGeom>
              <a:blipFill>
                <a:blip r:embed="rId5"/>
                <a:stretch>
                  <a:fillRect r="-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E3AFD276-6A45-4D49-4CC9-84748E49BBA2}"/>
                  </a:ext>
                </a:extLst>
              </p:cNvPr>
              <p:cNvSpPr/>
              <p:nvPr/>
            </p:nvSpPr>
            <p:spPr>
              <a:xfrm>
                <a:off x="391054" y="3583909"/>
                <a:ext cx="3550326" cy="1462379"/>
              </a:xfrm>
              <a:prstGeom prst="wedgeRoundRectCallout">
                <a:avLst>
                  <a:gd name="adj1" fmla="val 74307"/>
                  <a:gd name="adj2" fmla="val -147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The base of the exponential is the same as the base of the logarithm and </a:t>
                </a:r>
                <a14:m>
                  <m:oMath xmlns:m="http://schemas.openxmlformats.org/officeDocument/2006/math">
                    <m:r>
                      <a:rPr lang="en-AU" sz="2000" i="1">
                        <a:latin typeface="Cambria Math" panose="02040503050406030204" pitchFamily="18" charset="0"/>
                      </a:rPr>
                      <m:t>𝑎</m:t>
                    </m:r>
                    <m:r>
                      <a:rPr lang="en-AU" sz="2000" i="1">
                        <a:latin typeface="Cambria Math" panose="02040503050406030204" pitchFamily="18" charset="0"/>
                      </a:rPr>
                      <m:t>&gt;0</m:t>
                    </m:r>
                  </m:oMath>
                </a14:m>
                <a:r>
                  <a:rPr lang="en-AU" sz="2000" dirty="0"/>
                  <a:t>.</a:t>
                </a:r>
              </a:p>
            </p:txBody>
          </p:sp>
        </mc:Choice>
        <mc:Fallback xmlns="">
          <p:sp>
            <p:nvSpPr>
              <p:cNvPr id="20" name="Speech Bubble: Rectangle with Corners Rounded 19">
                <a:extLst>
                  <a:ext uri="{FF2B5EF4-FFF2-40B4-BE49-F238E27FC236}">
                    <a16:creationId xmlns:a16="http://schemas.microsoft.com/office/drawing/2014/main" id="{E3AFD276-6A45-4D49-4CC9-84748E49BBA2}"/>
                  </a:ext>
                </a:extLst>
              </p:cNvPr>
              <p:cNvSpPr>
                <a:spLocks noRot="1" noChangeAspect="1" noMove="1" noResize="1" noEditPoints="1" noAdjustHandles="1" noChangeArrowheads="1" noChangeShapeType="1" noTextEdit="1"/>
              </p:cNvSpPr>
              <p:nvPr/>
            </p:nvSpPr>
            <p:spPr>
              <a:xfrm>
                <a:off x="391054" y="3583909"/>
                <a:ext cx="3550326" cy="1462379"/>
              </a:xfrm>
              <a:prstGeom prst="wedgeRoundRectCallout">
                <a:avLst>
                  <a:gd name="adj1" fmla="val 74307"/>
                  <a:gd name="adj2" fmla="val -14747"/>
                  <a:gd name="adj3" fmla="val 16667"/>
                </a:avLst>
              </a:prstGeom>
              <a:blipFill>
                <a:blip r:embed="rId6"/>
                <a:stretch>
                  <a:fillRect b="-49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Index form and logarithmic form">
                <a:extLst>
                  <a:ext uri="{FF2B5EF4-FFF2-40B4-BE49-F238E27FC236}">
                    <a16:creationId xmlns:a16="http://schemas.microsoft.com/office/drawing/2014/main" id="{BCC7DE6D-822C-F82A-FB84-FD732AFB9EE9}"/>
                  </a:ext>
                </a:extLst>
              </p:cNvPr>
              <p:cNvGraphicFramePr>
                <a:graphicFrameLocks noGrp="1"/>
              </p:cNvGraphicFramePr>
              <p:nvPr>
                <p:extLst>
                  <p:ext uri="{D42A27DB-BD31-4B8C-83A1-F6EECF244321}">
                    <p14:modId xmlns:p14="http://schemas.microsoft.com/office/powerpoint/2010/main" val="3153202553"/>
                  </p:ext>
                </p:extLst>
              </p:nvPr>
            </p:nvGraphicFramePr>
            <p:xfrm>
              <a:off x="2008296" y="5197427"/>
              <a:ext cx="8128000" cy="1044907"/>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964821439"/>
                        </a:ext>
                      </a:extLst>
                    </a:gridCol>
                    <a:gridCol w="4064000">
                      <a:extLst>
                        <a:ext uri="{9D8B030D-6E8A-4147-A177-3AD203B41FA5}">
                          <a16:colId xmlns:a16="http://schemas.microsoft.com/office/drawing/2014/main" val="1297572379"/>
                        </a:ext>
                      </a:extLst>
                    </a:gridCol>
                  </a:tblGrid>
                  <a:tr h="271979">
                    <a:tc>
                      <a:txBody>
                        <a:bodyPr/>
                        <a:lstStyle/>
                        <a:p>
                          <a:pPr algn="ctr"/>
                          <a:r>
                            <a:rPr lang="en-AU" dirty="0"/>
                            <a:t>Index form</a:t>
                          </a:r>
                        </a:p>
                      </a:txBody>
                      <a:tcPr anchor="ctr"/>
                    </a:tc>
                    <a:tc>
                      <a:txBody>
                        <a:bodyPr/>
                        <a:lstStyle/>
                        <a:p>
                          <a:pPr algn="ctr"/>
                          <a:r>
                            <a:rPr lang="en-AU" dirty="0"/>
                            <a:t>Logarithmic form</a:t>
                          </a:r>
                        </a:p>
                      </a:txBody>
                      <a:tcPr anchor="ctr"/>
                    </a:tc>
                    <a:extLst>
                      <a:ext uri="{0D108BD9-81ED-4DB2-BD59-A6C34878D82A}">
                        <a16:rowId xmlns:a16="http://schemas.microsoft.com/office/drawing/2014/main" val="1373766961"/>
                      </a:ext>
                    </a:extLst>
                  </a:tr>
                  <a:tr h="679147">
                    <a:tc>
                      <a:txBody>
                        <a:bodyP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5</m:t>
                                    </m:r>
                                  </m:sup>
                                </m:sSup>
                                <m:r>
                                  <a:rPr lang="en-AU" b="0" i="1" smtClean="0">
                                    <a:latin typeface="Cambria Math" panose="02040503050406030204" pitchFamily="18" charset="0"/>
                                  </a:rPr>
                                  <m:t>=32</m:t>
                                </m:r>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32=5</m:t>
                                    </m:r>
                                  </m:e>
                                </m:func>
                              </m:oMath>
                            </m:oMathPara>
                          </a14:m>
                          <a:endParaRPr lang="en-AU" dirty="0"/>
                        </a:p>
                      </a:txBody>
                      <a:tcPr anchor="ctr"/>
                    </a:tc>
                    <a:extLst>
                      <a:ext uri="{0D108BD9-81ED-4DB2-BD59-A6C34878D82A}">
                        <a16:rowId xmlns:a16="http://schemas.microsoft.com/office/drawing/2014/main" val="512130344"/>
                      </a:ext>
                    </a:extLst>
                  </a:tr>
                </a:tbl>
              </a:graphicData>
            </a:graphic>
          </p:graphicFrame>
        </mc:Choice>
        <mc:Fallback xmlns="">
          <p:graphicFrame>
            <p:nvGraphicFramePr>
              <p:cNvPr id="6" name="Table 5" descr="Index form and logarithmic form">
                <a:extLst>
                  <a:ext uri="{FF2B5EF4-FFF2-40B4-BE49-F238E27FC236}">
                    <a16:creationId xmlns:a16="http://schemas.microsoft.com/office/drawing/2014/main" id="{BCC7DE6D-822C-F82A-FB84-FD732AFB9EE9}"/>
                  </a:ext>
                </a:extLst>
              </p:cNvPr>
              <p:cNvGraphicFramePr>
                <a:graphicFrameLocks noGrp="1"/>
              </p:cNvGraphicFramePr>
              <p:nvPr>
                <p:extLst>
                  <p:ext uri="{D42A27DB-BD31-4B8C-83A1-F6EECF244321}">
                    <p14:modId xmlns:p14="http://schemas.microsoft.com/office/powerpoint/2010/main" val="3153202553"/>
                  </p:ext>
                </p:extLst>
              </p:nvPr>
            </p:nvGraphicFramePr>
            <p:xfrm>
              <a:off x="2008296" y="5197427"/>
              <a:ext cx="8128000" cy="1044907"/>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964821439"/>
                        </a:ext>
                      </a:extLst>
                    </a:gridCol>
                    <a:gridCol w="4064000">
                      <a:extLst>
                        <a:ext uri="{9D8B030D-6E8A-4147-A177-3AD203B41FA5}">
                          <a16:colId xmlns:a16="http://schemas.microsoft.com/office/drawing/2014/main" val="1297572379"/>
                        </a:ext>
                      </a:extLst>
                    </a:gridCol>
                  </a:tblGrid>
                  <a:tr h="365760">
                    <a:tc>
                      <a:txBody>
                        <a:bodyPr/>
                        <a:lstStyle/>
                        <a:p>
                          <a:pPr algn="ctr"/>
                          <a:r>
                            <a:rPr lang="en-AU"/>
                            <a:t>Index form</a:t>
                          </a:r>
                        </a:p>
                      </a:txBody>
                      <a:tcPr anchor="ctr"/>
                    </a:tc>
                    <a:tc>
                      <a:txBody>
                        <a:bodyPr/>
                        <a:lstStyle/>
                        <a:p>
                          <a:pPr algn="ctr"/>
                          <a:r>
                            <a:rPr lang="en-AU"/>
                            <a:t>Logarithmic form</a:t>
                          </a:r>
                        </a:p>
                      </a:txBody>
                      <a:tcPr anchor="ctr"/>
                    </a:tc>
                    <a:extLst>
                      <a:ext uri="{0D108BD9-81ED-4DB2-BD59-A6C34878D82A}">
                        <a16:rowId xmlns:a16="http://schemas.microsoft.com/office/drawing/2014/main" val="1373766961"/>
                      </a:ext>
                    </a:extLst>
                  </a:tr>
                  <a:tr h="679147">
                    <a:tc>
                      <a:txBody>
                        <a:bodyPr/>
                        <a:lstStyle/>
                        <a:p>
                          <a:endParaRPr lang="en-US"/>
                        </a:p>
                      </a:txBody>
                      <a:tcPr anchor="ctr">
                        <a:blipFill>
                          <a:blip r:embed="rId7"/>
                          <a:stretch>
                            <a:fillRect l="-150" t="-58929" r="-100150" b="-893"/>
                          </a:stretch>
                        </a:blipFill>
                      </a:tcPr>
                    </a:tc>
                    <a:tc>
                      <a:txBody>
                        <a:bodyPr/>
                        <a:lstStyle/>
                        <a:p>
                          <a:endParaRPr lang="en-US"/>
                        </a:p>
                      </a:txBody>
                      <a:tcPr anchor="ctr">
                        <a:blipFill>
                          <a:blip r:embed="rId7"/>
                          <a:stretch>
                            <a:fillRect l="-100150" t="-58929" r="-150" b="-893"/>
                          </a:stretch>
                        </a:blipFill>
                      </a:tcPr>
                    </a:tc>
                    <a:extLst>
                      <a:ext uri="{0D108BD9-81ED-4DB2-BD59-A6C34878D82A}">
                        <a16:rowId xmlns:a16="http://schemas.microsoft.com/office/drawing/2014/main" val="512130344"/>
                      </a:ext>
                    </a:extLst>
                  </a:tr>
                </a:tbl>
              </a:graphicData>
            </a:graphic>
          </p:graphicFrame>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D7C33-215E-0EC7-9AF7-59A33E4307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1D09CE2B-1061-4AA7-4B32-B493517F18C0}"/>
              </a:ext>
            </a:extLst>
          </p:cNvPr>
          <p:cNvSpPr>
            <a:spLocks noGrp="1"/>
          </p:cNvSpPr>
          <p:nvPr>
            <p:ph type="title"/>
          </p:nvPr>
        </p:nvSpPr>
        <p:spPr/>
        <p:txBody>
          <a:bodyPr/>
          <a:lstStyle/>
          <a:p>
            <a:r>
              <a:rPr lang="en-AU" dirty="0"/>
              <a:t>Base 10</a:t>
            </a:r>
          </a:p>
        </p:txBody>
      </p:sp>
      <p:sp>
        <p:nvSpPr>
          <p:cNvPr id="4" name="Text Placeholder 3">
            <a:extLst>
              <a:ext uri="{FF2B5EF4-FFF2-40B4-BE49-F238E27FC236}">
                <a16:creationId xmlns:a16="http://schemas.microsoft.com/office/drawing/2014/main" id="{E87A878D-C5C2-CA10-CFD6-D684ECB64A0E}"/>
              </a:ext>
            </a:extLst>
          </p:cNvPr>
          <p:cNvSpPr>
            <a:spLocks noGrp="1"/>
          </p:cNvSpPr>
          <p:nvPr>
            <p:ph type="body" sz="quarter" idx="18"/>
          </p:nvPr>
        </p:nvSpPr>
        <p:spPr/>
        <p:txBody>
          <a:bodyPr/>
          <a:lstStyle/>
          <a:p>
            <a:r>
              <a:rPr lang="en-AU" dirty="0"/>
              <a:t>A common convention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BD240E2-72AC-228B-8045-9B845C335D77}"/>
                  </a:ext>
                </a:extLst>
              </p:cNvPr>
              <p:cNvSpPr>
                <a:spLocks noGrp="1"/>
              </p:cNvSpPr>
              <p:nvPr>
                <p:ph type="body" sz="quarter" idx="17"/>
              </p:nvPr>
            </p:nvSpPr>
            <p:spPr>
              <a:xfrm>
                <a:off x="360000" y="1567086"/>
                <a:ext cx="11484000" cy="2246157"/>
              </a:xfrm>
            </p:spPr>
            <p:txBody>
              <a:bodyPr/>
              <a:lstStyle/>
              <a:p>
                <a:r>
                  <a:rPr lang="en-AU" dirty="0"/>
                  <a:t>Sometimes, when t</a:t>
                </a:r>
                <a:r>
                  <a:rPr lang="en-AU" b="0" dirty="0"/>
                  <a:t>he word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log</m:t>
                        </m:r>
                        <m:r>
                          <a:rPr lang="en-AU" b="0" i="0" smtClean="0">
                            <a:latin typeface="Cambria Math" panose="02040503050406030204" pitchFamily="18" charset="0"/>
                          </a:rPr>
                          <m:t>′</m:t>
                        </m:r>
                      </m:fName>
                      <m:e>
                        <m:r>
                          <a:rPr lang="en-AU" b="0" i="1" smtClean="0">
                            <a:latin typeface="Cambria Math" panose="02040503050406030204" pitchFamily="18" charset="0"/>
                          </a:rPr>
                          <m:t> </m:t>
                        </m:r>
                      </m:e>
                    </m:func>
                  </m:oMath>
                </a14:m>
                <a:r>
                  <a:rPr lang="en-AU" dirty="0"/>
                  <a:t>is written with no base, it is assumed to be base 10: </a:t>
                </a:r>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log</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𝑥</m:t>
                          </m:r>
                        </m:e>
                      </m:func>
                    </m:oMath>
                  </m:oMathPara>
                </a14:m>
                <a:endParaRPr lang="en-AU" dirty="0"/>
              </a:p>
              <a:p>
                <a:r>
                  <a:rPr lang="en-AU" dirty="0"/>
                  <a:t>This is common on calculators. However, note that different conventions may be used in different places. You cannot </a:t>
                </a:r>
                <a:r>
                  <a:rPr lang="en-AU"/>
                  <a:t>assume that this </a:t>
                </a:r>
                <a:r>
                  <a:rPr lang="en-AU" dirty="0"/>
                  <a:t>will be always be true.</a:t>
                </a:r>
              </a:p>
            </p:txBody>
          </p:sp>
        </mc:Choice>
        <mc:Fallback xmlns="">
          <p:sp>
            <p:nvSpPr>
              <p:cNvPr id="5" name="Text Placeholder 4">
                <a:extLst>
                  <a:ext uri="{FF2B5EF4-FFF2-40B4-BE49-F238E27FC236}">
                    <a16:creationId xmlns:a16="http://schemas.microsoft.com/office/drawing/2014/main" id="{0BD240E2-72AC-228B-8045-9B845C335D77}"/>
                  </a:ext>
                </a:extLst>
              </p:cNvPr>
              <p:cNvSpPr>
                <a:spLocks noGrp="1" noRot="1" noChangeAspect="1" noMove="1" noResize="1" noEditPoints="1" noAdjustHandles="1" noChangeArrowheads="1" noChangeShapeType="1" noTextEdit="1"/>
              </p:cNvSpPr>
              <p:nvPr>
                <p:ph type="body" sz="quarter" idx="17"/>
              </p:nvPr>
            </p:nvSpPr>
            <p:spPr>
              <a:xfrm>
                <a:off x="360000" y="1567086"/>
                <a:ext cx="11484000" cy="2246157"/>
              </a:xfrm>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4074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ED5673-1663-4E11-9E66-180EB2069773}">
  <ds:schemaRefs>
    <ds:schemaRef ds:uri="http://purl.org/dc/dcmitype/"/>
    <ds:schemaRef ds:uri="http://purl.org/dc/terms/"/>
    <ds:schemaRef ds:uri="http://purl.org/dc/elements/1.1/"/>
    <ds:schemaRef ds:uri="9191b990-ddf9-46cb-8ffe-20db9d3a58aa"/>
    <ds:schemaRef ds:uri="95386ad3-46d6-4eb6-bbc1-9b19b13a5756"/>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77AF8E-7748-4CCF-B467-DB6E0C51578F}">
  <ds:schemaRefs>
    <ds:schemaRef ds:uri="http://schemas.microsoft.com/sharepoint/v3/contenttype/forms"/>
  </ds:schemaRefs>
</ds:datastoreItem>
</file>

<file path=customXml/itemProps3.xml><?xml version="1.0" encoding="utf-8"?>
<ds:datastoreItem xmlns:ds="http://schemas.openxmlformats.org/officeDocument/2006/customXml" ds:itemID="{51DB1A00-91D3-4149-A29D-4E078DEA5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1144</Words>
  <Application>Microsoft Office PowerPoint</Application>
  <PresentationFormat>Widescreen</PresentationFormat>
  <Paragraphs>142</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Public Sans</vt:lpstr>
      <vt:lpstr>Cambria Math</vt:lpstr>
      <vt:lpstr>Times New Roman</vt:lpstr>
      <vt:lpstr>NSWG Corporate</vt:lpstr>
      <vt:lpstr>Finding the power</vt:lpstr>
      <vt:lpstr>Learning intentions and success criteria</vt:lpstr>
      <vt:lpstr>Activating prior knowledge</vt:lpstr>
      <vt:lpstr>Who wants to be a millionaire? (1)</vt:lpstr>
      <vt:lpstr>Connecting learning</vt:lpstr>
      <vt:lpstr>Consider the 2 functions </vt:lpstr>
      <vt:lpstr>Releasing responsibility</vt:lpstr>
      <vt:lpstr>Converting</vt:lpstr>
      <vt:lpstr>Base 10</vt:lpstr>
      <vt:lpstr>Evaluating logarithms (1)</vt:lpstr>
      <vt:lpstr>Evaluating logarithms (2)</vt:lpstr>
      <vt:lpstr>Logarithmic equations (1)</vt:lpstr>
      <vt:lpstr>Logarithmic equations (2)</vt:lpstr>
      <vt:lpstr>Who wants to be a millionaire?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3 – Finding the power – Mathematics Advanced</dc:title>
  <dc:creator>NSW Department of Education</dc:creator>
  <dcterms:created xsi:type="dcterms:W3CDTF">2026-05-05T01:09:53Z</dcterms:created>
  <dcterms:modified xsi:type="dcterms:W3CDTF">2026-05-18T06:47:57Z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