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71" r:id="rId6"/>
    <p:sldId id="26525" r:id="rId7"/>
    <p:sldId id="26526" r:id="rId8"/>
    <p:sldId id="26506" r:id="rId9"/>
    <p:sldId id="26535" r:id="rId10"/>
    <p:sldId id="26536" r:id="rId11"/>
    <p:sldId id="26537" r:id="rId12"/>
    <p:sldId id="26538" r:id="rId13"/>
    <p:sldId id="26383" r:id="rId14"/>
    <p:sldId id="26531" r:id="rId15"/>
    <p:sldId id="26539" r:id="rId16"/>
    <p:sldId id="26532" r:id="rId17"/>
    <p:sldId id="26508" r:id="rId18"/>
    <p:sldId id="26533" r:id="rId19"/>
    <p:sldId id="26510" r:id="rId20"/>
    <p:sldId id="26534"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7B766E-E296-4D96-A0FE-A32269DBDEA6}" v="1" dt="2026-05-18T05:58:43.37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689"/>
  </p:normalViewPr>
  <p:slideViewPr>
    <p:cSldViewPr snapToGrid="0">
      <p:cViewPr varScale="1">
        <p:scale>
          <a:sx n="84" d="100"/>
          <a:sy n="84" d="100"/>
        </p:scale>
        <p:origin x="306" y="96"/>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Euler’s number</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Exponential and logarithmic functions</a:t>
            </a:r>
          </a:p>
        </p:txBody>
      </p:sp>
      <p:pic>
        <p:nvPicPr>
          <p:cNvPr id="5" name="Picture Placeholder 4">
            <a:extLst>
              <a:ext uri="{FF2B5EF4-FFF2-40B4-BE49-F238E27FC236}">
                <a16:creationId xmlns:a16="http://schemas.microsoft.com/office/drawing/2014/main" id="{78E02D53-A788-DF3D-4D55-6F07F9FE388E}"/>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intentions</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To understand why </a:t>
                </a:r>
                <a14:m>
                  <m:oMath xmlns:m="http://schemas.openxmlformats.org/officeDocument/2006/math">
                    <m:r>
                      <a:rPr lang="en-AU" sz="2000" i="1" dirty="0" smtClean="0">
                        <a:latin typeface="Cambria Math" panose="02040503050406030204" pitchFamily="18" charset="0"/>
                        <a:cs typeface="Arial" panose="020B0604020202020204" pitchFamily="34" charset="0"/>
                      </a:rPr>
                      <m:t>𝑒</m:t>
                    </m:r>
                  </m:oMath>
                </a14:m>
                <a:r>
                  <a:rPr lang="en-AU" sz="2000">
                    <a:cs typeface="Arial" panose="020B0604020202020204" pitchFamily="34" charset="0"/>
                  </a:rPr>
                  <a:t> is the unique base whose exponential function is its own derivative. </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To be able to describe and graph transformations of </a:t>
                </a:r>
                <a14:m>
                  <m:oMath xmlns:m="http://schemas.openxmlformats.org/officeDocument/2006/math">
                    <m:r>
                      <a:rPr lang="en-AU" sz="2000" i="1" dirty="0" smtClean="0">
                        <a:latin typeface="Cambria Math" panose="02040503050406030204" pitchFamily="18" charset="0"/>
                        <a:cs typeface="Arial" panose="020B0604020202020204" pitchFamily="34" charset="0"/>
                      </a:rPr>
                      <m:t>𝑓</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sSup>
                      <m:sSupPr>
                        <m:ctrlPr>
                          <a:rPr lang="en-AU" sz="2000" i="1" dirty="0" err="1" smtClean="0">
                            <a:latin typeface="Cambria Math" panose="02040503050406030204" pitchFamily="18" charset="0"/>
                            <a:cs typeface="Arial" panose="020B0604020202020204" pitchFamily="34" charset="0"/>
                          </a:rPr>
                        </m:ctrlPr>
                      </m:sSupPr>
                      <m:e>
                        <m:r>
                          <a:rPr lang="en-AU" sz="2000" i="1" dirty="0" err="1" smtClean="0">
                            <a:latin typeface="Cambria Math" panose="02040503050406030204" pitchFamily="18" charset="0"/>
                            <a:cs typeface="Arial" panose="020B0604020202020204" pitchFamily="34" charset="0"/>
                          </a:rPr>
                          <m:t>𝑒</m:t>
                        </m:r>
                      </m:e>
                      <m:sup>
                        <m:r>
                          <a:rPr lang="en-AU" sz="2000" i="1" dirty="0" err="1" smtClean="0">
                            <a:latin typeface="Cambria Math" panose="02040503050406030204" pitchFamily="18" charset="0"/>
                            <a:cs typeface="Arial" panose="020B0604020202020204" pitchFamily="34" charset="0"/>
                          </a:rPr>
                          <m:t>𝑥</m:t>
                        </m:r>
                      </m:sup>
                    </m:sSup>
                  </m:oMath>
                </a14:m>
                <a:r>
                  <a:rPr lang="en-AU" sz="2000">
                    <a:cs typeface="Arial" panose="020B0604020202020204" pitchFamily="34" charset="0"/>
                  </a:rPr>
                  <a:t>. </a:t>
                </a: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a:ea typeface="+mn-lt"/>
                    <a:cs typeface="Arial" panose="020B0604020202020204" pitchFamily="34" charset="0"/>
                  </a:rPr>
                  <a:t>I can identify that the derivative of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𝑓</m:t>
                    </m:r>
                    <m:r>
                      <a:rPr lang="en-AU" sz="2000" i="1" dirty="0" smtClean="0">
                        <a:latin typeface="Cambria Math" panose="02040503050406030204" pitchFamily="18" charset="0"/>
                        <a:ea typeface="+mn-lt"/>
                        <a:cs typeface="Arial" panose="020B0604020202020204" pitchFamily="34" charset="0"/>
                      </a:rPr>
                      <m:t>(</m:t>
                    </m:r>
                    <m:r>
                      <a:rPr lang="en-AU" sz="2000" i="1" dirty="0" smtClean="0">
                        <a:latin typeface="Cambria Math" panose="02040503050406030204" pitchFamily="18" charset="0"/>
                        <a:ea typeface="+mn-lt"/>
                        <a:cs typeface="Arial" panose="020B0604020202020204" pitchFamily="34" charset="0"/>
                      </a:rPr>
                      <m:t>𝑥</m:t>
                    </m:r>
                    <m:r>
                      <a:rPr lang="en-AU" sz="2000" i="1" dirty="0" smtClean="0">
                        <a:latin typeface="Cambria Math" panose="02040503050406030204" pitchFamily="18" charset="0"/>
                        <a:ea typeface="+mn-lt"/>
                        <a:cs typeface="Arial" panose="020B0604020202020204" pitchFamily="34" charset="0"/>
                      </a:rPr>
                      <m:t>)=</m:t>
                    </m:r>
                    <m:sSup>
                      <m:sSupPr>
                        <m:ctrlPr>
                          <a:rPr lang="en-AU" sz="2000" i="1" dirty="0" err="1" smtClean="0">
                            <a:latin typeface="Cambria Math" panose="02040503050406030204" pitchFamily="18" charset="0"/>
                            <a:ea typeface="+mn-lt"/>
                            <a:cs typeface="Arial" panose="020B0604020202020204" pitchFamily="34" charset="0"/>
                          </a:rPr>
                        </m:ctrlPr>
                      </m:sSupPr>
                      <m:e>
                        <m:r>
                          <a:rPr lang="en-AU" sz="2000" i="1" dirty="0" err="1" smtClean="0">
                            <a:latin typeface="Cambria Math" panose="02040503050406030204" pitchFamily="18" charset="0"/>
                            <a:ea typeface="+mn-lt"/>
                            <a:cs typeface="Arial" panose="020B0604020202020204" pitchFamily="34" charset="0"/>
                          </a:rPr>
                          <m:t>𝑎</m:t>
                        </m:r>
                      </m:e>
                      <m:sup>
                        <m:r>
                          <a:rPr lang="en-AU" sz="2000" i="1" dirty="0" err="1" smtClean="0">
                            <a:latin typeface="Cambria Math" panose="02040503050406030204" pitchFamily="18" charset="0"/>
                            <a:ea typeface="+mn-lt"/>
                            <a:cs typeface="Arial" panose="020B0604020202020204" pitchFamily="34" charset="0"/>
                          </a:rPr>
                          <m:t>𝑥</m:t>
                        </m:r>
                      </m:sup>
                    </m:sSup>
                  </m:oMath>
                </a14:m>
                <a:r>
                  <a:rPr lang="en-AU" sz="2000">
                    <a:ea typeface="+mn-lt"/>
                    <a:cs typeface="Arial" panose="020B0604020202020204" pitchFamily="34" charset="0"/>
                  </a:rPr>
                  <a:t> is proportional to the original function.</a:t>
                </a:r>
              </a:p>
              <a:p>
                <a:pPr marL="342900" indent="-342900">
                  <a:lnSpc>
                    <a:spcPct val="150000"/>
                  </a:lnSpc>
                  <a:spcAft>
                    <a:spcPts val="600"/>
                  </a:spcAft>
                  <a:buFont typeface="Arial"/>
                  <a:buChar char="•"/>
                </a:pPr>
                <a:r>
                  <a:rPr lang="en-AU" sz="2000">
                    <a:ea typeface="+mn-lt"/>
                    <a:cs typeface="Arial" panose="020B0604020202020204" pitchFamily="34" charset="0"/>
                  </a:rPr>
                  <a:t>I can explain why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𝑒</m:t>
                    </m:r>
                  </m:oMath>
                </a14:m>
                <a:r>
                  <a:rPr lang="en-AU" sz="2000">
                    <a:ea typeface="+mn-lt"/>
                    <a:cs typeface="Arial" panose="020B0604020202020204" pitchFamily="34" charset="0"/>
                  </a:rPr>
                  <a:t> is the unique number such that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𝑓</m:t>
                    </m:r>
                    <m:r>
                      <a:rPr lang="en-AU" sz="2000" i="1" dirty="0" smtClean="0">
                        <a:latin typeface="Cambria Math" panose="02040503050406030204" pitchFamily="18" charset="0"/>
                        <a:ea typeface="+mn-lt"/>
                        <a:cs typeface="Arial" panose="020B0604020202020204" pitchFamily="34" charset="0"/>
                      </a:rPr>
                      <m:t>(</m:t>
                    </m:r>
                    <m:r>
                      <a:rPr lang="en-AU" sz="2000" i="1" dirty="0" smtClean="0">
                        <a:latin typeface="Cambria Math" panose="02040503050406030204" pitchFamily="18" charset="0"/>
                        <a:ea typeface="+mn-lt"/>
                        <a:cs typeface="Arial" panose="020B0604020202020204" pitchFamily="34" charset="0"/>
                      </a:rPr>
                      <m:t>𝑥</m:t>
                    </m:r>
                    <m:r>
                      <a:rPr lang="en-AU" sz="2000" i="1" dirty="0" smtClean="0">
                        <a:latin typeface="Cambria Math" panose="02040503050406030204" pitchFamily="18" charset="0"/>
                        <a:ea typeface="+mn-lt"/>
                        <a:cs typeface="Arial" panose="020B0604020202020204" pitchFamily="34" charset="0"/>
                      </a:rPr>
                      <m:t>)=</m:t>
                    </m:r>
                    <m:sSup>
                      <m:sSupPr>
                        <m:ctrlPr>
                          <a:rPr lang="en-AU" sz="2000" i="1" dirty="0" err="1" smtClean="0">
                            <a:latin typeface="Cambria Math" panose="02040503050406030204" pitchFamily="18" charset="0"/>
                            <a:ea typeface="+mn-lt"/>
                            <a:cs typeface="Arial" panose="020B0604020202020204" pitchFamily="34" charset="0"/>
                          </a:rPr>
                        </m:ctrlPr>
                      </m:sSupPr>
                      <m:e>
                        <m:r>
                          <a:rPr lang="en-AU" sz="2000" i="1" dirty="0" err="1" smtClean="0">
                            <a:latin typeface="Cambria Math" panose="02040503050406030204" pitchFamily="18" charset="0"/>
                            <a:ea typeface="+mn-lt"/>
                            <a:cs typeface="Arial" panose="020B0604020202020204" pitchFamily="34" charset="0"/>
                          </a:rPr>
                          <m:t>𝑒</m:t>
                        </m:r>
                      </m:e>
                      <m:sup>
                        <m:r>
                          <a:rPr lang="en-AU" sz="2000" i="1" dirty="0" err="1" smtClean="0">
                            <a:latin typeface="Cambria Math" panose="02040503050406030204" pitchFamily="18" charset="0"/>
                            <a:ea typeface="+mn-lt"/>
                            <a:cs typeface="Arial" panose="020B0604020202020204" pitchFamily="34" charset="0"/>
                          </a:rPr>
                          <m:t>𝑥</m:t>
                        </m:r>
                      </m:sup>
                    </m:sSup>
                  </m:oMath>
                </a14:m>
                <a:r>
                  <a:rPr lang="en-AU" sz="2000">
                    <a:ea typeface="+mn-lt"/>
                    <a:cs typeface="Arial" panose="020B0604020202020204" pitchFamily="34" charset="0"/>
                  </a:rPr>
                  <a:t> is its own derivative.</a:t>
                </a:r>
              </a:p>
              <a:p>
                <a:pPr marL="342900" indent="-342900">
                  <a:lnSpc>
                    <a:spcPct val="150000"/>
                  </a:lnSpc>
                  <a:spcAft>
                    <a:spcPts val="600"/>
                  </a:spcAft>
                  <a:buFont typeface="Arial"/>
                  <a:buChar char="•"/>
                </a:pPr>
                <a:r>
                  <a:rPr lang="en-AU" sz="2000">
                    <a:ea typeface="+mn-lt"/>
                    <a:cs typeface="Arial" panose="020B0604020202020204" pitchFamily="34" charset="0"/>
                  </a:rPr>
                  <a:t>I can apply transformations to the function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𝑓</m:t>
                    </m:r>
                    <m:r>
                      <a:rPr lang="en-AU" sz="2000" i="1" dirty="0" smtClean="0">
                        <a:latin typeface="Cambria Math" panose="02040503050406030204" pitchFamily="18" charset="0"/>
                        <a:ea typeface="+mn-lt"/>
                        <a:cs typeface="Arial" panose="020B0604020202020204" pitchFamily="34" charset="0"/>
                      </a:rPr>
                      <m:t>(</m:t>
                    </m:r>
                    <m:r>
                      <a:rPr lang="en-AU" sz="2000" i="1" dirty="0" smtClean="0">
                        <a:latin typeface="Cambria Math" panose="02040503050406030204" pitchFamily="18" charset="0"/>
                        <a:ea typeface="+mn-lt"/>
                        <a:cs typeface="Arial" panose="020B0604020202020204" pitchFamily="34" charset="0"/>
                      </a:rPr>
                      <m:t>𝑥</m:t>
                    </m:r>
                    <m:r>
                      <a:rPr lang="en-AU" sz="2000" i="1" dirty="0" smtClean="0">
                        <a:latin typeface="Cambria Math" panose="02040503050406030204" pitchFamily="18" charset="0"/>
                        <a:ea typeface="+mn-lt"/>
                        <a:cs typeface="Arial" panose="020B0604020202020204" pitchFamily="34" charset="0"/>
                      </a:rPr>
                      <m:t>)=</m:t>
                    </m:r>
                    <m:sSup>
                      <m:sSupPr>
                        <m:ctrlPr>
                          <a:rPr lang="en-AU" sz="2000" i="1" dirty="0" err="1" smtClean="0">
                            <a:latin typeface="Cambria Math" panose="02040503050406030204" pitchFamily="18" charset="0"/>
                            <a:ea typeface="+mn-lt"/>
                            <a:cs typeface="Arial" panose="020B0604020202020204" pitchFamily="34" charset="0"/>
                          </a:rPr>
                        </m:ctrlPr>
                      </m:sSupPr>
                      <m:e>
                        <m:r>
                          <a:rPr lang="en-AU" sz="2000" i="1" dirty="0" err="1" smtClean="0">
                            <a:latin typeface="Cambria Math" panose="02040503050406030204" pitchFamily="18" charset="0"/>
                            <a:ea typeface="+mn-lt"/>
                            <a:cs typeface="Arial" panose="020B0604020202020204" pitchFamily="34" charset="0"/>
                          </a:rPr>
                          <m:t>𝑒</m:t>
                        </m:r>
                      </m:e>
                      <m:sup>
                        <m:r>
                          <a:rPr lang="en-AU" sz="2000" i="1" dirty="0" err="1" smtClean="0">
                            <a:latin typeface="Cambria Math" panose="02040503050406030204" pitchFamily="18" charset="0"/>
                            <a:ea typeface="+mn-lt"/>
                            <a:cs typeface="Arial" panose="020B0604020202020204" pitchFamily="34" charset="0"/>
                          </a:rPr>
                          <m:t>𝑥</m:t>
                        </m:r>
                      </m:sup>
                    </m:sSup>
                  </m:oMath>
                </a14:m>
                <a:r>
                  <a:rPr lang="en-AU" sz="2000">
                    <a:ea typeface="+mn-lt"/>
                    <a:cs typeface="Arial" panose="020B0604020202020204" pitchFamily="34" charset="0"/>
                  </a:rPr>
                  <a:t>.</a:t>
                </a:r>
                <a:endParaRPr lang="en-AU">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636316"/>
              </a:xfrm>
              <a:prstGeom prst="rect">
                <a:avLst/>
              </a:prstGeom>
              <a:blipFill>
                <a:blip r:embed="rId3"/>
                <a:stretch>
                  <a:fillRect l="-1402" b="-335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64896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2945F-DCF2-8C1C-C6B6-BFE82A8469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3" name="Title 2">
            <a:extLst>
              <a:ext uri="{FF2B5EF4-FFF2-40B4-BE49-F238E27FC236}">
                <a16:creationId xmlns:a16="http://schemas.microsoft.com/office/drawing/2014/main" id="{06B0082E-6268-EE31-6630-F0CCD7F2D7B9}"/>
              </a:ext>
            </a:extLst>
          </p:cNvPr>
          <p:cNvSpPr>
            <a:spLocks noGrp="1"/>
          </p:cNvSpPr>
          <p:nvPr>
            <p:ph type="title"/>
          </p:nvPr>
        </p:nvSpPr>
        <p:spPr/>
        <p:txBody>
          <a:bodyPr/>
          <a:lstStyle/>
          <a:p>
            <a:r>
              <a:rPr lang="en-AU"/>
              <a:t>Derivative of an exponential function</a:t>
            </a:r>
          </a:p>
        </p:txBody>
      </p:sp>
      <mc:AlternateContent xmlns:mc="http://schemas.openxmlformats.org/markup-compatibility/2006" xmlns:a14="http://schemas.microsoft.com/office/drawing/2010/main">
        <mc:Choice Requires="a14">
          <p:sp>
            <p:nvSpPr>
              <p:cNvPr id="6" name="Flowchart: Alternate Process 5">
                <a:extLst>
                  <a:ext uri="{FF2B5EF4-FFF2-40B4-BE49-F238E27FC236}">
                    <a16:creationId xmlns:a16="http://schemas.microsoft.com/office/drawing/2014/main" id="{51EBA387-F1F9-A374-C80C-D65156116EC0}"/>
                  </a:ext>
                </a:extLst>
              </p:cNvPr>
              <p:cNvSpPr/>
              <p:nvPr/>
            </p:nvSpPr>
            <p:spPr>
              <a:xfrm>
                <a:off x="2682240" y="1920240"/>
                <a:ext cx="6573520" cy="296875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𝑥</m:t>
                          </m:r>
                        </m:sup>
                      </m:sSup>
                      <m:r>
                        <a:rPr lang="en-AU" i="1">
                          <a:latin typeface="Cambria Math" panose="02040503050406030204" pitchFamily="18" charset="0"/>
                        </a:rPr>
                        <m:t>=</m:t>
                      </m:r>
                      <m:r>
                        <a:rPr lang="en-AU" i="1">
                          <a:latin typeface="Cambria Math" panose="02040503050406030204" pitchFamily="18" charset="0"/>
                        </a:rPr>
                        <m:t>𝑘</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𝑥</m:t>
                          </m:r>
                        </m:sup>
                      </m:sSup>
                      <m:r>
                        <a:rPr lang="en-AU" i="1">
                          <a:latin typeface="Cambria Math" panose="02040503050406030204" pitchFamily="18" charset="0"/>
                        </a:rPr>
                        <m:t>)</m:t>
                      </m:r>
                    </m:oMath>
                  </m:oMathPara>
                </a14:m>
                <a:endParaRPr lang="en-AU"/>
              </a:p>
              <a:p>
                <a:pPr algn="ctr"/>
                <a:endParaRPr lang="en-AU"/>
              </a:p>
              <a:p>
                <a:pPr algn="ctr"/>
                <a:endParaRPr lang="en-AU"/>
              </a:p>
              <a:p>
                <a:pPr>
                  <a:lnSpc>
                    <a:spcPct val="150000"/>
                  </a:lnSpc>
                </a:pPr>
                <a:r>
                  <a:rPr lang="en-AU"/>
                  <a:t>For some constant </a:t>
                </a:r>
                <a14:m>
                  <m:oMath xmlns:m="http://schemas.openxmlformats.org/officeDocument/2006/math">
                    <m:r>
                      <a:rPr lang="en-AU" b="0" i="1" smtClean="0">
                        <a:latin typeface="Cambria Math" panose="02040503050406030204" pitchFamily="18" charset="0"/>
                      </a:rPr>
                      <m:t>𝑘</m:t>
                    </m:r>
                  </m:oMath>
                </a14:m>
                <a:r>
                  <a:rPr lang="en-AU"/>
                  <a:t>.</a:t>
                </a:r>
              </a:p>
              <a:p>
                <a:pPr>
                  <a:lnSpc>
                    <a:spcPct val="150000"/>
                  </a:lnSpc>
                </a:pPr>
                <a:r>
                  <a:rPr lang="en-AU"/>
                  <a:t>The value of </a:t>
                </a:r>
                <a14:m>
                  <m:oMath xmlns:m="http://schemas.openxmlformats.org/officeDocument/2006/math">
                    <m:r>
                      <a:rPr lang="en-AU" b="0" i="1" smtClean="0">
                        <a:latin typeface="Cambria Math" panose="02040503050406030204" pitchFamily="18" charset="0"/>
                      </a:rPr>
                      <m:t>𝑘</m:t>
                    </m:r>
                  </m:oMath>
                </a14:m>
                <a:r>
                  <a:rPr lang="en-AU"/>
                  <a:t> depends on the value of </a:t>
                </a:r>
                <a14:m>
                  <m:oMath xmlns:m="http://schemas.openxmlformats.org/officeDocument/2006/math">
                    <m:r>
                      <a:rPr lang="en-AU" b="0" i="1" smtClean="0">
                        <a:latin typeface="Cambria Math" panose="02040503050406030204" pitchFamily="18" charset="0"/>
                      </a:rPr>
                      <m:t>𝑎</m:t>
                    </m:r>
                  </m:oMath>
                </a14:m>
                <a:r>
                  <a:rPr lang="en-AU"/>
                  <a:t>.</a:t>
                </a:r>
              </a:p>
            </p:txBody>
          </p:sp>
        </mc:Choice>
        <mc:Fallback xmlns="">
          <p:sp>
            <p:nvSpPr>
              <p:cNvPr id="6" name="Flowchart: Alternate Process 5">
                <a:extLst>
                  <a:ext uri="{FF2B5EF4-FFF2-40B4-BE49-F238E27FC236}">
                    <a16:creationId xmlns:a16="http://schemas.microsoft.com/office/drawing/2014/main" id="{51EBA387-F1F9-A374-C80C-D65156116EC0}"/>
                  </a:ext>
                </a:extLst>
              </p:cNvPr>
              <p:cNvSpPr>
                <a:spLocks noRot="1" noChangeAspect="1" noMove="1" noResize="1" noEditPoints="1" noAdjustHandles="1" noChangeArrowheads="1" noChangeShapeType="1" noTextEdit="1"/>
              </p:cNvSpPr>
              <p:nvPr/>
            </p:nvSpPr>
            <p:spPr>
              <a:xfrm>
                <a:off x="2682240" y="1920240"/>
                <a:ext cx="6573520" cy="2968752"/>
              </a:xfrm>
              <a:prstGeom prst="flowChartAlternateProcess">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16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A109DB-F54A-D8CE-5735-3D445A3C61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3" name="Title 2">
            <a:extLst>
              <a:ext uri="{FF2B5EF4-FFF2-40B4-BE49-F238E27FC236}">
                <a16:creationId xmlns:a16="http://schemas.microsoft.com/office/drawing/2014/main" id="{B400DF7E-B6B9-FD25-1603-B3340E6DA2A6}"/>
              </a:ext>
            </a:extLst>
          </p:cNvPr>
          <p:cNvSpPr>
            <a:spLocks noGrp="1"/>
          </p:cNvSpPr>
          <p:nvPr>
            <p:ph type="title"/>
          </p:nvPr>
        </p:nvSpPr>
        <p:spPr/>
        <p:txBody>
          <a:bodyPr/>
          <a:lstStyle/>
          <a:p>
            <a:r>
              <a:rPr lang="en-AU"/>
              <a:t>A common point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230BF25-CA87-FA18-A08B-6414D638E98A}"/>
                  </a:ext>
                </a:extLst>
              </p:cNvPr>
              <p:cNvSpPr>
                <a:spLocks noGrp="1"/>
              </p:cNvSpPr>
              <p:nvPr>
                <p:ph type="body" sz="quarter" idx="17"/>
              </p:nvPr>
            </p:nvSpPr>
            <p:spPr>
              <a:xfrm>
                <a:off x="360000" y="1567086"/>
                <a:ext cx="4784877" cy="4807835"/>
              </a:xfrm>
            </p:spPr>
            <p:txBody>
              <a:bodyPr/>
              <a:lstStyle/>
              <a:p>
                <a:r>
                  <a:rPr lang="en-AU" dirty="0"/>
                  <a:t>What is the same about all graphs of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r>
                      <a:rPr lang="en-AU" b="0" i="0" smtClean="0">
                        <a:latin typeface="Cambria Math" panose="02040503050406030204" pitchFamily="18" charset="0"/>
                      </a:rPr>
                      <m:t>?</m:t>
                    </m:r>
                  </m:oMath>
                </a14:m>
                <a:endParaRPr lang="en-AU" dirty="0"/>
              </a:p>
              <a:p>
                <a:r>
                  <a:rPr lang="en-AU" dirty="0"/>
                  <a:t>They all have a common point: </a:t>
                </a:r>
              </a:p>
              <a:p>
                <a:r>
                  <a:rPr lang="en-AU" dirty="0"/>
                  <a:t>the </a:t>
                </a:r>
                <a14:m>
                  <m:oMath xmlns:m="http://schemas.openxmlformats.org/officeDocument/2006/math">
                    <m:r>
                      <a:rPr lang="en-AU" i="1" dirty="0" smtClean="0">
                        <a:latin typeface="Cambria Math" panose="02040503050406030204" pitchFamily="18" charset="0"/>
                      </a:rPr>
                      <m:t>𝑦</m:t>
                    </m:r>
                  </m:oMath>
                </a14:m>
                <a:r>
                  <a:rPr lang="en-AU" dirty="0"/>
                  <a:t>-intercept of 1. </a:t>
                </a:r>
              </a:p>
            </p:txBody>
          </p:sp>
        </mc:Choice>
        <mc:Fallback xmlns="">
          <p:sp>
            <p:nvSpPr>
              <p:cNvPr id="5" name="Text Placeholder 4">
                <a:extLst>
                  <a:ext uri="{FF2B5EF4-FFF2-40B4-BE49-F238E27FC236}">
                    <a16:creationId xmlns:a16="http://schemas.microsoft.com/office/drawing/2014/main" id="{0230BF25-CA87-FA18-A08B-6414D638E98A}"/>
                  </a:ext>
                </a:extLst>
              </p:cNvPr>
              <p:cNvSpPr>
                <a:spLocks noGrp="1" noRot="1" noChangeAspect="1" noMove="1" noResize="1" noEditPoints="1" noAdjustHandles="1" noChangeArrowheads="1" noChangeShapeType="1" noTextEdit="1"/>
              </p:cNvSpPr>
              <p:nvPr>
                <p:ph type="body" sz="quarter" idx="17"/>
              </p:nvPr>
            </p:nvSpPr>
            <p:spPr>
              <a:xfrm>
                <a:off x="360000" y="1567086"/>
                <a:ext cx="4784877" cy="4807835"/>
              </a:xfrm>
              <a:blipFill>
                <a:blip r:embed="rId2"/>
                <a:stretch>
                  <a:fillRect l="-3175"/>
                </a:stretch>
              </a:blipFill>
            </p:spPr>
            <p:txBody>
              <a:bodyPr/>
              <a:lstStyle/>
              <a:p>
                <a:r>
                  <a:rPr lang="en-US">
                    <a:noFill/>
                  </a:rPr>
                  <a:t> </a:t>
                </a:r>
              </a:p>
            </p:txBody>
          </p:sp>
        </mc:Fallback>
      </mc:AlternateContent>
      <p:pic>
        <p:nvPicPr>
          <p:cNvPr id="11" name="Picture 10" descr="A graph of the functions y=2^x, y=3^x and y=4^x, all of which cross the y-axis at 1. ">
            <a:extLst>
              <a:ext uri="{FF2B5EF4-FFF2-40B4-BE49-F238E27FC236}">
                <a16:creationId xmlns:a16="http://schemas.microsoft.com/office/drawing/2014/main" id="{FBF7FF93-7F66-9E60-6F1F-8E53B86C474F}"/>
              </a:ext>
            </a:extLst>
          </p:cNvPr>
          <p:cNvPicPr>
            <a:picLocks noChangeAspect="1"/>
          </p:cNvPicPr>
          <p:nvPr/>
        </p:nvPicPr>
        <p:blipFill>
          <a:blip r:embed="rId3"/>
          <a:stretch>
            <a:fillRect/>
          </a:stretch>
        </p:blipFill>
        <p:spPr>
          <a:xfrm>
            <a:off x="5633181" y="694062"/>
            <a:ext cx="5681142" cy="5658891"/>
          </a:xfrm>
          <a:prstGeom prst="rect">
            <a:avLst/>
          </a:prstGeom>
        </p:spPr>
      </p:pic>
    </p:spTree>
    <p:extLst>
      <p:ext uri="{BB962C8B-B14F-4D97-AF65-F5344CB8AC3E}">
        <p14:creationId xmlns:p14="http://schemas.microsoft.com/office/powerpoint/2010/main" val="19944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236F9-7A1E-E446-5F14-A17BA7D9B2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3" name="Title 2">
            <a:extLst>
              <a:ext uri="{FF2B5EF4-FFF2-40B4-BE49-F238E27FC236}">
                <a16:creationId xmlns:a16="http://schemas.microsoft.com/office/drawing/2014/main" id="{397F9C98-FBD7-C833-3AE1-2B0071A61557}"/>
              </a:ext>
            </a:extLst>
          </p:cNvPr>
          <p:cNvSpPr>
            <a:spLocks noGrp="1"/>
          </p:cNvSpPr>
          <p:nvPr>
            <p:ph type="title"/>
          </p:nvPr>
        </p:nvSpPr>
        <p:spPr/>
        <p:txBody>
          <a:bodyPr/>
          <a:lstStyle/>
          <a:p>
            <a:r>
              <a:rPr lang="en-AU"/>
              <a:t>The properties of Euler’s number </a:t>
            </a:r>
          </a:p>
        </p:txBody>
      </p:sp>
      <p:sp>
        <p:nvSpPr>
          <p:cNvPr id="4" name="Text Placeholder 3">
            <a:extLst>
              <a:ext uri="{FF2B5EF4-FFF2-40B4-BE49-F238E27FC236}">
                <a16:creationId xmlns:a16="http://schemas.microsoft.com/office/drawing/2014/main" id="{35A10759-FA4D-5BA0-6C8C-843711425330}"/>
              </a:ext>
            </a:extLst>
          </p:cNvPr>
          <p:cNvSpPr>
            <a:spLocks noGrp="1"/>
          </p:cNvSpPr>
          <p:nvPr>
            <p:ph type="body" sz="quarter" idx="18"/>
          </p:nvPr>
        </p:nvSpPr>
        <p:spPr/>
        <p:txBody>
          <a:bodyPr/>
          <a:lstStyle/>
          <a:p>
            <a:r>
              <a:rPr lang="en-AU"/>
              <a:t>Properties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6E5165D-90E6-6AB1-567C-CD6A6E91FF55}"/>
                  </a:ext>
                </a:extLst>
              </p:cNvPr>
              <p:cNvSpPr>
                <a:spLocks noGrp="1"/>
              </p:cNvSpPr>
              <p:nvPr>
                <p:ph type="body" sz="quarter" idx="17"/>
              </p:nvPr>
            </p:nvSpPr>
            <p:spPr>
              <a:xfrm>
                <a:off x="360000" y="1567087"/>
                <a:ext cx="11484000" cy="2804192"/>
              </a:xfrm>
            </p:spPr>
            <p:txBody>
              <a:bodyPr/>
              <a:lstStyle/>
              <a:p>
                <a:r>
                  <a:rPr lang="en-AU"/>
                  <a:t>Euler’s number </a:t>
                </a:r>
                <a14:m>
                  <m:oMath xmlns:m="http://schemas.openxmlformats.org/officeDocument/2006/math">
                    <m:r>
                      <a:rPr lang="en-AU" b="0" i="1" smtClean="0">
                        <a:latin typeface="Cambria Math" panose="02040503050406030204" pitchFamily="18" charset="0"/>
                      </a:rPr>
                      <m:t>𝑒</m:t>
                    </m:r>
                  </m:oMath>
                </a14:m>
                <a:r>
                  <a:rPr lang="en-AU"/>
                  <a:t> is irrational</a:t>
                </a:r>
              </a:p>
              <a:p>
                <a:r>
                  <a:rPr lang="en-AU"/>
                  <a:t>Its value is approximately </a:t>
                </a:r>
                <a14:m>
                  <m:oMath xmlns:m="http://schemas.openxmlformats.org/officeDocument/2006/math">
                    <m:r>
                      <a:rPr lang="en-AU" i="1">
                        <a:latin typeface="Cambria Math" panose="02040503050406030204" pitchFamily="18" charset="0"/>
                      </a:rPr>
                      <m:t>𝑒</m:t>
                    </m:r>
                    <m:r>
                      <a:rPr lang="en-AU" b="0" i="1" smtClean="0">
                        <a:latin typeface="Cambria Math" panose="02040503050406030204" pitchFamily="18" charset="0"/>
                      </a:rPr>
                      <m:t>=</m:t>
                    </m:r>
                    <m:r>
                      <a:rPr lang="en-AU" i="1">
                        <a:latin typeface="Cambria Math" panose="02040503050406030204" pitchFamily="18" charset="0"/>
                      </a:rPr>
                      <m:t>2.71828182845</m:t>
                    </m:r>
                  </m:oMath>
                </a14:m>
                <a:r>
                  <a:rPr lang="en-AU"/>
                  <a:t>…</a:t>
                </a:r>
              </a:p>
              <a:p>
                <a:r>
                  <a:rPr lang="en-AU"/>
                  <a:t>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𝑥</m:t>
                        </m:r>
                      </m:sup>
                    </m:sSup>
                  </m:oMath>
                </a14:m>
                <a:r>
                  <a:rPr lang="en-AU"/>
                  <a:t> is its own derivative:</a:t>
                </a:r>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m:t>
                          </m:r>
                        </m:num>
                        <m:den>
                          <m:r>
                            <a:rPr lang="en-AU" b="0" i="1" smtClean="0">
                              <a:latin typeface="Cambria Math" panose="02040503050406030204" pitchFamily="18" charset="0"/>
                            </a:rPr>
                            <m:t>𝑑𝑥</m:t>
                          </m:r>
                        </m:den>
                      </m:f>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𝑥</m:t>
                              </m:r>
                            </m:sup>
                          </m:sSup>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𝑥</m:t>
                          </m:r>
                        </m:sup>
                      </m:sSup>
                    </m:oMath>
                  </m:oMathPara>
                </a14:m>
                <a:endParaRPr lang="en-AU"/>
              </a:p>
              <a:p>
                <a:endParaRPr lang="en-AU"/>
              </a:p>
            </p:txBody>
          </p:sp>
        </mc:Choice>
        <mc:Fallback xmlns="">
          <p:sp>
            <p:nvSpPr>
              <p:cNvPr id="5" name="Text Placeholder 4">
                <a:extLst>
                  <a:ext uri="{FF2B5EF4-FFF2-40B4-BE49-F238E27FC236}">
                    <a16:creationId xmlns:a16="http://schemas.microsoft.com/office/drawing/2014/main" id="{B6E5165D-90E6-6AB1-567C-CD6A6E91FF55}"/>
                  </a:ext>
                </a:extLst>
              </p:cNvPr>
              <p:cNvSpPr>
                <a:spLocks noGrp="1" noRot="1" noChangeAspect="1" noMove="1" noResize="1" noEditPoints="1" noAdjustHandles="1" noChangeArrowheads="1" noChangeShapeType="1" noTextEdit="1"/>
              </p:cNvSpPr>
              <p:nvPr>
                <p:ph type="body" sz="quarter" idx="17"/>
              </p:nvPr>
            </p:nvSpPr>
            <p:spPr>
              <a:xfrm>
                <a:off x="360000" y="1567087"/>
                <a:ext cx="11484000" cy="2804192"/>
              </a:xfrm>
              <a:blipFill>
                <a:blip r:embed="rId2"/>
                <a:stretch>
                  <a:fillRect l="-1327"/>
                </a:stretch>
              </a:blipFill>
            </p:spPr>
            <p:txBody>
              <a:bodyPr/>
              <a:lstStyle/>
              <a:p>
                <a:r>
                  <a:rPr lang="en-US">
                    <a:noFill/>
                  </a:rPr>
                  <a:t> </a:t>
                </a:r>
              </a:p>
            </p:txBody>
          </p:sp>
        </mc:Fallback>
      </mc:AlternateContent>
    </p:spTree>
    <p:extLst>
      <p:ext uri="{BB962C8B-B14F-4D97-AF65-F5344CB8AC3E}">
        <p14:creationId xmlns:p14="http://schemas.microsoft.com/office/powerpoint/2010/main" val="4912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3E7C533D-C171-A104-5D05-4C87780DE8C2}"/>
                  </a:ext>
                </a:extLst>
              </p:cNvPr>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𝑥</m:t>
                          </m:r>
                        </m:sup>
                      </m:sSup>
                    </m:oMath>
                  </m:oMathPara>
                </a14:m>
                <a:endParaRPr lang="en-AU"/>
              </a:p>
            </p:txBody>
          </p:sp>
        </mc:Choice>
        <mc:Fallback xmlns="">
          <p:sp>
            <p:nvSpPr>
              <p:cNvPr id="3" name="Title 2">
                <a:extLst>
                  <a:ext uri="{FF2B5EF4-FFF2-40B4-BE49-F238E27FC236}">
                    <a16:creationId xmlns:a16="http://schemas.microsoft.com/office/drawing/2014/main" id="{3E7C533D-C171-A104-5D05-4C87780DE8C2}"/>
                  </a:ext>
                </a:extLst>
              </p:cNvPr>
              <p:cNvSpPr>
                <a:spLocks noGrp="1" noRot="1" noChangeAspect="1" noMove="1" noResize="1" noEditPoints="1" noAdjustHandles="1" noChangeArrowheads="1" noChangeShapeType="1" noTextEdit="1"/>
              </p:cNvSpPr>
              <p:nvPr>
                <p:ph type="title"/>
              </p:nvPr>
            </p:nvSpPr>
            <p:spPr>
              <a:blipFill>
                <a:blip r:embed="rId2"/>
                <a:stretch>
                  <a:fillRect l="-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BD15A6F-BA3E-8FF7-CCB9-525F6315AE73}"/>
                  </a:ext>
                </a:extLst>
              </p:cNvPr>
              <p:cNvSpPr>
                <a:spLocks noGrp="1"/>
              </p:cNvSpPr>
              <p:nvPr>
                <p:ph type="body" sz="quarter" idx="17"/>
              </p:nvPr>
            </p:nvSpPr>
            <p:spPr>
              <a:xfrm>
                <a:off x="360000" y="1567086"/>
                <a:ext cx="4648418" cy="4807835"/>
              </a:xfrm>
            </p:spPr>
            <p:txBody>
              <a:bodyPr/>
              <a:lstStyle/>
              <a:p>
                <a:r>
                  <a:rPr lang="en-AU"/>
                  <a:t>What do we know about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𝑥</m:t>
                        </m:r>
                      </m:sup>
                    </m:sSup>
                  </m:oMath>
                </a14:m>
                <a:r>
                  <a:rPr lang="en-AU"/>
                  <a:t>?</a:t>
                </a:r>
              </a:p>
              <a:p>
                <a:r>
                  <a:rPr lang="en-AU"/>
                  <a:t>Intercepts:</a:t>
                </a:r>
              </a:p>
              <a:p>
                <a:r>
                  <a:rPr lang="en-AU"/>
                  <a:t>Domain:</a:t>
                </a:r>
              </a:p>
              <a:p>
                <a:r>
                  <a:rPr lang="en-AU"/>
                  <a:t>Range:</a:t>
                </a:r>
              </a:p>
              <a:p>
                <a:r>
                  <a:rPr lang="en-AU"/>
                  <a:t>Symmetry (odd or even function?):</a:t>
                </a:r>
              </a:p>
              <a:p>
                <a:r>
                  <a:rPr lang="en-AU"/>
                  <a:t>Behaviour as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a:p>
              <a:p>
                <a:r>
                  <a:rPr lang="en-AU"/>
                  <a:t>Behaviour as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oMath>
                </a14:m>
                <a:endParaRPr lang="en-AU"/>
              </a:p>
              <a:p>
                <a:r>
                  <a:rPr lang="en-AU"/>
                  <a:t>Any other information:</a:t>
                </a:r>
              </a:p>
              <a:p>
                <a:endParaRPr lang="en-AU"/>
              </a:p>
              <a:p>
                <a:endParaRPr lang="en-AU"/>
              </a:p>
            </p:txBody>
          </p:sp>
        </mc:Choice>
        <mc:Fallback xmlns="">
          <p:sp>
            <p:nvSpPr>
              <p:cNvPr id="5" name="Text Placeholder 4">
                <a:extLst>
                  <a:ext uri="{FF2B5EF4-FFF2-40B4-BE49-F238E27FC236}">
                    <a16:creationId xmlns:a16="http://schemas.microsoft.com/office/drawing/2014/main" id="{3BD15A6F-BA3E-8FF7-CCB9-525F6315AE73}"/>
                  </a:ext>
                </a:extLst>
              </p:cNvPr>
              <p:cNvSpPr>
                <a:spLocks noGrp="1" noRot="1" noChangeAspect="1" noMove="1" noResize="1" noEditPoints="1" noAdjustHandles="1" noChangeArrowheads="1" noChangeShapeType="1" noTextEdit="1"/>
              </p:cNvSpPr>
              <p:nvPr>
                <p:ph type="body" sz="quarter" idx="17"/>
              </p:nvPr>
            </p:nvSpPr>
            <p:spPr>
              <a:xfrm>
                <a:off x="360000" y="1567086"/>
                <a:ext cx="4648418" cy="4807835"/>
              </a:xfrm>
              <a:blipFill>
                <a:blip r:embed="rId3"/>
                <a:stretch>
                  <a:fillRect l="-3277" b="-380"/>
                </a:stretch>
              </a:blipFill>
            </p:spPr>
            <p:txBody>
              <a:bodyPr/>
              <a:lstStyle/>
              <a:p>
                <a:r>
                  <a:rPr lang="en-US">
                    <a:noFill/>
                  </a:rPr>
                  <a:t> </a:t>
                </a:r>
              </a:p>
            </p:txBody>
          </p:sp>
        </mc:Fallback>
      </mc:AlternateContent>
      <p:pic>
        <p:nvPicPr>
          <p:cNvPr id="7" name="Picture 6" descr="A black and white Cartesian plane with grey grid lines. The horizontal axis shows values form -5 to 5 and the vertical axis shows values from -2 to 8. There is a red line representing an exponential curve, which is labelled with the equation y=e to the power of x, which is also written in red.">
            <a:extLst>
              <a:ext uri="{FF2B5EF4-FFF2-40B4-BE49-F238E27FC236}">
                <a16:creationId xmlns:a16="http://schemas.microsoft.com/office/drawing/2014/main" id="{697F98F2-4995-9949-E5B8-FF0DC4B40414}"/>
              </a:ext>
            </a:extLst>
          </p:cNvPr>
          <p:cNvPicPr>
            <a:picLocks noChangeAspect="1"/>
          </p:cNvPicPr>
          <p:nvPr/>
        </p:nvPicPr>
        <p:blipFill>
          <a:blip r:embed="rId4"/>
          <a:stretch>
            <a:fillRect/>
          </a:stretch>
        </p:blipFill>
        <p:spPr>
          <a:xfrm>
            <a:off x="6609138" y="1537398"/>
            <a:ext cx="4862626" cy="4843305"/>
          </a:xfrm>
          <a:prstGeom prst="rect">
            <a:avLst/>
          </a:prstGeom>
        </p:spPr>
      </p:pic>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662E3352-4335-BA33-774F-1998E8DEB1A2}"/>
                  </a:ext>
                </a:extLst>
              </p:cNvPr>
              <p:cNvSpPr txBox="1">
                <a:spLocks/>
              </p:cNvSpPr>
              <p:nvPr/>
            </p:nvSpPr>
            <p:spPr>
              <a:xfrm>
                <a:off x="1979921" y="1591761"/>
                <a:ext cx="415892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a:solidFill>
                    <a:schemeClr val="tx2">
                      <a:lumMod val="75000"/>
                    </a:schemeClr>
                  </a:solidFill>
                </a:endParaRPr>
              </a:p>
              <a:p>
                <a14:m>
                  <m:oMath xmlns:m="http://schemas.openxmlformats.org/officeDocument/2006/math">
                    <m:r>
                      <a:rPr lang="en-AU" b="0" i="1" smtClean="0">
                        <a:solidFill>
                          <a:schemeClr val="tx2">
                            <a:lumMod val="75000"/>
                          </a:schemeClr>
                        </a:solidFill>
                        <a:latin typeface="Cambria Math" panose="02040503050406030204" pitchFamily="18" charset="0"/>
                      </a:rPr>
                      <m:t>𝑦</m:t>
                    </m:r>
                    <m:r>
                      <a:rPr lang="en-AU" b="0" i="1" smtClean="0">
                        <a:solidFill>
                          <a:schemeClr val="tx2">
                            <a:lumMod val="75000"/>
                          </a:schemeClr>
                        </a:solidFill>
                        <a:latin typeface="Cambria Math" panose="02040503050406030204" pitchFamily="18" charset="0"/>
                      </a:rPr>
                      <m:t>=0</m:t>
                    </m:r>
                  </m:oMath>
                </a14:m>
                <a:r>
                  <a:rPr lang="en-AU">
                    <a:solidFill>
                      <a:schemeClr val="tx2">
                        <a:lumMod val="75000"/>
                      </a:schemeClr>
                    </a:solidFill>
                  </a:rPr>
                  <a:t>, no </a:t>
                </a:r>
                <a14:m>
                  <m:oMath xmlns:m="http://schemas.openxmlformats.org/officeDocument/2006/math">
                    <m:r>
                      <a:rPr lang="en-AU" b="0" i="1" smtClean="0">
                        <a:solidFill>
                          <a:schemeClr val="tx2">
                            <a:lumMod val="75000"/>
                          </a:schemeClr>
                        </a:solidFill>
                        <a:latin typeface="Cambria Math" panose="02040503050406030204" pitchFamily="18" charset="0"/>
                      </a:rPr>
                      <m:t>𝑥</m:t>
                    </m:r>
                  </m:oMath>
                </a14:m>
                <a:r>
                  <a:rPr lang="en-AU">
                    <a:solidFill>
                      <a:schemeClr val="tx2">
                        <a:lumMod val="75000"/>
                      </a:schemeClr>
                    </a:solidFill>
                  </a:rPr>
                  <a:t>-intercepts</a:t>
                </a:r>
              </a:p>
              <a:p>
                <a:r>
                  <a:rPr lang="en-AU">
                    <a:solidFill>
                      <a:schemeClr val="tx2">
                        <a:lumMod val="75000"/>
                      </a:schemeClr>
                    </a:solidFill>
                  </a:rPr>
                  <a:t>All real </a:t>
                </a:r>
                <a14:m>
                  <m:oMath xmlns:m="http://schemas.openxmlformats.org/officeDocument/2006/math">
                    <m:r>
                      <a:rPr lang="en-AU" b="0" i="1" smtClean="0">
                        <a:solidFill>
                          <a:schemeClr val="tx2">
                            <a:lumMod val="75000"/>
                          </a:schemeClr>
                        </a:solidFill>
                        <a:latin typeface="Cambria Math" panose="02040503050406030204" pitchFamily="18" charset="0"/>
                      </a:rPr>
                      <m:t>𝑥</m:t>
                    </m:r>
                  </m:oMath>
                </a14:m>
                <a:endParaRPr lang="en-AU">
                  <a:solidFill>
                    <a:schemeClr val="tx2">
                      <a:lumMod val="75000"/>
                    </a:schemeClr>
                  </a:solidFill>
                </a:endParaRPr>
              </a:p>
              <a:p>
                <a14:m>
                  <m:oMath xmlns:m="http://schemas.openxmlformats.org/officeDocument/2006/math">
                    <m:r>
                      <a:rPr lang="en-AU" b="0" i="1" smtClean="0">
                        <a:solidFill>
                          <a:schemeClr val="tx2">
                            <a:lumMod val="75000"/>
                          </a:schemeClr>
                        </a:solidFill>
                        <a:latin typeface="Cambria Math" panose="02040503050406030204" pitchFamily="18" charset="0"/>
                      </a:rPr>
                      <m:t>𝑦</m:t>
                    </m:r>
                    <m:r>
                      <a:rPr lang="en-AU" b="0" i="1" smtClean="0">
                        <a:solidFill>
                          <a:schemeClr val="tx2">
                            <a:lumMod val="75000"/>
                          </a:schemeClr>
                        </a:solidFill>
                        <a:latin typeface="Cambria Math" panose="02040503050406030204" pitchFamily="18" charset="0"/>
                      </a:rPr>
                      <m:t>&gt;0</m:t>
                    </m:r>
                  </m:oMath>
                </a14:m>
                <a:r>
                  <a:rPr lang="en-AU">
                    <a:solidFill>
                      <a:schemeClr val="tx2">
                        <a:lumMod val="75000"/>
                      </a:schemeClr>
                    </a:solidFill>
                  </a:rPr>
                  <a:t> </a:t>
                </a:r>
              </a:p>
              <a:p>
                <a:r>
                  <a:rPr lang="en-AU">
                    <a:solidFill>
                      <a:schemeClr val="tx2">
                        <a:lumMod val="75000"/>
                      </a:schemeClr>
                    </a:solidFill>
                  </a:rPr>
                  <a:t>			Neither</a:t>
                </a:r>
              </a:p>
              <a:p>
                <a:r>
                  <a:rPr lang="en-AU">
                    <a:solidFill>
                      <a:schemeClr val="tx2">
                        <a:lumMod val="75000"/>
                      </a:schemeClr>
                    </a:solidFill>
                  </a:rPr>
                  <a:t>	      </a:t>
                </a:r>
                <a14:m>
                  <m:oMath xmlns:m="http://schemas.openxmlformats.org/officeDocument/2006/math">
                    <m:r>
                      <a:rPr lang="en-AU" b="0" i="1" smtClean="0">
                        <a:solidFill>
                          <a:schemeClr val="tx2">
                            <a:lumMod val="75000"/>
                          </a:schemeClr>
                        </a:solidFill>
                        <a:latin typeface="Cambria Math" panose="02040503050406030204" pitchFamily="18" charset="0"/>
                      </a:rPr>
                      <m:t>𝑦</m:t>
                    </m:r>
                    <m:r>
                      <a:rPr lang="en-AU" b="0" i="1" smtClean="0">
                        <a:solidFill>
                          <a:schemeClr val="tx2">
                            <a:lumMod val="75000"/>
                          </a:schemeClr>
                        </a:solidFill>
                        <a:latin typeface="Cambria Math" panose="02040503050406030204" pitchFamily="18" charset="0"/>
                      </a:rPr>
                      <m:t>→∞</m:t>
                    </m:r>
                  </m:oMath>
                </a14:m>
                <a:endParaRPr lang="en-AU">
                  <a:solidFill>
                    <a:schemeClr val="tx2">
                      <a:lumMod val="75000"/>
                    </a:schemeClr>
                  </a:solidFill>
                </a:endParaRPr>
              </a:p>
              <a:p>
                <a:r>
                  <a:rPr lang="en-AU">
                    <a:solidFill>
                      <a:schemeClr val="tx2">
                        <a:lumMod val="75000"/>
                      </a:schemeClr>
                    </a:solidFill>
                  </a:rPr>
                  <a:t>	      </a:t>
                </a:r>
                <a14:m>
                  <m:oMath xmlns:m="http://schemas.openxmlformats.org/officeDocument/2006/math">
                    <m:r>
                      <a:rPr lang="en-AU" b="0" i="1" smtClean="0">
                        <a:solidFill>
                          <a:schemeClr val="tx2">
                            <a:lumMod val="75000"/>
                          </a:schemeClr>
                        </a:solidFill>
                        <a:latin typeface="Cambria Math" panose="02040503050406030204" pitchFamily="18" charset="0"/>
                      </a:rPr>
                      <m:t>𝑦</m:t>
                    </m:r>
                    <m:r>
                      <a:rPr lang="en-AU" b="0" i="1" smtClean="0">
                        <a:solidFill>
                          <a:schemeClr val="tx2">
                            <a:lumMod val="75000"/>
                          </a:schemeClr>
                        </a:solidFill>
                        <a:latin typeface="Cambria Math" panose="02040503050406030204" pitchFamily="18" charset="0"/>
                      </a:rPr>
                      <m:t>→0</m:t>
                    </m:r>
                  </m:oMath>
                </a14:m>
                <a:endParaRPr lang="en-AU">
                  <a:solidFill>
                    <a:schemeClr val="tx2">
                      <a:lumMod val="75000"/>
                    </a:schemeClr>
                  </a:solidFill>
                </a:endParaRPr>
              </a:p>
              <a:p>
                <a:r>
                  <a:rPr lang="en-AU">
                    <a:solidFill>
                      <a:schemeClr val="tx2">
                        <a:lumMod val="75000"/>
                      </a:schemeClr>
                    </a:solidFill>
                  </a:rPr>
                  <a:t>	      Always increasing</a:t>
                </a:r>
              </a:p>
            </p:txBody>
          </p:sp>
        </mc:Choice>
        <mc:Fallback xmlns="">
          <p:sp>
            <p:nvSpPr>
              <p:cNvPr id="6" name="Text Placeholder 4">
                <a:extLst>
                  <a:ext uri="{FF2B5EF4-FFF2-40B4-BE49-F238E27FC236}">
                    <a16:creationId xmlns:a16="http://schemas.microsoft.com/office/drawing/2014/main" id="{662E3352-4335-BA33-774F-1998E8DEB1A2}"/>
                  </a:ext>
                </a:extLst>
              </p:cNvPr>
              <p:cNvSpPr txBox="1">
                <a:spLocks noRot="1" noChangeAspect="1" noMove="1" noResize="1" noEditPoints="1" noAdjustHandles="1" noChangeArrowheads="1" noChangeShapeType="1" noTextEdit="1"/>
              </p:cNvSpPr>
              <p:nvPr/>
            </p:nvSpPr>
            <p:spPr>
              <a:xfrm>
                <a:off x="1979921" y="1591761"/>
                <a:ext cx="4158929" cy="4807835"/>
              </a:xfrm>
              <a:prstGeom prst="rect">
                <a:avLst/>
              </a:prstGeom>
              <a:blipFill>
                <a:blip r:embed="rId5"/>
                <a:stretch>
                  <a:fillRect l="-3812" b="-38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459234D-B043-E1FE-FAF5-5A8A2D8F8F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7733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BF375784-7BC4-CC40-2FC0-6D0081E79728}"/>
                  </a:ext>
                </a:extLst>
              </p:cNvPr>
              <p:cNvSpPr txBox="1">
                <a:spLocks/>
              </p:cNvSpPr>
              <p:nvPr/>
            </p:nvSpPr>
            <p:spPr>
              <a:xfrm>
                <a:off x="386127" y="2743000"/>
                <a:ext cx="4799828" cy="34272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Expanding the equation: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=8−4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m:t>
                        </m:r>
                        <m:r>
                          <a:rPr lang="en-AU" b="0" i="1" smtClean="0">
                            <a:latin typeface="Cambria Math" panose="02040503050406030204" pitchFamily="18" charset="0"/>
                          </a:rPr>
                          <m:t>𝑘𝑥</m:t>
                        </m:r>
                      </m:sup>
                    </m:sSup>
                  </m:oMath>
                </a14:m>
                <a:endParaRPr lang="en-AU" dirty="0"/>
              </a:p>
              <a:p>
                <a:r>
                  <a:rPr lang="en-AU" dirty="0"/>
                  <a:t>Vertical dilation by a factor of 4</a:t>
                </a:r>
              </a:p>
              <a:p>
                <a14:m>
                  <m:oMath xmlns:m="http://schemas.openxmlformats.org/officeDocument/2006/math">
                    <m:r>
                      <a:rPr lang="en-AU" b="0" i="1" smtClean="0">
                        <a:latin typeface="Cambria Math" panose="02040503050406030204" pitchFamily="18" charset="0"/>
                      </a:rPr>
                      <m:t>𝑦</m:t>
                    </m:r>
                  </m:oMath>
                </a14:m>
                <a:r>
                  <a:rPr lang="en-AU" dirty="0"/>
                  <a:t>-intercept: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0</m:t>
                        </m:r>
                      </m:e>
                    </m:d>
                    <m:r>
                      <a:rPr lang="en-AU" b="0" i="1" smtClean="0">
                        <a:latin typeface="Cambria Math" panose="02040503050406030204" pitchFamily="18" charset="0"/>
                      </a:rPr>
                      <m:t>=8−4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0</m:t>
                        </m:r>
                      </m:sup>
                    </m:sSup>
                    <m:r>
                      <a:rPr lang="en-AU" b="0" i="1" smtClean="0">
                        <a:latin typeface="Cambria Math" panose="02040503050406030204" pitchFamily="18" charset="0"/>
                      </a:rPr>
                      <m:t>=4</m:t>
                    </m:r>
                  </m:oMath>
                </a14:m>
                <a:endParaRPr lang="en-AU" dirty="0"/>
              </a:p>
              <a:p>
                <a:r>
                  <a:rPr lang="en-AU" dirty="0"/>
                  <a:t>As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→8−4</m:t>
                    </m:r>
                    <m:d>
                      <m:dPr>
                        <m:ctrlPr>
                          <a:rPr lang="en-AU" b="0" i="1" smtClean="0">
                            <a:latin typeface="Cambria Math" panose="02040503050406030204" pitchFamily="18" charset="0"/>
                          </a:rPr>
                        </m:ctrlPr>
                      </m:dPr>
                      <m:e>
                        <m:r>
                          <a:rPr lang="en-AU" b="0" i="1" smtClean="0">
                            <a:latin typeface="Cambria Math" panose="02040503050406030204" pitchFamily="18" charset="0"/>
                          </a:rPr>
                          <m:t>0</m:t>
                        </m:r>
                      </m:e>
                    </m:d>
                    <m:r>
                      <a:rPr lang="en-AU" b="0" i="1" smtClean="0">
                        <a:latin typeface="Cambria Math" panose="02040503050406030204" pitchFamily="18" charset="0"/>
                      </a:rPr>
                      <m:t>=8</m:t>
                    </m:r>
                  </m:oMath>
                </a14:m>
                <a:r>
                  <a:rPr lang="en-AU" dirty="0"/>
                  <a:t>. </a:t>
                </a:r>
              </a:p>
              <a:p>
                <a:r>
                  <a:rPr lang="en-AU" dirty="0"/>
                  <a:t>Horizontal asymptote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=8</m:t>
                    </m:r>
                  </m:oMath>
                </a14:m>
                <a:r>
                  <a:rPr lang="en-AU" dirty="0"/>
                  <a:t>.</a:t>
                </a:r>
              </a:p>
              <a:p>
                <a:r>
                  <a:rPr lang="en-AU" dirty="0"/>
                  <a:t>As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oMath>
                </a14:m>
                <a:r>
                  <a:rPr lang="en-AU" dirty="0"/>
                  <a:t> </a:t>
                </a:r>
              </a:p>
              <a:p>
                <a:endParaRPr lang="en-AU" dirty="0"/>
              </a:p>
            </p:txBody>
          </p:sp>
        </mc:Choice>
        <mc:Fallback xmlns="">
          <p:sp>
            <p:nvSpPr>
              <p:cNvPr id="7" name="Text Placeholder 4">
                <a:extLst>
                  <a:ext uri="{FF2B5EF4-FFF2-40B4-BE49-F238E27FC236}">
                    <a16:creationId xmlns:a16="http://schemas.microsoft.com/office/drawing/2014/main" id="{BF375784-7BC4-CC40-2FC0-6D0081E79728}"/>
                  </a:ext>
                </a:extLst>
              </p:cNvPr>
              <p:cNvSpPr txBox="1">
                <a:spLocks noRot="1" noChangeAspect="1" noMove="1" noResize="1" noEditPoints="1" noAdjustHandles="1" noChangeArrowheads="1" noChangeShapeType="1" noTextEdit="1"/>
              </p:cNvSpPr>
              <p:nvPr/>
            </p:nvSpPr>
            <p:spPr>
              <a:xfrm>
                <a:off x="386127" y="2743000"/>
                <a:ext cx="4799828" cy="3427279"/>
              </a:xfrm>
              <a:prstGeom prst="rect">
                <a:avLst/>
              </a:prstGeom>
              <a:blipFill>
                <a:blip r:embed="rId2"/>
                <a:stretch>
                  <a:fillRect l="-3173" b="-551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 Placeholder 4">
                <a:extLst>
                  <a:ext uri="{FF2B5EF4-FFF2-40B4-BE49-F238E27FC236}">
                    <a16:creationId xmlns:a16="http://schemas.microsoft.com/office/drawing/2014/main" id="{56FEE627-2EE4-FAA9-047F-BC7854DE905D}"/>
                  </a:ext>
                </a:extLst>
              </p:cNvPr>
              <p:cNvSpPr txBox="1">
                <a:spLocks/>
              </p:cNvSpPr>
              <p:nvPr/>
            </p:nvSpPr>
            <p:spPr>
              <a:xfrm>
                <a:off x="387828" y="2747354"/>
                <a:ext cx="4799828" cy="34272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Expanding the equation:</a:t>
                </a:r>
              </a:p>
              <a:p>
                <a:r>
                  <a:rPr lang="en-AU" dirty="0"/>
                  <a:t>Vertical dilation by a factor of </a:t>
                </a:r>
              </a:p>
              <a:p>
                <a14:m>
                  <m:oMath xmlns:m="http://schemas.openxmlformats.org/officeDocument/2006/math">
                    <m:r>
                      <a:rPr lang="en-AU" b="0" i="1" smtClean="0">
                        <a:latin typeface="Cambria Math" panose="02040503050406030204" pitchFamily="18" charset="0"/>
                      </a:rPr>
                      <m:t>𝑦</m:t>
                    </m:r>
                  </m:oMath>
                </a14:m>
                <a:r>
                  <a:rPr lang="en-AU" dirty="0"/>
                  <a:t>-intercept:</a:t>
                </a:r>
              </a:p>
              <a:p>
                <a:r>
                  <a:rPr lang="en-AU" dirty="0"/>
                  <a:t>As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oMath>
                </a14:m>
                <a:endParaRPr lang="en-AU" dirty="0"/>
              </a:p>
              <a:p>
                <a:r>
                  <a:rPr lang="en-AU" dirty="0"/>
                  <a:t>Horizontal asymptote at</a:t>
                </a:r>
              </a:p>
              <a:p>
                <a:r>
                  <a:rPr lang="en-AU" dirty="0"/>
                  <a:t>As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a:t>
                </a:r>
                <a14:m>
                  <m:oMath xmlns:m="http://schemas.openxmlformats.org/officeDocument/2006/math">
                    <m:r>
                      <a:rPr lang="en-AU" b="0" i="1" dirty="0" smtClean="0">
                        <a:latin typeface="Cambria Math" panose="02040503050406030204" pitchFamily="18" charset="0"/>
                      </a:rPr>
                      <m:t>𝑦</m:t>
                    </m:r>
                    <m:r>
                      <a:rPr lang="en-AU" b="0" i="1" dirty="0" smtClean="0">
                        <a:latin typeface="Cambria Math" panose="02040503050406030204" pitchFamily="18" charset="0"/>
                      </a:rPr>
                      <m:t>→</m:t>
                    </m:r>
                  </m:oMath>
                </a14:m>
                <a:endParaRPr lang="en-AU" dirty="0"/>
              </a:p>
              <a:p>
                <a:endParaRPr lang="en-AU" dirty="0"/>
              </a:p>
            </p:txBody>
          </p:sp>
        </mc:Choice>
        <mc:Fallback xmlns="">
          <p:sp>
            <p:nvSpPr>
              <p:cNvPr id="4" name="Text Placeholder 4">
                <a:extLst>
                  <a:ext uri="{FF2B5EF4-FFF2-40B4-BE49-F238E27FC236}">
                    <a16:creationId xmlns:a16="http://schemas.microsoft.com/office/drawing/2014/main" id="{56FEE627-2EE4-FAA9-047F-BC7854DE905D}"/>
                  </a:ext>
                </a:extLst>
              </p:cNvPr>
              <p:cNvSpPr txBox="1">
                <a:spLocks noRot="1" noChangeAspect="1" noMove="1" noResize="1" noEditPoints="1" noAdjustHandles="1" noChangeArrowheads="1" noChangeShapeType="1" noTextEdit="1"/>
              </p:cNvSpPr>
              <p:nvPr/>
            </p:nvSpPr>
            <p:spPr>
              <a:xfrm>
                <a:off x="387828" y="2747354"/>
                <a:ext cx="4799828" cy="3427279"/>
              </a:xfrm>
              <a:prstGeom prst="rect">
                <a:avLst/>
              </a:prstGeom>
              <a:blipFill>
                <a:blip r:embed="rId3"/>
                <a:stretch>
                  <a:fillRect l="-3304" b="-5160"/>
                </a:stretch>
              </a:blipFill>
            </p:spPr>
            <p:txBody>
              <a:bodyPr/>
              <a:lstStyle/>
              <a:p>
                <a:r>
                  <a:rPr lang="en-AU">
                    <a:noFill/>
                  </a:rPr>
                  <a:t> </a:t>
                </a:r>
              </a:p>
            </p:txBody>
          </p:sp>
        </mc:Fallback>
      </mc:AlternateContent>
      <p:sp>
        <p:nvSpPr>
          <p:cNvPr id="3" name="Title 2">
            <a:extLst>
              <a:ext uri="{FF2B5EF4-FFF2-40B4-BE49-F238E27FC236}">
                <a16:creationId xmlns:a16="http://schemas.microsoft.com/office/drawing/2014/main" id="{FC7C9630-C10B-846C-59F3-8110F6DD8ED3}"/>
              </a:ext>
            </a:extLst>
          </p:cNvPr>
          <p:cNvSpPr>
            <a:spLocks noGrp="1"/>
          </p:cNvSpPr>
          <p:nvPr>
            <p:ph type="title"/>
          </p:nvPr>
        </p:nvSpPr>
        <p:spPr/>
        <p:txBody>
          <a:bodyPr/>
          <a:lstStyle/>
          <a:p>
            <a:r>
              <a:rPr lang="en-AU"/>
              <a:t>HSC-style question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280C9A3-33BB-11CD-1B4C-BC41A7F35665}"/>
                  </a:ext>
                </a:extLst>
              </p:cNvPr>
              <p:cNvSpPr>
                <a:spLocks noGrp="1"/>
              </p:cNvSpPr>
              <p:nvPr>
                <p:ph type="body" sz="quarter" idx="17"/>
              </p:nvPr>
            </p:nvSpPr>
            <p:spPr>
              <a:xfrm>
                <a:off x="360000" y="1271252"/>
                <a:ext cx="11484000" cy="1155332"/>
              </a:xfrm>
            </p:spPr>
            <p:txBody>
              <a:bodyPr/>
              <a:lstStyle/>
              <a:p>
                <a:r>
                  <a:rPr lang="en-AU" dirty="0"/>
                  <a:t>Consider the function</a:t>
                </a:r>
                <a14:m>
                  <m:oMath xmlns:m="http://schemas.openxmlformats.org/officeDocument/2006/math">
                    <m:r>
                      <a:rPr lang="en-AU" b="0" i="0" smtClean="0">
                        <a:latin typeface="Cambria Math" panose="02040503050406030204" pitchFamily="18" charset="0"/>
                      </a:rPr>
                      <m:t> </m:t>
                    </m:r>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=4</m:t>
                    </m:r>
                    <m:d>
                      <m:dPr>
                        <m:ctrlPr>
                          <a:rPr lang="en-AU" i="1">
                            <a:latin typeface="Cambria Math" panose="02040503050406030204" pitchFamily="18" charset="0"/>
                          </a:rPr>
                        </m:ctrlPr>
                      </m:dPr>
                      <m:e>
                        <m:r>
                          <a:rPr lang="en-AU" i="1">
                            <a:latin typeface="Cambria Math" panose="02040503050406030204" pitchFamily="18" charset="0"/>
                          </a:rPr>
                          <m:t>2−</m:t>
                        </m:r>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m:t>
                            </m:r>
                            <m:r>
                              <a:rPr lang="en-AU" i="1">
                                <a:latin typeface="Cambria Math" panose="02040503050406030204" pitchFamily="18" charset="0"/>
                              </a:rPr>
                              <m:t>𝑘𝑥</m:t>
                            </m:r>
                          </m:sup>
                        </m:sSup>
                      </m:e>
                    </m:d>
                  </m:oMath>
                </a14:m>
                <a:r>
                  <a:rPr lang="en-AU" dirty="0"/>
                  <a:t> where </a:t>
                </a:r>
                <a14:m>
                  <m:oMath xmlns:m="http://schemas.openxmlformats.org/officeDocument/2006/math">
                    <m:r>
                      <a:rPr lang="en-AU" i="1">
                        <a:latin typeface="Cambria Math" panose="02040503050406030204" pitchFamily="18" charset="0"/>
                      </a:rPr>
                      <m:t>𝑘</m:t>
                    </m:r>
                  </m:oMath>
                </a14:m>
                <a:r>
                  <a:rPr lang="en-AU" dirty="0"/>
                  <a:t> is a positive constant.</a:t>
                </a:r>
              </a:p>
              <a:p>
                <a:r>
                  <a:rPr lang="en-AU" dirty="0"/>
                  <a:t>Draw a sketch of the graph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oMath>
                </a14:m>
                <a:r>
                  <a:rPr lang="en-AU" dirty="0"/>
                  <a:t>, showing the </a:t>
                </a:r>
                <a14:m>
                  <m:oMath xmlns:m="http://schemas.openxmlformats.org/officeDocument/2006/math">
                    <m:r>
                      <a:rPr lang="en-AU" i="1">
                        <a:latin typeface="Cambria Math" panose="02040503050406030204" pitchFamily="18" charset="0"/>
                      </a:rPr>
                      <m:t>𝑦</m:t>
                    </m:r>
                  </m:oMath>
                </a14:m>
                <a:r>
                  <a:rPr lang="en-AU" dirty="0"/>
                  <a:t>-intercept and its behaviour as </a:t>
                </a:r>
                <a14:m>
                  <m:oMath xmlns:m="http://schemas.openxmlformats.org/officeDocument/2006/math">
                    <m:r>
                      <a:rPr lang="en-AU" i="1">
                        <a:latin typeface="Cambria Math" panose="02040503050406030204" pitchFamily="18" charset="0"/>
                      </a:rPr>
                      <m:t>𝑥</m:t>
                    </m:r>
                  </m:oMath>
                </a14:m>
                <a:r>
                  <a:rPr lang="en-AU" dirty="0"/>
                  <a:t> increases.</a:t>
                </a:r>
              </a:p>
              <a:p>
                <a:endParaRPr lang="en-AU" dirty="0"/>
              </a:p>
            </p:txBody>
          </p:sp>
        </mc:Choice>
        <mc:Fallback xmlns="">
          <p:sp>
            <p:nvSpPr>
              <p:cNvPr id="5" name="Text Placeholder 4">
                <a:extLst>
                  <a:ext uri="{FF2B5EF4-FFF2-40B4-BE49-F238E27FC236}">
                    <a16:creationId xmlns:a16="http://schemas.microsoft.com/office/drawing/2014/main" id="{F280C9A3-33BB-11CD-1B4C-BC41A7F35665}"/>
                  </a:ext>
                </a:extLst>
              </p:cNvPr>
              <p:cNvSpPr>
                <a:spLocks noGrp="1" noRot="1" noChangeAspect="1" noMove="1" noResize="1" noEditPoints="1" noAdjustHandles="1" noChangeArrowheads="1" noChangeShapeType="1" noTextEdit="1"/>
              </p:cNvSpPr>
              <p:nvPr>
                <p:ph type="body" sz="quarter" idx="17"/>
              </p:nvPr>
            </p:nvSpPr>
            <p:spPr>
              <a:xfrm>
                <a:off x="360000" y="1271252"/>
                <a:ext cx="11484000" cy="1155332"/>
              </a:xfrm>
              <a:blipFill>
                <a:blip r:embed="rId4"/>
                <a:stretch>
                  <a:fillRect l="-1327" b="-6349"/>
                </a:stretch>
              </a:blipFill>
            </p:spPr>
            <p:txBody>
              <a:bodyPr/>
              <a:lstStyle/>
              <a:p>
                <a:r>
                  <a:rPr lang="en-AU">
                    <a:noFill/>
                  </a:rPr>
                  <a:t> </a:t>
                </a:r>
              </a:p>
            </p:txBody>
          </p:sp>
        </mc:Fallback>
      </mc:AlternateContent>
      <p:pic>
        <p:nvPicPr>
          <p:cNvPr id="6" name="Picture 5" descr="A black and white blank, numberless, Cartesian plane. There is a horizontal, dashed black line labelled y=8 and a black line in the shape of an inverted exponential curve that is rising, passing through the point (0,4) and approaching the asymptote at y=8.">
            <a:extLst>
              <a:ext uri="{FF2B5EF4-FFF2-40B4-BE49-F238E27FC236}">
                <a16:creationId xmlns:a16="http://schemas.microsoft.com/office/drawing/2014/main" id="{1E6DE55D-AE15-0980-08C2-43AC0D47A30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12401" y="2583708"/>
            <a:ext cx="5325563" cy="3552211"/>
          </a:xfrm>
          <a:prstGeom prst="rect">
            <a:avLst/>
          </a:prstGeom>
          <a:noFill/>
          <a:ln>
            <a:noFill/>
          </a:ln>
        </p:spPr>
      </p:pic>
      <p:sp>
        <p:nvSpPr>
          <p:cNvPr id="2" name="Slide Number Placeholder 1">
            <a:extLst>
              <a:ext uri="{FF2B5EF4-FFF2-40B4-BE49-F238E27FC236}">
                <a16:creationId xmlns:a16="http://schemas.microsoft.com/office/drawing/2014/main" id="{3EECEC04-1369-C004-EB04-FFD36768DE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13974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AE30F-BF5C-4575-F7B9-72907CD46873}"/>
              </a:ext>
            </a:extLst>
          </p:cNvPr>
          <p:cNvSpPr>
            <a:spLocks noGrp="1"/>
          </p:cNvSpPr>
          <p:nvPr>
            <p:ph type="title"/>
          </p:nvPr>
        </p:nvSpPr>
        <p:spPr/>
        <p:txBody>
          <a:bodyPr/>
          <a:lstStyle/>
          <a:p>
            <a:r>
              <a:rPr lang="en-AU"/>
              <a:t>Derivatives and functions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74D72A1-C096-E644-D477-B190FD093B79}"/>
                  </a:ext>
                </a:extLst>
              </p:cNvPr>
              <p:cNvSpPr>
                <a:spLocks noGrp="1"/>
              </p:cNvSpPr>
              <p:nvPr>
                <p:ph type="body" sz="quarter" idx="17"/>
              </p:nvPr>
            </p:nvSpPr>
            <p:spPr/>
            <p:txBody>
              <a:bodyPr/>
              <a:lstStyle/>
              <a:p>
                <a:r>
                  <a:rPr lang="en-AU" b="1"/>
                  <a:t>Questions</a:t>
                </a:r>
              </a:p>
              <a:p>
                <a:pPr marL="457200" indent="-457200">
                  <a:buFont typeface="+mj-lt"/>
                  <a:buAutoNum type="arabicPeriod"/>
                </a:pPr>
                <a:r>
                  <a:rPr lang="en-AU"/>
                  <a:t>Find the derivative of the function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a:t>.</a:t>
                </a:r>
              </a:p>
              <a:p>
                <a:pPr marL="457200" indent="-457200">
                  <a:buFont typeface="+mj-lt"/>
                  <a:buAutoNum type="arabicPeriod"/>
                </a:pPr>
                <a:r>
                  <a:rPr lang="en-AU"/>
                  <a:t>Find the points where the value of the derivative is equal to the value of the function.</a:t>
                </a:r>
              </a:p>
              <a:p>
                <a:pPr marL="457200" indent="-457200">
                  <a:buFont typeface="+mj-lt"/>
                  <a:buAutoNum type="arabicPeriod"/>
                </a:pPr>
                <a:r>
                  <a:rPr lang="en-AU"/>
                  <a:t>Find the equations of the tangents at those points.</a:t>
                </a:r>
              </a:p>
              <a:p>
                <a:pPr marL="457200" indent="-457200">
                  <a:buFont typeface="+mj-lt"/>
                  <a:buAutoNum type="arabicPeriod"/>
                </a:pPr>
                <a:r>
                  <a:rPr lang="en-AU"/>
                  <a:t>Sketch the function and its tangents. </a:t>
                </a:r>
              </a:p>
            </p:txBody>
          </p:sp>
        </mc:Choice>
        <mc:Fallback xmlns="">
          <p:sp>
            <p:nvSpPr>
              <p:cNvPr id="5" name="Text Placeholder 4">
                <a:extLst>
                  <a:ext uri="{FF2B5EF4-FFF2-40B4-BE49-F238E27FC236}">
                    <a16:creationId xmlns:a16="http://schemas.microsoft.com/office/drawing/2014/main" id="{474D72A1-C096-E644-D477-B190FD093B7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E2133AA-93CD-6EF4-E4EA-FBF4120C2A9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05969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830A52-972F-0C0B-56D5-9458A0E7086E}"/>
              </a:ext>
            </a:extLst>
          </p:cNvPr>
          <p:cNvSpPr>
            <a:spLocks noGrp="1"/>
          </p:cNvSpPr>
          <p:nvPr>
            <p:ph type="title"/>
          </p:nvPr>
        </p:nvSpPr>
        <p:spPr/>
        <p:txBody>
          <a:bodyPr/>
          <a:lstStyle/>
          <a:p>
            <a:r>
              <a:rPr lang="en-AU"/>
              <a:t>Solutions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9ABE8CD-3791-59B1-0F53-95278D66BBCB}"/>
                  </a:ext>
                </a:extLst>
              </p:cNvPr>
              <p:cNvSpPr>
                <a:spLocks noGrp="1"/>
              </p:cNvSpPr>
              <p:nvPr>
                <p:ph type="body" sz="quarter" idx="17"/>
              </p:nvPr>
            </p:nvSpPr>
            <p:spPr>
              <a:xfrm>
                <a:off x="354000" y="1227934"/>
                <a:ext cx="6943271" cy="5083219"/>
              </a:xfrm>
            </p:spPr>
            <p:txBody>
              <a:bodyPr/>
              <a:lstStyle/>
              <a:p>
                <a:pPr marL="457200" indent="-457200">
                  <a:buFont typeface="+mj-lt"/>
                  <a:buAutoNum type="arabicPeriod"/>
                </a:pPr>
                <a:r>
                  <a:rPr lang="en-AU" b="0" dirty="0"/>
                  <a: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=2</m:t>
                    </m:r>
                    <m:r>
                      <a:rPr lang="en-AU" b="0" i="1" smtClean="0">
                        <a:latin typeface="Cambria Math" panose="02040503050406030204" pitchFamily="18" charset="0"/>
                      </a:rPr>
                      <m:t>𝑥</m:t>
                    </m:r>
                  </m:oMath>
                </a14:m>
                <a:endParaRPr lang="en-AU" dirty="0"/>
              </a:p>
              <a:p>
                <a:pPr marL="457200" indent="-457200">
                  <a:buFont typeface="+mj-lt"/>
                  <a:buAutoNum type="arabicPeriod"/>
                </a:pPr>
                <a:r>
                  <a:rPr lang="en-AU" b="0" dirty="0"/>
                  <a:t>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oMath>
                </a14:m>
                <a:br>
                  <a:rPr lang="en-AU" b="0" dirty="0"/>
                </a:br>
                <a:r>
                  <a:rPr lang="en-AU" b="0" dirty="0"/>
                  <a:t>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=0</m:t>
                    </m:r>
                  </m:oMath>
                </a14:m>
                <a:r>
                  <a:rPr lang="en-AU" b="0" dirty="0"/>
                  <a:t> </a:t>
                </a:r>
                <a:br>
                  <a:rPr lang="en-AU" b="0" dirty="0"/>
                </a:br>
                <a:r>
                  <a:rPr lang="en-AU" b="0" dirty="0"/>
                  <a:t> </a:t>
                </a:r>
                <a14:m>
                  <m:oMath xmlns:m="http://schemas.openxmlformats.org/officeDocument/2006/math">
                    <m:r>
                      <a:rPr lang="en-AU" b="0" i="1" smtClean="0">
                        <a:latin typeface="Cambria Math" panose="02040503050406030204" pitchFamily="18" charset="0"/>
                      </a:rPr>
                      <m:t>𝑥</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=0</m:t>
                    </m:r>
                  </m:oMath>
                </a14:m>
                <a:r>
                  <a:rPr lang="en-AU" dirty="0"/>
                  <a:t> </a:t>
                </a:r>
                <a:br>
                  <a:rPr lang="en-AU" dirty="0"/>
                </a:br>
                <a:r>
                  <a:rPr lang="en-AU" dirty="0"/>
                  <a:t>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=0, 2</m:t>
                    </m:r>
                  </m:oMath>
                </a14:m>
                <a:r>
                  <a:rPr lang="en-AU" dirty="0"/>
                  <a:t> </a:t>
                </a:r>
                <a:br>
                  <a:rPr lang="en-AU" dirty="0"/>
                </a:br>
                <a:r>
                  <a:rPr lang="en-AU" dirty="0"/>
                  <a:t>The points are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0, 0</m:t>
                        </m:r>
                      </m:e>
                    </m:d>
                  </m:oMath>
                </a14:m>
                <a:r>
                  <a:rPr lang="en-AU" dirty="0"/>
                  <a:t> and </a:t>
                </a:r>
                <a14:m>
                  <m:oMath xmlns:m="http://schemas.openxmlformats.org/officeDocument/2006/math">
                    <m:r>
                      <a:rPr lang="en-AU" i="1" dirty="0" smtClean="0">
                        <a:latin typeface="Cambria Math" panose="02040503050406030204" pitchFamily="18" charset="0"/>
                      </a:rPr>
                      <m:t>(2, 4)</m:t>
                    </m:r>
                  </m:oMath>
                </a14:m>
                <a:r>
                  <a:rPr lang="en-AU" dirty="0"/>
                  <a:t>.</a:t>
                </a:r>
              </a:p>
              <a:p>
                <a:pPr marL="457200" indent="-457200">
                  <a:buFont typeface="+mj-lt"/>
                  <a:buAutoNum type="arabicPeriod"/>
                </a:pPr>
                <a:r>
                  <a:rPr lang="en-AU" dirty="0"/>
                  <a:t>At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0, 0</m:t>
                        </m:r>
                      </m:e>
                    </m:d>
                  </m:oMath>
                </a14:m>
                <a:r>
                  <a:rPr lang="en-AU" dirty="0"/>
                  <a: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=0</m:t>
                    </m:r>
                  </m:oMath>
                </a14:m>
                <a:r>
                  <a:rPr lang="en-AU" dirty="0"/>
                  <a:t>, and the equation of the tangent is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r>
                  <a:rPr lang="en-AU" dirty="0"/>
                  <a:t>.</a:t>
                </a:r>
                <a:br>
                  <a:rPr lang="en-AU" dirty="0"/>
                </a:br>
                <a:r>
                  <a:rPr lang="en-AU" dirty="0"/>
                  <a:t>At </a:t>
                </a:r>
                <a:r>
                  <a:rPr lang="en-AU" b="0" i="0" dirty="0">
                    <a:latin typeface="+mj-lt"/>
                  </a:rPr>
                  <a:t>(</a:t>
                </a:r>
                <a14:m>
                  <m:oMath xmlns:m="http://schemas.openxmlformats.org/officeDocument/2006/math">
                    <m:r>
                      <a:rPr lang="en-AU" b="0" i="1" smtClean="0">
                        <a:latin typeface="Cambria Math" panose="02040503050406030204" pitchFamily="18" charset="0"/>
                      </a:rPr>
                      <m:t>2, 4),</m:t>
                    </m:r>
                  </m:oMath>
                </a14:m>
                <a:r>
                  <a:rPr lang="en-AU" dirty="0"/>
                  <a:t> </a:t>
                </a:r>
                <a14:m>
                  <m:oMath xmlns:m="http://schemas.openxmlformats.org/officeDocument/2006/math">
                    <m:r>
                      <a:rPr lang="en-AU" b="0" i="1" dirty="0" smtClean="0">
                        <a:latin typeface="Cambria Math" panose="02040503050406030204" pitchFamily="18" charset="0"/>
                      </a:rPr>
                      <m:t>𝑦</m:t>
                    </m:r>
                    <m:r>
                      <a:rPr lang="en-AU" b="0" i="1" dirty="0" smtClean="0">
                        <a:latin typeface="Cambria Math" panose="02040503050406030204" pitchFamily="18" charset="0"/>
                      </a:rPr>
                      <m:t>=</m:t>
                    </m:r>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𝑑𝑦</m:t>
                        </m:r>
                      </m:num>
                      <m:den>
                        <m:r>
                          <a:rPr lang="en-AU" b="0" i="1" dirty="0" smtClean="0">
                            <a:latin typeface="Cambria Math" panose="02040503050406030204" pitchFamily="18" charset="0"/>
                          </a:rPr>
                          <m:t>𝑑𝑥</m:t>
                        </m:r>
                      </m:den>
                    </m:f>
                    <m:r>
                      <a:rPr lang="en-AU" b="0" i="1" dirty="0" smtClean="0">
                        <a:latin typeface="Cambria Math" panose="02040503050406030204" pitchFamily="18" charset="0"/>
                      </a:rPr>
                      <m:t>=4</m:t>
                    </m:r>
                  </m:oMath>
                </a14:m>
                <a:r>
                  <a:rPr lang="en-AU" dirty="0"/>
                  <a:t> and the equation of the tangent is </a:t>
                </a:r>
                <a:br>
                  <a:rPr lang="en-AU" b="0" i="1" dirty="0">
                    <a:latin typeface="Cambria Math" panose="02040503050406030204" pitchFamily="18" charset="0"/>
                  </a:rPr>
                </a:b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−4=4(</m:t>
                    </m:r>
                    <m:r>
                      <a:rPr lang="en-AU" b="0" i="1" smtClean="0">
                        <a:latin typeface="Cambria Math" panose="02040503050406030204" pitchFamily="18" charset="0"/>
                      </a:rPr>
                      <m:t>𝑥</m:t>
                    </m:r>
                    <m:r>
                      <a:rPr lang="en-AU" b="0" i="1" smtClean="0">
                        <a:latin typeface="Cambria Math" panose="02040503050406030204" pitchFamily="18" charset="0"/>
                      </a:rPr>
                      <m:t>−2)</m:t>
                    </m:r>
                  </m:oMath>
                </a14:m>
                <a:r>
                  <a:rPr lang="en-AU" dirty="0"/>
                  <a:t> or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dirty="0"/>
                  <a:t>.</a:t>
                </a:r>
              </a:p>
              <a:p>
                <a:pPr marL="457200" indent="-457200">
                  <a:buFont typeface="+mj-lt"/>
                  <a:buAutoNum type="arabicPeriod"/>
                </a:pPr>
                <a:endParaRPr lang="en-AU" dirty="0"/>
              </a:p>
            </p:txBody>
          </p:sp>
        </mc:Choice>
        <mc:Fallback xmlns="">
          <p:sp>
            <p:nvSpPr>
              <p:cNvPr id="5" name="Text Placeholder 4">
                <a:extLst>
                  <a:ext uri="{FF2B5EF4-FFF2-40B4-BE49-F238E27FC236}">
                    <a16:creationId xmlns:a16="http://schemas.microsoft.com/office/drawing/2014/main" id="{69ABE8CD-3791-59B1-0F53-95278D66BBCB}"/>
                  </a:ext>
                </a:extLst>
              </p:cNvPr>
              <p:cNvSpPr>
                <a:spLocks noGrp="1" noRot="1" noChangeAspect="1" noMove="1" noResize="1" noEditPoints="1" noAdjustHandles="1" noChangeArrowheads="1" noChangeShapeType="1" noTextEdit="1"/>
              </p:cNvSpPr>
              <p:nvPr>
                <p:ph type="body" sz="quarter" idx="17"/>
              </p:nvPr>
            </p:nvSpPr>
            <p:spPr>
              <a:xfrm>
                <a:off x="354000" y="1227934"/>
                <a:ext cx="6943271" cy="5083219"/>
              </a:xfrm>
              <a:blipFill>
                <a:blip r:embed="rId2"/>
                <a:stretch>
                  <a:fillRect l="-2107" r="-1317" b="-839"/>
                </a:stretch>
              </a:blipFill>
            </p:spPr>
            <p:txBody>
              <a:bodyPr/>
              <a:lstStyle/>
              <a:p>
                <a:r>
                  <a:rPr lang="en-AU">
                    <a:noFill/>
                  </a:rPr>
                  <a:t> </a:t>
                </a:r>
              </a:p>
            </p:txBody>
          </p:sp>
        </mc:Fallback>
      </mc:AlternateContent>
      <p:pic>
        <p:nvPicPr>
          <p:cNvPr id="9" name="Picture 8" descr="A black and white picture of a blank, numberless, Cartesian plane. There is a black parabola representing the equation y=x squared, with the vertex at (0,0). There is a red line at y=0 and a straight red line through the points (0,-4) and (2,4) representing the tangents to the parabola.">
            <a:extLst>
              <a:ext uri="{FF2B5EF4-FFF2-40B4-BE49-F238E27FC236}">
                <a16:creationId xmlns:a16="http://schemas.microsoft.com/office/drawing/2014/main" id="{5D764507-5CCB-D7FD-B692-1C15FAE8BD74}"/>
              </a:ext>
            </a:extLst>
          </p:cNvPr>
          <p:cNvPicPr>
            <a:picLocks noChangeAspect="1"/>
          </p:cNvPicPr>
          <p:nvPr/>
        </p:nvPicPr>
        <p:blipFill>
          <a:blip r:embed="rId3"/>
          <a:stretch>
            <a:fillRect/>
          </a:stretch>
        </p:blipFill>
        <p:spPr>
          <a:xfrm>
            <a:off x="7465421" y="1628502"/>
            <a:ext cx="4407267" cy="4407267"/>
          </a:xfrm>
          <a:prstGeom prst="rect">
            <a:avLst/>
          </a:prstGeom>
        </p:spPr>
      </p:pic>
      <p:sp>
        <p:nvSpPr>
          <p:cNvPr id="2" name="Slide Number Placeholder 1">
            <a:extLst>
              <a:ext uri="{FF2B5EF4-FFF2-40B4-BE49-F238E27FC236}">
                <a16:creationId xmlns:a16="http://schemas.microsoft.com/office/drawing/2014/main" id="{C39035E4-194B-2A9D-ED4A-94D6764276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29220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37FB4-8F9F-F094-C52A-8F11C161D08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DB5B6E-97A7-874B-8CB9-078FBE7298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3" name="Title 2">
            <a:extLst>
              <a:ext uri="{FF2B5EF4-FFF2-40B4-BE49-F238E27FC236}">
                <a16:creationId xmlns:a16="http://schemas.microsoft.com/office/drawing/2014/main" id="{470D82B3-4ECD-BA97-04EA-2A2A0C2D25AA}"/>
              </a:ext>
            </a:extLst>
          </p:cNvPr>
          <p:cNvSpPr>
            <a:spLocks noGrp="1"/>
          </p:cNvSpPr>
          <p:nvPr>
            <p:ph type="title"/>
          </p:nvPr>
        </p:nvSpPr>
        <p:spPr/>
        <p:txBody>
          <a:bodyPr/>
          <a:lstStyle/>
          <a:p>
            <a:r>
              <a:rPr lang="en-AU"/>
              <a:t>Compound interest (1)</a:t>
            </a:r>
          </a:p>
        </p:txBody>
      </p:sp>
      <p:sp>
        <p:nvSpPr>
          <p:cNvPr id="5" name="Text Placeholder 4">
            <a:extLst>
              <a:ext uri="{FF2B5EF4-FFF2-40B4-BE49-F238E27FC236}">
                <a16:creationId xmlns:a16="http://schemas.microsoft.com/office/drawing/2014/main" id="{EB393330-7323-D3F0-1012-00A9D767BCF4}"/>
              </a:ext>
            </a:extLst>
          </p:cNvPr>
          <p:cNvSpPr>
            <a:spLocks noGrp="1"/>
          </p:cNvSpPr>
          <p:nvPr>
            <p:ph type="body" sz="quarter" idx="17"/>
          </p:nvPr>
        </p:nvSpPr>
        <p:spPr>
          <a:xfrm>
            <a:off x="360000" y="1408590"/>
            <a:ext cx="4516800" cy="1009859"/>
          </a:xfrm>
        </p:spPr>
        <p:txBody>
          <a:bodyPr/>
          <a:lstStyle/>
          <a:p>
            <a:r>
              <a:rPr lang="en-AU"/>
              <a:t>Consider $1000 invested at 10% p.a. compounding yearly for 3 years and complete the table. </a:t>
            </a:r>
          </a:p>
        </p:txBody>
      </p:sp>
      <mc:AlternateContent xmlns:mc="http://schemas.openxmlformats.org/markup-compatibility/2006" xmlns:a14="http://schemas.microsoft.com/office/drawing/2010/main">
        <mc:Choice Requires="a14">
          <p:graphicFrame>
            <p:nvGraphicFramePr>
              <p:cNvPr id="14" name="Table 13" descr="Empty compound interest table">
                <a:extLst>
                  <a:ext uri="{FF2B5EF4-FFF2-40B4-BE49-F238E27FC236}">
                    <a16:creationId xmlns:a16="http://schemas.microsoft.com/office/drawing/2014/main" id="{EC110757-C772-F510-540A-C96CB2303EF6}"/>
                  </a:ext>
                </a:extLst>
              </p:cNvPr>
              <p:cNvGraphicFramePr>
                <a:graphicFrameLocks noGrp="1"/>
              </p:cNvGraphicFramePr>
              <p:nvPr>
                <p:extLst>
                  <p:ext uri="{D42A27DB-BD31-4B8C-83A1-F6EECF244321}">
                    <p14:modId xmlns:p14="http://schemas.microsoft.com/office/powerpoint/2010/main" val="1786948064"/>
                  </p:ext>
                </p:extLst>
              </p:nvPr>
            </p:nvGraphicFramePr>
            <p:xfrm>
              <a:off x="373255" y="2981254"/>
              <a:ext cx="4919508" cy="3383280"/>
            </p:xfrm>
            <a:graphic>
              <a:graphicData uri="http://schemas.openxmlformats.org/drawingml/2006/table">
                <a:tbl>
                  <a:tblPr firstRow="1" bandRow="1">
                    <a:tableStyleId>{5940675A-B579-460E-94D1-54222C63F5DA}</a:tableStyleId>
                  </a:tblPr>
                  <a:tblGrid>
                    <a:gridCol w="680994">
                      <a:extLst>
                        <a:ext uri="{9D8B030D-6E8A-4147-A177-3AD203B41FA5}">
                          <a16:colId xmlns:a16="http://schemas.microsoft.com/office/drawing/2014/main" val="1518335094"/>
                        </a:ext>
                      </a:extLst>
                    </a:gridCol>
                    <a:gridCol w="989704">
                      <a:extLst>
                        <a:ext uri="{9D8B030D-6E8A-4147-A177-3AD203B41FA5}">
                          <a16:colId xmlns:a16="http://schemas.microsoft.com/office/drawing/2014/main" val="1688430143"/>
                        </a:ext>
                      </a:extLst>
                    </a:gridCol>
                    <a:gridCol w="1579096">
                      <a:extLst>
                        <a:ext uri="{9D8B030D-6E8A-4147-A177-3AD203B41FA5}">
                          <a16:colId xmlns:a16="http://schemas.microsoft.com/office/drawing/2014/main" val="191611424"/>
                        </a:ext>
                      </a:extLst>
                    </a:gridCol>
                    <a:gridCol w="1669714">
                      <a:extLst>
                        <a:ext uri="{9D8B030D-6E8A-4147-A177-3AD203B41FA5}">
                          <a16:colId xmlns:a16="http://schemas.microsoft.com/office/drawing/2014/main" val="3932209880"/>
                        </a:ext>
                      </a:extLst>
                    </a:gridCol>
                  </a:tblGrid>
                  <a:tr h="415075">
                    <a:tc>
                      <a:txBody>
                        <a:bodyPr/>
                        <a:lstStyle/>
                        <a:p>
                          <a:pPr algn="ctr"/>
                          <a:r>
                            <a:rPr lang="en-AU"/>
                            <a:t>Year</a:t>
                          </a:r>
                        </a:p>
                      </a:txBody>
                      <a:tcPr/>
                    </a:tc>
                    <a:tc>
                      <a:txBody>
                        <a:bodyPr/>
                        <a:lstStyle/>
                        <a:p>
                          <a:pPr algn="ctr"/>
                          <a:r>
                            <a:rPr lang="en-AU"/>
                            <a:t>Amount</a:t>
                          </a:r>
                          <a14:m>
                            <m:oMath xmlns:m="http://schemas.openxmlformats.org/officeDocument/2006/math">
                              <m:r>
                                <a:rPr lang="en-AU" b="0" i="1" smtClean="0">
                                  <a:latin typeface="Cambria Math" panose="02040503050406030204" pitchFamily="18" charset="0"/>
                                </a:rPr>
                                <m:t>𝐴</m:t>
                              </m:r>
                            </m:oMath>
                          </a14:m>
                          <a:r>
                            <a:rPr lang="en-AU"/>
                            <a:t> ($)</a:t>
                          </a:r>
                        </a:p>
                      </a:txBody>
                      <a:tcPr/>
                    </a:tc>
                    <a:tc>
                      <a:txBody>
                        <a:bodyPr/>
                        <a:lstStyle/>
                        <a:p>
                          <a:pPr algn="ctr"/>
                          <a:r>
                            <a:rPr lang="en-AU"/>
                            <a:t>Interest, </a:t>
                          </a:r>
                          <a14:m>
                            <m:oMath xmlns:m="http://schemas.openxmlformats.org/officeDocument/2006/math">
                              <m:r>
                                <a:rPr lang="en-AU" b="0" i="1" smtClean="0">
                                  <a:latin typeface="Cambria Math" panose="02040503050406030204" pitchFamily="18" charset="0"/>
                                </a:rPr>
                                <m:t>𝐼</m:t>
                              </m:r>
                              <m:r>
                                <a:rPr lang="en-AU" b="0" i="1" smtClean="0">
                                  <a:latin typeface="Cambria Math" panose="02040503050406030204" pitchFamily="18" charset="0"/>
                                </a:rPr>
                                <m:t> </m:t>
                              </m:r>
                            </m:oMath>
                          </a14:m>
                          <a:r>
                            <a:rPr lang="en-AU"/>
                            <a:t>($)</a:t>
                          </a:r>
                        </a:p>
                      </a:txBody>
                      <a:tcPr/>
                    </a:tc>
                    <a:tc>
                      <a:txBody>
                        <a:bodyPr/>
                        <a:lstStyle/>
                        <a:p>
                          <a:pPr algn="ctr"/>
                          <a:r>
                            <a:rPr lang="en-AU"/>
                            <a:t>New amount ($)</a:t>
                          </a:r>
                        </a:p>
                      </a:txBody>
                      <a:tcPr/>
                    </a:tc>
                    <a:extLst>
                      <a:ext uri="{0D108BD9-81ED-4DB2-BD59-A6C34878D82A}">
                        <a16:rowId xmlns:a16="http://schemas.microsoft.com/office/drawing/2014/main" val="601121894"/>
                      </a:ext>
                    </a:extLst>
                  </a:tr>
                  <a:tr h="914400">
                    <a:tc>
                      <a:txBody>
                        <a:bodyPr/>
                        <a:lstStyle/>
                        <a:p>
                          <a:pPr algn="ctr">
                            <a:lnSpc>
                              <a:spcPct val="150000"/>
                            </a:lnSpc>
                          </a:pPr>
                          <a:r>
                            <a:rPr lang="en-AU"/>
                            <a:t>1</a:t>
                          </a:r>
                        </a:p>
                      </a:txBody>
                      <a:tcPr/>
                    </a:tc>
                    <a:tc>
                      <a:txBody>
                        <a:bodyPr/>
                        <a:lstStyle/>
                        <a:p>
                          <a:pPr algn="ctr">
                            <a:lnSpc>
                              <a:spcPct val="150000"/>
                            </a:lnSpc>
                          </a:pPr>
                          <a:r>
                            <a:rPr lang="en-AU"/>
                            <a:t>1000</a:t>
                          </a:r>
                        </a:p>
                      </a:txBody>
                      <a:tcPr/>
                    </a:tc>
                    <a:tc>
                      <a:txBody>
                        <a:bodyPr/>
                        <a:lstStyle/>
                        <a:p>
                          <a:pPr marL="180000" algn="l">
                            <a:lnSpc>
                              <a:spcPct val="150000"/>
                            </a:lnSpc>
                            <a:spcBef>
                              <a:spcPts val="0"/>
                            </a:spcBef>
                          </a:pPr>
                          <a14:m>
                            <m:oMath xmlns:m="http://schemas.openxmlformats.org/officeDocument/2006/math">
                              <m:r>
                                <a:rPr lang="en-AU" b="0" i="1" smtClean="0">
                                  <a:latin typeface="Cambria Math" panose="02040503050406030204" pitchFamily="18" charset="0"/>
                                </a:rPr>
                                <m:t>1000×0.1</m:t>
                              </m:r>
                            </m:oMath>
                          </a14:m>
                          <a:r>
                            <a:rPr lang="en-AU" b="0"/>
                            <a:t> </a:t>
                          </a:r>
                        </a:p>
                        <a:p>
                          <a:pPr marL="180000" algn="l">
                            <a:lnSpc>
                              <a:spcPct val="150000"/>
                            </a:lnSpc>
                            <a:spcBef>
                              <a:spcPts val="0"/>
                            </a:spcBef>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oMath>
                            </m:oMathPara>
                          </a14:m>
                          <a:endParaRPr lang="en-AU"/>
                        </a:p>
                      </a:txBody>
                      <a:tcPr/>
                    </a:tc>
                    <a:tc>
                      <a:txBody>
                        <a:bodyPr/>
                        <a:lstStyle/>
                        <a:p>
                          <a:pPr algn="ctr">
                            <a:lnSpc>
                              <a:spcPct val="150000"/>
                            </a:lnSpc>
                          </a:pPr>
                          <a:endParaRPr lang="en-AU"/>
                        </a:p>
                      </a:txBody>
                      <a:tcPr/>
                    </a:tc>
                    <a:extLst>
                      <a:ext uri="{0D108BD9-81ED-4DB2-BD59-A6C34878D82A}">
                        <a16:rowId xmlns:a16="http://schemas.microsoft.com/office/drawing/2014/main" val="494486534"/>
                      </a:ext>
                    </a:extLst>
                  </a:tr>
                  <a:tr h="914400">
                    <a:tc>
                      <a:txBody>
                        <a:bodyPr/>
                        <a:lstStyle/>
                        <a:p>
                          <a:pPr algn="ctr">
                            <a:lnSpc>
                              <a:spcPct val="150000"/>
                            </a:lnSpc>
                          </a:pPr>
                          <a:r>
                            <a:rPr lang="en-AU"/>
                            <a:t>2</a:t>
                          </a:r>
                        </a:p>
                      </a:txBody>
                      <a:tcPr/>
                    </a:tc>
                    <a:tc>
                      <a:txBody>
                        <a:bodyPr/>
                        <a:lstStyle/>
                        <a:p>
                          <a:pPr algn="ctr">
                            <a:lnSpc>
                              <a:spcPct val="150000"/>
                            </a:lnSpc>
                          </a:pPr>
                          <a:endParaRPr lang="en-AU"/>
                        </a:p>
                      </a:txBody>
                      <a:tcPr/>
                    </a:tc>
                    <a:tc>
                      <a:txBody>
                        <a:bodyPr/>
                        <a:lstStyle/>
                        <a:p>
                          <a:pPr marL="180000" algn="l">
                            <a:lnSpc>
                              <a:spcPct val="150000"/>
                            </a:lnSpc>
                            <a:spcBef>
                              <a:spcPts val="0"/>
                            </a:spcBef>
                          </a:pPr>
                          <a:endParaRPr lang="en-AU"/>
                        </a:p>
                      </a:txBody>
                      <a:tcPr/>
                    </a:tc>
                    <a:tc>
                      <a:txBody>
                        <a:bodyPr/>
                        <a:lstStyle/>
                        <a:p>
                          <a:pPr algn="ctr">
                            <a:lnSpc>
                              <a:spcPct val="150000"/>
                            </a:lnSpc>
                          </a:pPr>
                          <a:endParaRPr lang="en-AU"/>
                        </a:p>
                      </a:txBody>
                      <a:tcPr/>
                    </a:tc>
                    <a:extLst>
                      <a:ext uri="{0D108BD9-81ED-4DB2-BD59-A6C34878D82A}">
                        <a16:rowId xmlns:a16="http://schemas.microsoft.com/office/drawing/2014/main" val="3932763734"/>
                      </a:ext>
                    </a:extLst>
                  </a:tr>
                  <a:tr h="914400">
                    <a:tc>
                      <a:txBody>
                        <a:bodyPr/>
                        <a:lstStyle/>
                        <a:p>
                          <a:pPr algn="ctr">
                            <a:lnSpc>
                              <a:spcPct val="150000"/>
                            </a:lnSpc>
                          </a:pPr>
                          <a:r>
                            <a:rPr lang="en-AU"/>
                            <a:t>3</a:t>
                          </a:r>
                        </a:p>
                      </a:txBody>
                      <a:tcPr/>
                    </a:tc>
                    <a:tc>
                      <a:txBody>
                        <a:bodyPr/>
                        <a:lstStyle/>
                        <a:p>
                          <a:pPr algn="ctr">
                            <a:lnSpc>
                              <a:spcPct val="150000"/>
                            </a:lnSpc>
                          </a:pPr>
                          <a:endParaRPr lang="en-AU"/>
                        </a:p>
                      </a:txBody>
                      <a:tcPr/>
                    </a:tc>
                    <a:tc>
                      <a:txBody>
                        <a:bodyPr/>
                        <a:lstStyle/>
                        <a:p>
                          <a:pPr marL="180000" algn="l">
                            <a:lnSpc>
                              <a:spcPct val="150000"/>
                            </a:lnSpc>
                            <a:spcBef>
                              <a:spcPts val="0"/>
                            </a:spcBef>
                          </a:pPr>
                          <a:endParaRPr lang="en-AU"/>
                        </a:p>
                      </a:txBody>
                      <a:tcPr/>
                    </a:tc>
                    <a:tc>
                      <a:txBody>
                        <a:bodyPr/>
                        <a:lstStyle/>
                        <a:p>
                          <a:pPr algn="ctr">
                            <a:lnSpc>
                              <a:spcPct val="150000"/>
                            </a:lnSpc>
                          </a:pPr>
                          <a:endParaRPr lang="en-AU" dirty="0"/>
                        </a:p>
                      </a:txBody>
                      <a:tcPr/>
                    </a:tc>
                    <a:extLst>
                      <a:ext uri="{0D108BD9-81ED-4DB2-BD59-A6C34878D82A}">
                        <a16:rowId xmlns:a16="http://schemas.microsoft.com/office/drawing/2014/main" val="1796800732"/>
                      </a:ext>
                    </a:extLst>
                  </a:tr>
                </a:tbl>
              </a:graphicData>
            </a:graphic>
          </p:graphicFrame>
        </mc:Choice>
        <mc:Fallback xmlns="">
          <p:graphicFrame>
            <p:nvGraphicFramePr>
              <p:cNvPr id="14" name="Table 13" descr="Empty compound interest table">
                <a:extLst>
                  <a:ext uri="{FF2B5EF4-FFF2-40B4-BE49-F238E27FC236}">
                    <a16:creationId xmlns:a16="http://schemas.microsoft.com/office/drawing/2014/main" id="{EC110757-C772-F510-540A-C96CB2303EF6}"/>
                  </a:ext>
                </a:extLst>
              </p:cNvPr>
              <p:cNvGraphicFramePr>
                <a:graphicFrameLocks noGrp="1"/>
              </p:cNvGraphicFramePr>
              <p:nvPr>
                <p:extLst>
                  <p:ext uri="{D42A27DB-BD31-4B8C-83A1-F6EECF244321}">
                    <p14:modId xmlns:p14="http://schemas.microsoft.com/office/powerpoint/2010/main" val="1786948064"/>
                  </p:ext>
                </p:extLst>
              </p:nvPr>
            </p:nvGraphicFramePr>
            <p:xfrm>
              <a:off x="373255" y="2981254"/>
              <a:ext cx="4919508" cy="3383280"/>
            </p:xfrm>
            <a:graphic>
              <a:graphicData uri="http://schemas.openxmlformats.org/drawingml/2006/table">
                <a:tbl>
                  <a:tblPr firstRow="1" bandRow="1">
                    <a:tableStyleId>{5940675A-B579-460E-94D1-54222C63F5DA}</a:tableStyleId>
                  </a:tblPr>
                  <a:tblGrid>
                    <a:gridCol w="680994">
                      <a:extLst>
                        <a:ext uri="{9D8B030D-6E8A-4147-A177-3AD203B41FA5}">
                          <a16:colId xmlns:a16="http://schemas.microsoft.com/office/drawing/2014/main" val="1518335094"/>
                        </a:ext>
                      </a:extLst>
                    </a:gridCol>
                    <a:gridCol w="989704">
                      <a:extLst>
                        <a:ext uri="{9D8B030D-6E8A-4147-A177-3AD203B41FA5}">
                          <a16:colId xmlns:a16="http://schemas.microsoft.com/office/drawing/2014/main" val="1688430143"/>
                        </a:ext>
                      </a:extLst>
                    </a:gridCol>
                    <a:gridCol w="1579096">
                      <a:extLst>
                        <a:ext uri="{9D8B030D-6E8A-4147-A177-3AD203B41FA5}">
                          <a16:colId xmlns:a16="http://schemas.microsoft.com/office/drawing/2014/main" val="191611424"/>
                        </a:ext>
                      </a:extLst>
                    </a:gridCol>
                    <a:gridCol w="1669714">
                      <a:extLst>
                        <a:ext uri="{9D8B030D-6E8A-4147-A177-3AD203B41FA5}">
                          <a16:colId xmlns:a16="http://schemas.microsoft.com/office/drawing/2014/main" val="3932209880"/>
                        </a:ext>
                      </a:extLst>
                    </a:gridCol>
                  </a:tblGrid>
                  <a:tr h="640080">
                    <a:tc>
                      <a:txBody>
                        <a:bodyPr/>
                        <a:lstStyle/>
                        <a:p>
                          <a:pPr algn="ctr"/>
                          <a:r>
                            <a:rPr lang="en-AU"/>
                            <a:t>Year</a:t>
                          </a:r>
                        </a:p>
                      </a:txBody>
                      <a:tcPr/>
                    </a:tc>
                    <a:tc>
                      <a:txBody>
                        <a:bodyPr/>
                        <a:lstStyle/>
                        <a:p>
                          <a:endParaRPr lang="en-US"/>
                        </a:p>
                      </a:txBody>
                      <a:tcPr>
                        <a:blipFill>
                          <a:blip r:embed="rId2"/>
                          <a:stretch>
                            <a:fillRect l="-69753" t="-4762" r="-330864" b="-431429"/>
                          </a:stretch>
                        </a:blipFill>
                      </a:tcPr>
                    </a:tc>
                    <a:tc>
                      <a:txBody>
                        <a:bodyPr/>
                        <a:lstStyle/>
                        <a:p>
                          <a:endParaRPr lang="en-US"/>
                        </a:p>
                      </a:txBody>
                      <a:tcPr>
                        <a:blipFill>
                          <a:blip r:embed="rId2"/>
                          <a:stretch>
                            <a:fillRect l="-105769" t="-4762" r="-106154" b="-431429"/>
                          </a:stretch>
                        </a:blipFill>
                      </a:tcPr>
                    </a:tc>
                    <a:tc>
                      <a:txBody>
                        <a:bodyPr/>
                        <a:lstStyle/>
                        <a:p>
                          <a:pPr algn="ctr"/>
                          <a:r>
                            <a:rPr lang="en-AU"/>
                            <a:t>New amount ($)</a:t>
                          </a:r>
                        </a:p>
                      </a:txBody>
                      <a:tcPr/>
                    </a:tc>
                    <a:extLst>
                      <a:ext uri="{0D108BD9-81ED-4DB2-BD59-A6C34878D82A}">
                        <a16:rowId xmlns:a16="http://schemas.microsoft.com/office/drawing/2014/main" val="601121894"/>
                      </a:ext>
                    </a:extLst>
                  </a:tr>
                  <a:tr h="914400">
                    <a:tc>
                      <a:txBody>
                        <a:bodyPr/>
                        <a:lstStyle/>
                        <a:p>
                          <a:pPr algn="ctr">
                            <a:lnSpc>
                              <a:spcPct val="150000"/>
                            </a:lnSpc>
                          </a:pPr>
                          <a:r>
                            <a:rPr lang="en-AU"/>
                            <a:t>1</a:t>
                          </a:r>
                        </a:p>
                      </a:txBody>
                      <a:tcPr/>
                    </a:tc>
                    <a:tc>
                      <a:txBody>
                        <a:bodyPr/>
                        <a:lstStyle/>
                        <a:p>
                          <a:pPr algn="ctr">
                            <a:lnSpc>
                              <a:spcPct val="150000"/>
                            </a:lnSpc>
                          </a:pPr>
                          <a:r>
                            <a:rPr lang="en-AU"/>
                            <a:t>1000</a:t>
                          </a:r>
                        </a:p>
                      </a:txBody>
                      <a:tcPr/>
                    </a:tc>
                    <a:tc>
                      <a:txBody>
                        <a:bodyPr/>
                        <a:lstStyle/>
                        <a:p>
                          <a:endParaRPr lang="en-US"/>
                        </a:p>
                      </a:txBody>
                      <a:tcPr>
                        <a:blipFill>
                          <a:blip r:embed="rId2"/>
                          <a:stretch>
                            <a:fillRect l="-105769" t="-73333" r="-106154" b="-202000"/>
                          </a:stretch>
                        </a:blipFill>
                      </a:tcPr>
                    </a:tc>
                    <a:tc>
                      <a:txBody>
                        <a:bodyPr/>
                        <a:lstStyle/>
                        <a:p>
                          <a:pPr algn="ctr">
                            <a:lnSpc>
                              <a:spcPct val="150000"/>
                            </a:lnSpc>
                          </a:pPr>
                          <a:endParaRPr lang="en-AU"/>
                        </a:p>
                      </a:txBody>
                      <a:tcPr/>
                    </a:tc>
                    <a:extLst>
                      <a:ext uri="{0D108BD9-81ED-4DB2-BD59-A6C34878D82A}">
                        <a16:rowId xmlns:a16="http://schemas.microsoft.com/office/drawing/2014/main" val="494486534"/>
                      </a:ext>
                    </a:extLst>
                  </a:tr>
                  <a:tr h="914400">
                    <a:tc>
                      <a:txBody>
                        <a:bodyPr/>
                        <a:lstStyle/>
                        <a:p>
                          <a:pPr algn="ctr">
                            <a:lnSpc>
                              <a:spcPct val="150000"/>
                            </a:lnSpc>
                          </a:pPr>
                          <a:r>
                            <a:rPr lang="en-AU"/>
                            <a:t>2</a:t>
                          </a:r>
                        </a:p>
                      </a:txBody>
                      <a:tcPr/>
                    </a:tc>
                    <a:tc>
                      <a:txBody>
                        <a:bodyPr/>
                        <a:lstStyle/>
                        <a:p>
                          <a:pPr algn="ctr">
                            <a:lnSpc>
                              <a:spcPct val="150000"/>
                            </a:lnSpc>
                          </a:pPr>
                          <a:endParaRPr lang="en-AU"/>
                        </a:p>
                      </a:txBody>
                      <a:tcPr/>
                    </a:tc>
                    <a:tc>
                      <a:txBody>
                        <a:bodyPr/>
                        <a:lstStyle/>
                        <a:p>
                          <a:pPr marL="180000" algn="l">
                            <a:lnSpc>
                              <a:spcPct val="150000"/>
                            </a:lnSpc>
                            <a:spcBef>
                              <a:spcPts val="0"/>
                            </a:spcBef>
                          </a:pPr>
                          <a:endParaRPr lang="en-AU"/>
                        </a:p>
                      </a:txBody>
                      <a:tcPr/>
                    </a:tc>
                    <a:tc>
                      <a:txBody>
                        <a:bodyPr/>
                        <a:lstStyle/>
                        <a:p>
                          <a:pPr algn="ctr">
                            <a:lnSpc>
                              <a:spcPct val="150000"/>
                            </a:lnSpc>
                          </a:pPr>
                          <a:endParaRPr lang="en-AU"/>
                        </a:p>
                      </a:txBody>
                      <a:tcPr/>
                    </a:tc>
                    <a:extLst>
                      <a:ext uri="{0D108BD9-81ED-4DB2-BD59-A6C34878D82A}">
                        <a16:rowId xmlns:a16="http://schemas.microsoft.com/office/drawing/2014/main" val="3932763734"/>
                      </a:ext>
                    </a:extLst>
                  </a:tr>
                  <a:tr h="914400">
                    <a:tc>
                      <a:txBody>
                        <a:bodyPr/>
                        <a:lstStyle/>
                        <a:p>
                          <a:pPr algn="ctr">
                            <a:lnSpc>
                              <a:spcPct val="150000"/>
                            </a:lnSpc>
                          </a:pPr>
                          <a:r>
                            <a:rPr lang="en-AU"/>
                            <a:t>3</a:t>
                          </a:r>
                        </a:p>
                      </a:txBody>
                      <a:tcPr/>
                    </a:tc>
                    <a:tc>
                      <a:txBody>
                        <a:bodyPr/>
                        <a:lstStyle/>
                        <a:p>
                          <a:pPr algn="ctr">
                            <a:lnSpc>
                              <a:spcPct val="150000"/>
                            </a:lnSpc>
                          </a:pPr>
                          <a:endParaRPr lang="en-AU"/>
                        </a:p>
                      </a:txBody>
                      <a:tcPr/>
                    </a:tc>
                    <a:tc>
                      <a:txBody>
                        <a:bodyPr/>
                        <a:lstStyle/>
                        <a:p>
                          <a:pPr marL="180000" algn="l">
                            <a:lnSpc>
                              <a:spcPct val="150000"/>
                            </a:lnSpc>
                            <a:spcBef>
                              <a:spcPts val="0"/>
                            </a:spcBef>
                          </a:pPr>
                          <a:endParaRPr lang="en-AU"/>
                        </a:p>
                      </a:txBody>
                      <a:tcPr/>
                    </a:tc>
                    <a:tc>
                      <a:txBody>
                        <a:bodyPr/>
                        <a:lstStyle/>
                        <a:p>
                          <a:pPr algn="ctr">
                            <a:lnSpc>
                              <a:spcPct val="150000"/>
                            </a:lnSpc>
                          </a:pPr>
                          <a:endParaRPr lang="en-AU"/>
                        </a:p>
                      </a:txBody>
                      <a:tcPr/>
                    </a:tc>
                    <a:extLst>
                      <a:ext uri="{0D108BD9-81ED-4DB2-BD59-A6C34878D82A}">
                        <a16:rowId xmlns:a16="http://schemas.microsoft.com/office/drawing/2014/main" val="179680073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descr="Completed compound interest table">
                <a:extLst>
                  <a:ext uri="{FF2B5EF4-FFF2-40B4-BE49-F238E27FC236}">
                    <a16:creationId xmlns:a16="http://schemas.microsoft.com/office/drawing/2014/main" id="{63F889DF-00F5-8BA2-8E6D-04FCF01191A3}"/>
                  </a:ext>
                </a:extLst>
              </p:cNvPr>
              <p:cNvGraphicFramePr>
                <a:graphicFrameLocks noGrp="1"/>
              </p:cNvGraphicFramePr>
              <p:nvPr>
                <p:extLst>
                  <p:ext uri="{D42A27DB-BD31-4B8C-83A1-F6EECF244321}">
                    <p14:modId xmlns:p14="http://schemas.microsoft.com/office/powerpoint/2010/main" val="4285686169"/>
                  </p:ext>
                </p:extLst>
              </p:nvPr>
            </p:nvGraphicFramePr>
            <p:xfrm>
              <a:off x="1052815" y="3620276"/>
              <a:ext cx="4241774" cy="2743200"/>
            </p:xfrm>
            <a:graphic>
              <a:graphicData uri="http://schemas.openxmlformats.org/drawingml/2006/table">
                <a:tbl>
                  <a:tblPr firstRow="1" bandRow="1">
                    <a:tableStyleId>{5940675A-B579-460E-94D1-54222C63F5DA}</a:tableStyleId>
                  </a:tblPr>
                  <a:tblGrid>
                    <a:gridCol w="990000">
                      <a:extLst>
                        <a:ext uri="{9D8B030D-6E8A-4147-A177-3AD203B41FA5}">
                          <a16:colId xmlns:a16="http://schemas.microsoft.com/office/drawing/2014/main" val="1803113194"/>
                        </a:ext>
                      </a:extLst>
                    </a:gridCol>
                    <a:gridCol w="1581374">
                      <a:extLst>
                        <a:ext uri="{9D8B030D-6E8A-4147-A177-3AD203B41FA5}">
                          <a16:colId xmlns:a16="http://schemas.microsoft.com/office/drawing/2014/main" val="2190602693"/>
                        </a:ext>
                      </a:extLst>
                    </a:gridCol>
                    <a:gridCol w="1670400">
                      <a:extLst>
                        <a:ext uri="{9D8B030D-6E8A-4147-A177-3AD203B41FA5}">
                          <a16:colId xmlns:a16="http://schemas.microsoft.com/office/drawing/2014/main" val="1785853024"/>
                        </a:ext>
                      </a:extLst>
                    </a:gridCol>
                  </a:tblGrid>
                  <a:tr h="914400">
                    <a:tc>
                      <a:txBody>
                        <a:bodyPr/>
                        <a:lstStyle/>
                        <a:p>
                          <a:pPr algn="ctr">
                            <a:lnSpc>
                              <a:spcPct val="150000"/>
                            </a:lnSpc>
                          </a:pPr>
                          <a:endParaRPr lang="en-AU"/>
                        </a:p>
                      </a:txBody>
                      <a:tcPr/>
                    </a:tc>
                    <a:tc>
                      <a:txBody>
                        <a:bodyPr/>
                        <a:lstStyle/>
                        <a:p>
                          <a:pPr marL="180000" algn="l">
                            <a:lnSpc>
                              <a:spcPct val="150000"/>
                            </a:lnSpc>
                            <a:spcBef>
                              <a:spcPts val="0"/>
                            </a:spcBef>
                          </a:pPr>
                          <a14:m>
                            <m:oMath xmlns:m="http://schemas.openxmlformats.org/officeDocument/2006/math">
                              <m:r>
                                <a:rPr lang="en-AU" b="0" i="1" smtClean="0">
                                  <a:latin typeface="Cambria Math" panose="02040503050406030204" pitchFamily="18" charset="0"/>
                                </a:rPr>
                                <m:t>1000×0.1</m:t>
                              </m:r>
                            </m:oMath>
                          </a14:m>
                          <a:r>
                            <a:rPr lang="en-AU" b="0"/>
                            <a:t> </a:t>
                          </a:r>
                        </a:p>
                        <a:p>
                          <a:pPr marL="180000" algn="l">
                            <a:lnSpc>
                              <a:spcPct val="150000"/>
                            </a:lnSpc>
                            <a:spcBef>
                              <a:spcPts val="0"/>
                            </a:spcBef>
                          </a:pPr>
                          <a14:m>
                            <m:oMath xmlns:m="http://schemas.openxmlformats.org/officeDocument/2006/math">
                              <m:r>
                                <a:rPr lang="en-AU" b="0" i="1" smtClean="0">
                                  <a:latin typeface="Cambria Math" panose="02040503050406030204" pitchFamily="18" charset="0"/>
                                </a:rPr>
                                <m:t>=100</m:t>
                              </m:r>
                            </m:oMath>
                          </a14:m>
                          <a:r>
                            <a:rPr lang="en-AU"/>
                            <a:t> </a:t>
                          </a:r>
                        </a:p>
                      </a:txBody>
                      <a:tcPr/>
                    </a:tc>
                    <a:tc>
                      <a:txBody>
                        <a:bodyPr/>
                        <a:lstStyle/>
                        <a:p>
                          <a:pPr algn="ctr">
                            <a:lnSpc>
                              <a:spcPct val="150000"/>
                            </a:lnSpc>
                          </a:pPr>
                          <a:r>
                            <a:rPr lang="en-AU"/>
                            <a:t>1100</a:t>
                          </a:r>
                        </a:p>
                      </a:txBody>
                      <a:tcPr/>
                    </a:tc>
                    <a:extLst>
                      <a:ext uri="{0D108BD9-81ED-4DB2-BD59-A6C34878D82A}">
                        <a16:rowId xmlns:a16="http://schemas.microsoft.com/office/drawing/2014/main" val="1236723894"/>
                      </a:ext>
                    </a:extLst>
                  </a:tr>
                  <a:tr h="914400">
                    <a:tc>
                      <a:txBody>
                        <a:bodyPr/>
                        <a:lstStyle/>
                        <a:p>
                          <a:pPr algn="ctr">
                            <a:lnSpc>
                              <a:spcPct val="150000"/>
                            </a:lnSpc>
                          </a:pPr>
                          <a:r>
                            <a:rPr lang="en-AU"/>
                            <a:t>1100</a:t>
                          </a:r>
                        </a:p>
                      </a:txBody>
                      <a:tcPr/>
                    </a:tc>
                    <a:tc>
                      <a:txBody>
                        <a:bodyPr/>
                        <a:lstStyle/>
                        <a:p>
                          <a:pPr marL="180000" algn="l">
                            <a:lnSpc>
                              <a:spcPct val="150000"/>
                            </a:lnSpc>
                            <a:spcBef>
                              <a:spcPts val="0"/>
                            </a:spcBef>
                          </a:pPr>
                          <a14:m>
                            <m:oMath xmlns:m="http://schemas.openxmlformats.org/officeDocument/2006/math">
                              <m:r>
                                <a:rPr lang="en-AU" b="0" i="1" smtClean="0">
                                  <a:latin typeface="Cambria Math" panose="02040503050406030204" pitchFamily="18" charset="0"/>
                                </a:rPr>
                                <m:t>1100×0.1</m:t>
                              </m:r>
                            </m:oMath>
                          </a14:m>
                          <a:r>
                            <a:rPr lang="en-AU" b="0"/>
                            <a:t> </a:t>
                          </a:r>
                        </a:p>
                        <a:p>
                          <a:pPr marL="180000" algn="l">
                            <a:lnSpc>
                              <a:spcPct val="150000"/>
                            </a:lnSpc>
                            <a:spcBef>
                              <a:spcPts val="0"/>
                            </a:spcBef>
                          </a:pPr>
                          <a14:m>
                            <m:oMath xmlns:m="http://schemas.openxmlformats.org/officeDocument/2006/math">
                              <m:r>
                                <a:rPr lang="en-AU" b="0" i="1" smtClean="0">
                                  <a:latin typeface="Cambria Math" panose="02040503050406030204" pitchFamily="18" charset="0"/>
                                </a:rPr>
                                <m:t>=110</m:t>
                              </m:r>
                            </m:oMath>
                          </a14:m>
                          <a:r>
                            <a:rPr lang="en-AU"/>
                            <a:t> </a:t>
                          </a:r>
                        </a:p>
                      </a:txBody>
                      <a:tcPr/>
                    </a:tc>
                    <a:tc>
                      <a:txBody>
                        <a:bodyPr/>
                        <a:lstStyle/>
                        <a:p>
                          <a:pPr algn="ctr">
                            <a:lnSpc>
                              <a:spcPct val="150000"/>
                            </a:lnSpc>
                          </a:pPr>
                          <a:r>
                            <a:rPr lang="en-AU"/>
                            <a:t>1210</a:t>
                          </a:r>
                        </a:p>
                      </a:txBody>
                      <a:tcPr/>
                    </a:tc>
                    <a:extLst>
                      <a:ext uri="{0D108BD9-81ED-4DB2-BD59-A6C34878D82A}">
                        <a16:rowId xmlns:a16="http://schemas.microsoft.com/office/drawing/2014/main" val="2867353064"/>
                      </a:ext>
                    </a:extLst>
                  </a:tr>
                  <a:tr h="914400">
                    <a:tc>
                      <a:txBody>
                        <a:bodyPr/>
                        <a:lstStyle/>
                        <a:p>
                          <a:pPr algn="ctr">
                            <a:lnSpc>
                              <a:spcPct val="150000"/>
                            </a:lnSpc>
                          </a:pPr>
                          <a:r>
                            <a:rPr lang="en-AU"/>
                            <a:t>1210</a:t>
                          </a:r>
                        </a:p>
                      </a:txBody>
                      <a:tcPr/>
                    </a:tc>
                    <a:tc>
                      <a:txBody>
                        <a:bodyPr/>
                        <a:lstStyle/>
                        <a:p>
                          <a:pPr marL="180000" algn="l">
                            <a:lnSpc>
                              <a:spcPct val="150000"/>
                            </a:lnSpc>
                            <a:spcBef>
                              <a:spcPts val="0"/>
                            </a:spcBef>
                          </a:pPr>
                          <a14:m>
                            <m:oMath xmlns:m="http://schemas.openxmlformats.org/officeDocument/2006/math">
                              <m:r>
                                <a:rPr lang="en-AU" b="0" i="1" smtClean="0">
                                  <a:latin typeface="Cambria Math" panose="02040503050406030204" pitchFamily="18" charset="0"/>
                                </a:rPr>
                                <m:t>1210×0.1</m:t>
                              </m:r>
                            </m:oMath>
                          </a14:m>
                          <a:r>
                            <a:rPr lang="en-AU" b="0"/>
                            <a:t> </a:t>
                          </a:r>
                        </a:p>
                        <a:p>
                          <a:pPr marL="180000" algn="l">
                            <a:lnSpc>
                              <a:spcPct val="150000"/>
                            </a:lnSpc>
                            <a:spcBef>
                              <a:spcPts val="0"/>
                            </a:spcBef>
                          </a:pPr>
                          <a14:m>
                            <m:oMath xmlns:m="http://schemas.openxmlformats.org/officeDocument/2006/math">
                              <m:r>
                                <a:rPr lang="en-AU" b="0" i="1" smtClean="0">
                                  <a:latin typeface="Cambria Math" panose="02040503050406030204" pitchFamily="18" charset="0"/>
                                </a:rPr>
                                <m:t>=121</m:t>
                              </m:r>
                            </m:oMath>
                          </a14:m>
                          <a:r>
                            <a:rPr lang="en-AU"/>
                            <a:t> </a:t>
                          </a:r>
                        </a:p>
                      </a:txBody>
                      <a:tcPr/>
                    </a:tc>
                    <a:tc>
                      <a:txBody>
                        <a:bodyPr/>
                        <a:lstStyle/>
                        <a:p>
                          <a:pPr algn="ctr">
                            <a:lnSpc>
                              <a:spcPct val="150000"/>
                            </a:lnSpc>
                          </a:pPr>
                          <a:r>
                            <a:rPr lang="en-AU" dirty="0"/>
                            <a:t>1331</a:t>
                          </a:r>
                        </a:p>
                      </a:txBody>
                      <a:tcPr/>
                    </a:tc>
                    <a:extLst>
                      <a:ext uri="{0D108BD9-81ED-4DB2-BD59-A6C34878D82A}">
                        <a16:rowId xmlns:a16="http://schemas.microsoft.com/office/drawing/2014/main" val="4007188721"/>
                      </a:ext>
                    </a:extLst>
                  </a:tr>
                </a:tbl>
              </a:graphicData>
            </a:graphic>
          </p:graphicFrame>
        </mc:Choice>
        <mc:Fallback xmlns="">
          <p:graphicFrame>
            <p:nvGraphicFramePr>
              <p:cNvPr id="6" name="Table 5" descr="Completed compound interest table">
                <a:extLst>
                  <a:ext uri="{FF2B5EF4-FFF2-40B4-BE49-F238E27FC236}">
                    <a16:creationId xmlns:a16="http://schemas.microsoft.com/office/drawing/2014/main" id="{63F889DF-00F5-8BA2-8E6D-04FCF01191A3}"/>
                  </a:ext>
                </a:extLst>
              </p:cNvPr>
              <p:cNvGraphicFramePr>
                <a:graphicFrameLocks noGrp="1"/>
              </p:cNvGraphicFramePr>
              <p:nvPr>
                <p:extLst>
                  <p:ext uri="{D42A27DB-BD31-4B8C-83A1-F6EECF244321}">
                    <p14:modId xmlns:p14="http://schemas.microsoft.com/office/powerpoint/2010/main" val="4285686169"/>
                  </p:ext>
                </p:extLst>
              </p:nvPr>
            </p:nvGraphicFramePr>
            <p:xfrm>
              <a:off x="1052815" y="3620276"/>
              <a:ext cx="4241774" cy="2743200"/>
            </p:xfrm>
            <a:graphic>
              <a:graphicData uri="http://schemas.openxmlformats.org/drawingml/2006/table">
                <a:tbl>
                  <a:tblPr firstRow="1" bandRow="1">
                    <a:tableStyleId>{5940675A-B579-460E-94D1-54222C63F5DA}</a:tableStyleId>
                  </a:tblPr>
                  <a:tblGrid>
                    <a:gridCol w="990000">
                      <a:extLst>
                        <a:ext uri="{9D8B030D-6E8A-4147-A177-3AD203B41FA5}">
                          <a16:colId xmlns:a16="http://schemas.microsoft.com/office/drawing/2014/main" val="1803113194"/>
                        </a:ext>
                      </a:extLst>
                    </a:gridCol>
                    <a:gridCol w="1581374">
                      <a:extLst>
                        <a:ext uri="{9D8B030D-6E8A-4147-A177-3AD203B41FA5}">
                          <a16:colId xmlns:a16="http://schemas.microsoft.com/office/drawing/2014/main" val="2190602693"/>
                        </a:ext>
                      </a:extLst>
                    </a:gridCol>
                    <a:gridCol w="1670400">
                      <a:extLst>
                        <a:ext uri="{9D8B030D-6E8A-4147-A177-3AD203B41FA5}">
                          <a16:colId xmlns:a16="http://schemas.microsoft.com/office/drawing/2014/main" val="1785853024"/>
                        </a:ext>
                      </a:extLst>
                    </a:gridCol>
                  </a:tblGrid>
                  <a:tr h="914400">
                    <a:tc>
                      <a:txBody>
                        <a:bodyPr/>
                        <a:lstStyle/>
                        <a:p>
                          <a:pPr algn="ctr">
                            <a:lnSpc>
                              <a:spcPct val="150000"/>
                            </a:lnSpc>
                          </a:pPr>
                          <a:endParaRPr lang="en-AU"/>
                        </a:p>
                      </a:txBody>
                      <a:tcPr/>
                    </a:tc>
                    <a:tc>
                      <a:txBody>
                        <a:bodyPr/>
                        <a:lstStyle/>
                        <a:p>
                          <a:endParaRPr lang="en-US"/>
                        </a:p>
                      </a:txBody>
                      <a:tcPr>
                        <a:blipFill>
                          <a:blip r:embed="rId3"/>
                          <a:stretch>
                            <a:fillRect l="-63077" t="-667" r="-106154" b="-202000"/>
                          </a:stretch>
                        </a:blipFill>
                      </a:tcPr>
                    </a:tc>
                    <a:tc>
                      <a:txBody>
                        <a:bodyPr/>
                        <a:lstStyle/>
                        <a:p>
                          <a:pPr algn="ctr">
                            <a:lnSpc>
                              <a:spcPct val="150000"/>
                            </a:lnSpc>
                          </a:pPr>
                          <a:r>
                            <a:rPr lang="en-AU"/>
                            <a:t>1100</a:t>
                          </a:r>
                        </a:p>
                      </a:txBody>
                      <a:tcPr/>
                    </a:tc>
                    <a:extLst>
                      <a:ext uri="{0D108BD9-81ED-4DB2-BD59-A6C34878D82A}">
                        <a16:rowId xmlns:a16="http://schemas.microsoft.com/office/drawing/2014/main" val="1236723894"/>
                      </a:ext>
                    </a:extLst>
                  </a:tr>
                  <a:tr h="914400">
                    <a:tc>
                      <a:txBody>
                        <a:bodyPr/>
                        <a:lstStyle/>
                        <a:p>
                          <a:pPr algn="ctr">
                            <a:lnSpc>
                              <a:spcPct val="150000"/>
                            </a:lnSpc>
                          </a:pPr>
                          <a:r>
                            <a:rPr lang="en-AU"/>
                            <a:t>1100</a:t>
                          </a:r>
                        </a:p>
                      </a:txBody>
                      <a:tcPr/>
                    </a:tc>
                    <a:tc>
                      <a:txBody>
                        <a:bodyPr/>
                        <a:lstStyle/>
                        <a:p>
                          <a:endParaRPr lang="en-US"/>
                        </a:p>
                      </a:txBody>
                      <a:tcPr>
                        <a:blipFill>
                          <a:blip r:embed="rId3"/>
                          <a:stretch>
                            <a:fillRect l="-63077" t="-100000" r="-106154" b="-100662"/>
                          </a:stretch>
                        </a:blipFill>
                      </a:tcPr>
                    </a:tc>
                    <a:tc>
                      <a:txBody>
                        <a:bodyPr/>
                        <a:lstStyle/>
                        <a:p>
                          <a:pPr algn="ctr">
                            <a:lnSpc>
                              <a:spcPct val="150000"/>
                            </a:lnSpc>
                          </a:pPr>
                          <a:r>
                            <a:rPr lang="en-AU"/>
                            <a:t>1210</a:t>
                          </a:r>
                        </a:p>
                      </a:txBody>
                      <a:tcPr/>
                    </a:tc>
                    <a:extLst>
                      <a:ext uri="{0D108BD9-81ED-4DB2-BD59-A6C34878D82A}">
                        <a16:rowId xmlns:a16="http://schemas.microsoft.com/office/drawing/2014/main" val="2867353064"/>
                      </a:ext>
                    </a:extLst>
                  </a:tr>
                  <a:tr h="914400">
                    <a:tc>
                      <a:txBody>
                        <a:bodyPr/>
                        <a:lstStyle/>
                        <a:p>
                          <a:pPr algn="ctr">
                            <a:lnSpc>
                              <a:spcPct val="150000"/>
                            </a:lnSpc>
                          </a:pPr>
                          <a:r>
                            <a:rPr lang="en-AU"/>
                            <a:t>1210</a:t>
                          </a:r>
                        </a:p>
                      </a:txBody>
                      <a:tcPr/>
                    </a:tc>
                    <a:tc>
                      <a:txBody>
                        <a:bodyPr/>
                        <a:lstStyle/>
                        <a:p>
                          <a:endParaRPr lang="en-US"/>
                        </a:p>
                      </a:txBody>
                      <a:tcPr>
                        <a:blipFill>
                          <a:blip r:embed="rId3"/>
                          <a:stretch>
                            <a:fillRect l="-63077" t="-201333" r="-106154" b="-1333"/>
                          </a:stretch>
                        </a:blipFill>
                      </a:tcPr>
                    </a:tc>
                    <a:tc>
                      <a:txBody>
                        <a:bodyPr/>
                        <a:lstStyle/>
                        <a:p>
                          <a:pPr algn="ctr">
                            <a:lnSpc>
                              <a:spcPct val="150000"/>
                            </a:lnSpc>
                          </a:pPr>
                          <a:r>
                            <a:rPr lang="en-AU"/>
                            <a:t>1331</a:t>
                          </a:r>
                        </a:p>
                      </a:txBody>
                      <a:tcPr/>
                    </a:tc>
                    <a:extLst>
                      <a:ext uri="{0D108BD9-81ED-4DB2-BD59-A6C34878D82A}">
                        <a16:rowId xmlns:a16="http://schemas.microsoft.com/office/drawing/2014/main" val="4007188721"/>
                      </a:ext>
                    </a:extLst>
                  </a:tr>
                </a:tbl>
              </a:graphicData>
            </a:graphic>
          </p:graphicFrame>
        </mc:Fallback>
      </mc:AlternateContent>
      <p:pic>
        <p:nvPicPr>
          <p:cNvPr id="11" name="Picture 10" descr="A graph with a background of grey horizontal and vertical grid lines. The horizontal axis is labelled as years, with values of 1 to 5. The vertical axis is labelled as Money, with values from 100 to 1300, in increments of 100. There are 3 blue dots representing the amount of $1000 at 1 year, $1100 at 2 years, and $1200 at 3 years. There are 3 red dots representing Interest, with values of $100 at 1 year, $110 at 2 years and $121 at 3 years.">
            <a:extLst>
              <a:ext uri="{FF2B5EF4-FFF2-40B4-BE49-F238E27FC236}">
                <a16:creationId xmlns:a16="http://schemas.microsoft.com/office/drawing/2014/main" id="{B0168FDC-1AEF-6025-65E1-C1F62418E788}"/>
              </a:ext>
            </a:extLst>
          </p:cNvPr>
          <p:cNvPicPr>
            <a:picLocks noChangeAspect="1"/>
          </p:cNvPicPr>
          <p:nvPr/>
        </p:nvPicPr>
        <p:blipFill>
          <a:blip r:embed="rId4"/>
          <a:stretch>
            <a:fillRect/>
          </a:stretch>
        </p:blipFill>
        <p:spPr>
          <a:xfrm>
            <a:off x="7607816" y="1863722"/>
            <a:ext cx="4276791" cy="4269849"/>
          </a:xfrm>
          <a:prstGeom prst="rect">
            <a:avLst/>
          </a:prstGeom>
        </p:spPr>
      </p:pic>
      <p:sp>
        <p:nvSpPr>
          <p:cNvPr id="8" name="Speech Bubble: Rectangle with Corners Rounded 7">
            <a:extLst>
              <a:ext uri="{FF2B5EF4-FFF2-40B4-BE49-F238E27FC236}">
                <a16:creationId xmlns:a16="http://schemas.microsoft.com/office/drawing/2014/main" id="{7C13A658-F958-FE68-58A8-4C286A8431FA}"/>
              </a:ext>
            </a:extLst>
          </p:cNvPr>
          <p:cNvSpPr/>
          <p:nvPr/>
        </p:nvSpPr>
        <p:spPr>
          <a:xfrm>
            <a:off x="5284102" y="360000"/>
            <a:ext cx="3496216" cy="1450848"/>
          </a:xfrm>
          <a:prstGeom prst="wedgeRoundRectCallout">
            <a:avLst>
              <a:gd name="adj1" fmla="val -101296"/>
              <a:gd name="adj2" fmla="val 1303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can we say that the interest paid at each step is proportional to the amount?</a:t>
            </a:r>
          </a:p>
        </p:txBody>
      </p:sp>
      <p:sp>
        <p:nvSpPr>
          <p:cNvPr id="9" name="Speech Bubble: Rectangle with Corners Rounded 8">
            <a:extLst>
              <a:ext uri="{FF2B5EF4-FFF2-40B4-BE49-F238E27FC236}">
                <a16:creationId xmlns:a16="http://schemas.microsoft.com/office/drawing/2014/main" id="{994E8EEC-6B5A-D928-0BD2-C537C88A8D42}"/>
              </a:ext>
            </a:extLst>
          </p:cNvPr>
          <p:cNvSpPr/>
          <p:nvPr/>
        </p:nvSpPr>
        <p:spPr>
          <a:xfrm>
            <a:off x="5371239" y="3840480"/>
            <a:ext cx="2236570" cy="1938528"/>
          </a:xfrm>
          <a:prstGeom prst="wedgeRoundRectCallout">
            <a:avLst>
              <a:gd name="adj1" fmla="val 111633"/>
              <a:gd name="adj2" fmla="val -1066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t>What does the change between each step represent? </a:t>
            </a:r>
          </a:p>
        </p:txBody>
      </p:sp>
    </p:spTree>
    <p:extLst>
      <p:ext uri="{BB962C8B-B14F-4D97-AF65-F5344CB8AC3E}">
        <p14:creationId xmlns:p14="http://schemas.microsoft.com/office/powerpoint/2010/main" val="136340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F276F-A45C-2C16-9DEA-C247EFD1A9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DB6AD1-7F3A-6B9F-A56E-14FD525D20C6}"/>
              </a:ext>
            </a:extLst>
          </p:cNvPr>
          <p:cNvSpPr>
            <a:spLocks noGrp="1"/>
          </p:cNvSpPr>
          <p:nvPr>
            <p:ph type="title"/>
          </p:nvPr>
        </p:nvSpPr>
        <p:spPr/>
        <p:txBody>
          <a:bodyPr/>
          <a:lstStyle/>
          <a:p>
            <a:r>
              <a:rPr lang="en-AU"/>
              <a:t>Compound interest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809B9E9-C92E-393D-DB32-1905D9809E7B}"/>
                  </a:ext>
                </a:extLst>
              </p:cNvPr>
              <p:cNvSpPr>
                <a:spLocks noGrp="1"/>
              </p:cNvSpPr>
              <p:nvPr>
                <p:ph type="body" sz="quarter" idx="17"/>
              </p:nvPr>
            </p:nvSpPr>
            <p:spPr>
              <a:xfrm>
                <a:off x="360000" y="1567086"/>
                <a:ext cx="6184019" cy="4807835"/>
              </a:xfrm>
            </p:spPr>
            <p:txBody>
              <a:bodyPr/>
              <a:lstStyle/>
              <a:p>
                <a:r>
                  <a:rPr lang="en-AU" dirty="0"/>
                  <a:t>Consider the same investment, $1000 invested at </a:t>
                </a:r>
                <a:br>
                  <a:rPr lang="en-AU" dirty="0"/>
                </a:br>
                <a:r>
                  <a:rPr lang="en-AU" dirty="0"/>
                  <a:t>10% p.a. compounding yearly, over 15 years. </a:t>
                </a:r>
              </a:p>
              <a:p>
                <a:r>
                  <a:rPr lang="en-AU" dirty="0"/>
                  <a:t>What type of function best matches the pattern formed by the function representing the amount? Why?</a:t>
                </a:r>
              </a:p>
              <a:p>
                <a:endParaRPr lang="en-AU" dirty="0"/>
              </a:p>
              <a:p>
                <a:r>
                  <a:rPr lang="en-AU" b="0" dirty="0"/>
                  <a:t>Repeated multiplication leads to an exponential function</a:t>
                </a:r>
                <a:r>
                  <a:rPr lang="en-AU" dirty="0"/>
                  <a:t>, </a:t>
                </a:r>
                <a:r>
                  <a:rPr lang="en-AU" b="0" dirty="0"/>
                  <a:t>the compound interest formula:</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𝐹𝑉</m:t>
                      </m:r>
                      <m:r>
                        <a:rPr lang="en-AU" b="0" i="1" smtClean="0">
                          <a:latin typeface="Cambria Math" panose="02040503050406030204" pitchFamily="18" charset="0"/>
                        </a:rPr>
                        <m:t>=</m:t>
                      </m:r>
                      <m:r>
                        <a:rPr lang="en-AU" b="0" i="1" smtClean="0">
                          <a:latin typeface="Cambria Math" panose="02040503050406030204" pitchFamily="18" charset="0"/>
                        </a:rPr>
                        <m:t>𝑃𝑉</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r>
                                <a:rPr lang="en-AU" b="0" i="1" smtClean="0">
                                  <a:latin typeface="Cambria Math" panose="02040503050406030204" pitchFamily="18" charset="0"/>
                                </a:rPr>
                                <m:t>𝑟</m:t>
                              </m:r>
                            </m:e>
                          </m:d>
                        </m:e>
                        <m:sup>
                          <m:r>
                            <a:rPr lang="en-AU" b="0" i="1" smtClean="0">
                              <a:latin typeface="Cambria Math" panose="02040503050406030204" pitchFamily="18" charset="0"/>
                            </a:rPr>
                            <m:t>𝑛</m:t>
                          </m:r>
                        </m:sup>
                      </m:sSup>
                    </m:oMath>
                  </m:oMathPara>
                </a14:m>
                <a:endParaRPr lang="en-AU" dirty="0"/>
              </a:p>
            </p:txBody>
          </p:sp>
        </mc:Choice>
        <mc:Fallback xmlns="">
          <p:sp>
            <p:nvSpPr>
              <p:cNvPr id="5" name="Text Placeholder 4">
                <a:extLst>
                  <a:ext uri="{FF2B5EF4-FFF2-40B4-BE49-F238E27FC236}">
                    <a16:creationId xmlns:a16="http://schemas.microsoft.com/office/drawing/2014/main" id="{7809B9E9-C92E-393D-DB32-1905D9809E7B}"/>
                  </a:ext>
                </a:extLst>
              </p:cNvPr>
              <p:cNvSpPr>
                <a:spLocks noGrp="1" noRot="1" noChangeAspect="1" noMove="1" noResize="1" noEditPoints="1" noAdjustHandles="1" noChangeArrowheads="1" noChangeShapeType="1" noTextEdit="1"/>
              </p:cNvSpPr>
              <p:nvPr>
                <p:ph type="body" sz="quarter" idx="17"/>
              </p:nvPr>
            </p:nvSpPr>
            <p:spPr>
              <a:xfrm>
                <a:off x="360000" y="1567086"/>
                <a:ext cx="6184019" cy="4807835"/>
              </a:xfrm>
              <a:blipFill>
                <a:blip r:embed="rId2"/>
                <a:stretch>
                  <a:fillRect l="-2465" r="-236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7F75462-F5EA-EE74-4F8F-9A3FBDCADFE2}"/>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11" name="Picture 10" descr="A graph with a background of grey horizontal and vertical grid lines. The horizontal axis is labelled as years, with values of 1 to 16. The vertical axis is labelled as Money, with values from 1000 to 4000, in increments of 1000. There are 15 blue dots representing the value of the investment each year for 15 years and 15 red dots representing the amount of interest earned on the investment each year for 15 years. The blue dots and the red dots both resemble n exponential curve, with the blue dots increasing more rapidly.">
            <a:extLst>
              <a:ext uri="{FF2B5EF4-FFF2-40B4-BE49-F238E27FC236}">
                <a16:creationId xmlns:a16="http://schemas.microsoft.com/office/drawing/2014/main" id="{58F7B8BA-876C-A1E2-8899-F7071589D9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748" y="890016"/>
            <a:ext cx="5310643" cy="5292822"/>
          </a:xfrm>
          <a:prstGeom prst="rect">
            <a:avLst/>
          </a:prstGeom>
        </p:spPr>
      </p:pic>
      <p:pic>
        <p:nvPicPr>
          <p:cNvPr id="12" name="Picture 11" descr="A graph with a background of grey horizontal and vertical grid lines. The horizontal axis is labelled as years, with values of 1 to 16. The vertical axis is labelled as Money, with values from 1000 to 4000, in increments of 1000. There are 15 blue dots representing the value of the investment each year for 15 years and 15 red dots representing the amount of interest earned on the investment each year for 15 years. The blue dots and the red dots both resemble n exponential curve, with the blue dots increasing more rapidly.">
            <a:extLst>
              <a:ext uri="{FF2B5EF4-FFF2-40B4-BE49-F238E27FC236}">
                <a16:creationId xmlns:a16="http://schemas.microsoft.com/office/drawing/2014/main" id="{0227C797-7FB9-402E-3228-EDCA4453A69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6588000" y="910485"/>
            <a:ext cx="5299200" cy="5263515"/>
          </a:xfrm>
          <a:prstGeom prst="rect">
            <a:avLst/>
          </a:prstGeom>
        </p:spPr>
      </p:pic>
    </p:spTree>
    <p:extLst>
      <p:ext uri="{BB962C8B-B14F-4D97-AF65-F5344CB8AC3E}">
        <p14:creationId xmlns:p14="http://schemas.microsoft.com/office/powerpoint/2010/main" val="121220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55889-2DCD-BC51-5B75-0AF44DD4D12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58560A-BCD6-3D01-417C-BEEC1FE42D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3" name="Title 2">
            <a:extLst>
              <a:ext uri="{FF2B5EF4-FFF2-40B4-BE49-F238E27FC236}">
                <a16:creationId xmlns:a16="http://schemas.microsoft.com/office/drawing/2014/main" id="{8E3B8E0D-2179-6144-8AED-C60FA3A0ABA6}"/>
              </a:ext>
            </a:extLst>
          </p:cNvPr>
          <p:cNvSpPr>
            <a:spLocks noGrp="1"/>
          </p:cNvSpPr>
          <p:nvPr>
            <p:ph type="title"/>
          </p:nvPr>
        </p:nvSpPr>
        <p:spPr/>
        <p:txBody>
          <a:bodyPr/>
          <a:lstStyle/>
          <a:p>
            <a:r>
              <a:rPr lang="en-AU"/>
              <a:t>Compound interest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FA05F79-F0B9-C819-9830-910182FAD8EF}"/>
                  </a:ext>
                </a:extLst>
              </p:cNvPr>
              <p:cNvSpPr>
                <a:spLocks noGrp="1"/>
              </p:cNvSpPr>
              <p:nvPr>
                <p:ph type="body" sz="quarter" idx="17"/>
              </p:nvPr>
            </p:nvSpPr>
            <p:spPr>
              <a:xfrm>
                <a:off x="360001" y="1138324"/>
                <a:ext cx="5864154" cy="4807835"/>
              </a:xfrm>
            </p:spPr>
            <p:txBody>
              <a:bodyPr/>
              <a:lstStyle/>
              <a:p>
                <a:r>
                  <a:rPr lang="en-AU"/>
                  <a:t>To find the equation of this curve, we can use the compound interest formula </a:t>
                </a:r>
                <a14:m>
                  <m:oMath xmlns:m="http://schemas.openxmlformats.org/officeDocument/2006/math">
                    <m:r>
                      <a:rPr lang="en-AU" i="1">
                        <a:latin typeface="Cambria Math" panose="02040503050406030204" pitchFamily="18" charset="0"/>
                      </a:rPr>
                      <m:t>𝐹𝑉</m:t>
                    </m:r>
                    <m:r>
                      <a:rPr lang="en-AU" i="1">
                        <a:latin typeface="Cambria Math" panose="02040503050406030204" pitchFamily="18" charset="0"/>
                      </a:rPr>
                      <m:t>=</m:t>
                    </m:r>
                    <m:r>
                      <a:rPr lang="en-AU" i="1">
                        <a:latin typeface="Cambria Math" panose="02040503050406030204" pitchFamily="18" charset="0"/>
                      </a:rPr>
                      <m:t>𝑃𝑉</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𝑟</m:t>
                            </m:r>
                          </m:e>
                        </m:d>
                      </m:e>
                      <m:sup>
                        <m:r>
                          <a:rPr lang="en-AU" i="1">
                            <a:latin typeface="Cambria Math" panose="02040503050406030204" pitchFamily="18" charset="0"/>
                          </a:rPr>
                          <m:t>𝑛</m:t>
                        </m:r>
                      </m:sup>
                    </m:sSup>
                  </m:oMath>
                </a14:m>
                <a:r>
                  <a:rPr lang="en-AU"/>
                  <a:t>, where the present value, </a:t>
                </a:r>
                <a14:m>
                  <m:oMath xmlns:m="http://schemas.openxmlformats.org/officeDocument/2006/math">
                    <m:r>
                      <a:rPr lang="en-AU" i="1" dirty="0">
                        <a:latin typeface="Cambria Math" panose="02040503050406030204" pitchFamily="18" charset="0"/>
                      </a:rPr>
                      <m:t>𝑃𝑉</m:t>
                    </m:r>
                    <m:r>
                      <a:rPr lang="en-AU" i="1" dirty="0">
                        <a:latin typeface="Cambria Math" panose="02040503050406030204" pitchFamily="18" charset="0"/>
                      </a:rPr>
                      <m:t>=$1000</m:t>
                    </m:r>
                  </m:oMath>
                </a14:m>
                <a:r>
                  <a:rPr lang="en-AU"/>
                  <a:t> and the interest rate </a:t>
                </a:r>
                <a14:m>
                  <m:oMath xmlns:m="http://schemas.openxmlformats.org/officeDocument/2006/math">
                    <m:r>
                      <a:rPr lang="en-AU" i="1">
                        <a:latin typeface="Cambria Math" panose="02040503050406030204" pitchFamily="18" charset="0"/>
                      </a:rPr>
                      <m:t>𝑟</m:t>
                    </m:r>
                    <m:r>
                      <a:rPr lang="en-AU" i="1">
                        <a:latin typeface="Cambria Math" panose="02040503050406030204" pitchFamily="18" charset="0"/>
                      </a:rPr>
                      <m:t>=10%=0.1.</m:t>
                    </m:r>
                  </m:oMath>
                </a14:m>
                <a:endParaRPr lang="en-AU"/>
              </a:p>
              <a:p>
                <a:r>
                  <a:rPr lang="en-AU"/>
                  <a:t>The points for future value, </a:t>
                </a:r>
                <a14:m>
                  <m:oMath xmlns:m="http://schemas.openxmlformats.org/officeDocument/2006/math">
                    <m:r>
                      <a:rPr lang="en-AU" b="0" i="1" smtClean="0">
                        <a:latin typeface="Cambria Math" panose="02040503050406030204" pitchFamily="18" charset="0"/>
                      </a:rPr>
                      <m:t>𝐹𝑉</m:t>
                    </m:r>
                  </m:oMath>
                </a14:m>
                <a:r>
                  <a:rPr lang="en-AU"/>
                  <a:t>, at each time period,  </a:t>
                </a:r>
                <a14:m>
                  <m:oMath xmlns:m="http://schemas.openxmlformats.org/officeDocument/2006/math">
                    <m:r>
                      <a:rPr lang="en-AU" i="1" dirty="0" smtClean="0">
                        <a:latin typeface="Cambria Math" panose="02040503050406030204" pitchFamily="18" charset="0"/>
                      </a:rPr>
                      <m:t>𝑛</m:t>
                    </m:r>
                  </m:oMath>
                </a14:m>
                <a:r>
                  <a:rPr lang="en-AU"/>
                  <a:t>, all lie on the curve with equation:</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𝐹𝑉</m:t>
                      </m:r>
                      <m:r>
                        <a:rPr lang="en-AU" i="1">
                          <a:latin typeface="Cambria Math" panose="02040503050406030204" pitchFamily="18" charset="0"/>
                        </a:rPr>
                        <m:t>=</m:t>
                      </m:r>
                      <m:r>
                        <a:rPr lang="en-AU" i="1">
                          <a:latin typeface="Cambria Math" panose="02040503050406030204" pitchFamily="18" charset="0"/>
                        </a:rPr>
                        <m:t>𝑃𝑉</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𝑟</m:t>
                              </m:r>
                            </m:e>
                          </m:d>
                        </m:e>
                        <m:sup>
                          <m:r>
                            <a:rPr lang="en-AU" i="1">
                              <a:latin typeface="Cambria Math" panose="02040503050406030204" pitchFamily="18" charset="0"/>
                            </a:rPr>
                            <m:t>𝑛</m:t>
                          </m:r>
                        </m:sup>
                      </m:sSup>
                    </m:oMath>
                  </m:oMathPara>
                </a14:m>
                <a:endParaRPr lang="en-AU"/>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𝐹𝑉</m:t>
                      </m:r>
                      <m:r>
                        <a:rPr lang="en-AU" i="1">
                          <a:latin typeface="Cambria Math" panose="02040503050406030204" pitchFamily="18" charset="0"/>
                        </a:rPr>
                        <m:t>=1000</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b="0" i="1" smtClean="0">
                                  <a:latin typeface="Cambria Math" panose="02040503050406030204" pitchFamily="18" charset="0"/>
                                </a:rPr>
                                <m:t>0.1</m:t>
                              </m:r>
                            </m:e>
                          </m:d>
                        </m:e>
                        <m:sup>
                          <m:r>
                            <a:rPr lang="en-AU" i="1">
                              <a:latin typeface="Cambria Math" panose="02040503050406030204" pitchFamily="18" charset="0"/>
                            </a:rPr>
                            <m:t>𝑛</m:t>
                          </m:r>
                        </m:sup>
                      </m:sSup>
                    </m:oMath>
                  </m:oMathPara>
                </a14:m>
                <a:endParaRPr lang="en-AU"/>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𝐹𝑉</m:t>
                      </m:r>
                      <m:r>
                        <a:rPr lang="en-AU" i="1">
                          <a:latin typeface="Cambria Math" panose="02040503050406030204" pitchFamily="18" charset="0"/>
                        </a:rPr>
                        <m:t>=1000</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b="0" i="1" smtClean="0">
                                  <a:latin typeface="Cambria Math" panose="02040503050406030204" pitchFamily="18" charset="0"/>
                                </a:rPr>
                                <m:t>.1</m:t>
                              </m:r>
                            </m:e>
                          </m:d>
                        </m:e>
                        <m:sup>
                          <m:r>
                            <a:rPr lang="en-AU" i="1">
                              <a:latin typeface="Cambria Math" panose="02040503050406030204" pitchFamily="18" charset="0"/>
                            </a:rPr>
                            <m:t>𝑛</m:t>
                          </m:r>
                        </m:sup>
                      </m:sSup>
                    </m:oMath>
                  </m:oMathPara>
                </a14:m>
                <a:endParaRPr lang="en-AU"/>
              </a:p>
              <a:p>
                <a:endParaRPr lang="en-AU"/>
              </a:p>
            </p:txBody>
          </p:sp>
        </mc:Choice>
        <mc:Fallback xmlns="">
          <p:sp>
            <p:nvSpPr>
              <p:cNvPr id="5" name="Text Placeholder 4">
                <a:extLst>
                  <a:ext uri="{FF2B5EF4-FFF2-40B4-BE49-F238E27FC236}">
                    <a16:creationId xmlns:a16="http://schemas.microsoft.com/office/drawing/2014/main" id="{9FA05F79-F0B9-C819-9830-910182FAD8EF}"/>
                  </a:ext>
                </a:extLst>
              </p:cNvPr>
              <p:cNvSpPr>
                <a:spLocks noGrp="1" noRot="1" noChangeAspect="1" noMove="1" noResize="1" noEditPoints="1" noAdjustHandles="1" noChangeArrowheads="1" noChangeShapeType="1" noTextEdit="1"/>
              </p:cNvSpPr>
              <p:nvPr>
                <p:ph type="body" sz="quarter" idx="17"/>
              </p:nvPr>
            </p:nvSpPr>
            <p:spPr>
              <a:xfrm>
                <a:off x="360001" y="1138324"/>
                <a:ext cx="5864154" cy="4807835"/>
              </a:xfrm>
              <a:blipFill>
                <a:blip r:embed="rId2"/>
                <a:stretch>
                  <a:fillRect l="-2599" r="-3638"/>
                </a:stretch>
              </a:blipFill>
            </p:spPr>
            <p:txBody>
              <a:bodyPr/>
              <a:lstStyle/>
              <a:p>
                <a:r>
                  <a:rPr lang="en-US">
                    <a:noFill/>
                  </a:rPr>
                  <a:t> </a:t>
                </a:r>
              </a:p>
            </p:txBody>
          </p:sp>
        </mc:Fallback>
      </mc:AlternateContent>
      <p:pic>
        <p:nvPicPr>
          <p:cNvPr id="11" name="Picture 10" descr="A graph with a background of grey horizontal and vertical grid lines. The horizontal axis is labelled as years, with values of 1 to 16. The vertical axis is labelled as Money, with values from 1000 to 4000, in increments of 1000. There are 15 blue dots representing the value of the investment each year for 15 years and 15 red dots representing the amount of interest earned on the investment each year for 15 years. The blue dots and the red dots both resemble n exponential curve, with the blue dots increasing more rapidly.">
            <a:extLst>
              <a:ext uri="{FF2B5EF4-FFF2-40B4-BE49-F238E27FC236}">
                <a16:creationId xmlns:a16="http://schemas.microsoft.com/office/drawing/2014/main" id="{085942D0-F289-DB8D-F5B6-D0B76A0C3AB5}"/>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588000" y="910485"/>
            <a:ext cx="5299200" cy="5263515"/>
          </a:xfrm>
          <a:prstGeom prst="rect">
            <a:avLst/>
          </a:prstGeom>
        </p:spPr>
      </p:pic>
    </p:spTree>
    <p:extLst>
      <p:ext uri="{BB962C8B-B14F-4D97-AF65-F5344CB8AC3E}">
        <p14:creationId xmlns:p14="http://schemas.microsoft.com/office/powerpoint/2010/main" val="332073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051C-B641-BAC5-A836-7315B90269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4F85A4-AA40-E57B-89E7-588CEDD22513}"/>
              </a:ext>
            </a:extLst>
          </p:cNvPr>
          <p:cNvSpPr>
            <a:spLocks noGrp="1"/>
          </p:cNvSpPr>
          <p:nvPr>
            <p:ph type="title"/>
          </p:nvPr>
        </p:nvSpPr>
        <p:spPr/>
        <p:txBody>
          <a:bodyPr/>
          <a:lstStyle/>
          <a:p>
            <a:r>
              <a:rPr lang="en-AU"/>
              <a:t>Compound interest (4)</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903B7BC-C995-47C7-3CAE-3A9C0CE4EFC1}"/>
                  </a:ext>
                </a:extLst>
              </p:cNvPr>
              <p:cNvSpPr>
                <a:spLocks noGrp="1"/>
              </p:cNvSpPr>
              <p:nvPr>
                <p:ph type="body" sz="quarter" idx="17"/>
              </p:nvPr>
            </p:nvSpPr>
            <p:spPr>
              <a:xfrm>
                <a:off x="360000" y="1567086"/>
                <a:ext cx="5699277" cy="4807835"/>
              </a:xfrm>
            </p:spPr>
            <p:txBody>
              <a:bodyPr/>
              <a:lstStyle/>
              <a:p>
                <a:r>
                  <a:rPr lang="en-AU" dirty="0"/>
                  <a:t>The vertical change in values represents the amount of interest paid, which is proportional to the amount. </a:t>
                </a:r>
              </a:p>
              <a:p>
                <a:pPr algn="ct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𝐼𝑛𝑡𝑒𝑟𝑒𝑠𝑡</m:t>
                      </m:r>
                      <m:r>
                        <a:rPr lang="en-AU" b="0" i="0" smtClean="0">
                          <a:latin typeface="Cambria Math" panose="02040503050406030204" pitchFamily="18" charset="0"/>
                        </a:rPr>
                        <m:t> </m:t>
                      </m:r>
                      <m:r>
                        <m:rPr>
                          <m:aln/>
                        </m:rPr>
                        <a:rPr lang="en-AU" b="0" i="1" smtClean="0">
                          <a:latin typeface="Cambria Math" panose="02040503050406030204" pitchFamily="18" charset="0"/>
                        </a:rPr>
                        <m:t>=</m:t>
                      </m:r>
                      <m:r>
                        <a:rPr lang="en-AU" b="0" i="1" smtClean="0">
                          <a:latin typeface="Cambria Math" panose="02040503050406030204" pitchFamily="18" charset="0"/>
                        </a:rPr>
                        <m:t>0.1×</m:t>
                      </m:r>
                      <m:r>
                        <a:rPr lang="en-AU" b="0" i="1" smtClean="0">
                          <a:latin typeface="Cambria Math" panose="02040503050406030204" pitchFamily="18" charset="0"/>
                        </a:rPr>
                        <m:t>𝐹𝑉</m:t>
                      </m:r>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0.1×1000</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1.1</m:t>
                              </m:r>
                            </m:e>
                          </m:d>
                        </m:e>
                        <m:sup>
                          <m:r>
                            <a:rPr lang="en-AU" i="1">
                              <a:latin typeface="Cambria Math" panose="02040503050406030204" pitchFamily="18" charset="0"/>
                            </a:rPr>
                            <m:t>𝑛</m:t>
                          </m:r>
                        </m:sup>
                      </m:sSup>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100</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1.1</m:t>
                              </m:r>
                            </m:e>
                          </m:d>
                        </m:e>
                        <m:sup>
                          <m:r>
                            <a:rPr lang="en-AU" i="1">
                              <a:latin typeface="Cambria Math" panose="02040503050406030204" pitchFamily="18" charset="0"/>
                            </a:rPr>
                            <m:t>𝑛</m:t>
                          </m:r>
                        </m:sup>
                      </m:sSup>
                    </m:oMath>
                  </m:oMathPara>
                </a14:m>
                <a:endParaRPr lang="en-AU" dirty="0"/>
              </a:p>
              <a:p>
                <a:r>
                  <a:rPr lang="en-AU" dirty="0"/>
                  <a:t>The change at each step lies on an exponential function. So, the graph changes in proportion to the original exponential function. </a:t>
                </a:r>
              </a:p>
              <a:p>
                <a:endParaRPr lang="en-AU" dirty="0"/>
              </a:p>
            </p:txBody>
          </p:sp>
        </mc:Choice>
        <mc:Fallback xmlns="">
          <p:sp>
            <p:nvSpPr>
              <p:cNvPr id="5" name="Text Placeholder 4">
                <a:extLst>
                  <a:ext uri="{FF2B5EF4-FFF2-40B4-BE49-F238E27FC236}">
                    <a16:creationId xmlns:a16="http://schemas.microsoft.com/office/drawing/2014/main" id="{F903B7BC-C995-47C7-3CAE-3A9C0CE4EFC1}"/>
                  </a:ext>
                </a:extLst>
              </p:cNvPr>
              <p:cNvSpPr>
                <a:spLocks noGrp="1" noRot="1" noChangeAspect="1" noMove="1" noResize="1" noEditPoints="1" noAdjustHandles="1" noChangeArrowheads="1" noChangeShapeType="1" noTextEdit="1"/>
              </p:cNvSpPr>
              <p:nvPr>
                <p:ph type="body" sz="quarter" idx="17"/>
              </p:nvPr>
            </p:nvSpPr>
            <p:spPr>
              <a:xfrm>
                <a:off x="360000" y="1567086"/>
                <a:ext cx="5699277" cy="4807835"/>
              </a:xfrm>
              <a:blipFill>
                <a:blip r:embed="rId2"/>
                <a:stretch>
                  <a:fillRect l="-2674"/>
                </a:stretch>
              </a:blipFill>
            </p:spPr>
            <p:txBody>
              <a:bodyPr/>
              <a:lstStyle/>
              <a:p>
                <a:r>
                  <a:rPr lang="en-US">
                    <a:noFill/>
                  </a:rPr>
                  <a:t> </a:t>
                </a:r>
              </a:p>
            </p:txBody>
          </p:sp>
        </mc:Fallback>
      </mc:AlternateContent>
      <p:pic>
        <p:nvPicPr>
          <p:cNvPr id="13" name="Picture 12" descr="A graph with a background of grey horizontal and vertical grid lines. The horizontal axis is labelled as years, with values of 1 to 16. The vertical axis is labelled as Money, with values from 1000 to 4000, in increments of 1000. There are 15 blue dots representing the value of the investment each year for 15 years and 15 red dots representing the amount of interest earned on the investment each year for 15 years. The blue dots and the red dots both resemble n exponential curve, with the blue dots increasing more rapidly.">
            <a:extLst>
              <a:ext uri="{FF2B5EF4-FFF2-40B4-BE49-F238E27FC236}">
                <a16:creationId xmlns:a16="http://schemas.microsoft.com/office/drawing/2014/main" id="{465163CE-8E82-11C6-842F-100D5BFF95CD}"/>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588000" y="910485"/>
            <a:ext cx="5299200" cy="5263515"/>
          </a:xfrm>
          <a:prstGeom prst="rect">
            <a:avLst/>
          </a:prstGeom>
        </p:spPr>
      </p:pic>
      <p:pic>
        <p:nvPicPr>
          <p:cNvPr id="11" name="Picture 10" descr="A graph with a background of grey horizontal and vertical grid lines. The horizontal axis is labelled as years, with values of 1 to 16. The vertical axis is labelled as Money, with values from 1000 to 4000, in increments of 1000. There are 15 blue dots representing the value of the investment each year for 15 years and 15 red dots representing the amount of interest earned on the investment each year for 15 years. The blue dots and the red dots both resemble an exponential curve, with the blue dots increasing more rapidly. A dashed blue line has been overlayed on the blue dots to show more strongly the relationship with the exponential curve. A dashed red line has been overlayed on the red dots in the same way.">
            <a:extLst>
              <a:ext uri="{FF2B5EF4-FFF2-40B4-BE49-F238E27FC236}">
                <a16:creationId xmlns:a16="http://schemas.microsoft.com/office/drawing/2014/main" id="{D8E4896F-7B62-E1A9-0B73-972AFF6B17EE}"/>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6595201" y="902340"/>
            <a:ext cx="5306399" cy="5300450"/>
          </a:xfrm>
          <a:prstGeom prst="rect">
            <a:avLst/>
          </a:prstGeom>
        </p:spPr>
      </p:pic>
      <p:sp>
        <p:nvSpPr>
          <p:cNvPr id="2" name="Slide Number Placeholder 1">
            <a:extLst>
              <a:ext uri="{FF2B5EF4-FFF2-40B4-BE49-F238E27FC236}">
                <a16:creationId xmlns:a16="http://schemas.microsoft.com/office/drawing/2014/main" id="{D1868983-A7BE-DF5D-CDA6-788CCF327F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1640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D0067-2FF4-45E1-BAA2-6835FDADD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40D8B1-F31C-4B91-A853-7BA60ED0F815}">
  <ds:schemaRef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95386ad3-46d6-4eb6-bbc1-9b19b13a5756"/>
    <ds:schemaRef ds:uri="http://schemas.openxmlformats.org/package/2006/metadata/core-properties"/>
    <ds:schemaRef ds:uri="9191b990-ddf9-46cb-8ffe-20db9d3a58a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0344273-2A49-4ABC-BE13-1AD31A6CBBF5}">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1359</Words>
  <Application>Microsoft Office PowerPoint</Application>
  <PresentationFormat>Widescreen</PresentationFormat>
  <Paragraphs>152</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Public Sans</vt:lpstr>
      <vt:lpstr>Arial</vt:lpstr>
      <vt:lpstr>Cambria Math</vt:lpstr>
      <vt:lpstr>Times New Roman</vt:lpstr>
      <vt:lpstr>NSWG Corporate</vt:lpstr>
      <vt:lpstr>Euler’s number</vt:lpstr>
      <vt:lpstr>Activating prior knowledge</vt:lpstr>
      <vt:lpstr>Derivatives and functions</vt:lpstr>
      <vt:lpstr>Solutions</vt:lpstr>
      <vt:lpstr>Connecting learning</vt:lpstr>
      <vt:lpstr>Compound interest (1)</vt:lpstr>
      <vt:lpstr>Compound interest (2)</vt:lpstr>
      <vt:lpstr>Compound interest (3)</vt:lpstr>
      <vt:lpstr>Compound interest (4)</vt:lpstr>
      <vt:lpstr>Learning intentions and success criteria</vt:lpstr>
      <vt:lpstr>Derivative of an exponential function</vt:lpstr>
      <vt:lpstr>A common point</vt:lpstr>
      <vt:lpstr>The properties of Euler’s number </vt:lpstr>
      <vt:lpstr>Releasing responsibility</vt:lpstr>
      <vt:lpstr>f(x)=e^x</vt:lpstr>
      <vt:lpstr>Independent practice</vt:lpstr>
      <vt:lpstr>HSC-style question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lesson 2 – Euler's number slide deck – Mathematics Advanced</dc:title>
  <dc:creator>NSW Department of Education</dc:creator>
  <dcterms:created xsi:type="dcterms:W3CDTF">2026-05-05T01:11:08Z</dcterms:created>
  <dcterms:modified xsi:type="dcterms:W3CDTF">2026-05-18T05:59:25Z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ies>
</file>