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4"/>
  </p:sldMasterIdLst>
  <p:notesMasterIdLst>
    <p:notesMasterId r:id="rId19"/>
  </p:notesMasterIdLst>
  <p:handoutMasterIdLst>
    <p:handoutMasterId r:id="rId20"/>
  </p:handoutMasterIdLst>
  <p:sldIdLst>
    <p:sldId id="26505" r:id="rId5"/>
    <p:sldId id="26383" r:id="rId6"/>
    <p:sldId id="26539" r:id="rId7"/>
    <p:sldId id="26525" r:id="rId8"/>
    <p:sldId id="26535" r:id="rId9"/>
    <p:sldId id="26506" r:id="rId10"/>
    <p:sldId id="26538" r:id="rId11"/>
    <p:sldId id="26508" r:id="rId12"/>
    <p:sldId id="26531" r:id="rId13"/>
    <p:sldId id="26532" r:id="rId14"/>
    <p:sldId id="26533" r:id="rId15"/>
    <p:sldId id="26536" r:id="rId16"/>
    <p:sldId id="360" r:id="rId17"/>
    <p:sldId id="361" r:id="rId18"/>
  </p:sldIdLst>
  <p:sldSz cx="12192000" cy="6858000"/>
  <p:notesSz cx="6858000" cy="9144000"/>
  <p:embeddedFontLst>
    <p:embeddedFont>
      <p:font typeface="Cambria Math" panose="02040503050406030204" pitchFamily="18" charset="0"/>
      <p:regular r:id="rId21"/>
    </p:embeddedFont>
    <p:embeddedFont>
      <p:font typeface="Public Sans" pitchFamily="2" charset="0"/>
      <p:regular r:id="rId22"/>
      <p:bold r:id="rId23"/>
      <p:italic r:id="rId24"/>
      <p:boldItalic r:id="rId25"/>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3E2030-E6EB-42AE-9E62-E713693A8786}" v="2" dt="2026-05-18T05:48:30.577"/>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87"/>
    <p:restoredTop sz="94689"/>
  </p:normalViewPr>
  <p:slideViewPr>
    <p:cSldViewPr snapToGrid="0">
      <p:cViewPr varScale="1">
        <p:scale>
          <a:sx n="73" d="100"/>
          <a:sy n="73" d="100"/>
        </p:scale>
        <p:origin x="84" y="408"/>
      </p:cViewPr>
      <p:guideLst>
        <p:guide orient="horz" pos="2160"/>
        <p:guide pos="386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1.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18/05/2026</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18/05/2026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1pPr>
    <a:lvl2pPr marL="609585"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2pPr>
    <a:lvl3pPr marL="1219170"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3pPr>
    <a:lvl4pPr marL="1828754"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4pPr>
    <a:lvl5pPr marL="2438339" algn="l" defTabSz="1219170" rtl="0" eaLnBrk="1" latinLnBrk="0" hangingPunct="1">
      <a:defRPr sz="1600" kern="1200">
        <a:solidFill>
          <a:schemeClr val="tx1"/>
        </a:solidFill>
        <a:latin typeface="Arial" panose="020B0604020202020204" pitchFamily="34" charset="0"/>
        <a:ea typeface="+mn-ea"/>
        <a:cs typeface="Arial" panose="020B0604020202020204" pitchFamily="34" charset="0"/>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08813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13</a:t>
            </a:fld>
            <a:endParaRPr lang="en-AU"/>
          </a:p>
        </p:txBody>
      </p:sp>
    </p:spTree>
    <p:extLst>
      <p:ext uri="{BB962C8B-B14F-4D97-AF65-F5344CB8AC3E}">
        <p14:creationId xmlns:p14="http://schemas.microsoft.com/office/powerpoint/2010/main" val="2285575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14</a:t>
            </a:fld>
            <a:endParaRPr lang="en-AU"/>
          </a:p>
        </p:txBody>
      </p:sp>
    </p:spTree>
    <p:extLst>
      <p:ext uri="{BB962C8B-B14F-4D97-AF65-F5344CB8AC3E}">
        <p14:creationId xmlns:p14="http://schemas.microsoft.com/office/powerpoint/2010/main" val="181053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91512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3480285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958E19-7B9E-9D20-75CC-3897DAA86D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775F44-63A2-78AA-E7B5-5426ECDFD1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7100D6-76F9-0FB3-65C4-E133BFB25BD7}"/>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917AD0CD-94BB-40BD-107C-B60AC853F994}"/>
              </a:ext>
            </a:extLst>
          </p:cNvPr>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2998195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C778D4-1209-CE4D-4939-9BF1AD09FF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0057A-8FB3-01B3-0EB6-685144179E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B33BF1-A3A7-17D6-F026-3B7F4381AB38}"/>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6654D049-29F6-443A-273D-65F1507270ED}"/>
              </a:ext>
            </a:extLst>
          </p:cNvPr>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3997742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096CB-93F4-A534-9A09-E62D8D0FCC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0C9771-8B71-A815-47B2-80AD61CAA48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CF5A5D-52E1-3FF0-F117-A15B3B2C873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CE2E415B-2D3E-DDCD-2327-3935E1E20996}"/>
              </a:ext>
            </a:extLst>
          </p:cNvPr>
          <p:cNvSpPr>
            <a:spLocks noGrp="1"/>
          </p:cNvSpPr>
          <p:nvPr>
            <p:ph type="sldNum" sz="quarter" idx="5"/>
          </p:nvPr>
        </p:nvSpPr>
        <p:spPr/>
        <p:txBody>
          <a:bodyPr/>
          <a:lstStyle/>
          <a:p>
            <a:fld id="{B07158C4-A119-4B78-9DE8-A50001BC31DC}" type="slidenum">
              <a:rPr lang="en-AU" smtClean="0"/>
              <a:pPr/>
              <a:t>8</a:t>
            </a:fld>
            <a:endParaRPr lang="en-AU"/>
          </a:p>
        </p:txBody>
      </p:sp>
    </p:spTree>
    <p:extLst>
      <p:ext uri="{BB962C8B-B14F-4D97-AF65-F5344CB8AC3E}">
        <p14:creationId xmlns:p14="http://schemas.microsoft.com/office/powerpoint/2010/main" val="4135182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9</a:t>
            </a:fld>
            <a:endParaRPr lang="en-AU"/>
          </a:p>
        </p:txBody>
      </p:sp>
    </p:spTree>
    <p:extLst>
      <p:ext uri="{BB962C8B-B14F-4D97-AF65-F5344CB8AC3E}">
        <p14:creationId xmlns:p14="http://schemas.microsoft.com/office/powerpoint/2010/main" val="4152033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890C3-E755-6928-60C4-A078335D59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EA6B1B-1903-5733-D531-16DA2613EC4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56819D-7701-7698-EAD6-A5445D33866E}"/>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5FDBE5E4-5673-96DE-5EE3-7705BBDE5857}"/>
              </a:ext>
            </a:extLst>
          </p:cNvPr>
          <p:cNvSpPr>
            <a:spLocks noGrp="1"/>
          </p:cNvSpPr>
          <p:nvPr>
            <p:ph type="sldNum" sz="quarter" idx="5"/>
          </p:nvPr>
        </p:nvSpPr>
        <p:spPr/>
        <p:txBody>
          <a:bodyPr/>
          <a:lstStyle/>
          <a:p>
            <a:fld id="{B07158C4-A119-4B78-9DE8-A50001BC31DC}" type="slidenum">
              <a:rPr lang="en-AU" smtClean="0"/>
              <a:pPr/>
              <a:t>11</a:t>
            </a:fld>
            <a:endParaRPr lang="en-AU"/>
          </a:p>
        </p:txBody>
      </p:sp>
    </p:spTree>
    <p:extLst>
      <p:ext uri="{BB962C8B-B14F-4D97-AF65-F5344CB8AC3E}">
        <p14:creationId xmlns:p14="http://schemas.microsoft.com/office/powerpoint/2010/main" val="41520334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013DFD-2FF1-A93C-76CD-D18EC595B2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BC0B9C-5573-ABDA-4031-914C71B6E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AFAC91-FE32-1E9D-5C11-BE027BC1527F}"/>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AB68E615-816B-B278-63FB-F6C2FD4CFE88}"/>
              </a:ext>
            </a:extLst>
          </p:cNvPr>
          <p:cNvSpPr>
            <a:spLocks noGrp="1"/>
          </p:cNvSpPr>
          <p:nvPr>
            <p:ph type="sldNum" sz="quarter" idx="5"/>
          </p:nvPr>
        </p:nvSpPr>
        <p:spPr/>
        <p:txBody>
          <a:bodyPr/>
          <a:lstStyle/>
          <a:p>
            <a:fld id="{B07158C4-A119-4B78-9DE8-A50001BC31DC}" type="slidenum">
              <a:rPr lang="en-AU" smtClean="0"/>
              <a:pPr/>
              <a:t>12</a:t>
            </a:fld>
            <a:endParaRPr lang="en-AU"/>
          </a:p>
        </p:txBody>
      </p:sp>
    </p:spTree>
    <p:extLst>
      <p:ext uri="{BB962C8B-B14F-4D97-AF65-F5344CB8AC3E}">
        <p14:creationId xmlns:p14="http://schemas.microsoft.com/office/powerpoint/2010/main" val="19834557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a:t>Presenter name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93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152781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64" r:id="rId7"/>
    <p:sldLayoutId id="2147483746" r:id="rId8"/>
    <p:sldLayoutId id="2147483725" r:id="rId9"/>
    <p:sldLayoutId id="2147483743" r:id="rId10"/>
    <p:sldLayoutId id="214748374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45.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50.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hyperlink" Target="https://educationstandards.nsw.edu.au/wps/portal/nesa/mini-footer/copyright"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curriculum.nsw.edu.au/learning-areas/mathematics/mathematics-advanced-11-12-2024/overview" TargetMode="External"/><Relationship Id="rId5" Type="http://schemas.openxmlformats.org/officeDocument/2006/relationships/hyperlink" Target="https://curriculum.nsw.edu.au/" TargetMode="External"/><Relationship Id="rId4" Type="http://schemas.openxmlformats.org/officeDocument/2006/relationships/hyperlink" Target="https://educationstandards.nsw.edu.au/wps/portal/nesa/hom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svg"/><Relationship Id="rId7" Type="http://schemas.openxmlformats.org/officeDocument/2006/relationships/image" Target="../media/image90.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6.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18.png"/><Relationship Id="rId4" Type="http://schemas.openxmlformats.org/officeDocument/2006/relationships/image" Target="../media/image26.png"/><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Transformations of exponential functions</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Mathematics Advanced – Stage 6 (Year 11)</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Exponential and logarithmic functions</a:t>
            </a:r>
          </a:p>
        </p:txBody>
      </p:sp>
      <p:pic>
        <p:nvPicPr>
          <p:cNvPr id="5" name="Picture Placeholder 4">
            <a:extLst>
              <a:ext uri="{FF2B5EF4-FFF2-40B4-BE49-F238E27FC236}">
                <a16:creationId xmlns:a16="http://schemas.microsoft.com/office/drawing/2014/main" id="{1C4D65B6-4B75-49D2-8BEC-DB39B0CBEB25}"/>
              </a:ext>
              <a:ext uri="{C183D7F6-B498-43B3-948B-1728B52AA6E4}">
                <adec:decorative xmlns:adec="http://schemas.microsoft.com/office/drawing/2017/decorative" val="1"/>
              </a:ext>
            </a:extLst>
          </p:cNvPr>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1226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62A30F-6710-05FB-60E3-B80C6F844834}"/>
              </a:ext>
            </a:extLst>
          </p:cNvPr>
          <p:cNvSpPr>
            <a:spLocks noGrp="1"/>
          </p:cNvSpPr>
          <p:nvPr>
            <p:ph type="title"/>
          </p:nvPr>
        </p:nvSpPr>
        <p:spPr/>
        <p:txBody>
          <a:bodyPr/>
          <a:lstStyle/>
          <a:p>
            <a:r>
              <a:rPr lang="en-AU">
                <a:latin typeface="+mj-lt"/>
              </a:rPr>
              <a:t>Vertical translations (2)</a:t>
            </a:r>
            <a:endParaRPr lang="en-AU"/>
          </a:p>
        </p:txBody>
      </p:sp>
      <p:sp>
        <p:nvSpPr>
          <p:cNvPr id="4" name="Text Placeholder 3">
            <a:extLst>
              <a:ext uri="{FF2B5EF4-FFF2-40B4-BE49-F238E27FC236}">
                <a16:creationId xmlns:a16="http://schemas.microsoft.com/office/drawing/2014/main" id="{49E943AC-5EC4-A7E7-2FBB-64DD09E322F2}"/>
              </a:ext>
            </a:extLst>
          </p:cNvPr>
          <p:cNvSpPr>
            <a:spLocks noGrp="1"/>
          </p:cNvSpPr>
          <p:nvPr>
            <p:ph type="body" sz="quarter" idx="18"/>
          </p:nvPr>
        </p:nvSpPr>
        <p:spPr>
          <a:xfrm>
            <a:off x="359999" y="982520"/>
            <a:ext cx="5981807" cy="310015"/>
          </a:xfrm>
        </p:spPr>
        <p:txBody>
          <a:bodyPr/>
          <a:lstStyle/>
          <a:p>
            <a:r>
              <a:rPr lang="en-AU"/>
              <a:t>Your turn – Question 1</a:t>
            </a:r>
          </a:p>
        </p:txBody>
      </p:sp>
      <mc:AlternateContent xmlns:mc="http://schemas.openxmlformats.org/markup-compatibility/2006" xmlns:a14="http://schemas.microsoft.com/office/drawing/2010/main">
        <mc:Choice Requires="a14">
          <p:sp>
            <p:nvSpPr>
              <p:cNvPr id="7" name="Text Placeholder 11">
                <a:extLst>
                  <a:ext uri="{FF2B5EF4-FFF2-40B4-BE49-F238E27FC236}">
                    <a16:creationId xmlns:a16="http://schemas.microsoft.com/office/drawing/2014/main" id="{72DD058E-A51C-B789-D628-A4FFCD87B2FA}"/>
                  </a:ext>
                </a:extLst>
              </p:cNvPr>
              <p:cNvSpPr txBox="1">
                <a:spLocks/>
              </p:cNvSpPr>
              <p:nvPr/>
            </p:nvSpPr>
            <p:spPr>
              <a:xfrm>
                <a:off x="359999" y="1398604"/>
                <a:ext cx="5182844" cy="74683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AU" sz="1800">
                    <a:latin typeface="+mn-lt"/>
                  </a:rPr>
                  <a:t>The graph of </a:t>
                </a:r>
                <a14:m>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m:t>
                        </m:r>
                        <m:r>
                          <a:rPr lang="en-AU" sz="1800" b="0" i="1" smtClean="0">
                            <a:latin typeface="Cambria Math" panose="02040503050406030204" pitchFamily="18" charset="0"/>
                          </a:rPr>
                          <m:t>𝑥</m:t>
                        </m:r>
                      </m:sup>
                    </m:sSup>
                  </m:oMath>
                </a14:m>
                <a:r>
                  <a:rPr lang="en-AU" sz="1800">
                    <a:latin typeface="+mn-lt"/>
                  </a:rPr>
                  <a:t> is translated 4 units down. </a:t>
                </a:r>
              </a:p>
              <a:p>
                <a:pPr>
                  <a:lnSpc>
                    <a:spcPct val="100000"/>
                  </a:lnSpc>
                  <a:spcAft>
                    <a:spcPts val="600"/>
                  </a:spcAft>
                </a:pPr>
                <a:r>
                  <a:rPr lang="en-AU" sz="1800"/>
                  <a:t>Write the equation of the new graph and sketch it, clearly labelling all intercepts</a:t>
                </a:r>
                <a:r>
                  <a:rPr lang="en-AU" sz="1800">
                    <a:latin typeface="+mn-lt"/>
                  </a:rPr>
                  <a:t>. </a:t>
                </a:r>
              </a:p>
              <a:p>
                <a:endParaRPr lang="en-AU" sz="1800">
                  <a:latin typeface="+mn-lt"/>
                </a:endParaRPr>
              </a:p>
            </p:txBody>
          </p:sp>
        </mc:Choice>
        <mc:Fallback xmlns="">
          <p:sp>
            <p:nvSpPr>
              <p:cNvPr id="7" name="Text Placeholder 11">
                <a:extLst>
                  <a:ext uri="{FF2B5EF4-FFF2-40B4-BE49-F238E27FC236}">
                    <a16:creationId xmlns:a16="http://schemas.microsoft.com/office/drawing/2014/main" id="{72DD058E-A51C-B789-D628-A4FFCD87B2FA}"/>
                  </a:ext>
                </a:extLst>
              </p:cNvPr>
              <p:cNvSpPr txBox="1">
                <a:spLocks noRot="1" noChangeAspect="1" noMove="1" noResize="1" noEditPoints="1" noAdjustHandles="1" noChangeArrowheads="1" noChangeShapeType="1" noTextEdit="1"/>
              </p:cNvSpPr>
              <p:nvPr/>
            </p:nvSpPr>
            <p:spPr>
              <a:xfrm>
                <a:off x="359999" y="1398604"/>
                <a:ext cx="5182844" cy="746830"/>
              </a:xfrm>
              <a:prstGeom prst="rect">
                <a:avLst/>
              </a:prstGeom>
              <a:blipFill>
                <a:blip r:embed="rId2"/>
                <a:stretch>
                  <a:fillRect l="-2706" t="-10569" r="-1059" b="-39837"/>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0120D1F1-2987-60D8-0768-FC757ADE173F}"/>
                  </a:ext>
                </a:extLst>
              </p:cNvPr>
              <p:cNvSpPr txBox="1">
                <a:spLocks/>
              </p:cNvSpPr>
              <p:nvPr/>
            </p:nvSpPr>
            <p:spPr>
              <a:xfrm>
                <a:off x="387309" y="2398822"/>
                <a:ext cx="5526748" cy="4246497"/>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800" b="1" dirty="0"/>
                  <a:t>Solution</a:t>
                </a:r>
              </a:p>
              <a:p>
                <a:pPr>
                  <a:lnSpc>
                    <a:spcPct val="114000"/>
                  </a:lnSpc>
                </a:pPr>
                <a:r>
                  <a:rPr lang="en-AU" sz="1800" dirty="0">
                    <a:latin typeface="+mn-lt"/>
                  </a:rPr>
                  <a:t>Vertical translation: replace </a:t>
                </a:r>
                <a14:m>
                  <m:oMath xmlns:m="http://schemas.openxmlformats.org/officeDocument/2006/math">
                    <m:r>
                      <a:rPr lang="en-AU" sz="1800" i="1" smtClean="0">
                        <a:latin typeface="Cambria Math" panose="02040503050406030204" pitchFamily="18" charset="0"/>
                      </a:rPr>
                      <m:t>𝑦</m:t>
                    </m:r>
                  </m:oMath>
                </a14:m>
                <a:r>
                  <a:rPr lang="en-AU" sz="1800" dirty="0">
                    <a:latin typeface="+mn-lt"/>
                  </a:rPr>
                  <a:t> with </a:t>
                </a:r>
                <a14:m>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m:t>
                    </m:r>
                    <m:r>
                      <a:rPr lang="en-AU" sz="1800" i="1" smtClean="0">
                        <a:latin typeface="Cambria Math" panose="02040503050406030204" pitchFamily="18" charset="0"/>
                      </a:rPr>
                      <m:t>𝑏</m:t>
                    </m:r>
                  </m:oMath>
                </a14:m>
                <a:r>
                  <a:rPr lang="en-AU" sz="1800" dirty="0">
                    <a:latin typeface="+mn-lt"/>
                  </a:rPr>
                  <a:t>.</a:t>
                </a:r>
              </a:p>
              <a:p>
                <a:r>
                  <a:rPr lang="en-AU" sz="1800" dirty="0">
                    <a:latin typeface="+mn-lt"/>
                  </a:rPr>
                  <a:t>To translate 4 units down: replace </a:t>
                </a:r>
                <a14:m>
                  <m:oMath xmlns:m="http://schemas.openxmlformats.org/officeDocument/2006/math">
                    <m:r>
                      <a:rPr lang="en-AU" sz="1800" i="1" smtClean="0">
                        <a:latin typeface="Cambria Math" panose="02040503050406030204" pitchFamily="18" charset="0"/>
                      </a:rPr>
                      <m:t>𝑦</m:t>
                    </m:r>
                  </m:oMath>
                </a14:m>
                <a:r>
                  <a:rPr lang="en-AU" sz="1800" dirty="0">
                    <a:latin typeface="+mn-lt"/>
                  </a:rPr>
                  <a:t> with </a:t>
                </a:r>
                <a14:m>
                  <m:oMath xmlns:m="http://schemas.openxmlformats.org/officeDocument/2006/math">
                    <m:r>
                      <a:rPr lang="en-AU" sz="1800" i="1" smtClean="0">
                        <a:latin typeface="Cambria Math" panose="02040503050406030204" pitchFamily="18" charset="0"/>
                      </a:rPr>
                      <m:t>𝑦</m:t>
                    </m:r>
                    <m:r>
                      <a:rPr lang="en-AU" sz="1800" i="1">
                        <a:latin typeface="Cambria Math" panose="02040503050406030204" pitchFamily="18" charset="0"/>
                      </a:rPr>
                      <m:t>−</m:t>
                    </m:r>
                    <m:r>
                      <a:rPr lang="en-AU" sz="1800" i="1" smtClean="0">
                        <a:latin typeface="Cambria Math" panose="02040503050406030204" pitchFamily="18" charset="0"/>
                      </a:rPr>
                      <m:t>(</m:t>
                    </m:r>
                    <m:r>
                      <a:rPr lang="en-AU" sz="1800" b="0" i="1" smtClean="0">
                        <a:latin typeface="Cambria Math" panose="02040503050406030204" pitchFamily="18" charset="0"/>
                      </a:rPr>
                      <m:t>−4</m:t>
                    </m:r>
                    <m:r>
                      <a:rPr lang="en-AU" sz="1800" i="1" smtClean="0">
                        <a:latin typeface="Cambria Math" panose="02040503050406030204" pitchFamily="18" charset="0"/>
                      </a:rPr>
                      <m:t>)</m:t>
                    </m:r>
                  </m:oMath>
                </a14:m>
                <a:r>
                  <a:rPr lang="en-AU" sz="1800" dirty="0">
                    <a:latin typeface="+mn-lt"/>
                  </a:rPr>
                  <a:t>.</a:t>
                </a:r>
              </a:p>
              <a:p>
                <a:pPr marL="363538">
                  <a:lnSpc>
                    <a:spcPct val="100000"/>
                  </a:lnSpc>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𝑦</m:t>
                      </m:r>
                      <m:r>
                        <a:rPr lang="en-AU" sz="1800" b="0" i="1" smtClean="0">
                          <a:latin typeface="Cambria Math" panose="02040503050406030204" pitchFamily="18" charset="0"/>
                        </a:rPr>
                        <m:t>+4</m:t>
                      </m:r>
                      <m:r>
                        <a:rPr lang="en-AU" sz="1800" i="1">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m:t>
                          </m:r>
                          <m:r>
                            <a:rPr lang="en-AU" sz="1800" b="0" i="1" smtClean="0">
                              <a:latin typeface="Cambria Math" panose="02040503050406030204" pitchFamily="18" charset="0"/>
                            </a:rPr>
                            <m:t>𝑥</m:t>
                          </m:r>
                        </m:sup>
                      </m:sSup>
                    </m:oMath>
                  </m:oMathPara>
                </a14:m>
                <a:endParaRPr lang="en-AU" sz="1800" dirty="0">
                  <a:latin typeface="+mn-lt"/>
                </a:endParaRPr>
              </a:p>
              <a:p>
                <a:pPr marL="804863" indent="-260350">
                  <a:lnSpc>
                    <a:spcPct val="100000"/>
                  </a:lnSpc>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𝑦</m:t>
                      </m:r>
                      <m:r>
                        <a:rPr lang="en-AU" sz="180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m:t>
                          </m:r>
                          <m:r>
                            <a:rPr lang="en-AU" sz="1800" b="0" i="1" smtClean="0">
                              <a:latin typeface="Cambria Math" panose="02040503050406030204" pitchFamily="18" charset="0"/>
                            </a:rPr>
                            <m:t>𝑥</m:t>
                          </m:r>
                        </m:sup>
                      </m:sSup>
                      <m:r>
                        <a:rPr lang="en-AU" sz="1800" b="0" i="1" smtClean="0">
                          <a:latin typeface="Cambria Math" panose="02040503050406030204" pitchFamily="18" charset="0"/>
                        </a:rPr>
                        <m:t>−4</m:t>
                      </m:r>
                    </m:oMath>
                  </m:oMathPara>
                </a14:m>
                <a:endParaRPr lang="en-AU" sz="1800" dirty="0">
                  <a:latin typeface="+mn-lt"/>
                </a:endParaRPr>
              </a:p>
              <a:p>
                <a14:m>
                  <m:oMath xmlns:m="http://schemas.openxmlformats.org/officeDocument/2006/math">
                    <m:r>
                      <a:rPr lang="en-AU" sz="1800" b="0" i="1" smtClean="0">
                        <a:latin typeface="Cambria Math" panose="02040503050406030204" pitchFamily="18" charset="0"/>
                      </a:rPr>
                      <m:t>𝑦</m:t>
                    </m:r>
                  </m:oMath>
                </a14:m>
                <a:r>
                  <a:rPr lang="en-AU" sz="1800" dirty="0">
                    <a:latin typeface="+mn-lt"/>
                  </a:rPr>
                  <a:t>-intercept: let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=0</m:t>
                    </m:r>
                  </m:oMath>
                </a14:m>
                <a:endParaRPr lang="en-AU" sz="1800" dirty="0">
                  <a:latin typeface="+mn-lt"/>
                </a:endParaRPr>
              </a:p>
              <a:p>
                <a:pPr marL="804863"/>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0</m:t>
                          </m:r>
                        </m:sup>
                      </m:sSup>
                      <m:r>
                        <a:rPr lang="en-AU" sz="1800" b="0" i="1" smtClean="0">
                          <a:latin typeface="Cambria Math" panose="02040503050406030204" pitchFamily="18" charset="0"/>
                        </a:rPr>
                        <m:t>−4</m:t>
                      </m:r>
                    </m:oMath>
                  </m:oMathPara>
                </a14:m>
                <a:endParaRPr lang="en-AU" sz="1800" dirty="0">
                  <a:latin typeface="+mn-lt"/>
                </a:endParaRPr>
              </a:p>
              <a:p>
                <a:pPr marL="804863"/>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=−3</m:t>
                    </m:r>
                  </m:oMath>
                </a14:m>
                <a:r>
                  <a:rPr lang="en-AU" sz="1800" dirty="0">
                    <a:latin typeface="+mn-lt"/>
                  </a:rPr>
                  <a:t> </a:t>
                </a:r>
              </a:p>
              <a:p>
                <a:endParaRPr lang="en-AU" sz="1800" dirty="0">
                  <a:latin typeface="+mn-lt"/>
                </a:endParaRPr>
              </a:p>
              <a:p>
                <a:endParaRPr lang="en-AU" sz="1800" dirty="0">
                  <a:latin typeface="+mn-lt"/>
                </a:endParaRPr>
              </a:p>
            </p:txBody>
          </p:sp>
        </mc:Choice>
        <mc:Fallback xmlns="">
          <p:sp>
            <p:nvSpPr>
              <p:cNvPr id="8" name="Text Placeholder 11">
                <a:extLst>
                  <a:ext uri="{FF2B5EF4-FFF2-40B4-BE49-F238E27FC236}">
                    <a16:creationId xmlns:a16="http://schemas.microsoft.com/office/drawing/2014/main" id="{0120D1F1-2987-60D8-0768-FC757ADE173F}"/>
                  </a:ext>
                </a:extLst>
              </p:cNvPr>
              <p:cNvSpPr txBox="1">
                <a:spLocks noRot="1" noChangeAspect="1" noMove="1" noResize="1" noEditPoints="1" noAdjustHandles="1" noChangeArrowheads="1" noChangeShapeType="1" noTextEdit="1"/>
              </p:cNvSpPr>
              <p:nvPr/>
            </p:nvSpPr>
            <p:spPr>
              <a:xfrm>
                <a:off x="387309" y="2398822"/>
                <a:ext cx="5526748" cy="4246497"/>
              </a:xfrm>
              <a:prstGeom prst="rect">
                <a:avLst/>
              </a:prstGeom>
              <a:blipFill>
                <a:blip r:embed="rId3"/>
                <a:stretch>
                  <a:fillRect l="-25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11">
                <a:extLst>
                  <a:ext uri="{FF2B5EF4-FFF2-40B4-BE49-F238E27FC236}">
                    <a16:creationId xmlns:a16="http://schemas.microsoft.com/office/drawing/2014/main" id="{93B09C73-980B-4134-A39B-78C27E56BA74}"/>
                  </a:ext>
                </a:extLst>
              </p:cNvPr>
              <p:cNvSpPr txBox="1">
                <a:spLocks/>
              </p:cNvSpPr>
              <p:nvPr/>
            </p:nvSpPr>
            <p:spPr>
              <a:xfrm>
                <a:off x="3344973" y="3804406"/>
                <a:ext cx="2890829" cy="263245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t>Asymptote is translated down by 4, so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=−4</m:t>
                    </m:r>
                  </m:oMath>
                </a14:m>
                <a:endParaRPr lang="en-AU" sz="1800" dirty="0"/>
              </a:p>
              <a:p>
                <a14:m>
                  <m:oMath xmlns:m="http://schemas.openxmlformats.org/officeDocument/2006/math">
                    <m:r>
                      <a:rPr lang="en-AU" sz="1800" b="0" i="1" smtClean="0">
                        <a:latin typeface="Cambria Math" panose="02040503050406030204" pitchFamily="18" charset="0"/>
                      </a:rPr>
                      <m:t>𝑥</m:t>
                    </m:r>
                  </m:oMath>
                </a14:m>
                <a:r>
                  <a:rPr lang="en-AU" sz="1800" dirty="0">
                    <a:latin typeface="+mn-lt"/>
                  </a:rPr>
                  <a:t> intercept: let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=0</m:t>
                    </m:r>
                  </m:oMath>
                </a14:m>
                <a:endParaRPr lang="en-AU" sz="1800" dirty="0">
                  <a:latin typeface="+mn-lt"/>
                </a:endParaRPr>
              </a:p>
              <a:p>
                <a:pPr>
                  <a:lnSpc>
                    <a:spcPct val="100000"/>
                  </a:lnSpc>
                  <a:spcAft>
                    <a:spcPts val="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0=</m:t>
                      </m:r>
                      <m:sSup>
                        <m:sSupPr>
                          <m:ctrlPr>
                            <a:rPr lang="en-AU" sz="1800" i="1">
                              <a:latin typeface="Cambria Math" panose="02040503050406030204" pitchFamily="18" charset="0"/>
                            </a:rPr>
                          </m:ctrlPr>
                        </m:sSupPr>
                        <m:e>
                          <m:r>
                            <a:rPr lang="en-AU" sz="1800" b="0" i="1" smtClean="0">
                              <a:latin typeface="Cambria Math" panose="02040503050406030204" pitchFamily="18" charset="0"/>
                            </a:rPr>
                            <m:t>2</m:t>
                          </m:r>
                        </m:e>
                        <m:sup>
                          <m:r>
                            <a:rPr lang="en-AU" sz="1800" i="1">
                              <a:latin typeface="Cambria Math" panose="02040503050406030204" pitchFamily="18" charset="0"/>
                            </a:rPr>
                            <m:t>−</m:t>
                          </m:r>
                          <m:r>
                            <a:rPr lang="en-AU" sz="1800" i="1">
                              <a:latin typeface="Cambria Math" panose="02040503050406030204" pitchFamily="18" charset="0"/>
                            </a:rPr>
                            <m:t>𝑥</m:t>
                          </m:r>
                        </m:sup>
                      </m:sSup>
                      <m:r>
                        <a:rPr lang="en-AU" sz="1800" i="1">
                          <a:latin typeface="Cambria Math" panose="02040503050406030204" pitchFamily="18" charset="0"/>
                        </a:rPr>
                        <m:t>−</m:t>
                      </m:r>
                      <m:r>
                        <a:rPr lang="en-AU" sz="1800" b="0" i="1" smtClean="0">
                          <a:latin typeface="Cambria Math" panose="02040503050406030204" pitchFamily="18" charset="0"/>
                        </a:rPr>
                        <m:t>4</m:t>
                      </m:r>
                    </m:oMath>
                  </m:oMathPara>
                </a14:m>
                <a:endParaRPr lang="en-AU" sz="1800" b="0" dirty="0">
                  <a:latin typeface="+mn-lt"/>
                </a:endParaRPr>
              </a:p>
              <a:p>
                <a:pPr>
                  <a:lnSpc>
                    <a:spcPct val="100000"/>
                  </a:lnSpc>
                  <a:spcAft>
                    <a:spcPts val="0"/>
                  </a:spcAft>
                </a:pPr>
                <a14:m>
                  <m:oMathPara xmlns:m="http://schemas.openxmlformats.org/officeDocument/2006/math">
                    <m:oMathParaPr>
                      <m:jc m:val="left"/>
                    </m:oMathParaPr>
                    <m:oMath xmlns:m="http://schemas.openxmlformats.org/officeDocument/2006/math">
                      <m:r>
                        <a:rPr lang="en-AU" sz="1800" i="1">
                          <a:latin typeface="Cambria Math" panose="02040503050406030204" pitchFamily="18" charset="0"/>
                        </a:rPr>
                        <m:t>4</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m:t>
                          </m:r>
                          <m:r>
                            <a:rPr lang="en-AU" sz="1800" b="0" i="1" smtClean="0">
                              <a:latin typeface="Cambria Math" panose="02040503050406030204" pitchFamily="18" charset="0"/>
                            </a:rPr>
                            <m:t>𝑥</m:t>
                          </m:r>
                        </m:sup>
                      </m:sSup>
                    </m:oMath>
                  </m:oMathPara>
                </a14:m>
                <a:endParaRPr lang="en-AU" sz="1800" dirty="0">
                  <a:latin typeface="+mn-lt"/>
                </a:endParaRPr>
              </a:p>
              <a:p>
                <a:pPr>
                  <a:lnSpc>
                    <a:spcPct val="100000"/>
                  </a:lnSpc>
                  <a:spcAft>
                    <a:spcPts val="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𝑥</m:t>
                      </m:r>
                      <m:r>
                        <a:rPr lang="en-AU" sz="1800" b="0" i="1" smtClean="0">
                          <a:latin typeface="Cambria Math" panose="02040503050406030204" pitchFamily="18" charset="0"/>
                        </a:rPr>
                        <m:t>=2</m:t>
                      </m:r>
                    </m:oMath>
                  </m:oMathPara>
                </a14:m>
                <a:endParaRPr lang="en-AU" sz="1800" b="0" dirty="0">
                  <a:latin typeface="+mn-lt"/>
                </a:endParaRPr>
              </a:p>
              <a:p>
                <a:pPr>
                  <a:lnSpc>
                    <a:spcPct val="100000"/>
                  </a:lnSpc>
                  <a:spcAft>
                    <a:spcPts val="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=−2</m:t>
                      </m:r>
                    </m:oMath>
                  </m:oMathPara>
                </a14:m>
                <a:endParaRPr lang="en-AU" sz="1800" dirty="0">
                  <a:latin typeface="+mn-lt"/>
                </a:endParaRPr>
              </a:p>
              <a:p>
                <a:pPr>
                  <a:lnSpc>
                    <a:spcPct val="100000"/>
                  </a:lnSpc>
                  <a:spcAft>
                    <a:spcPts val="0"/>
                  </a:spcAft>
                </a:pPr>
                <a:endParaRPr lang="en-AU" sz="1800" dirty="0">
                  <a:latin typeface="+mn-lt"/>
                </a:endParaRPr>
              </a:p>
              <a:p>
                <a:endParaRPr lang="en-AU" sz="1800" dirty="0">
                  <a:latin typeface="+mn-lt"/>
                </a:endParaRPr>
              </a:p>
            </p:txBody>
          </p:sp>
        </mc:Choice>
        <mc:Fallback xmlns="">
          <p:sp>
            <p:nvSpPr>
              <p:cNvPr id="5" name="Text Placeholder 11">
                <a:extLst>
                  <a:ext uri="{FF2B5EF4-FFF2-40B4-BE49-F238E27FC236}">
                    <a16:creationId xmlns:a16="http://schemas.microsoft.com/office/drawing/2014/main" id="{93B09C73-980B-4134-A39B-78C27E56BA74}"/>
                  </a:ext>
                </a:extLst>
              </p:cNvPr>
              <p:cNvSpPr txBox="1">
                <a:spLocks noRot="1" noChangeAspect="1" noMove="1" noResize="1" noEditPoints="1" noAdjustHandles="1" noChangeArrowheads="1" noChangeShapeType="1" noTextEdit="1"/>
              </p:cNvSpPr>
              <p:nvPr/>
            </p:nvSpPr>
            <p:spPr>
              <a:xfrm>
                <a:off x="3344973" y="3804406"/>
                <a:ext cx="2890829" cy="2632453"/>
              </a:xfrm>
              <a:prstGeom prst="rect">
                <a:avLst/>
              </a:prstGeom>
              <a:blipFill>
                <a:blip r:embed="rId4"/>
                <a:stretch>
                  <a:fillRect l="-5063" b="-1389"/>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7AF99B5B-DDDB-8FFD-4A04-89454294EAA7}"/>
                  </a:ext>
                </a:extLst>
              </p:cNvPr>
              <p:cNvSpPr txBox="1"/>
              <p:nvPr/>
            </p:nvSpPr>
            <p:spPr>
              <a:xfrm>
                <a:off x="7077287" y="594129"/>
                <a:ext cx="4809913" cy="369332"/>
              </a:xfrm>
              <a:prstGeom prst="rect">
                <a:avLst/>
              </a:prstGeom>
              <a:noFill/>
            </p:spPr>
            <p:txBody>
              <a:bodyPr wrap="square">
                <a:spAutoFit/>
              </a:bodyPr>
              <a:lstStyle/>
              <a:p>
                <a:r>
                  <a:rPr lang="en-AU" sz="1800"/>
                  <a:t>Graph of the new </a:t>
                </a:r>
                <a:r>
                  <a:rPr lang="en-AU" sz="1800" b="0" i="0">
                    <a:latin typeface="+mj-lt"/>
                  </a:rPr>
                  <a:t>function</a:t>
                </a:r>
                <a14:m>
                  <m:oMath xmlns:m="http://schemas.openxmlformats.org/officeDocument/2006/math">
                    <m:r>
                      <a:rPr lang="en-AU" sz="1800" b="0" i="0" smtClean="0">
                        <a:latin typeface="Cambria Math" panose="02040503050406030204" pitchFamily="18" charset="0"/>
                      </a:rPr>
                      <m:t> </m:t>
                    </m:r>
                    <m:r>
                      <a:rPr lang="en-AU" sz="1800" i="1">
                        <a:latin typeface="Cambria Math" panose="02040503050406030204" pitchFamily="18" charset="0"/>
                      </a:rPr>
                      <m:t>𝑦</m:t>
                    </m:r>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2</m:t>
                        </m:r>
                      </m:e>
                      <m:sup>
                        <m:r>
                          <a:rPr lang="en-AU" sz="1800" i="1">
                            <a:latin typeface="Cambria Math" panose="02040503050406030204" pitchFamily="18" charset="0"/>
                          </a:rPr>
                          <m:t>−</m:t>
                        </m:r>
                        <m:r>
                          <a:rPr lang="en-AU" sz="1800" i="1">
                            <a:latin typeface="Cambria Math" panose="02040503050406030204" pitchFamily="18" charset="0"/>
                          </a:rPr>
                          <m:t>𝑥</m:t>
                        </m:r>
                      </m:sup>
                    </m:sSup>
                    <m:r>
                      <a:rPr lang="en-AU" sz="1800" i="1">
                        <a:latin typeface="Cambria Math" panose="02040503050406030204" pitchFamily="18" charset="0"/>
                      </a:rPr>
                      <m:t>−4</m:t>
                    </m:r>
                  </m:oMath>
                </a14:m>
                <a:r>
                  <a:rPr lang="en-AU" sz="1800"/>
                  <a:t>.</a:t>
                </a:r>
              </a:p>
            </p:txBody>
          </p:sp>
        </mc:Choice>
        <mc:Fallback xmlns="">
          <p:sp>
            <p:nvSpPr>
              <p:cNvPr id="10" name="TextBox 9">
                <a:extLst>
                  <a:ext uri="{FF2B5EF4-FFF2-40B4-BE49-F238E27FC236}">
                    <a16:creationId xmlns:a16="http://schemas.microsoft.com/office/drawing/2014/main" id="{7AF99B5B-DDDB-8FFD-4A04-89454294EAA7}"/>
                  </a:ext>
                </a:extLst>
              </p:cNvPr>
              <p:cNvSpPr txBox="1">
                <a:spLocks noRot="1" noChangeAspect="1" noMove="1" noResize="1" noEditPoints="1" noAdjustHandles="1" noChangeArrowheads="1" noChangeShapeType="1" noTextEdit="1"/>
              </p:cNvSpPr>
              <p:nvPr/>
            </p:nvSpPr>
            <p:spPr>
              <a:xfrm>
                <a:off x="7077287" y="594129"/>
                <a:ext cx="4809913" cy="369332"/>
              </a:xfrm>
              <a:prstGeom prst="rect">
                <a:avLst/>
              </a:prstGeom>
              <a:blipFill>
                <a:blip r:embed="rId5"/>
                <a:stretch>
                  <a:fillRect l="-1141" t="-8197" b="-24590"/>
                </a:stretch>
              </a:blipFill>
            </p:spPr>
            <p:txBody>
              <a:bodyPr/>
              <a:lstStyle/>
              <a:p>
                <a:r>
                  <a:rPr lang="en-AU">
                    <a:noFill/>
                  </a:rPr>
                  <a:t> </a:t>
                </a:r>
              </a:p>
            </p:txBody>
          </p:sp>
        </mc:Fallback>
      </mc:AlternateContent>
      <p:pic>
        <p:nvPicPr>
          <p:cNvPr id="13" name="Picture 12" descr="Graph of y=2^-x - 4 in black and y=-4 in blue dash.">
            <a:extLst>
              <a:ext uri="{FF2B5EF4-FFF2-40B4-BE49-F238E27FC236}">
                <a16:creationId xmlns:a16="http://schemas.microsoft.com/office/drawing/2014/main" id="{AF336921-343E-89AF-C2C1-C38592906BB0}"/>
              </a:ext>
            </a:extLst>
          </p:cNvPr>
          <p:cNvPicPr>
            <a:picLocks noChangeAspect="1"/>
          </p:cNvPicPr>
          <p:nvPr/>
        </p:nvPicPr>
        <p:blipFill>
          <a:blip r:embed="rId6"/>
          <a:stretch>
            <a:fillRect/>
          </a:stretch>
        </p:blipFill>
        <p:spPr>
          <a:xfrm>
            <a:off x="6752492" y="1263560"/>
            <a:ext cx="4803112" cy="4795252"/>
          </a:xfrm>
          <a:prstGeom prst="rect">
            <a:avLst/>
          </a:prstGeom>
        </p:spPr>
      </p:pic>
      <p:cxnSp>
        <p:nvCxnSpPr>
          <p:cNvPr id="6" name="Straight Connector 5">
            <a:extLst>
              <a:ext uri="{FF2B5EF4-FFF2-40B4-BE49-F238E27FC236}">
                <a16:creationId xmlns:a16="http://schemas.microsoft.com/office/drawing/2014/main" id="{4DEE762E-796D-3A73-000D-E822CC5B5D4A}"/>
              </a:ext>
              <a:ext uri="{C183D7F6-B498-43B3-948B-1728B52AA6E4}">
                <adec:decorative xmlns:adec="http://schemas.microsoft.com/office/drawing/2017/decorative" val="1"/>
              </a:ext>
            </a:extLst>
          </p:cNvPr>
          <p:cNvCxnSpPr>
            <a:cxnSpLocks/>
          </p:cNvCxnSpPr>
          <p:nvPr/>
        </p:nvCxnSpPr>
        <p:spPr>
          <a:xfrm>
            <a:off x="2910824" y="4088587"/>
            <a:ext cx="0" cy="22109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45D71C-63F1-3F60-5282-A1F5CE18201E}"/>
              </a:ext>
              <a:ext uri="{C183D7F6-B498-43B3-948B-1728B52AA6E4}">
                <adec:decorative xmlns:adec="http://schemas.microsoft.com/office/drawing/2017/decorative" val="1"/>
              </a:ext>
            </a:extLst>
          </p:cNvPr>
          <p:cNvCxnSpPr>
            <a:cxnSpLocks/>
          </p:cNvCxnSpPr>
          <p:nvPr/>
        </p:nvCxnSpPr>
        <p:spPr>
          <a:xfrm>
            <a:off x="6403311" y="444156"/>
            <a:ext cx="0" cy="6112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90066BB2-79AC-DF13-0444-D81A94B2F46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377186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a:latin typeface="+mj-lt"/>
              </a:rPr>
              <a:t>Applying dilations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60000" y="982520"/>
            <a:ext cx="4079266" cy="310015"/>
          </a:xfrm>
        </p:spPr>
        <p:txBody>
          <a:bodyPr/>
          <a:lstStyle/>
          <a:p>
            <a:r>
              <a:rPr lang="en-AU">
                <a:latin typeface="+mj-lt"/>
              </a:rPr>
              <a:t>Worked example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7D4D0DB-67A6-B2FE-BAD5-5C326B3C252D}"/>
                  </a:ext>
                </a:extLst>
              </p:cNvPr>
              <p:cNvSpPr txBox="1">
                <a:spLocks/>
              </p:cNvSpPr>
              <p:nvPr/>
            </p:nvSpPr>
            <p:spPr>
              <a:xfrm>
                <a:off x="359999" y="1458539"/>
                <a:ext cx="4836841" cy="145497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a:t>Consider the function </a:t>
                </a:r>
                <a14:m>
                  <m:oMath xmlns:m="http://schemas.openxmlformats.org/officeDocument/2006/math">
                    <m:r>
                      <a:rPr lang="en-AU" i="1" dirty="0" smtClean="0">
                        <a:latin typeface="Cambria Math" panose="02040503050406030204" pitchFamily="18" charset="0"/>
                      </a:rPr>
                      <m:t>𝑓</m:t>
                    </m:r>
                    <m:d>
                      <m:dPr>
                        <m:ctrlPr>
                          <a:rPr lang="en-AU" i="1" dirty="0" smtClean="0">
                            <a:latin typeface="Cambria Math" panose="02040503050406030204" pitchFamily="18" charset="0"/>
                          </a:rPr>
                        </m:ctrlPr>
                      </m:dPr>
                      <m:e>
                        <m:r>
                          <a:rPr lang="en-AU" i="1" dirty="0" smtClean="0">
                            <a:latin typeface="Cambria Math" panose="02040503050406030204" pitchFamily="18" charset="0"/>
                          </a:rPr>
                          <m:t>𝑥</m:t>
                        </m:r>
                      </m:e>
                    </m:d>
                    <m:r>
                      <a:rPr lang="en-AU" b="0" i="1" dirty="0" smtClean="0">
                        <a:latin typeface="Cambria Math" panose="02040503050406030204" pitchFamily="18" charset="0"/>
                      </a:rPr>
                      <m:t>=</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2</m:t>
                        </m:r>
                      </m:e>
                      <m:sup>
                        <m:r>
                          <a:rPr lang="en-AU" b="0" i="1" dirty="0" smtClean="0">
                            <a:latin typeface="Cambria Math" panose="02040503050406030204" pitchFamily="18" charset="0"/>
                          </a:rPr>
                          <m:t>−</m:t>
                        </m:r>
                        <m:r>
                          <a:rPr lang="en-AU" b="0" i="1" dirty="0" smtClean="0">
                            <a:latin typeface="Cambria Math" panose="02040503050406030204" pitchFamily="18" charset="0"/>
                          </a:rPr>
                          <m:t>𝑥</m:t>
                        </m:r>
                      </m:sup>
                    </m:sSup>
                  </m:oMath>
                </a14:m>
                <a:r>
                  <a:rPr lang="en-AU"/>
                  <a:t>.</a:t>
                </a:r>
              </a:p>
              <a:p>
                <a:pPr>
                  <a:spcAft>
                    <a:spcPts val="600"/>
                  </a:spcAft>
                </a:pPr>
                <a:r>
                  <a:rPr lang="en-AU"/>
                  <a:t>Find the equation and sketch the graph of </a:t>
                </a:r>
                <a14:m>
                  <m:oMath xmlns:m="http://schemas.openxmlformats.org/officeDocument/2006/math">
                    <m:r>
                      <a:rPr lang="en-AU" i="1" dirty="0" smtClean="0">
                        <a:latin typeface="Cambria Math" panose="02040503050406030204" pitchFamily="18" charset="0"/>
                      </a:rPr>
                      <m:t>𝑦</m:t>
                    </m:r>
                    <m:r>
                      <a:rPr lang="en-AU" b="0" i="1" dirty="0" smtClean="0">
                        <a:latin typeface="Cambria Math" panose="02040503050406030204" pitchFamily="18" charset="0"/>
                      </a:rPr>
                      <m:t>=</m:t>
                    </m:r>
                    <m:r>
                      <a:rPr lang="en-AU" i="1" dirty="0" smtClean="0">
                        <a:latin typeface="Cambria Math" panose="02040503050406030204" pitchFamily="18" charset="0"/>
                      </a:rPr>
                      <m:t>3</m:t>
                    </m:r>
                    <m:r>
                      <a:rPr lang="en-AU" i="1" dirty="0" smtClean="0">
                        <a:latin typeface="Cambria Math" panose="02040503050406030204" pitchFamily="18" charset="0"/>
                      </a:rPr>
                      <m:t>𝑓</m:t>
                    </m:r>
                    <m:d>
                      <m:dPr>
                        <m:ctrlPr>
                          <a:rPr lang="en-AU" i="1" dirty="0" smtClean="0">
                            <a:latin typeface="Cambria Math" panose="02040503050406030204" pitchFamily="18" charset="0"/>
                          </a:rPr>
                        </m:ctrlPr>
                      </m:dPr>
                      <m:e>
                        <m:r>
                          <a:rPr lang="en-AU" b="0" i="1" dirty="0" smtClean="0">
                            <a:latin typeface="Cambria Math" panose="02040503050406030204" pitchFamily="18" charset="0"/>
                          </a:rPr>
                          <m:t>𝑥</m:t>
                        </m:r>
                      </m:e>
                    </m:d>
                  </m:oMath>
                </a14:m>
                <a:r>
                  <a:rPr lang="en-AU"/>
                  <a:t>, indicating at least 2 points.</a:t>
                </a:r>
              </a:p>
            </p:txBody>
          </p:sp>
        </mc:Choice>
        <mc:Fallback xmlns="">
          <p:sp>
            <p:nvSpPr>
              <p:cNvPr id="5" name="Text Placeholder 4">
                <a:extLst>
                  <a:ext uri="{FF2B5EF4-FFF2-40B4-BE49-F238E27FC236}">
                    <a16:creationId xmlns:a16="http://schemas.microsoft.com/office/drawing/2014/main" id="{C7D4D0DB-67A6-B2FE-BAD5-5C326B3C252D}"/>
                  </a:ext>
                </a:extLst>
              </p:cNvPr>
              <p:cNvSpPr txBox="1">
                <a:spLocks noRot="1" noChangeAspect="1" noMove="1" noResize="1" noEditPoints="1" noAdjustHandles="1" noChangeArrowheads="1" noChangeShapeType="1" noTextEdit="1"/>
              </p:cNvSpPr>
              <p:nvPr/>
            </p:nvSpPr>
            <p:spPr>
              <a:xfrm>
                <a:off x="359999" y="1458539"/>
                <a:ext cx="4836841" cy="1454978"/>
              </a:xfrm>
              <a:prstGeom prst="rect">
                <a:avLst/>
              </a:prstGeom>
              <a:blipFill>
                <a:blip r:embed="rId3"/>
                <a:stretch>
                  <a:fillRect l="-3149" b="-6695"/>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 Placeholder 11">
                <a:extLst>
                  <a:ext uri="{FF2B5EF4-FFF2-40B4-BE49-F238E27FC236}">
                    <a16:creationId xmlns:a16="http://schemas.microsoft.com/office/drawing/2014/main" id="{12243223-8ADD-132D-9781-2B2B65971EFE}"/>
                  </a:ext>
                </a:extLst>
              </p:cNvPr>
              <p:cNvSpPr txBox="1">
                <a:spLocks/>
              </p:cNvSpPr>
              <p:nvPr/>
            </p:nvSpPr>
            <p:spPr>
              <a:xfrm>
                <a:off x="415084" y="3012669"/>
                <a:ext cx="3189498" cy="346730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800" b="1" dirty="0"/>
                  <a:t>Solution</a:t>
                </a:r>
              </a:p>
              <a:p>
                <a:r>
                  <a:rPr lang="en-AU" sz="1800" dirty="0"/>
                  <a:t>New function: </a:t>
                </a:r>
                <a14:m>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=3×</m:t>
                    </m:r>
                    <m:sSup>
                      <m:sSupPr>
                        <m:ctrlPr>
                          <a:rPr lang="en-AU" sz="1800" i="1">
                            <a:latin typeface="Cambria Math" panose="02040503050406030204" pitchFamily="18" charset="0"/>
                          </a:rPr>
                        </m:ctrlPr>
                      </m:sSupPr>
                      <m:e>
                        <m:r>
                          <a:rPr lang="en-AU" sz="1800" i="1">
                            <a:latin typeface="Cambria Math" panose="02040503050406030204" pitchFamily="18" charset="0"/>
                          </a:rPr>
                          <m:t>2</m:t>
                        </m:r>
                      </m:e>
                      <m:sup>
                        <m:r>
                          <a:rPr lang="en-AU" sz="1800" i="1">
                            <a:latin typeface="Cambria Math" panose="02040503050406030204" pitchFamily="18" charset="0"/>
                          </a:rPr>
                          <m:t>−</m:t>
                        </m:r>
                        <m:r>
                          <a:rPr lang="en-AU" sz="1800" b="0" i="1" smtClean="0">
                            <a:latin typeface="Cambria Math" panose="02040503050406030204" pitchFamily="18" charset="0"/>
                          </a:rPr>
                          <m:t>𝑥</m:t>
                        </m:r>
                      </m:sup>
                    </m:sSup>
                  </m:oMath>
                </a14:m>
                <a:endParaRPr lang="en-AU" sz="1800" dirty="0"/>
              </a:p>
              <a:p>
                <a:r>
                  <a:rPr lang="en-AU" sz="1800" dirty="0"/>
                  <a:t>Asymptote is unchanged, </a:t>
                </a:r>
                <a:br>
                  <a:rPr lang="en-AU" sz="1800" dirty="0"/>
                </a:br>
                <a:r>
                  <a:rPr lang="en-AU" sz="1800" dirty="0"/>
                  <a:t>no </a:t>
                </a:r>
                <a14:m>
                  <m:oMath xmlns:m="http://schemas.openxmlformats.org/officeDocument/2006/math">
                    <m:r>
                      <a:rPr lang="en-AU" sz="1800" b="0" i="1" smtClean="0">
                        <a:latin typeface="Cambria Math" panose="02040503050406030204" pitchFamily="18" charset="0"/>
                      </a:rPr>
                      <m:t>𝑥</m:t>
                    </m:r>
                  </m:oMath>
                </a14:m>
                <a:r>
                  <a:rPr lang="en-AU" sz="1800" dirty="0"/>
                  <a:t>-intercepts.</a:t>
                </a:r>
              </a:p>
              <a:p>
                <a:pPr>
                  <a:lnSpc>
                    <a:spcPct val="100000"/>
                  </a:lnSpc>
                </a:pPr>
                <a14:m>
                  <m:oMath xmlns:m="http://schemas.openxmlformats.org/officeDocument/2006/math">
                    <m:r>
                      <a:rPr lang="en-AU" sz="1800" b="0" i="1" smtClean="0">
                        <a:latin typeface="Cambria Math" panose="02040503050406030204" pitchFamily="18" charset="0"/>
                      </a:rPr>
                      <m:t>𝑦</m:t>
                    </m:r>
                  </m:oMath>
                </a14:m>
                <a:r>
                  <a:rPr lang="en-AU" sz="1800" dirty="0">
                    <a:latin typeface="+mn-lt"/>
                  </a:rPr>
                  <a:t>-intercept: when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=0</m:t>
                    </m:r>
                  </m:oMath>
                </a14:m>
                <a:endParaRPr lang="en-AU" sz="1800" b="0" dirty="0">
                  <a:latin typeface="+mn-lt"/>
                </a:endParaRPr>
              </a:p>
              <a:p>
                <a:pPr>
                  <a:lnSpc>
                    <a:spcPct val="1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=3×</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2</m:t>
                          </m:r>
                        </m:e>
                        <m:sup>
                          <m:r>
                            <a:rPr lang="en-AU" sz="1800" b="0" i="1" smtClean="0">
                              <a:latin typeface="Cambria Math" panose="02040503050406030204" pitchFamily="18" charset="0"/>
                            </a:rPr>
                            <m:t>−0</m:t>
                          </m:r>
                        </m:sup>
                      </m:sSup>
                    </m:oMath>
                  </m:oMathPara>
                </a14:m>
                <a:endParaRPr lang="en-AU" sz="1800" b="0" dirty="0">
                  <a:latin typeface="+mn-lt"/>
                </a:endParaRPr>
              </a:p>
              <a:p>
                <a:pPr>
                  <a:lnSpc>
                    <a:spcPct val="1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=3</m:t>
                      </m:r>
                    </m:oMath>
                  </m:oMathPara>
                </a14:m>
                <a:endParaRPr lang="en-AU" sz="1800" dirty="0">
                  <a:latin typeface="+mn-lt"/>
                </a:endParaRPr>
              </a:p>
            </p:txBody>
          </p:sp>
        </mc:Choice>
        <mc:Fallback xmlns="">
          <p:sp>
            <p:nvSpPr>
              <p:cNvPr id="7" name="Text Placeholder 11">
                <a:extLst>
                  <a:ext uri="{FF2B5EF4-FFF2-40B4-BE49-F238E27FC236}">
                    <a16:creationId xmlns:a16="http://schemas.microsoft.com/office/drawing/2014/main" id="{12243223-8ADD-132D-9781-2B2B65971EFE}"/>
                  </a:ext>
                </a:extLst>
              </p:cNvPr>
              <p:cNvSpPr txBox="1">
                <a:spLocks noRot="1" noChangeAspect="1" noMove="1" noResize="1" noEditPoints="1" noAdjustHandles="1" noChangeArrowheads="1" noChangeShapeType="1" noTextEdit="1"/>
              </p:cNvSpPr>
              <p:nvPr/>
            </p:nvSpPr>
            <p:spPr>
              <a:xfrm>
                <a:off x="415084" y="3012669"/>
                <a:ext cx="3189498" cy="3467302"/>
              </a:xfrm>
              <a:prstGeom prst="rect">
                <a:avLst/>
              </a:prstGeom>
              <a:blipFill>
                <a:blip r:embed="rId4"/>
                <a:stretch>
                  <a:fillRect l="-43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9965F80F-2527-5C2E-C22F-ED5B86A034AE}"/>
                  </a:ext>
                </a:extLst>
              </p:cNvPr>
              <p:cNvSpPr txBox="1">
                <a:spLocks/>
              </p:cNvSpPr>
              <p:nvPr/>
            </p:nvSpPr>
            <p:spPr>
              <a:xfrm>
                <a:off x="4060507" y="3391732"/>
                <a:ext cx="1912615" cy="288491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At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=1</m:t>
                    </m:r>
                  </m:oMath>
                </a14:m>
                <a:r>
                  <a:rPr lang="en-AU" sz="1800" dirty="0">
                    <a:latin typeface="+mn-lt"/>
                  </a:rPr>
                  <a:t>,</a:t>
                </a:r>
              </a:p>
              <a:p>
                <a:pPr>
                  <a:lnSpc>
                    <a:spcPct val="100000"/>
                  </a:lnSpc>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𝑦</m:t>
                      </m:r>
                      <m:r>
                        <m:rPr>
                          <m:aln/>
                        </m:rPr>
                        <a:rPr lang="en-AU" sz="1800" i="1">
                          <a:latin typeface="Cambria Math" panose="02040503050406030204" pitchFamily="18" charset="0"/>
                        </a:rPr>
                        <m:t>=</m:t>
                      </m:r>
                      <m:r>
                        <a:rPr lang="en-AU" sz="1800" i="1">
                          <a:latin typeface="Cambria Math" panose="02040503050406030204" pitchFamily="18" charset="0"/>
                        </a:rPr>
                        <m:t>3×</m:t>
                      </m:r>
                      <m:sSup>
                        <m:sSupPr>
                          <m:ctrlPr>
                            <a:rPr lang="en-AU" sz="1800" i="1">
                              <a:latin typeface="Cambria Math" panose="02040503050406030204" pitchFamily="18" charset="0"/>
                            </a:rPr>
                          </m:ctrlPr>
                        </m:sSupPr>
                        <m:e>
                          <m:r>
                            <a:rPr lang="en-AU" sz="1800" i="1">
                              <a:latin typeface="Cambria Math" panose="02040503050406030204" pitchFamily="18" charset="0"/>
                            </a:rPr>
                            <m:t>2</m:t>
                          </m:r>
                        </m:e>
                        <m:sup>
                          <m:r>
                            <a:rPr lang="en-AU" sz="1800" i="1">
                              <a:latin typeface="Cambria Math" panose="02040503050406030204" pitchFamily="18" charset="0"/>
                            </a:rPr>
                            <m:t>−</m:t>
                          </m:r>
                          <m:r>
                            <a:rPr lang="en-AU" sz="1800" b="0" i="1" smtClean="0">
                              <a:latin typeface="Cambria Math" panose="02040503050406030204" pitchFamily="18" charset="0"/>
                            </a:rPr>
                            <m:t>1</m:t>
                          </m:r>
                        </m:sup>
                      </m:sSup>
                    </m:oMath>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r>
                        <a:rPr lang="en-AU" sz="1800" b="0" i="1" smtClean="0">
                          <a:latin typeface="Cambria Math" panose="02040503050406030204" pitchFamily="18" charset="0"/>
                        </a:rPr>
                        <m:t>3×</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1</m:t>
                          </m:r>
                        </m:num>
                        <m:den>
                          <m:r>
                            <a:rPr lang="en-AU" sz="1800" b="0" i="1" smtClean="0">
                              <a:latin typeface="Cambria Math" panose="02040503050406030204" pitchFamily="18" charset="0"/>
                            </a:rPr>
                            <m:t>2</m:t>
                          </m:r>
                        </m:den>
                      </m:f>
                    </m:oMath>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2</m:t>
                          </m:r>
                        </m:den>
                      </m:f>
                    </m:oMath>
                  </m:oMathPara>
                </a14:m>
                <a:endParaRPr lang="en-AU" sz="1800" dirty="0">
                  <a:latin typeface="+mn-lt"/>
                </a:endParaRPr>
              </a:p>
              <a:p>
                <a:pPr>
                  <a:lnSpc>
                    <a:spcPct val="100000"/>
                  </a:lnSpc>
                </a:pPr>
                <a14:m>
                  <m:oMathPara xmlns:m="http://schemas.openxmlformats.org/officeDocument/2006/math">
                    <m:oMathParaPr>
                      <m:jc m:val="left"/>
                    </m:oMathParaPr>
                    <m:oMath xmlns:m="http://schemas.openxmlformats.org/officeDocument/2006/math">
                      <m:d>
                        <m:dPr>
                          <m:ctrlPr>
                            <a:rPr lang="en-AU" sz="1800" b="0" i="1" smtClean="0">
                              <a:latin typeface="Cambria Math" panose="02040503050406030204" pitchFamily="18" charset="0"/>
                            </a:rPr>
                          </m:ctrlPr>
                        </m:dPr>
                        <m:e>
                          <m:r>
                            <a:rPr lang="en-AU" sz="1800" b="0" i="1" smtClean="0">
                              <a:latin typeface="Cambria Math" panose="02040503050406030204" pitchFamily="18" charset="0"/>
                            </a:rPr>
                            <m:t>1,</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3</m:t>
                              </m:r>
                            </m:num>
                            <m:den>
                              <m:r>
                                <a:rPr lang="en-AU" sz="1800" b="0" i="1" smtClean="0">
                                  <a:latin typeface="Cambria Math" panose="02040503050406030204" pitchFamily="18" charset="0"/>
                                </a:rPr>
                                <m:t>2</m:t>
                              </m:r>
                            </m:den>
                          </m:f>
                        </m:e>
                      </m:d>
                    </m:oMath>
                  </m:oMathPara>
                </a14:m>
                <a:endParaRPr lang="en-AU" sz="1800" dirty="0">
                  <a:latin typeface="+mn-lt"/>
                </a:endParaRPr>
              </a:p>
            </p:txBody>
          </p:sp>
        </mc:Choice>
        <mc:Fallback xmlns="">
          <p:sp>
            <p:nvSpPr>
              <p:cNvPr id="8" name="Text Placeholder 11">
                <a:extLst>
                  <a:ext uri="{FF2B5EF4-FFF2-40B4-BE49-F238E27FC236}">
                    <a16:creationId xmlns:a16="http://schemas.microsoft.com/office/drawing/2014/main" id="{9965F80F-2527-5C2E-C22F-ED5B86A034AE}"/>
                  </a:ext>
                </a:extLst>
              </p:cNvPr>
              <p:cNvSpPr txBox="1">
                <a:spLocks noRot="1" noChangeAspect="1" noMove="1" noResize="1" noEditPoints="1" noAdjustHandles="1" noChangeArrowheads="1" noChangeShapeType="1" noTextEdit="1"/>
              </p:cNvSpPr>
              <p:nvPr/>
            </p:nvSpPr>
            <p:spPr>
              <a:xfrm>
                <a:off x="4060507" y="3391732"/>
                <a:ext cx="1912615" cy="2884911"/>
              </a:xfrm>
              <a:prstGeom prst="rect">
                <a:avLst/>
              </a:prstGeom>
              <a:blipFill>
                <a:blip r:embed="rId5"/>
                <a:stretch>
                  <a:fillRect l="-7325"/>
                </a:stretch>
              </a:blipFill>
            </p:spPr>
            <p:txBody>
              <a:bodyPr/>
              <a:lstStyle/>
              <a:p>
                <a:r>
                  <a:rPr lang="en-AU">
                    <a:noFill/>
                  </a:rPr>
                  <a:t> </a:t>
                </a:r>
              </a:p>
            </p:txBody>
          </p:sp>
        </mc:Fallback>
      </mc:AlternateContent>
      <p:pic>
        <p:nvPicPr>
          <p:cNvPr id="16" name="Picture 15" descr="A black and white picture of a numberless, blank Cartesian plane. A blue exponential graph is shown with the equation y=2 to the power of -x. A black exponential graph is shown, with the equation y=3 times 2 to the power of -x, going through the points (-1,6), (0,3) and (1,3/2).">
            <a:extLst>
              <a:ext uri="{FF2B5EF4-FFF2-40B4-BE49-F238E27FC236}">
                <a16:creationId xmlns:a16="http://schemas.microsoft.com/office/drawing/2014/main" id="{1A633D8E-EDCF-1F37-3267-AC39D372D3D0}"/>
              </a:ext>
            </a:extLst>
          </p:cNvPr>
          <p:cNvPicPr>
            <a:picLocks noChangeAspect="1"/>
          </p:cNvPicPr>
          <p:nvPr/>
        </p:nvPicPr>
        <p:blipFill>
          <a:blip r:embed="rId6"/>
          <a:stretch>
            <a:fillRect/>
          </a:stretch>
        </p:blipFill>
        <p:spPr>
          <a:xfrm>
            <a:off x="7535951" y="2166259"/>
            <a:ext cx="4172004" cy="4146010"/>
          </a:xfrm>
          <a:prstGeom prst="rect">
            <a:avLst/>
          </a:prstGeom>
        </p:spPr>
      </p:pic>
      <mc:AlternateContent xmlns:mc="http://schemas.openxmlformats.org/markup-compatibility/2006" xmlns:a14="http://schemas.microsoft.com/office/drawing/2010/main">
        <mc:Choice Requires="a14">
          <p:sp>
            <p:nvSpPr>
              <p:cNvPr id="6" name="Speech Bubble: Rectangle with Corners Rounded 1">
                <a:extLst>
                  <a:ext uri="{FF2B5EF4-FFF2-40B4-BE49-F238E27FC236}">
                    <a16:creationId xmlns:a16="http://schemas.microsoft.com/office/drawing/2014/main" id="{605EBB20-D776-657D-E8FF-0C5EED41E68B}"/>
                  </a:ext>
                </a:extLst>
              </p:cNvPr>
              <p:cNvSpPr/>
              <p:nvPr/>
            </p:nvSpPr>
            <p:spPr>
              <a:xfrm>
                <a:off x="5078185" y="1171575"/>
                <a:ext cx="2646343" cy="1540478"/>
              </a:xfrm>
              <a:prstGeom prst="wedgeRoundRectCallout">
                <a:avLst>
                  <a:gd name="adj1" fmla="val -50725"/>
                  <a:gd name="adj2" fmla="val 92620"/>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nSpc>
                    <a:spcPct val="150000"/>
                  </a:lnSpc>
                </a:pPr>
                <a:r>
                  <a:rPr lang="en-AU" sz="1800" dirty="0"/>
                  <a:t>Why did we use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=1</m:t>
                    </m:r>
                  </m:oMath>
                </a14:m>
                <a:r>
                  <a:rPr lang="en-AU" sz="1800" dirty="0"/>
                  <a:t>?</a:t>
                </a:r>
              </a:p>
              <a:p>
                <a:pPr>
                  <a:lnSpc>
                    <a:spcPct val="150000"/>
                  </a:lnSpc>
                </a:pPr>
                <a:r>
                  <a:rPr lang="en-AU" sz="1800" dirty="0"/>
                  <a:t>What would change if we used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=−1?</m:t>
                    </m:r>
                  </m:oMath>
                </a14:m>
                <a:endParaRPr lang="en-AU" sz="1800" dirty="0"/>
              </a:p>
            </p:txBody>
          </p:sp>
        </mc:Choice>
        <mc:Fallback xmlns="">
          <p:sp>
            <p:nvSpPr>
              <p:cNvPr id="6" name="Speech Bubble: Rectangle with Corners Rounded 1">
                <a:extLst>
                  <a:ext uri="{FF2B5EF4-FFF2-40B4-BE49-F238E27FC236}">
                    <a16:creationId xmlns:a16="http://schemas.microsoft.com/office/drawing/2014/main" id="{605EBB20-D776-657D-E8FF-0C5EED41E68B}"/>
                  </a:ext>
                </a:extLst>
              </p:cNvPr>
              <p:cNvSpPr>
                <a:spLocks noRot="1" noChangeAspect="1" noMove="1" noResize="1" noEditPoints="1" noAdjustHandles="1" noChangeArrowheads="1" noChangeShapeType="1" noTextEdit="1"/>
              </p:cNvSpPr>
              <p:nvPr/>
            </p:nvSpPr>
            <p:spPr>
              <a:xfrm>
                <a:off x="5078185" y="1171575"/>
                <a:ext cx="2646343" cy="1540478"/>
              </a:xfrm>
              <a:prstGeom prst="wedgeRoundRectCallout">
                <a:avLst>
                  <a:gd name="adj1" fmla="val -50725"/>
                  <a:gd name="adj2" fmla="val 92620"/>
                  <a:gd name="adj3" fmla="val 16667"/>
                </a:avLst>
              </a:prstGeom>
              <a:blipFill>
                <a:blip r:embed="rId7"/>
                <a:stretch>
                  <a:fillRect/>
                </a:stretch>
              </a:blipFill>
            </p:spPr>
            <p:txBody>
              <a:bodyPr/>
              <a:lstStyle/>
              <a:p>
                <a:r>
                  <a:rPr lang="en-AU">
                    <a:noFill/>
                  </a:rPr>
                  <a:t> </a:t>
                </a:r>
              </a:p>
            </p:txBody>
          </p:sp>
        </mc:Fallback>
      </mc:AlternateContent>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8179365" y="810489"/>
            <a:ext cx="3691278" cy="938199"/>
          </a:xfrm>
          <a:prstGeom prst="wedgeRoundRectCallout">
            <a:avLst>
              <a:gd name="adj1" fmla="val -22810"/>
              <a:gd name="adj2" fmla="val 9940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pPr>
              <a:lnSpc>
                <a:spcPct val="150000"/>
              </a:lnSpc>
            </a:pPr>
            <a:r>
              <a:rPr lang="en-AU" sz="1800"/>
              <a:t>Why is the new graph steeper than the original function?</a:t>
            </a:r>
          </a:p>
        </p:txBody>
      </p:sp>
      <p:cxnSp>
        <p:nvCxnSpPr>
          <p:cNvPr id="9" name="Straight Connector 8">
            <a:extLst>
              <a:ext uri="{FF2B5EF4-FFF2-40B4-BE49-F238E27FC236}">
                <a16:creationId xmlns:a16="http://schemas.microsoft.com/office/drawing/2014/main" id="{5531418B-CBA6-1F44-7DA2-9D15B753CB3B}"/>
              </a:ext>
              <a:ext uri="{C183D7F6-B498-43B3-948B-1728B52AA6E4}">
                <adec:decorative xmlns:adec="http://schemas.microsoft.com/office/drawing/2017/decorative" val="1"/>
              </a:ext>
            </a:extLst>
          </p:cNvPr>
          <p:cNvCxnSpPr>
            <a:cxnSpLocks/>
          </p:cNvCxnSpPr>
          <p:nvPr/>
        </p:nvCxnSpPr>
        <p:spPr>
          <a:xfrm>
            <a:off x="3667648" y="3591499"/>
            <a:ext cx="0" cy="24623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11</a:t>
            </a:fld>
            <a:endParaRPr lang="en-AU"/>
          </a:p>
        </p:txBody>
      </p:sp>
    </p:spTree>
    <p:extLst>
      <p:ext uri="{BB962C8B-B14F-4D97-AF65-F5344CB8AC3E}">
        <p14:creationId xmlns:p14="http://schemas.microsoft.com/office/powerpoint/2010/main" val="275132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58DD3-E93D-A60E-D988-361E16BC753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1A1CE6-51FA-2223-3CCA-E6994C06A168}"/>
              </a:ext>
            </a:extLst>
          </p:cNvPr>
          <p:cNvSpPr>
            <a:spLocks noGrp="1"/>
          </p:cNvSpPr>
          <p:nvPr>
            <p:ph type="title"/>
          </p:nvPr>
        </p:nvSpPr>
        <p:spPr/>
        <p:txBody>
          <a:bodyPr/>
          <a:lstStyle/>
          <a:p>
            <a:r>
              <a:rPr lang="en-AU">
                <a:latin typeface="+mj-lt"/>
              </a:rPr>
              <a:t>Applying dilations (2)</a:t>
            </a:r>
          </a:p>
        </p:txBody>
      </p:sp>
      <p:sp>
        <p:nvSpPr>
          <p:cNvPr id="13" name="Text Placeholder 12">
            <a:extLst>
              <a:ext uri="{FF2B5EF4-FFF2-40B4-BE49-F238E27FC236}">
                <a16:creationId xmlns:a16="http://schemas.microsoft.com/office/drawing/2014/main" id="{A9C8DF01-68C8-D799-E73F-5CA42B091C03}"/>
              </a:ext>
            </a:extLst>
          </p:cNvPr>
          <p:cNvSpPr>
            <a:spLocks noGrp="1"/>
          </p:cNvSpPr>
          <p:nvPr>
            <p:ph type="body" sz="quarter" idx="18"/>
          </p:nvPr>
        </p:nvSpPr>
        <p:spPr/>
        <p:txBody>
          <a:bodyPr/>
          <a:lstStyle/>
          <a:p>
            <a:r>
              <a:rPr lang="en-AU"/>
              <a:t>Your turn – Question 2</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239E33C9-FA6E-E401-4806-9EFE16424783}"/>
                  </a:ext>
                </a:extLst>
              </p:cNvPr>
              <p:cNvSpPr txBox="1">
                <a:spLocks/>
              </p:cNvSpPr>
              <p:nvPr/>
            </p:nvSpPr>
            <p:spPr>
              <a:xfrm>
                <a:off x="360000" y="1492043"/>
                <a:ext cx="6107168" cy="1228404"/>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pPr>
                <a:r>
                  <a:rPr lang="en-AU"/>
                  <a:t>Consider the function </a:t>
                </a:r>
                <a14:m>
                  <m:oMath xmlns:m="http://schemas.openxmlformats.org/officeDocument/2006/math">
                    <m:r>
                      <a:rPr lang="en-AU" i="1" dirty="0" smtClean="0">
                        <a:latin typeface="Cambria Math" panose="02040503050406030204" pitchFamily="18" charset="0"/>
                      </a:rPr>
                      <m:t>𝑓</m:t>
                    </m:r>
                    <m:d>
                      <m:dPr>
                        <m:ctrlPr>
                          <a:rPr lang="en-AU" i="1" dirty="0" smtClean="0">
                            <a:latin typeface="Cambria Math" panose="02040503050406030204" pitchFamily="18" charset="0"/>
                          </a:rPr>
                        </m:ctrlPr>
                      </m:dPr>
                      <m:e>
                        <m:r>
                          <a:rPr lang="en-AU" i="1" dirty="0" smtClean="0">
                            <a:latin typeface="Cambria Math" panose="02040503050406030204" pitchFamily="18" charset="0"/>
                          </a:rPr>
                          <m:t>𝑥</m:t>
                        </m:r>
                      </m:e>
                    </m:d>
                    <m:r>
                      <a:rPr lang="en-AU" b="0" i="1" dirty="0" smtClean="0">
                        <a:latin typeface="Cambria Math" panose="02040503050406030204" pitchFamily="18" charset="0"/>
                      </a:rPr>
                      <m:t>=</m:t>
                    </m:r>
                    <m:sSup>
                      <m:sSupPr>
                        <m:ctrlPr>
                          <a:rPr lang="en-AU" b="0" i="1" dirty="0" smtClean="0">
                            <a:latin typeface="Cambria Math" panose="02040503050406030204" pitchFamily="18" charset="0"/>
                          </a:rPr>
                        </m:ctrlPr>
                      </m:sSupPr>
                      <m:e>
                        <m:r>
                          <a:rPr lang="en-AU" b="0" i="1" dirty="0" smtClean="0">
                            <a:latin typeface="Cambria Math" panose="02040503050406030204" pitchFamily="18" charset="0"/>
                          </a:rPr>
                          <m:t>3</m:t>
                        </m:r>
                      </m:e>
                      <m:sup>
                        <m:r>
                          <a:rPr lang="en-AU" b="0" i="1" dirty="0" smtClean="0">
                            <a:latin typeface="Cambria Math" panose="02040503050406030204" pitchFamily="18" charset="0"/>
                          </a:rPr>
                          <m:t>−</m:t>
                        </m:r>
                        <m:r>
                          <a:rPr lang="en-AU" b="0" i="1" dirty="0" smtClean="0">
                            <a:latin typeface="Cambria Math" panose="02040503050406030204" pitchFamily="18" charset="0"/>
                          </a:rPr>
                          <m:t>𝑥</m:t>
                        </m:r>
                      </m:sup>
                    </m:sSup>
                  </m:oMath>
                </a14:m>
                <a:r>
                  <a:rPr lang="en-AU"/>
                  <a:t>.</a:t>
                </a:r>
              </a:p>
              <a:p>
                <a:pPr>
                  <a:lnSpc>
                    <a:spcPct val="100000"/>
                  </a:lnSpc>
                  <a:spcAft>
                    <a:spcPts val="600"/>
                  </a:spcAft>
                </a:pPr>
                <a:r>
                  <a:rPr lang="en-AU"/>
                  <a:t>Find the equation and sketch the graph of </a:t>
                </a:r>
                <a14:m>
                  <m:oMath xmlns:m="http://schemas.openxmlformats.org/officeDocument/2006/math">
                    <m:r>
                      <a:rPr lang="en-AU" i="1" dirty="0" smtClean="0">
                        <a:latin typeface="Cambria Math" panose="02040503050406030204" pitchFamily="18" charset="0"/>
                      </a:rPr>
                      <m:t>𝑦</m:t>
                    </m:r>
                    <m:r>
                      <a:rPr lang="en-AU" b="0" i="1" dirty="0" smtClean="0">
                        <a:latin typeface="Cambria Math" panose="02040503050406030204" pitchFamily="18" charset="0"/>
                      </a:rPr>
                      <m:t>=2</m:t>
                    </m:r>
                    <m:r>
                      <a:rPr lang="en-AU" i="1" dirty="0" smtClean="0">
                        <a:latin typeface="Cambria Math" panose="02040503050406030204" pitchFamily="18" charset="0"/>
                      </a:rPr>
                      <m:t>𝑓</m:t>
                    </m:r>
                    <m:d>
                      <m:dPr>
                        <m:ctrlPr>
                          <a:rPr lang="en-AU" i="1" dirty="0" smtClean="0">
                            <a:latin typeface="Cambria Math" panose="02040503050406030204" pitchFamily="18" charset="0"/>
                          </a:rPr>
                        </m:ctrlPr>
                      </m:dPr>
                      <m:e>
                        <m:r>
                          <a:rPr lang="en-AU" b="0" i="1" dirty="0" smtClean="0">
                            <a:latin typeface="Cambria Math" panose="02040503050406030204" pitchFamily="18" charset="0"/>
                          </a:rPr>
                          <m:t>𝑥</m:t>
                        </m:r>
                      </m:e>
                    </m:d>
                  </m:oMath>
                </a14:m>
                <a:r>
                  <a:rPr lang="en-AU"/>
                  <a:t>, indicating at least 2 points.</a:t>
                </a:r>
              </a:p>
            </p:txBody>
          </p:sp>
        </mc:Choice>
        <mc:Fallback xmlns="">
          <p:sp>
            <p:nvSpPr>
              <p:cNvPr id="5" name="Text Placeholder 4">
                <a:extLst>
                  <a:ext uri="{FF2B5EF4-FFF2-40B4-BE49-F238E27FC236}">
                    <a16:creationId xmlns:a16="http://schemas.microsoft.com/office/drawing/2014/main" id="{239E33C9-FA6E-E401-4806-9EFE16424783}"/>
                  </a:ext>
                </a:extLst>
              </p:cNvPr>
              <p:cNvSpPr txBox="1">
                <a:spLocks noRot="1" noChangeAspect="1" noMove="1" noResize="1" noEditPoints="1" noAdjustHandles="1" noChangeArrowheads="1" noChangeShapeType="1" noTextEdit="1"/>
              </p:cNvSpPr>
              <p:nvPr/>
            </p:nvSpPr>
            <p:spPr>
              <a:xfrm>
                <a:off x="360000" y="1492043"/>
                <a:ext cx="6107168" cy="1228404"/>
              </a:xfrm>
              <a:prstGeom prst="rect">
                <a:avLst/>
              </a:prstGeom>
              <a:blipFill>
                <a:blip r:embed="rId3"/>
                <a:stretch>
                  <a:fillRect l="-2495" t="-5970" r="-998"/>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7" name="Text Placeholder 11">
                <a:extLst>
                  <a:ext uri="{FF2B5EF4-FFF2-40B4-BE49-F238E27FC236}">
                    <a16:creationId xmlns:a16="http://schemas.microsoft.com/office/drawing/2014/main" id="{BFA41B6E-5626-0C3F-3B31-5618B380177D}"/>
                  </a:ext>
                </a:extLst>
              </p:cNvPr>
              <p:cNvSpPr txBox="1">
                <a:spLocks/>
              </p:cNvSpPr>
              <p:nvPr/>
            </p:nvSpPr>
            <p:spPr>
              <a:xfrm>
                <a:off x="359999" y="2853529"/>
                <a:ext cx="3291956" cy="3107616"/>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800" b="1" dirty="0"/>
                  <a:t>Solution</a:t>
                </a:r>
              </a:p>
              <a:p>
                <a:r>
                  <a:rPr lang="en-AU" sz="1800" dirty="0"/>
                  <a:t>The new function is </a:t>
                </a:r>
                <a14:m>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=2×</m:t>
                    </m:r>
                    <m:sSup>
                      <m:sSupPr>
                        <m:ctrlPr>
                          <a:rPr lang="en-AU" sz="1800" i="1">
                            <a:latin typeface="Cambria Math" panose="02040503050406030204" pitchFamily="18" charset="0"/>
                          </a:rPr>
                        </m:ctrlPr>
                      </m:sSupPr>
                      <m:e>
                        <m:r>
                          <a:rPr lang="en-AU" sz="1800" b="0" i="1" smtClean="0">
                            <a:latin typeface="Cambria Math" panose="02040503050406030204" pitchFamily="18" charset="0"/>
                          </a:rPr>
                          <m:t>3</m:t>
                        </m:r>
                      </m:e>
                      <m:sup>
                        <m:r>
                          <a:rPr lang="en-AU" sz="1800" i="1">
                            <a:latin typeface="Cambria Math" panose="02040503050406030204" pitchFamily="18" charset="0"/>
                          </a:rPr>
                          <m:t>−</m:t>
                        </m:r>
                        <m:r>
                          <a:rPr lang="en-AU" sz="1800" b="0" i="1" smtClean="0">
                            <a:latin typeface="Cambria Math" panose="02040503050406030204" pitchFamily="18" charset="0"/>
                          </a:rPr>
                          <m:t>𝑥</m:t>
                        </m:r>
                      </m:sup>
                    </m:sSup>
                  </m:oMath>
                </a14:m>
                <a:endParaRPr lang="en-AU" sz="1800" dirty="0"/>
              </a:p>
              <a:p>
                <a:r>
                  <a:rPr lang="en-AU" sz="1800" dirty="0"/>
                  <a:t>Asymptote is unchanged, </a:t>
                </a:r>
                <a:br>
                  <a:rPr lang="en-AU" sz="1800" dirty="0"/>
                </a:br>
                <a:r>
                  <a:rPr lang="en-AU" sz="1800" dirty="0"/>
                  <a:t>no </a:t>
                </a:r>
                <a14:m>
                  <m:oMath xmlns:m="http://schemas.openxmlformats.org/officeDocument/2006/math">
                    <m:r>
                      <a:rPr lang="en-AU" sz="1800" b="0" i="1" smtClean="0">
                        <a:latin typeface="Cambria Math" panose="02040503050406030204" pitchFamily="18" charset="0"/>
                      </a:rPr>
                      <m:t>𝑥</m:t>
                    </m:r>
                  </m:oMath>
                </a14:m>
                <a:r>
                  <a:rPr lang="en-AU" sz="1800" dirty="0"/>
                  <a:t>-intercepts.</a:t>
                </a:r>
              </a:p>
              <a:p>
                <a:pPr>
                  <a:lnSpc>
                    <a:spcPct val="100000"/>
                  </a:lnSpc>
                </a:pPr>
                <a14:m>
                  <m:oMath xmlns:m="http://schemas.openxmlformats.org/officeDocument/2006/math">
                    <m:r>
                      <a:rPr lang="en-AU" sz="1800" b="0" i="1" smtClean="0">
                        <a:latin typeface="Cambria Math" panose="02040503050406030204" pitchFamily="18" charset="0"/>
                      </a:rPr>
                      <m:t>𝑦</m:t>
                    </m:r>
                  </m:oMath>
                </a14:m>
                <a:r>
                  <a:rPr lang="en-AU" sz="1800" dirty="0">
                    <a:latin typeface="+mn-lt"/>
                  </a:rPr>
                  <a:t>-intercepts: when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=0</m:t>
                    </m:r>
                  </m:oMath>
                </a14:m>
                <a:endParaRPr lang="en-AU" sz="1800" b="0" dirty="0">
                  <a:latin typeface="+mn-lt"/>
                </a:endParaRPr>
              </a:p>
              <a:p>
                <a:pPr>
                  <a:lnSpc>
                    <a:spcPct val="100000"/>
                  </a:lnSpc>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𝑦</m:t>
                      </m:r>
                      <m:r>
                        <m:rPr>
                          <m:aln/>
                        </m:rPr>
                        <a:rPr lang="en-AU" sz="1800" b="0" i="1" smtClean="0">
                          <a:latin typeface="Cambria Math" panose="02040503050406030204" pitchFamily="18" charset="0"/>
                        </a:rPr>
                        <m:t>=</m:t>
                      </m:r>
                      <m:r>
                        <a:rPr lang="en-AU" sz="1800" b="0" i="1" smtClean="0">
                          <a:latin typeface="Cambria Math" panose="02040503050406030204" pitchFamily="18" charset="0"/>
                        </a:rPr>
                        <m:t>2×</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3</m:t>
                          </m:r>
                        </m:e>
                        <m:sup>
                          <m:r>
                            <a:rPr lang="en-AU" sz="1800" b="0" i="1" smtClean="0">
                              <a:latin typeface="Cambria Math" panose="02040503050406030204" pitchFamily="18" charset="0"/>
                            </a:rPr>
                            <m:t>−0</m:t>
                          </m:r>
                        </m:sup>
                      </m:sSup>
                    </m:oMath>
                    <m:oMath xmlns:m="http://schemas.openxmlformats.org/officeDocument/2006/math">
                      <m:r>
                        <m:rPr>
                          <m:aln/>
                        </m:rPr>
                        <a:rPr lang="en-AU" sz="1800" b="0" i="1" smtClean="0">
                          <a:latin typeface="Cambria Math" panose="02040503050406030204" pitchFamily="18" charset="0"/>
                        </a:rPr>
                        <m:t>=</m:t>
                      </m:r>
                      <m:r>
                        <a:rPr lang="en-AU" sz="1800" b="0" i="1" smtClean="0">
                          <a:latin typeface="Cambria Math" panose="02040503050406030204" pitchFamily="18" charset="0"/>
                        </a:rPr>
                        <m:t>2</m:t>
                      </m:r>
                    </m:oMath>
                  </m:oMathPara>
                </a14:m>
                <a:endParaRPr lang="en-AU" sz="1800" dirty="0">
                  <a:latin typeface="+mn-lt"/>
                </a:endParaRPr>
              </a:p>
            </p:txBody>
          </p:sp>
        </mc:Choice>
        <mc:Fallback xmlns="">
          <p:sp>
            <p:nvSpPr>
              <p:cNvPr id="7" name="Text Placeholder 11">
                <a:extLst>
                  <a:ext uri="{FF2B5EF4-FFF2-40B4-BE49-F238E27FC236}">
                    <a16:creationId xmlns:a16="http://schemas.microsoft.com/office/drawing/2014/main" id="{BFA41B6E-5626-0C3F-3B31-5618B380177D}"/>
                  </a:ext>
                </a:extLst>
              </p:cNvPr>
              <p:cNvSpPr txBox="1">
                <a:spLocks noRot="1" noChangeAspect="1" noMove="1" noResize="1" noEditPoints="1" noAdjustHandles="1" noChangeArrowheads="1" noChangeShapeType="1" noTextEdit="1"/>
              </p:cNvSpPr>
              <p:nvPr/>
            </p:nvSpPr>
            <p:spPr>
              <a:xfrm>
                <a:off x="359999" y="2853529"/>
                <a:ext cx="3291956" cy="3107616"/>
              </a:xfrm>
              <a:prstGeom prst="rect">
                <a:avLst/>
              </a:prstGeom>
              <a:blipFill>
                <a:blip r:embed="rId4"/>
                <a:stretch>
                  <a:fillRect l="-4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Placeholder 11">
                <a:extLst>
                  <a:ext uri="{FF2B5EF4-FFF2-40B4-BE49-F238E27FC236}">
                    <a16:creationId xmlns:a16="http://schemas.microsoft.com/office/drawing/2014/main" id="{ED9C7400-DF01-0EC0-B3CD-626D4AFFB4D7}"/>
                  </a:ext>
                </a:extLst>
              </p:cNvPr>
              <p:cNvSpPr txBox="1">
                <a:spLocks/>
              </p:cNvSpPr>
              <p:nvPr/>
            </p:nvSpPr>
            <p:spPr>
              <a:xfrm>
                <a:off x="4576461" y="3293324"/>
                <a:ext cx="1776968" cy="2552101"/>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dirty="0">
                    <a:latin typeface="+mn-lt"/>
                  </a:rPr>
                  <a:t>At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=1</m:t>
                    </m:r>
                  </m:oMath>
                </a14:m>
                <a:r>
                  <a:rPr lang="en-AU" sz="1800" dirty="0">
                    <a:latin typeface="+mn-lt"/>
                  </a:rPr>
                  <a:t>,</a:t>
                </a:r>
              </a:p>
              <a:p>
                <a:pPr>
                  <a:lnSpc>
                    <a:spcPct val="100000"/>
                  </a:lnSpc>
                </a:pPr>
                <a14:m>
                  <m:oMathPara xmlns:m="http://schemas.openxmlformats.org/officeDocument/2006/math">
                    <m:oMathParaPr>
                      <m:jc m:val="centerGroup"/>
                    </m:oMathParaPr>
                    <m:oMath xmlns:m="http://schemas.openxmlformats.org/officeDocument/2006/math">
                      <m:r>
                        <a:rPr lang="en-AU" sz="1800" i="1">
                          <a:latin typeface="Cambria Math" panose="02040503050406030204" pitchFamily="18" charset="0"/>
                        </a:rPr>
                        <m:t>𝑦</m:t>
                      </m:r>
                      <m:r>
                        <m:rPr>
                          <m:aln/>
                        </m:rPr>
                        <a:rPr lang="en-AU" sz="1800" i="1">
                          <a:latin typeface="Cambria Math" panose="02040503050406030204" pitchFamily="18" charset="0"/>
                        </a:rPr>
                        <m:t>=</m:t>
                      </m:r>
                      <m:r>
                        <a:rPr lang="en-AU" sz="1800" i="1">
                          <a:latin typeface="Cambria Math" panose="02040503050406030204" pitchFamily="18" charset="0"/>
                        </a:rPr>
                        <m:t>2×</m:t>
                      </m:r>
                      <m:sSup>
                        <m:sSupPr>
                          <m:ctrlPr>
                            <a:rPr lang="en-AU" sz="1800" i="1">
                              <a:latin typeface="Cambria Math" panose="02040503050406030204" pitchFamily="18" charset="0"/>
                            </a:rPr>
                          </m:ctrlPr>
                        </m:sSupPr>
                        <m:e>
                          <m:r>
                            <a:rPr lang="en-AU" sz="1800" b="0" i="1" smtClean="0">
                              <a:latin typeface="Cambria Math" panose="02040503050406030204" pitchFamily="18" charset="0"/>
                            </a:rPr>
                            <m:t>3</m:t>
                          </m:r>
                        </m:e>
                        <m:sup>
                          <m:r>
                            <a:rPr lang="en-AU" sz="1800" i="1">
                              <a:latin typeface="Cambria Math" panose="02040503050406030204" pitchFamily="18" charset="0"/>
                            </a:rPr>
                            <m:t>−</m:t>
                          </m:r>
                          <m:r>
                            <a:rPr lang="en-AU" sz="1800" b="0" i="1" smtClean="0">
                              <a:latin typeface="Cambria Math" panose="02040503050406030204" pitchFamily="18" charset="0"/>
                            </a:rPr>
                            <m:t>1</m:t>
                          </m:r>
                        </m:sup>
                      </m:sSup>
                    </m:oMath>
                    <m:oMath xmlns:m="http://schemas.openxmlformats.org/officeDocument/2006/math">
                      <m:r>
                        <m:rPr>
                          <m:aln/>
                        </m:rPr>
                        <a:rPr lang="en-AU" sz="1800" b="0" i="1" smtClean="0">
                          <a:latin typeface="Cambria Math" panose="02040503050406030204" pitchFamily="18" charset="0"/>
                        </a:rPr>
                        <m:t>=</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3</m:t>
                          </m:r>
                        </m:den>
                      </m:f>
                    </m:oMath>
                  </m:oMathPara>
                </a14:m>
                <a:endParaRPr lang="en-AU" sz="1800" dirty="0">
                  <a:latin typeface="+mn-lt"/>
                </a:endParaRPr>
              </a:p>
              <a:p>
                <a:pPr>
                  <a:lnSpc>
                    <a:spcPct val="100000"/>
                  </a:lnSpc>
                </a:pPr>
                <a14:m>
                  <m:oMathPara xmlns:m="http://schemas.openxmlformats.org/officeDocument/2006/math">
                    <m:oMathParaPr>
                      <m:jc m:val="centerGroup"/>
                    </m:oMathParaPr>
                    <m:oMath xmlns:m="http://schemas.openxmlformats.org/officeDocument/2006/math">
                      <m:d>
                        <m:dPr>
                          <m:ctrlPr>
                            <a:rPr lang="en-AU" sz="1800" i="1" smtClean="0">
                              <a:latin typeface="Cambria Math" panose="02040503050406030204" pitchFamily="18" charset="0"/>
                            </a:rPr>
                          </m:ctrlPr>
                        </m:dPr>
                        <m:e>
                          <m:r>
                            <a:rPr lang="en-AU" sz="1800" b="0" i="1" smtClean="0">
                              <a:latin typeface="Cambria Math" panose="02040503050406030204" pitchFamily="18" charset="0"/>
                            </a:rPr>
                            <m:t>1,</m:t>
                          </m:r>
                          <m:f>
                            <m:fPr>
                              <m:ctrlPr>
                                <a:rPr lang="en-AU" sz="1800" b="0" i="1" smtClean="0">
                                  <a:latin typeface="Cambria Math" panose="02040503050406030204" pitchFamily="18" charset="0"/>
                                </a:rPr>
                              </m:ctrlPr>
                            </m:fPr>
                            <m:num>
                              <m:r>
                                <a:rPr lang="en-AU" sz="1800" b="0" i="1" smtClean="0">
                                  <a:latin typeface="Cambria Math" panose="02040503050406030204" pitchFamily="18" charset="0"/>
                                </a:rPr>
                                <m:t>2</m:t>
                              </m:r>
                            </m:num>
                            <m:den>
                              <m:r>
                                <a:rPr lang="en-AU" sz="1800" b="0" i="1" smtClean="0">
                                  <a:latin typeface="Cambria Math" panose="02040503050406030204" pitchFamily="18" charset="0"/>
                                </a:rPr>
                                <m:t>3</m:t>
                              </m:r>
                            </m:den>
                          </m:f>
                        </m:e>
                      </m:d>
                    </m:oMath>
                  </m:oMathPara>
                </a14:m>
                <a:endParaRPr lang="en-AU" sz="1800" dirty="0">
                  <a:latin typeface="+mn-lt"/>
                </a:endParaRPr>
              </a:p>
            </p:txBody>
          </p:sp>
        </mc:Choice>
        <mc:Fallback xmlns="">
          <p:sp>
            <p:nvSpPr>
              <p:cNvPr id="8" name="Text Placeholder 11">
                <a:extLst>
                  <a:ext uri="{FF2B5EF4-FFF2-40B4-BE49-F238E27FC236}">
                    <a16:creationId xmlns:a16="http://schemas.microsoft.com/office/drawing/2014/main" id="{ED9C7400-DF01-0EC0-B3CD-626D4AFFB4D7}"/>
                  </a:ext>
                </a:extLst>
              </p:cNvPr>
              <p:cNvSpPr txBox="1">
                <a:spLocks noRot="1" noChangeAspect="1" noMove="1" noResize="1" noEditPoints="1" noAdjustHandles="1" noChangeArrowheads="1" noChangeShapeType="1" noTextEdit="1"/>
              </p:cNvSpPr>
              <p:nvPr/>
            </p:nvSpPr>
            <p:spPr>
              <a:xfrm>
                <a:off x="4576461" y="3293324"/>
                <a:ext cx="1776968" cy="2552101"/>
              </a:xfrm>
              <a:prstGeom prst="rect">
                <a:avLst/>
              </a:prstGeom>
              <a:blipFill>
                <a:blip r:embed="rId5"/>
                <a:stretch>
                  <a:fillRect l="-8247"/>
                </a:stretch>
              </a:blipFill>
            </p:spPr>
            <p:txBody>
              <a:bodyPr/>
              <a:lstStyle/>
              <a:p>
                <a:r>
                  <a:rPr lang="en-AU">
                    <a:noFill/>
                  </a:rPr>
                  <a:t> </a:t>
                </a:r>
              </a:p>
            </p:txBody>
          </p:sp>
        </mc:Fallback>
      </mc:AlternateContent>
      <p:cxnSp>
        <p:nvCxnSpPr>
          <p:cNvPr id="9" name="Straight Connector 8">
            <a:extLst>
              <a:ext uri="{FF2B5EF4-FFF2-40B4-BE49-F238E27FC236}">
                <a16:creationId xmlns:a16="http://schemas.microsoft.com/office/drawing/2014/main" id="{EF2C3527-CBC8-D755-DCB0-C0DA1A9D785E}"/>
              </a:ext>
              <a:ext uri="{C183D7F6-B498-43B3-948B-1728B52AA6E4}">
                <adec:decorative xmlns:adec="http://schemas.microsoft.com/office/drawing/2017/decorative" val="1"/>
              </a:ext>
            </a:extLst>
          </p:cNvPr>
          <p:cNvCxnSpPr>
            <a:cxnSpLocks/>
          </p:cNvCxnSpPr>
          <p:nvPr/>
        </p:nvCxnSpPr>
        <p:spPr>
          <a:xfrm>
            <a:off x="4317683" y="3117389"/>
            <a:ext cx="0" cy="298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3ABE504-C581-98BC-09E2-ED07FE40951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12</a:t>
            </a:fld>
            <a:endParaRPr lang="en-AU"/>
          </a:p>
        </p:txBody>
      </p:sp>
      <p:pic>
        <p:nvPicPr>
          <p:cNvPr id="12" name="Picture 11" descr="A black and white picture of a numberless, blank Cartesian plane. A blue exponential graph is shown, with the equation y=3 to the power of -x. A black exponential graph is shown with the equation y=2 times 3 to the power of -x, passing through the points (-1,6), (0,2) and (1/2/3).">
            <a:extLst>
              <a:ext uri="{FF2B5EF4-FFF2-40B4-BE49-F238E27FC236}">
                <a16:creationId xmlns:a16="http://schemas.microsoft.com/office/drawing/2014/main" id="{0C8B6992-E7C1-23C2-D85F-E0DBEE714F6B}"/>
              </a:ext>
            </a:extLst>
          </p:cNvPr>
          <p:cNvPicPr>
            <a:picLocks noChangeAspect="1"/>
          </p:cNvPicPr>
          <p:nvPr/>
        </p:nvPicPr>
        <p:blipFill>
          <a:blip r:embed="rId6"/>
          <a:stretch>
            <a:fillRect/>
          </a:stretch>
        </p:blipFill>
        <p:spPr>
          <a:xfrm>
            <a:off x="6577658" y="1034143"/>
            <a:ext cx="4993855" cy="5001719"/>
          </a:xfrm>
          <a:prstGeom prst="rect">
            <a:avLst/>
          </a:prstGeom>
        </p:spPr>
      </p:pic>
    </p:spTree>
    <p:extLst>
      <p:ext uri="{BB962C8B-B14F-4D97-AF65-F5344CB8AC3E}">
        <p14:creationId xmlns:p14="http://schemas.microsoft.com/office/powerpoint/2010/main" val="292256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A8966FD-9600-3EC7-EF10-06492353388E}"/>
              </a:ext>
            </a:extLst>
          </p:cNvPr>
          <p:cNvSpPr>
            <a:spLocks noGrp="1"/>
          </p:cNvSpPr>
          <p:nvPr>
            <p:ph type="title"/>
          </p:nvPr>
        </p:nvSpPr>
        <p:spPr/>
        <p:txBody>
          <a:bodyPr/>
          <a:lstStyle/>
          <a:p>
            <a:r>
              <a:rPr lang="en-AU">
                <a:latin typeface="+mj-lt"/>
              </a:rPr>
              <a:t>References</a:t>
            </a:r>
          </a:p>
        </p:txBody>
      </p:sp>
      <p:sp>
        <p:nvSpPr>
          <p:cNvPr id="6" name="TextBox 5">
            <a:extLst>
              <a:ext uri="{FF2B5EF4-FFF2-40B4-BE49-F238E27FC236}">
                <a16:creationId xmlns:a16="http://schemas.microsoft.com/office/drawing/2014/main" id="{EABCE76F-41B1-7EE2-14F1-DC744150DE0C}"/>
              </a:ext>
            </a:extLst>
          </p:cNvPr>
          <p:cNvSpPr txBox="1"/>
          <p:nvPr/>
        </p:nvSpPr>
        <p:spPr>
          <a:xfrm>
            <a:off x="335826" y="1397263"/>
            <a:ext cx="11471999" cy="1597297"/>
          </a:xfrm>
          <a:prstGeom prst="rect">
            <a:avLst/>
          </a:prstGeom>
          <a:noFill/>
        </p:spPr>
        <p:txBody>
          <a:bodyPr wrap="square">
            <a:spAutoFit/>
          </a:bodyPr>
          <a:lstStyle/>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This presentation contains NSW Curriculum and syllabus content. The NSW Curriculum is developed by the NSW Education Standards Authority. This content is prepared by NESA for and on behalf of the Crown in the right of the State of New South Wales. The material is protected by Crown copyright.</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Please refer to the NESA Copyright Disclaimer for more information </a:t>
            </a:r>
            <a:r>
              <a:rPr kumimoji="0" lang="en-AU" sz="1200" b="0" i="0" u="none" strike="noStrike" kern="1200" cap="none" spc="0" normalizeH="0" baseline="0" noProof="0">
                <a:ln>
                  <a:noFill/>
                </a:ln>
                <a:solidFill>
                  <a:srgbClr val="CBEDFD"/>
                </a:solidFill>
                <a:effectLst/>
                <a:uLnTx/>
                <a:uFillTx/>
                <a:ea typeface="+mn-ea"/>
                <a:cs typeface="+mn-cs"/>
                <a:hlinkClick r:id="rId3">
                  <a:extLst>
                    <a:ext uri="{A12FA001-AC4F-418D-AE19-62706E023703}">
                      <ahyp:hlinkClr xmlns:ahyp="http://schemas.microsoft.com/office/drawing/2018/hyperlinkcolor" val="tx"/>
                    </a:ext>
                  </a:extLst>
                </a:hlinkClick>
              </a:rPr>
              <a:t>https://educationstandards.nsw.edu.au/wps/portal/nesa/mini-footer/copyright</a:t>
            </a:r>
            <a:r>
              <a:rPr kumimoji="0" lang="en-AU" sz="1200" b="0" i="0" u="none" strike="noStrike" kern="1200" cap="none" spc="0" normalizeH="0" baseline="0" noProof="0">
                <a:ln>
                  <a:noFill/>
                </a:ln>
                <a:solidFill>
                  <a:srgbClr val="FFFFFF"/>
                </a:solidFill>
                <a:effectLst/>
                <a:uLnTx/>
                <a:uFillTx/>
                <a:ea typeface="+mn-ea"/>
                <a:cs typeface="+mn-cs"/>
              </a:rPr>
              <a:t>. </a:t>
            </a:r>
          </a:p>
          <a:p>
            <a:pPr marL="0" marR="0" lvl="0" indent="0" algn="l" defTabSz="609585" rtl="0" eaLnBrk="1" fontAlgn="auto" latinLnBrk="0" hangingPunct="1">
              <a:lnSpc>
                <a:spcPct val="15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FFFFFF"/>
                </a:solidFill>
                <a:effectLst/>
                <a:uLnTx/>
                <a:uFillTx/>
                <a:ea typeface="+mn-ea"/>
                <a:cs typeface="+mn-cs"/>
              </a:rPr>
              <a:t>NESA holds the only official and up-to-date versions of the NSW Curriculum and syllabus documents. Please visit the NSW Education Standards Authority (NESA) website </a:t>
            </a:r>
            <a:r>
              <a:rPr kumimoji="0" lang="en-AU" sz="1200" b="0" i="0" u="none" strike="noStrike" kern="1200" cap="none" spc="0" normalizeH="0" baseline="0" noProof="0">
                <a:ln>
                  <a:noFill/>
                </a:ln>
                <a:solidFill>
                  <a:srgbClr val="CBEDFD"/>
                </a:solidFill>
                <a:effectLst/>
                <a:uLnTx/>
                <a:uFillTx/>
                <a:ea typeface="+mn-ea"/>
                <a:cs typeface="+mn-cs"/>
                <a:hlinkClick r:id="rId4">
                  <a:extLst>
                    <a:ext uri="{A12FA001-AC4F-418D-AE19-62706E023703}">
                      <ahyp:hlinkClr xmlns:ahyp="http://schemas.microsoft.com/office/drawing/2018/hyperlinkcolor" val="tx"/>
                    </a:ext>
                  </a:extLst>
                </a:hlinkClick>
              </a:rPr>
              <a:t>https://educationstandards.nsw.edu.au/wps/portal/nesa/home</a:t>
            </a:r>
            <a:r>
              <a:rPr kumimoji="0" lang="en-AU" sz="1200" b="0" i="0" u="none" strike="noStrike" kern="1200" cap="none" spc="0" normalizeH="0" baseline="0" noProof="0">
                <a:ln>
                  <a:noFill/>
                </a:ln>
                <a:solidFill>
                  <a:srgbClr val="CBEDFD"/>
                </a:solidFill>
                <a:effectLst/>
                <a:uLnTx/>
                <a:uFillTx/>
                <a:ea typeface="+mn-ea"/>
                <a:cs typeface="+mn-cs"/>
              </a:rPr>
              <a:t> </a:t>
            </a:r>
            <a:r>
              <a:rPr kumimoji="0" lang="en-AU" sz="1200" b="0" i="0" u="none" strike="noStrike" kern="1200" cap="none" spc="0" normalizeH="0" baseline="0" noProof="0">
                <a:ln>
                  <a:noFill/>
                </a:ln>
                <a:solidFill>
                  <a:srgbClr val="FFFFFF"/>
                </a:solidFill>
                <a:effectLst/>
                <a:uLnTx/>
                <a:uFillTx/>
                <a:ea typeface="+mn-ea"/>
                <a:cs typeface="+mn-cs"/>
              </a:rPr>
              <a:t>and the NSW Curriculum website </a:t>
            </a:r>
            <a:r>
              <a:rPr kumimoji="0" lang="en-AU" sz="1200" b="0" i="0" u="none" strike="noStrike" kern="1200" cap="none" spc="0" normalizeH="0" baseline="0" noProof="0">
                <a:ln>
                  <a:noFill/>
                </a:ln>
                <a:solidFill>
                  <a:srgbClr val="CBEDFD"/>
                </a:solidFill>
                <a:effectLst/>
                <a:uLnTx/>
                <a:uFillTx/>
                <a:ea typeface="+mn-ea"/>
                <a:cs typeface="+mn-cs"/>
                <a:hlinkClick r:id="rId5">
                  <a:extLst>
                    <a:ext uri="{A12FA001-AC4F-418D-AE19-62706E023703}">
                      <ahyp:hlinkClr xmlns:ahyp="http://schemas.microsoft.com/office/drawing/2018/hyperlinkcolor" val="tx"/>
                    </a:ext>
                  </a:extLst>
                </a:hlinkClick>
              </a:rPr>
              <a:t>https://curriculum.nsw.edu.au</a:t>
            </a:r>
            <a:r>
              <a:rPr kumimoji="0" lang="en-AU" sz="1200" b="0" i="0" u="none" strike="noStrike" kern="1200" cap="none" spc="0" normalizeH="0" baseline="0" noProof="0">
                <a:ln>
                  <a:noFill/>
                </a:ln>
                <a:solidFill>
                  <a:srgbClr val="FFFFFF"/>
                </a:solidFill>
                <a:effectLst/>
                <a:uLnTx/>
                <a:uFillTx/>
                <a:ea typeface="+mn-ea"/>
                <a:cs typeface="+mn-cs"/>
              </a:rPr>
              <a:t>.</a:t>
            </a:r>
          </a:p>
        </p:txBody>
      </p:sp>
      <p:sp>
        <p:nvSpPr>
          <p:cNvPr id="4" name="Content Placeholder 3">
            <a:extLst>
              <a:ext uri="{FF2B5EF4-FFF2-40B4-BE49-F238E27FC236}">
                <a16:creationId xmlns:a16="http://schemas.microsoft.com/office/drawing/2014/main" id="{B7C07B50-96D9-2E35-E2CE-3139F6377F08}"/>
              </a:ext>
            </a:extLst>
          </p:cNvPr>
          <p:cNvSpPr>
            <a:spLocks noGrp="1"/>
          </p:cNvSpPr>
          <p:nvPr>
            <p:ph idx="1"/>
          </p:nvPr>
        </p:nvSpPr>
        <p:spPr/>
        <p:txBody>
          <a:bodyPr/>
          <a:lstStyle/>
          <a:p>
            <a:pPr>
              <a:lnSpc>
                <a:spcPct val="150000"/>
              </a:lnSpc>
              <a:spcBef>
                <a:spcPts val="1200"/>
              </a:spcBef>
              <a:spcAft>
                <a:spcPts val="600"/>
              </a:spcAft>
            </a:pPr>
            <a:r>
              <a:rPr lang="en-AU" u="sng">
                <a:solidFill>
                  <a:srgbClr val="2F5496"/>
                </a:solidFill>
                <a:effectLst/>
                <a:latin typeface="Arial" panose="020B0604020202020204" pitchFamily="34" charset="0"/>
                <a:ea typeface="Calibri" panose="020F0502020204030204" pitchFamily="34" charset="0"/>
                <a:hlinkClick r:id="rId6"/>
              </a:rPr>
              <a:t>Mathematics Advanced 11-12 Syllabus</a:t>
            </a:r>
            <a:r>
              <a:rPr lang="en-AU">
                <a:effectLst/>
                <a:latin typeface="Arial" panose="020B0604020202020204" pitchFamily="34" charset="0"/>
                <a:ea typeface="Calibri" panose="020F0502020204030204" pitchFamily="34" charset="0"/>
              </a:rPr>
              <a:t>  © NSW Education Standards Authority (NESA) for and on behalf of the Crown in right of the State of New South Wales, 2024.</a:t>
            </a:r>
          </a:p>
        </p:txBody>
      </p:sp>
      <p:sp>
        <p:nvSpPr>
          <p:cNvPr id="2" name="Slide Number Placeholder 1">
            <a:extLst>
              <a:ext uri="{FF2B5EF4-FFF2-40B4-BE49-F238E27FC236}">
                <a16:creationId xmlns:a16="http://schemas.microsoft.com/office/drawing/2014/main" id="{48223418-AC99-D403-B6BA-7F5E5111A87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1181014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a:latin typeface="+mj-lt"/>
              </a:rPr>
              <a:t>© State of New South Wales (Department of Education), 2026</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a:solidFill>
                  <a:schemeClr val="bg1"/>
                </a:solidFill>
              </a:rPr>
              <a:t>The copyright material published in this resource is subject to the </a:t>
            </a:r>
            <a:r>
              <a:rPr lang="en-AU" sz="1200" i="1">
                <a:solidFill>
                  <a:schemeClr val="bg1"/>
                </a:solidFill>
              </a:rPr>
              <a:t>Copyright Act 1968</a:t>
            </a:r>
            <a:r>
              <a:rPr lang="en-AU" sz="1200">
                <a:solidFill>
                  <a:schemeClr val="bg1"/>
                </a:solidFill>
              </a:rPr>
              <a:t> (</a:t>
            </a:r>
            <a:r>
              <a:rPr lang="en-AU" sz="1200" err="1">
                <a:solidFill>
                  <a:schemeClr val="bg1"/>
                </a:solidFill>
              </a:rPr>
              <a:t>Cth</a:t>
            </a:r>
            <a:r>
              <a:rPr lang="en-AU" sz="120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a:solidFill>
                  <a:schemeClr val="bg1"/>
                </a:solidFill>
              </a:rPr>
              <a:t>Copyright material available in this resource and owned by the NSW Department of Education is licensed under a </a:t>
            </a:r>
            <a:r>
              <a:rPr lang="en-AU" sz="120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license</a:t>
            </a:r>
            <a:r>
              <a:rPr lang="en-AU" sz="1200">
                <a:solidFill>
                  <a:schemeClr val="bg1"/>
                </a:solidFill>
              </a:rPr>
              <a:t>.</a:t>
            </a:r>
          </a:p>
          <a:p>
            <a:pPr algn="l">
              <a:lnSpc>
                <a:spcPct val="150000"/>
              </a:lnSpc>
              <a:spcAft>
                <a:spcPts val="600"/>
              </a:spcAft>
            </a:pPr>
            <a:r>
              <a:rPr lang="en-AU" sz="1200">
                <a:solidFill>
                  <a:schemeClr val="bg1"/>
                </a:solidFill>
              </a:rPr>
              <a:t>This license allows you to share and adapt the material for any purpose, even commercially.</a:t>
            </a:r>
          </a:p>
          <a:p>
            <a:pPr algn="l">
              <a:lnSpc>
                <a:spcPct val="150000"/>
              </a:lnSpc>
              <a:spcAft>
                <a:spcPts val="600"/>
              </a:spcAft>
            </a:pPr>
            <a:r>
              <a:rPr lang="en-AU" sz="1200">
                <a:solidFill>
                  <a:schemeClr val="bg1"/>
                </a:solidFill>
              </a:rPr>
              <a:t>Attribution should be given to © State of New South Wales (Department of Education), 2026.</a:t>
            </a:r>
          </a:p>
          <a:p>
            <a:pPr algn="l">
              <a:lnSpc>
                <a:spcPct val="150000"/>
              </a:lnSpc>
            </a:pPr>
            <a:r>
              <a:rPr lang="en-AU" sz="120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a:solidFill>
                  <a:schemeClr val="bg1"/>
                </a:solidFill>
                <a:latin typeface="+mj-lt"/>
              </a:rPr>
              <a:t>Links to third-party material and websites</a:t>
            </a:r>
          </a:p>
          <a:p>
            <a:pPr algn="l">
              <a:lnSpc>
                <a:spcPct val="150000"/>
              </a:lnSpc>
              <a:spcAft>
                <a:spcPts val="600"/>
              </a:spcAft>
            </a:pPr>
            <a:r>
              <a:rPr lang="en-AU" sz="120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a:solidFill>
                  <a:schemeClr val="bg1"/>
                </a:solidFill>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a:solidFill>
                  <a:schemeClr val="bg1"/>
                </a:solidFill>
              </a:rPr>
              <a:t>Copyright Act 1968 </a:t>
            </a:r>
            <a:r>
              <a:rPr lang="en-AU" sz="1200">
                <a:solidFill>
                  <a:schemeClr val="bg1"/>
                </a:solidFill>
              </a:rPr>
              <a:t>(</a:t>
            </a:r>
            <a:r>
              <a:rPr lang="en-AU" sz="1200" err="1">
                <a:solidFill>
                  <a:schemeClr val="bg1"/>
                </a:solidFill>
              </a:rPr>
              <a:t>Cth</a:t>
            </a:r>
            <a:r>
              <a:rPr lang="en-AU" sz="120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6A87E-8352-0E8F-5677-2D3F86A4C16A}"/>
              </a:ext>
            </a:extLst>
          </p:cNvPr>
          <p:cNvSpPr>
            <a:spLocks noGrp="1"/>
          </p:cNvSpPr>
          <p:nvPr>
            <p:ph type="title"/>
          </p:nvPr>
        </p:nvSpPr>
        <p:spPr/>
        <p:txBody>
          <a:bodyPr/>
          <a:lstStyle/>
          <a:p>
            <a:r>
              <a:rPr lang="en-AU">
                <a:latin typeface="+mj-lt"/>
              </a:rPr>
              <a:t>Learning intentions and success criteria</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F637BA9-DB5E-2457-A795-0B300DBA6F82}"/>
                  </a:ext>
                </a:extLst>
              </p:cNvPr>
              <p:cNvSpPr txBox="1"/>
              <p:nvPr/>
            </p:nvSpPr>
            <p:spPr>
              <a:xfrm>
                <a:off x="370416" y="1894417"/>
                <a:ext cx="11303000" cy="463659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nSpc>
                    <a:spcPct val="150000"/>
                  </a:lnSpc>
                  <a:spcAft>
                    <a:spcPts val="600"/>
                  </a:spcAft>
                </a:pPr>
                <a:r>
                  <a:rPr lang="en-AU" sz="2000" b="1" dirty="0">
                    <a:solidFill>
                      <a:schemeClr val="accent1"/>
                    </a:solidFill>
                    <a:latin typeface="+mj-lt"/>
                    <a:cs typeface="Arial" panose="020B0604020202020204" pitchFamily="34" charset="0"/>
                  </a:rPr>
                  <a:t>Learning intentions</a:t>
                </a:r>
                <a:endParaRPr lang="en-AU" sz="2000" b="1" dirty="0">
                  <a:solidFill>
                    <a:schemeClr val="accent1"/>
                  </a:solidFill>
                  <a:latin typeface="+mj-lt"/>
                  <a:ea typeface="+mn-lt"/>
                  <a:cs typeface="Arial" panose="020B0604020202020204" pitchFamily="34" charset="0"/>
                </a:endParaRP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be able to describe the features and behaviour of the graphs </a:t>
                </a:r>
                <a14:m>
                  <m:oMath xmlns:m="http://schemas.openxmlformats.org/officeDocument/2006/math">
                    <m:r>
                      <a:rPr lang="en-AU" sz="2000" i="1" dirty="0" smtClean="0">
                        <a:latin typeface="Cambria Math" panose="02040503050406030204" pitchFamily="18" charset="0"/>
                        <a:cs typeface="Arial" panose="020B0604020202020204" pitchFamily="34" charset="0"/>
                      </a:rPr>
                      <m:t>𝑦</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𝑘</m:t>
                    </m:r>
                    <m:d>
                      <m:dPr>
                        <m:ctrlPr>
                          <a:rPr lang="en-AU" sz="2000" i="1" dirty="0" smtClean="0">
                            <a:latin typeface="Cambria Math" panose="02040503050406030204" pitchFamily="18" charset="0"/>
                            <a:cs typeface="Arial" panose="020B0604020202020204" pitchFamily="34" charset="0"/>
                          </a:rPr>
                        </m:ctrlPr>
                      </m:dPr>
                      <m:e>
                        <m:sSup>
                          <m:sSupPr>
                            <m:ctrlPr>
                              <a:rPr lang="en-AU" sz="2000" i="1" dirty="0" err="1" smtClean="0">
                                <a:latin typeface="Cambria Math" panose="02040503050406030204" pitchFamily="18" charset="0"/>
                                <a:cs typeface="Arial" panose="020B0604020202020204" pitchFamily="34" charset="0"/>
                              </a:rPr>
                            </m:ctrlPr>
                          </m:sSupPr>
                          <m:e>
                            <m:r>
                              <a:rPr lang="en-AU" sz="2000" i="1" dirty="0" err="1">
                                <a:latin typeface="Cambria Math" panose="02040503050406030204" pitchFamily="18" charset="0"/>
                                <a:cs typeface="Arial" panose="020B0604020202020204" pitchFamily="34" charset="0"/>
                              </a:rPr>
                              <m:t>𝑎</m:t>
                            </m:r>
                          </m:e>
                          <m:sup>
                            <m:r>
                              <a:rPr lang="en-AU" sz="2000" i="1" dirty="0" err="1">
                                <a:latin typeface="Cambria Math" panose="02040503050406030204" pitchFamily="18" charset="0"/>
                                <a:cs typeface="Arial" panose="020B0604020202020204" pitchFamily="34" charset="0"/>
                              </a:rPr>
                              <m:t>𝑥</m:t>
                            </m:r>
                          </m:sup>
                        </m:sSup>
                      </m:e>
                    </m:d>
                    <m:r>
                      <a:rPr lang="en-AU" sz="2000" i="1" dirty="0">
                        <a:latin typeface="Cambria Math" panose="02040503050406030204" pitchFamily="18" charset="0"/>
                        <a:cs typeface="Arial" panose="020B0604020202020204" pitchFamily="34" charset="0"/>
                      </a:rPr>
                      <m:t>  </m:t>
                    </m:r>
                  </m:oMath>
                </a14:m>
                <a:r>
                  <a:rPr lang="en-AU" sz="2000" dirty="0">
                    <a:cs typeface="Arial" panose="020B0604020202020204" pitchFamily="34" charset="0"/>
                  </a:rPr>
                  <a:t>and </a:t>
                </a:r>
                <a14:m>
                  <m:oMath xmlns:m="http://schemas.openxmlformats.org/officeDocument/2006/math">
                    <m:r>
                      <a:rPr lang="en-AU" sz="2000" i="1" dirty="0" smtClean="0">
                        <a:latin typeface="Cambria Math" panose="02040503050406030204" pitchFamily="18" charset="0"/>
                        <a:cs typeface="Arial" panose="020B0604020202020204" pitchFamily="34" charset="0"/>
                      </a:rPr>
                      <m:t>𝑦</m:t>
                    </m:r>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𝑘</m:t>
                    </m:r>
                    <m:d>
                      <m:dPr>
                        <m:ctrlPr>
                          <a:rPr lang="en-AU" sz="2000" i="1" dirty="0" smtClean="0">
                            <a:latin typeface="Cambria Math" panose="02040503050406030204" pitchFamily="18" charset="0"/>
                            <a:cs typeface="Arial" panose="020B0604020202020204" pitchFamily="34" charset="0"/>
                          </a:rPr>
                        </m:ctrlPr>
                      </m:dPr>
                      <m:e>
                        <m:sSup>
                          <m:sSupPr>
                            <m:ctrlPr>
                              <a:rPr lang="en-AU" sz="2000" i="1" dirty="0" smtClean="0">
                                <a:latin typeface="Cambria Math" panose="02040503050406030204" pitchFamily="18" charset="0"/>
                                <a:cs typeface="Arial" panose="020B0604020202020204" pitchFamily="34" charset="0"/>
                              </a:rPr>
                            </m:ctrlPr>
                          </m:sSupPr>
                          <m:e>
                            <m:r>
                              <a:rPr lang="en-AU" sz="2000" i="1" dirty="0" smtClean="0">
                                <a:latin typeface="Cambria Math" panose="02040503050406030204" pitchFamily="18" charset="0"/>
                                <a:cs typeface="Arial" panose="020B0604020202020204" pitchFamily="34" charset="0"/>
                              </a:rPr>
                              <m:t>𝑎</m:t>
                            </m:r>
                          </m:e>
                          <m:sup>
                            <m:r>
                              <a:rPr lang="en-AU" sz="2000" i="1" dirty="0" smtClean="0">
                                <a:latin typeface="Cambria Math" panose="02040503050406030204" pitchFamily="18" charset="0"/>
                                <a:cs typeface="Arial" panose="020B0604020202020204" pitchFamily="34" charset="0"/>
                              </a:rPr>
                              <m:t>−</m:t>
                            </m:r>
                            <m:r>
                              <a:rPr lang="en-AU" sz="2000" i="1" dirty="0" smtClean="0">
                                <a:latin typeface="Cambria Math" panose="02040503050406030204" pitchFamily="18" charset="0"/>
                                <a:cs typeface="Arial" panose="020B0604020202020204" pitchFamily="34" charset="0"/>
                              </a:rPr>
                              <m:t>𝑥</m:t>
                            </m:r>
                          </m:sup>
                        </m:sSup>
                      </m:e>
                    </m:d>
                  </m:oMath>
                </a14:m>
                <a:r>
                  <a:rPr lang="en-AU" sz="2000" dirty="0">
                    <a:cs typeface="Arial" panose="020B0604020202020204" pitchFamily="34" charset="0"/>
                  </a:rPr>
                  <a:t>.</a:t>
                </a:r>
              </a:p>
              <a:p>
                <a:pPr marL="342900" indent="-342900">
                  <a:lnSpc>
                    <a:spcPct val="150000"/>
                  </a:lnSpc>
                  <a:spcAft>
                    <a:spcPts val="600"/>
                  </a:spcAft>
                  <a:buFont typeface="Arial" panose="020B0604020202020204" pitchFamily="34" charset="0"/>
                  <a:buChar char="•"/>
                </a:pPr>
                <a:r>
                  <a:rPr lang="en-AU" sz="2000" dirty="0">
                    <a:cs typeface="Arial" panose="020B0604020202020204" pitchFamily="34" charset="0"/>
                  </a:rPr>
                  <a:t>To understand the transformations of exponential functions.</a:t>
                </a:r>
              </a:p>
              <a:p>
                <a:pPr>
                  <a:lnSpc>
                    <a:spcPct val="150000"/>
                  </a:lnSpc>
                  <a:spcAft>
                    <a:spcPts val="600"/>
                  </a:spcAft>
                </a:pPr>
                <a:r>
                  <a:rPr lang="en-AU" sz="2000" b="1" dirty="0">
                    <a:solidFill>
                      <a:schemeClr val="accent1"/>
                    </a:solidFill>
                    <a:latin typeface="+mj-lt"/>
                    <a:cs typeface="Arial" panose="020B0604020202020204" pitchFamily="34" charset="0"/>
                  </a:rPr>
                  <a:t>Success criteria</a:t>
                </a:r>
                <a:endParaRPr lang="en-US" sz="2000" dirty="0">
                  <a:solidFill>
                    <a:schemeClr val="accent1"/>
                  </a:solidFill>
                  <a:latin typeface="+mj-lt"/>
                  <a:cs typeface="Arial" panose="020B0604020202020204" pitchFamily="34" charset="0"/>
                </a:endParaRPr>
              </a:p>
              <a:p>
                <a:pPr marL="342900" indent="-342900">
                  <a:lnSpc>
                    <a:spcPct val="150000"/>
                  </a:lnSpc>
                  <a:spcAft>
                    <a:spcPts val="600"/>
                  </a:spcAft>
                  <a:buFont typeface="Arial"/>
                  <a:buChar char="•"/>
                </a:pPr>
                <a:r>
                  <a:rPr lang="en-AU" sz="2000" dirty="0">
                    <a:cs typeface="Arial" panose="020B0604020202020204" pitchFamily="34" charset="0"/>
                  </a:rPr>
                  <a:t>I can explain the relationship between </a:t>
                </a:r>
                <a14:m>
                  <m:oMath xmlns:m="http://schemas.openxmlformats.org/officeDocument/2006/math">
                    <m:r>
                      <a:rPr lang="en-AU" sz="2000" i="1">
                        <a:latin typeface="Cambria Math" panose="02040503050406030204" pitchFamily="18" charset="0"/>
                        <a:cs typeface="Arial" panose="020B0604020202020204" pitchFamily="34" charset="0"/>
                      </a:rPr>
                      <m:t>𝑦</m:t>
                    </m:r>
                    <m:r>
                      <a:rPr lang="en-AU" sz="2000" i="1">
                        <a:latin typeface="Cambria Math" panose="02040503050406030204" pitchFamily="18" charset="0"/>
                        <a:cs typeface="Arial" panose="020B0604020202020204" pitchFamily="34" charset="0"/>
                      </a:rPr>
                      <m:t>=</m:t>
                    </m:r>
                    <m:sSup>
                      <m:sSupPr>
                        <m:ctrlPr>
                          <a:rPr lang="en-AU" sz="2000" i="1">
                            <a:latin typeface="Cambria Math" panose="02040503050406030204" pitchFamily="18" charset="0"/>
                            <a:cs typeface="Arial" panose="020B0604020202020204" pitchFamily="34" charset="0"/>
                          </a:rPr>
                        </m:ctrlPr>
                      </m:sSupPr>
                      <m:e>
                        <m:r>
                          <a:rPr lang="en-AU" sz="2000" i="1">
                            <a:latin typeface="Cambria Math" panose="02040503050406030204" pitchFamily="18" charset="0"/>
                            <a:cs typeface="Arial" panose="020B0604020202020204" pitchFamily="34" charset="0"/>
                          </a:rPr>
                          <m:t>𝑎</m:t>
                        </m:r>
                      </m:e>
                      <m:sup>
                        <m:r>
                          <a:rPr lang="en-AU" sz="2000" i="1">
                            <a:latin typeface="Cambria Math" panose="02040503050406030204" pitchFamily="18" charset="0"/>
                            <a:cs typeface="Arial" panose="020B0604020202020204" pitchFamily="34" charset="0"/>
                          </a:rPr>
                          <m:t>𝑥</m:t>
                        </m:r>
                      </m:sup>
                    </m:sSup>
                  </m:oMath>
                </a14:m>
                <a:r>
                  <a:rPr lang="en-AU" sz="2000" dirty="0">
                    <a:cs typeface="Arial" panose="020B0604020202020204" pitchFamily="34" charset="0"/>
                  </a:rPr>
                  <a:t> and </a:t>
                </a:r>
                <a14:m>
                  <m:oMath xmlns:m="http://schemas.openxmlformats.org/officeDocument/2006/math">
                    <m:r>
                      <a:rPr lang="en-AU" sz="2000" i="1">
                        <a:latin typeface="Cambria Math" panose="02040503050406030204" pitchFamily="18" charset="0"/>
                        <a:cs typeface="Arial" panose="020B0604020202020204" pitchFamily="34" charset="0"/>
                      </a:rPr>
                      <m:t>𝑦</m:t>
                    </m:r>
                    <m:r>
                      <a:rPr lang="en-AU" sz="2000" i="1">
                        <a:latin typeface="Cambria Math" panose="02040503050406030204" pitchFamily="18" charset="0"/>
                        <a:cs typeface="Arial" panose="020B0604020202020204" pitchFamily="34" charset="0"/>
                      </a:rPr>
                      <m:t>=</m:t>
                    </m:r>
                    <m:sSup>
                      <m:sSupPr>
                        <m:ctrlPr>
                          <a:rPr lang="en-AU" sz="2000" i="1">
                            <a:latin typeface="Cambria Math" panose="02040503050406030204" pitchFamily="18" charset="0"/>
                            <a:cs typeface="Arial" panose="020B0604020202020204" pitchFamily="34" charset="0"/>
                          </a:rPr>
                        </m:ctrlPr>
                      </m:sSupPr>
                      <m:e>
                        <m:r>
                          <a:rPr lang="en-AU" sz="2000" i="1">
                            <a:latin typeface="Cambria Math" panose="02040503050406030204" pitchFamily="18" charset="0"/>
                            <a:cs typeface="Arial" panose="020B0604020202020204" pitchFamily="34" charset="0"/>
                          </a:rPr>
                          <m:t>𝑎</m:t>
                        </m:r>
                      </m:e>
                      <m:sup>
                        <m:r>
                          <a:rPr lang="en-AU" sz="2000" b="0" i="1" smtClean="0">
                            <a:latin typeface="Cambria Math" panose="02040503050406030204" pitchFamily="18" charset="0"/>
                            <a:cs typeface="Arial" panose="020B0604020202020204" pitchFamily="34" charset="0"/>
                          </a:rPr>
                          <m:t>−</m:t>
                        </m:r>
                        <m:r>
                          <a:rPr lang="en-AU" sz="2000" i="1">
                            <a:latin typeface="Cambria Math" panose="02040503050406030204" pitchFamily="18" charset="0"/>
                            <a:cs typeface="Arial" panose="020B0604020202020204" pitchFamily="34" charset="0"/>
                          </a:rPr>
                          <m:t>𝑥</m:t>
                        </m:r>
                      </m:sup>
                    </m:sSup>
                  </m:oMath>
                </a14:m>
                <a:r>
                  <a:rPr lang="en-US" sz="2000" dirty="0">
                    <a:cs typeface="Arial" panose="020B0604020202020204" pitchFamily="34" charset="0"/>
                  </a:rPr>
                  <a:t>.</a:t>
                </a:r>
              </a:p>
              <a:p>
                <a:pPr marL="342900" indent="-342900">
                  <a:lnSpc>
                    <a:spcPct val="150000"/>
                  </a:lnSpc>
                  <a:spcAft>
                    <a:spcPts val="600"/>
                  </a:spcAft>
                  <a:buFont typeface="Arial"/>
                  <a:buChar char="•"/>
                </a:pPr>
                <a:r>
                  <a:rPr lang="en-AU" sz="2000" dirty="0">
                    <a:ea typeface="+mn-lt"/>
                    <a:cs typeface="Arial" panose="020B0604020202020204" pitchFamily="34" charset="0"/>
                  </a:rPr>
                  <a:t>I can identify the asymptote, </a:t>
                </a:r>
                <a14:m>
                  <m:oMath xmlns:m="http://schemas.openxmlformats.org/officeDocument/2006/math">
                    <m:r>
                      <a:rPr lang="en-AU" sz="2000" i="1" dirty="0" smtClean="0">
                        <a:latin typeface="Cambria Math" panose="02040503050406030204" pitchFamily="18" charset="0"/>
                        <a:ea typeface="+mn-lt"/>
                        <a:cs typeface="Arial" panose="020B0604020202020204" pitchFamily="34" charset="0"/>
                      </a:rPr>
                      <m:t>𝑦</m:t>
                    </m:r>
                  </m:oMath>
                </a14:m>
                <a:r>
                  <a:rPr lang="en-AU" sz="2000" dirty="0">
                    <a:ea typeface="+mn-lt"/>
                    <a:cs typeface="Arial" panose="020B0604020202020204" pitchFamily="34" charset="0"/>
                  </a:rPr>
                  <a:t>-intercept, domain and range of the graphs </a:t>
                </a:r>
                <a14:m>
                  <m:oMath xmlns:m="http://schemas.openxmlformats.org/officeDocument/2006/math">
                    <m:r>
                      <a:rPr lang="en-AU" sz="2000" i="1">
                        <a:latin typeface="Cambria Math" panose="02040503050406030204" pitchFamily="18" charset="0"/>
                        <a:cs typeface="Arial" panose="020B0604020202020204" pitchFamily="34" charset="0"/>
                      </a:rPr>
                      <m:t>𝑦</m:t>
                    </m:r>
                    <m:r>
                      <a:rPr lang="en-AU" sz="2000" i="1">
                        <a:latin typeface="Cambria Math" panose="02040503050406030204" pitchFamily="18" charset="0"/>
                        <a:cs typeface="Arial" panose="020B0604020202020204" pitchFamily="34" charset="0"/>
                      </a:rPr>
                      <m:t>=</m:t>
                    </m:r>
                    <m:r>
                      <a:rPr lang="en-AU" sz="2000" i="1">
                        <a:latin typeface="Cambria Math" panose="02040503050406030204" pitchFamily="18" charset="0"/>
                        <a:cs typeface="Arial" panose="020B0604020202020204" pitchFamily="34" charset="0"/>
                      </a:rPr>
                      <m:t>𝑘</m:t>
                    </m:r>
                    <m:r>
                      <a:rPr lang="en-AU" sz="2000" i="1">
                        <a:latin typeface="Cambria Math" panose="02040503050406030204" pitchFamily="18" charset="0"/>
                        <a:cs typeface="Arial" panose="020B0604020202020204" pitchFamily="34" charset="0"/>
                      </a:rPr>
                      <m:t>(</m:t>
                    </m:r>
                    <m:sSup>
                      <m:sSupPr>
                        <m:ctrlPr>
                          <a:rPr lang="en-AU" sz="2000" i="1">
                            <a:latin typeface="Cambria Math" panose="02040503050406030204" pitchFamily="18" charset="0"/>
                            <a:cs typeface="Arial" panose="020B0604020202020204" pitchFamily="34" charset="0"/>
                          </a:rPr>
                        </m:ctrlPr>
                      </m:sSupPr>
                      <m:e>
                        <m:r>
                          <a:rPr lang="en-AU" sz="2000" i="1">
                            <a:latin typeface="Cambria Math" panose="02040503050406030204" pitchFamily="18" charset="0"/>
                            <a:cs typeface="Arial" panose="020B0604020202020204" pitchFamily="34" charset="0"/>
                          </a:rPr>
                          <m:t>𝑎</m:t>
                        </m:r>
                      </m:e>
                      <m:sup>
                        <m:r>
                          <a:rPr lang="en-AU" sz="2000" i="1">
                            <a:latin typeface="Cambria Math" panose="02040503050406030204" pitchFamily="18" charset="0"/>
                            <a:cs typeface="Arial" panose="020B0604020202020204" pitchFamily="34" charset="0"/>
                          </a:rPr>
                          <m:t>𝑥</m:t>
                        </m:r>
                      </m:sup>
                    </m:sSup>
                    <m:r>
                      <a:rPr lang="en-AU" sz="2000" i="1">
                        <a:latin typeface="Cambria Math" panose="02040503050406030204" pitchFamily="18" charset="0"/>
                        <a:cs typeface="Arial" panose="020B0604020202020204" pitchFamily="34" charset="0"/>
                      </a:rPr>
                      <m:t>)</m:t>
                    </m:r>
                  </m:oMath>
                </a14:m>
                <a:r>
                  <a:rPr lang="en-AU" sz="2000" dirty="0">
                    <a:cs typeface="Arial" panose="020B0604020202020204" pitchFamily="34" charset="0"/>
                  </a:rPr>
                  <a:t> and </a:t>
                </a:r>
                <a:br>
                  <a:rPr lang="en-AU" sz="2000" i="1" dirty="0">
                    <a:latin typeface="Cambria Math" panose="02040503050406030204" pitchFamily="18" charset="0"/>
                    <a:cs typeface="Arial" panose="020B0604020202020204" pitchFamily="34" charset="0"/>
                  </a:rPr>
                </a:br>
                <a14:m>
                  <m:oMath xmlns:m="http://schemas.openxmlformats.org/officeDocument/2006/math">
                    <m:r>
                      <a:rPr lang="en-AU" sz="2000" i="1">
                        <a:latin typeface="Cambria Math" panose="02040503050406030204" pitchFamily="18" charset="0"/>
                        <a:cs typeface="Arial" panose="020B0604020202020204" pitchFamily="34" charset="0"/>
                      </a:rPr>
                      <m:t>𝑦</m:t>
                    </m:r>
                    <m:r>
                      <a:rPr lang="en-AU" sz="2000" i="1">
                        <a:latin typeface="Cambria Math" panose="02040503050406030204" pitchFamily="18" charset="0"/>
                        <a:cs typeface="Arial" panose="020B0604020202020204" pitchFamily="34" charset="0"/>
                      </a:rPr>
                      <m:t>=</m:t>
                    </m:r>
                    <m:r>
                      <a:rPr lang="en-AU" sz="2000" i="1">
                        <a:latin typeface="Cambria Math" panose="02040503050406030204" pitchFamily="18" charset="0"/>
                        <a:cs typeface="Arial" panose="020B0604020202020204" pitchFamily="34" charset="0"/>
                      </a:rPr>
                      <m:t>𝑘</m:t>
                    </m:r>
                    <m:r>
                      <a:rPr lang="en-AU" sz="2000" i="1">
                        <a:latin typeface="Cambria Math" panose="02040503050406030204" pitchFamily="18" charset="0"/>
                        <a:cs typeface="Arial" panose="020B0604020202020204" pitchFamily="34" charset="0"/>
                      </a:rPr>
                      <m:t>(</m:t>
                    </m:r>
                    <m:sSup>
                      <m:sSupPr>
                        <m:ctrlPr>
                          <a:rPr lang="en-AU" sz="2000" i="1">
                            <a:latin typeface="Cambria Math" panose="02040503050406030204" pitchFamily="18" charset="0"/>
                            <a:cs typeface="Arial" panose="020B0604020202020204" pitchFamily="34" charset="0"/>
                          </a:rPr>
                        </m:ctrlPr>
                      </m:sSupPr>
                      <m:e>
                        <m:r>
                          <a:rPr lang="en-AU" sz="2000" i="1">
                            <a:latin typeface="Cambria Math" panose="02040503050406030204" pitchFamily="18" charset="0"/>
                            <a:cs typeface="Arial" panose="020B0604020202020204" pitchFamily="34" charset="0"/>
                          </a:rPr>
                          <m:t>𝑎</m:t>
                        </m:r>
                      </m:e>
                      <m:sup>
                        <m:r>
                          <a:rPr lang="en-AU" sz="2000" i="1">
                            <a:latin typeface="Cambria Math" panose="02040503050406030204" pitchFamily="18" charset="0"/>
                            <a:cs typeface="Arial" panose="020B0604020202020204" pitchFamily="34" charset="0"/>
                          </a:rPr>
                          <m:t>−</m:t>
                        </m:r>
                        <m:r>
                          <a:rPr lang="en-AU" sz="2000" i="1">
                            <a:latin typeface="Cambria Math" panose="02040503050406030204" pitchFamily="18" charset="0"/>
                            <a:cs typeface="Arial" panose="020B0604020202020204" pitchFamily="34" charset="0"/>
                          </a:rPr>
                          <m:t>𝑥</m:t>
                        </m:r>
                      </m:sup>
                    </m:sSup>
                    <m:r>
                      <a:rPr lang="en-AU" sz="2000" i="1">
                        <a:latin typeface="Cambria Math" panose="02040503050406030204" pitchFamily="18" charset="0"/>
                        <a:cs typeface="Arial" panose="020B0604020202020204" pitchFamily="34" charset="0"/>
                      </a:rPr>
                      <m:t>)</m:t>
                    </m:r>
                  </m:oMath>
                </a14:m>
                <a:r>
                  <a:rPr lang="en-AU" sz="2000" dirty="0">
                    <a:cs typeface="Arial" panose="020B0604020202020204" pitchFamily="34" charset="0"/>
                  </a:rPr>
                  <a:t>.</a:t>
                </a:r>
                <a:endParaRPr lang="en-US" sz="2000" dirty="0">
                  <a:ea typeface="+mn-lt"/>
                  <a:cs typeface="Arial" panose="020B0604020202020204" pitchFamily="34" charset="0"/>
                </a:endParaRPr>
              </a:p>
              <a:p>
                <a:pPr marL="342900" indent="-342900">
                  <a:lnSpc>
                    <a:spcPct val="150000"/>
                  </a:lnSpc>
                  <a:spcAft>
                    <a:spcPts val="600"/>
                  </a:spcAft>
                  <a:buFont typeface="Arial"/>
                  <a:buChar char="•"/>
                </a:pPr>
                <a:r>
                  <a:rPr lang="en-AU" sz="2000" dirty="0">
                    <a:ea typeface="+mn-lt"/>
                    <a:cs typeface="Arial" panose="020B0604020202020204" pitchFamily="34" charset="0"/>
                  </a:rPr>
                  <a:t>I can describe the behaviour of </a:t>
                </a:r>
                <a14:m>
                  <m:oMath xmlns:m="http://schemas.openxmlformats.org/officeDocument/2006/math">
                    <m:r>
                      <a:rPr lang="en-AU" sz="2000" i="1">
                        <a:latin typeface="Cambria Math" panose="02040503050406030204" pitchFamily="18" charset="0"/>
                        <a:cs typeface="Arial" panose="020B0604020202020204" pitchFamily="34" charset="0"/>
                      </a:rPr>
                      <m:t>𝑦</m:t>
                    </m:r>
                    <m:r>
                      <a:rPr lang="en-AU" sz="2000" i="1">
                        <a:latin typeface="Cambria Math" panose="02040503050406030204" pitchFamily="18" charset="0"/>
                        <a:cs typeface="Arial" panose="020B0604020202020204" pitchFamily="34" charset="0"/>
                      </a:rPr>
                      <m:t>=</m:t>
                    </m:r>
                    <m:r>
                      <a:rPr lang="en-AU" sz="2000" i="1">
                        <a:latin typeface="Cambria Math" panose="02040503050406030204" pitchFamily="18" charset="0"/>
                        <a:cs typeface="Arial" panose="020B0604020202020204" pitchFamily="34" charset="0"/>
                      </a:rPr>
                      <m:t>𝑘</m:t>
                    </m:r>
                    <m:r>
                      <a:rPr lang="en-AU" sz="2000" i="1">
                        <a:latin typeface="Cambria Math" panose="02040503050406030204" pitchFamily="18" charset="0"/>
                        <a:cs typeface="Arial" panose="020B0604020202020204" pitchFamily="34" charset="0"/>
                      </a:rPr>
                      <m:t>(</m:t>
                    </m:r>
                    <m:sSup>
                      <m:sSupPr>
                        <m:ctrlPr>
                          <a:rPr lang="en-AU" sz="2000" i="1">
                            <a:latin typeface="Cambria Math" panose="02040503050406030204" pitchFamily="18" charset="0"/>
                            <a:cs typeface="Arial" panose="020B0604020202020204" pitchFamily="34" charset="0"/>
                          </a:rPr>
                        </m:ctrlPr>
                      </m:sSupPr>
                      <m:e>
                        <m:r>
                          <a:rPr lang="en-AU" sz="2000" i="1">
                            <a:latin typeface="Cambria Math" panose="02040503050406030204" pitchFamily="18" charset="0"/>
                            <a:cs typeface="Arial" panose="020B0604020202020204" pitchFamily="34" charset="0"/>
                          </a:rPr>
                          <m:t>𝑎</m:t>
                        </m:r>
                      </m:e>
                      <m:sup>
                        <m:r>
                          <a:rPr lang="en-AU" sz="2000" i="1">
                            <a:latin typeface="Cambria Math" panose="02040503050406030204" pitchFamily="18" charset="0"/>
                            <a:cs typeface="Arial" panose="020B0604020202020204" pitchFamily="34" charset="0"/>
                          </a:rPr>
                          <m:t>𝑥</m:t>
                        </m:r>
                      </m:sup>
                    </m:sSup>
                    <m:r>
                      <a:rPr lang="en-AU" sz="2000" i="1">
                        <a:latin typeface="Cambria Math" panose="02040503050406030204" pitchFamily="18" charset="0"/>
                        <a:cs typeface="Arial" panose="020B0604020202020204" pitchFamily="34" charset="0"/>
                      </a:rPr>
                      <m:t>)</m:t>
                    </m:r>
                  </m:oMath>
                </a14:m>
                <a:r>
                  <a:rPr lang="en-AU" sz="2000" dirty="0">
                    <a:cs typeface="Arial" panose="020B0604020202020204" pitchFamily="34" charset="0"/>
                  </a:rPr>
                  <a:t> and </a:t>
                </a:r>
                <a14:m>
                  <m:oMath xmlns:m="http://schemas.openxmlformats.org/officeDocument/2006/math">
                    <m:r>
                      <a:rPr lang="en-AU" sz="2000" i="1">
                        <a:latin typeface="Cambria Math" panose="02040503050406030204" pitchFamily="18" charset="0"/>
                        <a:cs typeface="Arial" panose="020B0604020202020204" pitchFamily="34" charset="0"/>
                      </a:rPr>
                      <m:t>𝑦</m:t>
                    </m:r>
                    <m:r>
                      <a:rPr lang="en-AU" sz="2000" i="1">
                        <a:latin typeface="Cambria Math" panose="02040503050406030204" pitchFamily="18" charset="0"/>
                        <a:cs typeface="Arial" panose="020B0604020202020204" pitchFamily="34" charset="0"/>
                      </a:rPr>
                      <m:t>=</m:t>
                    </m:r>
                    <m:r>
                      <a:rPr lang="en-AU" sz="2000" i="1">
                        <a:latin typeface="Cambria Math" panose="02040503050406030204" pitchFamily="18" charset="0"/>
                        <a:cs typeface="Arial" panose="020B0604020202020204" pitchFamily="34" charset="0"/>
                      </a:rPr>
                      <m:t>𝑘</m:t>
                    </m:r>
                    <m:r>
                      <a:rPr lang="en-AU" sz="2000" i="1">
                        <a:latin typeface="Cambria Math" panose="02040503050406030204" pitchFamily="18" charset="0"/>
                        <a:cs typeface="Arial" panose="020B0604020202020204" pitchFamily="34" charset="0"/>
                      </a:rPr>
                      <m:t>(</m:t>
                    </m:r>
                    <m:sSup>
                      <m:sSupPr>
                        <m:ctrlPr>
                          <a:rPr lang="en-AU" sz="2000" i="1">
                            <a:latin typeface="Cambria Math" panose="02040503050406030204" pitchFamily="18" charset="0"/>
                            <a:cs typeface="Arial" panose="020B0604020202020204" pitchFamily="34" charset="0"/>
                          </a:rPr>
                        </m:ctrlPr>
                      </m:sSupPr>
                      <m:e>
                        <m:r>
                          <a:rPr lang="en-AU" sz="2000" i="1">
                            <a:latin typeface="Cambria Math" panose="02040503050406030204" pitchFamily="18" charset="0"/>
                            <a:cs typeface="Arial" panose="020B0604020202020204" pitchFamily="34" charset="0"/>
                          </a:rPr>
                          <m:t>𝑎</m:t>
                        </m:r>
                      </m:e>
                      <m:sup>
                        <m:r>
                          <a:rPr lang="en-AU" sz="2000" i="1">
                            <a:latin typeface="Cambria Math" panose="02040503050406030204" pitchFamily="18" charset="0"/>
                            <a:cs typeface="Arial" panose="020B0604020202020204" pitchFamily="34" charset="0"/>
                          </a:rPr>
                          <m:t>−</m:t>
                        </m:r>
                        <m:r>
                          <a:rPr lang="en-AU" sz="2000" i="1">
                            <a:latin typeface="Cambria Math" panose="02040503050406030204" pitchFamily="18" charset="0"/>
                            <a:cs typeface="Arial" panose="020B0604020202020204" pitchFamily="34" charset="0"/>
                          </a:rPr>
                          <m:t>𝑥</m:t>
                        </m:r>
                      </m:sup>
                    </m:sSup>
                    <m:r>
                      <a:rPr lang="en-AU" sz="2000" i="1">
                        <a:latin typeface="Cambria Math" panose="02040503050406030204" pitchFamily="18" charset="0"/>
                        <a:cs typeface="Arial" panose="020B0604020202020204" pitchFamily="34" charset="0"/>
                      </a:rPr>
                      <m:t>)</m:t>
                    </m:r>
                  </m:oMath>
                </a14:m>
                <a:r>
                  <a:rPr lang="en-AU" sz="2000" dirty="0">
                    <a:cs typeface="Arial" panose="020B0604020202020204" pitchFamily="34" charset="0"/>
                  </a:rPr>
                  <a:t> as </a:t>
                </a:r>
                <a14:m>
                  <m:oMath xmlns:m="http://schemas.openxmlformats.org/officeDocument/2006/math">
                    <m:r>
                      <a:rPr lang="en-AU" sz="2000" b="0" i="1" smtClean="0">
                        <a:latin typeface="Cambria Math" panose="02040503050406030204" pitchFamily="18" charset="0"/>
                        <a:cs typeface="Arial" panose="020B0604020202020204" pitchFamily="34" charset="0"/>
                      </a:rPr>
                      <m:t>𝑥</m:t>
                    </m:r>
                    <m:r>
                      <a:rPr lang="en-AU" sz="2000" b="0" i="1" smtClean="0">
                        <a:latin typeface="Cambria Math" panose="02040503050406030204" pitchFamily="18" charset="0"/>
                        <a:ea typeface="Cambria Math" panose="02040503050406030204" pitchFamily="18" charset="0"/>
                        <a:cs typeface="Arial" panose="020B0604020202020204" pitchFamily="34" charset="0"/>
                      </a:rPr>
                      <m:t>→</m:t>
                    </m:r>
                    <m:r>
                      <a:rPr lang="en-US" i="1">
                        <a:latin typeface="Cambria Math" panose="02040503050406030204" pitchFamily="18" charset="0"/>
                      </a:rPr>
                      <m:t>∞</m:t>
                    </m:r>
                  </m:oMath>
                </a14:m>
                <a:r>
                  <a:rPr lang="en-AU" sz="2000" dirty="0">
                    <a:cs typeface="Arial" panose="020B0604020202020204" pitchFamily="34" charset="0"/>
                  </a:rPr>
                  <a:t> and </a:t>
                </a:r>
                <a14:m>
                  <m:oMath xmlns:m="http://schemas.openxmlformats.org/officeDocument/2006/math">
                    <m:r>
                      <a:rPr lang="en-AU" sz="2000" i="1">
                        <a:latin typeface="Cambria Math" panose="02040503050406030204" pitchFamily="18" charset="0"/>
                        <a:cs typeface="Arial" panose="020B0604020202020204" pitchFamily="34" charset="0"/>
                      </a:rPr>
                      <m:t>𝑥</m:t>
                    </m:r>
                    <m:r>
                      <a:rPr lang="en-AU" sz="2000" i="1">
                        <a:latin typeface="Cambria Math" panose="02040503050406030204" pitchFamily="18" charset="0"/>
                        <a:ea typeface="Cambria Math" panose="02040503050406030204" pitchFamily="18" charset="0"/>
                        <a:cs typeface="Arial" panose="020B0604020202020204" pitchFamily="34" charset="0"/>
                      </a:rPr>
                      <m:t>→</m:t>
                    </m:r>
                    <m:r>
                      <a:rPr lang="en-AU" sz="2000" b="0" i="1" smtClean="0">
                        <a:latin typeface="Cambria Math" panose="02040503050406030204" pitchFamily="18" charset="0"/>
                        <a:ea typeface="Cambria Math" panose="02040503050406030204" pitchFamily="18" charset="0"/>
                        <a:cs typeface="Arial" panose="020B0604020202020204" pitchFamily="34" charset="0"/>
                      </a:rPr>
                      <m:t>−</m:t>
                    </m:r>
                    <m:r>
                      <a:rPr lang="en-US" sz="2000" i="1">
                        <a:latin typeface="Cambria Math" panose="02040503050406030204" pitchFamily="18" charset="0"/>
                      </a:rPr>
                      <m:t>∞</m:t>
                    </m:r>
                  </m:oMath>
                </a14:m>
                <a:r>
                  <a:rPr lang="en-AU" sz="2000" dirty="0">
                    <a:cs typeface="Arial" panose="020B0604020202020204" pitchFamily="34" charset="0"/>
                  </a:rPr>
                  <a:t>.</a:t>
                </a:r>
              </a:p>
              <a:p>
                <a:pPr marL="342900" indent="-342900">
                  <a:lnSpc>
                    <a:spcPct val="150000"/>
                  </a:lnSpc>
                  <a:spcAft>
                    <a:spcPts val="600"/>
                  </a:spcAft>
                  <a:buFont typeface="Arial"/>
                  <a:buChar char="•"/>
                </a:pPr>
                <a:r>
                  <a:rPr lang="en-AU" sz="2000" dirty="0">
                    <a:ea typeface="+mn-lt"/>
                    <a:cs typeface="Arial" panose="020B0604020202020204" pitchFamily="34" charset="0"/>
                  </a:rPr>
                  <a:t>I can sketch transformations of the graphs </a:t>
                </a:r>
                <a14:m>
                  <m:oMath xmlns:m="http://schemas.openxmlformats.org/officeDocument/2006/math">
                    <m:r>
                      <a:rPr lang="en-AU" sz="2000" i="1" dirty="0" smtClean="0">
                        <a:latin typeface="Cambria Math" panose="02040503050406030204" pitchFamily="18" charset="0"/>
                        <a:ea typeface="+mn-lt"/>
                        <a:cs typeface="Arial" panose="020B0604020202020204" pitchFamily="34" charset="0"/>
                      </a:rPr>
                      <m:t>𝑦</m:t>
                    </m:r>
                    <m:r>
                      <a:rPr lang="en-AU" sz="2000" i="1" dirty="0" smtClean="0">
                        <a:latin typeface="Cambria Math" panose="02040503050406030204" pitchFamily="18" charset="0"/>
                        <a:ea typeface="+mn-lt"/>
                        <a:cs typeface="Arial" panose="020B0604020202020204" pitchFamily="34" charset="0"/>
                      </a:rPr>
                      <m:t>=</m:t>
                    </m:r>
                    <m:r>
                      <a:rPr lang="en-AU" sz="2000" i="1" dirty="0" smtClean="0">
                        <a:latin typeface="Cambria Math" panose="02040503050406030204" pitchFamily="18" charset="0"/>
                        <a:ea typeface="+mn-lt"/>
                        <a:cs typeface="Arial" panose="020B0604020202020204" pitchFamily="34" charset="0"/>
                      </a:rPr>
                      <m:t>𝑘</m:t>
                    </m:r>
                    <m:d>
                      <m:dPr>
                        <m:ctrlPr>
                          <a:rPr lang="en-AU" sz="2000" i="1" dirty="0" smtClean="0">
                            <a:latin typeface="Cambria Math" panose="02040503050406030204" pitchFamily="18" charset="0"/>
                            <a:ea typeface="+mn-lt"/>
                            <a:cs typeface="Arial" panose="020B0604020202020204" pitchFamily="34" charset="0"/>
                          </a:rPr>
                        </m:ctrlPr>
                      </m:dPr>
                      <m:e>
                        <m:sSup>
                          <m:sSupPr>
                            <m:ctrlPr>
                              <a:rPr lang="en-AU" sz="2000" i="1" dirty="0" err="1" smtClean="0">
                                <a:latin typeface="Cambria Math" panose="02040503050406030204" pitchFamily="18" charset="0"/>
                                <a:ea typeface="+mn-lt"/>
                                <a:cs typeface="Arial" panose="020B0604020202020204" pitchFamily="34" charset="0"/>
                              </a:rPr>
                            </m:ctrlPr>
                          </m:sSupPr>
                          <m:e>
                            <m:r>
                              <a:rPr lang="en-AU" sz="2000" i="1" dirty="0" err="1" smtClean="0">
                                <a:latin typeface="Cambria Math" panose="02040503050406030204" pitchFamily="18" charset="0"/>
                                <a:ea typeface="+mn-lt"/>
                                <a:cs typeface="Arial" panose="020B0604020202020204" pitchFamily="34" charset="0"/>
                              </a:rPr>
                              <m:t>𝑎</m:t>
                            </m:r>
                          </m:e>
                          <m:sup>
                            <m:r>
                              <a:rPr lang="en-AU" sz="2000" i="1" dirty="0" err="1" smtClean="0">
                                <a:latin typeface="Cambria Math" panose="02040503050406030204" pitchFamily="18" charset="0"/>
                                <a:ea typeface="+mn-lt"/>
                                <a:cs typeface="Arial" panose="020B0604020202020204" pitchFamily="34" charset="0"/>
                              </a:rPr>
                              <m:t>𝑥</m:t>
                            </m:r>
                          </m:sup>
                        </m:sSup>
                      </m:e>
                    </m:d>
                    <m:r>
                      <a:rPr lang="en-AU" sz="2000" i="1" dirty="0" smtClean="0">
                        <a:latin typeface="Cambria Math" panose="02040503050406030204" pitchFamily="18" charset="0"/>
                        <a:ea typeface="+mn-lt"/>
                        <a:cs typeface="Arial" panose="020B0604020202020204" pitchFamily="34" charset="0"/>
                      </a:rPr>
                      <m:t>  </m:t>
                    </m:r>
                  </m:oMath>
                </a14:m>
                <a:r>
                  <a:rPr lang="en-AU" sz="2000" dirty="0">
                    <a:ea typeface="+mn-lt"/>
                    <a:cs typeface="Arial" panose="020B0604020202020204" pitchFamily="34" charset="0"/>
                  </a:rPr>
                  <a:t>and </a:t>
                </a:r>
                <a14:m>
                  <m:oMath xmlns:m="http://schemas.openxmlformats.org/officeDocument/2006/math">
                    <m:r>
                      <a:rPr lang="en-AU" sz="2000" i="1" dirty="0" smtClean="0">
                        <a:latin typeface="Cambria Math" panose="02040503050406030204" pitchFamily="18" charset="0"/>
                        <a:ea typeface="+mn-lt"/>
                        <a:cs typeface="Arial" panose="020B0604020202020204" pitchFamily="34" charset="0"/>
                      </a:rPr>
                      <m:t>𝑦</m:t>
                    </m:r>
                    <m:r>
                      <a:rPr lang="en-AU" sz="2000" i="1" dirty="0" smtClean="0">
                        <a:latin typeface="Cambria Math" panose="02040503050406030204" pitchFamily="18" charset="0"/>
                        <a:ea typeface="+mn-lt"/>
                        <a:cs typeface="Arial" panose="020B0604020202020204" pitchFamily="34" charset="0"/>
                      </a:rPr>
                      <m:t>=</m:t>
                    </m:r>
                    <m:r>
                      <a:rPr lang="en-AU" sz="2000" i="1" dirty="0" smtClean="0">
                        <a:latin typeface="Cambria Math" panose="02040503050406030204" pitchFamily="18" charset="0"/>
                        <a:ea typeface="+mn-lt"/>
                        <a:cs typeface="Arial" panose="020B0604020202020204" pitchFamily="34" charset="0"/>
                      </a:rPr>
                      <m:t>𝑘</m:t>
                    </m:r>
                    <m:d>
                      <m:dPr>
                        <m:ctrlPr>
                          <a:rPr lang="en-AU" sz="2000" i="1" dirty="0" smtClean="0">
                            <a:latin typeface="Cambria Math" panose="02040503050406030204" pitchFamily="18" charset="0"/>
                            <a:ea typeface="+mn-lt"/>
                            <a:cs typeface="Arial" panose="020B0604020202020204" pitchFamily="34" charset="0"/>
                          </a:rPr>
                        </m:ctrlPr>
                      </m:dPr>
                      <m:e>
                        <m:sSup>
                          <m:sSupPr>
                            <m:ctrlPr>
                              <a:rPr lang="en-AU" sz="2000" i="1" dirty="0" smtClean="0">
                                <a:latin typeface="Cambria Math" panose="02040503050406030204" pitchFamily="18" charset="0"/>
                                <a:ea typeface="+mn-lt"/>
                                <a:cs typeface="Arial" panose="020B0604020202020204" pitchFamily="34" charset="0"/>
                              </a:rPr>
                            </m:ctrlPr>
                          </m:sSupPr>
                          <m:e>
                            <m:r>
                              <a:rPr lang="en-AU" sz="2000" i="1" dirty="0" smtClean="0">
                                <a:latin typeface="Cambria Math" panose="02040503050406030204" pitchFamily="18" charset="0"/>
                                <a:ea typeface="+mn-lt"/>
                                <a:cs typeface="Arial" panose="020B0604020202020204" pitchFamily="34" charset="0"/>
                              </a:rPr>
                              <m:t>𝑎</m:t>
                            </m:r>
                          </m:e>
                          <m:sup>
                            <m:r>
                              <a:rPr lang="en-AU" sz="2000" i="1" dirty="0" smtClean="0">
                                <a:latin typeface="Cambria Math" panose="02040503050406030204" pitchFamily="18" charset="0"/>
                                <a:ea typeface="+mn-lt"/>
                                <a:cs typeface="Arial" panose="020B0604020202020204" pitchFamily="34" charset="0"/>
                              </a:rPr>
                              <m:t>−</m:t>
                            </m:r>
                            <m:r>
                              <a:rPr lang="en-AU" sz="2000" i="1" dirty="0" smtClean="0">
                                <a:latin typeface="Cambria Math" panose="02040503050406030204" pitchFamily="18" charset="0"/>
                                <a:ea typeface="+mn-lt"/>
                                <a:cs typeface="Arial" panose="020B0604020202020204" pitchFamily="34" charset="0"/>
                              </a:rPr>
                              <m:t>𝑥</m:t>
                            </m:r>
                          </m:sup>
                        </m:sSup>
                      </m:e>
                    </m:d>
                  </m:oMath>
                </a14:m>
                <a:r>
                  <a:rPr lang="en-AU" sz="2000" dirty="0">
                    <a:ea typeface="+mn-lt"/>
                    <a:cs typeface="Arial" panose="020B0604020202020204" pitchFamily="34" charset="0"/>
                  </a:rPr>
                  <a:t>.</a:t>
                </a:r>
              </a:p>
            </p:txBody>
          </p:sp>
        </mc:Choice>
        <mc:Fallback xmlns="">
          <p:sp>
            <p:nvSpPr>
              <p:cNvPr id="3" name="TextBox 2">
                <a:extLst>
                  <a:ext uri="{FF2B5EF4-FFF2-40B4-BE49-F238E27FC236}">
                    <a16:creationId xmlns:a16="http://schemas.microsoft.com/office/drawing/2014/main" id="{DF637BA9-DB5E-2457-A795-0B300DBA6F82}"/>
                  </a:ext>
                </a:extLst>
              </p:cNvPr>
              <p:cNvSpPr txBox="1">
                <a:spLocks noRot="1" noChangeAspect="1" noMove="1" noResize="1" noEditPoints="1" noAdjustHandles="1" noChangeArrowheads="1" noChangeShapeType="1" noTextEdit="1"/>
              </p:cNvSpPr>
              <p:nvPr/>
            </p:nvSpPr>
            <p:spPr>
              <a:xfrm>
                <a:off x="370416" y="1894417"/>
                <a:ext cx="11303000" cy="4636590"/>
              </a:xfrm>
              <a:prstGeom prst="rect">
                <a:avLst/>
              </a:prstGeom>
              <a:blipFill>
                <a:blip r:embed="rId3"/>
                <a:stretch>
                  <a:fillRect l="-1402" b="-2500"/>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19C0759C-7815-62EE-E606-EBC3C273B189}"/>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3648967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Retrieval practice</a:t>
            </a:r>
          </a:p>
        </p:txBody>
      </p:sp>
    </p:spTree>
    <p:extLst>
      <p:ext uri="{BB962C8B-B14F-4D97-AF65-F5344CB8AC3E}">
        <p14:creationId xmlns:p14="http://schemas.microsoft.com/office/powerpoint/2010/main" val="47147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F3F182-990D-6870-1750-EC335749B0D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96CC305-1E98-FB0A-3EA0-B3CA71624764}"/>
              </a:ext>
              <a:ext uri="{C183D7F6-B498-43B3-948B-1728B52AA6E4}">
                <adec:decorative xmlns:adec="http://schemas.microsoft.com/office/drawing/2017/decorative" val="0"/>
              </a:ext>
            </a:extLst>
          </p:cNvPr>
          <p:cNvSpPr>
            <a:spLocks noGrp="1"/>
          </p:cNvSpPr>
          <p:nvPr>
            <p:ph type="title"/>
          </p:nvPr>
        </p:nvSpPr>
        <p:spPr/>
        <p:txBody>
          <a:bodyPr/>
          <a:lstStyle/>
          <a:p>
            <a:r>
              <a:rPr lang="en-AU">
                <a:latin typeface="+mj-lt"/>
              </a:rPr>
              <a:t>Incorrect worked examples</a:t>
            </a:r>
          </a:p>
        </p:txBody>
      </p:sp>
      <p:sp>
        <p:nvSpPr>
          <p:cNvPr id="13" name="Text Placeholder 12">
            <a:extLst>
              <a:ext uri="{FF2B5EF4-FFF2-40B4-BE49-F238E27FC236}">
                <a16:creationId xmlns:a16="http://schemas.microsoft.com/office/drawing/2014/main" id="{5B953966-FD71-5928-B2ED-4EBCB8E3CD53}"/>
              </a:ext>
            </a:extLst>
          </p:cNvPr>
          <p:cNvSpPr>
            <a:spLocks noGrp="1"/>
          </p:cNvSpPr>
          <p:nvPr>
            <p:ph type="body" sz="quarter" idx="18"/>
          </p:nvPr>
        </p:nvSpPr>
        <p:spPr>
          <a:xfrm>
            <a:off x="1940445" y="1044222"/>
            <a:ext cx="1920356" cy="384243"/>
          </a:xfrm>
        </p:spPr>
        <p:txBody>
          <a:bodyPr/>
          <a:lstStyle/>
          <a:p>
            <a:r>
              <a:rPr lang="en-AU">
                <a:latin typeface="+mj-lt"/>
              </a:rPr>
              <a:t>Linda’s solutions</a:t>
            </a:r>
          </a:p>
        </p:txBody>
      </p:sp>
      <p:sp>
        <p:nvSpPr>
          <p:cNvPr id="14" name="Text Placeholder 12">
            <a:extLst>
              <a:ext uri="{FF2B5EF4-FFF2-40B4-BE49-F238E27FC236}">
                <a16:creationId xmlns:a16="http://schemas.microsoft.com/office/drawing/2014/main" id="{D2F9E60E-234D-AD81-AC69-F6CD87209D1B}"/>
              </a:ext>
            </a:extLst>
          </p:cNvPr>
          <p:cNvSpPr txBox="1">
            <a:spLocks/>
          </p:cNvSpPr>
          <p:nvPr/>
        </p:nvSpPr>
        <p:spPr>
          <a:xfrm>
            <a:off x="8026400" y="1041764"/>
            <a:ext cx="1920356" cy="384243"/>
          </a:xfrm>
          <a:prstGeom prst="rect">
            <a:avLst/>
          </a:prstGeom>
        </p:spPr>
        <p:txBody>
          <a:bodyPr vert="horz" lIns="0" tIns="0" rIns="0" bIns="0" rtlCol="0" anchor="b">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accent2"/>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2000" b="0" kern="1200">
                <a:solidFill>
                  <a:schemeClr val="bg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2000" kern="1200">
                <a:solidFill>
                  <a:schemeClr val="bg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2000" kern="1200">
                <a:solidFill>
                  <a:schemeClr val="bg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a:latin typeface="+mj-lt"/>
              </a:rPr>
              <a:t>Scott’s solutions</a:t>
            </a:r>
          </a:p>
        </p:txBody>
      </p:sp>
      <p:pic>
        <p:nvPicPr>
          <p:cNvPr id="11" name="Graphic 10" descr="Female Profile outline, representing Linda.">
            <a:extLst>
              <a:ext uri="{FF2B5EF4-FFF2-40B4-BE49-F238E27FC236}">
                <a16:creationId xmlns:a16="http://schemas.microsoft.com/office/drawing/2014/main" id="{8F962903-D2A6-7949-7541-18EC353E366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336179" y="1567086"/>
            <a:ext cx="914400" cy="914400"/>
          </a:xfrm>
          <a:prstGeom prst="rect">
            <a:avLst/>
          </a:prstGeom>
        </p:spPr>
      </p:pic>
      <p:cxnSp>
        <p:nvCxnSpPr>
          <p:cNvPr id="7" name="Straight Connector 6">
            <a:extLst>
              <a:ext uri="{FF2B5EF4-FFF2-40B4-BE49-F238E27FC236}">
                <a16:creationId xmlns:a16="http://schemas.microsoft.com/office/drawing/2014/main" id="{260DEFA7-59E9-830A-0A7D-DCF0365A0708}"/>
              </a:ext>
              <a:ext uri="{C183D7F6-B498-43B3-948B-1728B52AA6E4}">
                <adec:decorative xmlns:adec="http://schemas.microsoft.com/office/drawing/2017/decorative" val="1"/>
              </a:ext>
            </a:extLst>
          </p:cNvPr>
          <p:cNvCxnSpPr>
            <a:cxnSpLocks/>
          </p:cNvCxnSpPr>
          <p:nvPr/>
        </p:nvCxnSpPr>
        <p:spPr>
          <a:xfrm>
            <a:off x="6096000" y="1828800"/>
            <a:ext cx="0" cy="2157984"/>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Graphic 15" descr="School boy outline, representing Scott.">
            <a:extLst>
              <a:ext uri="{FF2B5EF4-FFF2-40B4-BE49-F238E27FC236}">
                <a16:creationId xmlns:a16="http://schemas.microsoft.com/office/drawing/2014/main" id="{653937EA-72D5-ECF6-39D1-1C4865A7147C}"/>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8439112" y="1518073"/>
            <a:ext cx="1010352" cy="1010352"/>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767FC70-DE0A-A58D-A982-0ED751136BB4}"/>
                  </a:ext>
                </a:extLst>
              </p:cNvPr>
              <p:cNvSpPr txBox="1"/>
              <p:nvPr/>
            </p:nvSpPr>
            <p:spPr>
              <a:xfrm>
                <a:off x="1165961" y="2528426"/>
                <a:ext cx="2839156" cy="1099678"/>
              </a:xfrm>
              <a:prstGeom prst="rect">
                <a:avLst/>
              </a:prstGeom>
              <a:noFill/>
            </p:spPr>
            <p:txBody>
              <a:bodyPr wrap="none" lIns="0" tIns="0" rIns="0" bIns="0" rtlCol="0">
                <a:noAutofit/>
              </a:bodyPr>
              <a:lstStyle/>
              <a:p>
                <a:pPr algn="ctr">
                  <a:lnSpc>
                    <a:spcPct val="200000"/>
                  </a:lnSpc>
                </a:pPr>
                <a14:m>
                  <m:oMathPara xmlns:m="http://schemas.openxmlformats.org/officeDocument/2006/math">
                    <m:oMathParaPr>
                      <m:jc m:val="centerGroup"/>
                    </m:oMathParaPr>
                    <m:oMath xmlns:m="http://schemas.openxmlformats.org/officeDocument/2006/math">
                      <m:r>
                        <a:rPr lang="en-AU" sz="2000" b="0" i="1" dirty="0" smtClean="0">
                          <a:latin typeface="Cambria Math" panose="02040503050406030204" pitchFamily="18" charset="0"/>
                        </a:rPr>
                        <m:t> </m:t>
                      </m:r>
                      <m:r>
                        <a:rPr lang="en-AU" sz="2000" i="1">
                          <a:latin typeface="Cambria Math" panose="02040503050406030204" pitchFamily="18" charset="0"/>
                        </a:rPr>
                        <m:t>2</m:t>
                      </m:r>
                      <m:sSup>
                        <m:sSupPr>
                          <m:ctrlPr>
                            <a:rPr lang="en-AU" sz="2000" i="1">
                              <a:latin typeface="Cambria Math" panose="02040503050406030204" pitchFamily="18" charset="0"/>
                            </a:rPr>
                          </m:ctrlPr>
                        </m:sSupPr>
                        <m:e>
                          <m:r>
                            <a:rPr lang="en-AU" sz="2000" i="1">
                              <a:latin typeface="Cambria Math" panose="02040503050406030204" pitchFamily="18" charset="0"/>
                            </a:rPr>
                            <m:t>𝑥</m:t>
                          </m:r>
                        </m:e>
                        <m:sup>
                          <m:r>
                            <a:rPr lang="en-AU" sz="2000" i="1">
                              <a:latin typeface="Cambria Math" panose="02040503050406030204" pitchFamily="18" charset="0"/>
                            </a:rPr>
                            <m:t>−3</m:t>
                          </m:r>
                        </m:sup>
                      </m:sSup>
                      <m:r>
                        <a:rPr lang="en-AU" sz="2000" i="1" dirty="0" smtClean="0">
                          <a:latin typeface="Cambria Math" panose="02040503050406030204" pitchFamily="18" charset="0"/>
                        </a:rPr>
                        <m:t> = </m:t>
                      </m:r>
                      <m:f>
                        <m:fPr>
                          <m:ctrlPr>
                            <a:rPr lang="en-AU" sz="2000" i="1">
                              <a:latin typeface="Cambria Math" panose="02040503050406030204" pitchFamily="18" charset="0"/>
                            </a:rPr>
                          </m:ctrlPr>
                        </m:fPr>
                        <m:num>
                          <m:r>
                            <a:rPr lang="en-AU" sz="2000" i="1">
                              <a:latin typeface="Cambria Math" panose="02040503050406030204" pitchFamily="18" charset="0"/>
                            </a:rPr>
                            <m:t>1</m:t>
                          </m:r>
                        </m:num>
                        <m:den>
                          <m:r>
                            <a:rPr lang="en-AU" sz="2000" b="0" i="1" smtClean="0">
                              <a:latin typeface="Cambria Math" panose="02040503050406030204" pitchFamily="18" charset="0"/>
                            </a:rPr>
                            <m:t>2</m:t>
                          </m:r>
                          <m:sSup>
                            <m:sSupPr>
                              <m:ctrlPr>
                                <a:rPr lang="en-AU" sz="2000" i="1">
                                  <a:latin typeface="Cambria Math" panose="02040503050406030204" pitchFamily="18" charset="0"/>
                                </a:rPr>
                              </m:ctrlPr>
                            </m:sSupPr>
                            <m:e>
                              <m:r>
                                <a:rPr lang="en-AU" sz="2000" i="1">
                                  <a:latin typeface="Cambria Math" panose="02040503050406030204" pitchFamily="18" charset="0"/>
                                </a:rPr>
                                <m:t>𝑥</m:t>
                              </m:r>
                            </m:e>
                            <m:sup>
                              <m:r>
                                <a:rPr lang="en-AU" sz="2000" i="1">
                                  <a:latin typeface="Cambria Math" panose="02040503050406030204" pitchFamily="18" charset="0"/>
                                </a:rPr>
                                <m:t>3</m:t>
                              </m:r>
                            </m:sup>
                          </m:sSup>
                        </m:den>
                      </m:f>
                    </m:oMath>
                  </m:oMathPara>
                </a14:m>
                <a:endParaRPr lang="en-AU" sz="2000"/>
              </a:p>
            </p:txBody>
          </p:sp>
        </mc:Choice>
        <mc:Fallback xmlns="">
          <p:sp>
            <p:nvSpPr>
              <p:cNvPr id="2" name="TextBox 1">
                <a:extLst>
                  <a:ext uri="{FF2B5EF4-FFF2-40B4-BE49-F238E27FC236}">
                    <a16:creationId xmlns:a16="http://schemas.microsoft.com/office/drawing/2014/main" id="{8767FC70-DE0A-A58D-A982-0ED751136BB4}"/>
                  </a:ext>
                </a:extLst>
              </p:cNvPr>
              <p:cNvSpPr txBox="1">
                <a:spLocks noRot="1" noChangeAspect="1" noMove="1" noResize="1" noEditPoints="1" noAdjustHandles="1" noChangeArrowheads="1" noChangeShapeType="1" noTextEdit="1"/>
              </p:cNvSpPr>
              <p:nvPr/>
            </p:nvSpPr>
            <p:spPr>
              <a:xfrm>
                <a:off x="1165961" y="2528426"/>
                <a:ext cx="2839156" cy="1099678"/>
              </a:xfrm>
              <a:prstGeom prst="rect">
                <a:avLst/>
              </a:prstGeom>
              <a:blipFill>
                <a:blip r:embed="rId7"/>
                <a:stretch>
                  <a:fillRect/>
                </a:stretch>
              </a:blipFill>
            </p:spPr>
            <p:txBody>
              <a:bodyPr/>
              <a:lstStyle/>
              <a:p>
                <a:r>
                  <a:rPr lang="en-US">
                    <a:noFill/>
                  </a:rPr>
                  <a:t> </a:t>
                </a:r>
              </a:p>
            </p:txBody>
          </p:sp>
        </mc:Fallback>
      </mc:AlternateContent>
      <p:sp>
        <p:nvSpPr>
          <p:cNvPr id="10" name="Speech Bubble: Rectangle with Corners Rounded 9">
            <a:extLst>
              <a:ext uri="{FF2B5EF4-FFF2-40B4-BE49-F238E27FC236}">
                <a16:creationId xmlns:a16="http://schemas.microsoft.com/office/drawing/2014/main" id="{3D92FA03-BAD8-3EA2-132A-B1B727923133}"/>
              </a:ext>
            </a:extLst>
          </p:cNvPr>
          <p:cNvSpPr/>
          <p:nvPr/>
        </p:nvSpPr>
        <p:spPr>
          <a:xfrm>
            <a:off x="565446" y="4379209"/>
            <a:ext cx="3541466" cy="582803"/>
          </a:xfrm>
          <a:prstGeom prst="wedgeRoundRectCallout">
            <a:avLst>
              <a:gd name="adj1" fmla="val 10198"/>
              <a:gd name="adj2" fmla="val -17461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What mistake did Linda make?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1230A94-4132-71C9-0A63-95E72146A254}"/>
                  </a:ext>
                </a:extLst>
              </p:cNvPr>
              <p:cNvSpPr txBox="1"/>
              <p:nvPr/>
            </p:nvSpPr>
            <p:spPr>
              <a:xfrm>
                <a:off x="7272568" y="3008085"/>
                <a:ext cx="3627319" cy="620020"/>
              </a:xfrm>
              <a:prstGeom prst="rect">
                <a:avLst/>
              </a:prstGeom>
              <a:noFill/>
            </p:spPr>
            <p:txBody>
              <a:bodyPr wrap="none" lIns="0" tIns="0" rIns="0" bIns="0" rtlCol="0">
                <a:noAutofit/>
              </a:bodyPr>
              <a:lstStyle/>
              <a:p>
                <a:pPr/>
                <a14:m>
                  <m:oMathPara xmlns:m="http://schemas.openxmlformats.org/officeDocument/2006/math">
                    <m:oMathParaPr>
                      <m:jc m:val="centerGroup"/>
                    </m:oMathParaPr>
                    <m:oMath xmlns:m="http://schemas.openxmlformats.org/officeDocument/2006/math">
                      <m:r>
                        <a:rPr lang="en-AU" sz="2000" i="1" dirty="0" smtClean="0">
                          <a:latin typeface="Cambria Math" panose="02040503050406030204" pitchFamily="18" charset="0"/>
                        </a:rPr>
                        <m:t>2</m:t>
                      </m:r>
                      <m:sSup>
                        <m:sSupPr>
                          <m:ctrlPr>
                            <a:rPr lang="en-AU" sz="2000" i="1" dirty="0" smtClean="0">
                              <a:latin typeface="Cambria Math" panose="02040503050406030204" pitchFamily="18" charset="0"/>
                            </a:rPr>
                          </m:ctrlPr>
                        </m:sSupPr>
                        <m:e>
                          <m:r>
                            <a:rPr lang="en-AU" sz="2000" i="1" dirty="0" smtClean="0">
                              <a:latin typeface="Cambria Math" panose="02040503050406030204" pitchFamily="18" charset="0"/>
                            </a:rPr>
                            <m:t>𝑥</m:t>
                          </m:r>
                        </m:e>
                        <m:sup>
                          <m:r>
                            <a:rPr lang="en-AU" sz="2000" i="1" dirty="0" smtClean="0">
                              <a:latin typeface="Cambria Math" panose="02040503050406030204" pitchFamily="18" charset="0"/>
                            </a:rPr>
                            <m:t>−3</m:t>
                          </m:r>
                        </m:sup>
                      </m:sSup>
                      <m:r>
                        <a:rPr lang="en-AU" sz="2000" i="1" dirty="0">
                          <a:latin typeface="Cambria Math" panose="02040503050406030204" pitchFamily="18" charset="0"/>
                        </a:rPr>
                        <m:t> =</m:t>
                      </m:r>
                      <m:f>
                        <m:fPr>
                          <m:ctrlPr>
                            <a:rPr lang="en-AU" sz="2000" i="1" dirty="0" smtClean="0">
                              <a:latin typeface="Cambria Math" panose="02040503050406030204" pitchFamily="18" charset="0"/>
                            </a:rPr>
                          </m:ctrlPr>
                        </m:fPr>
                        <m:num>
                          <m:r>
                            <a:rPr lang="en-AU" sz="2000" b="0" i="1" dirty="0" smtClean="0">
                              <a:latin typeface="Cambria Math" panose="02040503050406030204" pitchFamily="18" charset="0"/>
                            </a:rPr>
                            <m:t>8</m:t>
                          </m:r>
                        </m:num>
                        <m:den>
                          <m:sSup>
                            <m:sSupPr>
                              <m:ctrlPr>
                                <a:rPr lang="en-AU" sz="2000" i="1" dirty="0" smtClean="0">
                                  <a:latin typeface="Cambria Math" panose="02040503050406030204" pitchFamily="18" charset="0"/>
                                </a:rPr>
                              </m:ctrlPr>
                            </m:sSupPr>
                            <m:e>
                              <m:r>
                                <a:rPr lang="en-AU" sz="2000" i="1" dirty="0" smtClean="0">
                                  <a:latin typeface="Cambria Math" panose="02040503050406030204" pitchFamily="18" charset="0"/>
                                </a:rPr>
                                <m:t>𝑥</m:t>
                              </m:r>
                            </m:e>
                            <m:sup>
                              <m:r>
                                <a:rPr lang="en-AU" sz="2000" i="1" dirty="0" smtClean="0">
                                  <a:latin typeface="Cambria Math" panose="02040503050406030204" pitchFamily="18" charset="0"/>
                                </a:rPr>
                                <m:t>3</m:t>
                              </m:r>
                            </m:sup>
                          </m:sSup>
                        </m:den>
                      </m:f>
                    </m:oMath>
                  </m:oMathPara>
                </a14:m>
                <a:endParaRPr lang="en-AU" sz="2000"/>
              </a:p>
            </p:txBody>
          </p:sp>
        </mc:Choice>
        <mc:Fallback xmlns="">
          <p:sp>
            <p:nvSpPr>
              <p:cNvPr id="5" name="TextBox 4">
                <a:extLst>
                  <a:ext uri="{FF2B5EF4-FFF2-40B4-BE49-F238E27FC236}">
                    <a16:creationId xmlns:a16="http://schemas.microsoft.com/office/drawing/2014/main" id="{61230A94-4132-71C9-0A63-95E72146A254}"/>
                  </a:ext>
                </a:extLst>
              </p:cNvPr>
              <p:cNvSpPr txBox="1">
                <a:spLocks noRot="1" noChangeAspect="1" noMove="1" noResize="1" noEditPoints="1" noAdjustHandles="1" noChangeArrowheads="1" noChangeShapeType="1" noTextEdit="1"/>
              </p:cNvSpPr>
              <p:nvPr/>
            </p:nvSpPr>
            <p:spPr>
              <a:xfrm>
                <a:off x="7272568" y="3008085"/>
                <a:ext cx="3627319" cy="620020"/>
              </a:xfrm>
              <a:prstGeom prst="rect">
                <a:avLst/>
              </a:prstGeom>
              <a:blipFill>
                <a:blip r:embed="rId8"/>
                <a:stretch>
                  <a:fillRect/>
                </a:stretch>
              </a:blipFill>
            </p:spPr>
            <p:txBody>
              <a:bodyPr/>
              <a:lstStyle/>
              <a:p>
                <a:r>
                  <a:rPr lang="en-US">
                    <a:noFill/>
                  </a:rPr>
                  <a:t> </a:t>
                </a:r>
              </a:p>
            </p:txBody>
          </p:sp>
        </mc:Fallback>
      </mc:AlternateContent>
      <p:sp>
        <p:nvSpPr>
          <p:cNvPr id="6" name="Speech Bubble: Rectangle with Corners Rounded 5">
            <a:extLst>
              <a:ext uri="{FF2B5EF4-FFF2-40B4-BE49-F238E27FC236}">
                <a16:creationId xmlns:a16="http://schemas.microsoft.com/office/drawing/2014/main" id="{3446D2DB-4BAF-B17C-AE59-129511D846F2}"/>
              </a:ext>
            </a:extLst>
          </p:cNvPr>
          <p:cNvSpPr/>
          <p:nvPr/>
        </p:nvSpPr>
        <p:spPr>
          <a:xfrm>
            <a:off x="5342248" y="4706849"/>
            <a:ext cx="3541466" cy="483996"/>
          </a:xfrm>
          <a:prstGeom prst="wedgeRoundRectCallout">
            <a:avLst>
              <a:gd name="adj1" fmla="val 51664"/>
              <a:gd name="adj2" fmla="val -25869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pPr>
              <a:lnSpc>
                <a:spcPct val="150000"/>
              </a:lnSpc>
            </a:pPr>
            <a:r>
              <a:rPr lang="en-AU" sz="1800"/>
              <a:t>What mistake did Scott make?</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641662D-186B-3161-423D-5DD7640E2F4F}"/>
                  </a:ext>
                </a:extLst>
              </p:cNvPr>
              <p:cNvSpPr txBox="1"/>
              <p:nvPr/>
            </p:nvSpPr>
            <p:spPr>
              <a:xfrm>
                <a:off x="4282340" y="6014004"/>
                <a:ext cx="3627319" cy="483996"/>
              </a:xfrm>
              <a:prstGeom prst="rect">
                <a:avLst/>
              </a:prstGeom>
              <a:noFill/>
            </p:spPr>
            <p:txBody>
              <a:bodyPr wrap="none" lIns="0" tIns="0" rIns="0" bIns="0" rtlCol="0">
                <a:noAutofit/>
              </a:bodyPr>
              <a:lstStyle/>
              <a:p>
                <a:r>
                  <a:rPr lang="en-AU" sz="2000"/>
                  <a:t>Correct solution: </a:t>
                </a:r>
                <a14:m>
                  <m:oMath xmlns:m="http://schemas.openxmlformats.org/officeDocument/2006/math">
                    <m:r>
                      <a:rPr lang="en-AU" sz="2000" i="1" dirty="0" smtClean="0">
                        <a:latin typeface="Cambria Math" panose="02040503050406030204" pitchFamily="18" charset="0"/>
                      </a:rPr>
                      <m:t>2</m:t>
                    </m:r>
                    <m:sSup>
                      <m:sSupPr>
                        <m:ctrlPr>
                          <a:rPr lang="en-AU" sz="2000" i="1" dirty="0" smtClean="0">
                            <a:latin typeface="Cambria Math" panose="02040503050406030204" pitchFamily="18" charset="0"/>
                          </a:rPr>
                        </m:ctrlPr>
                      </m:sSupPr>
                      <m:e>
                        <m:r>
                          <a:rPr lang="en-AU" sz="2000" i="1" dirty="0" smtClean="0">
                            <a:latin typeface="Cambria Math" panose="02040503050406030204" pitchFamily="18" charset="0"/>
                          </a:rPr>
                          <m:t>𝑥</m:t>
                        </m:r>
                      </m:e>
                      <m:sup>
                        <m:r>
                          <a:rPr lang="en-AU" sz="2000" i="1" dirty="0" smtClean="0">
                            <a:latin typeface="Cambria Math" panose="02040503050406030204" pitchFamily="18" charset="0"/>
                          </a:rPr>
                          <m:t>−3</m:t>
                        </m:r>
                      </m:sup>
                    </m:sSup>
                    <m:r>
                      <a:rPr lang="en-AU" sz="2000" i="1" dirty="0">
                        <a:latin typeface="Cambria Math" panose="02040503050406030204" pitchFamily="18" charset="0"/>
                      </a:rPr>
                      <m:t> =</m:t>
                    </m:r>
                    <m:f>
                      <m:fPr>
                        <m:ctrlPr>
                          <a:rPr lang="en-AU" sz="2000" i="1" dirty="0" smtClean="0">
                            <a:latin typeface="Cambria Math" panose="02040503050406030204" pitchFamily="18" charset="0"/>
                          </a:rPr>
                        </m:ctrlPr>
                      </m:fPr>
                      <m:num>
                        <m:r>
                          <a:rPr lang="en-AU" sz="2000" b="0" i="1" dirty="0" smtClean="0">
                            <a:latin typeface="Cambria Math" panose="02040503050406030204" pitchFamily="18" charset="0"/>
                          </a:rPr>
                          <m:t>2</m:t>
                        </m:r>
                      </m:num>
                      <m:den>
                        <m:sSup>
                          <m:sSupPr>
                            <m:ctrlPr>
                              <a:rPr lang="en-AU" sz="2000" i="1" dirty="0" smtClean="0">
                                <a:latin typeface="Cambria Math" panose="02040503050406030204" pitchFamily="18" charset="0"/>
                              </a:rPr>
                            </m:ctrlPr>
                          </m:sSupPr>
                          <m:e>
                            <m:r>
                              <a:rPr lang="en-AU" sz="2000" i="1" dirty="0" smtClean="0">
                                <a:latin typeface="Cambria Math" panose="02040503050406030204" pitchFamily="18" charset="0"/>
                              </a:rPr>
                              <m:t>𝑥</m:t>
                            </m:r>
                          </m:e>
                          <m:sup>
                            <m:r>
                              <a:rPr lang="en-AU" sz="2000" i="1" dirty="0" smtClean="0">
                                <a:latin typeface="Cambria Math" panose="02040503050406030204" pitchFamily="18" charset="0"/>
                              </a:rPr>
                              <m:t>3</m:t>
                            </m:r>
                          </m:sup>
                        </m:sSup>
                      </m:den>
                    </m:f>
                  </m:oMath>
                </a14:m>
                <a:endParaRPr lang="en-AU" sz="2000"/>
              </a:p>
            </p:txBody>
          </p:sp>
        </mc:Choice>
        <mc:Fallback xmlns="">
          <p:sp>
            <p:nvSpPr>
              <p:cNvPr id="9" name="TextBox 8">
                <a:extLst>
                  <a:ext uri="{FF2B5EF4-FFF2-40B4-BE49-F238E27FC236}">
                    <a16:creationId xmlns:a16="http://schemas.microsoft.com/office/drawing/2014/main" id="{B641662D-186B-3161-423D-5DD7640E2F4F}"/>
                  </a:ext>
                </a:extLst>
              </p:cNvPr>
              <p:cNvSpPr txBox="1">
                <a:spLocks noRot="1" noChangeAspect="1" noMove="1" noResize="1" noEditPoints="1" noAdjustHandles="1" noChangeArrowheads="1" noChangeShapeType="1" noTextEdit="1"/>
              </p:cNvSpPr>
              <p:nvPr/>
            </p:nvSpPr>
            <p:spPr>
              <a:xfrm>
                <a:off x="4282340" y="6014004"/>
                <a:ext cx="3627319" cy="483996"/>
              </a:xfrm>
              <a:prstGeom prst="rect">
                <a:avLst/>
              </a:prstGeom>
              <a:blipFill>
                <a:blip r:embed="rId9"/>
                <a:stretch>
                  <a:fillRect l="-4195" t="-3797" b="-7595"/>
                </a:stretch>
              </a:blipFill>
            </p:spPr>
            <p:txBody>
              <a:bodyPr/>
              <a:lstStyle/>
              <a:p>
                <a:r>
                  <a:rPr lang="en-US">
                    <a:noFill/>
                  </a:rPr>
                  <a:t> </a:t>
                </a:r>
              </a:p>
            </p:txBody>
          </p:sp>
        </mc:Fallback>
      </mc:AlternateContent>
      <p:sp>
        <p:nvSpPr>
          <p:cNvPr id="3" name="Slide Number Placeholder 2">
            <a:extLst>
              <a:ext uri="{FF2B5EF4-FFF2-40B4-BE49-F238E27FC236}">
                <a16:creationId xmlns:a16="http://schemas.microsoft.com/office/drawing/2014/main" id="{394AAF77-5A98-9051-4116-376780A6196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726850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73B6A-935E-341B-CED9-F899D4A21D6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FA28D9C-C143-E7EB-3DA6-25E6C4D0C062}"/>
              </a:ext>
            </a:extLst>
          </p:cNvPr>
          <p:cNvSpPr>
            <a:spLocks noGrp="1"/>
          </p:cNvSpPr>
          <p:nvPr>
            <p:ph type="title"/>
          </p:nvPr>
        </p:nvSpPr>
        <p:spPr/>
        <p:txBody>
          <a:bodyPr/>
          <a:lstStyle/>
          <a:p>
            <a:r>
              <a:rPr lang="en-AU"/>
              <a:t>Questions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0D2FBE2B-0C0F-C5F0-E4EC-A3C0C9A72B59}"/>
                  </a:ext>
                </a:extLst>
              </p:cNvPr>
              <p:cNvSpPr>
                <a:spLocks noGrp="1"/>
              </p:cNvSpPr>
              <p:nvPr>
                <p:ph type="body" sz="quarter" idx="17"/>
              </p:nvPr>
            </p:nvSpPr>
            <p:spPr>
              <a:xfrm>
                <a:off x="360001" y="1567087"/>
                <a:ext cx="4138258" cy="3866047"/>
              </a:xfrm>
            </p:spPr>
            <p:txBody>
              <a:bodyPr/>
              <a:lstStyle/>
              <a:p>
                <a:pPr marL="457200" indent="-457200">
                  <a:buFont typeface="+mj-lt"/>
                  <a:buAutoNum type="arabicPeriod"/>
                </a:pPr>
                <a:r>
                  <a:rPr lang="en-AU"/>
                  <a:t>Write the following expressions </a:t>
                </a:r>
                <a:br>
                  <a:rPr lang="en-AU"/>
                </a:br>
                <a:r>
                  <a:rPr lang="en-AU"/>
                  <a:t>without a fraction:</a:t>
                </a:r>
              </a:p>
              <a:p>
                <a:pPr marL="457200" indent="-457200">
                  <a:buFont typeface="+mj-lt"/>
                  <a:buAutoNum type="alphaLcParenR"/>
                </a:pPr>
                <a:r>
                  <a:rPr lang="en-AU" sz="2400"/>
                  <a:t> </a:t>
                </a:r>
                <a14:m>
                  <m:oMath xmlns:m="http://schemas.openxmlformats.org/officeDocument/2006/math">
                    <m:f>
                      <m:fPr>
                        <m:ctrlPr>
                          <a:rPr lang="en-AU" sz="2400" i="1">
                            <a:latin typeface="Cambria Math" panose="02040503050406030204" pitchFamily="18" charset="0"/>
                          </a:rPr>
                        </m:ctrlPr>
                      </m:fPr>
                      <m:num>
                        <m:r>
                          <a:rPr lang="en-AU" sz="2400" i="1">
                            <a:latin typeface="Cambria Math" panose="02040503050406030204" pitchFamily="18" charset="0"/>
                          </a:rPr>
                          <m:t>7</m:t>
                        </m:r>
                      </m:num>
                      <m:den>
                        <m:sSup>
                          <m:sSupPr>
                            <m:ctrlPr>
                              <a:rPr lang="en-AU" sz="2400" i="1">
                                <a:latin typeface="Cambria Math" panose="02040503050406030204" pitchFamily="18" charset="0"/>
                              </a:rPr>
                            </m:ctrlPr>
                          </m:sSupPr>
                          <m:e>
                            <m:r>
                              <a:rPr lang="en-AU" sz="2400" i="1">
                                <a:latin typeface="Cambria Math" panose="02040503050406030204" pitchFamily="18" charset="0"/>
                              </a:rPr>
                              <m:t>𝑥</m:t>
                            </m:r>
                          </m:e>
                          <m:sup>
                            <m:r>
                              <a:rPr lang="en-AU" sz="2400" i="1">
                                <a:latin typeface="Cambria Math" panose="02040503050406030204" pitchFamily="18" charset="0"/>
                              </a:rPr>
                              <m:t>𝑘</m:t>
                            </m:r>
                          </m:sup>
                        </m:sSup>
                      </m:den>
                    </m:f>
                  </m:oMath>
                </a14:m>
                <a:endParaRPr lang="en-AU" sz="2400" i="1">
                  <a:latin typeface="Cambria Math" panose="02040503050406030204" pitchFamily="18" charset="0"/>
                </a:endParaRPr>
              </a:p>
              <a:p>
                <a:pPr marL="457200" indent="-457200">
                  <a:buFont typeface="+mj-lt"/>
                  <a:buAutoNum type="alphaLcParenR"/>
                </a:pPr>
                <a:r>
                  <a:rPr lang="en-AU" sz="2400"/>
                  <a:t> </a:t>
                </a:r>
                <a14:m>
                  <m:oMath xmlns:m="http://schemas.openxmlformats.org/officeDocument/2006/math">
                    <m:f>
                      <m:fPr>
                        <m:ctrlPr>
                          <a:rPr lang="en-AU" sz="2400" i="1">
                            <a:latin typeface="Cambria Math" panose="02040503050406030204" pitchFamily="18" charset="0"/>
                          </a:rPr>
                        </m:ctrlPr>
                      </m:fPr>
                      <m:num>
                        <m:r>
                          <a:rPr lang="en-AU" sz="2400" b="0" i="1" smtClean="0">
                            <a:latin typeface="Cambria Math" panose="02040503050406030204" pitchFamily="18" charset="0"/>
                          </a:rPr>
                          <m:t>2</m:t>
                        </m:r>
                        <m:r>
                          <a:rPr lang="en-AU" sz="2400" b="0" i="1" smtClean="0">
                            <a:latin typeface="Cambria Math" panose="02040503050406030204" pitchFamily="18" charset="0"/>
                          </a:rPr>
                          <m:t>𝑘</m:t>
                        </m:r>
                      </m:num>
                      <m:den>
                        <m:sSup>
                          <m:sSupPr>
                            <m:ctrlPr>
                              <a:rPr lang="en-AU" sz="2400" i="1">
                                <a:latin typeface="Cambria Math" panose="02040503050406030204" pitchFamily="18" charset="0"/>
                              </a:rPr>
                            </m:ctrlPr>
                          </m:sSupPr>
                          <m:e>
                            <m:r>
                              <a:rPr lang="en-AU" sz="2400" i="1">
                                <a:latin typeface="Cambria Math" panose="02040503050406030204" pitchFamily="18" charset="0"/>
                              </a:rPr>
                              <m:t>𝑎</m:t>
                            </m:r>
                          </m:e>
                          <m:sup>
                            <m:r>
                              <a:rPr lang="en-AU" sz="2400" i="1">
                                <a:latin typeface="Cambria Math" panose="02040503050406030204" pitchFamily="18" charset="0"/>
                              </a:rPr>
                              <m:t>𝑥</m:t>
                            </m:r>
                          </m:sup>
                        </m:sSup>
                      </m:den>
                    </m:f>
                  </m:oMath>
                </a14:m>
                <a:endParaRPr lang="en-AU" sz="2400" b="0" i="1">
                  <a:latin typeface="Cambria Math" panose="02040503050406030204" pitchFamily="18" charset="0"/>
                </a:endParaRPr>
              </a:p>
              <a:p>
                <a:pPr marL="457200" indent="-457200">
                  <a:buFont typeface="+mj-lt"/>
                  <a:buAutoNum type="alphaLcParenR"/>
                </a:pPr>
                <a:r>
                  <a:rPr lang="en-AU" sz="2400" b="0"/>
                  <a:t> </a:t>
                </a:r>
                <a14:m>
                  <m:oMath xmlns:m="http://schemas.openxmlformats.org/officeDocument/2006/math">
                    <m:f>
                      <m:fPr>
                        <m:ctrlPr>
                          <a:rPr lang="en-AU" sz="2400" b="0" i="1" smtClean="0">
                            <a:latin typeface="Cambria Math" panose="02040503050406030204" pitchFamily="18" charset="0"/>
                          </a:rPr>
                        </m:ctrlPr>
                      </m:fPr>
                      <m:num>
                        <m:r>
                          <a:rPr lang="en-AU" sz="2400" b="0" i="1" smtClean="0">
                            <a:latin typeface="Cambria Math" panose="02040503050406030204" pitchFamily="18" charset="0"/>
                          </a:rPr>
                          <m:t>4</m:t>
                        </m:r>
                      </m:num>
                      <m:den>
                        <m:r>
                          <a:rPr lang="en-AU" sz="2400" b="0" i="1" smtClean="0">
                            <a:latin typeface="Cambria Math" panose="02040503050406030204" pitchFamily="18" charset="0"/>
                          </a:rPr>
                          <m:t>2</m:t>
                        </m:r>
                        <m:sSup>
                          <m:sSupPr>
                            <m:ctrlPr>
                              <a:rPr lang="en-AU" sz="2400" b="0" i="1" smtClean="0">
                                <a:latin typeface="Cambria Math" panose="02040503050406030204" pitchFamily="18" charset="0"/>
                              </a:rPr>
                            </m:ctrlPr>
                          </m:sSupPr>
                          <m:e>
                            <m:r>
                              <a:rPr lang="en-AU" sz="2400" b="0" i="1" smtClean="0">
                                <a:latin typeface="Cambria Math" panose="02040503050406030204" pitchFamily="18" charset="0"/>
                              </a:rPr>
                              <m:t>𝑥</m:t>
                            </m:r>
                          </m:e>
                          <m:sup>
                            <m:r>
                              <a:rPr lang="en-AU" sz="2400" b="0" i="1" smtClean="0">
                                <a:latin typeface="Cambria Math" panose="02040503050406030204" pitchFamily="18" charset="0"/>
                              </a:rPr>
                              <m:t>3</m:t>
                            </m:r>
                          </m:sup>
                        </m:sSup>
                      </m:den>
                    </m:f>
                  </m:oMath>
                </a14:m>
                <a:endParaRPr lang="en-AU"/>
              </a:p>
              <a:p>
                <a:pPr marL="457200" indent="-457200">
                  <a:buFont typeface="+mj-lt"/>
                  <a:buAutoNum type="alphaLcParenR"/>
                </a:pPr>
                <a:endParaRPr lang="en-AU"/>
              </a:p>
            </p:txBody>
          </p:sp>
        </mc:Choice>
        <mc:Fallback xmlns="">
          <p:sp>
            <p:nvSpPr>
              <p:cNvPr id="5" name="Text Placeholder 4">
                <a:extLst>
                  <a:ext uri="{FF2B5EF4-FFF2-40B4-BE49-F238E27FC236}">
                    <a16:creationId xmlns:a16="http://schemas.microsoft.com/office/drawing/2014/main" id="{0D2FBE2B-0C0F-C5F0-E4EC-A3C0C9A72B59}"/>
                  </a:ext>
                </a:extLst>
              </p:cNvPr>
              <p:cNvSpPr>
                <a:spLocks noGrp="1" noRot="1" noChangeAspect="1" noMove="1" noResize="1" noEditPoints="1" noAdjustHandles="1" noChangeArrowheads="1" noChangeShapeType="1" noTextEdit="1"/>
              </p:cNvSpPr>
              <p:nvPr>
                <p:ph type="body" sz="quarter" idx="17"/>
              </p:nvPr>
            </p:nvSpPr>
            <p:spPr>
              <a:xfrm>
                <a:off x="360001" y="1567087"/>
                <a:ext cx="4138258" cy="3866047"/>
              </a:xfrm>
              <a:blipFill>
                <a:blip r:embed="rId2"/>
                <a:stretch>
                  <a:fillRect l="-4124" r="-1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C8867C4C-C874-DE32-DAE9-2EE84E3305DF}"/>
                  </a:ext>
                </a:extLst>
              </p:cNvPr>
              <p:cNvSpPr txBox="1">
                <a:spLocks/>
              </p:cNvSpPr>
              <p:nvPr/>
            </p:nvSpPr>
            <p:spPr>
              <a:xfrm>
                <a:off x="6617149" y="1567088"/>
                <a:ext cx="4227672" cy="3786578"/>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2"/>
                </a:pPr>
                <a:r>
                  <a:rPr lang="en-AU"/>
                  <a:t>Write the following expressions </a:t>
                </a:r>
                <a:br>
                  <a:rPr lang="en-AU"/>
                </a:br>
                <a:r>
                  <a:rPr lang="en-AU"/>
                  <a:t>without a negative index.   </a:t>
                </a:r>
              </a:p>
              <a:p>
                <a:pPr marL="457200" indent="-457200">
                  <a:lnSpc>
                    <a:spcPct val="250000"/>
                  </a:lnSpc>
                  <a:buFont typeface="+mj-lt"/>
                  <a:buAutoNum type="alphaLcParenR"/>
                </a:pPr>
                <a:r>
                  <a:rPr lang="en-AU"/>
                  <a:t> </a:t>
                </a:r>
                <a14:m>
                  <m:oMath xmlns:m="http://schemas.openxmlformats.org/officeDocument/2006/math">
                    <m:r>
                      <a:rPr lang="en-AU" i="1">
                        <a:latin typeface="Cambria Math" panose="02040503050406030204" pitchFamily="18" charset="0"/>
                      </a:rPr>
                      <m:t>4</m:t>
                    </m:r>
                    <m:sSup>
                      <m:sSupPr>
                        <m:ctrlPr>
                          <a:rPr lang="en-AU" i="1" smtClean="0">
                            <a:latin typeface="Cambria Math" panose="02040503050406030204" pitchFamily="18" charset="0"/>
                          </a:rPr>
                        </m:ctrlPr>
                      </m:sSupPr>
                      <m:e>
                        <m:r>
                          <a:rPr lang="en-AU" i="1">
                            <a:latin typeface="Cambria Math" panose="02040503050406030204" pitchFamily="18" charset="0"/>
                          </a:rPr>
                          <m:t>𝑥</m:t>
                        </m:r>
                      </m:e>
                      <m:sup>
                        <m:r>
                          <a:rPr lang="en-AU" i="1">
                            <a:latin typeface="Cambria Math" panose="02040503050406030204" pitchFamily="18" charset="0"/>
                          </a:rPr>
                          <m:t>−3</m:t>
                        </m:r>
                      </m:sup>
                    </m:sSup>
                  </m:oMath>
                </a14:m>
                <a:endParaRPr lang="en-AU"/>
              </a:p>
              <a:p>
                <a:pPr marL="457200" indent="-457200">
                  <a:lnSpc>
                    <a:spcPct val="250000"/>
                  </a:lnSpc>
                  <a:buFont typeface="+mj-lt"/>
                  <a:buAutoNum type="alphaLcParenR"/>
                </a:pPr>
                <a:r>
                  <a:rPr lang="en-AU"/>
                  <a:t> </a:t>
                </a:r>
                <a14:m>
                  <m:oMath xmlns:m="http://schemas.openxmlformats.org/officeDocument/2006/math">
                    <m:r>
                      <a:rPr lang="en-AU" i="1">
                        <a:latin typeface="Cambria Math" panose="02040503050406030204" pitchFamily="18" charset="0"/>
                      </a:rPr>
                      <m:t>7×</m:t>
                    </m:r>
                    <m:sSup>
                      <m:sSupPr>
                        <m:ctrlPr>
                          <a:rPr lang="en-AU" i="1">
                            <a:latin typeface="Cambria Math" panose="02040503050406030204" pitchFamily="18" charset="0"/>
                          </a:rPr>
                        </m:ctrlPr>
                      </m:sSupPr>
                      <m:e>
                        <m:r>
                          <a:rPr lang="en-AU" i="1">
                            <a:latin typeface="Cambria Math" panose="02040503050406030204" pitchFamily="18" charset="0"/>
                          </a:rPr>
                          <m:t>3</m:t>
                        </m:r>
                      </m:e>
                      <m:sup>
                        <m:r>
                          <a:rPr lang="en-AU" i="1">
                            <a:latin typeface="Cambria Math" panose="02040503050406030204" pitchFamily="18" charset="0"/>
                          </a:rPr>
                          <m:t>−</m:t>
                        </m:r>
                        <m:r>
                          <a:rPr lang="en-AU" i="1">
                            <a:latin typeface="Cambria Math" panose="02040503050406030204" pitchFamily="18" charset="0"/>
                          </a:rPr>
                          <m:t>𝑥</m:t>
                        </m:r>
                      </m:sup>
                    </m:sSup>
                  </m:oMath>
                </a14:m>
                <a:endParaRPr lang="en-AU"/>
              </a:p>
              <a:p>
                <a:pPr marL="457200" indent="-457200">
                  <a:lnSpc>
                    <a:spcPct val="250000"/>
                  </a:lnSpc>
                  <a:buFont typeface="+mj-lt"/>
                  <a:buAutoNum type="alphaLcParenR"/>
                </a:pPr>
                <a:r>
                  <a:rPr lang="en-AU"/>
                  <a:t> </a:t>
                </a:r>
                <a14:m>
                  <m:oMath xmlns:m="http://schemas.openxmlformats.org/officeDocument/2006/math">
                    <m:r>
                      <a:rPr lang="en-AU" i="1">
                        <a:latin typeface="Cambria Math" panose="02040503050406030204" pitchFamily="18" charset="0"/>
                      </a:rPr>
                      <m:t>𝑘</m:t>
                    </m:r>
                    <m:sSup>
                      <m:sSupPr>
                        <m:ctrlPr>
                          <a:rPr lang="en-AU" i="1">
                            <a:latin typeface="Cambria Math" panose="02040503050406030204" pitchFamily="18" charset="0"/>
                          </a:rPr>
                        </m:ctrlPr>
                      </m:sSupPr>
                      <m:e>
                        <m:r>
                          <a:rPr lang="en-AU" i="1">
                            <a:latin typeface="Cambria Math" panose="02040503050406030204" pitchFamily="18" charset="0"/>
                          </a:rPr>
                          <m:t>5</m:t>
                        </m:r>
                      </m:e>
                      <m:sup>
                        <m:r>
                          <a:rPr lang="en-AU" i="1">
                            <a:latin typeface="Cambria Math" panose="02040503050406030204" pitchFamily="18" charset="0"/>
                          </a:rPr>
                          <m:t>−4</m:t>
                        </m:r>
                      </m:sup>
                    </m:sSup>
                  </m:oMath>
                </a14:m>
                <a:endParaRPr lang="en-AU"/>
              </a:p>
            </p:txBody>
          </p:sp>
        </mc:Choice>
        <mc:Fallback xmlns="">
          <p:sp>
            <p:nvSpPr>
              <p:cNvPr id="6" name="Text Placeholder 4">
                <a:extLst>
                  <a:ext uri="{FF2B5EF4-FFF2-40B4-BE49-F238E27FC236}">
                    <a16:creationId xmlns:a16="http://schemas.microsoft.com/office/drawing/2014/main" id="{C8867C4C-C874-DE32-DAE9-2EE84E3305DF}"/>
                  </a:ext>
                </a:extLst>
              </p:cNvPr>
              <p:cNvSpPr txBox="1">
                <a:spLocks noRot="1" noChangeAspect="1" noMove="1" noResize="1" noEditPoints="1" noAdjustHandles="1" noChangeArrowheads="1" noChangeShapeType="1" noTextEdit="1"/>
              </p:cNvSpPr>
              <p:nvPr/>
            </p:nvSpPr>
            <p:spPr>
              <a:xfrm>
                <a:off x="6617149" y="1567088"/>
                <a:ext cx="4227672" cy="3786578"/>
              </a:xfrm>
              <a:prstGeom prst="rect">
                <a:avLst/>
              </a:prstGeom>
              <a:blipFill>
                <a:blip r:embed="rId3"/>
                <a:stretch>
                  <a:fillRect l="-34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 Placeholder 4">
                <a:extLst>
                  <a:ext uri="{FF2B5EF4-FFF2-40B4-BE49-F238E27FC236}">
                    <a16:creationId xmlns:a16="http://schemas.microsoft.com/office/drawing/2014/main" id="{65D46164-84C6-97F0-CC54-BCEE68B9D0D0}"/>
                  </a:ext>
                </a:extLst>
              </p:cNvPr>
              <p:cNvSpPr txBox="1">
                <a:spLocks/>
              </p:cNvSpPr>
              <p:nvPr/>
            </p:nvSpPr>
            <p:spPr>
              <a:xfrm>
                <a:off x="1038686" y="2634341"/>
                <a:ext cx="1465611" cy="279879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50000"/>
                  </a:lnSpc>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=7</m:t>
                      </m:r>
                      <m:sSup>
                        <m:sSupPr>
                          <m:ctrlPr>
                            <a:rPr lang="en-AU" i="1">
                              <a:latin typeface="Cambria Math" panose="02040503050406030204" pitchFamily="18" charset="0"/>
                            </a:rPr>
                          </m:ctrlPr>
                        </m:sSupPr>
                        <m:e>
                          <m:r>
                            <a:rPr lang="en-AU" i="1">
                              <a:latin typeface="Cambria Math" panose="02040503050406030204" pitchFamily="18" charset="0"/>
                            </a:rPr>
                            <m:t>𝑥</m:t>
                          </m:r>
                        </m:e>
                        <m:sup>
                          <m:r>
                            <a:rPr lang="en-AU" b="0" i="1" smtClean="0">
                              <a:latin typeface="Cambria Math" panose="02040503050406030204" pitchFamily="18" charset="0"/>
                            </a:rPr>
                            <m:t>−</m:t>
                          </m:r>
                          <m:r>
                            <a:rPr lang="en-AU" i="1">
                              <a:latin typeface="Cambria Math" panose="02040503050406030204" pitchFamily="18" charset="0"/>
                            </a:rPr>
                            <m:t>𝑘</m:t>
                          </m:r>
                        </m:sup>
                      </m:sSup>
                    </m:oMath>
                  </m:oMathPara>
                </a14:m>
                <a:endParaRPr lang="en-AU" i="1">
                  <a:latin typeface="Cambria Math" panose="02040503050406030204" pitchFamily="18" charset="0"/>
                </a:endParaRPr>
              </a:p>
              <a:p>
                <a:pPr>
                  <a:lnSpc>
                    <a:spcPct val="25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r>
                        <a:rPr lang="en-AU" b="0" i="1" smtClean="0">
                          <a:latin typeface="Cambria Math" panose="02040503050406030204" pitchFamily="18" charset="0"/>
                        </a:rPr>
                        <m:t>𝑘</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𝑎</m:t>
                          </m:r>
                        </m:e>
                        <m:sup>
                          <m:r>
                            <a:rPr lang="en-AU" b="0" i="1" smtClean="0">
                              <a:latin typeface="Cambria Math" panose="02040503050406030204" pitchFamily="18" charset="0"/>
                            </a:rPr>
                            <m:t>−</m:t>
                          </m:r>
                          <m:r>
                            <a:rPr lang="en-AU" b="0" i="1" smtClean="0">
                              <a:latin typeface="Cambria Math" panose="02040503050406030204" pitchFamily="18" charset="0"/>
                            </a:rPr>
                            <m:t>𝑥</m:t>
                          </m:r>
                        </m:sup>
                      </m:sSup>
                    </m:oMath>
                  </m:oMathPara>
                </a14:m>
                <a:endParaRPr lang="en-AU" b="0"/>
              </a:p>
              <a:p>
                <a:pPr>
                  <a:lnSpc>
                    <a:spcPct val="25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=2</m:t>
                      </m:r>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oMath>
                  </m:oMathPara>
                </a14:m>
                <a:endParaRPr lang="en-AU"/>
              </a:p>
              <a:p>
                <a:pPr marL="457200" indent="-457200">
                  <a:buFont typeface="+mj-lt"/>
                  <a:buAutoNum type="alphaLcParenR"/>
                </a:pPr>
                <a:endParaRPr lang="en-AU"/>
              </a:p>
            </p:txBody>
          </p:sp>
        </mc:Choice>
        <mc:Fallback xmlns="">
          <p:sp>
            <p:nvSpPr>
              <p:cNvPr id="7" name="Text Placeholder 4">
                <a:extLst>
                  <a:ext uri="{FF2B5EF4-FFF2-40B4-BE49-F238E27FC236}">
                    <a16:creationId xmlns:a16="http://schemas.microsoft.com/office/drawing/2014/main" id="{65D46164-84C6-97F0-CC54-BCEE68B9D0D0}"/>
                  </a:ext>
                </a:extLst>
              </p:cNvPr>
              <p:cNvSpPr txBox="1">
                <a:spLocks noRot="1" noChangeAspect="1" noMove="1" noResize="1" noEditPoints="1" noAdjustHandles="1" noChangeArrowheads="1" noChangeShapeType="1" noTextEdit="1"/>
              </p:cNvSpPr>
              <p:nvPr/>
            </p:nvSpPr>
            <p:spPr>
              <a:xfrm>
                <a:off x="1038686" y="2634341"/>
                <a:ext cx="1465611" cy="2798793"/>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 Placeholder 4">
                <a:extLst>
                  <a:ext uri="{FF2B5EF4-FFF2-40B4-BE49-F238E27FC236}">
                    <a16:creationId xmlns:a16="http://schemas.microsoft.com/office/drawing/2014/main" id="{509C195E-00EE-E0E8-6B42-B4758F28722F}"/>
                  </a:ext>
                </a:extLst>
              </p:cNvPr>
              <p:cNvSpPr txBox="1">
                <a:spLocks/>
              </p:cNvSpPr>
              <p:nvPr/>
            </p:nvSpPr>
            <p:spPr>
              <a:xfrm>
                <a:off x="7670307" y="2711769"/>
                <a:ext cx="1191772" cy="272136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30000"/>
                  </a:lnSpc>
                </a:pPr>
                <a14:m>
                  <m:oMathPara xmlns:m="http://schemas.openxmlformats.org/officeDocument/2006/math">
                    <m:oMathParaPr>
                      <m:jc m:val="centerGroup"/>
                    </m:oMathParaPr>
                    <m:oMath xmlns:m="http://schemas.openxmlformats.org/officeDocument/2006/math">
                      <m:r>
                        <a:rPr lang="en-AU"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4</m:t>
                          </m:r>
                        </m:num>
                        <m:den>
                          <m:sSup>
                            <m:sSupPr>
                              <m:ctrlPr>
                                <a:rPr lang="en-AU" b="0" i="1" smtClean="0">
                                  <a:latin typeface="Cambria Math" panose="02040503050406030204" pitchFamily="18" charset="0"/>
                                </a:rPr>
                              </m:ctrlPr>
                            </m:sSupPr>
                            <m:e>
                              <m:r>
                                <a:rPr lang="en-AU" b="0" i="1" smtClean="0">
                                  <a:latin typeface="Cambria Math" panose="02040503050406030204" pitchFamily="18" charset="0"/>
                                </a:rPr>
                                <m:t>𝑥</m:t>
                              </m:r>
                            </m:e>
                            <m:sup>
                              <m:r>
                                <a:rPr lang="en-AU" b="0" i="1" smtClean="0">
                                  <a:latin typeface="Cambria Math" panose="02040503050406030204" pitchFamily="18" charset="0"/>
                                </a:rPr>
                                <m:t>3</m:t>
                              </m:r>
                            </m:sup>
                          </m:sSup>
                        </m:den>
                      </m:f>
                    </m:oMath>
                  </m:oMathPara>
                </a14:m>
                <a:endParaRPr lang="en-AU" i="1">
                  <a:latin typeface="Cambria Math" panose="02040503050406030204" pitchFamily="18" charset="0"/>
                </a:endParaRPr>
              </a:p>
              <a:p>
                <a:pPr>
                  <a:lnSpc>
                    <a:spcPct val="13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7</m:t>
                          </m:r>
                        </m:num>
                        <m:den>
                          <m:sSup>
                            <m:sSupPr>
                              <m:ctrlPr>
                                <a:rPr lang="en-AU" b="0" i="1" smtClean="0">
                                  <a:latin typeface="Cambria Math" panose="02040503050406030204" pitchFamily="18" charset="0"/>
                                </a:rPr>
                              </m:ctrlPr>
                            </m:sSupPr>
                            <m:e>
                              <m:r>
                                <a:rPr lang="en-AU" b="0" i="1" smtClean="0">
                                  <a:latin typeface="Cambria Math" panose="02040503050406030204" pitchFamily="18" charset="0"/>
                                </a:rPr>
                                <m:t>3</m:t>
                              </m:r>
                            </m:e>
                            <m:sup>
                              <m:r>
                                <a:rPr lang="en-AU" b="0" i="1" smtClean="0">
                                  <a:latin typeface="Cambria Math" panose="02040503050406030204" pitchFamily="18" charset="0"/>
                                </a:rPr>
                                <m:t>𝑥</m:t>
                              </m:r>
                            </m:sup>
                          </m:sSup>
                        </m:den>
                      </m:f>
                    </m:oMath>
                  </m:oMathPara>
                </a14:m>
                <a:endParaRPr lang="en-AU" b="0"/>
              </a:p>
              <a:p>
                <a:pPr>
                  <a:lnSpc>
                    <a:spcPct val="130000"/>
                  </a:lnSpc>
                </a:pPr>
                <a14:m>
                  <m:oMathPara xmlns:m="http://schemas.openxmlformats.org/officeDocument/2006/math">
                    <m:oMathParaPr>
                      <m:jc m:val="centerGroup"/>
                    </m:oMathParaPr>
                    <m:oMath xmlns:m="http://schemas.openxmlformats.org/officeDocument/2006/math">
                      <m:r>
                        <a:rPr lang="en-AU" b="0" i="1" smtClean="0">
                          <a:latin typeface="Cambria Math" panose="02040503050406030204" pitchFamily="18" charset="0"/>
                        </a:rPr>
                        <m:t>=</m:t>
                      </m:r>
                      <m:f>
                        <m:fPr>
                          <m:ctrlPr>
                            <a:rPr lang="en-AU" b="0" i="1" smtClean="0">
                              <a:latin typeface="Cambria Math" panose="02040503050406030204" pitchFamily="18" charset="0"/>
                            </a:rPr>
                          </m:ctrlPr>
                        </m:fPr>
                        <m:num>
                          <m:r>
                            <a:rPr lang="en-AU" b="0" i="1" smtClean="0">
                              <a:latin typeface="Cambria Math" panose="02040503050406030204" pitchFamily="18" charset="0"/>
                            </a:rPr>
                            <m:t>𝑘</m:t>
                          </m:r>
                        </m:num>
                        <m:den>
                          <m:sSup>
                            <m:sSupPr>
                              <m:ctrlPr>
                                <a:rPr lang="en-AU" b="0" i="1" smtClean="0">
                                  <a:latin typeface="Cambria Math" panose="02040503050406030204" pitchFamily="18" charset="0"/>
                                </a:rPr>
                              </m:ctrlPr>
                            </m:sSupPr>
                            <m:e>
                              <m:r>
                                <a:rPr lang="en-AU" b="0" i="1" smtClean="0">
                                  <a:latin typeface="Cambria Math" panose="02040503050406030204" pitchFamily="18" charset="0"/>
                                </a:rPr>
                                <m:t>5</m:t>
                              </m:r>
                            </m:e>
                            <m:sup>
                              <m:r>
                                <a:rPr lang="en-AU" b="0" i="1" smtClean="0">
                                  <a:latin typeface="Cambria Math" panose="02040503050406030204" pitchFamily="18" charset="0"/>
                                </a:rPr>
                                <m:t>4</m:t>
                              </m:r>
                            </m:sup>
                          </m:sSup>
                        </m:den>
                      </m:f>
                    </m:oMath>
                  </m:oMathPara>
                </a14:m>
                <a:endParaRPr lang="en-AU"/>
              </a:p>
            </p:txBody>
          </p:sp>
        </mc:Choice>
        <mc:Fallback xmlns="">
          <p:sp>
            <p:nvSpPr>
              <p:cNvPr id="8" name="Text Placeholder 4">
                <a:extLst>
                  <a:ext uri="{FF2B5EF4-FFF2-40B4-BE49-F238E27FC236}">
                    <a16:creationId xmlns:a16="http://schemas.microsoft.com/office/drawing/2014/main" id="{509C195E-00EE-E0E8-6B42-B4758F28722F}"/>
                  </a:ext>
                </a:extLst>
              </p:cNvPr>
              <p:cNvSpPr txBox="1">
                <a:spLocks noRot="1" noChangeAspect="1" noMove="1" noResize="1" noEditPoints="1" noAdjustHandles="1" noChangeArrowheads="1" noChangeShapeType="1" noTextEdit="1"/>
              </p:cNvSpPr>
              <p:nvPr/>
            </p:nvSpPr>
            <p:spPr>
              <a:xfrm>
                <a:off x="7670307" y="2711769"/>
                <a:ext cx="1191772" cy="2721365"/>
              </a:xfrm>
              <a:prstGeom prst="rect">
                <a:avLst/>
              </a:prstGeom>
              <a:blipFill>
                <a:blip r:embed="rId5"/>
                <a:stretch>
                  <a:fillRect/>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1ED20084-FE52-BA0D-97C3-614C9B084E0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1258500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25DC0-A78B-9C20-510F-F88FE757CC1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0030C1D-752A-AD32-B228-695EEA3063DA}"/>
              </a:ext>
            </a:extLst>
          </p:cNvPr>
          <p:cNvSpPr>
            <a:spLocks noGrp="1"/>
          </p:cNvSpPr>
          <p:nvPr>
            <p:ph type="ctrTitle"/>
          </p:nvPr>
        </p:nvSpPr>
        <p:spPr/>
        <p:txBody>
          <a:bodyPr/>
          <a:lstStyle/>
          <a:p>
            <a:r>
              <a:rPr lang="en-AU">
                <a:latin typeface="+mj-lt"/>
              </a:rPr>
              <a:t>Connecting learning</a:t>
            </a:r>
          </a:p>
        </p:txBody>
      </p:sp>
    </p:spTree>
    <p:extLst>
      <p:ext uri="{BB962C8B-B14F-4D97-AF65-F5344CB8AC3E}">
        <p14:creationId xmlns:p14="http://schemas.microsoft.com/office/powerpoint/2010/main" val="193212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itle 2">
                <a:extLst>
                  <a:ext uri="{FF2B5EF4-FFF2-40B4-BE49-F238E27FC236}">
                    <a16:creationId xmlns:a16="http://schemas.microsoft.com/office/drawing/2014/main" id="{8A821171-D027-331E-0ED9-5685B13547DC}"/>
                  </a:ext>
                </a:extLst>
              </p:cNvPr>
              <p:cNvSpPr>
                <a:spLocks noGrp="1"/>
              </p:cNvSpPr>
              <p:nvPr>
                <p:ph type="title"/>
              </p:nvPr>
            </p:nvSpPr>
            <p:spPr/>
            <p:txBody>
              <a:bodyPr/>
              <a:lstStyle/>
              <a:p>
                <a:r>
                  <a:rPr lang="en-AU" dirty="0"/>
                  <a:t>Reflection in the </a:t>
                </a:r>
                <a14:m>
                  <m:oMath xmlns:m="http://schemas.openxmlformats.org/officeDocument/2006/math">
                    <m:r>
                      <a:rPr lang="en-AU" b="0" i="1" smtClean="0">
                        <a:latin typeface="Cambria Math" panose="02040503050406030204" pitchFamily="18" charset="0"/>
                      </a:rPr>
                      <m:t>𝑦</m:t>
                    </m:r>
                  </m:oMath>
                </a14:m>
                <a:r>
                  <a:rPr lang="en-AU" dirty="0"/>
                  <a:t>-axis</a:t>
                </a:r>
              </a:p>
            </p:txBody>
          </p:sp>
        </mc:Choice>
        <mc:Fallback xmlns="">
          <p:sp>
            <p:nvSpPr>
              <p:cNvPr id="3" name="Title 2">
                <a:extLst>
                  <a:ext uri="{FF2B5EF4-FFF2-40B4-BE49-F238E27FC236}">
                    <a16:creationId xmlns:a16="http://schemas.microsoft.com/office/drawing/2014/main" id="{8A821171-D027-331E-0ED9-5685B13547DC}"/>
                  </a:ext>
                </a:extLst>
              </p:cNvPr>
              <p:cNvSpPr>
                <a:spLocks noGrp="1" noRot="1" noChangeAspect="1" noMove="1" noResize="1" noEditPoints="1" noAdjustHandles="1" noChangeArrowheads="1" noChangeShapeType="1" noTextEdit="1"/>
              </p:cNvSpPr>
              <p:nvPr>
                <p:ph type="title"/>
              </p:nvPr>
            </p:nvSpPr>
            <p:spPr>
              <a:blipFill>
                <a:blip r:embed="rId2"/>
                <a:stretch>
                  <a:fillRect l="-2389" t="-35556" b="-41111"/>
                </a:stretch>
              </a:blipFill>
            </p:spPr>
            <p:txBody>
              <a:bodyPr/>
              <a:lstStyle/>
              <a:p>
                <a:r>
                  <a:rPr lang="en-AU">
                    <a:noFill/>
                  </a:rPr>
                  <a:t> </a:t>
                </a:r>
              </a:p>
            </p:txBody>
          </p:sp>
        </mc:Fallback>
      </mc:AlternateContent>
      <p:sp>
        <p:nvSpPr>
          <p:cNvPr id="4" name="Text Placeholder 3">
            <a:extLst>
              <a:ext uri="{FF2B5EF4-FFF2-40B4-BE49-F238E27FC236}">
                <a16:creationId xmlns:a16="http://schemas.microsoft.com/office/drawing/2014/main" id="{2120511A-E1F9-91A6-8903-D936A751B25C}"/>
              </a:ext>
            </a:extLst>
          </p:cNvPr>
          <p:cNvSpPr>
            <a:spLocks noGrp="1"/>
          </p:cNvSpPr>
          <p:nvPr>
            <p:ph type="body" sz="quarter" idx="18"/>
          </p:nvPr>
        </p:nvSpPr>
        <p:spPr/>
        <p:txBody>
          <a:bodyPr/>
          <a:lstStyle/>
          <a:p>
            <a:r>
              <a:rPr lang="en-AU"/>
              <a:t>What do you notice?</a:t>
            </a:r>
          </a:p>
        </p:txBody>
      </p:sp>
      <p:sp>
        <p:nvSpPr>
          <p:cNvPr id="2" name="Slide Number Placeholder 1">
            <a:extLst>
              <a:ext uri="{FF2B5EF4-FFF2-40B4-BE49-F238E27FC236}">
                <a16:creationId xmlns:a16="http://schemas.microsoft.com/office/drawing/2014/main" id="{A5AA59B2-6DAF-D1AD-FC98-64B8BF19A53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pic>
        <p:nvPicPr>
          <p:cNvPr id="8" name="Picture 7" descr="A picture of exonential graphs on a Cartesian plane. The x-axis is from -4 to 4, the y-axis is from 0 to 8. The grpah of y=2 to the power of x is shown as a blue dashed line. It starts down near the bottom left, just aboove the y-axis. As the grpah goes to the right, it slowly increases and passes through the point (0,1), then increases rapidly. The graph of y=2 to the power of -x is shown as a solid black line. This graph is a reflection in the y-axis of the graph of y=2 to the power of x.">
            <a:extLst>
              <a:ext uri="{FF2B5EF4-FFF2-40B4-BE49-F238E27FC236}">
                <a16:creationId xmlns:a16="http://schemas.microsoft.com/office/drawing/2014/main" id="{77F22069-8881-B56D-43ED-CC199F9FE824}"/>
              </a:ext>
            </a:extLst>
          </p:cNvPr>
          <p:cNvPicPr>
            <a:picLocks noChangeAspect="1"/>
          </p:cNvPicPr>
          <p:nvPr/>
        </p:nvPicPr>
        <p:blipFill>
          <a:blip r:embed="rId3"/>
          <a:stretch>
            <a:fillRect/>
          </a:stretch>
        </p:blipFill>
        <p:spPr>
          <a:xfrm>
            <a:off x="435785" y="1471748"/>
            <a:ext cx="4835180" cy="4828901"/>
          </a:xfrm>
          <a:prstGeom prst="rect">
            <a:avLst/>
          </a:prstGeom>
        </p:spPr>
      </p:pic>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DEB0FC25-4808-B1E9-0E49-BC3E45306491}"/>
                  </a:ext>
                </a:extLst>
              </p:cNvPr>
              <p:cNvSpPr txBox="1">
                <a:spLocks/>
              </p:cNvSpPr>
              <p:nvPr/>
            </p:nvSpPr>
            <p:spPr>
              <a:xfrm>
                <a:off x="5634423" y="1567086"/>
                <a:ext cx="5848918" cy="100441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Which of features of the graph changed?</a:t>
                </a:r>
              </a:p>
              <a:p>
                <a:pPr marL="342900" indent="-342900">
                  <a:buFont typeface="Arial" panose="020B0604020202020204" pitchFamily="34" charset="0"/>
                  <a:buChar char="•"/>
                </a:pPr>
                <a:r>
                  <a:rPr lang="en-AU" dirty="0"/>
                  <a:t>Domain:</a:t>
                </a:r>
              </a:p>
              <a:p>
                <a:pPr marL="342900" indent="-342900">
                  <a:buFont typeface="Arial" panose="020B0604020202020204" pitchFamily="34" charset="0"/>
                  <a:buChar char="•"/>
                </a:pPr>
                <a:r>
                  <a:rPr lang="en-AU" dirty="0"/>
                  <a:t>Range:</a:t>
                </a:r>
              </a:p>
              <a:p>
                <a:pPr marL="342900" indent="-342900">
                  <a:buFont typeface="Arial" panose="020B0604020202020204" pitchFamily="34" charset="0"/>
                  <a:buChar char="•"/>
                </a:pPr>
                <a14:m>
                  <m:oMath xmlns:m="http://schemas.openxmlformats.org/officeDocument/2006/math">
                    <m:r>
                      <a:rPr lang="en-AU" b="0" i="1" smtClean="0">
                        <a:latin typeface="Cambria Math" panose="02040503050406030204" pitchFamily="18" charset="0"/>
                      </a:rPr>
                      <m:t>𝑦</m:t>
                    </m:r>
                  </m:oMath>
                </a14:m>
                <a:r>
                  <a:rPr lang="en-AU" dirty="0"/>
                  <a:t>-intercept:</a:t>
                </a:r>
              </a:p>
              <a:p>
                <a:pPr marL="342900" indent="-342900">
                  <a:buFont typeface="Arial" panose="020B0604020202020204" pitchFamily="34" charset="0"/>
                  <a:buChar char="•"/>
                </a:pPr>
                <a:r>
                  <a:rPr lang="en-AU" dirty="0"/>
                  <a:t>Asymptote:</a:t>
                </a:r>
              </a:p>
              <a:p>
                <a:pPr marL="342900" indent="-342900">
                  <a:buFont typeface="Arial" panose="020B0604020202020204" pitchFamily="34" charset="0"/>
                  <a:buChar char="•"/>
                </a:pPr>
                <a:r>
                  <a:rPr lang="en-AU" dirty="0"/>
                  <a:t>Behaviours as </a:t>
                </a:r>
                <a14:m>
                  <m:oMath xmlns:m="http://schemas.openxmlformats.org/officeDocument/2006/math">
                    <m:r>
                      <a:rPr lang="en-AU" b="0" i="1" smtClean="0">
                        <a:latin typeface="Cambria Math" panose="02040503050406030204" pitchFamily="18" charset="0"/>
                      </a:rPr>
                      <m:t>𝑥</m:t>
                    </m:r>
                    <m:r>
                      <a:rPr lang="en-AU" b="0" i="1" smtClean="0">
                        <a:latin typeface="Cambria Math" panose="02040503050406030204" pitchFamily="18" charset="0"/>
                      </a:rPr>
                      <m:t>→∞:</m:t>
                    </m:r>
                  </m:oMath>
                </a14:m>
                <a:endParaRPr lang="en-AU" dirty="0"/>
              </a:p>
              <a:p>
                <a:pPr marL="342900" indent="-342900">
                  <a:buFont typeface="Arial" panose="020B0604020202020204" pitchFamily="34" charset="0"/>
                  <a:buChar char="•"/>
                </a:pPr>
                <a:r>
                  <a:rPr lang="en-AU" dirty="0"/>
                  <a:t>Behaviours as </a:t>
                </a:r>
                <a14:m>
                  <m:oMath xmlns:m="http://schemas.openxmlformats.org/officeDocument/2006/math">
                    <m:r>
                      <a:rPr lang="en-AU" i="1">
                        <a:latin typeface="Cambria Math" panose="02040503050406030204" pitchFamily="18" charset="0"/>
                      </a:rPr>
                      <m:t>𝑥</m:t>
                    </m:r>
                    <m:r>
                      <a:rPr lang="en-AU" i="1">
                        <a:latin typeface="Cambria Math" panose="02040503050406030204" pitchFamily="18" charset="0"/>
                      </a:rPr>
                      <m:t>→−∞:</m:t>
                    </m:r>
                  </m:oMath>
                </a14:m>
                <a:endParaRPr lang="en-AU" dirty="0"/>
              </a:p>
              <a:p>
                <a:pPr marL="342900" indent="-342900">
                  <a:buFont typeface="Arial" panose="020B0604020202020204" pitchFamily="34" charset="0"/>
                  <a:buChar char="•"/>
                </a:pPr>
                <a:endParaRPr lang="en-AU" dirty="0"/>
              </a:p>
              <a:p>
                <a:endParaRPr lang="en-AU" dirty="0"/>
              </a:p>
            </p:txBody>
          </p:sp>
        </mc:Choice>
        <mc:Fallback xmlns="">
          <p:sp>
            <p:nvSpPr>
              <p:cNvPr id="9" name="Text Placeholder 4">
                <a:extLst>
                  <a:ext uri="{FF2B5EF4-FFF2-40B4-BE49-F238E27FC236}">
                    <a16:creationId xmlns:a16="http://schemas.microsoft.com/office/drawing/2014/main" id="{DEB0FC25-4808-B1E9-0E49-BC3E45306491}"/>
                  </a:ext>
                </a:extLst>
              </p:cNvPr>
              <p:cNvSpPr txBox="1">
                <a:spLocks noRot="1" noChangeAspect="1" noMove="1" noResize="1" noEditPoints="1" noAdjustHandles="1" noChangeArrowheads="1" noChangeShapeType="1" noTextEdit="1"/>
              </p:cNvSpPr>
              <p:nvPr/>
            </p:nvSpPr>
            <p:spPr>
              <a:xfrm>
                <a:off x="5634423" y="1567086"/>
                <a:ext cx="5848918" cy="1004419"/>
              </a:xfrm>
              <a:prstGeom prst="rect">
                <a:avLst/>
              </a:prstGeom>
              <a:blipFill>
                <a:blip r:embed="rId4"/>
                <a:stretch>
                  <a:fillRect l="-2604" b="-31939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1" name="Text Placeholder 4">
                <a:extLst>
                  <a:ext uri="{FF2B5EF4-FFF2-40B4-BE49-F238E27FC236}">
                    <a16:creationId xmlns:a16="http://schemas.microsoft.com/office/drawing/2014/main" id="{B1B34E33-C001-B174-F9B9-A56350054EA7}"/>
                  </a:ext>
                </a:extLst>
              </p:cNvPr>
              <p:cNvSpPr txBox="1">
                <a:spLocks/>
              </p:cNvSpPr>
              <p:nvPr/>
            </p:nvSpPr>
            <p:spPr>
              <a:xfrm>
                <a:off x="7903007" y="2198457"/>
                <a:ext cx="5848918" cy="100441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dirty="0"/>
                  <a:t>All real </a:t>
                </a:r>
                <a14:m>
                  <m:oMath xmlns:m="http://schemas.openxmlformats.org/officeDocument/2006/math">
                    <m:r>
                      <a:rPr lang="en-AU" b="0" i="1" smtClean="0">
                        <a:latin typeface="Cambria Math" panose="02040503050406030204" pitchFamily="18" charset="0"/>
                      </a:rPr>
                      <m:t>𝑥</m:t>
                    </m:r>
                  </m:oMath>
                </a14:m>
                <a:endParaRPr lang="en-AU" dirty="0"/>
              </a:p>
              <a:p>
                <a14:m>
                  <m:oMath xmlns:m="http://schemas.openxmlformats.org/officeDocument/2006/math">
                    <m:r>
                      <a:rPr lang="en-AU" b="0" i="1" dirty="0" smtClean="0">
                        <a:latin typeface="Cambria Math" panose="02040503050406030204" pitchFamily="18" charset="0"/>
                      </a:rPr>
                      <m:t>𝑦</m:t>
                    </m:r>
                    <m:r>
                      <a:rPr lang="en-AU" b="0" i="1" dirty="0" smtClean="0">
                        <a:latin typeface="Cambria Math" panose="02040503050406030204" pitchFamily="18" charset="0"/>
                      </a:rPr>
                      <m:t>&gt;0 </m:t>
                    </m:r>
                  </m:oMath>
                </a14:m>
                <a:r>
                  <a:rPr lang="en-AU" b="0" i="1" dirty="0">
                    <a:latin typeface="Cambria Math" panose="02040503050406030204" pitchFamily="18" charset="0"/>
                  </a:rPr>
                  <a:t> </a:t>
                </a:r>
              </a:p>
              <a:p>
                <a14:m>
                  <m:oMath xmlns:m="http://schemas.openxmlformats.org/officeDocument/2006/math">
                    <m:r>
                      <a:rPr lang="en-AU" b="0" i="1" smtClean="0">
                        <a:latin typeface="Cambria Math" panose="02040503050406030204" pitchFamily="18" charset="0"/>
                      </a:rPr>
                      <m:t>1</m:t>
                    </m:r>
                  </m:oMath>
                </a14:m>
                <a:r>
                  <a:rPr lang="en-AU" b="0" dirty="0"/>
                  <a:t> </a:t>
                </a:r>
              </a:p>
              <a:p>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=0</m:t>
                    </m:r>
                  </m:oMath>
                </a14:m>
                <a:r>
                  <a:rPr lang="en-AU" dirty="0"/>
                  <a:t> </a:t>
                </a:r>
              </a:p>
              <a:p>
                <a:r>
                  <a:rPr lang="en-AU" b="0" dirty="0"/>
                  <a:t>	</a:t>
                </a:r>
                <a14:m>
                  <m:oMath xmlns:m="http://schemas.openxmlformats.org/officeDocument/2006/math">
                    <m:r>
                      <a:rPr lang="en-AU" b="0" i="1" smtClean="0">
                        <a:latin typeface="Cambria Math" panose="02040503050406030204" pitchFamily="18" charset="0"/>
                      </a:rPr>
                      <m:t>𝑦</m:t>
                    </m:r>
                    <m:r>
                      <a:rPr lang="en-AU" b="0" i="1" smtClean="0">
                        <a:latin typeface="Cambria Math" panose="02040503050406030204" pitchFamily="18" charset="0"/>
                      </a:rPr>
                      <m:t>→0</m:t>
                    </m:r>
                  </m:oMath>
                </a14:m>
                <a:r>
                  <a:rPr lang="en-AU" dirty="0"/>
                  <a:t> </a:t>
                </a:r>
              </a:p>
              <a:p>
                <a:r>
                  <a:rPr lang="en-AU" b="0" dirty="0"/>
                  <a:t>	</a:t>
                </a:r>
                <a14:m>
                  <m:oMath xmlns:m="http://schemas.openxmlformats.org/officeDocument/2006/math">
                    <m:r>
                      <a:rPr lang="en-AU" b="0" i="1" smtClean="0">
                        <a:latin typeface="Cambria Math" panose="02040503050406030204" pitchFamily="18" charset="0"/>
                      </a:rPr>
                      <m:t>𝑦</m:t>
                    </m:r>
                    <m:r>
                      <a:rPr lang="en-AU" i="1">
                        <a:latin typeface="Cambria Math" panose="02040503050406030204" pitchFamily="18" charset="0"/>
                      </a:rPr>
                      <m:t>→∞</m:t>
                    </m:r>
                  </m:oMath>
                </a14:m>
                <a:r>
                  <a:rPr lang="en-AU" dirty="0"/>
                  <a:t> </a:t>
                </a:r>
              </a:p>
              <a:p>
                <a:pPr marL="342900" indent="-342900">
                  <a:buFont typeface="Arial" panose="020B0604020202020204" pitchFamily="34" charset="0"/>
                  <a:buChar char="•"/>
                </a:pPr>
                <a:endParaRPr lang="en-AU" dirty="0"/>
              </a:p>
              <a:p>
                <a:endParaRPr lang="en-AU" dirty="0"/>
              </a:p>
            </p:txBody>
          </p:sp>
        </mc:Choice>
        <mc:Fallback xmlns="">
          <p:sp>
            <p:nvSpPr>
              <p:cNvPr id="11" name="Text Placeholder 4">
                <a:extLst>
                  <a:ext uri="{FF2B5EF4-FFF2-40B4-BE49-F238E27FC236}">
                    <a16:creationId xmlns:a16="http://schemas.microsoft.com/office/drawing/2014/main" id="{B1B34E33-C001-B174-F9B9-A56350054EA7}"/>
                  </a:ext>
                </a:extLst>
              </p:cNvPr>
              <p:cNvSpPr txBox="1">
                <a:spLocks noRot="1" noChangeAspect="1" noMove="1" noResize="1" noEditPoints="1" noAdjustHandles="1" noChangeArrowheads="1" noChangeShapeType="1" noTextEdit="1"/>
              </p:cNvSpPr>
              <p:nvPr/>
            </p:nvSpPr>
            <p:spPr>
              <a:xfrm>
                <a:off x="7903007" y="2198457"/>
                <a:ext cx="5848918" cy="1004419"/>
              </a:xfrm>
              <a:prstGeom prst="rect">
                <a:avLst/>
              </a:prstGeom>
              <a:blipFill>
                <a:blip r:embed="rId5"/>
                <a:stretch>
                  <a:fillRect l="-2604" b="-253659"/>
                </a:stretch>
              </a:blipFill>
            </p:spPr>
            <p:txBody>
              <a:bodyPr/>
              <a:lstStyle/>
              <a:p>
                <a:r>
                  <a:rPr lang="en-AU">
                    <a:noFill/>
                  </a:rPr>
                  <a:t> </a:t>
                </a:r>
              </a:p>
            </p:txBody>
          </p:sp>
        </mc:Fallback>
      </mc:AlternateContent>
    </p:spTree>
    <p:extLst>
      <p:ext uri="{BB962C8B-B14F-4D97-AF65-F5344CB8AC3E}">
        <p14:creationId xmlns:p14="http://schemas.microsoft.com/office/powerpoint/2010/main" val="3310770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975535-970E-19A0-1D9B-288ED63E2EF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46D22A0A-4AC0-A240-EB36-90296E6401E3}"/>
              </a:ext>
            </a:extLst>
          </p:cNvPr>
          <p:cNvSpPr>
            <a:spLocks noGrp="1"/>
          </p:cNvSpPr>
          <p:nvPr>
            <p:ph type="ctrTitle"/>
          </p:nvPr>
        </p:nvSpPr>
        <p:spPr/>
        <p:txBody>
          <a:bodyPr/>
          <a:lstStyle/>
          <a:p>
            <a:r>
              <a:rPr lang="en-AU">
                <a:latin typeface="+mj-lt"/>
              </a:rPr>
              <a:t>Releasing responsibility</a:t>
            </a:r>
          </a:p>
        </p:txBody>
      </p:sp>
    </p:spTree>
    <p:extLst>
      <p:ext uri="{BB962C8B-B14F-4D97-AF65-F5344CB8AC3E}">
        <p14:creationId xmlns:p14="http://schemas.microsoft.com/office/powerpoint/2010/main" val="428303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8C117-1EDF-2879-8D4A-2D5A0EDF3A9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0994A1-6280-637C-A32E-0A999DF0F5FE}"/>
              </a:ext>
            </a:extLst>
          </p:cNvPr>
          <p:cNvSpPr>
            <a:spLocks noGrp="1"/>
          </p:cNvSpPr>
          <p:nvPr>
            <p:ph type="title"/>
          </p:nvPr>
        </p:nvSpPr>
        <p:spPr/>
        <p:txBody>
          <a:bodyPr/>
          <a:lstStyle/>
          <a:p>
            <a:r>
              <a:rPr lang="en-AU">
                <a:latin typeface="+mj-lt"/>
              </a:rPr>
              <a:t>Vertical translations (1)</a:t>
            </a:r>
          </a:p>
        </p:txBody>
      </p:sp>
      <p:sp>
        <p:nvSpPr>
          <p:cNvPr id="13" name="Text Placeholder 12">
            <a:extLst>
              <a:ext uri="{FF2B5EF4-FFF2-40B4-BE49-F238E27FC236}">
                <a16:creationId xmlns:a16="http://schemas.microsoft.com/office/drawing/2014/main" id="{423A5A2F-1AC4-086C-B7B1-D48366C09537}"/>
              </a:ext>
            </a:extLst>
          </p:cNvPr>
          <p:cNvSpPr>
            <a:spLocks noGrp="1"/>
          </p:cNvSpPr>
          <p:nvPr>
            <p:ph type="body" sz="quarter" idx="18"/>
          </p:nvPr>
        </p:nvSpPr>
        <p:spPr>
          <a:xfrm>
            <a:off x="347999" y="873202"/>
            <a:ext cx="3285243" cy="356423"/>
          </a:xfrm>
        </p:spPr>
        <p:txBody>
          <a:bodyPr/>
          <a:lstStyle/>
          <a:p>
            <a:r>
              <a:rPr lang="en-AU" dirty="0">
                <a:latin typeface="+mj-lt"/>
              </a:rPr>
              <a:t>Worked example 1</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1DAD1ACA-21A5-3F6A-0888-0D65507546B6}"/>
                  </a:ext>
                </a:extLst>
              </p:cNvPr>
              <p:cNvSpPr>
                <a:spLocks noGrp="1"/>
              </p:cNvSpPr>
              <p:nvPr>
                <p:ph type="body" sz="quarter" idx="17"/>
              </p:nvPr>
            </p:nvSpPr>
            <p:spPr>
              <a:xfrm>
                <a:off x="347999" y="1407524"/>
                <a:ext cx="6708969" cy="924490"/>
              </a:xfrm>
            </p:spPr>
            <p:txBody>
              <a:bodyPr/>
              <a:lstStyle/>
              <a:p>
                <a:pPr>
                  <a:lnSpc>
                    <a:spcPct val="100000"/>
                  </a:lnSpc>
                  <a:spcAft>
                    <a:spcPts val="600"/>
                  </a:spcAft>
                </a:pPr>
                <a:r>
                  <a:rPr lang="en-AU" sz="1800" dirty="0">
                    <a:latin typeface="+mn-lt"/>
                  </a:rPr>
                  <a:t>The graph of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3</m:t>
                        </m:r>
                      </m:e>
                      <m:sup>
                        <m:r>
                          <a:rPr lang="en-AU" sz="1800" b="0" i="1" smtClean="0">
                            <a:latin typeface="Cambria Math" panose="02040503050406030204" pitchFamily="18" charset="0"/>
                          </a:rPr>
                          <m:t>−</m:t>
                        </m:r>
                        <m:r>
                          <a:rPr lang="en-AU" sz="1800" b="0" i="1" smtClean="0">
                            <a:latin typeface="Cambria Math" panose="02040503050406030204" pitchFamily="18" charset="0"/>
                          </a:rPr>
                          <m:t>𝑥</m:t>
                        </m:r>
                      </m:sup>
                    </m:sSup>
                  </m:oMath>
                </a14:m>
                <a:r>
                  <a:rPr lang="en-AU" sz="1800" dirty="0">
                    <a:latin typeface="+mn-lt"/>
                  </a:rPr>
                  <a:t> is translated 3 units down. </a:t>
                </a:r>
              </a:p>
              <a:p>
                <a:pPr>
                  <a:lnSpc>
                    <a:spcPct val="100000"/>
                  </a:lnSpc>
                  <a:spcAft>
                    <a:spcPts val="600"/>
                  </a:spcAft>
                </a:pPr>
                <a:r>
                  <a:rPr lang="en-AU" sz="1800" dirty="0"/>
                  <a:t>Write the equation of the new graph and sketch it, clearly labelling all intercepts</a:t>
                </a:r>
                <a:r>
                  <a:rPr lang="en-AU" sz="1800" dirty="0">
                    <a:latin typeface="+mn-lt"/>
                  </a:rPr>
                  <a:t>. </a:t>
                </a:r>
              </a:p>
            </p:txBody>
          </p:sp>
        </mc:Choice>
        <mc:Fallback xmlns="">
          <p:sp>
            <p:nvSpPr>
              <p:cNvPr id="12" name="Text Placeholder 11">
                <a:extLst>
                  <a:ext uri="{FF2B5EF4-FFF2-40B4-BE49-F238E27FC236}">
                    <a16:creationId xmlns:a16="http://schemas.microsoft.com/office/drawing/2014/main" id="{1DAD1ACA-21A5-3F6A-0888-0D65507546B6}"/>
                  </a:ext>
                </a:extLst>
              </p:cNvPr>
              <p:cNvSpPr>
                <a:spLocks noGrp="1" noRot="1" noChangeAspect="1" noMove="1" noResize="1" noEditPoints="1" noAdjustHandles="1" noChangeArrowheads="1" noChangeShapeType="1" noTextEdit="1"/>
              </p:cNvSpPr>
              <p:nvPr>
                <p:ph type="body" sz="quarter" idx="17"/>
              </p:nvPr>
            </p:nvSpPr>
            <p:spPr>
              <a:xfrm>
                <a:off x="347999" y="1407524"/>
                <a:ext cx="6708969" cy="924490"/>
              </a:xfrm>
              <a:blipFill>
                <a:blip r:embed="rId4"/>
                <a:stretch>
                  <a:fillRect l="-2089" t="-8553" r="-2180" b="-12500"/>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5" name="Text Placeholder 11">
                <a:extLst>
                  <a:ext uri="{FF2B5EF4-FFF2-40B4-BE49-F238E27FC236}">
                    <a16:creationId xmlns:a16="http://schemas.microsoft.com/office/drawing/2014/main" id="{30B71473-F9CF-CF7E-0E5C-3EA992639906}"/>
                  </a:ext>
                </a:extLst>
              </p:cNvPr>
              <p:cNvSpPr txBox="1">
                <a:spLocks/>
              </p:cNvSpPr>
              <p:nvPr/>
            </p:nvSpPr>
            <p:spPr>
              <a:xfrm>
                <a:off x="347999" y="2477827"/>
                <a:ext cx="2750109" cy="304987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AU" sz="1800" b="1" dirty="0"/>
                  <a:t>Solution</a:t>
                </a:r>
              </a:p>
              <a:p>
                <a:r>
                  <a:rPr lang="en-AU" sz="1800" dirty="0"/>
                  <a:t>Vertical translation: replace </a:t>
                </a:r>
                <a14:m>
                  <m:oMath xmlns:m="http://schemas.openxmlformats.org/officeDocument/2006/math">
                    <m:r>
                      <a:rPr lang="en-AU" sz="1800" i="1">
                        <a:latin typeface="Cambria Math" panose="02040503050406030204" pitchFamily="18" charset="0"/>
                      </a:rPr>
                      <m:t>𝑦</m:t>
                    </m:r>
                  </m:oMath>
                </a14:m>
                <a:r>
                  <a:rPr lang="en-AU" sz="1800" dirty="0"/>
                  <a:t> with </a:t>
                </a:r>
                <a14:m>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m:t>
                    </m:r>
                    <m:r>
                      <a:rPr lang="en-AU" sz="1800" i="1">
                        <a:latin typeface="Cambria Math" panose="02040503050406030204" pitchFamily="18" charset="0"/>
                      </a:rPr>
                      <m:t>𝑏</m:t>
                    </m:r>
                  </m:oMath>
                </a14:m>
                <a:r>
                  <a:rPr lang="en-AU" sz="1800" dirty="0"/>
                  <a:t>.</a:t>
                </a:r>
              </a:p>
              <a:p>
                <a:r>
                  <a:rPr lang="en-AU" sz="1800" dirty="0">
                    <a:latin typeface="+mn-lt"/>
                  </a:rPr>
                  <a:t>To translate 3 units down: replace </a:t>
                </a:r>
                <a14:m>
                  <m:oMath xmlns:m="http://schemas.openxmlformats.org/officeDocument/2006/math">
                    <m:r>
                      <a:rPr lang="en-AU" sz="1800" b="0" i="1" smtClean="0">
                        <a:latin typeface="Cambria Math" panose="02040503050406030204" pitchFamily="18" charset="0"/>
                      </a:rPr>
                      <m:t>𝑦</m:t>
                    </m:r>
                  </m:oMath>
                </a14:m>
                <a:r>
                  <a:rPr lang="en-AU" sz="1800" dirty="0">
                    <a:latin typeface="+mn-lt"/>
                  </a:rPr>
                  <a:t> with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−(−3)</m:t>
                    </m:r>
                  </m:oMath>
                </a14:m>
                <a:r>
                  <a:rPr lang="en-AU" sz="1800" dirty="0">
                    <a:latin typeface="+mn-lt"/>
                  </a:rPr>
                  <a:t>.</a:t>
                </a:r>
              </a:p>
              <a:p>
                <a:pPr/>
                <a14:m>
                  <m:oMathPara xmlns:m="http://schemas.openxmlformats.org/officeDocument/2006/math">
                    <m:oMathParaPr>
                      <m:jc m:val="centerGroup"/>
                    </m:oMathParaPr>
                    <m:oMath xmlns:m="http://schemas.openxmlformats.org/officeDocument/2006/math">
                      <m:r>
                        <a:rPr lang="en-AU" sz="1800" i="1" smtClean="0">
                          <a:latin typeface="Cambria Math" panose="02040503050406030204" pitchFamily="18" charset="0"/>
                          <a:ea typeface="Cambria Math" panose="02040503050406030204" pitchFamily="18" charset="0"/>
                        </a:rPr>
                        <m:t>∴</m:t>
                      </m:r>
                      <m:r>
                        <a:rPr lang="en-AU" sz="1800" i="1" smtClean="0">
                          <a:latin typeface="Cambria Math" panose="02040503050406030204" pitchFamily="18" charset="0"/>
                        </a:rPr>
                        <m:t>𝑦</m:t>
                      </m:r>
                      <m:r>
                        <a:rPr lang="en-AU" sz="1800" i="1" smtClean="0">
                          <a:latin typeface="Cambria Math" panose="02040503050406030204" pitchFamily="18" charset="0"/>
                        </a:rPr>
                        <m:t>=</m:t>
                      </m:r>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3</m:t>
                          </m:r>
                        </m:e>
                        <m:sup>
                          <m:r>
                            <a:rPr lang="en-AU" sz="1800" b="0" i="1" smtClean="0">
                              <a:latin typeface="Cambria Math" panose="02040503050406030204" pitchFamily="18" charset="0"/>
                            </a:rPr>
                            <m:t>−</m:t>
                          </m:r>
                          <m:r>
                            <a:rPr lang="en-AU" sz="1800" b="0" i="1" smtClean="0">
                              <a:latin typeface="Cambria Math" panose="02040503050406030204" pitchFamily="18" charset="0"/>
                            </a:rPr>
                            <m:t>𝑥</m:t>
                          </m:r>
                        </m:sup>
                      </m:sSup>
                      <m:r>
                        <a:rPr lang="en-AU" sz="1800" i="1" smtClean="0">
                          <a:latin typeface="Cambria Math" panose="02040503050406030204" pitchFamily="18" charset="0"/>
                        </a:rPr>
                        <m:t>−</m:t>
                      </m:r>
                      <m:r>
                        <a:rPr lang="en-AU" sz="1800" b="0" i="1" smtClean="0">
                          <a:latin typeface="Cambria Math" panose="02040503050406030204" pitchFamily="18" charset="0"/>
                        </a:rPr>
                        <m:t>3</m:t>
                      </m:r>
                    </m:oMath>
                  </m:oMathPara>
                </a14:m>
                <a:br>
                  <a:rPr lang="en-AU" sz="1800" dirty="0">
                    <a:latin typeface="+mn-lt"/>
                  </a:rPr>
                </a:br>
                <a:r>
                  <a:rPr lang="en-AU" sz="1800" dirty="0">
                    <a:latin typeface="+mn-lt"/>
                  </a:rPr>
                  <a:t>Asymptote is translated down by 3, so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=−3</m:t>
                    </m:r>
                  </m:oMath>
                </a14:m>
                <a:endParaRPr lang="en-AU" sz="1800" dirty="0">
                  <a:latin typeface="+mn-lt"/>
                </a:endParaRPr>
              </a:p>
            </p:txBody>
          </p:sp>
        </mc:Choice>
        <mc:Fallback xmlns="">
          <p:sp>
            <p:nvSpPr>
              <p:cNvPr id="5" name="Text Placeholder 11">
                <a:extLst>
                  <a:ext uri="{FF2B5EF4-FFF2-40B4-BE49-F238E27FC236}">
                    <a16:creationId xmlns:a16="http://schemas.microsoft.com/office/drawing/2014/main" id="{30B71473-F9CF-CF7E-0E5C-3EA992639906}"/>
                  </a:ext>
                </a:extLst>
              </p:cNvPr>
              <p:cNvSpPr txBox="1">
                <a:spLocks noRot="1" noChangeAspect="1" noMove="1" noResize="1" noEditPoints="1" noAdjustHandles="1" noChangeArrowheads="1" noChangeShapeType="1" noTextEdit="1"/>
              </p:cNvSpPr>
              <p:nvPr/>
            </p:nvSpPr>
            <p:spPr>
              <a:xfrm>
                <a:off x="347999" y="2477827"/>
                <a:ext cx="2750109" cy="3049879"/>
              </a:xfrm>
              <a:prstGeom prst="rect">
                <a:avLst/>
              </a:prstGeom>
              <a:blipFill>
                <a:blip r:embed="rId5"/>
                <a:stretch>
                  <a:fillRect l="-5069" r="-7373" b="-23140"/>
                </a:stretch>
              </a:blipFill>
            </p:spPr>
            <p:txBody>
              <a:bodyPr/>
              <a:lstStyle/>
              <a:p>
                <a:r>
                  <a:rPr lang="en-US">
                    <a:noFill/>
                  </a:rPr>
                  <a:t> </a:t>
                </a:r>
              </a:p>
            </p:txBody>
          </p:sp>
        </mc:Fallback>
      </mc:AlternateContent>
      <p:sp>
        <p:nvSpPr>
          <p:cNvPr id="2" name="Speech Bubble: Rectangle with Corners Rounded 1">
            <a:extLst>
              <a:ext uri="{FF2B5EF4-FFF2-40B4-BE49-F238E27FC236}">
                <a16:creationId xmlns:a16="http://schemas.microsoft.com/office/drawing/2014/main" id="{F0D26F56-45EA-0083-3F56-CF5F84935CAA}"/>
              </a:ext>
            </a:extLst>
          </p:cNvPr>
          <p:cNvSpPr/>
          <p:nvPr/>
        </p:nvSpPr>
        <p:spPr>
          <a:xfrm>
            <a:off x="2272526" y="2166681"/>
            <a:ext cx="2290146" cy="706131"/>
          </a:xfrm>
          <a:prstGeom prst="wedgeRoundRectCallout">
            <a:avLst>
              <a:gd name="adj1" fmla="val -33022"/>
              <a:gd name="adj2" fmla="val 7756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r>
              <a:rPr lang="en-AU" sz="1800" dirty="0"/>
              <a:t>How could we show this algebraically?</a:t>
            </a:r>
          </a:p>
        </p:txBody>
      </p:sp>
      <mc:AlternateContent xmlns:mc="http://schemas.openxmlformats.org/markup-compatibility/2006" xmlns:a14="http://schemas.microsoft.com/office/drawing/2010/main">
        <mc:Choice Requires="a14">
          <p:sp>
            <p:nvSpPr>
              <p:cNvPr id="11" name="Text Placeholder 11">
                <a:extLst>
                  <a:ext uri="{FF2B5EF4-FFF2-40B4-BE49-F238E27FC236}">
                    <a16:creationId xmlns:a16="http://schemas.microsoft.com/office/drawing/2014/main" id="{600C88B0-7E75-D979-6374-F8D61DEB100A}"/>
                  </a:ext>
                </a:extLst>
              </p:cNvPr>
              <p:cNvSpPr txBox="1">
                <a:spLocks/>
              </p:cNvSpPr>
              <p:nvPr/>
            </p:nvSpPr>
            <p:spPr>
              <a:xfrm>
                <a:off x="3774788" y="3130047"/>
                <a:ext cx="2447893" cy="1738629"/>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1800" b="0" i="1" smtClean="0">
                        <a:latin typeface="Cambria Math" panose="02040503050406030204" pitchFamily="18" charset="0"/>
                      </a:rPr>
                      <m:t>𝑥</m:t>
                    </m:r>
                  </m:oMath>
                </a14:m>
                <a:r>
                  <a:rPr lang="en-AU" sz="1800">
                    <a:latin typeface="+mn-lt"/>
                  </a:rPr>
                  <a:t> intercepts, let </a:t>
                </a:r>
                <a14:m>
                  <m:oMath xmlns:m="http://schemas.openxmlformats.org/officeDocument/2006/math">
                    <m:r>
                      <a:rPr lang="en-AU" sz="1800" b="0" i="1" smtClean="0">
                        <a:latin typeface="Cambria Math" panose="02040503050406030204" pitchFamily="18" charset="0"/>
                      </a:rPr>
                      <m:t>𝑦</m:t>
                    </m:r>
                    <m:r>
                      <a:rPr lang="en-AU" sz="1800" b="0" i="1" smtClean="0">
                        <a:latin typeface="Cambria Math" panose="02040503050406030204" pitchFamily="18" charset="0"/>
                      </a:rPr>
                      <m:t>=0</m:t>
                    </m:r>
                  </m:oMath>
                </a14:m>
                <a:endParaRPr lang="en-AU" sz="1800">
                  <a:latin typeface="+mn-lt"/>
                </a:endParaRPr>
              </a:p>
              <a:p>
                <a:pPr>
                  <a:lnSpc>
                    <a:spcPct val="100000"/>
                  </a:lnSpc>
                  <a:spcAft>
                    <a:spcPts val="0"/>
                  </a:spcAft>
                </a:pPr>
                <a14:m>
                  <m:oMathPara xmlns:m="http://schemas.openxmlformats.org/officeDocument/2006/math">
                    <m:oMathParaPr>
                      <m:jc m:val="left"/>
                    </m:oMathParaPr>
                    <m:oMath xmlns:m="http://schemas.openxmlformats.org/officeDocument/2006/math">
                      <m:sSup>
                        <m:sSupPr>
                          <m:ctrlPr>
                            <a:rPr lang="en-AU" sz="1800" i="1">
                              <a:latin typeface="Cambria Math" panose="02040503050406030204" pitchFamily="18" charset="0"/>
                            </a:rPr>
                          </m:ctrlPr>
                        </m:sSupPr>
                        <m:e>
                          <m:r>
                            <a:rPr lang="en-AU" sz="1800" i="1">
                              <a:latin typeface="Cambria Math" panose="02040503050406030204" pitchFamily="18" charset="0"/>
                            </a:rPr>
                            <m:t>3</m:t>
                          </m:r>
                        </m:e>
                        <m:sup>
                          <m:r>
                            <a:rPr lang="en-AU" sz="1800" i="1">
                              <a:latin typeface="Cambria Math" panose="02040503050406030204" pitchFamily="18" charset="0"/>
                            </a:rPr>
                            <m:t>−</m:t>
                          </m:r>
                          <m:r>
                            <a:rPr lang="en-AU" sz="1800" i="1">
                              <a:latin typeface="Cambria Math" panose="02040503050406030204" pitchFamily="18" charset="0"/>
                            </a:rPr>
                            <m:t>𝑥</m:t>
                          </m:r>
                        </m:sup>
                      </m:sSup>
                      <m:r>
                        <a:rPr lang="en-AU" sz="1800" i="1">
                          <a:latin typeface="Cambria Math" panose="02040503050406030204" pitchFamily="18" charset="0"/>
                        </a:rPr>
                        <m:t>−3</m:t>
                      </m:r>
                      <m:r>
                        <m:rPr>
                          <m:aln/>
                        </m:rPr>
                        <a:rPr lang="en-AU" sz="1800" b="0" i="1" smtClean="0">
                          <a:latin typeface="Cambria Math" panose="02040503050406030204" pitchFamily="18" charset="0"/>
                        </a:rPr>
                        <m:t>=</m:t>
                      </m:r>
                      <m:r>
                        <a:rPr lang="en-AU" sz="1800" b="0" i="1" smtClean="0">
                          <a:latin typeface="Cambria Math" panose="02040503050406030204" pitchFamily="18" charset="0"/>
                        </a:rPr>
                        <m:t>0</m:t>
                      </m:r>
                    </m:oMath>
                    <m:oMath xmlns:m="http://schemas.openxmlformats.org/officeDocument/2006/math">
                      <m:sSup>
                        <m:sSupPr>
                          <m:ctrlPr>
                            <a:rPr lang="en-AU" sz="1800" b="0" i="1" smtClean="0">
                              <a:latin typeface="Cambria Math" panose="02040503050406030204" pitchFamily="18" charset="0"/>
                            </a:rPr>
                          </m:ctrlPr>
                        </m:sSupPr>
                        <m:e>
                          <m:r>
                            <a:rPr lang="en-AU" sz="1800" b="0" i="1" smtClean="0">
                              <a:latin typeface="Cambria Math" panose="02040503050406030204" pitchFamily="18" charset="0"/>
                            </a:rPr>
                            <m:t>3</m:t>
                          </m:r>
                        </m:e>
                        <m:sup>
                          <m:r>
                            <a:rPr lang="en-AU" sz="1800" b="0" i="1" smtClean="0">
                              <a:latin typeface="Cambria Math" panose="02040503050406030204" pitchFamily="18" charset="0"/>
                            </a:rPr>
                            <m:t>−</m:t>
                          </m:r>
                          <m:r>
                            <a:rPr lang="en-AU" sz="1800" b="0" i="1" smtClean="0">
                              <a:latin typeface="Cambria Math" panose="02040503050406030204" pitchFamily="18" charset="0"/>
                            </a:rPr>
                            <m:t>𝑥</m:t>
                          </m:r>
                        </m:sup>
                      </m:sSup>
                      <m:r>
                        <m:rPr>
                          <m:aln/>
                        </m:rPr>
                        <a:rPr lang="en-AU" sz="1800" b="0" i="1" smtClean="0">
                          <a:latin typeface="Cambria Math" panose="02040503050406030204" pitchFamily="18" charset="0"/>
                        </a:rPr>
                        <m:t>=</m:t>
                      </m:r>
                      <m:r>
                        <a:rPr lang="en-AU" sz="1800" b="0" i="1" smtClean="0">
                          <a:latin typeface="Cambria Math" panose="02040503050406030204" pitchFamily="18" charset="0"/>
                        </a:rPr>
                        <m:t>3</m:t>
                      </m:r>
                    </m:oMath>
                  </m:oMathPara>
                </a14:m>
                <a:endParaRPr lang="en-AU" sz="1800">
                  <a:latin typeface="+mn-lt"/>
                </a:endParaRPr>
              </a:p>
              <a:p>
                <a:pPr>
                  <a:lnSpc>
                    <a:spcPct val="100000"/>
                  </a:lnSpc>
                  <a:spcAft>
                    <a:spcPts val="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m:t>
                      </m:r>
                      <m:r>
                        <a:rPr lang="en-AU" sz="1800" b="0" i="1" smtClean="0">
                          <a:latin typeface="Cambria Math" panose="02040503050406030204" pitchFamily="18" charset="0"/>
                        </a:rPr>
                        <m:t>𝑥</m:t>
                      </m:r>
                      <m:r>
                        <m:rPr>
                          <m:aln/>
                        </m:rPr>
                        <a:rPr lang="en-AU" sz="1800" b="0" i="1" smtClean="0">
                          <a:latin typeface="Cambria Math" panose="02040503050406030204" pitchFamily="18" charset="0"/>
                        </a:rPr>
                        <m:t>=</m:t>
                      </m:r>
                      <m:r>
                        <a:rPr lang="en-AU" sz="1800" b="0" i="1" smtClean="0">
                          <a:latin typeface="Cambria Math" panose="02040503050406030204" pitchFamily="18" charset="0"/>
                        </a:rPr>
                        <m:t>1</m:t>
                      </m:r>
                    </m:oMath>
                  </m:oMathPara>
                </a14:m>
                <a:endParaRPr lang="en-AU" sz="1800" b="0">
                  <a:latin typeface="+mn-lt"/>
                </a:endParaRPr>
              </a:p>
              <a:p>
                <a:pPr>
                  <a:lnSpc>
                    <a:spcPct val="100000"/>
                  </a:lnSpc>
                  <a:spcAft>
                    <a:spcPts val="0"/>
                  </a:spcAft>
                </a:pPr>
                <a14:m>
                  <m:oMathPara xmlns:m="http://schemas.openxmlformats.org/officeDocument/2006/math">
                    <m:oMathParaPr>
                      <m:jc m:val="left"/>
                    </m:oMathParaPr>
                    <m:oMath xmlns:m="http://schemas.openxmlformats.org/officeDocument/2006/math">
                      <m:r>
                        <a:rPr lang="en-AU" sz="1800" b="0" i="1" smtClean="0">
                          <a:latin typeface="Cambria Math" panose="02040503050406030204" pitchFamily="18" charset="0"/>
                        </a:rPr>
                        <m:t>𝑥</m:t>
                      </m:r>
                      <m:r>
                        <m:rPr>
                          <m:aln/>
                        </m:rPr>
                        <a:rPr lang="en-AU" sz="1800" b="0" i="1" smtClean="0">
                          <a:latin typeface="Cambria Math" panose="02040503050406030204" pitchFamily="18" charset="0"/>
                        </a:rPr>
                        <m:t>=</m:t>
                      </m:r>
                      <m:r>
                        <a:rPr lang="en-AU" sz="1800" b="0" i="1" smtClean="0">
                          <a:latin typeface="Cambria Math" panose="02040503050406030204" pitchFamily="18" charset="0"/>
                        </a:rPr>
                        <m:t>−1</m:t>
                      </m:r>
                    </m:oMath>
                  </m:oMathPara>
                </a14:m>
                <a:endParaRPr lang="en-AU" sz="1800">
                  <a:latin typeface="+mn-lt"/>
                </a:endParaRPr>
              </a:p>
            </p:txBody>
          </p:sp>
        </mc:Choice>
        <mc:Fallback xmlns="">
          <p:sp>
            <p:nvSpPr>
              <p:cNvPr id="11" name="Text Placeholder 11">
                <a:extLst>
                  <a:ext uri="{FF2B5EF4-FFF2-40B4-BE49-F238E27FC236}">
                    <a16:creationId xmlns:a16="http://schemas.microsoft.com/office/drawing/2014/main" id="{600C88B0-7E75-D979-6374-F8D61DEB100A}"/>
                  </a:ext>
                </a:extLst>
              </p:cNvPr>
              <p:cNvSpPr txBox="1">
                <a:spLocks noRot="1" noChangeAspect="1" noMove="1" noResize="1" noEditPoints="1" noAdjustHandles="1" noChangeArrowheads="1" noChangeShapeType="1" noTextEdit="1"/>
              </p:cNvSpPr>
              <p:nvPr/>
            </p:nvSpPr>
            <p:spPr>
              <a:xfrm>
                <a:off x="3774788" y="3130047"/>
                <a:ext cx="2447893" cy="1738629"/>
              </a:xfrm>
              <a:prstGeom prst="rect">
                <a:avLst/>
              </a:prstGeom>
              <a:blipFill>
                <a:blip r:embed="rId6"/>
                <a:stretch>
                  <a:fillRect l="-3234"/>
                </a:stretch>
              </a:blipFill>
            </p:spPr>
            <p:txBody>
              <a:bodyPr/>
              <a:lstStyle/>
              <a:p>
                <a:r>
                  <a:rPr lang="en-AU">
                    <a:noFill/>
                  </a:rPr>
                  <a:t> </a:t>
                </a:r>
              </a:p>
            </p:txBody>
          </p:sp>
        </mc:Fallback>
      </mc:AlternateContent>
      <p:sp>
        <p:nvSpPr>
          <p:cNvPr id="14" name="Speech Bubble: Rectangle with Corners Rounded 13">
            <a:extLst>
              <a:ext uri="{FF2B5EF4-FFF2-40B4-BE49-F238E27FC236}">
                <a16:creationId xmlns:a16="http://schemas.microsoft.com/office/drawing/2014/main" id="{41391802-7AB8-9CFD-27DD-9793071936E1}"/>
              </a:ext>
            </a:extLst>
          </p:cNvPr>
          <p:cNvSpPr/>
          <p:nvPr/>
        </p:nvSpPr>
        <p:spPr>
          <a:xfrm>
            <a:off x="5586812" y="3984833"/>
            <a:ext cx="1954351" cy="629074"/>
          </a:xfrm>
          <a:prstGeom prst="wedgeRoundRectCallout">
            <a:avLst>
              <a:gd name="adj1" fmla="val -83143"/>
              <a:gd name="adj2" fmla="val 1319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sz="1800"/>
              <a:t>Why is this true?</a:t>
            </a:r>
          </a:p>
        </p:txBody>
      </p:sp>
      <mc:AlternateContent xmlns:mc="http://schemas.openxmlformats.org/markup-compatibility/2006" xmlns:a14="http://schemas.microsoft.com/office/drawing/2010/main">
        <mc:Choice Requires="a14">
          <p:sp>
            <p:nvSpPr>
              <p:cNvPr id="7" name="Text Placeholder 11">
                <a:extLst>
                  <a:ext uri="{FF2B5EF4-FFF2-40B4-BE49-F238E27FC236}">
                    <a16:creationId xmlns:a16="http://schemas.microsoft.com/office/drawing/2014/main" id="{5645E399-73FB-783C-613A-2C3A0B5CEBC0}"/>
                  </a:ext>
                </a:extLst>
              </p:cNvPr>
              <p:cNvSpPr txBox="1">
                <a:spLocks/>
              </p:cNvSpPr>
              <p:nvPr/>
            </p:nvSpPr>
            <p:spPr>
              <a:xfrm>
                <a:off x="3719704" y="4967387"/>
                <a:ext cx="2935529" cy="1472193"/>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14:m>
                  <m:oMath xmlns:m="http://schemas.openxmlformats.org/officeDocument/2006/math">
                    <m:r>
                      <a:rPr lang="en-AU" sz="1800" b="0" i="1" smtClean="0">
                        <a:latin typeface="Cambria Math" panose="02040503050406030204" pitchFamily="18" charset="0"/>
                      </a:rPr>
                      <m:t>𝑦</m:t>
                    </m:r>
                  </m:oMath>
                </a14:m>
                <a:r>
                  <a:rPr lang="en-AU" sz="1800">
                    <a:latin typeface="+mn-lt"/>
                  </a:rPr>
                  <a:t> intercept, let </a:t>
                </a:r>
                <a14:m>
                  <m:oMath xmlns:m="http://schemas.openxmlformats.org/officeDocument/2006/math">
                    <m:r>
                      <a:rPr lang="en-AU" sz="1800" b="0" i="1" smtClean="0">
                        <a:latin typeface="Cambria Math" panose="02040503050406030204" pitchFamily="18" charset="0"/>
                      </a:rPr>
                      <m:t>𝑥</m:t>
                    </m:r>
                    <m:r>
                      <a:rPr lang="en-AU" sz="1800" b="0" i="1" smtClean="0">
                        <a:latin typeface="Cambria Math" panose="02040503050406030204" pitchFamily="18" charset="0"/>
                      </a:rPr>
                      <m:t>=0</m:t>
                    </m:r>
                  </m:oMath>
                </a14:m>
                <a:endParaRPr lang="en-AU" sz="1800">
                  <a:latin typeface="+mn-lt"/>
                </a:endParaRPr>
              </a:p>
              <a:p>
                <a:pPr>
                  <a:lnSpc>
                    <a:spcPct val="100000"/>
                  </a:lnSpc>
                  <a:spcAft>
                    <a:spcPts val="0"/>
                  </a:spcAft>
                </a:pPr>
                <a14:m>
                  <m:oMathPara xmlns:m="http://schemas.openxmlformats.org/officeDocument/2006/math">
                    <m:oMathParaPr>
                      <m:jc m:val="left"/>
                    </m:oMathParaPr>
                    <m:oMath xmlns:m="http://schemas.openxmlformats.org/officeDocument/2006/math">
                      <m:r>
                        <a:rPr lang="en-AU" sz="1800" i="1" smtClean="0">
                          <a:latin typeface="Cambria Math" panose="02040503050406030204" pitchFamily="18" charset="0"/>
                        </a:rPr>
                        <m:t>𝑦</m:t>
                      </m:r>
                      <m:r>
                        <m:rPr>
                          <m:aln/>
                        </m:rPr>
                        <a:rPr lang="en-AU" sz="1800" i="1" smtClean="0">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3</m:t>
                          </m:r>
                        </m:e>
                        <m:sup>
                          <m:r>
                            <a:rPr lang="en-AU" sz="1800" i="1">
                              <a:latin typeface="Cambria Math" panose="02040503050406030204" pitchFamily="18" charset="0"/>
                            </a:rPr>
                            <m:t>−</m:t>
                          </m:r>
                          <m:r>
                            <a:rPr lang="en-AU" sz="1800" b="0" i="1" smtClean="0">
                              <a:latin typeface="Cambria Math" panose="02040503050406030204" pitchFamily="18" charset="0"/>
                            </a:rPr>
                            <m:t>0</m:t>
                          </m:r>
                        </m:sup>
                      </m:sSup>
                      <m:r>
                        <a:rPr lang="en-AU" sz="1800" i="1">
                          <a:latin typeface="Cambria Math" panose="02040503050406030204" pitchFamily="18" charset="0"/>
                        </a:rPr>
                        <m:t>−3</m:t>
                      </m:r>
                    </m:oMath>
                    <m:oMath xmlns:m="http://schemas.openxmlformats.org/officeDocument/2006/math">
                      <m:r>
                        <m:rPr>
                          <m:aln/>
                        </m:rPr>
                        <a:rPr lang="en-AU" sz="1800" i="1">
                          <a:latin typeface="Cambria Math" panose="02040503050406030204" pitchFamily="18" charset="0"/>
                        </a:rPr>
                        <m:t>=</m:t>
                      </m:r>
                      <m:r>
                        <a:rPr lang="en-AU" sz="1800" i="1">
                          <a:latin typeface="Cambria Math" panose="02040503050406030204" pitchFamily="18" charset="0"/>
                        </a:rPr>
                        <m:t>1−3</m:t>
                      </m:r>
                    </m:oMath>
                    <m:oMath xmlns:m="http://schemas.openxmlformats.org/officeDocument/2006/math">
                      <m:r>
                        <m:rPr>
                          <m:aln/>
                        </m:rPr>
                        <a:rPr lang="en-AU" sz="1800" i="1">
                          <a:latin typeface="Cambria Math" panose="02040503050406030204" pitchFamily="18" charset="0"/>
                        </a:rPr>
                        <m:t>=</m:t>
                      </m:r>
                      <m:r>
                        <a:rPr lang="en-AU" sz="1800" i="1">
                          <a:latin typeface="Cambria Math" panose="02040503050406030204" pitchFamily="18" charset="0"/>
                        </a:rPr>
                        <m:t>−</m:t>
                      </m:r>
                      <m:r>
                        <a:rPr lang="en-AU" sz="1800" b="0" i="0" smtClean="0">
                          <a:latin typeface="Cambria Math" panose="02040503050406030204" pitchFamily="18" charset="0"/>
                        </a:rPr>
                        <m:t>2</m:t>
                      </m:r>
                    </m:oMath>
                  </m:oMathPara>
                </a14:m>
                <a:endParaRPr lang="en-AU" sz="1800"/>
              </a:p>
            </p:txBody>
          </p:sp>
        </mc:Choice>
        <mc:Fallback xmlns="">
          <p:sp>
            <p:nvSpPr>
              <p:cNvPr id="7" name="Text Placeholder 11">
                <a:extLst>
                  <a:ext uri="{FF2B5EF4-FFF2-40B4-BE49-F238E27FC236}">
                    <a16:creationId xmlns:a16="http://schemas.microsoft.com/office/drawing/2014/main" id="{5645E399-73FB-783C-613A-2C3A0B5CEBC0}"/>
                  </a:ext>
                </a:extLst>
              </p:cNvPr>
              <p:cNvSpPr txBox="1">
                <a:spLocks noRot="1" noChangeAspect="1" noMove="1" noResize="1" noEditPoints="1" noAdjustHandles="1" noChangeArrowheads="1" noChangeShapeType="1" noTextEdit="1"/>
              </p:cNvSpPr>
              <p:nvPr/>
            </p:nvSpPr>
            <p:spPr>
              <a:xfrm>
                <a:off x="3719704" y="4967387"/>
                <a:ext cx="2935529" cy="1472193"/>
              </a:xfrm>
              <a:prstGeom prst="rect">
                <a:avLst/>
              </a:prstGeom>
              <a:blipFill>
                <a:blip r:embed="rId7"/>
                <a:stretch>
                  <a:fillRect l="-2905"/>
                </a:stretch>
              </a:blipFill>
            </p:spPr>
            <p:txBody>
              <a:bodyPr/>
              <a:lstStyle/>
              <a:p>
                <a:r>
                  <a:rPr lang="en-AU">
                    <a:noFill/>
                  </a:rPr>
                  <a:t> </a:t>
                </a:r>
              </a:p>
            </p:txBody>
          </p:sp>
        </mc:Fallback>
      </mc:AlternateContent>
      <p:sp>
        <p:nvSpPr>
          <p:cNvPr id="6" name="Speech Bubble: Rectangle with Corners Rounded 5">
            <a:extLst>
              <a:ext uri="{FF2B5EF4-FFF2-40B4-BE49-F238E27FC236}">
                <a16:creationId xmlns:a16="http://schemas.microsoft.com/office/drawing/2014/main" id="{884DFF69-502D-2A8B-10B4-B88493AF1602}"/>
              </a:ext>
            </a:extLst>
          </p:cNvPr>
          <p:cNvSpPr/>
          <p:nvPr/>
        </p:nvSpPr>
        <p:spPr>
          <a:xfrm>
            <a:off x="5575979" y="5745694"/>
            <a:ext cx="2265181" cy="790293"/>
          </a:xfrm>
          <a:prstGeom prst="wedgeRoundRectCallout">
            <a:avLst>
              <a:gd name="adj1" fmla="val -79251"/>
              <a:gd name="adj2" fmla="val 18839"/>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nchorCtr="1"/>
          <a:lstStyle/>
          <a:p>
            <a:r>
              <a:rPr lang="en-AU" sz="1800"/>
              <a:t>How could we have predicted this result?</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546156F-E8ED-84EB-426D-4D21CB62767F}"/>
                  </a:ext>
                </a:extLst>
              </p:cNvPr>
              <p:cNvSpPr txBox="1"/>
              <p:nvPr/>
            </p:nvSpPr>
            <p:spPr>
              <a:xfrm>
                <a:off x="7686759" y="962562"/>
                <a:ext cx="2717630" cy="369332"/>
              </a:xfrm>
              <a:prstGeom prst="rect">
                <a:avLst/>
              </a:prstGeom>
              <a:noFill/>
            </p:spPr>
            <p:txBody>
              <a:bodyPr wrap="square">
                <a:spAutoFit/>
              </a:bodyPr>
              <a:lstStyle/>
              <a:p>
                <a:r>
                  <a:rPr lang="en-AU" sz="1800"/>
                  <a:t>Graph of </a:t>
                </a:r>
                <a14:m>
                  <m:oMath xmlns:m="http://schemas.openxmlformats.org/officeDocument/2006/math">
                    <m:r>
                      <a:rPr lang="en-AU" sz="1800" i="1">
                        <a:latin typeface="Cambria Math" panose="02040503050406030204" pitchFamily="18" charset="0"/>
                      </a:rPr>
                      <m:t>𝑦</m:t>
                    </m:r>
                    <m:r>
                      <a:rPr lang="en-AU" sz="1800" i="1">
                        <a:latin typeface="Cambria Math" panose="02040503050406030204" pitchFamily="18" charset="0"/>
                      </a:rPr>
                      <m:t>=</m:t>
                    </m:r>
                    <m:sSup>
                      <m:sSupPr>
                        <m:ctrlPr>
                          <a:rPr lang="en-AU" sz="1800" i="1">
                            <a:latin typeface="Cambria Math" panose="02040503050406030204" pitchFamily="18" charset="0"/>
                          </a:rPr>
                        </m:ctrlPr>
                      </m:sSupPr>
                      <m:e>
                        <m:r>
                          <a:rPr lang="en-AU" sz="1800" i="1">
                            <a:latin typeface="Cambria Math" panose="02040503050406030204" pitchFamily="18" charset="0"/>
                          </a:rPr>
                          <m:t>3</m:t>
                        </m:r>
                      </m:e>
                      <m:sup>
                        <m:r>
                          <a:rPr lang="en-AU" sz="1800" i="1">
                            <a:latin typeface="Cambria Math" panose="02040503050406030204" pitchFamily="18" charset="0"/>
                          </a:rPr>
                          <m:t>−</m:t>
                        </m:r>
                        <m:r>
                          <a:rPr lang="en-AU" sz="1800" i="1">
                            <a:latin typeface="Cambria Math" panose="02040503050406030204" pitchFamily="18" charset="0"/>
                          </a:rPr>
                          <m:t>𝑥</m:t>
                        </m:r>
                      </m:sup>
                    </m:sSup>
                    <m:r>
                      <a:rPr lang="en-AU" sz="1800" i="1">
                        <a:latin typeface="Cambria Math" panose="02040503050406030204" pitchFamily="18" charset="0"/>
                      </a:rPr>
                      <m:t>−3</m:t>
                    </m:r>
                  </m:oMath>
                </a14:m>
                <a:endParaRPr lang="en-AU" sz="1800"/>
              </a:p>
            </p:txBody>
          </p:sp>
        </mc:Choice>
        <mc:Fallback xmlns="">
          <p:sp>
            <p:nvSpPr>
              <p:cNvPr id="19" name="TextBox 18">
                <a:extLst>
                  <a:ext uri="{FF2B5EF4-FFF2-40B4-BE49-F238E27FC236}">
                    <a16:creationId xmlns:a16="http://schemas.microsoft.com/office/drawing/2014/main" id="{4546156F-E8ED-84EB-426D-4D21CB62767F}"/>
                  </a:ext>
                </a:extLst>
              </p:cNvPr>
              <p:cNvSpPr txBox="1">
                <a:spLocks noRot="1" noChangeAspect="1" noMove="1" noResize="1" noEditPoints="1" noAdjustHandles="1" noChangeArrowheads="1" noChangeShapeType="1" noTextEdit="1"/>
              </p:cNvSpPr>
              <p:nvPr/>
            </p:nvSpPr>
            <p:spPr>
              <a:xfrm>
                <a:off x="7686759" y="962562"/>
                <a:ext cx="2717630" cy="369332"/>
              </a:xfrm>
              <a:prstGeom prst="rect">
                <a:avLst/>
              </a:prstGeom>
              <a:blipFill>
                <a:blip r:embed="rId8"/>
                <a:stretch>
                  <a:fillRect l="-2018" t="-10000" b="-26667"/>
                </a:stretch>
              </a:blipFill>
            </p:spPr>
            <p:txBody>
              <a:bodyPr/>
              <a:lstStyle/>
              <a:p>
                <a:r>
                  <a:rPr lang="en-AU">
                    <a:noFill/>
                  </a:rPr>
                  <a:t> </a:t>
                </a:r>
              </a:p>
            </p:txBody>
          </p:sp>
        </mc:Fallback>
      </mc:AlternateContent>
      <p:pic>
        <p:nvPicPr>
          <p:cNvPr id="10" name="Picture 9" descr="Graph of y=3^-x - 3 in black and y=-3 in blue dash.">
            <a:extLst>
              <a:ext uri="{FF2B5EF4-FFF2-40B4-BE49-F238E27FC236}">
                <a16:creationId xmlns:a16="http://schemas.microsoft.com/office/drawing/2014/main" id="{F7210C99-D974-5544-6EEF-F7BE58F0F2B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686758" y="1524711"/>
            <a:ext cx="3584896" cy="3555938"/>
          </a:xfrm>
          <a:prstGeom prst="rect">
            <a:avLst/>
          </a:prstGeom>
        </p:spPr>
      </p:pic>
      <p:cxnSp>
        <p:nvCxnSpPr>
          <p:cNvPr id="21" name="Straight Connector 20">
            <a:extLst>
              <a:ext uri="{FF2B5EF4-FFF2-40B4-BE49-F238E27FC236}">
                <a16:creationId xmlns:a16="http://schemas.microsoft.com/office/drawing/2014/main" id="{ABCE520B-D20B-4291-6614-B604B093BDAF}"/>
              </a:ext>
              <a:ext uri="{C183D7F6-B498-43B3-948B-1728B52AA6E4}">
                <adec:decorative xmlns:adec="http://schemas.microsoft.com/office/drawing/2017/decorative" val="1"/>
              </a:ext>
            </a:extLst>
          </p:cNvPr>
          <p:cNvCxnSpPr>
            <a:cxnSpLocks/>
          </p:cNvCxnSpPr>
          <p:nvPr/>
        </p:nvCxnSpPr>
        <p:spPr>
          <a:xfrm flipH="1">
            <a:off x="3417599" y="2945719"/>
            <a:ext cx="2" cy="3555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22D4410-BA83-095F-87B6-B30F9CBB8DEE}"/>
              </a:ext>
              <a:ext uri="{C183D7F6-B498-43B3-948B-1728B52AA6E4}">
                <adec:decorative xmlns:adec="http://schemas.microsoft.com/office/drawing/2017/decorative" val="1"/>
              </a:ext>
            </a:extLst>
          </p:cNvPr>
          <p:cNvCxnSpPr>
            <a:cxnSpLocks/>
          </p:cNvCxnSpPr>
          <p:nvPr/>
        </p:nvCxnSpPr>
        <p:spPr>
          <a:xfrm>
            <a:off x="7299068" y="414980"/>
            <a:ext cx="0" cy="61120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194087F6-28AA-1B72-4F93-117C0DD4682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841689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6" grpId="0" animBg="1"/>
    </p:bldLst>
  </p:timing>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1" id="{98D72BBF-9DFB-4703-A10A-3D04BF39C611}" vid="{E5DF0675-1073-40E7-AE87-3170FA1911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1D8124FFB2A1438B815462E05615AB" ma:contentTypeVersion="26" ma:contentTypeDescription="Create a new document." ma:contentTypeScope="" ma:versionID="7cb0b11152a3c969d12f475c424a3b6d">
  <xsd:schema xmlns:xsd="http://www.w3.org/2001/XMLSchema" xmlns:xs="http://www.w3.org/2001/XMLSchema" xmlns:p="http://schemas.microsoft.com/office/2006/metadata/properties" xmlns:ns2="95386ad3-46d6-4eb6-bbc1-9b19b13a5756" xmlns:ns3="9191b990-ddf9-46cb-8ffe-20db9d3a58aa" targetNamespace="http://schemas.microsoft.com/office/2006/metadata/properties" ma:root="true" ma:fieldsID="e73936c6d6eb0e273fb7b7b26ec1bc31" ns2:_="" ns3:_="">
    <xsd:import namespace="95386ad3-46d6-4eb6-bbc1-9b19b13a5756"/>
    <xsd:import namespace="9191b990-ddf9-46cb-8ffe-20db9d3a58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InDAM" minOccurs="0"/>
                <xsd:element ref="ns2:Readytopublish" minOccurs="0"/>
                <xsd:element ref="ns2:MediaServiceObjectDetectorVersions" minOccurs="0"/>
                <xsd:element ref="ns2:MediaServiceSearchProperties" minOccurs="0"/>
                <xsd:element ref="ns2:Migrated" minOccurs="0"/>
                <xsd:element ref="ns2:Description2"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386ad3-46d6-4eb6-bbc1-9b19b13a57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InDAM" ma:index="24" nillable="true" ma:displayName="In DAM" ma:default="0" ma:format="Dropdown" ma:internalName="InDAM">
      <xsd:simpleType>
        <xsd:restriction base="dms:Boolean"/>
      </xsd:simpleType>
    </xsd:element>
    <xsd:element name="Readytopublish" ma:index="25" nillable="true" ma:displayName="Ready to publish" ma:default="0" ma:format="Dropdown" ma:internalName="Readytopublish">
      <xsd:simpleType>
        <xsd:restriction base="dms:Boolea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igrated" ma:index="28" nillable="true" ma:displayName="Migrated" ma:default="1" ma:format="Dropdown" ma:internalName="Migrated">
      <xsd:simpleType>
        <xsd:restriction base="dms:Boolean"/>
      </xsd:simpleType>
    </xsd:element>
    <xsd:element name="Description2" ma:index="29" nillable="true" ma:displayName="Description" ma:format="Dropdown" ma:internalName="Description2">
      <xsd:simpleType>
        <xsd:restriction base="dms:Note">
          <xsd:maxLength value="255"/>
        </xsd:restriction>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91b990-ddf9-46cb-8ffe-20db9d3a58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063c910-61e7-482c-9a48-4fe9d05e06db}" ma:internalName="TaxCatchAll" ma:showField="CatchAllData" ma:web="9191b990-ddf9-46cb-8ffe-20db9d3a58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5386ad3-46d6-4eb6-bbc1-9b19b13a5756">
      <Terms xmlns="http://schemas.microsoft.com/office/infopath/2007/PartnerControls"/>
    </lcf76f155ced4ddcb4097134ff3c332f>
    <Description2 xmlns="95386ad3-46d6-4eb6-bbc1-9b19b13a5756" xsi:nil="true"/>
    <Migrated xmlns="95386ad3-46d6-4eb6-bbc1-9b19b13a5756">true</Migrated>
    <TaxCatchAll xmlns="9191b990-ddf9-46cb-8ffe-20db9d3a58aa" xsi:nil="true"/>
    <Readytopublish xmlns="95386ad3-46d6-4eb6-bbc1-9b19b13a5756">false</Readytopublish>
    <InDAM xmlns="95386ad3-46d6-4eb6-bbc1-9b19b13a5756">false</InDAM>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1353C1-BC25-42E6-8214-01B6231631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386ad3-46d6-4eb6-bbc1-9b19b13a5756"/>
    <ds:schemaRef ds:uri="9191b990-ddf9-46cb-8ffe-20db9d3a5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6D8A512-C73A-425B-BEFE-65F756CA588E}">
  <ds:schemaRefs>
    <ds:schemaRef ds:uri="http://purl.org/dc/dcmitype/"/>
    <ds:schemaRef ds:uri="http://www.w3.org/XML/1998/namespace"/>
    <ds:schemaRef ds:uri="http://schemas.openxmlformats.org/package/2006/metadata/core-properties"/>
    <ds:schemaRef ds:uri="http://purl.org/dc/elements/1.1/"/>
    <ds:schemaRef ds:uri="http://schemas.microsoft.com/office/2006/documentManagement/types"/>
    <ds:schemaRef ds:uri="95386ad3-46d6-4eb6-bbc1-9b19b13a5756"/>
    <ds:schemaRef ds:uri="http://schemas.microsoft.com/office/2006/metadata/properties"/>
    <ds:schemaRef ds:uri="http://schemas.microsoft.com/office/infopath/2007/PartnerControls"/>
    <ds:schemaRef ds:uri="9191b990-ddf9-46cb-8ffe-20db9d3a58aa"/>
    <ds:schemaRef ds:uri="http://purl.org/dc/terms/"/>
  </ds:schemaRefs>
</ds:datastoreItem>
</file>

<file path=customXml/itemProps3.xml><?xml version="1.0" encoding="utf-8"?>
<ds:datastoreItem xmlns:ds="http://schemas.openxmlformats.org/officeDocument/2006/customXml" ds:itemID="{E86D2CC8-10A0-43AA-A997-DDA5226E7633}">
  <ds:schemaRefs>
    <ds:schemaRef ds:uri="http://schemas.microsoft.com/sharepoint/v3/contenttype/forms"/>
  </ds:schemaRefs>
</ds:datastoreItem>
</file>

<file path=docMetadata/LabelInfo.xml><?xml version="1.0" encoding="utf-8"?>
<clbl:labelList xmlns:clbl="http://schemas.microsoft.com/office/2020/mipLabelMetadata">
  <clbl:label id="{b603dfd7-d93a-4381-a340-2995d8282205}" enabled="1" method="Standard" siteId="{05a0e69a-418a-47c1-9c25-9387261bf991}" removed="0"/>
</clbl:labelList>
</file>

<file path=docProps/app.xml><?xml version="1.0" encoding="utf-8"?>
<Properties xmlns="http://schemas.openxmlformats.org/officeDocument/2006/extended-properties" xmlns:vt="http://schemas.openxmlformats.org/officeDocument/2006/docPropsVTypes">
  <Template/>
  <TotalTime>0</TotalTime>
  <Words>1309</Words>
  <Application>Microsoft Office PowerPoint</Application>
  <PresentationFormat>Widescreen</PresentationFormat>
  <Paragraphs>155</Paragraphs>
  <Slides>14</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Public Sans</vt:lpstr>
      <vt:lpstr>Arial</vt:lpstr>
      <vt:lpstr>Cambria Math</vt:lpstr>
      <vt:lpstr>Times New Roman</vt:lpstr>
      <vt:lpstr>NSWG Corporate</vt:lpstr>
      <vt:lpstr>Transformations of exponential functions</vt:lpstr>
      <vt:lpstr>Learning intentions and success criteria</vt:lpstr>
      <vt:lpstr>Retrieval practice</vt:lpstr>
      <vt:lpstr>Incorrect worked examples</vt:lpstr>
      <vt:lpstr>Questions</vt:lpstr>
      <vt:lpstr>Connecting learning</vt:lpstr>
      <vt:lpstr>Reflection in the y-axis</vt:lpstr>
      <vt:lpstr>Releasing responsibility</vt:lpstr>
      <vt:lpstr>Vertical translations (1)</vt:lpstr>
      <vt:lpstr>Vertical translations (2)</vt:lpstr>
      <vt:lpstr>Applying dilations (1)</vt:lpstr>
      <vt:lpstr>Applying dilations (2)</vt:lpstr>
      <vt:lpstr>References</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8, lesson 1 – Transformations of exponential functions – slide deck – Mathematics Advanced</dc:title>
  <dc:creator/>
  <cp:lastModifiedBy/>
  <dcterms:created xsi:type="dcterms:W3CDTF">2026-05-05T01:05:31Z</dcterms:created>
  <dcterms:modified xsi:type="dcterms:W3CDTF">2026-05-18T05:50:12Z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0x0101004A1D8124FFB2A1438B815462E05615AB</vt:lpwstr>
  </property>
</Properties>
</file>