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6506" r:id="rId7"/>
    <p:sldId id="26523" r:id="rId8"/>
    <p:sldId id="26528" r:id="rId9"/>
    <p:sldId id="26524" r:id="rId10"/>
    <p:sldId id="26508" r:id="rId11"/>
    <p:sldId id="26513" r:id="rId12"/>
    <p:sldId id="26527" r:id="rId13"/>
    <p:sldId id="26529" r:id="rId14"/>
    <p:sldId id="26530" r:id="rId15"/>
    <p:sldId id="26531" r:id="rId16"/>
    <p:sldId id="26532" r:id="rId17"/>
    <p:sldId id="26526" r:id="rId18"/>
    <p:sldId id="26535" r:id="rId19"/>
    <p:sldId id="26533" r:id="rId20"/>
    <p:sldId id="26534"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0" id="{37641C72-2B0D-4DA7-863C-82465FA72A95}">
          <p14:sldIdLst>
            <p14:sldId id="26505"/>
            <p14:sldId id="26383"/>
            <p14:sldId id="26506"/>
            <p14:sldId id="26523"/>
            <p14:sldId id="26528"/>
            <p14:sldId id="26524"/>
            <p14:sldId id="26508"/>
            <p14:sldId id="26513"/>
            <p14:sldId id="26527"/>
            <p14:sldId id="26529"/>
            <p14:sldId id="26530"/>
            <p14:sldId id="26531"/>
            <p14:sldId id="26532"/>
            <p14:sldId id="26526"/>
            <p14:sldId id="26535"/>
            <p14:sldId id="26533"/>
            <p14:sldId id="26534"/>
            <p14:sldId id="360"/>
            <p14:sldId id="361"/>
          </p14:sldIdLst>
        </p14:section>
        <p14:section name="Remove slides below once finalised" id="{BEA36A65-5040-4542-B1F5-8DA14C22E91D}">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46E19-4DFC-4DE5-887A-F91526CE47FA}" v="1" dt="2026-02-09T23:43:43.50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719"/>
  </p:normalViewPr>
  <p:slideViewPr>
    <p:cSldViewPr snapToGrid="0">
      <p:cViewPr varScale="1">
        <p:scale>
          <a:sx n="99" d="100"/>
          <a:sy n="99" d="100"/>
        </p:scale>
        <p:origin x="84" y="15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Velocity and displacement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5" name="Picture Placeholder 4">
            <a:extLst>
              <a:ext uri="{FF2B5EF4-FFF2-40B4-BE49-F238E27FC236}">
                <a16:creationId xmlns:a16="http://schemas.microsoft.com/office/drawing/2014/main" id="{F6BF12FB-97FA-5B76-0676-476C8C12127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FA18-4ED7-7DAE-ABC7-B5936C5C28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5CC925-9C50-4735-017E-63EF70A34C00}"/>
              </a:ext>
            </a:extLst>
          </p:cNvPr>
          <p:cNvSpPr>
            <a:spLocks noGrp="1"/>
          </p:cNvSpPr>
          <p:nvPr>
            <p:ph type="title"/>
          </p:nvPr>
        </p:nvSpPr>
        <p:spPr/>
        <p:txBody>
          <a:bodyPr/>
          <a:lstStyle/>
          <a:p>
            <a:r>
              <a:rPr lang="en-AU" dirty="0">
                <a:latin typeface="+mj-lt"/>
              </a:rPr>
              <a:t>Worked example (2)</a:t>
            </a:r>
          </a:p>
        </p:txBody>
      </p:sp>
      <p:sp>
        <p:nvSpPr>
          <p:cNvPr id="13" name="Text Placeholder 12">
            <a:extLst>
              <a:ext uri="{FF2B5EF4-FFF2-40B4-BE49-F238E27FC236}">
                <a16:creationId xmlns:a16="http://schemas.microsoft.com/office/drawing/2014/main" id="{0BF9B0D4-DE7C-03B5-DCFA-BE3F58E4C6EA}"/>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5C57D0A-7A76-3E8D-D287-79C21A8E6F82}"/>
                  </a:ext>
                </a:extLst>
              </p:cNvPr>
              <p:cNvSpPr>
                <a:spLocks noGrp="1"/>
              </p:cNvSpPr>
              <p:nvPr>
                <p:ph type="body" sz="quarter" idx="17"/>
              </p:nvPr>
            </p:nvSpPr>
            <p:spPr>
              <a:xfrm>
                <a:off x="360000" y="1405654"/>
                <a:ext cx="11319044" cy="4807835"/>
              </a:xfrm>
            </p:spPr>
            <p:txBody>
              <a:bodyPr/>
              <a:lstStyle/>
              <a:p>
                <a:r>
                  <a:rPr lang="en-AU" dirty="0"/>
                  <a:t>A particle’s displacement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=15</m:t>
                    </m:r>
                    <m:r>
                      <a:rPr lang="en-AU" b="0" i="1" smtClean="0">
                        <a:latin typeface="Cambria Math" panose="02040503050406030204" pitchFamily="18" charset="0"/>
                      </a:rPr>
                      <m:t>𝑡</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a:t>
                </a:r>
                <a14:m>
                  <m:oMath xmlns:m="http://schemas.openxmlformats.org/officeDocument/2006/math">
                    <m:r>
                      <a:rPr lang="en-AU" i="1" dirty="0" smtClean="0">
                        <a:latin typeface="Cambria Math" panose="02040503050406030204" pitchFamily="18" charset="0"/>
                      </a:rPr>
                      <m:t>𝑡</m:t>
                    </m:r>
                  </m:oMath>
                </a14:m>
                <a:r>
                  <a:rPr lang="en-AU" dirty="0"/>
                  <a:t> is the time in seconds.</a:t>
                </a:r>
              </a:p>
              <a:p>
                <a:pPr marL="457200" indent="-457200">
                  <a:buFont typeface="+mj-lt"/>
                  <a:buAutoNum type="alphaLcParenR" startAt="2"/>
                </a:pPr>
                <a:r>
                  <a:rPr lang="en-AU" dirty="0"/>
                  <a:t>Find when the particle is at rest.</a:t>
                </a:r>
              </a:p>
              <a:p>
                <a:r>
                  <a:rPr lang="en-AU" dirty="0">
                    <a:solidFill>
                      <a:schemeClr val="accent2"/>
                    </a:solidFill>
                  </a:rPr>
                  <a:t>Solution</a:t>
                </a:r>
              </a:p>
              <a:p>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𝑑𝑥</m:t>
                        </m:r>
                      </m:num>
                      <m:den>
                        <m:r>
                          <a:rPr lang="en-AU" i="1">
                            <a:latin typeface="Cambria Math" panose="02040503050406030204" pitchFamily="18" charset="0"/>
                          </a:rPr>
                          <m:t>𝑑𝑡</m:t>
                        </m:r>
                      </m:den>
                    </m:f>
                    <m:r>
                      <a:rPr lang="en-AU" i="1">
                        <a:latin typeface="Cambria Math" panose="02040503050406030204" pitchFamily="18" charset="0"/>
                      </a:rPr>
                      <m:t>=</m:t>
                    </m:r>
                    <m:acc>
                      <m:accPr>
                        <m:chr m:val="̇"/>
                        <m:ctrlPr>
                          <a:rPr lang="en-AU" i="1">
                            <a:latin typeface="Cambria Math" panose="02040503050406030204" pitchFamily="18" charset="0"/>
                          </a:rPr>
                        </m:ctrlPr>
                      </m:accPr>
                      <m:e>
                        <m:r>
                          <a:rPr lang="en-AU" i="1">
                            <a:latin typeface="Cambria Math" panose="02040503050406030204" pitchFamily="18" charset="0"/>
                          </a:rPr>
                          <m:t>𝑥</m:t>
                        </m:r>
                      </m:e>
                    </m:acc>
                    <m:r>
                      <a:rPr lang="en-AU" i="1">
                        <a:latin typeface="Cambria Math" panose="02040503050406030204" pitchFamily="18" charset="0"/>
                      </a:rPr>
                      <m:t>=15−6</m:t>
                    </m:r>
                    <m:r>
                      <a:rPr lang="en-AU" i="1">
                        <a:latin typeface="Cambria Math" panose="02040503050406030204" pitchFamily="18" charset="0"/>
                      </a:rPr>
                      <m:t>𝑡</m:t>
                    </m:r>
                  </m:oMath>
                </a14:m>
                <a:r>
                  <a:rPr lang="en-AU" dirty="0"/>
                  <a:t> (from part a)</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0</m:t>
                      </m:r>
                      <m:r>
                        <m:rPr>
                          <m:aln/>
                        </m:rPr>
                        <a:rPr lang="en-AU" i="1">
                          <a:latin typeface="Cambria Math" panose="02040503050406030204" pitchFamily="18" charset="0"/>
                        </a:rPr>
                        <m:t>=</m:t>
                      </m:r>
                      <m:r>
                        <a:rPr lang="en-AU" i="1">
                          <a:latin typeface="Cambria Math" panose="02040503050406030204" pitchFamily="18" charset="0"/>
                        </a:rPr>
                        <m:t>15−6</m:t>
                      </m:r>
                      <m:r>
                        <a:rPr lang="en-AU" i="1">
                          <a:latin typeface="Cambria Math" panose="02040503050406030204" pitchFamily="18" charset="0"/>
                        </a:rPr>
                        <m:t>𝑡</m:t>
                      </m:r>
                    </m:oMath>
                    <m:oMath xmlns:m="http://schemas.openxmlformats.org/officeDocument/2006/math">
                      <m:r>
                        <a:rPr lang="en-AU" i="1">
                          <a:latin typeface="Cambria Math" panose="02040503050406030204" pitchFamily="18" charset="0"/>
                        </a:rPr>
                        <m:t>6</m:t>
                      </m:r>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15</m:t>
                      </m:r>
                    </m:oMath>
                    <m:oMath xmlns:m="http://schemas.openxmlformats.org/officeDocument/2006/math">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2.5 </m:t>
                      </m:r>
                      <m:r>
                        <a:rPr lang="en-AU" i="1">
                          <a:latin typeface="Cambria Math" panose="02040503050406030204" pitchFamily="18" charset="0"/>
                        </a:rPr>
                        <m:t>𝑠𝑒𝑐𝑜𝑛𝑑𝑠</m:t>
                      </m:r>
                    </m:oMath>
                  </m:oMathPara>
                </a14:m>
                <a:endParaRPr lang="en-AU" dirty="0"/>
              </a:p>
            </p:txBody>
          </p:sp>
        </mc:Choice>
        <mc:Fallback xmlns="">
          <p:sp>
            <p:nvSpPr>
              <p:cNvPr id="5" name="Text Placeholder 4">
                <a:extLst>
                  <a:ext uri="{FF2B5EF4-FFF2-40B4-BE49-F238E27FC236}">
                    <a16:creationId xmlns:a16="http://schemas.microsoft.com/office/drawing/2014/main" id="{E5C57D0A-7A76-3E8D-D287-79C21A8E6F82}"/>
                  </a:ext>
                </a:extLst>
              </p:cNvPr>
              <p:cNvSpPr>
                <a:spLocks noGrp="1" noRot="1" noChangeAspect="1" noMove="1" noResize="1" noEditPoints="1" noAdjustHandles="1" noChangeArrowheads="1" noChangeShapeType="1" noTextEdit="1"/>
              </p:cNvSpPr>
              <p:nvPr>
                <p:ph type="body" sz="quarter" idx="17"/>
              </p:nvPr>
            </p:nvSpPr>
            <p:spPr>
              <a:xfrm>
                <a:off x="360000" y="1405654"/>
                <a:ext cx="11319044" cy="4807835"/>
              </a:xfrm>
              <a:blipFill>
                <a:blip r:embed="rId2"/>
                <a:stretch>
                  <a:fillRect l="-1345"/>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FB39EDAC-ADDE-C689-2716-751F103F4008}"/>
              </a:ext>
            </a:extLst>
          </p:cNvPr>
          <p:cNvSpPr/>
          <p:nvPr/>
        </p:nvSpPr>
        <p:spPr>
          <a:xfrm>
            <a:off x="4173540" y="3639804"/>
            <a:ext cx="3541466" cy="1142211"/>
          </a:xfrm>
          <a:prstGeom prst="wedgeRoundRectCallout">
            <a:avLst>
              <a:gd name="adj1" fmla="val -76734"/>
              <a:gd name="adj2" fmla="val 401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is the velocity when the particle is at rest?</a:t>
            </a:r>
          </a:p>
        </p:txBody>
      </p:sp>
      <p:sp>
        <p:nvSpPr>
          <p:cNvPr id="2" name="Slide Number Placeholder 1">
            <a:extLst>
              <a:ext uri="{FF2B5EF4-FFF2-40B4-BE49-F238E27FC236}">
                <a16:creationId xmlns:a16="http://schemas.microsoft.com/office/drawing/2014/main" id="{99299E36-AAB6-343B-8281-945926AD2B92}"/>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8634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DD0A4-4C3E-F5B0-F53E-8C525532AA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7CDE84-A2D1-B009-A32E-A0B6D6625F73}"/>
              </a:ext>
            </a:extLst>
          </p:cNvPr>
          <p:cNvSpPr>
            <a:spLocks noGrp="1"/>
          </p:cNvSpPr>
          <p:nvPr>
            <p:ph type="title"/>
          </p:nvPr>
        </p:nvSpPr>
        <p:spPr/>
        <p:txBody>
          <a:bodyPr/>
          <a:lstStyle/>
          <a:p>
            <a:r>
              <a:rPr lang="en-AU" dirty="0">
                <a:latin typeface="+mj-lt"/>
              </a:rPr>
              <a:t>Your turn (2)</a:t>
            </a:r>
          </a:p>
        </p:txBody>
      </p:sp>
      <p:sp>
        <p:nvSpPr>
          <p:cNvPr id="13" name="Text Placeholder 12">
            <a:extLst>
              <a:ext uri="{FF2B5EF4-FFF2-40B4-BE49-F238E27FC236}">
                <a16:creationId xmlns:a16="http://schemas.microsoft.com/office/drawing/2014/main" id="{2AFC7CF6-9B67-3163-6B88-F582731E5AF2}"/>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FBB0F2-E2DA-64CE-256E-7717A1C56770}"/>
                  </a:ext>
                </a:extLst>
              </p:cNvPr>
              <p:cNvSpPr>
                <a:spLocks noGrp="1"/>
              </p:cNvSpPr>
              <p:nvPr>
                <p:ph type="body" sz="quarter" idx="17"/>
              </p:nvPr>
            </p:nvSpPr>
            <p:spPr>
              <a:xfrm>
                <a:off x="360000" y="1567086"/>
                <a:ext cx="11483974" cy="4807835"/>
              </a:xfrm>
            </p:spPr>
            <p:txBody>
              <a:bodyPr/>
              <a:lstStyle/>
              <a:p>
                <a:r>
                  <a:rPr lang="en-AU" dirty="0"/>
                  <a:t>A rocket’s height above the ground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=7+6</m:t>
                    </m:r>
                    <m:r>
                      <a:rPr lang="en-AU" b="0" i="1" smtClean="0">
                        <a:latin typeface="Cambria Math" panose="02040503050406030204" pitchFamily="18" charset="0"/>
                      </a:rPr>
                      <m:t>𝑡</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t is the time in seconds.</a:t>
                </a:r>
              </a:p>
              <a:p>
                <a:pPr marL="457200" indent="-457200">
                  <a:buFont typeface="+mj-lt"/>
                  <a:buAutoNum type="alphaLcParenR" startAt="2"/>
                </a:pPr>
                <a:r>
                  <a:rPr lang="en-AU" dirty="0"/>
                  <a:t>Find when the rocket is at rest.</a:t>
                </a:r>
              </a:p>
              <a:p>
                <a:r>
                  <a:rPr lang="en-AU" dirty="0">
                    <a:solidFill>
                      <a:schemeClr val="accent2"/>
                    </a:solidFill>
                  </a:rPr>
                  <a:t>Solution</a:t>
                </a:r>
              </a:p>
              <a:p>
                <a:pPr/>
                <a:r>
                  <a:rPr lang="en-AU" dirty="0"/>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𝑑𝑥</m:t>
                        </m:r>
                      </m:num>
                      <m:den>
                        <m:r>
                          <a:rPr lang="en-AU" i="1">
                            <a:latin typeface="Cambria Math" panose="02040503050406030204" pitchFamily="18" charset="0"/>
                          </a:rPr>
                          <m:t>𝑑𝑡</m:t>
                        </m:r>
                      </m:den>
                    </m:f>
                    <m:r>
                      <a:rPr lang="en-AU" i="1">
                        <a:latin typeface="Cambria Math" panose="02040503050406030204" pitchFamily="18" charset="0"/>
                      </a:rPr>
                      <m:t>=</m:t>
                    </m:r>
                    <m:acc>
                      <m:accPr>
                        <m:chr m:val="̇"/>
                        <m:ctrlPr>
                          <a:rPr lang="en-AU" i="1">
                            <a:latin typeface="Cambria Math" panose="02040503050406030204" pitchFamily="18" charset="0"/>
                          </a:rPr>
                        </m:ctrlPr>
                      </m:accPr>
                      <m:e>
                        <m:r>
                          <a:rPr lang="en-AU" i="1">
                            <a:latin typeface="Cambria Math" panose="02040503050406030204" pitchFamily="18" charset="0"/>
                          </a:rPr>
                          <m:t>𝑥</m:t>
                        </m:r>
                      </m:e>
                    </m:acc>
                    <m:r>
                      <a:rPr lang="en-AU" i="1">
                        <a:latin typeface="Cambria Math" panose="02040503050406030204" pitchFamily="18" charset="0"/>
                      </a:rPr>
                      <m:t>=6−2</m:t>
                    </m:r>
                    <m:r>
                      <a:rPr lang="en-AU" i="1">
                        <a:latin typeface="Cambria Math" panose="02040503050406030204" pitchFamily="18" charset="0"/>
                      </a:rPr>
                      <m:t>𝑡</m:t>
                    </m:r>
                  </m:oMath>
                </a14:m>
                <a:br>
                  <a:rPr lang="en-AU" dirty="0"/>
                </a:b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0</m:t>
                      </m:r>
                      <m:r>
                        <m:rPr>
                          <m:aln/>
                        </m:rPr>
                        <a:rPr lang="en-AU" i="1">
                          <a:latin typeface="Cambria Math" panose="02040503050406030204" pitchFamily="18" charset="0"/>
                        </a:rPr>
                        <m:t>=</m:t>
                      </m:r>
                      <m:r>
                        <a:rPr lang="en-AU" i="1">
                          <a:latin typeface="Cambria Math" panose="02040503050406030204" pitchFamily="18" charset="0"/>
                        </a:rPr>
                        <m:t>6−2</m:t>
                      </m:r>
                      <m:r>
                        <a:rPr lang="en-AU" i="1">
                          <a:latin typeface="Cambria Math" panose="02040503050406030204" pitchFamily="18" charset="0"/>
                        </a:rPr>
                        <m:t>𝑡</m:t>
                      </m:r>
                    </m:oMath>
                    <m:oMath xmlns:m="http://schemas.openxmlformats.org/officeDocument/2006/math">
                      <m:r>
                        <a:rPr lang="en-AU" i="1">
                          <a:latin typeface="Cambria Math" panose="02040503050406030204" pitchFamily="18" charset="0"/>
                        </a:rPr>
                        <m:t>2</m:t>
                      </m:r>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6</m:t>
                      </m:r>
                    </m:oMath>
                    <m:oMath xmlns:m="http://schemas.openxmlformats.org/officeDocument/2006/math">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3 </m:t>
                      </m:r>
                      <m:r>
                        <a:rPr lang="en-AU" i="1">
                          <a:latin typeface="Cambria Math" panose="02040503050406030204" pitchFamily="18" charset="0"/>
                        </a:rPr>
                        <m:t>𝑠𝑒𝑐𝑜𝑛𝑑𝑠</m:t>
                      </m:r>
                    </m:oMath>
                  </m:oMathPara>
                </a14:m>
                <a:endParaRPr lang="en-AU" dirty="0"/>
              </a:p>
            </p:txBody>
          </p:sp>
        </mc:Choice>
        <mc:Fallback xmlns="">
          <p:sp>
            <p:nvSpPr>
              <p:cNvPr id="5" name="Text Placeholder 4">
                <a:extLst>
                  <a:ext uri="{FF2B5EF4-FFF2-40B4-BE49-F238E27FC236}">
                    <a16:creationId xmlns:a16="http://schemas.microsoft.com/office/drawing/2014/main" id="{37FBB0F2-E2DA-64CE-256E-7717A1C56770}"/>
                  </a:ext>
                </a:extLst>
              </p:cNvPr>
              <p:cNvSpPr>
                <a:spLocks noGrp="1" noRot="1" noChangeAspect="1" noMove="1" noResize="1" noEditPoints="1" noAdjustHandles="1" noChangeArrowheads="1" noChangeShapeType="1" noTextEdit="1"/>
              </p:cNvSpPr>
              <p:nvPr>
                <p:ph type="body" sz="quarter" idx="17"/>
              </p:nvPr>
            </p:nvSpPr>
            <p:spPr>
              <a:xfrm>
                <a:off x="360000" y="1567086"/>
                <a:ext cx="11483974" cy="4807835"/>
              </a:xfrm>
              <a:blipFill>
                <a:blip r:embed="rId2"/>
                <a:stretch>
                  <a:fillRect l="-13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CF881BF-3A80-C923-5E5D-69150058C39B}"/>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9555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A480-B052-666A-BD62-E4A7F8B33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504BE6-E6A7-E0EE-EFC9-6B1E13688351}"/>
              </a:ext>
            </a:extLst>
          </p:cNvPr>
          <p:cNvSpPr>
            <a:spLocks noGrp="1"/>
          </p:cNvSpPr>
          <p:nvPr>
            <p:ph type="title"/>
          </p:nvPr>
        </p:nvSpPr>
        <p:spPr/>
        <p:txBody>
          <a:bodyPr/>
          <a:lstStyle/>
          <a:p>
            <a:r>
              <a:rPr lang="en-AU" dirty="0">
                <a:latin typeface="+mj-lt"/>
              </a:rPr>
              <a:t>Worked example (3)</a:t>
            </a:r>
          </a:p>
        </p:txBody>
      </p:sp>
      <p:sp>
        <p:nvSpPr>
          <p:cNvPr id="13" name="Text Placeholder 12">
            <a:extLst>
              <a:ext uri="{FF2B5EF4-FFF2-40B4-BE49-F238E27FC236}">
                <a16:creationId xmlns:a16="http://schemas.microsoft.com/office/drawing/2014/main" id="{00EB2740-9512-300A-BC1A-642BAE256FA2}"/>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3B92E1F-618C-BE9E-058A-C268C583F2CF}"/>
                  </a:ext>
                </a:extLst>
              </p:cNvPr>
              <p:cNvSpPr>
                <a:spLocks noGrp="1"/>
              </p:cNvSpPr>
              <p:nvPr>
                <p:ph type="body" sz="quarter" idx="17"/>
              </p:nvPr>
            </p:nvSpPr>
            <p:spPr>
              <a:xfrm>
                <a:off x="359999" y="1405654"/>
                <a:ext cx="11832001" cy="4807835"/>
              </a:xfrm>
            </p:spPr>
            <p:txBody>
              <a:bodyPr/>
              <a:lstStyle/>
              <a:p>
                <a:r>
                  <a:rPr lang="en-AU" dirty="0"/>
                  <a:t>A particle’s displacement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=15</m:t>
                    </m:r>
                    <m:r>
                      <a:rPr lang="en-AU" b="0" i="1" smtClean="0">
                        <a:latin typeface="Cambria Math" panose="02040503050406030204" pitchFamily="18" charset="0"/>
                      </a:rPr>
                      <m:t>𝑡</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a:t>
                </a:r>
                <a14:m>
                  <m:oMath xmlns:m="http://schemas.openxmlformats.org/officeDocument/2006/math">
                    <m:r>
                      <a:rPr lang="en-AU" i="1" dirty="0" smtClean="0">
                        <a:latin typeface="Cambria Math" panose="02040503050406030204" pitchFamily="18" charset="0"/>
                      </a:rPr>
                      <m:t>𝑡</m:t>
                    </m:r>
                  </m:oMath>
                </a14:m>
                <a:r>
                  <a:rPr lang="en-AU" dirty="0"/>
                  <a:t> is the time in seconds.</a:t>
                </a:r>
              </a:p>
              <a:p>
                <a:pPr marL="457200" indent="-457200">
                  <a:buFont typeface="+mj-lt"/>
                  <a:buAutoNum type="alphaLcParenR" startAt="3"/>
                </a:pPr>
                <a:r>
                  <a:rPr lang="en-AU" dirty="0"/>
                  <a:t>At what times is the particle back at the start?</a:t>
                </a:r>
              </a:p>
              <a:p>
                <a:r>
                  <a:rPr lang="en-AU" dirty="0">
                    <a:solidFill>
                      <a:schemeClr val="accent2"/>
                    </a:solidFill>
                  </a:rPr>
                  <a:t>Solution</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15</m:t>
                      </m:r>
                      <m:r>
                        <a:rPr lang="en-AU" i="1">
                          <a:latin typeface="Cambria Math" panose="02040503050406030204" pitchFamily="18" charset="0"/>
                        </a:rPr>
                        <m:t>𝑡</m:t>
                      </m:r>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0</m:t>
                      </m:r>
                      <m:r>
                        <m:rPr>
                          <m:aln/>
                        </m:rPr>
                        <a:rPr lang="en-AU" i="1">
                          <a:latin typeface="Cambria Math" panose="02040503050406030204" pitchFamily="18" charset="0"/>
                        </a:rPr>
                        <m:t>=</m:t>
                      </m:r>
                      <m:r>
                        <a:rPr lang="en-AU" i="1">
                          <a:latin typeface="Cambria Math" panose="02040503050406030204" pitchFamily="18" charset="0"/>
                        </a:rPr>
                        <m:t>15</m:t>
                      </m:r>
                      <m:r>
                        <a:rPr lang="en-AU" i="1">
                          <a:latin typeface="Cambria Math" panose="02040503050406030204" pitchFamily="18" charset="0"/>
                        </a:rPr>
                        <m:t>𝑡</m:t>
                      </m:r>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r>
                        <a:rPr lang="en-AU" i="1">
                          <a:latin typeface="Cambria Math" panose="02040503050406030204" pitchFamily="18" charset="0"/>
                        </a:rPr>
                        <m:t>−15</m:t>
                      </m:r>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0</m:t>
                      </m:r>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𝑡</m:t>
                      </m:r>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−5</m:t>
                          </m:r>
                        </m:e>
                      </m:d>
                      <m:r>
                        <m:rPr>
                          <m:aln/>
                        </m:rPr>
                        <a:rPr lang="en-AU" i="1">
                          <a:latin typeface="Cambria Math" panose="02040503050406030204" pitchFamily="18" charset="0"/>
                        </a:rPr>
                        <m:t>=</m:t>
                      </m:r>
                      <m:r>
                        <a:rPr lang="en-AU" i="1">
                          <a:latin typeface="Cambria Math" panose="02040503050406030204" pitchFamily="18" charset="0"/>
                        </a:rPr>
                        <m:t>0</m:t>
                      </m:r>
                    </m:oMath>
                    <m:oMath xmlns:m="http://schemas.openxmlformats.org/officeDocument/2006/math">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0 </m:t>
                      </m:r>
                      <m:r>
                        <a:rPr lang="en-AU" i="1">
                          <a:latin typeface="Cambria Math" panose="02040503050406030204" pitchFamily="18" charset="0"/>
                        </a:rPr>
                        <m:t>𝑎𝑛𝑑</m:t>
                      </m:r>
                      <m:r>
                        <a:rPr lang="en-AU" i="1">
                          <a:latin typeface="Cambria Math" panose="02040503050406030204" pitchFamily="18" charset="0"/>
                        </a:rPr>
                        <m:t> </m:t>
                      </m:r>
                      <m:r>
                        <a:rPr lang="en-AU" i="1">
                          <a:latin typeface="Cambria Math" panose="02040503050406030204" pitchFamily="18" charset="0"/>
                        </a:rPr>
                        <m:t>𝑡</m:t>
                      </m:r>
                      <m:r>
                        <a:rPr lang="en-AU" i="1">
                          <a:latin typeface="Cambria Math" panose="02040503050406030204" pitchFamily="18" charset="0"/>
                        </a:rPr>
                        <m:t>=5</m:t>
                      </m:r>
                    </m:oMath>
                  </m:oMathPara>
                </a14:m>
                <a:endParaRPr lang="en-AU" dirty="0"/>
              </a:p>
              <a:p>
                <a:r>
                  <a:rPr lang="en-AU" dirty="0"/>
                  <a:t>So back at the start, </a:t>
                </a:r>
                <a14:m>
                  <m:oMath xmlns:m="http://schemas.openxmlformats.org/officeDocument/2006/math">
                    <m:r>
                      <a:rPr lang="en-AU" i="1">
                        <a:latin typeface="Cambria Math" panose="02040503050406030204" pitchFamily="18" charset="0"/>
                      </a:rPr>
                      <m:t>𝑡</m:t>
                    </m:r>
                    <m:r>
                      <a:rPr lang="en-AU" i="1">
                        <a:latin typeface="Cambria Math" panose="02040503050406030204" pitchFamily="18" charset="0"/>
                      </a:rPr>
                      <m:t>=5.</m:t>
                    </m:r>
                  </m:oMath>
                </a14:m>
                <a:endParaRPr lang="en-AU" dirty="0"/>
              </a:p>
            </p:txBody>
          </p:sp>
        </mc:Choice>
        <mc:Fallback xmlns="">
          <p:sp>
            <p:nvSpPr>
              <p:cNvPr id="5" name="Text Placeholder 4">
                <a:extLst>
                  <a:ext uri="{FF2B5EF4-FFF2-40B4-BE49-F238E27FC236}">
                    <a16:creationId xmlns:a16="http://schemas.microsoft.com/office/drawing/2014/main" id="{D3B92E1F-618C-BE9E-058A-C268C583F2CF}"/>
                  </a:ext>
                </a:extLst>
              </p:cNvPr>
              <p:cNvSpPr>
                <a:spLocks noGrp="1" noRot="1" noChangeAspect="1" noMove="1" noResize="1" noEditPoints="1" noAdjustHandles="1" noChangeArrowheads="1" noChangeShapeType="1" noTextEdit="1"/>
              </p:cNvSpPr>
              <p:nvPr>
                <p:ph type="body" sz="quarter" idx="17"/>
              </p:nvPr>
            </p:nvSpPr>
            <p:spPr>
              <a:xfrm>
                <a:off x="359999" y="1405654"/>
                <a:ext cx="11832001" cy="4807835"/>
              </a:xfrm>
              <a:blipFill>
                <a:blip r:embed="rId2"/>
                <a:stretch>
                  <a:fillRect l="-1286" b="-526"/>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07D15E8E-B3EF-E13F-07DF-C75FCF142848}"/>
              </a:ext>
            </a:extLst>
          </p:cNvPr>
          <p:cNvSpPr/>
          <p:nvPr/>
        </p:nvSpPr>
        <p:spPr>
          <a:xfrm>
            <a:off x="4838121" y="3939121"/>
            <a:ext cx="3541466" cy="1142211"/>
          </a:xfrm>
          <a:prstGeom prst="wedgeRoundRectCallout">
            <a:avLst>
              <a:gd name="adj1" fmla="val -81817"/>
              <a:gd name="adj2" fmla="val 799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there 2 times?</a:t>
            </a:r>
          </a:p>
        </p:txBody>
      </p:sp>
      <p:sp>
        <p:nvSpPr>
          <p:cNvPr id="2" name="Slide Number Placeholder 1">
            <a:extLst>
              <a:ext uri="{FF2B5EF4-FFF2-40B4-BE49-F238E27FC236}">
                <a16:creationId xmlns:a16="http://schemas.microsoft.com/office/drawing/2014/main" id="{A6F00E61-DCF9-8E53-1A0F-F1825A7D0E69}"/>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52453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1484D-E406-718E-E4C0-0E957E8A6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924C1F-1474-2505-E965-ED34B753FC3C}"/>
              </a:ext>
            </a:extLst>
          </p:cNvPr>
          <p:cNvSpPr>
            <a:spLocks noGrp="1"/>
          </p:cNvSpPr>
          <p:nvPr>
            <p:ph type="title"/>
          </p:nvPr>
        </p:nvSpPr>
        <p:spPr/>
        <p:txBody>
          <a:bodyPr/>
          <a:lstStyle/>
          <a:p>
            <a:r>
              <a:rPr lang="en-AU" dirty="0">
                <a:latin typeface="+mj-lt"/>
              </a:rPr>
              <a:t>Your turn (3)</a:t>
            </a:r>
          </a:p>
        </p:txBody>
      </p:sp>
      <p:sp>
        <p:nvSpPr>
          <p:cNvPr id="13" name="Text Placeholder 12">
            <a:extLst>
              <a:ext uri="{FF2B5EF4-FFF2-40B4-BE49-F238E27FC236}">
                <a16:creationId xmlns:a16="http://schemas.microsoft.com/office/drawing/2014/main" id="{808997FB-91F9-A1CB-2C2A-DDADECAAA2C0}"/>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292EF14-800E-9FC0-29B6-3CA06A7795C5}"/>
                  </a:ext>
                </a:extLst>
              </p:cNvPr>
              <p:cNvSpPr>
                <a:spLocks noGrp="1"/>
              </p:cNvSpPr>
              <p:nvPr>
                <p:ph type="body" sz="quarter" idx="17"/>
              </p:nvPr>
            </p:nvSpPr>
            <p:spPr>
              <a:xfrm>
                <a:off x="360000" y="1567086"/>
                <a:ext cx="11349400" cy="4807835"/>
              </a:xfrm>
            </p:spPr>
            <p:txBody>
              <a:bodyPr/>
              <a:lstStyle/>
              <a:p>
                <a:r>
                  <a:rPr lang="en-AU" dirty="0"/>
                  <a:t>A rocket’s height above the ground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=7+6</m:t>
                    </m:r>
                    <m:r>
                      <a:rPr lang="en-AU" b="0" i="1" smtClean="0">
                        <a:latin typeface="Cambria Math" panose="02040503050406030204" pitchFamily="18" charset="0"/>
                      </a:rPr>
                      <m:t>𝑡</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t is the time in seconds.</a:t>
                </a:r>
              </a:p>
              <a:p>
                <a:pPr marL="457200" indent="-457200">
                  <a:buFont typeface="+mj-lt"/>
                  <a:buAutoNum type="alphaLcParenR" startAt="3"/>
                </a:pPr>
                <a:r>
                  <a:rPr lang="en-AU" dirty="0"/>
                  <a:t>At what time does the rocket return to the ground?</a:t>
                </a:r>
              </a:p>
              <a:p>
                <a:r>
                  <a:rPr lang="en-AU" dirty="0">
                    <a:solidFill>
                      <a:schemeClr val="accent2"/>
                    </a:solidFill>
                  </a:rPr>
                  <a:t>Solution</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7+6</m:t>
                      </m:r>
                      <m:r>
                        <a:rPr lang="en-AU" i="1">
                          <a:latin typeface="Cambria Math" panose="02040503050406030204" pitchFamily="18" charset="0"/>
                        </a:rPr>
                        <m:t>𝑡</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0</m:t>
                      </m:r>
                      <m:r>
                        <m:rPr>
                          <m:aln/>
                        </m:rPr>
                        <a:rPr lang="en-AU" i="1">
                          <a:latin typeface="Cambria Math" panose="02040503050406030204" pitchFamily="18" charset="0"/>
                        </a:rPr>
                        <m:t>=</m:t>
                      </m:r>
                      <m:r>
                        <a:rPr lang="en-AU" i="1">
                          <a:latin typeface="Cambria Math" panose="02040503050406030204" pitchFamily="18" charset="0"/>
                        </a:rPr>
                        <m:t>7+6</m:t>
                      </m:r>
                      <m:r>
                        <a:rPr lang="en-AU" i="1">
                          <a:latin typeface="Cambria Math" panose="02040503050406030204" pitchFamily="18" charset="0"/>
                        </a:rPr>
                        <m:t>𝑡</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𝑡</m:t>
                      </m:r>
                      <m:r>
                        <a:rPr lang="en-AU" i="1">
                          <a:latin typeface="Cambria Math" panose="02040503050406030204" pitchFamily="18" charset="0"/>
                        </a:rPr>
                        <m:t>+1)</m:t>
                      </m:r>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−7</m:t>
                          </m:r>
                        </m:e>
                      </m:d>
                      <m:r>
                        <m:rPr>
                          <m:aln/>
                        </m:rPr>
                        <a:rPr lang="en-AU" i="1">
                          <a:latin typeface="Cambria Math" panose="02040503050406030204" pitchFamily="18" charset="0"/>
                        </a:rPr>
                        <m:t>=</m:t>
                      </m:r>
                      <m:r>
                        <a:rPr lang="en-AU" i="1">
                          <a:latin typeface="Cambria Math" panose="02040503050406030204" pitchFamily="18" charset="0"/>
                        </a:rPr>
                        <m:t>0</m:t>
                      </m:r>
                    </m:oMath>
                    <m:oMath xmlns:m="http://schemas.openxmlformats.org/officeDocument/2006/math">
                      <m:r>
                        <a:rPr lang="en-AU" i="1">
                          <a:latin typeface="Cambria Math" panose="02040503050406030204" pitchFamily="18" charset="0"/>
                        </a:rPr>
                        <m:t>𝑡</m:t>
                      </m:r>
                      <m:r>
                        <m:rPr>
                          <m:aln/>
                        </m:rPr>
                        <a:rPr lang="en-AU" i="1">
                          <a:latin typeface="Cambria Math" panose="02040503050406030204" pitchFamily="18" charset="0"/>
                        </a:rPr>
                        <m:t>=</m:t>
                      </m:r>
                      <m:r>
                        <a:rPr lang="en-AU" i="1">
                          <a:latin typeface="Cambria Math" panose="02040503050406030204" pitchFamily="18" charset="0"/>
                        </a:rPr>
                        <m:t>7</m:t>
                      </m:r>
                    </m:oMath>
                  </m:oMathPara>
                </a14:m>
                <a:br>
                  <a:rPr lang="en-AU" i="1" dirty="0">
                    <a:latin typeface="Cambria Math" panose="02040503050406030204" pitchFamily="18" charset="0"/>
                  </a:rPr>
                </a:br>
                <a14:m>
                  <m:oMath xmlns:m="http://schemas.openxmlformats.org/officeDocument/2006/math">
                    <m:r>
                      <a:rPr lang="en-AU" i="1" dirty="0">
                        <a:latin typeface="Cambria Math" panose="02040503050406030204" pitchFamily="18" charset="0"/>
                      </a:rPr>
                      <m:t>𝑡</m:t>
                    </m:r>
                    <m:r>
                      <a:rPr lang="en-AU" i="1" dirty="0">
                        <a:latin typeface="Cambria Math" panose="02040503050406030204" pitchFamily="18" charset="0"/>
                      </a:rPr>
                      <m:t>=−1</m:t>
                    </m:r>
                    <m:r>
                      <a:rPr lang="en-AU" dirty="0">
                        <a:latin typeface="Cambria Math" panose="02040503050406030204" pitchFamily="18" charset="0"/>
                      </a:rPr>
                      <m:t> </m:t>
                    </m:r>
                    <m:r>
                      <m:rPr>
                        <m:sty m:val="p"/>
                      </m:rPr>
                      <a:rPr lang="en-AU" dirty="0">
                        <a:latin typeface="Cambria Math" panose="02040503050406030204" pitchFamily="18" charset="0"/>
                      </a:rPr>
                      <m:t>is</m:t>
                    </m:r>
                    <m:r>
                      <a:rPr lang="en-AU" dirty="0">
                        <a:latin typeface="Cambria Math" panose="02040503050406030204" pitchFamily="18" charset="0"/>
                      </a:rPr>
                      <m:t> </m:t>
                    </m:r>
                    <m:r>
                      <m:rPr>
                        <m:sty m:val="p"/>
                      </m:rPr>
                      <a:rPr lang="en-AU" dirty="0">
                        <a:latin typeface="Cambria Math" panose="02040503050406030204" pitchFamily="18" charset="0"/>
                      </a:rPr>
                      <m:t>an</m:t>
                    </m:r>
                    <m:r>
                      <a:rPr lang="en-AU" dirty="0">
                        <a:latin typeface="Cambria Math" panose="02040503050406030204" pitchFamily="18" charset="0"/>
                      </a:rPr>
                      <m:t> </m:t>
                    </m:r>
                    <m:r>
                      <m:rPr>
                        <m:sty m:val="p"/>
                      </m:rPr>
                      <a:rPr lang="en-AU" dirty="0">
                        <a:latin typeface="Cambria Math" panose="02040503050406030204" pitchFamily="18" charset="0"/>
                      </a:rPr>
                      <m:t>invalid</m:t>
                    </m:r>
                    <m:r>
                      <a:rPr lang="en-AU" dirty="0">
                        <a:latin typeface="Cambria Math" panose="02040503050406030204" pitchFamily="18" charset="0"/>
                      </a:rPr>
                      <m:t> </m:t>
                    </m:r>
                    <m:r>
                      <m:rPr>
                        <m:sty m:val="p"/>
                      </m:rPr>
                      <a:rPr lang="en-AU" dirty="0">
                        <a:latin typeface="Cambria Math" panose="02040503050406030204" pitchFamily="18" charset="0"/>
                      </a:rPr>
                      <m:t>solution</m:t>
                    </m:r>
                  </m:oMath>
                </a14:m>
                <a:r>
                  <a:rPr lang="en-AU" i="1" dirty="0">
                    <a:latin typeface="Cambria Math" panose="02040503050406030204" pitchFamily="18" charset="0"/>
                  </a:rPr>
                  <a:t> </a:t>
                </a:r>
                <a:endParaRPr lang="en-AU" dirty="0">
                  <a:latin typeface="Arial"/>
                </a:endParaRPr>
              </a:p>
            </p:txBody>
          </p:sp>
        </mc:Choice>
        <mc:Fallback xmlns="">
          <p:sp>
            <p:nvSpPr>
              <p:cNvPr id="5" name="Text Placeholder 4">
                <a:extLst>
                  <a:ext uri="{FF2B5EF4-FFF2-40B4-BE49-F238E27FC236}">
                    <a16:creationId xmlns:a16="http://schemas.microsoft.com/office/drawing/2014/main" id="{4292EF14-800E-9FC0-29B6-3CA06A7795C5}"/>
                  </a:ext>
                </a:extLst>
              </p:cNvPr>
              <p:cNvSpPr>
                <a:spLocks noGrp="1" noRot="1" noChangeAspect="1" noMove="1" noResize="1" noEditPoints="1" noAdjustHandles="1" noChangeArrowheads="1" noChangeShapeType="1" noTextEdit="1"/>
              </p:cNvSpPr>
              <p:nvPr>
                <p:ph type="body" sz="quarter" idx="17"/>
              </p:nvPr>
            </p:nvSpPr>
            <p:spPr>
              <a:xfrm>
                <a:off x="360000" y="1567086"/>
                <a:ext cx="11349400" cy="4807835"/>
              </a:xfrm>
              <a:blipFill>
                <a:blip r:embed="rId2"/>
                <a:stretch>
                  <a:fillRect l="-1341" r="-78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754E716-51FD-0D60-2C5F-E216608AD15D}"/>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9320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FB9D7-404D-DC76-4E48-7DD0B28C7378}"/>
              </a:ext>
            </a:extLst>
          </p:cNvPr>
          <p:cNvSpPr>
            <a:spLocks noGrp="1"/>
          </p:cNvSpPr>
          <p:nvPr>
            <p:ph type="title"/>
          </p:nvPr>
        </p:nvSpPr>
        <p:spPr/>
        <p:txBody>
          <a:bodyPr/>
          <a:lstStyle/>
          <a:p>
            <a:r>
              <a:rPr lang="en-AU" dirty="0">
                <a:latin typeface="+mj-lt"/>
              </a:rPr>
              <a:t>Newtonian notation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195F409-311C-ED1D-BCF3-D21E74F8621E}"/>
                  </a:ext>
                </a:extLst>
              </p:cNvPr>
              <p:cNvSpPr>
                <a:spLocks noGrp="1"/>
              </p:cNvSpPr>
              <p:nvPr>
                <p:ph type="body" sz="quarter" idx="17"/>
              </p:nvPr>
            </p:nvSpPr>
            <p:spPr/>
            <p:txBody>
              <a:bodyPr/>
              <a:lstStyle/>
              <a:p>
                <a:pPr/>
                <a14:m>
                  <m:oMathPara xmlns:m="http://schemas.openxmlformats.org/officeDocument/2006/math">
                    <m:oMathParaPr>
                      <m:jc m:val="centerGroup"/>
                    </m:oMathParaPr>
                    <m:oMath xmlns:m="http://schemas.openxmlformats.org/officeDocument/2006/math">
                      <m:f>
                        <m:fPr>
                          <m:ctrlPr>
                            <a:rPr lang="en-AU" sz="4000" i="1" smtClean="0">
                              <a:latin typeface="Cambria Math" panose="02040503050406030204" pitchFamily="18" charset="0"/>
                            </a:rPr>
                          </m:ctrlPr>
                        </m:fPr>
                        <m:num>
                          <m:r>
                            <a:rPr lang="en-AU" sz="4000" b="0" i="1" smtClean="0">
                              <a:latin typeface="Cambria Math" panose="02040503050406030204" pitchFamily="18" charset="0"/>
                            </a:rPr>
                            <m:t>𝑑𝑥</m:t>
                          </m:r>
                        </m:num>
                        <m:den>
                          <m:r>
                            <a:rPr lang="en-AU" sz="4000" i="1" smtClean="0">
                              <a:latin typeface="Cambria Math" panose="02040503050406030204" pitchFamily="18" charset="0"/>
                            </a:rPr>
                            <m:t>𝑑</m:t>
                          </m:r>
                          <m:r>
                            <a:rPr lang="en-AU" sz="4000" b="0" i="1" smtClean="0">
                              <a:latin typeface="Cambria Math" panose="02040503050406030204" pitchFamily="18" charset="0"/>
                            </a:rPr>
                            <m:t>𝑡</m:t>
                          </m:r>
                        </m:den>
                      </m:f>
                      <m:r>
                        <a:rPr lang="en-AU" sz="4000" b="0" i="1" smtClean="0">
                          <a:latin typeface="Cambria Math" panose="02040503050406030204" pitchFamily="18" charset="0"/>
                        </a:rPr>
                        <m:t>=</m:t>
                      </m:r>
                      <m:acc>
                        <m:accPr>
                          <m:chr m:val="̇"/>
                          <m:ctrlPr>
                            <a:rPr lang="en-AU" sz="4000" b="0" i="1" smtClean="0">
                              <a:latin typeface="Cambria Math" panose="02040503050406030204" pitchFamily="18" charset="0"/>
                            </a:rPr>
                          </m:ctrlPr>
                        </m:accPr>
                        <m:e>
                          <m:r>
                            <a:rPr lang="en-AU" sz="4000" b="0" i="1" smtClean="0">
                              <a:latin typeface="Cambria Math" panose="02040503050406030204" pitchFamily="18" charset="0"/>
                            </a:rPr>
                            <m:t>𝑥</m:t>
                          </m:r>
                        </m:e>
                      </m:acc>
                    </m:oMath>
                  </m:oMathPara>
                </a14:m>
                <a:br>
                  <a:rPr lang="en-AU" sz="2400" b="0" dirty="0"/>
                </a:br>
                <a:endParaRPr lang="en-AU" sz="2400" dirty="0"/>
              </a:p>
            </p:txBody>
          </p:sp>
        </mc:Choice>
        <mc:Fallback xmlns="">
          <p:sp>
            <p:nvSpPr>
              <p:cNvPr id="5" name="Text Placeholder 4">
                <a:extLst>
                  <a:ext uri="{FF2B5EF4-FFF2-40B4-BE49-F238E27FC236}">
                    <a16:creationId xmlns:a16="http://schemas.microsoft.com/office/drawing/2014/main" id="{0195F409-311C-ED1D-BCF3-D21E74F8621E}"/>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66CD47A-6F98-7586-1225-4E07712DC6AD}"/>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2010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57108-90D8-337E-AA40-5428C73453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9C679738-8878-4D76-4972-062A170B47DD}"/>
              </a:ext>
            </a:extLst>
          </p:cNvPr>
          <p:cNvSpPr>
            <a:spLocks noGrp="1"/>
          </p:cNvSpPr>
          <p:nvPr>
            <p:ph type="title"/>
          </p:nvPr>
        </p:nvSpPr>
        <p:spPr/>
        <p:txBody>
          <a:bodyPr/>
          <a:lstStyle/>
          <a:p>
            <a:r>
              <a:rPr lang="en-AU" dirty="0">
                <a:latin typeface="+mj-lt"/>
              </a:rPr>
              <a:t>Banner task 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3D41482-96C6-1127-D10C-CC2CFE737C24}"/>
                  </a:ext>
                </a:extLst>
              </p:cNvPr>
              <p:cNvSpPr>
                <a:spLocks noGrp="1"/>
              </p:cNvSpPr>
              <p:nvPr>
                <p:ph type="body" sz="quarter" idx="17"/>
              </p:nvPr>
            </p:nvSpPr>
            <p:spPr>
              <a:xfrm>
                <a:off x="360000" y="1567087"/>
                <a:ext cx="11484000" cy="1099914"/>
              </a:xfrm>
            </p:spPr>
            <p:txBody>
              <a:bodyPr/>
              <a:lstStyle/>
              <a:p>
                <a:r>
                  <a:rPr lang="en-AU" dirty="0">
                    <a:latin typeface="+mn-lt"/>
                  </a:rPr>
                  <a:t>Determine the expression for the velocity of a particle at time </a:t>
                </a:r>
                <a14:m>
                  <m:oMath xmlns:m="http://schemas.openxmlformats.org/officeDocument/2006/math">
                    <m:r>
                      <a:rPr lang="en-AU" i="1">
                        <a:latin typeface="Cambria Math" panose="02040503050406030204" pitchFamily="18" charset="0"/>
                      </a:rPr>
                      <m:t>𝑡</m:t>
                    </m:r>
                  </m:oMath>
                </a14:m>
                <a:r>
                  <a:rPr lang="en-AU" dirty="0">
                    <a:latin typeface="+mn-lt"/>
                  </a:rPr>
                  <a:t> </a:t>
                </a:r>
                <a14:m>
                  <m:oMath xmlns:m="http://schemas.openxmlformats.org/officeDocument/2006/math">
                    <m:r>
                      <a:rPr lang="en-AU" i="1">
                        <a:latin typeface="Cambria Math" panose="02040503050406030204" pitchFamily="18" charset="0"/>
                      </a:rPr>
                      <m:t>𝑠𝑒𝑐𝑜𝑛𝑑𝑠</m:t>
                    </m:r>
                  </m:oMath>
                </a14:m>
                <a:r>
                  <a:rPr lang="en-AU" dirty="0">
                    <a:latin typeface="+mn-lt"/>
                  </a:rPr>
                  <a:t> given the straight-line displacement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 </m:t>
                    </m:r>
                    <m:r>
                      <a:rPr lang="en-AU" i="1">
                        <a:latin typeface="Cambria Math" panose="02040503050406030204" pitchFamily="18" charset="0"/>
                      </a:rPr>
                      <m:t>𝑚𝑒𝑡𝑟𝑒𝑠</m:t>
                    </m:r>
                    <m:r>
                      <a:rPr lang="en-AU" i="1">
                        <a:latin typeface="Cambria Math" panose="02040503050406030204" pitchFamily="18" charset="0"/>
                      </a:rPr>
                      <m:t> </m:t>
                    </m:r>
                  </m:oMath>
                </a14:m>
                <a:r>
                  <a:rPr lang="en-AU" dirty="0">
                    <a:latin typeface="+mn-lt"/>
                  </a:rPr>
                  <a:t>and find the displacement and velocity at the given times.</a:t>
                </a:r>
              </a:p>
            </p:txBody>
          </p:sp>
        </mc:Choice>
        <mc:Fallback xmlns="">
          <p:sp>
            <p:nvSpPr>
              <p:cNvPr id="5" name="Text Placeholder 4">
                <a:extLst>
                  <a:ext uri="{FF2B5EF4-FFF2-40B4-BE49-F238E27FC236}">
                    <a16:creationId xmlns:a16="http://schemas.microsoft.com/office/drawing/2014/main" id="{F3D41482-96C6-1127-D10C-CC2CFE737C24}"/>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099914"/>
              </a:xfrm>
              <a:blipFill>
                <a:blip r:embed="rId2"/>
                <a:stretch>
                  <a:fillRect l="-1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BEDDC61-78FC-B8AB-9EDC-5E9885BB2801}"/>
                  </a:ext>
                </a:extLst>
              </p:cNvPr>
              <p:cNvSpPr txBox="1">
                <a:spLocks/>
              </p:cNvSpPr>
              <p:nvPr/>
            </p:nvSpPr>
            <p:spPr>
              <a:xfrm>
                <a:off x="359999" y="3091086"/>
                <a:ext cx="11484000" cy="10999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Determine the expression for the velocity of a particle at time </a:t>
                </a:r>
                <a14:m>
                  <m:oMath xmlns:m="http://schemas.openxmlformats.org/officeDocument/2006/math">
                    <m:r>
                      <a:rPr lang="en-AU" i="1">
                        <a:latin typeface="Cambria Math" panose="02040503050406030204" pitchFamily="18" charset="0"/>
                      </a:rPr>
                      <m:t>𝑡</m:t>
                    </m:r>
                  </m:oMath>
                </a14:m>
                <a:r>
                  <a:rPr lang="en-AU" dirty="0">
                    <a:latin typeface="+mn-lt"/>
                  </a:rPr>
                  <a:t> </a:t>
                </a:r>
                <a14:m>
                  <m:oMath xmlns:m="http://schemas.openxmlformats.org/officeDocument/2006/math">
                    <m:r>
                      <a:rPr lang="en-AU" i="1">
                        <a:latin typeface="Cambria Math" panose="02040503050406030204" pitchFamily="18" charset="0"/>
                      </a:rPr>
                      <m:t>𝑠𝑒𝑐𝑜𝑛𝑑𝑠</m:t>
                    </m:r>
                  </m:oMath>
                </a14:m>
                <a:r>
                  <a:rPr lang="en-AU" dirty="0">
                    <a:latin typeface="+mn-lt"/>
                  </a:rPr>
                  <a:t> given the displacement </a:t>
                </a:r>
                <a14:m>
                  <m:oMath xmlns:m="http://schemas.openxmlformats.org/officeDocument/2006/math">
                    <m:r>
                      <a:rPr lang="en-AU" i="1">
                        <a:latin typeface="Cambria Math" panose="02040503050406030204" pitchFamily="18" charset="0"/>
                      </a:rPr>
                      <m:t>𝑥</m:t>
                    </m:r>
                  </m:oMath>
                </a14:m>
                <a:r>
                  <a:rPr lang="en-AU" dirty="0">
                    <a:latin typeface="+mn-lt"/>
                  </a:rPr>
                  <a:t> </a:t>
                </a:r>
                <a14:m>
                  <m:oMath xmlns:m="http://schemas.openxmlformats.org/officeDocument/2006/math">
                    <m:r>
                      <a:rPr lang="en-AU" i="1">
                        <a:latin typeface="Cambria Math" panose="02040503050406030204" pitchFamily="18" charset="0"/>
                      </a:rPr>
                      <m:t>𝑚𝑒𝑡𝑟𝑒𝑠</m:t>
                    </m:r>
                  </m:oMath>
                </a14:m>
                <a:r>
                  <a:rPr lang="en-AU" dirty="0">
                    <a:latin typeface="+mn-lt"/>
                  </a:rPr>
                  <a:t> and find the times when the particle is at rest.</a:t>
                </a:r>
              </a:p>
            </p:txBody>
          </p:sp>
        </mc:Choice>
        <mc:Fallback xmlns="">
          <p:sp>
            <p:nvSpPr>
              <p:cNvPr id="6" name="Text Placeholder 4">
                <a:extLst>
                  <a:ext uri="{FF2B5EF4-FFF2-40B4-BE49-F238E27FC236}">
                    <a16:creationId xmlns:a16="http://schemas.microsoft.com/office/drawing/2014/main" id="{CBEDDC61-78FC-B8AB-9EDC-5E9885BB2801}"/>
                  </a:ext>
                </a:extLst>
              </p:cNvPr>
              <p:cNvSpPr txBox="1">
                <a:spLocks noRot="1" noChangeAspect="1" noMove="1" noResize="1" noEditPoints="1" noAdjustHandles="1" noChangeArrowheads="1" noChangeShapeType="1" noTextEdit="1"/>
              </p:cNvSpPr>
              <p:nvPr/>
            </p:nvSpPr>
            <p:spPr>
              <a:xfrm>
                <a:off x="359999" y="3091086"/>
                <a:ext cx="11484000" cy="1099914"/>
              </a:xfrm>
              <a:prstGeom prst="rect">
                <a:avLst/>
              </a:prstGeom>
              <a:blipFill>
                <a:blip r:embed="rId3"/>
                <a:stretch>
                  <a:fillRect l="-1326"/>
                </a:stretch>
              </a:blipFill>
            </p:spPr>
            <p:txBody>
              <a:bodyPr/>
              <a:lstStyle/>
              <a:p>
                <a:r>
                  <a:rPr lang="en-US">
                    <a:noFill/>
                  </a:rPr>
                  <a:t> </a:t>
                </a:r>
              </a:p>
            </p:txBody>
          </p:sp>
        </mc:Fallback>
      </mc:AlternateContent>
    </p:spTree>
    <p:extLst>
      <p:ext uri="{BB962C8B-B14F-4D97-AF65-F5344CB8AC3E}">
        <p14:creationId xmlns:p14="http://schemas.microsoft.com/office/powerpoint/2010/main" val="101811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9C880-ABAD-5043-0A6C-23E92E7F6CF8}"/>
              </a:ext>
            </a:extLst>
          </p:cNvPr>
          <p:cNvSpPr>
            <a:spLocks noGrp="1"/>
          </p:cNvSpPr>
          <p:nvPr>
            <p:ph type="ctrTitle"/>
          </p:nvPr>
        </p:nvSpPr>
        <p:spPr/>
        <p:txBody>
          <a:bodyPr/>
          <a:lstStyle/>
          <a:p>
            <a:r>
              <a:rPr lang="en-AU" dirty="0">
                <a:latin typeface="+mj-lt"/>
              </a:rPr>
              <a:t>Independent practice</a:t>
            </a:r>
          </a:p>
        </p:txBody>
      </p:sp>
      <p:sp>
        <p:nvSpPr>
          <p:cNvPr id="2" name="Slide Number Placeholder 1">
            <a:extLst>
              <a:ext uri="{FF2B5EF4-FFF2-40B4-BE49-F238E27FC236}">
                <a16:creationId xmlns:a16="http://schemas.microsoft.com/office/drawing/2014/main" id="{95081550-F31F-2793-E725-56EAD156D287}"/>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1554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A2413-E999-E507-79AA-8FB8FAB92E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52351E0A-2794-519D-D884-E0A848FDCB4B}"/>
              </a:ext>
            </a:extLst>
          </p:cNvPr>
          <p:cNvSpPr>
            <a:spLocks noGrp="1"/>
          </p:cNvSpPr>
          <p:nvPr>
            <p:ph type="title"/>
          </p:nvPr>
        </p:nvSpPr>
        <p:spPr/>
        <p:txBody>
          <a:bodyPr/>
          <a:lstStyle/>
          <a:p>
            <a:r>
              <a:rPr lang="en-AU" dirty="0">
                <a:latin typeface="+mj-lt"/>
              </a:rPr>
              <a:t>Exit ticket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1CDD88C-8E03-12C1-C2F8-5AB3F65F43BB}"/>
                  </a:ext>
                </a:extLst>
              </p:cNvPr>
              <p:cNvSpPr>
                <a:spLocks noGrp="1"/>
              </p:cNvSpPr>
              <p:nvPr>
                <p:ph type="body" sz="quarter" idx="17"/>
              </p:nvPr>
            </p:nvSpPr>
            <p:spPr/>
            <p:txBody>
              <a:bodyPr/>
              <a:lstStyle/>
              <a:p>
                <a:r>
                  <a:rPr lang="en-AU" dirty="0">
                    <a:latin typeface="+mn-lt"/>
                  </a:rPr>
                  <a:t>A particle moves in a straight line such that its displacement from a fixed-point </a:t>
                </a:r>
                <a:r>
                  <a:rPr lang="en-AU" i="1" dirty="0">
                    <a:latin typeface="+mn-lt"/>
                  </a:rPr>
                  <a:t>O</a:t>
                </a:r>
                <a:r>
                  <a:rPr lang="en-AU" dirty="0">
                    <a:latin typeface="+mn-lt"/>
                  </a:rPr>
                  <a:t> at time </a:t>
                </a:r>
                <a:r>
                  <a:rPr lang="en-AU" i="1" dirty="0">
                    <a:latin typeface="+mn-lt"/>
                  </a:rPr>
                  <a:t>t</a:t>
                </a:r>
                <a:r>
                  <a:rPr lang="en-AU" dirty="0">
                    <a:latin typeface="+mn-lt"/>
                  </a:rPr>
                  <a:t> seconds is given by</a:t>
                </a:r>
              </a:p>
              <a:p>
                <a14:m>
                  <m:oMath xmlns:m="http://schemas.openxmlformats.org/officeDocument/2006/math">
                    <m:r>
                      <a:rPr lang="en-AU" i="1">
                        <a:latin typeface="Cambria Math" panose="02040503050406030204" pitchFamily="18" charset="0"/>
                      </a:rPr>
                      <m:t>𝑠</m:t>
                    </m:r>
                    <m:d>
                      <m:dPr>
                        <m:ctrlPr>
                          <a:rPr lang="en-AU" i="1">
                            <a:latin typeface="Cambria Math" panose="02040503050406030204" pitchFamily="18" charset="0"/>
                          </a:rPr>
                        </m:ctrlPr>
                      </m:dPr>
                      <m:e>
                        <m:r>
                          <a:rPr lang="en-AU" i="1">
                            <a:latin typeface="Cambria Math" panose="02040503050406030204" pitchFamily="18" charset="0"/>
                          </a:rPr>
                          <m:t>𝑡</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3</m:t>
                        </m:r>
                      </m:sup>
                    </m:sSup>
                    <m:r>
                      <a:rPr lang="en-AU" i="1">
                        <a:latin typeface="Cambria Math" panose="02040503050406030204" pitchFamily="18" charset="0"/>
                      </a:rPr>
                      <m:t>−6</m:t>
                    </m:r>
                    <m:sSup>
                      <m:sSupPr>
                        <m:ctrlPr>
                          <a:rPr lang="en-AU" i="1">
                            <a:latin typeface="Cambria Math" panose="02040503050406030204" pitchFamily="18" charset="0"/>
                          </a:rPr>
                        </m:ctrlPr>
                      </m:sSupPr>
                      <m:e>
                        <m:r>
                          <a:rPr lang="en-AU" i="1">
                            <a:latin typeface="Cambria Math" panose="02040503050406030204" pitchFamily="18" charset="0"/>
                          </a:rPr>
                          <m:t>𝑡</m:t>
                        </m:r>
                      </m:e>
                      <m:sup>
                        <m:r>
                          <a:rPr lang="en-AU" i="1">
                            <a:latin typeface="Cambria Math" panose="02040503050406030204" pitchFamily="18" charset="0"/>
                          </a:rPr>
                          <m:t>2</m:t>
                        </m:r>
                      </m:sup>
                    </m:sSup>
                    <m:r>
                      <a:rPr lang="en-AU" i="1">
                        <a:latin typeface="Cambria Math" panose="02040503050406030204" pitchFamily="18" charset="0"/>
                      </a:rPr>
                      <m:t>+9</m:t>
                    </m:r>
                    <m:r>
                      <a:rPr lang="en-AU" i="1">
                        <a:latin typeface="Cambria Math" panose="02040503050406030204" pitchFamily="18" charset="0"/>
                      </a:rPr>
                      <m:t>𝑡</m:t>
                    </m:r>
                    <m:r>
                      <m:rPr>
                        <m:nor/>
                      </m:rPr>
                      <a:rPr lang="en-AU">
                        <a:latin typeface="+mn-lt"/>
                      </a:rPr>
                      <m:t> (</m:t>
                    </m:r>
                    <m:r>
                      <m:rPr>
                        <m:nor/>
                      </m:rPr>
                      <a:rPr lang="en-AU">
                        <a:latin typeface="+mn-lt"/>
                      </a:rPr>
                      <m:t>metres</m:t>
                    </m:r>
                    <m:r>
                      <m:rPr>
                        <m:nor/>
                      </m:rPr>
                      <a:rPr lang="en-AU">
                        <a:latin typeface="+mn-lt"/>
                      </a:rPr>
                      <m:t>)</m:t>
                    </m:r>
                  </m:oMath>
                </a14:m>
                <a:r>
                  <a:rPr lang="en-AU" dirty="0">
                    <a:latin typeface="+mn-lt"/>
                  </a:rPr>
                  <a:t>. </a:t>
                </a:r>
              </a:p>
              <a:p>
                <a:pPr marL="342900" lvl="0" indent="-342900">
                  <a:buFont typeface="Arial" panose="020B0604020202020204" pitchFamily="34" charset="0"/>
                  <a:buChar char="•"/>
                </a:pPr>
                <a:r>
                  <a:rPr lang="en-AU" dirty="0">
                    <a:latin typeface="+mn-lt"/>
                  </a:rPr>
                  <a:t>Determine an expression for the velocity of the particle at time </a:t>
                </a:r>
                <a14:m>
                  <m:oMath xmlns:m="http://schemas.openxmlformats.org/officeDocument/2006/math">
                    <m:r>
                      <a:rPr lang="en-AU" i="1">
                        <a:latin typeface="Cambria Math" panose="02040503050406030204" pitchFamily="18" charset="0"/>
                      </a:rPr>
                      <m:t>𝑡</m:t>
                    </m:r>
                  </m:oMath>
                </a14:m>
                <a:r>
                  <a:rPr lang="en-AU" dirty="0">
                    <a:latin typeface="+mn-lt"/>
                  </a:rPr>
                  <a:t> seconds.</a:t>
                </a:r>
              </a:p>
              <a:p>
                <a:pPr marL="342900" lvl="0" indent="-342900">
                  <a:buFont typeface="Arial" panose="020B0604020202020204" pitchFamily="34" charset="0"/>
                  <a:buChar char="•"/>
                </a:pPr>
                <a:r>
                  <a:rPr lang="en-AU" dirty="0">
                    <a:latin typeface="+mn-lt"/>
                  </a:rPr>
                  <a:t>Find the velocity of the particle at </a:t>
                </a:r>
                <a14:m>
                  <m:oMath xmlns:m="http://schemas.openxmlformats.org/officeDocument/2006/math">
                    <m:r>
                      <m:rPr>
                        <m:sty m:val="p"/>
                      </m:rPr>
                      <a:rPr lang="en-AU">
                        <a:latin typeface="Cambria Math" panose="02040503050406030204" pitchFamily="18" charset="0"/>
                      </a:rPr>
                      <m:t>t</m:t>
                    </m:r>
                    <m:r>
                      <a:rPr lang="en-AU" i="1">
                        <a:latin typeface="Cambria Math" panose="02040503050406030204" pitchFamily="18" charset="0"/>
                      </a:rPr>
                      <m:t>=2</m:t>
                    </m:r>
                  </m:oMath>
                </a14:m>
                <a:r>
                  <a:rPr lang="en-AU" dirty="0">
                    <a:latin typeface="+mn-lt"/>
                  </a:rPr>
                  <a:t> seconds.</a:t>
                </a:r>
              </a:p>
              <a:p>
                <a:pPr marL="342900" lvl="0" indent="-342900">
                  <a:buFont typeface="Arial" panose="020B0604020202020204" pitchFamily="34" charset="0"/>
                  <a:buChar char="•"/>
                </a:pPr>
                <a:r>
                  <a:rPr lang="en-AU" dirty="0">
                    <a:latin typeface="+mn-lt"/>
                  </a:rPr>
                  <a:t>Find the time(s) when the particle is momentarily at rest.</a:t>
                </a:r>
              </a:p>
            </p:txBody>
          </p:sp>
        </mc:Choice>
        <mc:Fallback xmlns="">
          <p:sp>
            <p:nvSpPr>
              <p:cNvPr id="5" name="Text Placeholder 4">
                <a:extLst>
                  <a:ext uri="{FF2B5EF4-FFF2-40B4-BE49-F238E27FC236}">
                    <a16:creationId xmlns:a16="http://schemas.microsoft.com/office/drawing/2014/main" id="{41CDD88C-8E03-12C1-C2F8-5AB3F65F43BB}"/>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US">
                    <a:noFill/>
                  </a:rPr>
                  <a:t> </a:t>
                </a:r>
              </a:p>
            </p:txBody>
          </p:sp>
        </mc:Fallback>
      </mc:AlternateContent>
    </p:spTree>
    <p:extLst>
      <p:ext uri="{BB962C8B-B14F-4D97-AF65-F5344CB8AC3E}">
        <p14:creationId xmlns:p14="http://schemas.microsoft.com/office/powerpoint/2010/main" val="324517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endParaRPr lang="en-AU" dirty="0">
              <a:latin typeface="+mj-lt"/>
            </a:endParaRP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61474"/>
            <a:ext cx="11303000" cy="46365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r>
              <a:rPr lang="en-AU" sz="2000" dirty="0"/>
              <a:t>  </a:t>
            </a:r>
            <a:endParaRPr lang="en-AU" dirty="0"/>
          </a:p>
          <a:p>
            <a:pPr marL="342900" lvl="0" indent="-342900">
              <a:lnSpc>
                <a:spcPct val="150000"/>
              </a:lnSpc>
              <a:spcAft>
                <a:spcPts val="600"/>
              </a:spcAft>
              <a:buFont typeface="Arial" panose="020B0604020202020204" pitchFamily="34" charset="0"/>
              <a:buChar char="•"/>
            </a:pPr>
            <a:r>
              <a:rPr lang="en-AU" sz="2000" dirty="0"/>
              <a:t>To be able to explain the difference between distance and displacement as well as velocity and speed.</a:t>
            </a:r>
          </a:p>
          <a:p>
            <a:pPr marL="342900" indent="-342900">
              <a:lnSpc>
                <a:spcPct val="150000"/>
              </a:lnSpc>
              <a:spcAft>
                <a:spcPts val="600"/>
              </a:spcAft>
              <a:buFont typeface="Arial" panose="020B0604020202020204" pitchFamily="34" charset="0"/>
              <a:buChar char="•"/>
            </a:pPr>
            <a:r>
              <a:rPr lang="en-AU" sz="2000" dirty="0"/>
              <a:t>To be able to calculate the displacement and velocity of a moving object.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t>I can define displacement and velocity as having both size and direction.</a:t>
            </a:r>
          </a:p>
          <a:p>
            <a:pPr marL="342900" indent="-342900">
              <a:lnSpc>
                <a:spcPct val="150000"/>
              </a:lnSpc>
              <a:spcAft>
                <a:spcPts val="600"/>
              </a:spcAft>
              <a:buFont typeface="Arial"/>
              <a:buChar char="•"/>
            </a:pPr>
            <a:r>
              <a:rPr lang="en-AU" sz="2000" dirty="0"/>
              <a:t>I can find the velocity equation from the displacement equation.</a:t>
            </a:r>
          </a:p>
          <a:p>
            <a:pPr marL="342900" indent="-342900">
              <a:lnSpc>
                <a:spcPct val="150000"/>
              </a:lnSpc>
              <a:spcAft>
                <a:spcPts val="600"/>
              </a:spcAft>
              <a:buFont typeface="Arial"/>
              <a:buChar char="•"/>
            </a:pPr>
            <a:r>
              <a:rPr lang="en-AU" sz="2000" dirty="0"/>
              <a:t>I can find when velocity and displacement are zero and interpret the value.</a:t>
            </a:r>
          </a:p>
          <a:p>
            <a:pPr marL="342900" indent="-342900">
              <a:lnSpc>
                <a:spcPct val="150000"/>
              </a:lnSpc>
              <a:spcAft>
                <a:spcPts val="600"/>
              </a:spcAft>
              <a:buFont typeface="Arial"/>
              <a:buChar char="•"/>
            </a:pPr>
            <a:r>
              <a:rPr lang="en-AU" sz="2000" dirty="0"/>
              <a:t>I can interpret displacement and velocity graphs with respect to time.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C3C97-A605-4C4E-C020-5A1030A7464A}"/>
              </a:ext>
            </a:extLst>
          </p:cNvPr>
          <p:cNvSpPr>
            <a:spLocks noGrp="1"/>
          </p:cNvSpPr>
          <p:nvPr>
            <p:ph type="title"/>
          </p:nvPr>
        </p:nvSpPr>
        <p:spPr/>
        <p:txBody>
          <a:bodyPr/>
          <a:lstStyle/>
          <a:p>
            <a:r>
              <a:rPr lang="en-AU" dirty="0">
                <a:latin typeface="+mj-lt"/>
              </a:rPr>
              <a:t>Definitions (1)</a:t>
            </a:r>
          </a:p>
        </p:txBody>
      </p:sp>
      <p:sp>
        <p:nvSpPr>
          <p:cNvPr id="4" name="Text Placeholder 3">
            <a:extLst>
              <a:ext uri="{FF2B5EF4-FFF2-40B4-BE49-F238E27FC236}">
                <a16:creationId xmlns:a16="http://schemas.microsoft.com/office/drawing/2014/main" id="{219AE78B-98A0-3908-BD38-61F0FAA84DAB}"/>
              </a:ext>
            </a:extLst>
          </p:cNvPr>
          <p:cNvSpPr>
            <a:spLocks noGrp="1"/>
          </p:cNvSpPr>
          <p:nvPr>
            <p:ph type="body" sz="quarter" idx="18"/>
          </p:nvPr>
        </p:nvSpPr>
        <p:spPr/>
        <p:txBody>
          <a:bodyPr/>
          <a:lstStyle/>
          <a:p>
            <a:r>
              <a:rPr lang="en-AU" dirty="0">
                <a:latin typeface="+mj-lt"/>
              </a:rPr>
              <a:t>Glossary</a:t>
            </a:r>
          </a:p>
        </p:txBody>
      </p:sp>
      <p:sp>
        <p:nvSpPr>
          <p:cNvPr id="5" name="Text Placeholder 4">
            <a:extLst>
              <a:ext uri="{FF2B5EF4-FFF2-40B4-BE49-F238E27FC236}">
                <a16:creationId xmlns:a16="http://schemas.microsoft.com/office/drawing/2014/main" id="{774FE6D3-1292-704C-60A1-32D8CE515795}"/>
              </a:ext>
            </a:extLst>
          </p:cNvPr>
          <p:cNvSpPr>
            <a:spLocks noGrp="1"/>
          </p:cNvSpPr>
          <p:nvPr>
            <p:ph type="body" sz="quarter" idx="17"/>
          </p:nvPr>
        </p:nvSpPr>
        <p:spPr>
          <a:xfrm>
            <a:off x="983273" y="2013210"/>
            <a:ext cx="10225454" cy="3703502"/>
          </a:xfrm>
          <a:solidFill>
            <a:schemeClr val="accent3">
              <a:lumMod val="20000"/>
              <a:lumOff val="80000"/>
            </a:schemeClr>
          </a:solidFill>
        </p:spPr>
        <p:txBody>
          <a:bodyPr lIns="180000" tIns="180000" rIns="180000" bIns="180000"/>
          <a:lstStyle/>
          <a:p>
            <a:r>
              <a:rPr lang="en-AU" sz="2800" b="1" dirty="0"/>
              <a:t>Distance </a:t>
            </a:r>
            <a:r>
              <a:rPr lang="en-AU" sz="2800" dirty="0"/>
              <a:t>– The length between two points, </a:t>
            </a:r>
            <a:r>
              <a:rPr lang="en-AU" sz="2800" b="1" i="1" dirty="0"/>
              <a:t>magnitude (size) only</a:t>
            </a:r>
            <a:r>
              <a:rPr lang="en-AU" sz="2800" dirty="0"/>
              <a:t>.</a:t>
            </a:r>
          </a:p>
          <a:p>
            <a:r>
              <a:rPr lang="en-AU" sz="2800" b="1" dirty="0"/>
              <a:t>Displacement </a:t>
            </a:r>
            <a:r>
              <a:rPr lang="en-AU" sz="2800" dirty="0"/>
              <a:t>– The change in position of an object, after a period of time, from its original position. It has </a:t>
            </a:r>
            <a:r>
              <a:rPr lang="en-AU" sz="2800" b="1" i="1" dirty="0"/>
              <a:t>both magnitude and direction</a:t>
            </a:r>
            <a:r>
              <a:rPr lang="en-AU" sz="2800" dirty="0"/>
              <a:t>.</a:t>
            </a:r>
          </a:p>
        </p:txBody>
      </p:sp>
      <p:sp>
        <p:nvSpPr>
          <p:cNvPr id="2" name="Slide Number Placeholder 1">
            <a:extLst>
              <a:ext uri="{FF2B5EF4-FFF2-40B4-BE49-F238E27FC236}">
                <a16:creationId xmlns:a16="http://schemas.microsoft.com/office/drawing/2014/main" id="{DF0D3E95-F58E-F462-255B-FDA4B047D952}"/>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21697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15B0F9-83DB-DA83-D8FB-AA2C4DF20E5F}"/>
              </a:ext>
            </a:extLst>
          </p:cNvPr>
          <p:cNvSpPr>
            <a:spLocks noGrp="1"/>
          </p:cNvSpPr>
          <p:nvPr>
            <p:ph type="title"/>
          </p:nvPr>
        </p:nvSpPr>
        <p:spPr/>
        <p:txBody>
          <a:bodyPr/>
          <a:lstStyle/>
          <a:p>
            <a:r>
              <a:rPr lang="en-AU" dirty="0">
                <a:latin typeface="+mj-lt"/>
              </a:rPr>
              <a:t>Graph 1</a:t>
            </a:r>
          </a:p>
        </p:txBody>
      </p:sp>
      <p:pic>
        <p:nvPicPr>
          <p:cNvPr id="12" name="Picture 11" descr="Distance time graph starting at (0,0) moving to (3,9) then to (5,9) then to (8,0).">
            <a:extLst>
              <a:ext uri="{FF2B5EF4-FFF2-40B4-BE49-F238E27FC236}">
                <a16:creationId xmlns:a16="http://schemas.microsoft.com/office/drawing/2014/main" id="{507B68A1-D495-4097-CA71-EEE194DBA4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429" y="2097940"/>
            <a:ext cx="8350150" cy="3898414"/>
          </a:xfrm>
          <a:prstGeom prst="rect">
            <a:avLst/>
          </a:prstGeom>
        </p:spPr>
      </p:pic>
      <p:sp>
        <p:nvSpPr>
          <p:cNvPr id="10" name="TextBox 9">
            <a:extLst>
              <a:ext uri="{FF2B5EF4-FFF2-40B4-BE49-F238E27FC236}">
                <a16:creationId xmlns:a16="http://schemas.microsoft.com/office/drawing/2014/main" id="{102334BB-DE5E-4374-AD0A-656FDB923E95}"/>
              </a:ext>
            </a:extLst>
          </p:cNvPr>
          <p:cNvSpPr txBox="1"/>
          <p:nvPr/>
        </p:nvSpPr>
        <p:spPr>
          <a:xfrm>
            <a:off x="9179169" y="2097940"/>
            <a:ext cx="2136531" cy="1565031"/>
          </a:xfrm>
          <a:prstGeom prst="rect">
            <a:avLst/>
          </a:prstGeom>
          <a:noFill/>
        </p:spPr>
        <p:txBody>
          <a:bodyPr wrap="square" lIns="0" tIns="0" rIns="0" bIns="0" rtlCol="0">
            <a:noAutofit/>
          </a:bodyPr>
          <a:lstStyle/>
          <a:p>
            <a:pPr algn="l"/>
            <a:r>
              <a:rPr lang="en-AU" sz="1800" dirty="0"/>
              <a:t>Distance = 18 m</a:t>
            </a:r>
          </a:p>
          <a:p>
            <a:pPr algn="l"/>
            <a:endParaRPr lang="en-AU" sz="1800" dirty="0"/>
          </a:p>
          <a:p>
            <a:pPr algn="l"/>
            <a:r>
              <a:rPr lang="en-AU" sz="1800" dirty="0"/>
              <a:t>Displacement = 0 m </a:t>
            </a:r>
          </a:p>
        </p:txBody>
      </p:sp>
      <p:sp>
        <p:nvSpPr>
          <p:cNvPr id="2" name="Slide Number Placeholder 1">
            <a:extLst>
              <a:ext uri="{FF2B5EF4-FFF2-40B4-BE49-F238E27FC236}">
                <a16:creationId xmlns:a16="http://schemas.microsoft.com/office/drawing/2014/main" id="{9D16865D-143F-1316-090A-1F894135527B}"/>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7364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160D7-5DEA-FD94-3D47-C98FD3B2ECBE}"/>
              </a:ext>
            </a:extLst>
          </p:cNvPr>
          <p:cNvSpPr>
            <a:spLocks noGrp="1"/>
          </p:cNvSpPr>
          <p:nvPr>
            <p:ph type="title"/>
          </p:nvPr>
        </p:nvSpPr>
        <p:spPr/>
        <p:txBody>
          <a:bodyPr/>
          <a:lstStyle/>
          <a:p>
            <a:r>
              <a:rPr lang="en-AU" dirty="0">
                <a:latin typeface="+mj-lt"/>
              </a:rPr>
              <a:t>Definitions (2)</a:t>
            </a:r>
          </a:p>
        </p:txBody>
      </p:sp>
      <p:sp>
        <p:nvSpPr>
          <p:cNvPr id="5" name="Text Placeholder 4">
            <a:extLst>
              <a:ext uri="{FF2B5EF4-FFF2-40B4-BE49-F238E27FC236}">
                <a16:creationId xmlns:a16="http://schemas.microsoft.com/office/drawing/2014/main" id="{29A9AA43-E48F-972C-99B2-5247EAB5A2A3}"/>
              </a:ext>
            </a:extLst>
          </p:cNvPr>
          <p:cNvSpPr>
            <a:spLocks noGrp="1"/>
          </p:cNvSpPr>
          <p:nvPr>
            <p:ph type="body" sz="quarter" idx="17"/>
          </p:nvPr>
        </p:nvSpPr>
        <p:spPr>
          <a:xfrm>
            <a:off x="359999" y="2193596"/>
            <a:ext cx="11484000" cy="3043422"/>
          </a:xfrm>
          <a:solidFill>
            <a:schemeClr val="accent3">
              <a:lumMod val="20000"/>
              <a:lumOff val="80000"/>
            </a:schemeClr>
          </a:solidFill>
        </p:spPr>
        <p:txBody>
          <a:bodyPr lIns="180000" tIns="180000" rIns="180000" bIns="180000"/>
          <a:lstStyle/>
          <a:p>
            <a:r>
              <a:rPr lang="en-AU" sz="2800" b="1" dirty="0"/>
              <a:t>Speed</a:t>
            </a:r>
            <a:r>
              <a:rPr lang="en-AU" sz="2800" dirty="0"/>
              <a:t> – The absolute value of an object’s velocity. It represents how fast the object is moving. </a:t>
            </a:r>
          </a:p>
          <a:p>
            <a:r>
              <a:rPr lang="en-AU" sz="2800" b="1" dirty="0"/>
              <a:t>Velocity</a:t>
            </a:r>
            <a:r>
              <a:rPr lang="en-AU" sz="2800" dirty="0"/>
              <a:t> – The rate of change of an object's position with respect to time. meaning it has </a:t>
            </a:r>
            <a:r>
              <a:rPr lang="en-AU" sz="2800" b="1" i="1" dirty="0"/>
              <a:t>both magnitude and direction</a:t>
            </a:r>
            <a:r>
              <a:rPr lang="en-AU" sz="2800" dirty="0"/>
              <a:t>.</a:t>
            </a:r>
          </a:p>
        </p:txBody>
      </p:sp>
      <p:sp>
        <p:nvSpPr>
          <p:cNvPr id="2" name="Slide Number Placeholder 1">
            <a:extLst>
              <a:ext uri="{FF2B5EF4-FFF2-40B4-BE49-F238E27FC236}">
                <a16:creationId xmlns:a16="http://schemas.microsoft.com/office/drawing/2014/main" id="{0BBCC616-B22E-76C9-0F9C-C02C963C26C2}"/>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9639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a:xfrm>
            <a:off x="540000" y="4026317"/>
            <a:ext cx="11291998" cy="800681"/>
          </a:xfrm>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Worked example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405654"/>
                <a:ext cx="7587102" cy="4807835"/>
              </a:xfrm>
            </p:spPr>
            <p:txBody>
              <a:bodyPr/>
              <a:lstStyle/>
              <a:p>
                <a:r>
                  <a:rPr lang="en-AU" dirty="0"/>
                  <a:t>A particle’s displacement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=15</m:t>
                    </m:r>
                    <m:r>
                      <a:rPr lang="en-AU" b="0" i="1" smtClean="0">
                        <a:latin typeface="Cambria Math" panose="02040503050406030204" pitchFamily="18" charset="0"/>
                      </a:rPr>
                      <m:t>𝑡</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a:t>
                </a:r>
                <a14:m>
                  <m:oMath xmlns:m="http://schemas.openxmlformats.org/officeDocument/2006/math">
                    <m:r>
                      <a:rPr lang="en-AU" i="1" dirty="0" smtClean="0">
                        <a:latin typeface="Cambria Math" panose="02040503050406030204" pitchFamily="18" charset="0"/>
                      </a:rPr>
                      <m:t>𝑡</m:t>
                    </m:r>
                  </m:oMath>
                </a14:m>
                <a:r>
                  <a:rPr lang="en-AU" dirty="0"/>
                  <a:t> is the time in seconds.</a:t>
                </a:r>
              </a:p>
              <a:p>
                <a:pPr marL="457200" indent="-457200">
                  <a:buAutoNum type="alphaLcParenR"/>
                </a:pPr>
                <a:r>
                  <a:rPr lang="en-AU" dirty="0"/>
                  <a:t>Write an equation for the velocity over time.</a:t>
                </a:r>
              </a:p>
              <a:p>
                <a:r>
                  <a:rPr lang="en-AU" dirty="0">
                    <a:solidFill>
                      <a:schemeClr val="accent2"/>
                    </a:solidFill>
                  </a:rPr>
                  <a:t> Solution</a:t>
                </a:r>
                <a:endParaRPr lang="en-AU" i="1" dirty="0">
                  <a:solidFill>
                    <a:schemeClr val="accent2"/>
                  </a:solidFill>
                  <a:latin typeface="Cambria Math" panose="02040503050406030204" pitchFamily="18" charset="0"/>
                </a:endParaRPr>
              </a:p>
              <a:p>
                <a:pPr algn="ct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𝑑𝑥</m:t>
                        </m:r>
                      </m:num>
                      <m:den>
                        <m:r>
                          <a:rPr lang="en-AU" i="1">
                            <a:latin typeface="Cambria Math" panose="02040503050406030204" pitchFamily="18" charset="0"/>
                          </a:rPr>
                          <m:t>𝑑𝑡</m:t>
                        </m:r>
                      </m:den>
                    </m:f>
                    <m:r>
                      <a:rPr lang="en-AU" i="1">
                        <a:latin typeface="Cambria Math" panose="02040503050406030204" pitchFamily="18" charset="0"/>
                      </a:rPr>
                      <m:t>=</m:t>
                    </m:r>
                    <m:acc>
                      <m:accPr>
                        <m:chr m:val="̇"/>
                        <m:ctrlPr>
                          <a:rPr lang="en-AU" i="1">
                            <a:latin typeface="Cambria Math" panose="02040503050406030204" pitchFamily="18" charset="0"/>
                          </a:rPr>
                        </m:ctrlPr>
                      </m:accPr>
                      <m:e>
                        <m:r>
                          <a:rPr lang="en-AU" i="1">
                            <a:latin typeface="Cambria Math" panose="02040503050406030204" pitchFamily="18" charset="0"/>
                          </a:rPr>
                          <m:t>𝑥</m:t>
                        </m:r>
                      </m:e>
                    </m:acc>
                    <m:r>
                      <a:rPr lang="en-AU" i="1">
                        <a:latin typeface="Cambria Math" panose="02040503050406030204" pitchFamily="18" charset="0"/>
                      </a:rPr>
                      <m:t>=15−6</m:t>
                    </m:r>
                    <m:r>
                      <a:rPr lang="en-AU" i="1">
                        <a:latin typeface="Cambria Math" panose="02040503050406030204" pitchFamily="18" charset="0"/>
                      </a:rPr>
                      <m:t>𝑡</m:t>
                    </m:r>
                  </m:oMath>
                </a14:m>
                <a:r>
                  <a:rPr lang="en-AU" dirty="0"/>
                  <a:t>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405654"/>
                <a:ext cx="7587102" cy="4807835"/>
              </a:xfrm>
              <a:blipFill>
                <a:blip r:embed="rId2"/>
                <a:stretch>
                  <a:fillRect l="-2008" r="-2490"/>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21324FB0-CECE-CC52-F2A0-093506736190}"/>
              </a:ext>
            </a:extLst>
          </p:cNvPr>
          <p:cNvSpPr/>
          <p:nvPr/>
        </p:nvSpPr>
        <p:spPr>
          <a:xfrm>
            <a:off x="7175937" y="3429000"/>
            <a:ext cx="3541466" cy="1142211"/>
          </a:xfrm>
          <a:prstGeom prst="wedgeRoundRectCallout">
            <a:avLst>
              <a:gd name="adj1" fmla="val -101947"/>
              <a:gd name="adj2" fmla="val 121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have we calculated the derivative?</a:t>
            </a:r>
          </a:p>
        </p:txBody>
      </p: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E1E69-95F5-D3A2-0FEF-73C817F18A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CD1CF3-E66E-E08A-4F37-4677A0008D5E}"/>
              </a:ext>
            </a:extLst>
          </p:cNvPr>
          <p:cNvSpPr>
            <a:spLocks noGrp="1"/>
          </p:cNvSpPr>
          <p:nvPr>
            <p:ph type="title"/>
          </p:nvPr>
        </p:nvSpPr>
        <p:spPr/>
        <p:txBody>
          <a:bodyPr/>
          <a:lstStyle/>
          <a:p>
            <a:r>
              <a:rPr lang="en-AU" dirty="0">
                <a:latin typeface="+mj-lt"/>
              </a:rPr>
              <a:t>Your turn (1)</a:t>
            </a:r>
          </a:p>
        </p:txBody>
      </p:sp>
      <p:sp>
        <p:nvSpPr>
          <p:cNvPr id="13" name="Text Placeholder 12">
            <a:extLst>
              <a:ext uri="{FF2B5EF4-FFF2-40B4-BE49-F238E27FC236}">
                <a16:creationId xmlns:a16="http://schemas.microsoft.com/office/drawing/2014/main" id="{9E55E435-49B3-1F03-2ECF-002964AC0E46}"/>
              </a:ext>
            </a:extLst>
          </p:cNvPr>
          <p:cNvSpPr>
            <a:spLocks noGrp="1"/>
          </p:cNvSpPr>
          <p:nvPr>
            <p:ph type="body" sz="quarter" idx="18"/>
          </p:nvPr>
        </p:nvSpPr>
        <p:spPr>
          <a:xfrm>
            <a:off x="360363" y="982663"/>
            <a:ext cx="11483975" cy="309562"/>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8492AC4-14D5-3888-A681-EAF1993D78FF}"/>
                  </a:ext>
                </a:extLst>
              </p:cNvPr>
              <p:cNvSpPr>
                <a:spLocks noGrp="1"/>
              </p:cNvSpPr>
              <p:nvPr>
                <p:ph type="body" sz="quarter" idx="17"/>
              </p:nvPr>
            </p:nvSpPr>
            <p:spPr>
              <a:xfrm>
                <a:off x="360000" y="1567086"/>
                <a:ext cx="11103454" cy="4807835"/>
              </a:xfrm>
            </p:spPr>
            <p:txBody>
              <a:bodyPr/>
              <a:lstStyle/>
              <a:p>
                <a:r>
                  <a:rPr lang="en-AU" dirty="0"/>
                  <a:t>A rocket’s height above the ground is given by the equation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=7+6</m:t>
                    </m:r>
                    <m:r>
                      <a:rPr lang="en-AU" b="0" i="1" smtClean="0">
                        <a:latin typeface="Cambria Math" panose="02040503050406030204" pitchFamily="18" charset="0"/>
                      </a:rPr>
                      <m:t>𝑡</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oMath>
                </a14:m>
                <a:r>
                  <a:rPr lang="en-AU" dirty="0"/>
                  <a:t> cm where t is the time in seconds.</a:t>
                </a:r>
              </a:p>
              <a:p>
                <a:pPr marL="457200" indent="-457200">
                  <a:buAutoNum type="alphaLcParenR"/>
                </a:pPr>
                <a:r>
                  <a:rPr lang="en-AU" dirty="0"/>
                  <a:t>Write an equation for the velocity over time.</a:t>
                </a:r>
              </a:p>
              <a:p>
                <a:r>
                  <a:rPr lang="en-AU" dirty="0">
                    <a:solidFill>
                      <a:schemeClr val="accent2"/>
                    </a:solidFill>
                  </a:rPr>
                  <a:t>Solution</a:t>
                </a:r>
              </a:p>
              <a:p>
                <a:r>
                  <a:rPr lang="en-AU" dirty="0"/>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𝑑𝑥</m:t>
                        </m:r>
                      </m:num>
                      <m:den>
                        <m:r>
                          <a:rPr lang="en-AU" i="1">
                            <a:latin typeface="Cambria Math" panose="02040503050406030204" pitchFamily="18" charset="0"/>
                          </a:rPr>
                          <m:t>𝑑𝑡</m:t>
                        </m:r>
                      </m:den>
                    </m:f>
                    <m:r>
                      <a:rPr lang="en-AU" i="1">
                        <a:latin typeface="Cambria Math" panose="02040503050406030204" pitchFamily="18" charset="0"/>
                      </a:rPr>
                      <m:t>=</m:t>
                    </m:r>
                    <m:acc>
                      <m:accPr>
                        <m:chr m:val="̇"/>
                        <m:ctrlPr>
                          <a:rPr lang="en-AU" i="1">
                            <a:latin typeface="Cambria Math" panose="02040503050406030204" pitchFamily="18" charset="0"/>
                          </a:rPr>
                        </m:ctrlPr>
                      </m:accPr>
                      <m:e>
                        <m:r>
                          <a:rPr lang="en-AU" i="1">
                            <a:latin typeface="Cambria Math" panose="02040503050406030204" pitchFamily="18" charset="0"/>
                          </a:rPr>
                          <m:t>𝑥</m:t>
                        </m:r>
                      </m:e>
                    </m:acc>
                    <m:r>
                      <a:rPr lang="en-AU" i="1">
                        <a:latin typeface="Cambria Math" panose="02040503050406030204" pitchFamily="18" charset="0"/>
                      </a:rPr>
                      <m:t>=6−2</m:t>
                    </m:r>
                  </m:oMath>
                </a14:m>
                <a:r>
                  <a:rPr lang="en-AU" dirty="0"/>
                  <a:t>	</a:t>
                </a:r>
              </a:p>
            </p:txBody>
          </p:sp>
        </mc:Choice>
        <mc:Fallback xmlns="">
          <p:sp>
            <p:nvSpPr>
              <p:cNvPr id="5" name="Text Placeholder 4">
                <a:extLst>
                  <a:ext uri="{FF2B5EF4-FFF2-40B4-BE49-F238E27FC236}">
                    <a16:creationId xmlns:a16="http://schemas.microsoft.com/office/drawing/2014/main" id="{F8492AC4-14D5-3888-A681-EAF1993D78FF}"/>
                  </a:ext>
                </a:extLst>
              </p:cNvPr>
              <p:cNvSpPr>
                <a:spLocks noGrp="1" noRot="1" noChangeAspect="1" noMove="1" noResize="1" noEditPoints="1" noAdjustHandles="1" noChangeArrowheads="1" noChangeShapeType="1" noTextEdit="1"/>
              </p:cNvSpPr>
              <p:nvPr>
                <p:ph type="body" sz="quarter" idx="17"/>
              </p:nvPr>
            </p:nvSpPr>
            <p:spPr>
              <a:xfrm>
                <a:off x="360000" y="1567086"/>
                <a:ext cx="11103454" cy="4807835"/>
              </a:xfrm>
              <a:blipFill>
                <a:blip r:embed="rId2"/>
                <a:stretch>
                  <a:fillRect l="-1371" r="-68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AAEEF08-2640-740E-6003-6DFBFF0F4F28}"/>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5534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8112F-0EF6-4803-B1EA-72514F442967}">
  <ds:schemaRefs>
    <ds:schemaRef ds:uri="http://schemas.microsoft.com/sharepoint/v3/contenttype/forms"/>
  </ds:schemaRefs>
</ds:datastoreItem>
</file>

<file path=customXml/itemProps2.xml><?xml version="1.0" encoding="utf-8"?>
<ds:datastoreItem xmlns:ds="http://schemas.openxmlformats.org/officeDocument/2006/customXml" ds:itemID="{E8B7B9C6-3328-4A82-B013-5459E23EA49C}">
  <ds:schemaRefs>
    <ds:schemaRef ds:uri="http://purl.org/dc/elements/1.1/"/>
    <ds:schemaRef ds:uri="http://www.w3.org/XML/1998/namespace"/>
    <ds:schemaRef ds:uri="http://schemas.microsoft.com/office/2006/metadata/properties"/>
    <ds:schemaRef ds:uri="9191b990-ddf9-46cb-8ffe-20db9d3a58aa"/>
    <ds:schemaRef ds:uri="http://schemas.microsoft.com/office/2006/documentManagement/types"/>
    <ds:schemaRef ds:uri="95386ad3-46d6-4eb6-bbc1-9b19b13a5756"/>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3B5404C-FB3B-4BB1-AC06-9693D416F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4</TotalTime>
  <Words>1396</Words>
  <Application>Microsoft Office PowerPoint</Application>
  <PresentationFormat>Widescreen</PresentationFormat>
  <Paragraphs>121</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Public Sans</vt:lpstr>
      <vt:lpstr>Times New Roman</vt:lpstr>
      <vt:lpstr>Cambria Math</vt:lpstr>
      <vt:lpstr>Calibri</vt:lpstr>
      <vt:lpstr>Arial</vt:lpstr>
      <vt:lpstr>NSWG Corporate</vt:lpstr>
      <vt:lpstr>Velocity and displacement</vt:lpstr>
      <vt:lpstr>Learning intentions and success criteria</vt:lpstr>
      <vt:lpstr>Connecting learning</vt:lpstr>
      <vt:lpstr>Definitions (1)</vt:lpstr>
      <vt:lpstr>Graph 1</vt:lpstr>
      <vt:lpstr>Definitions (2)</vt:lpstr>
      <vt:lpstr>Releasing responsibility</vt:lpstr>
      <vt:lpstr>Worked example (1)</vt:lpstr>
      <vt:lpstr>Your turn (1)</vt:lpstr>
      <vt:lpstr>Worked example (2)</vt:lpstr>
      <vt:lpstr>Your turn (2)</vt:lpstr>
      <vt:lpstr>Worked example (3)</vt:lpstr>
      <vt:lpstr>Your turn (3)</vt:lpstr>
      <vt:lpstr>Newtonian notation</vt:lpstr>
      <vt:lpstr>Banner task questions</vt:lpstr>
      <vt:lpstr>Independent practice</vt:lpstr>
      <vt:lpstr>Exit ticket</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10 – Displacement and velocity, slide deck – Mathematics Advanced</dc:title>
  <dc:subject/>
  <dc:creator>NSW Department of Education</dc:creator>
  <cp:keywords/>
  <dc:description/>
  <dcterms:created xsi:type="dcterms:W3CDTF">2026-01-27T01:30:49Z</dcterms:created>
  <dcterms:modified xsi:type="dcterms:W3CDTF">2026-02-09T23:44:01Z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2026-01-27T01:34:19Z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fb1806ad-19b2-4f6b-bed2-f9a8429a5b50</vt:lpwstr>
  </property>
  <property fmtid="{D5CDD505-2E9C-101B-9397-08002B2CF9AE}" pid="8" name="MSIP_Label_b603dfd7-d93a-4381-a340-2995d8282205_ContentBits">
    <vt:lpwstr>0</vt:lpwstr>
  </property>
  <property fmtid="{D5CDD505-2E9C-101B-9397-08002B2CF9AE}" pid="9" name="MSIP_Label_b603dfd7-d93a-4381-a340-2995d8282205_Tag">
    <vt:lpwstr>50, 3, 0, 1</vt:lpwstr>
  </property>
  <property fmtid="{D5CDD505-2E9C-101B-9397-08002B2CF9AE}" pid="10" name="ContentTypeId">
    <vt:lpwstr>0x0101004A1D8124FFB2A1438B815462E05615AB</vt:lpwstr>
  </property>
  <property fmtid="{D5CDD505-2E9C-101B-9397-08002B2CF9AE}" pid="11" name="MediaServiceImageTags">
    <vt:lpwstr/>
  </property>
</Properties>
</file>