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383" r:id="rId6"/>
    <p:sldId id="26506" r:id="rId7"/>
    <p:sldId id="26525" r:id="rId8"/>
    <p:sldId id="26524" r:id="rId9"/>
    <p:sldId id="26523" r:id="rId10"/>
    <p:sldId id="26528" r:id="rId11"/>
    <p:sldId id="26530" r:id="rId12"/>
    <p:sldId id="26531" r:id="rId13"/>
    <p:sldId id="26532" r:id="rId14"/>
    <p:sldId id="26533" r:id="rId15"/>
    <p:sldId id="26507"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9" id="{37641C72-2B0D-4DA7-863C-82465FA72A95}">
          <p14:sldIdLst>
            <p14:sldId id="26505"/>
            <p14:sldId id="26383"/>
            <p14:sldId id="26506"/>
            <p14:sldId id="26525"/>
            <p14:sldId id="26524"/>
            <p14:sldId id="26523"/>
            <p14:sldId id="26528"/>
            <p14:sldId id="26530"/>
            <p14:sldId id="26531"/>
            <p14:sldId id="26532"/>
            <p14:sldId id="26533"/>
            <p14:sldId id="26507"/>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461638E-F1F5-7186-9758-0B4A52497F93}"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A7E50-8C4A-46E0-999D-F411E9FEA810}" v="1" dt="2026-02-09T23:40:25.71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11"/>
    <p:restoredTop sz="94690"/>
  </p:normalViewPr>
  <p:slideViewPr>
    <p:cSldViewPr snapToGrid="0">
      <p:cViewPr varScale="1">
        <p:scale>
          <a:sx n="89" d="100"/>
          <a:sy n="89" d="100"/>
        </p:scale>
        <p:origin x="90" y="384"/>
      </p:cViewPr>
      <p:guideLst>
        <p:guide orient="horz" pos="2160"/>
        <p:guide pos="3863"/>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06:38:43.262"/>
    </inkml:context>
    <inkml:brush xml:id="br0">
      <inkml:brushProperty name="width" value="0.07938" units="cm"/>
      <inkml:brushProperty name="height" value="0.07938" units="cm"/>
    </inkml:brush>
  </inkml:definitions>
  <inkml:trace contextRef="#ctx0" brushRef="#br0">1 4114 24575,'2'-83'0,"4"-1"0,4 1 0,26-105 0,-18 96 0,13-49 0,-8 58 0,24-161 0,-41 207 0,2 0 0,22-59 0,2-12 0,22-65 0,-32 111 0,16-76 0,2 0 0,-12 49 0,-15 50 0,24-48 0,-28 66 0,27-71 0,35-139 0,-30 87 0,-6 48 0,61-121 0,-37 89 0,-14 39 0,64-97 0,-18 35 0,-66 107 0,2 0 0,57-71 0,20-8 0,77-85 0,-167 196 0,1 0 0,0 1 0,0 1 0,2 1 0,-1 0 0,35-13 0,17-10 0,-45 19 0,1 1 0,1 1 0,0 2 0,0 0 0,1 2 0,0 0 0,0 2 0,1 1 0,-1 1 0,37 1 0,-33 1 0,53-10 0,19 0 0,-91 11 0,16-1 0,47 5 0,-64-2 0,0 0 0,0 0 0,0 1 0,-1 0 0,1 1 0,-1 0 0,0 1 0,9 5 0,100 59 0,41 28 0,-122-69 0,-1 1 0,-1 1 0,-1 3 0,45 55 0,92 138 0,-94-140 0,-54-64 0,-2 2 0,0 0 0,26 42 0,-34-46 0,30 35 0,-30-40 0,-1 0 0,0 1 0,13 25 0,19 35 0,2-2 0,73 87 0,48 75 0,-112-127 0,-38-72 0,38 60 0,20 32 0,-20-32 0,44 88 0,0 1 0,-77-150 0,-2 2 0,-2 0 0,14 43 0,1-3 0,82 143 0,-5-12 0,-12 10 0,-37-102 0,-41-83 0,-1 0 0,20 56 0,-27-61 26,1-1 0,32 51 0,-32-60-232,-1 2 0,-1-1 0,-1 2-1,0-1 1,-2 1 0,9 33 0,-14-34-6620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854A2-26A2-4972-5290-6FFC4D98E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B2289-8872-A1B1-84DE-FA40F29C5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73922-8A71-C0B2-BC89-14C45705AEF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82DF9D6-9C58-4822-0F17-C5B7B3F5D2A6}"/>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8931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E446-307B-06AA-DAEB-4EB72ED40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FA105-CA0F-EEF4-317F-595BDCD72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B4C45-80A2-FF9D-143A-7E164C82F1E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45B57BD-4093-1465-C46F-07A0D57C2EC9}"/>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10321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3D21-4570-5D8C-A25E-C3006AD22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C800-0854-2F9F-3D45-82D6BDB85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60EDA-27C9-C3A2-9537-9C17A27207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2B8B105-82FE-EAA2-4706-BC04916F9ADC}"/>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2174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9553C-03CD-E858-E55B-172ADB3AD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9BAF8-6190-4253-C316-AF07300CC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59DAD-2EDA-5885-158F-D28DBBE290F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C912307-E630-3F81-D274-6DAA65D6F0D9}"/>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65371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EE2D-2031-65BE-51B3-2849C6C21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DAB8A-D96D-F469-7038-4299E6C4D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712A5-57CC-91F9-ADA5-8D6C68A0DF3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97EBCA5-F7EE-56C8-33AB-749C091E22D9}"/>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68077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561159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customXml" Target="../ink/ink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7.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Graphing the derivative function</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5" name="Picture Placeholder 4">
            <a:extLst>
              <a:ext uri="{FF2B5EF4-FFF2-40B4-BE49-F238E27FC236}">
                <a16:creationId xmlns:a16="http://schemas.microsoft.com/office/drawing/2014/main" id="{181F5095-F7DF-C9D1-E994-C1C62A1094E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5934F-7131-6155-120F-E981ED690EAE}"/>
              </a:ext>
            </a:extLst>
          </p:cNvPr>
          <p:cNvSpPr>
            <a:spLocks noGrp="1"/>
          </p:cNvSpPr>
          <p:nvPr>
            <p:ph type="title"/>
          </p:nvPr>
        </p:nvSpPr>
        <p:spPr/>
        <p:txBody>
          <a:bodyPr/>
          <a:lstStyle/>
          <a:p>
            <a:r>
              <a:rPr lang="en-AU" dirty="0">
                <a:latin typeface="+mj-lt"/>
              </a:rPr>
              <a:t>Sketching the derivative (4)</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CFAAD1A-3F12-0F64-69A5-AB1762C41896}"/>
                  </a:ext>
                </a:extLst>
              </p:cNvPr>
              <p:cNvSpPr>
                <a:spLocks noGrp="1"/>
              </p:cNvSpPr>
              <p:nvPr>
                <p:ph type="body" sz="quarter" idx="18"/>
              </p:nvPr>
            </p:nvSpPr>
            <p:spPr/>
            <p:txBody>
              <a:bodyPr/>
              <a:lstStyle/>
              <a:p>
                <a:r>
                  <a:rPr lang="en-AU" dirty="0">
                    <a:latin typeface="+mj-lt"/>
                  </a:rPr>
                  <a:t>Step 4 – Place points on the </a:t>
                </a:r>
                <a14:m>
                  <m:oMath xmlns:m="http://schemas.openxmlformats.org/officeDocument/2006/math">
                    <m:r>
                      <a:rPr lang="en-AU" b="0" i="1" smtClean="0">
                        <a:latin typeface="Cambria Math" panose="02040503050406030204" pitchFamily="18" charset="0"/>
                      </a:rPr>
                      <m:t>𝑥</m:t>
                    </m:r>
                  </m:oMath>
                </a14:m>
                <a:r>
                  <a:rPr lang="en-AU" dirty="0">
                    <a:latin typeface="+mj-lt"/>
                  </a:rPr>
                  <a:t>-axis of the sketch, corresponding to where the derivative is zero. </a:t>
                </a:r>
              </a:p>
            </p:txBody>
          </p:sp>
        </mc:Choice>
        <mc:Fallback xmlns="">
          <p:sp>
            <p:nvSpPr>
              <p:cNvPr id="4" name="Text Placeholder 3">
                <a:extLst>
                  <a:ext uri="{FF2B5EF4-FFF2-40B4-BE49-F238E27FC236}">
                    <a16:creationId xmlns:a16="http://schemas.microsoft.com/office/drawing/2014/main" id="{3CFAAD1A-3F12-0F64-69A5-AB1762C41896}"/>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6" t="-20000" b="-52000"/>
                </a:stretch>
              </a:blipFill>
            </p:spPr>
            <p:txBody>
              <a:bodyPr/>
              <a:lstStyle/>
              <a:p>
                <a:r>
                  <a:rPr lang="en-US">
                    <a:noFill/>
                  </a:rPr>
                  <a:t> </a:t>
                </a:r>
              </a:p>
            </p:txBody>
          </p:sp>
        </mc:Fallback>
      </mc:AlternateContent>
      <p:pic>
        <p:nvPicPr>
          <p:cNvPr id="16" name="Picture 15" descr="Picture of curve with minimum at approx (-1, 1/2) and maximum at approx (2, 2.7). Plus signs marked to show gradient is positive at these points. minus signs show where gradient is negative, arrows show connection to where the gradient is zero, must correlate to where the derivative graph will be zero - on x axis.">
            <a:extLst>
              <a:ext uri="{FF2B5EF4-FFF2-40B4-BE49-F238E27FC236}">
                <a16:creationId xmlns:a16="http://schemas.microsoft.com/office/drawing/2014/main" id="{9FEC8290-0823-9C3C-5986-BCF001115B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7313" y="1652939"/>
            <a:ext cx="4108481" cy="2342989"/>
          </a:xfrm>
          <a:prstGeom prst="rect">
            <a:avLst/>
          </a:prstGeom>
        </p:spPr>
      </p:pic>
      <p:pic>
        <p:nvPicPr>
          <p:cNvPr id="14" name="Picture 13" descr="graph showing the zero points">
            <a:extLst>
              <a:ext uri="{FF2B5EF4-FFF2-40B4-BE49-F238E27FC236}">
                <a16:creationId xmlns:a16="http://schemas.microsoft.com/office/drawing/2014/main" id="{77E61C87-3E67-A5EC-7E87-C7D8383368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8825" y="4023360"/>
            <a:ext cx="4082126" cy="2331198"/>
          </a:xfrm>
          <a:prstGeom prst="rect">
            <a:avLst/>
          </a:prstGeom>
        </p:spPr>
      </p:pic>
      <p:cxnSp>
        <p:nvCxnSpPr>
          <p:cNvPr id="10" name="Straight Arrow Connector 9" descr="red arrow">
            <a:extLst>
              <a:ext uri="{FF2B5EF4-FFF2-40B4-BE49-F238E27FC236}">
                <a16:creationId xmlns:a16="http://schemas.microsoft.com/office/drawing/2014/main" id="{056AB0AB-F1AE-8172-DC3F-3145DA9AAEA2}"/>
              </a:ext>
            </a:extLst>
          </p:cNvPr>
          <p:cNvCxnSpPr>
            <a:cxnSpLocks/>
          </p:cNvCxnSpPr>
          <p:nvPr/>
        </p:nvCxnSpPr>
        <p:spPr>
          <a:xfrm>
            <a:off x="5084064" y="3099816"/>
            <a:ext cx="0" cy="211226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red arrow">
            <a:extLst>
              <a:ext uri="{FF2B5EF4-FFF2-40B4-BE49-F238E27FC236}">
                <a16:creationId xmlns:a16="http://schemas.microsoft.com/office/drawing/2014/main" id="{6F788CC5-4583-1793-55B3-0687988C6503}"/>
              </a:ext>
            </a:extLst>
          </p:cNvPr>
          <p:cNvCxnSpPr>
            <a:cxnSpLocks/>
          </p:cNvCxnSpPr>
          <p:nvPr/>
        </p:nvCxnSpPr>
        <p:spPr>
          <a:xfrm>
            <a:off x="6306312" y="3078480"/>
            <a:ext cx="0" cy="211226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60D06770-E400-D7FE-E91F-785038492A21}"/>
              </a:ext>
            </a:extLst>
          </p:cNvPr>
          <p:cNvSpPr/>
          <p:nvPr/>
        </p:nvSpPr>
        <p:spPr>
          <a:xfrm>
            <a:off x="9125712" y="4727448"/>
            <a:ext cx="1728216" cy="1581912"/>
          </a:xfrm>
          <a:prstGeom prst="wedgeRoundRectCallout">
            <a:avLst>
              <a:gd name="adj1" fmla="val -188028"/>
              <a:gd name="adj2" fmla="val -285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Why are these points important?</a:t>
            </a:r>
          </a:p>
        </p:txBody>
      </p:sp>
      <p:sp>
        <p:nvSpPr>
          <p:cNvPr id="2" name="Slide Number Placeholder 1">
            <a:extLst>
              <a:ext uri="{FF2B5EF4-FFF2-40B4-BE49-F238E27FC236}">
                <a16:creationId xmlns:a16="http://schemas.microsoft.com/office/drawing/2014/main" id="{38689053-B2DB-1476-5E0B-4B5BA49C6F3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9754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5B3E-E8D0-0D83-7F94-684674C883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99FC4A-1B97-F052-A720-A38161D4BCA3}"/>
              </a:ext>
            </a:extLst>
          </p:cNvPr>
          <p:cNvSpPr>
            <a:spLocks noGrp="1"/>
          </p:cNvSpPr>
          <p:nvPr>
            <p:ph type="title"/>
          </p:nvPr>
        </p:nvSpPr>
        <p:spPr>
          <a:xfrm>
            <a:off x="360000" y="360000"/>
            <a:ext cx="11484000" cy="545601"/>
          </a:xfrm>
        </p:spPr>
        <p:txBody>
          <a:bodyPr/>
          <a:lstStyle/>
          <a:p>
            <a:r>
              <a:rPr lang="en-AU" dirty="0">
                <a:latin typeface="+mj-lt"/>
              </a:rPr>
              <a:t>Sketching the derivative (5)</a:t>
            </a:r>
          </a:p>
        </p:txBody>
      </p:sp>
      <p:sp>
        <p:nvSpPr>
          <p:cNvPr id="4" name="Text Placeholder 3">
            <a:extLst>
              <a:ext uri="{FF2B5EF4-FFF2-40B4-BE49-F238E27FC236}">
                <a16:creationId xmlns:a16="http://schemas.microsoft.com/office/drawing/2014/main" id="{A2CD8137-C675-7E4D-706D-7B758BE5166D}"/>
              </a:ext>
            </a:extLst>
          </p:cNvPr>
          <p:cNvSpPr>
            <a:spLocks noGrp="1"/>
          </p:cNvSpPr>
          <p:nvPr>
            <p:ph type="body" sz="quarter" idx="18"/>
          </p:nvPr>
        </p:nvSpPr>
        <p:spPr>
          <a:xfrm>
            <a:off x="360000" y="905602"/>
            <a:ext cx="11483999" cy="807558"/>
          </a:xfrm>
        </p:spPr>
        <p:txBody>
          <a:bodyPr/>
          <a:lstStyle/>
          <a:p>
            <a:r>
              <a:rPr lang="en-AU" dirty="0">
                <a:latin typeface="+mj-lt"/>
              </a:rPr>
              <a:t>Step 5 – Using all the information you’ve gathered, smoothly sketch a gradient function.</a:t>
            </a:r>
            <a:br>
              <a:rPr lang="en-AU" dirty="0">
                <a:latin typeface="+mj-lt"/>
              </a:rPr>
            </a:br>
            <a:r>
              <a:rPr lang="en-AU" dirty="0">
                <a:latin typeface="+mj-lt"/>
              </a:rPr>
              <a:t>Ensure that your sketch goes through the points where the gradient is zero.</a:t>
            </a:r>
          </a:p>
        </p:txBody>
      </p:sp>
      <p:pic>
        <p:nvPicPr>
          <p:cNvPr id="16" name="Picture 15" descr="Picture of curve with minimum at approx (-1, 1/2) and maximum at approx (2, 2.7). Plus signs marked to show gradient is positive at these points. ">
            <a:extLst>
              <a:ext uri="{FF2B5EF4-FFF2-40B4-BE49-F238E27FC236}">
                <a16:creationId xmlns:a16="http://schemas.microsoft.com/office/drawing/2014/main" id="{96DD8227-A04C-3F0B-1EA3-5A42DCB7A9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4412" y="1988790"/>
            <a:ext cx="3924463" cy="2238047"/>
          </a:xfrm>
          <a:prstGeom prst="rect">
            <a:avLst/>
          </a:prstGeom>
        </p:spPr>
      </p:pic>
      <p:pic>
        <p:nvPicPr>
          <p:cNvPr id="14" name="Picture 13" descr="hand drawn version of derivative graph">
            <a:extLst>
              <a:ext uri="{FF2B5EF4-FFF2-40B4-BE49-F238E27FC236}">
                <a16:creationId xmlns:a16="http://schemas.microsoft.com/office/drawing/2014/main" id="{97F7F03F-37E5-D111-804C-58BA4A4834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5924" y="4358683"/>
            <a:ext cx="3899288" cy="2226784"/>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1D13E963-6C76-CB87-66D5-CAF1E1D12D2F}"/>
                  </a:ext>
                  <a:ext uri="{C183D7F6-B498-43B3-948B-1728B52AA6E4}">
                    <adec:decorative xmlns:adec="http://schemas.microsoft.com/office/drawing/2017/decorative" val="1"/>
                  </a:ext>
                </a:extLst>
              </p14:cNvPr>
              <p14:cNvContentPartPr/>
              <p14:nvPr/>
            </p14:nvContentPartPr>
            <p14:xfrm>
              <a:off x="4069051" y="5049797"/>
              <a:ext cx="1797156" cy="1481472"/>
            </p14:xfrm>
          </p:contentPart>
        </mc:Choice>
        <mc:Fallback xmlns="">
          <p:pic>
            <p:nvPicPr>
              <p:cNvPr id="9" name="Ink 8">
                <a:extLst>
                  <a:ext uri="{FF2B5EF4-FFF2-40B4-BE49-F238E27FC236}">
                    <a16:creationId xmlns:a16="http://schemas.microsoft.com/office/drawing/2014/main" id="{1D13E963-6C76-CB87-66D5-CAF1E1D12D2F}"/>
                  </a:ext>
                  <a:ext uri="{C183D7F6-B498-43B3-948B-1728B52AA6E4}">
                    <adec:decorative xmlns:adec="http://schemas.microsoft.com/office/drawing/2017/decorative" val="1"/>
                  </a:ext>
                </a:extLst>
              </p:cNvPr>
              <p:cNvPicPr/>
              <p:nvPr/>
            </p:nvPicPr>
            <p:blipFill>
              <a:blip r:embed="rId6"/>
              <a:stretch>
                <a:fillRect/>
              </a:stretch>
            </p:blipFill>
            <p:spPr>
              <a:xfrm>
                <a:off x="4054651" y="5035396"/>
                <a:ext cx="1825237" cy="1509553"/>
              </a:xfrm>
              <a:prstGeom prst="rect">
                <a:avLst/>
              </a:prstGeom>
            </p:spPr>
          </p:pic>
        </mc:Fallback>
      </mc:AlternateContent>
      <p:sp>
        <p:nvSpPr>
          <p:cNvPr id="11" name="Speech Bubble: Rectangle with Corners Rounded 10">
            <a:extLst>
              <a:ext uri="{FF2B5EF4-FFF2-40B4-BE49-F238E27FC236}">
                <a16:creationId xmlns:a16="http://schemas.microsoft.com/office/drawing/2014/main" id="{0D8F9017-9B17-E697-649B-BFC3F45AC579}"/>
              </a:ext>
            </a:extLst>
          </p:cNvPr>
          <p:cNvSpPr/>
          <p:nvPr/>
        </p:nvSpPr>
        <p:spPr>
          <a:xfrm>
            <a:off x="6826096" y="4062245"/>
            <a:ext cx="2816352" cy="1947672"/>
          </a:xfrm>
          <a:prstGeom prst="wedgeRoundRectCallout">
            <a:avLst>
              <a:gd name="adj1" fmla="val -90301"/>
              <a:gd name="adj2" fmla="val 3053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Will all our sketches look the same?</a:t>
            </a:r>
          </a:p>
          <a:p>
            <a:pPr algn="ctr">
              <a:lnSpc>
                <a:spcPct val="150000"/>
              </a:lnSpc>
              <a:spcAft>
                <a:spcPts val="1200"/>
              </a:spcAft>
            </a:pPr>
            <a:r>
              <a:rPr lang="en-AU" sz="2000" dirty="0"/>
              <a:t>Why or why not?</a:t>
            </a:r>
          </a:p>
        </p:txBody>
      </p:sp>
      <p:sp>
        <p:nvSpPr>
          <p:cNvPr id="2" name="Slide Number Placeholder 1">
            <a:extLst>
              <a:ext uri="{FF2B5EF4-FFF2-40B4-BE49-F238E27FC236}">
                <a16:creationId xmlns:a16="http://schemas.microsoft.com/office/drawing/2014/main" id="{A36A935E-3514-735B-6940-02EF5882C7A5}"/>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9934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Solutions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Sketching the derivative</a:t>
            </a:r>
          </a:p>
        </p:txBody>
      </p:sp>
      <p:sp>
        <p:nvSpPr>
          <p:cNvPr id="12" name="Text Placeholder 11" descr="Left: A graph of a straight line. &#10;Right: A graph of a quadratic function. ">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pic>
        <p:nvPicPr>
          <p:cNvPr id="2" name="Picture 1" descr="Left: A graph of a straight line. &#10;Right: A graph of a quadratic function.">
            <a:extLst>
              <a:ext uri="{FF2B5EF4-FFF2-40B4-BE49-F238E27FC236}">
                <a16:creationId xmlns:a16="http://schemas.microsoft.com/office/drawing/2014/main" id="{C19F514D-D513-F91E-F2DA-4BF5D4F7BC34}"/>
              </a:ext>
            </a:extLst>
          </p:cNvPr>
          <p:cNvPicPr>
            <a:picLocks noChangeAspect="1"/>
          </p:cNvPicPr>
          <p:nvPr/>
        </p:nvPicPr>
        <p:blipFill>
          <a:blip r:embed="rId3"/>
          <a:stretch>
            <a:fillRect/>
          </a:stretch>
        </p:blipFill>
        <p:spPr>
          <a:xfrm>
            <a:off x="1555774" y="1724035"/>
            <a:ext cx="9080453" cy="4465750"/>
          </a:xfrm>
          <a:prstGeom prst="rect">
            <a:avLst/>
          </a:prstGeom>
        </p:spPr>
      </p:pic>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440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graph the derivative function of a given function.</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identify on the graph of a function, where the gradient is zero, positive or negative.</a:t>
            </a:r>
            <a:endParaRPr lang="en-US" sz="2000" dirty="0">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I can explain what shape a derivative function will take based on the power of the original function.</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I can sketch the derivative function of a given function.</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0F330-D7AB-E30E-7C43-8FDC918DB1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39555A-F6DC-9825-F6B9-82D200199A79}"/>
              </a:ext>
            </a:extLst>
          </p:cNvPr>
          <p:cNvSpPr>
            <a:spLocks noGrp="1"/>
          </p:cNvSpPr>
          <p:nvPr>
            <p:ph type="title"/>
          </p:nvPr>
        </p:nvSpPr>
        <p:spPr/>
        <p:txBody>
          <a:bodyPr/>
          <a:lstStyle/>
          <a:p>
            <a:r>
              <a:rPr lang="en-AU" dirty="0">
                <a:latin typeface="+mj-lt"/>
              </a:rPr>
              <a:t>Graph of a function</a:t>
            </a:r>
          </a:p>
        </p:txBody>
      </p:sp>
      <p:sp>
        <p:nvSpPr>
          <p:cNvPr id="12" name="Text Placeholder 11" descr="Left: A graph of a straight line. &#10;Right: A graph of a quadratic function. ">
            <a:extLst>
              <a:ext uri="{FF2B5EF4-FFF2-40B4-BE49-F238E27FC236}">
                <a16:creationId xmlns:a16="http://schemas.microsoft.com/office/drawing/2014/main" id="{D57196D3-2BCB-4AB2-86B8-52B9AF2B110F}"/>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0C0601FE-BC03-5668-2C3C-21912A456A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6" name="Picture 5" descr="picture of a curve with points marked ABCDEF on it. A on negative x axis, B maximum, C positive y intercept, D positive x axis intercept, E minimum, F positive x intercept">
            <a:extLst>
              <a:ext uri="{FF2B5EF4-FFF2-40B4-BE49-F238E27FC236}">
                <a16:creationId xmlns:a16="http://schemas.microsoft.com/office/drawing/2014/main" id="{D14FE93D-36F3-38A1-2E5A-3712FEF4CF41}"/>
              </a:ext>
            </a:extLst>
          </p:cNvPr>
          <p:cNvPicPr>
            <a:picLocks noChangeAspect="1"/>
          </p:cNvPicPr>
          <p:nvPr/>
        </p:nvPicPr>
        <p:blipFill>
          <a:blip r:embed="rId3"/>
          <a:stretch>
            <a:fillRect/>
          </a:stretch>
        </p:blipFill>
        <p:spPr>
          <a:xfrm>
            <a:off x="1568535" y="1359549"/>
            <a:ext cx="8951419" cy="5082334"/>
          </a:xfrm>
          <a:prstGeom prst="rect">
            <a:avLst/>
          </a:prstGeom>
        </p:spPr>
      </p:pic>
    </p:spTree>
    <p:extLst>
      <p:ext uri="{BB962C8B-B14F-4D97-AF65-F5344CB8AC3E}">
        <p14:creationId xmlns:p14="http://schemas.microsoft.com/office/powerpoint/2010/main" val="247567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3414-BBD8-1D53-5F7D-28D3E3D18AA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C009B2-9839-B3D5-BB69-C55EC07E67DC}"/>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5222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70F76-52C8-CBBB-060A-D5F64CB24FAE}"/>
              </a:ext>
            </a:extLst>
          </p:cNvPr>
          <p:cNvSpPr>
            <a:spLocks noGrp="1"/>
          </p:cNvSpPr>
          <p:nvPr>
            <p:ph type="title"/>
          </p:nvPr>
        </p:nvSpPr>
        <p:spPr/>
        <p:txBody>
          <a:bodyPr/>
          <a:lstStyle/>
          <a:p>
            <a:r>
              <a:rPr lang="en-AU" dirty="0">
                <a:latin typeface="+mj-lt"/>
              </a:rPr>
              <a:t>Considerations</a:t>
            </a:r>
          </a:p>
        </p:txBody>
      </p:sp>
      <p:sp>
        <p:nvSpPr>
          <p:cNvPr id="6" name="Flowchart: Alternate Process 5">
            <a:extLst>
              <a:ext uri="{FF2B5EF4-FFF2-40B4-BE49-F238E27FC236}">
                <a16:creationId xmlns:a16="http://schemas.microsoft.com/office/drawing/2014/main" id="{64B9A7AB-DEE5-E21F-A892-90CD6F0059D0}"/>
              </a:ext>
            </a:extLst>
          </p:cNvPr>
          <p:cNvSpPr/>
          <p:nvPr/>
        </p:nvSpPr>
        <p:spPr>
          <a:xfrm>
            <a:off x="391886" y="1457011"/>
            <a:ext cx="3661948" cy="919772"/>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Shape</a:t>
            </a:r>
          </a:p>
        </p:txBody>
      </p:sp>
      <p:sp>
        <p:nvSpPr>
          <p:cNvPr id="10" name="Flowchart: Alternate Process 9">
            <a:extLst>
              <a:ext uri="{FF2B5EF4-FFF2-40B4-BE49-F238E27FC236}">
                <a16:creationId xmlns:a16="http://schemas.microsoft.com/office/drawing/2014/main" id="{2BE62DCD-A337-B288-DEE3-1AA814AE593C}"/>
              </a:ext>
            </a:extLst>
          </p:cNvPr>
          <p:cNvSpPr/>
          <p:nvPr/>
        </p:nvSpPr>
        <p:spPr>
          <a:xfrm>
            <a:off x="391884" y="2363855"/>
            <a:ext cx="3672000" cy="4134143"/>
          </a:xfrm>
          <a:prstGeom prst="round2SameRect">
            <a:avLst>
              <a:gd name="adj1" fmla="val 0"/>
              <a:gd name="adj2" fmla="val 11810"/>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nSpc>
                <a:spcPct val="150000"/>
              </a:lnSpc>
            </a:pPr>
            <a:r>
              <a:rPr lang="en-AU" sz="2200" dirty="0">
                <a:solidFill>
                  <a:schemeClr val="tx1"/>
                </a:solidFill>
              </a:rPr>
              <a:t>Do I know the type of function?</a:t>
            </a:r>
          </a:p>
          <a:p>
            <a:pPr>
              <a:lnSpc>
                <a:spcPct val="150000"/>
              </a:lnSpc>
            </a:pPr>
            <a:br>
              <a:rPr lang="en-AU" sz="2200" dirty="0">
                <a:solidFill>
                  <a:schemeClr val="tx1"/>
                </a:solidFill>
              </a:rPr>
            </a:br>
            <a:r>
              <a:rPr lang="en-AU" sz="2200" dirty="0">
                <a:solidFill>
                  <a:schemeClr val="tx1"/>
                </a:solidFill>
              </a:rPr>
              <a:t>Do I know what its derivative looks like?</a:t>
            </a:r>
          </a:p>
        </p:txBody>
      </p:sp>
      <p:sp>
        <p:nvSpPr>
          <p:cNvPr id="18" name="Flowchart: Alternate Process 17">
            <a:extLst>
              <a:ext uri="{FF2B5EF4-FFF2-40B4-BE49-F238E27FC236}">
                <a16:creationId xmlns:a16="http://schemas.microsoft.com/office/drawing/2014/main" id="{172759B2-ABC8-D82C-D8B2-40F55788701A}"/>
              </a:ext>
            </a:extLst>
          </p:cNvPr>
          <p:cNvSpPr/>
          <p:nvPr/>
        </p:nvSpPr>
        <p:spPr>
          <a:xfrm>
            <a:off x="4242079" y="1457011"/>
            <a:ext cx="3661948" cy="919771"/>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Sign</a:t>
            </a:r>
          </a:p>
        </p:txBody>
      </p:sp>
      <p:sp>
        <p:nvSpPr>
          <p:cNvPr id="19" name="Flowchart: Alternate Process 18">
            <a:extLst>
              <a:ext uri="{FF2B5EF4-FFF2-40B4-BE49-F238E27FC236}">
                <a16:creationId xmlns:a16="http://schemas.microsoft.com/office/drawing/2014/main" id="{AD36AA0A-04CD-7D9E-E1F3-C489122E3C91}"/>
              </a:ext>
            </a:extLst>
          </p:cNvPr>
          <p:cNvSpPr/>
          <p:nvPr/>
        </p:nvSpPr>
        <p:spPr>
          <a:xfrm>
            <a:off x="4242077" y="2363855"/>
            <a:ext cx="3672000" cy="4134143"/>
          </a:xfrm>
          <a:prstGeom prst="round2SameRect">
            <a:avLst>
              <a:gd name="adj1" fmla="val 0"/>
              <a:gd name="adj2" fmla="val 11245"/>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nSpc>
                <a:spcPct val="150000"/>
              </a:lnSpc>
            </a:pPr>
            <a:r>
              <a:rPr lang="en-AU" sz="2200" dirty="0">
                <a:solidFill>
                  <a:schemeClr val="tx1"/>
                </a:solidFill>
              </a:rPr>
              <a:t>Where is the gradient zero?</a:t>
            </a:r>
          </a:p>
          <a:p>
            <a:pPr>
              <a:lnSpc>
                <a:spcPct val="150000"/>
              </a:lnSpc>
            </a:pPr>
            <a:br>
              <a:rPr lang="en-AU" sz="2200" dirty="0">
                <a:solidFill>
                  <a:schemeClr val="tx1"/>
                </a:solidFill>
              </a:rPr>
            </a:br>
            <a:r>
              <a:rPr lang="en-AU" sz="2200" dirty="0">
                <a:solidFill>
                  <a:schemeClr val="tx1"/>
                </a:solidFill>
              </a:rPr>
              <a:t>Where is it positive and negative?</a:t>
            </a:r>
          </a:p>
        </p:txBody>
      </p:sp>
      <p:sp>
        <p:nvSpPr>
          <p:cNvPr id="24" name="Flowchart: Alternate Process 23">
            <a:extLst>
              <a:ext uri="{FF2B5EF4-FFF2-40B4-BE49-F238E27FC236}">
                <a16:creationId xmlns:a16="http://schemas.microsoft.com/office/drawing/2014/main" id="{B65DF6DA-425C-97A6-6865-B88199F668C6}"/>
              </a:ext>
            </a:extLst>
          </p:cNvPr>
          <p:cNvSpPr/>
          <p:nvPr/>
        </p:nvSpPr>
        <p:spPr>
          <a:xfrm>
            <a:off x="8102321" y="1457011"/>
            <a:ext cx="3661948" cy="919773"/>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Steepness</a:t>
            </a:r>
          </a:p>
        </p:txBody>
      </p:sp>
      <p:sp>
        <p:nvSpPr>
          <p:cNvPr id="25" name="Flowchart: Alternate Process 24">
            <a:extLst>
              <a:ext uri="{FF2B5EF4-FFF2-40B4-BE49-F238E27FC236}">
                <a16:creationId xmlns:a16="http://schemas.microsoft.com/office/drawing/2014/main" id="{768B19AE-AAA2-F285-CCF7-83D001116A57}"/>
              </a:ext>
            </a:extLst>
          </p:cNvPr>
          <p:cNvSpPr/>
          <p:nvPr/>
        </p:nvSpPr>
        <p:spPr>
          <a:xfrm>
            <a:off x="8102319" y="2375078"/>
            <a:ext cx="3672000" cy="4122920"/>
          </a:xfrm>
          <a:prstGeom prst="round2SameRect">
            <a:avLst>
              <a:gd name="adj1" fmla="val 0"/>
              <a:gd name="adj2" fmla="val 11495"/>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nSpc>
                <a:spcPct val="150000"/>
              </a:lnSpc>
            </a:pPr>
            <a:r>
              <a:rPr lang="en-AU" sz="2200" dirty="0">
                <a:solidFill>
                  <a:schemeClr val="tx1"/>
                </a:solidFill>
              </a:rPr>
              <a:t>Where is the gradient steep? So, the value of the derivative is larger?</a:t>
            </a:r>
          </a:p>
          <a:p>
            <a:pPr>
              <a:lnSpc>
                <a:spcPct val="150000"/>
              </a:lnSpc>
            </a:pPr>
            <a:r>
              <a:rPr lang="en-AU" sz="2200" dirty="0">
                <a:solidFill>
                  <a:schemeClr val="tx1"/>
                </a:solidFill>
              </a:rPr>
              <a:t> </a:t>
            </a:r>
          </a:p>
          <a:p>
            <a:pPr>
              <a:lnSpc>
                <a:spcPct val="150000"/>
              </a:lnSpc>
            </a:pPr>
            <a:r>
              <a:rPr lang="en-AU" sz="2200" dirty="0">
                <a:solidFill>
                  <a:schemeClr val="tx1"/>
                </a:solidFill>
              </a:rPr>
              <a:t>Where is the gradient less steep? So, value of the derivative is smaller?</a:t>
            </a:r>
          </a:p>
        </p:txBody>
      </p:sp>
      <p:sp>
        <p:nvSpPr>
          <p:cNvPr id="2" name="Slide Number Placeholder 1">
            <a:extLst>
              <a:ext uri="{FF2B5EF4-FFF2-40B4-BE49-F238E27FC236}">
                <a16:creationId xmlns:a16="http://schemas.microsoft.com/office/drawing/2014/main" id="{45BA07CE-1DC2-9A8F-C062-15952E4D17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3614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4063-1B19-DC64-8C99-0DD1001543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F87AA3-0097-7EF9-1431-9CD3197C332E}"/>
              </a:ext>
            </a:extLst>
          </p:cNvPr>
          <p:cNvSpPr>
            <a:spLocks noGrp="1"/>
          </p:cNvSpPr>
          <p:nvPr>
            <p:ph type="title"/>
          </p:nvPr>
        </p:nvSpPr>
        <p:spPr/>
        <p:txBody>
          <a:bodyPr/>
          <a:lstStyle/>
          <a:p>
            <a:r>
              <a:rPr lang="en-AU" dirty="0">
                <a:latin typeface="+mj-lt"/>
              </a:rPr>
              <a:t>Sketching the derivative (1)</a:t>
            </a:r>
          </a:p>
        </p:txBody>
      </p:sp>
      <p:sp>
        <p:nvSpPr>
          <p:cNvPr id="13" name="Text Placeholder 12">
            <a:extLst>
              <a:ext uri="{FF2B5EF4-FFF2-40B4-BE49-F238E27FC236}">
                <a16:creationId xmlns:a16="http://schemas.microsoft.com/office/drawing/2014/main" id="{74994445-CBFC-9C32-8E53-3272B00FF691}"/>
              </a:ext>
            </a:extLst>
          </p:cNvPr>
          <p:cNvSpPr>
            <a:spLocks noGrp="1"/>
          </p:cNvSpPr>
          <p:nvPr>
            <p:ph type="body" sz="quarter" idx="18"/>
          </p:nvPr>
        </p:nvSpPr>
        <p:spPr>
          <a:xfrm>
            <a:off x="360000" y="982520"/>
            <a:ext cx="11483998" cy="356423"/>
          </a:xfrm>
        </p:spPr>
        <p:txBody>
          <a:bodyPr/>
          <a:lstStyle/>
          <a:p>
            <a:r>
              <a:rPr lang="en-AU" dirty="0">
                <a:latin typeface="+mj-lt"/>
              </a:rPr>
              <a:t>Step 1 – Place zeros where the derivative is zero. </a:t>
            </a:r>
          </a:p>
        </p:txBody>
      </p:sp>
      <p:pic>
        <p:nvPicPr>
          <p:cNvPr id="10" name="Picture 9" descr="Picture of curve with minimum at approx (-1, 1/2) and maximum at approx (2, 2.7). Zeros mark the max and minimum points to signify that the derivative is zero at that point">
            <a:extLst>
              <a:ext uri="{FF2B5EF4-FFF2-40B4-BE49-F238E27FC236}">
                <a16:creationId xmlns:a16="http://schemas.microsoft.com/office/drawing/2014/main" id="{C3C06A85-FF38-F44D-E8D6-6AF725F02EE3}"/>
              </a:ext>
            </a:extLst>
          </p:cNvPr>
          <p:cNvPicPr>
            <a:picLocks noChangeAspect="1"/>
          </p:cNvPicPr>
          <p:nvPr/>
        </p:nvPicPr>
        <p:blipFill>
          <a:blip r:embed="rId3"/>
          <a:stretch>
            <a:fillRect/>
          </a:stretch>
        </p:blipFill>
        <p:spPr>
          <a:xfrm>
            <a:off x="1496605" y="1403513"/>
            <a:ext cx="9111759" cy="5142650"/>
          </a:xfrm>
          <a:prstGeom prst="rect">
            <a:avLst/>
          </a:prstGeom>
        </p:spPr>
      </p:pic>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13BBA352-4E9C-F342-E811-1402833493E8}"/>
                  </a:ext>
                </a:extLst>
              </p:cNvPr>
              <p:cNvSpPr/>
              <p:nvPr/>
            </p:nvSpPr>
            <p:spPr>
              <a:xfrm>
                <a:off x="612648" y="2404872"/>
                <a:ext cx="2359152" cy="2514600"/>
              </a:xfrm>
              <a:prstGeom prst="wedgeRoundRectCallout">
                <a:avLst>
                  <a:gd name="adj1" fmla="val 86143"/>
                  <a:gd name="adj2" fmla="val -276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What shape might </a:t>
                </a:r>
                <a14:m>
                  <m:oMath xmlns:m="http://schemas.openxmlformats.org/officeDocument/2006/math">
                    <m:r>
                      <a:rPr lang="en-AU" sz="2000" i="1" dirty="0" smtClean="0">
                        <a:latin typeface="Cambria Math" panose="02040503050406030204" pitchFamily="18" charset="0"/>
                      </a:rPr>
                      <m:t>𝑓</m:t>
                    </m:r>
                    <m:r>
                      <a:rPr lang="en-AU" sz="2000" i="1" dirty="0" smtClean="0">
                        <a:latin typeface="Cambria Math" panose="02040503050406030204" pitchFamily="18" charset="0"/>
                      </a:rPr>
                      <m:t>′(</m:t>
                    </m:r>
                    <m:r>
                      <a:rPr lang="en-AU" sz="2000" i="1" dirty="0" smtClean="0">
                        <a:latin typeface="Cambria Math" panose="02040503050406030204" pitchFamily="18" charset="0"/>
                      </a:rPr>
                      <m:t>𝑥</m:t>
                    </m:r>
                    <m:r>
                      <a:rPr lang="en-AU" sz="2000" i="1" dirty="0" smtClean="0">
                        <a:latin typeface="Cambria Math" panose="02040503050406030204" pitchFamily="18" charset="0"/>
                      </a:rPr>
                      <m:t>) </m:t>
                    </m:r>
                  </m:oMath>
                </a14:m>
                <a:r>
                  <a:rPr lang="en-AU" sz="2000" dirty="0"/>
                  <a:t>be?</a:t>
                </a:r>
              </a:p>
              <a:p>
                <a:pPr algn="ctr">
                  <a:lnSpc>
                    <a:spcPct val="150000"/>
                  </a:lnSpc>
                  <a:spcAft>
                    <a:spcPts val="1200"/>
                  </a:spcAft>
                </a:pPr>
                <a:r>
                  <a:rPr lang="en-AU" sz="2000" dirty="0"/>
                  <a:t>How do you know? </a:t>
                </a:r>
              </a:p>
            </p:txBody>
          </p:sp>
        </mc:Choice>
        <mc:Fallback xmlns="">
          <p:sp>
            <p:nvSpPr>
              <p:cNvPr id="6" name="Speech Bubble: Rectangle with Corners Rounded 5">
                <a:extLst>
                  <a:ext uri="{FF2B5EF4-FFF2-40B4-BE49-F238E27FC236}">
                    <a16:creationId xmlns:a16="http://schemas.microsoft.com/office/drawing/2014/main" id="{13BBA352-4E9C-F342-E811-1402833493E8}"/>
                  </a:ext>
                </a:extLst>
              </p:cNvPr>
              <p:cNvSpPr>
                <a:spLocks noRot="1" noChangeAspect="1" noMove="1" noResize="1" noEditPoints="1" noAdjustHandles="1" noChangeArrowheads="1" noChangeShapeType="1" noTextEdit="1"/>
              </p:cNvSpPr>
              <p:nvPr/>
            </p:nvSpPr>
            <p:spPr>
              <a:xfrm>
                <a:off x="612648" y="2404872"/>
                <a:ext cx="2359152" cy="2514600"/>
              </a:xfrm>
              <a:prstGeom prst="wedgeRoundRectCallout">
                <a:avLst>
                  <a:gd name="adj1" fmla="val 86143"/>
                  <a:gd name="adj2" fmla="val -27682"/>
                  <a:gd name="adj3" fmla="val 1666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802693-F41C-ABF7-D365-1F95A3E89FE4}"/>
                  </a:ext>
                </a:extLst>
              </p:cNvPr>
              <p:cNvSpPr txBox="1"/>
              <p:nvPr/>
            </p:nvSpPr>
            <p:spPr>
              <a:xfrm>
                <a:off x="5065776" y="4123944"/>
                <a:ext cx="237744" cy="347472"/>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0</m:t>
                      </m:r>
                    </m:oMath>
                  </m:oMathPara>
                </a14:m>
                <a:endParaRPr lang="en-AU" sz="2800" dirty="0"/>
              </a:p>
            </p:txBody>
          </p:sp>
        </mc:Choice>
        <mc:Fallback xmlns="">
          <p:sp>
            <p:nvSpPr>
              <p:cNvPr id="15" name="TextBox 14">
                <a:extLst>
                  <a:ext uri="{FF2B5EF4-FFF2-40B4-BE49-F238E27FC236}">
                    <a16:creationId xmlns:a16="http://schemas.microsoft.com/office/drawing/2014/main" id="{B4802693-F41C-ABF7-D365-1F95A3E89FE4}"/>
                  </a:ext>
                </a:extLst>
              </p:cNvPr>
              <p:cNvSpPr txBox="1">
                <a:spLocks noRot="1" noChangeAspect="1" noMove="1" noResize="1" noEditPoints="1" noAdjustHandles="1" noChangeArrowheads="1" noChangeShapeType="1" noTextEdit="1"/>
              </p:cNvSpPr>
              <p:nvPr/>
            </p:nvSpPr>
            <p:spPr>
              <a:xfrm>
                <a:off x="5065776" y="4123944"/>
                <a:ext cx="237744" cy="347472"/>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2C126FA-60D0-214A-BC9A-1058A9D8CEFB}"/>
                  </a:ext>
                </a:extLst>
              </p:cNvPr>
              <p:cNvSpPr txBox="1"/>
              <p:nvPr/>
            </p:nvSpPr>
            <p:spPr>
              <a:xfrm>
                <a:off x="7754112" y="1645920"/>
                <a:ext cx="228600" cy="402336"/>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0</m:t>
                      </m:r>
                    </m:oMath>
                  </m:oMathPara>
                </a14:m>
                <a:endParaRPr lang="en-AU" sz="1800" dirty="0"/>
              </a:p>
            </p:txBody>
          </p:sp>
        </mc:Choice>
        <mc:Fallback xmlns="">
          <p:sp>
            <p:nvSpPr>
              <p:cNvPr id="11" name="TextBox 10">
                <a:extLst>
                  <a:ext uri="{FF2B5EF4-FFF2-40B4-BE49-F238E27FC236}">
                    <a16:creationId xmlns:a16="http://schemas.microsoft.com/office/drawing/2014/main" id="{22C126FA-60D0-214A-BC9A-1058A9D8CEFB}"/>
                  </a:ext>
                </a:extLst>
              </p:cNvPr>
              <p:cNvSpPr txBox="1">
                <a:spLocks noRot="1" noChangeAspect="1" noMove="1" noResize="1" noEditPoints="1" noAdjustHandles="1" noChangeArrowheads="1" noChangeShapeType="1" noTextEdit="1"/>
              </p:cNvSpPr>
              <p:nvPr/>
            </p:nvSpPr>
            <p:spPr>
              <a:xfrm>
                <a:off x="7754112" y="1645920"/>
                <a:ext cx="228600" cy="402336"/>
              </a:xfrm>
              <a:prstGeom prst="rect">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CB665C1-F048-37F8-5AE4-EE275A9BB4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8953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922D5-8658-71EC-1D75-79489CB2B1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24C707-0556-0108-7818-A1BBBD3F8929}"/>
              </a:ext>
            </a:extLst>
          </p:cNvPr>
          <p:cNvSpPr>
            <a:spLocks noGrp="1"/>
          </p:cNvSpPr>
          <p:nvPr>
            <p:ph type="title"/>
          </p:nvPr>
        </p:nvSpPr>
        <p:spPr/>
        <p:txBody>
          <a:bodyPr/>
          <a:lstStyle/>
          <a:p>
            <a:r>
              <a:rPr lang="en-AU" dirty="0">
                <a:latin typeface="+mj-lt"/>
              </a:rPr>
              <a:t>Sketching the derivative (2)</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0138D594-3DBF-5F37-E084-2F0BC324F797}"/>
                  </a:ext>
                </a:extLst>
              </p:cNvPr>
              <p:cNvSpPr>
                <a:spLocks noGrp="1"/>
              </p:cNvSpPr>
              <p:nvPr>
                <p:ph type="body" sz="quarter" idx="18"/>
              </p:nvPr>
            </p:nvSpPr>
            <p:spPr>
              <a:xfrm>
                <a:off x="360000" y="982520"/>
                <a:ext cx="11483998" cy="356423"/>
              </a:xfrm>
            </p:spPr>
            <p:txBody>
              <a:bodyPr/>
              <a:lstStyle/>
              <a:p>
                <a:r>
                  <a:rPr lang="en-AU" dirty="0">
                    <a:latin typeface="+mj-lt"/>
                  </a:rPr>
                  <a:t>Step 2 – Place pluses along the </a:t>
                </a:r>
                <a14:m>
                  <m:oMath xmlns:m="http://schemas.openxmlformats.org/officeDocument/2006/math">
                    <m:r>
                      <a:rPr lang="en-AU" b="0" i="1" smtClean="0">
                        <a:latin typeface="Cambria Math" panose="02040503050406030204" pitchFamily="18" charset="0"/>
                      </a:rPr>
                      <m:t>𝑥</m:t>
                    </m:r>
                  </m:oMath>
                </a14:m>
                <a:r>
                  <a:rPr lang="en-AU" dirty="0">
                    <a:latin typeface="+mj-lt"/>
                  </a:rPr>
                  <a:t>-axis where is the derivative positive. </a:t>
                </a:r>
              </a:p>
            </p:txBody>
          </p:sp>
        </mc:Choice>
        <mc:Fallback xmlns="">
          <p:sp>
            <p:nvSpPr>
              <p:cNvPr id="13" name="Text Placeholder 12">
                <a:extLst>
                  <a:ext uri="{FF2B5EF4-FFF2-40B4-BE49-F238E27FC236}">
                    <a16:creationId xmlns:a16="http://schemas.microsoft.com/office/drawing/2014/main" id="{0138D594-3DBF-5F37-E084-2F0BC324F797}"/>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6" t="-6897" b="-4482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9CB4D7E-6982-1261-078F-537A4129FEC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pic>
        <p:nvPicPr>
          <p:cNvPr id="10" name="Picture 9" descr="Picture of curve with minimum at approx (-1, 1/2) and maximum at approx (2, 2.7). Plus signs marked to show gradient is positive at these points.">
            <a:extLst>
              <a:ext uri="{FF2B5EF4-FFF2-40B4-BE49-F238E27FC236}">
                <a16:creationId xmlns:a16="http://schemas.microsoft.com/office/drawing/2014/main" id="{0E3FFE30-349F-F40D-F2D4-C7743EE7172E}"/>
              </a:ext>
            </a:extLst>
          </p:cNvPr>
          <p:cNvPicPr>
            <a:picLocks noChangeAspect="1"/>
          </p:cNvPicPr>
          <p:nvPr/>
        </p:nvPicPr>
        <p:blipFill>
          <a:blip r:embed="rId4"/>
          <a:stretch>
            <a:fillRect/>
          </a:stretch>
        </p:blipFill>
        <p:spPr>
          <a:xfrm>
            <a:off x="1496605" y="1403513"/>
            <a:ext cx="9111759" cy="51426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A147E8B-B621-539A-2552-C891D1FEF1DB}"/>
                  </a:ext>
                </a:extLst>
              </p:cNvPr>
              <p:cNvSpPr txBox="1"/>
              <p:nvPr/>
            </p:nvSpPr>
            <p:spPr>
              <a:xfrm>
                <a:off x="7754112" y="1645920"/>
                <a:ext cx="228600" cy="402336"/>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0</m:t>
                      </m:r>
                    </m:oMath>
                  </m:oMathPara>
                </a14:m>
                <a:endParaRPr lang="en-AU" sz="1800" dirty="0"/>
              </a:p>
            </p:txBody>
          </p:sp>
        </mc:Choice>
        <mc:Fallback xmlns="">
          <p:sp>
            <p:nvSpPr>
              <p:cNvPr id="11" name="TextBox 10">
                <a:extLst>
                  <a:ext uri="{FF2B5EF4-FFF2-40B4-BE49-F238E27FC236}">
                    <a16:creationId xmlns:a16="http://schemas.microsoft.com/office/drawing/2014/main" id="{DA147E8B-B621-539A-2552-C891D1FEF1DB}"/>
                  </a:ext>
                </a:extLst>
              </p:cNvPr>
              <p:cNvSpPr txBox="1">
                <a:spLocks noRot="1" noChangeAspect="1" noMove="1" noResize="1" noEditPoints="1" noAdjustHandles="1" noChangeArrowheads="1" noChangeShapeType="1" noTextEdit="1"/>
              </p:cNvSpPr>
              <p:nvPr/>
            </p:nvSpPr>
            <p:spPr>
              <a:xfrm>
                <a:off x="7754112" y="1645920"/>
                <a:ext cx="228600" cy="402336"/>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159D4E-CD78-FA91-D844-227E5A494973}"/>
                  </a:ext>
                </a:extLst>
              </p:cNvPr>
              <p:cNvSpPr txBox="1"/>
              <p:nvPr/>
            </p:nvSpPr>
            <p:spPr>
              <a:xfrm>
                <a:off x="5065776" y="4123944"/>
                <a:ext cx="237744" cy="347472"/>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0</m:t>
                      </m:r>
                    </m:oMath>
                  </m:oMathPara>
                </a14:m>
                <a:endParaRPr lang="en-AU" sz="2800" dirty="0"/>
              </a:p>
            </p:txBody>
          </p:sp>
        </mc:Choice>
        <mc:Fallback xmlns="">
          <p:sp>
            <p:nvSpPr>
              <p:cNvPr id="15" name="TextBox 14">
                <a:extLst>
                  <a:ext uri="{FF2B5EF4-FFF2-40B4-BE49-F238E27FC236}">
                    <a16:creationId xmlns:a16="http://schemas.microsoft.com/office/drawing/2014/main" id="{DB159D4E-CD78-FA91-D844-227E5A494973}"/>
                  </a:ext>
                </a:extLst>
              </p:cNvPr>
              <p:cNvSpPr txBox="1">
                <a:spLocks noRot="1" noChangeAspect="1" noMove="1" noResize="1" noEditPoints="1" noAdjustHandles="1" noChangeArrowheads="1" noChangeShapeType="1" noTextEdit="1"/>
              </p:cNvSpPr>
              <p:nvPr/>
            </p:nvSpPr>
            <p:spPr>
              <a:xfrm>
                <a:off x="5065776" y="4123944"/>
                <a:ext cx="237744" cy="34747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F1A90-2623-3690-4BE9-BC6B8E24E78F}"/>
                  </a:ext>
                </a:extLst>
              </p:cNvPr>
              <p:cNvSpPr txBox="1"/>
              <p:nvPr/>
            </p:nvSpPr>
            <p:spPr>
              <a:xfrm>
                <a:off x="5193792" y="4096512"/>
                <a:ext cx="2871216" cy="47548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 + + + + + + + + </m:t>
                      </m:r>
                    </m:oMath>
                  </m:oMathPara>
                </a14:m>
                <a:endParaRPr lang="en-AU" sz="1800" dirty="0"/>
              </a:p>
            </p:txBody>
          </p:sp>
        </mc:Choice>
        <mc:Fallback xmlns="">
          <p:sp>
            <p:nvSpPr>
              <p:cNvPr id="2" name="TextBox 1">
                <a:extLst>
                  <a:ext uri="{FF2B5EF4-FFF2-40B4-BE49-F238E27FC236}">
                    <a16:creationId xmlns:a16="http://schemas.microsoft.com/office/drawing/2014/main" id="{E30F1A90-2623-3690-4BE9-BC6B8E24E78F}"/>
                  </a:ext>
                </a:extLst>
              </p:cNvPr>
              <p:cNvSpPr txBox="1">
                <a:spLocks noRot="1" noChangeAspect="1" noMove="1" noResize="1" noEditPoints="1" noAdjustHandles="1" noChangeArrowheads="1" noChangeShapeType="1" noTextEdit="1"/>
              </p:cNvSpPr>
              <p:nvPr/>
            </p:nvSpPr>
            <p:spPr>
              <a:xfrm>
                <a:off x="5193792" y="4096512"/>
                <a:ext cx="2871216" cy="475488"/>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5C9CA8C5-A3FA-78C9-440E-82A62499CD53}"/>
                  </a:ext>
                </a:extLst>
              </p:cNvPr>
              <p:cNvSpPr/>
              <p:nvPr/>
            </p:nvSpPr>
            <p:spPr>
              <a:xfrm>
                <a:off x="1938528" y="4965192"/>
                <a:ext cx="3191256" cy="1380744"/>
              </a:xfrm>
              <a:prstGeom prst="wedgeRoundRectCallout">
                <a:avLst>
                  <a:gd name="adj1" fmla="val 93494"/>
                  <a:gd name="adj2" fmla="val -821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What does this mean for </a:t>
                </a:r>
                <a14:m>
                  <m:oMath xmlns:m="http://schemas.openxmlformats.org/officeDocument/2006/math">
                    <m:r>
                      <a:rPr lang="en-AU" sz="2000" i="1" dirty="0" smtClean="0">
                        <a:latin typeface="Cambria Math" panose="02040503050406030204" pitchFamily="18" charset="0"/>
                      </a:rPr>
                      <m:t>𝑓</m:t>
                    </m:r>
                    <m:r>
                      <a:rPr lang="en-AU" sz="2000" i="1" dirty="0" smtClean="0">
                        <a:latin typeface="Cambria Math" panose="02040503050406030204" pitchFamily="18" charset="0"/>
                      </a:rPr>
                      <m:t>’(</m:t>
                    </m:r>
                    <m:r>
                      <a:rPr lang="en-AU" sz="2000" i="1" dirty="0">
                        <a:latin typeface="Cambria Math" panose="02040503050406030204" pitchFamily="18" charset="0"/>
                      </a:rPr>
                      <m:t>𝑥</m:t>
                    </m:r>
                    <m:r>
                      <a:rPr lang="en-AU" sz="2000" i="1" dirty="0" smtClean="0">
                        <a:latin typeface="Cambria Math" panose="02040503050406030204" pitchFamily="18" charset="0"/>
                      </a:rPr>
                      <m:t>)</m:t>
                    </m:r>
                  </m:oMath>
                </a14:m>
                <a:r>
                  <a:rPr lang="en-AU" sz="2000" dirty="0"/>
                  <a:t>? </a:t>
                </a:r>
              </a:p>
            </p:txBody>
          </p:sp>
        </mc:Choice>
        <mc:Fallback xmlns="">
          <p:sp>
            <p:nvSpPr>
              <p:cNvPr id="5" name="Speech Bubble: Rectangle with Corners Rounded 4">
                <a:extLst>
                  <a:ext uri="{FF2B5EF4-FFF2-40B4-BE49-F238E27FC236}">
                    <a16:creationId xmlns:a16="http://schemas.microsoft.com/office/drawing/2014/main" id="{5C9CA8C5-A3FA-78C9-440E-82A62499CD53}"/>
                  </a:ext>
                </a:extLst>
              </p:cNvPr>
              <p:cNvSpPr>
                <a:spLocks noRot="1" noChangeAspect="1" noMove="1" noResize="1" noEditPoints="1" noAdjustHandles="1" noChangeArrowheads="1" noChangeShapeType="1" noTextEdit="1"/>
              </p:cNvSpPr>
              <p:nvPr/>
            </p:nvSpPr>
            <p:spPr>
              <a:xfrm>
                <a:off x="1938528" y="4965192"/>
                <a:ext cx="3191256" cy="1380744"/>
              </a:xfrm>
              <a:prstGeom prst="wedgeRoundRectCallout">
                <a:avLst>
                  <a:gd name="adj1" fmla="val 93494"/>
                  <a:gd name="adj2" fmla="val -82184"/>
                  <a:gd name="adj3" fmla="val 16667"/>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28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CAEF8-B304-E184-7884-D5CCC39190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C250FE-BD39-0EF7-C704-52E6C231451E}"/>
              </a:ext>
            </a:extLst>
          </p:cNvPr>
          <p:cNvSpPr>
            <a:spLocks noGrp="1"/>
          </p:cNvSpPr>
          <p:nvPr>
            <p:ph type="title"/>
          </p:nvPr>
        </p:nvSpPr>
        <p:spPr/>
        <p:txBody>
          <a:bodyPr/>
          <a:lstStyle/>
          <a:p>
            <a:r>
              <a:rPr lang="en-AU" dirty="0">
                <a:latin typeface="+mj-lt"/>
              </a:rPr>
              <a:t>Sketching the derivative (3)</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0779E4AF-31A9-CB09-1904-8E355ED85C9E}"/>
                  </a:ext>
                </a:extLst>
              </p:cNvPr>
              <p:cNvSpPr>
                <a:spLocks noGrp="1"/>
              </p:cNvSpPr>
              <p:nvPr>
                <p:ph type="body" sz="quarter" idx="18"/>
              </p:nvPr>
            </p:nvSpPr>
            <p:spPr>
              <a:xfrm>
                <a:off x="360000" y="982520"/>
                <a:ext cx="11483998" cy="356423"/>
              </a:xfrm>
            </p:spPr>
            <p:txBody>
              <a:bodyPr/>
              <a:lstStyle/>
              <a:p>
                <a:r>
                  <a:rPr lang="en-AU" dirty="0">
                    <a:latin typeface="+mj-lt"/>
                  </a:rPr>
                  <a:t>Step 3 – Place minuses along the </a:t>
                </a:r>
                <a14:m>
                  <m:oMath xmlns:m="http://schemas.openxmlformats.org/officeDocument/2006/math">
                    <m:r>
                      <a:rPr lang="en-AU" b="0" i="1" smtClean="0">
                        <a:latin typeface="Cambria Math" panose="02040503050406030204" pitchFamily="18" charset="0"/>
                      </a:rPr>
                      <m:t>𝑥</m:t>
                    </m:r>
                  </m:oMath>
                </a14:m>
                <a:r>
                  <a:rPr lang="en-AU" dirty="0">
                    <a:latin typeface="+mj-lt"/>
                  </a:rPr>
                  <a:t>-axis where is the derivative negative. </a:t>
                </a:r>
              </a:p>
            </p:txBody>
          </p:sp>
        </mc:Choice>
        <mc:Fallback xmlns="">
          <p:sp>
            <p:nvSpPr>
              <p:cNvPr id="13" name="Text Placeholder 12">
                <a:extLst>
                  <a:ext uri="{FF2B5EF4-FFF2-40B4-BE49-F238E27FC236}">
                    <a16:creationId xmlns:a16="http://schemas.microsoft.com/office/drawing/2014/main" id="{0779E4AF-31A9-CB09-1904-8E355ED85C9E}"/>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6" t="-6897" b="-44828"/>
                </a:stretch>
              </a:blipFill>
            </p:spPr>
            <p:txBody>
              <a:bodyPr/>
              <a:lstStyle/>
              <a:p>
                <a:r>
                  <a:rPr lang="en-US">
                    <a:noFill/>
                  </a:rPr>
                  <a:t> </a:t>
                </a:r>
              </a:p>
            </p:txBody>
          </p:sp>
        </mc:Fallback>
      </mc:AlternateContent>
      <p:pic>
        <p:nvPicPr>
          <p:cNvPr id="10" name="Picture 9" descr="Picture of curve with minimum at approx (-1, 1/2) and maximum at approx (2, 2.7). Plus signs marked to show gradient is positive at these points. minus signs are used to show where gradient is negative">
            <a:extLst>
              <a:ext uri="{FF2B5EF4-FFF2-40B4-BE49-F238E27FC236}">
                <a16:creationId xmlns:a16="http://schemas.microsoft.com/office/drawing/2014/main" id="{A5705D56-09B9-3361-8C3B-5DD4C2E9168F}"/>
              </a:ext>
            </a:extLst>
          </p:cNvPr>
          <p:cNvPicPr>
            <a:picLocks noChangeAspect="1"/>
          </p:cNvPicPr>
          <p:nvPr/>
        </p:nvPicPr>
        <p:blipFill>
          <a:blip r:embed="rId4"/>
          <a:stretch>
            <a:fillRect/>
          </a:stretch>
        </p:blipFill>
        <p:spPr>
          <a:xfrm>
            <a:off x="1496605" y="1403513"/>
            <a:ext cx="9111759" cy="514265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36EE22-7C23-82E9-B5BB-00D947781D24}"/>
                  </a:ext>
                </a:extLst>
              </p:cNvPr>
              <p:cNvSpPr txBox="1"/>
              <p:nvPr/>
            </p:nvSpPr>
            <p:spPr>
              <a:xfrm>
                <a:off x="2923032" y="3892296"/>
                <a:ext cx="1722120" cy="475488"/>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  −  − −</m:t>
                      </m:r>
                    </m:oMath>
                  </m:oMathPara>
                </a14:m>
                <a:endParaRPr lang="en-AU" sz="2800" dirty="0"/>
              </a:p>
            </p:txBody>
          </p:sp>
        </mc:Choice>
        <mc:Fallback xmlns="">
          <p:sp>
            <p:nvSpPr>
              <p:cNvPr id="5" name="TextBox 4">
                <a:extLst>
                  <a:ext uri="{FF2B5EF4-FFF2-40B4-BE49-F238E27FC236}">
                    <a16:creationId xmlns:a16="http://schemas.microsoft.com/office/drawing/2014/main" id="{7236EE22-7C23-82E9-B5BB-00D947781D24}"/>
                  </a:ext>
                </a:extLst>
              </p:cNvPr>
              <p:cNvSpPr txBox="1">
                <a:spLocks noRot="1" noChangeAspect="1" noMove="1" noResize="1" noEditPoints="1" noAdjustHandles="1" noChangeArrowheads="1" noChangeShapeType="1" noTextEdit="1"/>
              </p:cNvSpPr>
              <p:nvPr/>
            </p:nvSpPr>
            <p:spPr>
              <a:xfrm>
                <a:off x="2923032" y="3892296"/>
                <a:ext cx="1722120" cy="475488"/>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6A0183-4F43-F48D-A480-344A6D03FEBA}"/>
                  </a:ext>
                </a:extLst>
              </p:cNvPr>
              <p:cNvSpPr txBox="1"/>
              <p:nvPr/>
            </p:nvSpPr>
            <p:spPr>
              <a:xfrm>
                <a:off x="5065776" y="4123944"/>
                <a:ext cx="237744" cy="347472"/>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0</m:t>
                      </m:r>
                    </m:oMath>
                  </m:oMathPara>
                </a14:m>
                <a:endParaRPr lang="en-AU" sz="2800" dirty="0"/>
              </a:p>
            </p:txBody>
          </p:sp>
        </mc:Choice>
        <mc:Fallback xmlns="">
          <p:sp>
            <p:nvSpPr>
              <p:cNvPr id="15" name="TextBox 14">
                <a:extLst>
                  <a:ext uri="{FF2B5EF4-FFF2-40B4-BE49-F238E27FC236}">
                    <a16:creationId xmlns:a16="http://schemas.microsoft.com/office/drawing/2014/main" id="{726A0183-4F43-F48D-A480-344A6D03FEBA}"/>
                  </a:ext>
                </a:extLst>
              </p:cNvPr>
              <p:cNvSpPr txBox="1">
                <a:spLocks noRot="1" noChangeAspect="1" noMove="1" noResize="1" noEditPoints="1" noAdjustHandles="1" noChangeArrowheads="1" noChangeShapeType="1" noTextEdit="1"/>
              </p:cNvSpPr>
              <p:nvPr/>
            </p:nvSpPr>
            <p:spPr>
              <a:xfrm>
                <a:off x="5065776" y="4123944"/>
                <a:ext cx="237744" cy="34747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84B7DDA-E589-520C-8A63-04F7253D4DBF}"/>
                  </a:ext>
                </a:extLst>
              </p:cNvPr>
              <p:cNvSpPr txBox="1"/>
              <p:nvPr/>
            </p:nvSpPr>
            <p:spPr>
              <a:xfrm>
                <a:off x="5468112" y="3995928"/>
                <a:ext cx="2359152" cy="292608"/>
              </a:xfrm>
              <a:prstGeom prst="rect">
                <a:avLst/>
              </a:prstGeom>
              <a:solidFill>
                <a:schemeClr val="bg1"/>
              </a:solid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m:t>
                      </m:r>
                      <m:r>
                        <a:rPr lang="en-AU" sz="2800" b="0" i="1" smtClean="0">
                          <a:latin typeface="Cambria Math" panose="02040503050406030204" pitchFamily="18" charset="0"/>
                        </a:rPr>
                        <m:t> </m:t>
                      </m:r>
                      <m:r>
                        <a:rPr lang="en-AU" sz="2800" i="1" smtClean="0">
                          <a:latin typeface="Cambria Math" panose="02040503050406030204" pitchFamily="18" charset="0"/>
                        </a:rPr>
                        <m:t>+</m:t>
                      </m:r>
                      <m:r>
                        <a:rPr lang="en-AU" sz="2800" b="0" i="1" smtClean="0">
                          <a:latin typeface="Cambria Math" panose="02040503050406030204" pitchFamily="18" charset="0"/>
                        </a:rPr>
                        <m:t> </m:t>
                      </m:r>
                      <m:r>
                        <a:rPr lang="en-AU" sz="2800" i="1" smtClean="0">
                          <a:latin typeface="Cambria Math" panose="02040503050406030204" pitchFamily="18" charset="0"/>
                        </a:rPr>
                        <m:t>++ </m:t>
                      </m:r>
                      <m:r>
                        <a:rPr lang="en-AU" sz="2800" i="1">
                          <a:latin typeface="Cambria Math" panose="02040503050406030204" pitchFamily="18" charset="0"/>
                        </a:rPr>
                        <m:t>++</m:t>
                      </m:r>
                    </m:oMath>
                  </m:oMathPara>
                </a14:m>
                <a:endParaRPr lang="en-AU" sz="2800" dirty="0"/>
              </a:p>
            </p:txBody>
          </p:sp>
        </mc:Choice>
        <mc:Fallback xmlns="">
          <p:sp>
            <p:nvSpPr>
              <p:cNvPr id="2" name="TextBox 1">
                <a:extLst>
                  <a:ext uri="{FF2B5EF4-FFF2-40B4-BE49-F238E27FC236}">
                    <a16:creationId xmlns:a16="http://schemas.microsoft.com/office/drawing/2014/main" id="{684B7DDA-E589-520C-8A63-04F7253D4DBF}"/>
                  </a:ext>
                </a:extLst>
              </p:cNvPr>
              <p:cNvSpPr txBox="1">
                <a:spLocks noRot="1" noChangeAspect="1" noMove="1" noResize="1" noEditPoints="1" noAdjustHandles="1" noChangeArrowheads="1" noChangeShapeType="1" noTextEdit="1"/>
              </p:cNvSpPr>
              <p:nvPr/>
            </p:nvSpPr>
            <p:spPr>
              <a:xfrm>
                <a:off x="5468112" y="3995928"/>
                <a:ext cx="2359152" cy="292608"/>
              </a:xfrm>
              <a:prstGeom prst="rect">
                <a:avLst/>
              </a:prstGeom>
              <a:blipFill>
                <a:blip r:embed="rId7"/>
                <a:stretch>
                  <a:fillRect b="-2291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EE49FD-BCC6-9C20-CC31-C72FF7D8AC4C}"/>
                  </a:ext>
                </a:extLst>
              </p:cNvPr>
              <p:cNvSpPr txBox="1"/>
              <p:nvPr/>
            </p:nvSpPr>
            <p:spPr>
              <a:xfrm>
                <a:off x="7754112" y="1645920"/>
                <a:ext cx="228600" cy="402336"/>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0</m:t>
                      </m:r>
                    </m:oMath>
                  </m:oMathPara>
                </a14:m>
                <a:endParaRPr lang="en-AU" sz="1800" dirty="0"/>
              </a:p>
            </p:txBody>
          </p:sp>
        </mc:Choice>
        <mc:Fallback xmlns="">
          <p:sp>
            <p:nvSpPr>
              <p:cNvPr id="11" name="TextBox 10">
                <a:extLst>
                  <a:ext uri="{FF2B5EF4-FFF2-40B4-BE49-F238E27FC236}">
                    <a16:creationId xmlns:a16="http://schemas.microsoft.com/office/drawing/2014/main" id="{63EE49FD-BCC6-9C20-CC31-C72FF7D8AC4C}"/>
                  </a:ext>
                </a:extLst>
              </p:cNvPr>
              <p:cNvSpPr txBox="1">
                <a:spLocks noRot="1" noChangeAspect="1" noMove="1" noResize="1" noEditPoints="1" noAdjustHandles="1" noChangeArrowheads="1" noChangeShapeType="1" noTextEdit="1"/>
              </p:cNvSpPr>
              <p:nvPr/>
            </p:nvSpPr>
            <p:spPr>
              <a:xfrm>
                <a:off x="7754112" y="1645920"/>
                <a:ext cx="228600" cy="402336"/>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CAD332-28BC-9D34-7A76-4CB4E17558B0}"/>
                  </a:ext>
                </a:extLst>
              </p:cNvPr>
              <p:cNvSpPr txBox="1"/>
              <p:nvPr/>
            </p:nvSpPr>
            <p:spPr>
              <a:xfrm>
                <a:off x="8031480" y="3870960"/>
                <a:ext cx="1725168" cy="475488"/>
              </a:xfrm>
              <a:prstGeom prst="rect">
                <a:avLst/>
              </a:prstGeom>
              <a:solidFill>
                <a:schemeClr val="bg1"/>
              </a:solid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 −  −  −</m:t>
                      </m:r>
                    </m:oMath>
                  </m:oMathPara>
                </a14:m>
                <a:endParaRPr lang="en-AU" sz="2800" dirty="0"/>
              </a:p>
            </p:txBody>
          </p:sp>
        </mc:Choice>
        <mc:Fallback xmlns="">
          <p:sp>
            <p:nvSpPr>
              <p:cNvPr id="6" name="TextBox 5">
                <a:extLst>
                  <a:ext uri="{FF2B5EF4-FFF2-40B4-BE49-F238E27FC236}">
                    <a16:creationId xmlns:a16="http://schemas.microsoft.com/office/drawing/2014/main" id="{74CAD332-28BC-9D34-7A76-4CB4E17558B0}"/>
                  </a:ext>
                </a:extLst>
              </p:cNvPr>
              <p:cNvSpPr txBox="1">
                <a:spLocks noRot="1" noChangeAspect="1" noMove="1" noResize="1" noEditPoints="1" noAdjustHandles="1" noChangeArrowheads="1" noChangeShapeType="1" noTextEdit="1"/>
              </p:cNvSpPr>
              <p:nvPr/>
            </p:nvSpPr>
            <p:spPr>
              <a:xfrm>
                <a:off x="8031480" y="3870960"/>
                <a:ext cx="1725168" cy="475488"/>
              </a:xfrm>
              <a:prstGeom prst="rect">
                <a:avLst/>
              </a:prstGeom>
              <a:blipFill>
                <a:blip r:embed="rId9"/>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0698D32F-9926-4736-4616-E828B57FEEE4}"/>
              </a:ext>
            </a:extLst>
          </p:cNvPr>
          <p:cNvSpPr/>
          <p:nvPr/>
        </p:nvSpPr>
        <p:spPr>
          <a:xfrm>
            <a:off x="822960" y="4800600"/>
            <a:ext cx="4050792" cy="1627632"/>
          </a:xfrm>
          <a:prstGeom prst="wedgeRoundRectCallout">
            <a:avLst>
              <a:gd name="adj1" fmla="val 93676"/>
              <a:gd name="adj2" fmla="val -640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Where is the derivative large and positive?</a:t>
            </a:r>
          </a:p>
          <a:p>
            <a:pPr algn="ctr">
              <a:lnSpc>
                <a:spcPct val="150000"/>
              </a:lnSpc>
            </a:pPr>
            <a:r>
              <a:rPr lang="en-AU" sz="2000" dirty="0"/>
              <a:t>Where is it small and positive?</a:t>
            </a:r>
          </a:p>
        </p:txBody>
      </p:sp>
      <p:sp>
        <p:nvSpPr>
          <p:cNvPr id="3" name="Slide Number Placeholder 2">
            <a:extLst>
              <a:ext uri="{FF2B5EF4-FFF2-40B4-BE49-F238E27FC236}">
                <a16:creationId xmlns:a16="http://schemas.microsoft.com/office/drawing/2014/main" id="{79E9AD5D-231E-23D3-78A5-D6BADAE303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96384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14AB-F478-4B50-B2C2-4D6CC0F68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76218-B129-49DE-ACFC-BAB9D9414ACE}">
  <ds:schemaRefs>
    <ds:schemaRef ds:uri="http://www.w3.org/XML/1998/namespace"/>
    <ds:schemaRef ds:uri="95386ad3-46d6-4eb6-bbc1-9b19b13a5756"/>
    <ds:schemaRef ds:uri="http://schemas.microsoft.com/office/2006/documentManagement/types"/>
    <ds:schemaRef ds:uri="http://purl.org/dc/elements/1.1/"/>
    <ds:schemaRef ds:uri="9191b990-ddf9-46cb-8ffe-20db9d3a58aa"/>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580</TotalTime>
  <Words>993</Words>
  <Application>Microsoft Office PowerPoint</Application>
  <PresentationFormat>Widescreen</PresentationFormat>
  <Paragraphs>100</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Public Sans</vt:lpstr>
      <vt:lpstr>Cambria Math</vt:lpstr>
      <vt:lpstr>Calibri</vt:lpstr>
      <vt:lpstr>Arial</vt:lpstr>
      <vt:lpstr>NSWG Corporate</vt:lpstr>
      <vt:lpstr>Graphing the derivative function</vt:lpstr>
      <vt:lpstr>Learning intentions and success criteria</vt:lpstr>
      <vt:lpstr>Activating prior knowledge</vt:lpstr>
      <vt:lpstr>Graph of a function</vt:lpstr>
      <vt:lpstr>Connecting learning</vt:lpstr>
      <vt:lpstr>Considerations</vt:lpstr>
      <vt:lpstr>Sketching the derivative (1)</vt:lpstr>
      <vt:lpstr>Sketching the derivative (2)</vt:lpstr>
      <vt:lpstr>Sketching the derivative (3)</vt:lpstr>
      <vt:lpstr>Sketching the derivative (4)</vt:lpstr>
      <vt:lpstr>Sketching the derivative (5)</vt:lpstr>
      <vt:lpstr>Solutions</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9 – Graphing the derivative function, slide deck – Mathematics Advanced</dc:title>
  <dc:subject/>
  <dc:creator>NSW Department of Education</dc:creator>
  <cp:keywords/>
  <dc:description/>
  <dcterms:created xsi:type="dcterms:W3CDTF">2025-04-09T21:11:40Z</dcterms:created>
  <dcterms:modified xsi:type="dcterms:W3CDTF">2026-02-09T23:40:44Z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