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7"/>
  </p:notesMasterIdLst>
  <p:handoutMasterIdLst>
    <p:handoutMasterId r:id="rId18"/>
  </p:handoutMasterIdLst>
  <p:sldIdLst>
    <p:sldId id="26505" r:id="rId5"/>
    <p:sldId id="271" r:id="rId6"/>
    <p:sldId id="289" r:id="rId7"/>
    <p:sldId id="26524" r:id="rId8"/>
    <p:sldId id="26383" r:id="rId9"/>
    <p:sldId id="26508" r:id="rId10"/>
    <p:sldId id="26507" r:id="rId11"/>
    <p:sldId id="26525" r:id="rId12"/>
    <p:sldId id="26509" r:id="rId13"/>
    <p:sldId id="26523" r:id="rId14"/>
    <p:sldId id="360" r:id="rId15"/>
    <p:sldId id="361" r:id="rId16"/>
  </p:sldIdLst>
  <p:sldSz cx="12192000" cy="6858000"/>
  <p:notesSz cx="6858000" cy="9144000"/>
  <p:embeddedFontLst>
    <p:embeddedFont>
      <p:font typeface="Cambria Math" panose="02040503050406030204" pitchFamily="18" charset="0"/>
      <p:regular r:id="rId19"/>
    </p:embeddedFont>
    <p:embeddedFont>
      <p:font typeface="Public Sans" pitchFamily="2" charset="0"/>
      <p:regular r:id="rId20"/>
      <p:bold r:id="rId21"/>
      <p:italic r:id="rId22"/>
      <p:boldItalic r:id="rId23"/>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Lesson 8" id="{37641C72-2B0D-4DA7-863C-82465FA72A95}">
          <p14:sldIdLst>
            <p14:sldId id="26505"/>
            <p14:sldId id="271"/>
            <p14:sldId id="289"/>
            <p14:sldId id="26524"/>
            <p14:sldId id="26383"/>
            <p14:sldId id="26508"/>
            <p14:sldId id="26507"/>
            <p14:sldId id="26525"/>
            <p14:sldId id="26509"/>
            <p14:sldId id="26523"/>
            <p14:sldId id="360"/>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217C917-583C-E77D-B579-6E8946FFDC11}" name="Sam Houda" initials="SH" userId="S::samantha.houda1@det.nsw.edu.au::8177d86a-8cc2-4537-942b-686d9dda63ce" providerId="AD"/>
  <p188:author id="{C461638E-F1F5-7186-9758-0B4A52497F93}" name="Meagan Rodda" initials="MR" userId="S::Meagan.Rodda@det.nsw.edu.au::efecb8de-290d-42b5-96ee-00df0648c086" providerId="AD"/>
  <p188:author id="{263BDCEB-9FC8-4690-DFCB-22AE17C08782}" name="John Anderson" initials="JA" userId="S::John.Anderson69@det.nsw.edu.au::4665f8d5-4493-45a3-b249-2f437f25244d" providerId="AD"/>
  <p188:author id="{A29880FB-22F1-2FCE-171F-45F93F7D7947}" name="Christopher Farlow" initials="CF" userId="S::Christopher.Farlow2@det.nsw.edu.au::1d6e7c80-f391-4c69-991c-b443ceeb16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FF6761-C064-434D-AD8E-855A4D6B6940}" v="1" dt="2026-02-09T23:38:37.379"/>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78" autoAdjust="0"/>
    <p:restoredTop sz="86504" autoAdjust="0"/>
  </p:normalViewPr>
  <p:slideViewPr>
    <p:cSldViewPr snapToGrid="0">
      <p:cViewPr varScale="1">
        <p:scale>
          <a:sx n="93" d="100"/>
          <a:sy n="93" d="100"/>
        </p:scale>
        <p:origin x="192" y="96"/>
      </p:cViewPr>
      <p:guideLst>
        <p:guide orient="horz" pos="2160"/>
        <p:guide pos="3863"/>
      </p:guideLst>
    </p:cSldViewPr>
  </p:slideViewPr>
  <p:outlineViewPr>
    <p:cViewPr>
      <p:scale>
        <a:sx n="33" d="100"/>
        <a:sy n="33" d="100"/>
      </p:scale>
      <p:origin x="0" y="-1960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10/02/2026</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6T23:21:42.421"/>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50 0,'794'-28'0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1-26T23:21:42.423"/>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0,'0'4,"2"0,-1 0,0-1,1 1,-1-1,1 1,0-1,1 0,-1 0,3 3,2 4,167 225,-108-148,-27-41,-27-33,-1 0,0 1,-1 1,0 0,14 30,-9-12,2-1,2-1,25 34,-18-28,97 125,-7-11,-26-24,-62-81,39 82,-45-70,-16-39,0-1,17 29,71 116,-67-122,2 0,1-2,68 68,-87-95,-1 0,13 19,-17-21,1 0,0-1,1 0,0 0,0-1,11 8,-13-11,6 3,-1 0,1-1,14 7,-10-8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6T23:21:42.424"/>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2147 0,'1385'-2146'0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1-26T23:21:42.425"/>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18,'0'-1,"0"0,1 0,-1 0,1 0,-1 0,1 0,0 1,-1-1,1 0,0 0,-1 0,1 1,0-1,0 0,0 1,0-1,0 0,0 1,0-1,0 1,0 0,0-1,0 1,0 0,0-1,0 1,0 0,0 0,2 0,34 0,-32 1,1 1,-1-1,1 1,-1 1,0-1,0 1,0 0,0 0,0 0,5 5,3 4,-1 0,11 16,-15-17,1-1,0 0,0-1,18 14,13 9,-31-24,1 0,0 0,18 10,-2-3,-1 1,26 22,-4-3,-30-26,0-1,0-1,0 0,1-2,0 0,0-1,20 2,-9 0,7-1,0-1,0-2,0-1,51-6,-75 3,-1 0,0-1,0 0,0 0,0-2,0 1,-1-1,0-1,0 0,0 0,-1-1,0 0,15-15,-9 10,0 1,1 1,33-18,17-9,-33 19,-17 12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10/02/2026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3480285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961419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7BC9F-0A63-107A-5005-85AE9CE904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96317A-0C41-B4BB-1F91-2D1B908683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E30120-4063-FBA2-0B04-CF95864C4DDF}"/>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FB2D6E7-4ED2-2D86-B310-DFE81DF59FBA}"/>
              </a:ext>
            </a:extLst>
          </p:cNvPr>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2096147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5</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4135182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58E19-7B9E-9D20-75CC-3897DAA86D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75F44-63A2-78AA-E7B5-5426ECDFD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100D6-76F9-0FB3-65C4-E133BFB25BD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17AD0CD-94BB-40BD-107C-B60AC853F994}"/>
              </a:ext>
            </a:extLst>
          </p:cNvPr>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2998195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890C3-E755-6928-60C4-A078335D59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EA6B1B-1903-5733-D531-16DA2613EC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56819D-7701-7698-EAD6-A5445D33866E}"/>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FDBE5E4-5673-96DE-5EE3-7705BBDE5857}"/>
              </a:ext>
            </a:extLst>
          </p:cNvPr>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4152033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00467-1C58-D895-D7A1-950A7CBD71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762395-EF82-77E7-14C3-1F3ED96179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42275C-6049-76E1-7BB8-0CA81EB46C2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189365AC-EDFF-F2BD-6AF3-B0F628AB2BB7}"/>
              </a:ext>
            </a:extLst>
          </p:cNvPr>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10557308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advance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customXml" Target="../ink/ink2.xml"/><Relationship Id="rId18" Type="http://schemas.openxmlformats.org/officeDocument/2006/relationships/image" Target="../media/image17.png"/><Relationship Id="rId21" Type="http://schemas.openxmlformats.org/officeDocument/2006/relationships/customXml" Target="../ink/ink4.xml"/><Relationship Id="rId7" Type="http://schemas.openxmlformats.org/officeDocument/2006/relationships/customXml" Target="../ink/ink1.xml"/><Relationship Id="rId12" Type="http://schemas.openxmlformats.org/officeDocument/2006/relationships/image" Target="../media/image13.png"/><Relationship Id="rId17" Type="http://schemas.openxmlformats.org/officeDocument/2006/relationships/image" Target="../media/image16.png"/><Relationship Id="rId2" Type="http://schemas.openxmlformats.org/officeDocument/2006/relationships/notesSlide" Target="../notesSlides/notesSlide3.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5" Type="http://schemas.openxmlformats.org/officeDocument/2006/relationships/customXml" Target="../ink/ink3.xml"/><Relationship Id="rId23" Type="http://schemas.openxmlformats.org/officeDocument/2006/relationships/image" Target="../media/image21.png"/><Relationship Id="rId10" Type="http://schemas.openxmlformats.org/officeDocument/2006/relationships/image" Target="../media/image11.png"/><Relationship Id="rId19" Type="http://schemas.openxmlformats.org/officeDocument/2006/relationships/image" Target="../media/image18.png"/><Relationship Id="rId4" Type="http://schemas.openxmlformats.org/officeDocument/2006/relationships/image" Target="../media/image6.png"/><Relationship Id="rId9" Type="http://schemas.openxmlformats.org/officeDocument/2006/relationships/image" Target="../media/image10.png"/><Relationship Id="rId14" Type="http://schemas.openxmlformats.org/officeDocument/2006/relationships/image" Target="../media/image14.png"/><Relationship Id="rId22"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5.emf"/><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35.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Increasing decreasing functions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Advanced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Unit 6 – Differentiation techniques </a:t>
            </a:r>
            <a:r>
              <a:rPr lang="en-AU">
                <a:latin typeface="+mj-lt"/>
              </a:rPr>
              <a:t>and applications</a:t>
            </a:r>
            <a:endParaRPr lang="en-AU" dirty="0">
              <a:latin typeface="+mj-lt"/>
            </a:endParaRPr>
          </a:p>
        </p:txBody>
      </p:sp>
      <p:pic>
        <p:nvPicPr>
          <p:cNvPr id="5" name="Picture Placeholder 4">
            <a:extLst>
              <a:ext uri="{FF2B5EF4-FFF2-40B4-BE49-F238E27FC236}">
                <a16:creationId xmlns:a16="http://schemas.microsoft.com/office/drawing/2014/main" id="{A4531264-57DD-B928-51C8-ACFD20E8D4E9}"/>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C9D78-0FCA-7833-E280-8F98CBB46BA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284B109-304B-6AB1-1FAF-2FC89C0D9A28}"/>
              </a:ext>
            </a:extLst>
          </p:cNvPr>
          <p:cNvSpPr>
            <a:spLocks noGrp="1"/>
          </p:cNvSpPr>
          <p:nvPr>
            <p:ph type="title"/>
          </p:nvPr>
        </p:nvSpPr>
        <p:spPr/>
        <p:txBody>
          <a:bodyPr/>
          <a:lstStyle/>
          <a:p>
            <a:r>
              <a:rPr lang="en-AU" dirty="0">
                <a:latin typeface="+mj-lt"/>
              </a:rPr>
              <a:t>Question 1 </a:t>
            </a:r>
          </a:p>
        </p:txBody>
      </p:sp>
      <p:sp>
        <p:nvSpPr>
          <p:cNvPr id="13" name="Text Placeholder 12">
            <a:extLst>
              <a:ext uri="{FF2B5EF4-FFF2-40B4-BE49-F238E27FC236}">
                <a16:creationId xmlns:a16="http://schemas.microsoft.com/office/drawing/2014/main" id="{66058123-0841-2D56-5887-3B9F5E011533}"/>
              </a:ext>
            </a:extLst>
          </p:cNvPr>
          <p:cNvSpPr>
            <a:spLocks noGrp="1"/>
          </p:cNvSpPr>
          <p:nvPr>
            <p:ph type="body" sz="quarter" idx="18"/>
          </p:nvPr>
        </p:nvSpPr>
        <p:spPr>
          <a:xfrm>
            <a:off x="360000" y="982520"/>
            <a:ext cx="11483998" cy="356423"/>
          </a:xfrm>
        </p:spPr>
        <p:txBody>
          <a:bodyPr/>
          <a:lstStyle/>
          <a:p>
            <a:r>
              <a:rPr lang="en-AU" dirty="0">
                <a:latin typeface="+mj-lt"/>
              </a:rPr>
              <a:t>Your turn – question 1</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25385085-2F88-9D0D-A6E6-076F6B87FE13}"/>
                  </a:ext>
                </a:extLst>
              </p:cNvPr>
              <p:cNvSpPr>
                <a:spLocks noGrp="1"/>
              </p:cNvSpPr>
              <p:nvPr>
                <p:ph type="body" sz="quarter" idx="17"/>
              </p:nvPr>
            </p:nvSpPr>
            <p:spPr>
              <a:xfrm>
                <a:off x="359999" y="1567086"/>
                <a:ext cx="11337245" cy="1142211"/>
              </a:xfrm>
            </p:spPr>
            <p:txBody>
              <a:bodyPr/>
              <a:lstStyle/>
              <a:p>
                <a:r>
                  <a:rPr lang="en-AU" dirty="0">
                    <a:latin typeface="+mn-lt"/>
                  </a:rPr>
                  <a:t>Use the derivative to find where the curve </a:t>
                </a:r>
                <a14:m>
                  <m:oMath xmlns:m="http://schemas.openxmlformats.org/officeDocument/2006/math">
                    <m:r>
                      <a:rPr lang="en-AU" i="1">
                        <a:latin typeface="Cambria Math" panose="02040503050406030204" pitchFamily="18" charset="0"/>
                      </a:rPr>
                      <m:t>𝑓</m:t>
                    </m:r>
                    <m:d>
                      <m:dPr>
                        <m:ctrlPr>
                          <a:rPr lang="en-AU" i="1">
                            <a:latin typeface="Cambria Math" panose="02040503050406030204" pitchFamily="18" charset="0"/>
                          </a:rPr>
                        </m:ctrlPr>
                      </m:dPr>
                      <m:e>
                        <m:r>
                          <a:rPr lang="en-AU" i="1">
                            <a:latin typeface="Cambria Math" panose="02040503050406030204" pitchFamily="18" charset="0"/>
                          </a:rPr>
                          <m:t>𝑥</m:t>
                        </m:r>
                      </m:e>
                    </m:d>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1</m:t>
                        </m:r>
                      </m:num>
                      <m:den>
                        <m:r>
                          <a:rPr lang="en-AU" i="1">
                            <a:latin typeface="Cambria Math" panose="02040503050406030204" pitchFamily="18" charset="0"/>
                          </a:rPr>
                          <m:t>3</m:t>
                        </m:r>
                      </m:den>
                    </m:f>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3</m:t>
                        </m:r>
                      </m:sup>
                    </m:sSup>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1</m:t>
                        </m:r>
                      </m:num>
                      <m:den>
                        <m:r>
                          <a:rPr lang="en-AU" i="1">
                            <a:latin typeface="Cambria Math" panose="02040503050406030204" pitchFamily="18" charset="0"/>
                          </a:rPr>
                          <m:t>2</m:t>
                        </m:r>
                      </m:den>
                    </m:f>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2</m:t>
                        </m:r>
                      </m:sup>
                    </m:sSup>
                    <m:r>
                      <a:rPr lang="en-AU" i="1">
                        <a:latin typeface="Cambria Math" panose="02040503050406030204" pitchFamily="18" charset="0"/>
                      </a:rPr>
                      <m:t>−2</m:t>
                    </m:r>
                    <m:r>
                      <a:rPr lang="en-AU" i="1">
                        <a:latin typeface="Cambria Math" panose="02040503050406030204" pitchFamily="18" charset="0"/>
                      </a:rPr>
                      <m:t>𝑥</m:t>
                    </m:r>
                    <m:r>
                      <a:rPr lang="en-AU" i="1">
                        <a:latin typeface="Cambria Math" panose="02040503050406030204" pitchFamily="18" charset="0"/>
                      </a:rPr>
                      <m:t>+5 </m:t>
                    </m:r>
                  </m:oMath>
                </a14:m>
                <a:r>
                  <a:rPr lang="en-AU" dirty="0">
                    <a:latin typeface="+mn-lt"/>
                  </a:rPr>
                  <a:t>is stationary. Hence, find where the curve is decreasing.</a:t>
                </a:r>
              </a:p>
            </p:txBody>
          </p:sp>
        </mc:Choice>
        <mc:Fallback xmlns="">
          <p:sp>
            <p:nvSpPr>
              <p:cNvPr id="12" name="Text Placeholder 11">
                <a:extLst>
                  <a:ext uri="{FF2B5EF4-FFF2-40B4-BE49-F238E27FC236}">
                    <a16:creationId xmlns:a16="http://schemas.microsoft.com/office/drawing/2014/main" id="{25385085-2F88-9D0D-A6E6-076F6B87FE13}"/>
                  </a:ext>
                </a:extLst>
              </p:cNvPr>
              <p:cNvSpPr>
                <a:spLocks noGrp="1" noRot="1" noChangeAspect="1" noMove="1" noResize="1" noEditPoints="1" noAdjustHandles="1" noChangeArrowheads="1" noChangeShapeType="1" noTextEdit="1"/>
              </p:cNvSpPr>
              <p:nvPr>
                <p:ph type="body" sz="quarter" idx="17"/>
              </p:nvPr>
            </p:nvSpPr>
            <p:spPr>
              <a:xfrm>
                <a:off x="359999" y="1567086"/>
                <a:ext cx="11337245" cy="1142211"/>
              </a:xfrm>
              <a:blipFill>
                <a:blip r:embed="rId3"/>
                <a:stretch>
                  <a:fillRect l="-1342" r="-1566" b="-6593"/>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13108B34-02DE-2749-40F9-8EAA82F5136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10</a:t>
            </a:fld>
            <a:endParaRPr lang="en-AU"/>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8E86BC0-CBF0-2441-62AF-3FCBC8592F20}"/>
                  </a:ext>
                </a:extLst>
              </p:cNvPr>
              <p:cNvSpPr txBox="1"/>
              <p:nvPr/>
            </p:nvSpPr>
            <p:spPr>
              <a:xfrm>
                <a:off x="1076960" y="3042919"/>
                <a:ext cx="3332480" cy="2962769"/>
              </a:xfrm>
              <a:prstGeom prst="rect">
                <a:avLst/>
              </a:prstGeom>
              <a:noFill/>
            </p:spPr>
            <p:txBody>
              <a:bodyPr wrap="none" lIns="0" tIns="0" rIns="0" bIns="0" rtlCol="0">
                <a:noAutofit/>
              </a:bodyPr>
              <a:lstStyle/>
              <a:p>
                <a:pPr algn="l">
                  <a:lnSpc>
                    <a:spcPct val="150000"/>
                  </a:lnSpc>
                  <a:spcAft>
                    <a:spcPts val="1200"/>
                  </a:spcAft>
                </a:pPr>
                <a14:m>
                  <m:oMathPara xmlns:m="http://schemas.openxmlformats.org/officeDocument/2006/math">
                    <m:oMathParaPr>
                      <m:jc m:val="centerGroup"/>
                    </m:oMathParaPr>
                    <m:oMath xmlns:m="http://schemas.openxmlformats.org/officeDocument/2006/math">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𝑑𝑦</m:t>
                          </m:r>
                        </m:num>
                        <m:den>
                          <m:r>
                            <a:rPr lang="en-AU" sz="1800" b="0" i="1" smtClean="0">
                              <a:latin typeface="Cambria Math" panose="02040503050406030204" pitchFamily="18" charset="0"/>
                            </a:rPr>
                            <m:t>𝑑𝑥</m:t>
                          </m:r>
                        </m:den>
                      </m:f>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m:t>
                      </m:r>
                      <m:r>
                        <a:rPr lang="en-AU" sz="1800" b="0" i="1" smtClean="0">
                          <a:latin typeface="Cambria Math" panose="02040503050406030204" pitchFamily="18" charset="0"/>
                        </a:rPr>
                        <m:t>𝑥</m:t>
                      </m:r>
                      <m:r>
                        <a:rPr lang="en-AU" sz="1800" b="0" i="1" smtClean="0">
                          <a:latin typeface="Cambria Math" panose="02040503050406030204" pitchFamily="18" charset="0"/>
                        </a:rPr>
                        <m:t>−2</m:t>
                      </m:r>
                    </m:oMath>
                  </m:oMathPara>
                </a14:m>
                <a:endParaRPr lang="en-AU" sz="1800" b="0" dirty="0"/>
              </a:p>
              <a:p>
                <a:pPr algn="l">
                  <a:lnSpc>
                    <a:spcPct val="150000"/>
                  </a:lnSpc>
                  <a:spcAft>
                    <a:spcPts val="1200"/>
                  </a:spcAft>
                </a:pPr>
                <a:r>
                  <a:rPr lang="en-AU" sz="1800" dirty="0"/>
                  <a:t>Let </a:t>
                </a:r>
                <a14:m>
                  <m:oMath xmlns:m="http://schemas.openxmlformats.org/officeDocument/2006/math">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𝑑𝑦</m:t>
                        </m:r>
                      </m:num>
                      <m:den>
                        <m:r>
                          <a:rPr lang="en-AU" sz="1800" b="0" i="1" smtClean="0">
                            <a:latin typeface="Cambria Math" panose="02040503050406030204" pitchFamily="18" charset="0"/>
                          </a:rPr>
                          <m:t>𝑑𝑥</m:t>
                        </m:r>
                      </m:den>
                    </m:f>
                    <m:r>
                      <a:rPr lang="en-AU" sz="1800" b="0" i="1" smtClean="0">
                        <a:latin typeface="Cambria Math" panose="02040503050406030204" pitchFamily="18" charset="0"/>
                      </a:rPr>
                      <m:t>=0</m:t>
                    </m:r>
                  </m:oMath>
                </a14:m>
                <a:r>
                  <a:rPr lang="en-AU" sz="1800" dirty="0"/>
                  <a:t> for stationary points</a:t>
                </a:r>
              </a:p>
              <a:p>
                <a:pPr algn="l">
                  <a:lnSpc>
                    <a:spcPct val="150000"/>
                  </a:lnSpc>
                  <a:spcAft>
                    <a:spcPts val="1200"/>
                  </a:spcAft>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0</m:t>
                      </m:r>
                      <m:r>
                        <m:rPr>
                          <m:aln/>
                        </m:rP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m:t>
                      </m:r>
                      <m:r>
                        <a:rPr lang="en-AU" sz="1800" b="0" i="1" smtClean="0">
                          <a:latin typeface="Cambria Math" panose="02040503050406030204" pitchFamily="18" charset="0"/>
                        </a:rPr>
                        <m:t>𝑥</m:t>
                      </m:r>
                      <m:r>
                        <a:rPr lang="en-AU" sz="1800" b="0" i="1" smtClean="0">
                          <a:latin typeface="Cambria Math" panose="02040503050406030204" pitchFamily="18" charset="0"/>
                        </a:rPr>
                        <m:t>−2</m:t>
                      </m:r>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m:t>
                      </m:r>
                      <m:r>
                        <a:rPr lang="en-AU" sz="1800" b="0" i="1" smtClean="0">
                          <a:latin typeface="Cambria Math" panose="02040503050406030204" pitchFamily="18" charset="0"/>
                        </a:rPr>
                        <m:t>𝑥</m:t>
                      </m:r>
                      <m:r>
                        <a:rPr lang="en-AU" sz="1800" b="0" i="1" smtClean="0">
                          <a:latin typeface="Cambria Math" panose="02040503050406030204" pitchFamily="18" charset="0"/>
                        </a:rPr>
                        <m:t>+2)(</m:t>
                      </m:r>
                      <m:r>
                        <a:rPr lang="en-AU" sz="1800" b="0" i="1" smtClean="0">
                          <a:latin typeface="Cambria Math" panose="02040503050406030204" pitchFamily="18" charset="0"/>
                        </a:rPr>
                        <m:t>𝑥</m:t>
                      </m:r>
                      <m:r>
                        <a:rPr lang="en-AU" sz="1800" b="0" i="1" smtClean="0">
                          <a:latin typeface="Cambria Math" panose="02040503050406030204" pitchFamily="18" charset="0"/>
                        </a:rPr>
                        <m:t>−1)</m:t>
                      </m:r>
                    </m:oMath>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=−2, </m:t>
                      </m:r>
                      <m:r>
                        <a:rPr lang="en-AU" sz="1800" b="0" i="1" smtClean="0">
                          <a:latin typeface="Cambria Math" panose="02040503050406030204" pitchFamily="18" charset="0"/>
                        </a:rPr>
                        <m:t>𝑥</m:t>
                      </m:r>
                      <m:r>
                        <a:rPr lang="en-AU" sz="1800" b="0" i="1" smtClean="0">
                          <a:latin typeface="Cambria Math" panose="02040503050406030204" pitchFamily="18" charset="0"/>
                        </a:rPr>
                        <m:t>=1</m:t>
                      </m:r>
                    </m:oMath>
                  </m:oMathPara>
                </a14:m>
                <a:endParaRPr lang="en-AU" sz="1800" b="0" dirty="0"/>
              </a:p>
            </p:txBody>
          </p:sp>
        </mc:Choice>
        <mc:Fallback xmlns="">
          <p:sp>
            <p:nvSpPr>
              <p:cNvPr id="5" name="TextBox 4">
                <a:extLst>
                  <a:ext uri="{FF2B5EF4-FFF2-40B4-BE49-F238E27FC236}">
                    <a16:creationId xmlns:a16="http://schemas.microsoft.com/office/drawing/2014/main" id="{58E86BC0-CBF0-2441-62AF-3FCBC8592F20}"/>
                  </a:ext>
                </a:extLst>
              </p:cNvPr>
              <p:cNvSpPr txBox="1">
                <a:spLocks noRot="1" noChangeAspect="1" noMove="1" noResize="1" noEditPoints="1" noAdjustHandles="1" noChangeArrowheads="1" noChangeShapeType="1" noTextEdit="1"/>
              </p:cNvSpPr>
              <p:nvPr/>
            </p:nvSpPr>
            <p:spPr>
              <a:xfrm>
                <a:off x="1076960" y="3042919"/>
                <a:ext cx="3332480" cy="2962769"/>
              </a:xfrm>
              <a:prstGeom prst="rect">
                <a:avLst/>
              </a:prstGeom>
              <a:blipFill>
                <a:blip r:embed="rId4"/>
                <a:stretch>
                  <a:fillRect l="-41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C141CD2-9C8C-6D16-73D5-6F0BDE51569D}"/>
                  </a:ext>
                </a:extLst>
              </p:cNvPr>
              <p:cNvSpPr txBox="1"/>
              <p:nvPr/>
            </p:nvSpPr>
            <p:spPr>
              <a:xfrm>
                <a:off x="7201183" y="2937440"/>
                <a:ext cx="3332480" cy="2402840"/>
              </a:xfrm>
              <a:prstGeom prst="rect">
                <a:avLst/>
              </a:prstGeom>
              <a:noFill/>
            </p:spPr>
            <p:txBody>
              <a:bodyPr wrap="none" lIns="0" tIns="0" rIns="0" bIns="0" rtlCol="0">
                <a:noAutofit/>
              </a:bodyPr>
              <a:lstStyle/>
              <a:p>
                <a:pPr algn="l">
                  <a:lnSpc>
                    <a:spcPct val="150000"/>
                  </a:lnSpc>
                  <a:spcAft>
                    <a:spcPts val="1200"/>
                  </a:spcAft>
                </a:pPr>
                <a:r>
                  <a:rPr lang="en-AU" sz="1800" dirty="0"/>
                  <a:t>For decreasing </a:t>
                </a:r>
                <a14:m>
                  <m:oMath xmlns:m="http://schemas.openxmlformats.org/officeDocument/2006/math">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𝑑𝑦</m:t>
                        </m:r>
                      </m:num>
                      <m:den>
                        <m:r>
                          <a:rPr lang="en-AU" sz="1800" b="0" i="1" smtClean="0">
                            <a:latin typeface="Cambria Math" panose="02040503050406030204" pitchFamily="18" charset="0"/>
                          </a:rPr>
                          <m:t>𝑑𝑥</m:t>
                        </m:r>
                      </m:den>
                    </m:f>
                    <m:r>
                      <a:rPr lang="en-AU" sz="1800" b="0" i="1" smtClean="0">
                        <a:latin typeface="Cambria Math" panose="02040503050406030204" pitchFamily="18" charset="0"/>
                      </a:rPr>
                      <m:t>&lt;0</m:t>
                    </m:r>
                  </m:oMath>
                </a14:m>
                <a:br>
                  <a:rPr lang="en-AU" sz="1800" b="0" dirty="0"/>
                </a:br>
                <a14:m>
                  <m:oMathPara xmlns:m="http://schemas.openxmlformats.org/officeDocument/2006/math">
                    <m:oMathParaPr>
                      <m:jc m:val="centerGroup"/>
                    </m:oMathParaPr>
                    <m:oMath xmlns:m="http://schemas.openxmlformats.org/officeDocument/2006/math">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m:t>
                      </m:r>
                      <m:r>
                        <a:rPr lang="en-AU" sz="1800" b="0" i="1" smtClean="0">
                          <a:latin typeface="Cambria Math" panose="02040503050406030204" pitchFamily="18" charset="0"/>
                        </a:rPr>
                        <m:t>𝑥</m:t>
                      </m:r>
                      <m:r>
                        <a:rPr lang="en-AU" sz="1800" b="0" i="1" smtClean="0">
                          <a:latin typeface="Cambria Math" panose="02040503050406030204" pitchFamily="18" charset="0"/>
                        </a:rPr>
                        <m:t>−2</m:t>
                      </m:r>
                      <m:r>
                        <m:rPr>
                          <m:aln/>
                        </m:rPr>
                        <a:rPr lang="en-AU" sz="1800" b="0" i="1" smtClean="0">
                          <a:latin typeface="Cambria Math" panose="02040503050406030204" pitchFamily="18" charset="0"/>
                        </a:rPr>
                        <m:t>&lt;</m:t>
                      </m:r>
                      <m:r>
                        <a:rPr lang="en-AU" sz="1800" b="0" i="1" smtClean="0">
                          <a:latin typeface="Cambria Math" panose="02040503050406030204" pitchFamily="18" charset="0"/>
                        </a:rPr>
                        <m:t>0</m:t>
                      </m:r>
                    </m:oMath>
                    <m:oMath xmlns:m="http://schemas.openxmlformats.org/officeDocument/2006/math">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r>
                            <a:rPr lang="en-AU" sz="1800" b="0" i="1" smtClean="0">
                              <a:latin typeface="Cambria Math" panose="02040503050406030204" pitchFamily="18" charset="0"/>
                            </a:rPr>
                            <m:t>+2</m:t>
                          </m:r>
                        </m:e>
                      </m:d>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r>
                            <a:rPr lang="en-AU" sz="1800" b="0" i="1" smtClean="0">
                              <a:latin typeface="Cambria Math" panose="02040503050406030204" pitchFamily="18" charset="0"/>
                            </a:rPr>
                            <m:t>−1</m:t>
                          </m:r>
                        </m:e>
                      </m:d>
                      <m:r>
                        <m:rPr>
                          <m:aln/>
                        </m:rPr>
                        <a:rPr lang="en-AU" sz="1800" b="0" i="1" smtClean="0">
                          <a:latin typeface="Cambria Math" panose="02040503050406030204" pitchFamily="18" charset="0"/>
                        </a:rPr>
                        <m:t>&lt;</m:t>
                      </m:r>
                      <m:r>
                        <a:rPr lang="en-AU" sz="1800" b="0" i="1" smtClean="0">
                          <a:latin typeface="Cambria Math" panose="02040503050406030204" pitchFamily="18" charset="0"/>
                        </a:rPr>
                        <m:t>0</m:t>
                      </m:r>
                    </m:oMath>
                    <m:oMath xmlns:m="http://schemas.openxmlformats.org/officeDocument/2006/math">
                      <m:r>
                        <a:rPr lang="en-AU" sz="1800" b="0" i="1" smtClean="0">
                          <a:latin typeface="Cambria Math" panose="02040503050406030204" pitchFamily="18" charset="0"/>
                        </a:rPr>
                        <m:t>−2&lt;</m:t>
                      </m:r>
                      <m:r>
                        <a:rPr lang="en-AU" sz="1800" b="0" i="1" smtClean="0">
                          <a:latin typeface="Cambria Math" panose="02040503050406030204" pitchFamily="18" charset="0"/>
                        </a:rPr>
                        <m:t>𝑥</m:t>
                      </m:r>
                      <m:r>
                        <a:rPr lang="en-AU" sz="1800" b="0" i="1" smtClean="0">
                          <a:latin typeface="Cambria Math" panose="02040503050406030204" pitchFamily="18" charset="0"/>
                        </a:rPr>
                        <m:t>&lt;1</m:t>
                      </m:r>
                    </m:oMath>
                  </m:oMathPara>
                </a14:m>
                <a:endParaRPr lang="en-AU" sz="1800" b="0" dirty="0"/>
              </a:p>
            </p:txBody>
          </p:sp>
        </mc:Choice>
        <mc:Fallback xmlns="">
          <p:sp>
            <p:nvSpPr>
              <p:cNvPr id="8" name="TextBox 7">
                <a:extLst>
                  <a:ext uri="{FF2B5EF4-FFF2-40B4-BE49-F238E27FC236}">
                    <a16:creationId xmlns:a16="http://schemas.microsoft.com/office/drawing/2014/main" id="{CC141CD2-9C8C-6D16-73D5-6F0BDE51569D}"/>
                  </a:ext>
                </a:extLst>
              </p:cNvPr>
              <p:cNvSpPr txBox="1">
                <a:spLocks noRot="1" noChangeAspect="1" noMove="1" noResize="1" noEditPoints="1" noAdjustHandles="1" noChangeArrowheads="1" noChangeShapeType="1" noTextEdit="1"/>
              </p:cNvSpPr>
              <p:nvPr/>
            </p:nvSpPr>
            <p:spPr>
              <a:xfrm>
                <a:off x="7201183" y="2937440"/>
                <a:ext cx="3332480" cy="2402840"/>
              </a:xfrm>
              <a:prstGeom prst="rect">
                <a:avLst/>
              </a:prstGeom>
              <a:blipFill>
                <a:blip r:embed="rId5"/>
                <a:stretch>
                  <a:fillRect l="-4167"/>
                </a:stretch>
              </a:blipFill>
            </p:spPr>
            <p:txBody>
              <a:bodyPr/>
              <a:lstStyle/>
              <a:p>
                <a:r>
                  <a:rPr lang="en-US">
                    <a:noFill/>
                  </a:rPr>
                  <a:t> </a:t>
                </a:r>
              </a:p>
            </p:txBody>
          </p:sp>
        </mc:Fallback>
      </mc:AlternateContent>
    </p:spTree>
    <p:extLst>
      <p:ext uri="{BB962C8B-B14F-4D97-AF65-F5344CB8AC3E}">
        <p14:creationId xmlns:p14="http://schemas.microsoft.com/office/powerpoint/2010/main" val="2671853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mn-lt"/>
                <a:ea typeface="Calibri" panose="020F0502020204030204" pitchFamily="34" charset="0"/>
                <a:hlinkClick r:id="rId6"/>
              </a:rPr>
              <a:t>Mathematics Advanced 11-12 Syllabus</a:t>
            </a:r>
            <a:r>
              <a:rPr lang="en-AU" dirty="0">
                <a:effectLst/>
                <a:latin typeface="+mn-lt"/>
                <a:ea typeface="Calibri" panose="020F0502020204030204" pitchFamily="34" charset="0"/>
              </a:rPr>
              <a:t>  ©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11</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2026</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a:t>
            </a:r>
            <a:r>
              <a:rPr lang="en-AU" sz="1200">
                <a:solidFill>
                  <a:schemeClr val="bg1"/>
                </a:solidFill>
              </a:rPr>
              <a:t>), 2026.</a:t>
            </a:r>
            <a:endParaRPr lang="en-AU" sz="1200" dirty="0">
              <a:solidFill>
                <a:schemeClr val="bg1"/>
              </a:solidFill>
            </a:endParaRP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Retrieval practice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CF6B04-29EE-AC15-4D22-5531060EB517}"/>
              </a:ext>
            </a:extLst>
          </p:cNvPr>
          <p:cNvSpPr>
            <a:spLocks noGrp="1"/>
          </p:cNvSpPr>
          <p:nvPr>
            <p:ph type="title"/>
          </p:nvPr>
        </p:nvSpPr>
        <p:spPr/>
        <p:txBody>
          <a:bodyPr/>
          <a:lstStyle/>
          <a:p>
            <a:r>
              <a:rPr lang="en-AU" dirty="0">
                <a:latin typeface="+mj-lt"/>
              </a:rPr>
              <a:t>Quadratic equations and inequalities</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latin typeface="+mj-lt"/>
              </a:rPr>
              <a:t>Solve by factorising</a:t>
            </a:r>
          </a:p>
        </p:txBody>
      </p:sp>
      <p:graphicFrame>
        <p:nvGraphicFramePr>
          <p:cNvPr id="6" name="Table 5">
            <a:extLst>
              <a:ext uri="{FF2B5EF4-FFF2-40B4-BE49-F238E27FC236}">
                <a16:creationId xmlns:a16="http://schemas.microsoft.com/office/drawing/2014/main" id="{D6303774-2D30-15D7-30D7-3ED4DB18699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73968329"/>
              </p:ext>
            </p:extLst>
          </p:nvPr>
        </p:nvGraphicFramePr>
        <p:xfrm>
          <a:off x="360000" y="1758321"/>
          <a:ext cx="11483997" cy="4529357"/>
        </p:xfrm>
        <a:graphic>
          <a:graphicData uri="http://schemas.openxmlformats.org/drawingml/2006/table">
            <a:tbl>
              <a:tblPr firstRow="1" bandRow="1">
                <a:tableStyleId>{69012ECD-51FC-41F1-AA8D-1B2483CD663E}</a:tableStyleId>
              </a:tblPr>
              <a:tblGrid>
                <a:gridCol w="3827999">
                  <a:extLst>
                    <a:ext uri="{9D8B030D-6E8A-4147-A177-3AD203B41FA5}">
                      <a16:colId xmlns:a16="http://schemas.microsoft.com/office/drawing/2014/main" val="1540297445"/>
                    </a:ext>
                  </a:extLst>
                </a:gridCol>
                <a:gridCol w="3827999">
                  <a:extLst>
                    <a:ext uri="{9D8B030D-6E8A-4147-A177-3AD203B41FA5}">
                      <a16:colId xmlns:a16="http://schemas.microsoft.com/office/drawing/2014/main" val="3601245260"/>
                    </a:ext>
                  </a:extLst>
                </a:gridCol>
                <a:gridCol w="3827999">
                  <a:extLst>
                    <a:ext uri="{9D8B030D-6E8A-4147-A177-3AD203B41FA5}">
                      <a16:colId xmlns:a16="http://schemas.microsoft.com/office/drawing/2014/main" val="808960928"/>
                    </a:ext>
                  </a:extLst>
                </a:gridCol>
              </a:tblGrid>
              <a:tr h="1430891">
                <a:tc>
                  <a:txBody>
                    <a:bodyPr/>
                    <a:lstStyle/>
                    <a:p>
                      <a:endParaRPr lang="en-AU" dirty="0"/>
                    </a:p>
                  </a:txBody>
                  <a:tcPr anchor="ctr">
                    <a:lnL w="6350" cap="flat" cmpd="sng" algn="ctr">
                      <a:noFill/>
                      <a:prstDash val="solid"/>
                      <a:miter lim="800000"/>
                    </a:lnL>
                    <a:lnR w="12700" cap="flat" cmpd="sng" algn="ctr">
                      <a:solidFill>
                        <a:schemeClr val="bg2"/>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endParaRPr lang="en-AU" dirty="0"/>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endParaRPr lang="en-AU" dirty="0"/>
                    </a:p>
                  </a:txBody>
                  <a:tcPr anchor="ctr">
                    <a:lnL w="12700" cap="flat" cmpd="sng" algn="ctr">
                      <a:solidFill>
                        <a:schemeClr val="bg2"/>
                      </a:solidFill>
                      <a:prstDash val="solid"/>
                      <a:round/>
                      <a:headEnd type="none" w="med" len="med"/>
                      <a:tailEnd type="none" w="med" len="med"/>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3266974247"/>
                  </a:ext>
                </a:extLst>
              </a:tr>
              <a:tr h="3098466">
                <a:tc>
                  <a:txBody>
                    <a:bodyPr/>
                    <a:lstStyle/>
                    <a:p>
                      <a:endParaRPr lang="en-AU" dirty="0"/>
                    </a:p>
                  </a:txBody>
                  <a:tcPr anchor="ctr">
                    <a:lnL w="6350" cap="flat" cmpd="sng" algn="ctr">
                      <a:noFill/>
                      <a:prstDash val="solid"/>
                      <a:miter lim="800000"/>
                    </a:lnL>
                    <a:lnR w="12700" cap="flat" cmpd="sng" algn="ctr">
                      <a:solidFill>
                        <a:schemeClr val="bg2"/>
                      </a:solidFill>
                      <a:prstDash val="solid"/>
                      <a:round/>
                      <a:headEnd type="none" w="med" len="med"/>
                      <a:tailEnd type="none" w="med" len="med"/>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AU" dirty="0"/>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AU" dirty="0"/>
                    </a:p>
                  </a:txBody>
                  <a:tcPr anchor="ctr">
                    <a:lnL w="12700" cap="flat" cmpd="sng" algn="ctr">
                      <a:solidFill>
                        <a:schemeClr val="bg2"/>
                      </a:solidFill>
                      <a:prstDash val="solid"/>
                      <a:round/>
                      <a:headEnd type="none" w="med" len="med"/>
                      <a:tailEnd type="none" w="med" len="med"/>
                    </a:lnL>
                    <a:lnR w="6350" cap="flat" cmpd="sng" algn="ctr">
                      <a:noFill/>
                      <a:prstDash val="solid"/>
                      <a:miter lim="800000"/>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70651175"/>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A6325BD-A0D7-3F28-E234-9FE2A73066F0}"/>
                  </a:ext>
                </a:extLst>
              </p:cNvPr>
              <p:cNvSpPr txBox="1"/>
              <p:nvPr/>
            </p:nvSpPr>
            <p:spPr>
              <a:xfrm>
                <a:off x="803637" y="2234150"/>
                <a:ext cx="3048785"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AU" sz="2000" b="0" i="1" smtClean="0">
                              <a:solidFill>
                                <a:schemeClr val="bg1"/>
                              </a:solidFill>
                              <a:latin typeface="Cambria Math" panose="02040503050406030204" pitchFamily="18" charset="0"/>
                            </a:rPr>
                          </m:ctrlPr>
                        </m:sSupPr>
                        <m:e>
                          <m:r>
                            <a:rPr lang="en-AU" sz="2000" b="0" smtClean="0">
                              <a:solidFill>
                                <a:schemeClr val="bg1"/>
                              </a:solidFill>
                              <a:latin typeface="Cambria Math" panose="02040503050406030204" pitchFamily="18" charset="0"/>
                            </a:rPr>
                            <m:t>𝑥</m:t>
                          </m:r>
                        </m:e>
                        <m:sup>
                          <m:r>
                            <a:rPr lang="en-AU" sz="2000" b="0" smtClean="0">
                              <a:solidFill>
                                <a:schemeClr val="bg1"/>
                              </a:solidFill>
                              <a:latin typeface="Cambria Math" panose="02040503050406030204" pitchFamily="18" charset="0"/>
                            </a:rPr>
                            <m:t>2</m:t>
                          </m:r>
                        </m:sup>
                      </m:sSup>
                      <m:r>
                        <a:rPr lang="en-AU" sz="2000" b="0" smtClean="0">
                          <a:solidFill>
                            <a:schemeClr val="bg1"/>
                          </a:solidFill>
                          <a:latin typeface="Cambria Math" panose="02040503050406030204" pitchFamily="18" charset="0"/>
                        </a:rPr>
                        <m:t>−7</m:t>
                      </m:r>
                      <m:r>
                        <a:rPr lang="en-AU" sz="2000" b="0" smtClean="0">
                          <a:solidFill>
                            <a:schemeClr val="bg1"/>
                          </a:solidFill>
                          <a:latin typeface="Cambria Math" panose="02040503050406030204" pitchFamily="18" charset="0"/>
                        </a:rPr>
                        <m:t>𝑥</m:t>
                      </m:r>
                      <m:r>
                        <a:rPr lang="en-AU" sz="2000" b="0" smtClean="0">
                          <a:solidFill>
                            <a:schemeClr val="bg1"/>
                          </a:solidFill>
                          <a:latin typeface="Cambria Math" panose="02040503050406030204" pitchFamily="18" charset="0"/>
                        </a:rPr>
                        <m:t>+12&lt;0</m:t>
                      </m:r>
                    </m:oMath>
                  </m:oMathPara>
                </a14:m>
                <a:endParaRPr lang="en-AU" sz="2000" dirty="0">
                  <a:solidFill>
                    <a:schemeClr val="bg1"/>
                  </a:solidFill>
                </a:endParaRPr>
              </a:p>
            </p:txBody>
          </p:sp>
        </mc:Choice>
        <mc:Fallback xmlns="">
          <p:sp>
            <p:nvSpPr>
              <p:cNvPr id="7" name="TextBox 6">
                <a:extLst>
                  <a:ext uri="{FF2B5EF4-FFF2-40B4-BE49-F238E27FC236}">
                    <a16:creationId xmlns:a16="http://schemas.microsoft.com/office/drawing/2014/main" id="{DA6325BD-A0D7-3F28-E234-9FE2A73066F0}"/>
                  </a:ext>
                </a:extLst>
              </p:cNvPr>
              <p:cNvSpPr txBox="1">
                <a:spLocks noRot="1" noChangeAspect="1" noMove="1" noResize="1" noEditPoints="1" noAdjustHandles="1" noChangeArrowheads="1" noChangeShapeType="1" noTextEdit="1"/>
              </p:cNvSpPr>
              <p:nvPr/>
            </p:nvSpPr>
            <p:spPr>
              <a:xfrm>
                <a:off x="803637" y="2234150"/>
                <a:ext cx="3048785" cy="40011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0436A8F-97E8-2A5D-35C7-DE687FF988F9}"/>
                  </a:ext>
                </a:extLst>
              </p:cNvPr>
              <p:cNvSpPr txBox="1"/>
              <p:nvPr/>
            </p:nvSpPr>
            <p:spPr>
              <a:xfrm>
                <a:off x="894763" y="3263297"/>
                <a:ext cx="2866532"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AU" sz="2000" b="0" i="1" smtClean="0">
                              <a:latin typeface="Cambria Math" panose="02040503050406030204" pitchFamily="18" charset="0"/>
                            </a:rPr>
                          </m:ctrlPr>
                        </m:dPr>
                        <m:e>
                          <m:r>
                            <a:rPr lang="en-AU" sz="2000" b="0" smtClean="0">
                              <a:latin typeface="Cambria Math" panose="02040503050406030204" pitchFamily="18" charset="0"/>
                            </a:rPr>
                            <m:t>𝑥</m:t>
                          </m:r>
                          <m:r>
                            <a:rPr lang="en-AU" sz="2000" b="0" smtClean="0">
                              <a:latin typeface="Cambria Math" panose="02040503050406030204" pitchFamily="18" charset="0"/>
                            </a:rPr>
                            <m:t>−3</m:t>
                          </m:r>
                        </m:e>
                      </m:d>
                      <m:d>
                        <m:dPr>
                          <m:ctrlPr>
                            <a:rPr lang="en-AU" sz="2000" b="0" i="1" smtClean="0">
                              <a:latin typeface="Cambria Math" panose="02040503050406030204" pitchFamily="18" charset="0"/>
                            </a:rPr>
                          </m:ctrlPr>
                        </m:dPr>
                        <m:e>
                          <m:r>
                            <a:rPr lang="en-AU" sz="2000" b="0" smtClean="0">
                              <a:latin typeface="Cambria Math" panose="02040503050406030204" pitchFamily="18" charset="0"/>
                            </a:rPr>
                            <m:t>𝑥</m:t>
                          </m:r>
                          <m:r>
                            <a:rPr lang="en-AU" sz="2000" b="0" smtClean="0">
                              <a:latin typeface="Cambria Math" panose="02040503050406030204" pitchFamily="18" charset="0"/>
                            </a:rPr>
                            <m:t>−4</m:t>
                          </m:r>
                        </m:e>
                      </m:d>
                      <m:r>
                        <a:rPr lang="en-AU" sz="2000" b="0" smtClean="0">
                          <a:latin typeface="Cambria Math" panose="02040503050406030204" pitchFamily="18" charset="0"/>
                        </a:rPr>
                        <m:t>&lt;0</m:t>
                      </m:r>
                    </m:oMath>
                  </m:oMathPara>
                </a14:m>
                <a:endParaRPr lang="en-AU" sz="2000" b="0" dirty="0"/>
              </a:p>
            </p:txBody>
          </p:sp>
        </mc:Choice>
        <mc:Fallback xmlns="">
          <p:sp>
            <p:nvSpPr>
              <p:cNvPr id="14" name="TextBox 13">
                <a:extLst>
                  <a:ext uri="{FF2B5EF4-FFF2-40B4-BE49-F238E27FC236}">
                    <a16:creationId xmlns:a16="http://schemas.microsoft.com/office/drawing/2014/main" id="{70436A8F-97E8-2A5D-35C7-DE687FF988F9}"/>
                  </a:ext>
                </a:extLst>
              </p:cNvPr>
              <p:cNvSpPr txBox="1">
                <a:spLocks noRot="1" noChangeAspect="1" noMove="1" noResize="1" noEditPoints="1" noAdjustHandles="1" noChangeArrowheads="1" noChangeShapeType="1" noTextEdit="1"/>
              </p:cNvSpPr>
              <p:nvPr/>
            </p:nvSpPr>
            <p:spPr>
              <a:xfrm>
                <a:off x="894763" y="3263297"/>
                <a:ext cx="2866532" cy="400110"/>
              </a:xfrm>
              <a:prstGeom prst="rect">
                <a:avLst/>
              </a:prstGeom>
              <a:blipFill>
                <a:blip r:embed="rId5"/>
                <a:stretch>
                  <a:fillRect/>
                </a:stretch>
              </a:blipFill>
            </p:spPr>
            <p:txBody>
              <a:bodyPr/>
              <a:lstStyle/>
              <a:p>
                <a:r>
                  <a:rPr lang="en-US">
                    <a:noFill/>
                  </a:rPr>
                  <a:t> </a:t>
                </a:r>
              </a:p>
            </p:txBody>
          </p:sp>
        </mc:Fallback>
      </mc:AlternateContent>
      <p:pic>
        <p:nvPicPr>
          <p:cNvPr id="20" name="Picture 19" descr="Graph of (x-3)(x-4)&lt;0.">
            <a:extLst>
              <a:ext uri="{FF2B5EF4-FFF2-40B4-BE49-F238E27FC236}">
                <a16:creationId xmlns:a16="http://schemas.microsoft.com/office/drawing/2014/main" id="{3D81FF53-B249-4532-B4E9-BFD42C55E4A5}"/>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803637" y="3943813"/>
            <a:ext cx="2719277" cy="1589538"/>
          </a:xfrm>
          <a:prstGeom prst="rect">
            <a:avLst/>
          </a:prstGeom>
        </p:spPr>
      </p:pic>
      <mc:AlternateContent xmlns:mc="http://schemas.openxmlformats.org/markup-compatibility/2006" xmlns:p14="http://schemas.microsoft.com/office/powerpoint/2010/main">
        <mc:Choice Requires="p14">
          <p:contentPart p14:bwMode="auto" r:id="rId7">
            <p14:nvContentPartPr>
              <p14:cNvPr id="22" name="Ink 21" descr="Highlight showing the part of the curve for 3&lt;x&lt;4.">
                <a:extLst>
                  <a:ext uri="{FF2B5EF4-FFF2-40B4-BE49-F238E27FC236}">
                    <a16:creationId xmlns:a16="http://schemas.microsoft.com/office/drawing/2014/main" id="{EC1AC340-E4D1-6678-FF19-55EBD3C44F3B}"/>
                  </a:ext>
                  <a:ext uri="{C183D7F6-B498-43B3-948B-1728B52AA6E4}">
                    <adec:decorative xmlns:adec="http://schemas.microsoft.com/office/drawing/2017/decorative" val="0"/>
                  </a:ext>
                </a:extLst>
              </p14:cNvPr>
              <p14:cNvContentPartPr/>
              <p14:nvPr/>
            </p14:nvContentPartPr>
            <p14:xfrm>
              <a:off x="2331607" y="5177238"/>
              <a:ext cx="286200" cy="10440"/>
            </p14:xfrm>
          </p:contentPart>
        </mc:Choice>
        <mc:Fallback xmlns="">
          <p:pic>
            <p:nvPicPr>
              <p:cNvPr id="22" name="Ink 21" descr="Highlight showing the part of the curve for 3&lt;x&lt;4.">
                <a:extLst>
                  <a:ext uri="{FF2B5EF4-FFF2-40B4-BE49-F238E27FC236}">
                    <a16:creationId xmlns:a16="http://schemas.microsoft.com/office/drawing/2014/main" id="{EC1AC340-E4D1-6678-FF19-55EBD3C44F3B}"/>
                  </a:ext>
                  <a:ext uri="{C183D7F6-B498-43B3-948B-1728B52AA6E4}">
                    <adec:decorative xmlns:adec="http://schemas.microsoft.com/office/drawing/2017/decorative" val="0"/>
                  </a:ext>
                </a:extLst>
              </p:cNvPr>
              <p:cNvPicPr/>
              <p:nvPr/>
            </p:nvPicPr>
            <p:blipFill>
              <a:blip r:embed="rId8"/>
              <a:stretch>
                <a:fillRect/>
              </a:stretch>
            </p:blipFill>
            <p:spPr>
              <a:xfrm>
                <a:off x="2313607" y="5141238"/>
                <a:ext cx="321840" cy="82080"/>
              </a:xfrm>
              <a:prstGeom prst="rect">
                <a:avLst/>
              </a:prstGeom>
            </p:spPr>
          </p:pic>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7D84CDBC-5727-E30B-781E-E662443EF85C}"/>
                  </a:ext>
                </a:extLst>
              </p:cNvPr>
              <p:cNvSpPr txBox="1"/>
              <p:nvPr/>
            </p:nvSpPr>
            <p:spPr>
              <a:xfrm>
                <a:off x="1133144" y="5749655"/>
                <a:ext cx="2389770"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AU" sz="2000" b="0" smtClean="0">
                          <a:latin typeface="Cambria Math" panose="02040503050406030204" pitchFamily="18" charset="0"/>
                        </a:rPr>
                        <m:t>3&lt;</m:t>
                      </m:r>
                      <m:r>
                        <a:rPr lang="en-AU" sz="2000" b="0" smtClean="0">
                          <a:latin typeface="Cambria Math" panose="02040503050406030204" pitchFamily="18" charset="0"/>
                        </a:rPr>
                        <m:t>𝑥</m:t>
                      </m:r>
                      <m:r>
                        <a:rPr lang="en-AU" sz="2000" b="0" smtClean="0">
                          <a:latin typeface="Cambria Math" panose="02040503050406030204" pitchFamily="18" charset="0"/>
                        </a:rPr>
                        <m:t>&lt;4</m:t>
                      </m:r>
                    </m:oMath>
                  </m:oMathPara>
                </a14:m>
                <a:endParaRPr lang="en-AU" sz="2000" dirty="0"/>
              </a:p>
            </p:txBody>
          </p:sp>
        </mc:Choice>
        <mc:Fallback xmlns="">
          <p:sp>
            <p:nvSpPr>
              <p:cNvPr id="31" name="TextBox 30">
                <a:extLst>
                  <a:ext uri="{FF2B5EF4-FFF2-40B4-BE49-F238E27FC236}">
                    <a16:creationId xmlns:a16="http://schemas.microsoft.com/office/drawing/2014/main" id="{7D84CDBC-5727-E30B-781E-E662443EF85C}"/>
                  </a:ext>
                </a:extLst>
              </p:cNvPr>
              <p:cNvSpPr txBox="1">
                <a:spLocks noRot="1" noChangeAspect="1" noMove="1" noResize="1" noEditPoints="1" noAdjustHandles="1" noChangeArrowheads="1" noChangeShapeType="1" noTextEdit="1"/>
              </p:cNvSpPr>
              <p:nvPr/>
            </p:nvSpPr>
            <p:spPr>
              <a:xfrm>
                <a:off x="1133144" y="5749655"/>
                <a:ext cx="2389770" cy="40011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AC5CE55-F2C6-AEC0-DC7A-E22E77900ED8}"/>
                  </a:ext>
                </a:extLst>
              </p:cNvPr>
              <p:cNvSpPr txBox="1"/>
              <p:nvPr/>
            </p:nvSpPr>
            <p:spPr>
              <a:xfrm>
                <a:off x="4862267" y="2238736"/>
                <a:ext cx="2467466"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AU" sz="2000" b="0" i="1" smtClean="0">
                              <a:solidFill>
                                <a:schemeClr val="bg1"/>
                              </a:solidFill>
                              <a:latin typeface="Cambria Math" panose="02040503050406030204" pitchFamily="18" charset="0"/>
                            </a:rPr>
                          </m:ctrlPr>
                        </m:sSupPr>
                        <m:e>
                          <m:r>
                            <a:rPr lang="en-AU" sz="2000" b="0" smtClean="0">
                              <a:solidFill>
                                <a:schemeClr val="bg1"/>
                              </a:solidFill>
                              <a:latin typeface="Cambria Math" panose="02040503050406030204" pitchFamily="18" charset="0"/>
                            </a:rPr>
                            <m:t>𝑥</m:t>
                          </m:r>
                        </m:e>
                        <m:sup>
                          <m:r>
                            <a:rPr lang="en-AU" sz="2000" b="0" smtClean="0">
                              <a:solidFill>
                                <a:schemeClr val="bg1"/>
                              </a:solidFill>
                              <a:latin typeface="Cambria Math" panose="02040503050406030204" pitchFamily="18" charset="0"/>
                            </a:rPr>
                            <m:t>2</m:t>
                          </m:r>
                        </m:sup>
                      </m:sSup>
                      <m:r>
                        <a:rPr lang="en-AU" sz="2000" b="0" smtClean="0">
                          <a:solidFill>
                            <a:schemeClr val="bg1"/>
                          </a:solidFill>
                          <a:latin typeface="Cambria Math" panose="02040503050406030204" pitchFamily="18" charset="0"/>
                        </a:rPr>
                        <m:t>−4</m:t>
                      </m:r>
                      <m:r>
                        <a:rPr lang="en-AU" sz="2000" b="0" smtClean="0">
                          <a:solidFill>
                            <a:schemeClr val="bg1"/>
                          </a:solidFill>
                          <a:latin typeface="Cambria Math" panose="02040503050406030204" pitchFamily="18" charset="0"/>
                        </a:rPr>
                        <m:t>𝑥</m:t>
                      </m:r>
                      <m:r>
                        <a:rPr lang="en-AU" sz="2000" b="0" smtClean="0">
                          <a:solidFill>
                            <a:schemeClr val="bg1"/>
                          </a:solidFill>
                          <a:latin typeface="Cambria Math" panose="02040503050406030204" pitchFamily="18" charset="0"/>
                        </a:rPr>
                        <m:t>+3&gt;0</m:t>
                      </m:r>
                    </m:oMath>
                  </m:oMathPara>
                </a14:m>
                <a:endParaRPr lang="en-AU" sz="2000" dirty="0">
                  <a:solidFill>
                    <a:schemeClr val="bg1"/>
                  </a:solidFill>
                </a:endParaRPr>
              </a:p>
            </p:txBody>
          </p:sp>
        </mc:Choice>
        <mc:Fallback xmlns="">
          <p:sp>
            <p:nvSpPr>
              <p:cNvPr id="9" name="TextBox 8">
                <a:extLst>
                  <a:ext uri="{FF2B5EF4-FFF2-40B4-BE49-F238E27FC236}">
                    <a16:creationId xmlns:a16="http://schemas.microsoft.com/office/drawing/2014/main" id="{4AC5CE55-F2C6-AEC0-DC7A-E22E77900ED8}"/>
                  </a:ext>
                </a:extLst>
              </p:cNvPr>
              <p:cNvSpPr txBox="1">
                <a:spLocks noRot="1" noChangeAspect="1" noMove="1" noResize="1" noEditPoints="1" noAdjustHandles="1" noChangeArrowheads="1" noChangeShapeType="1" noTextEdit="1"/>
              </p:cNvSpPr>
              <p:nvPr/>
            </p:nvSpPr>
            <p:spPr>
              <a:xfrm>
                <a:off x="4862267" y="2238736"/>
                <a:ext cx="2467466" cy="40011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9E31669-6607-402B-30D0-B187B9C895B3}"/>
                  </a:ext>
                </a:extLst>
              </p:cNvPr>
              <p:cNvSpPr txBox="1"/>
              <p:nvPr/>
            </p:nvSpPr>
            <p:spPr>
              <a:xfrm>
                <a:off x="4662734" y="3249135"/>
                <a:ext cx="2866532"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AU" sz="2000" i="1">
                              <a:latin typeface="Cambria Math" panose="02040503050406030204" pitchFamily="18" charset="0"/>
                            </a:rPr>
                          </m:ctrlPr>
                        </m:dPr>
                        <m:e>
                          <m:r>
                            <a:rPr lang="en-AU" sz="2000">
                              <a:latin typeface="Cambria Math" panose="02040503050406030204" pitchFamily="18" charset="0"/>
                            </a:rPr>
                            <m:t>𝑥</m:t>
                          </m:r>
                          <m:r>
                            <a:rPr lang="en-AU" sz="2000">
                              <a:latin typeface="Cambria Math" panose="02040503050406030204" pitchFamily="18" charset="0"/>
                            </a:rPr>
                            <m:t>−3</m:t>
                          </m:r>
                        </m:e>
                      </m:d>
                      <m:d>
                        <m:dPr>
                          <m:ctrlPr>
                            <a:rPr lang="en-AU" sz="2000" i="1">
                              <a:latin typeface="Cambria Math" panose="02040503050406030204" pitchFamily="18" charset="0"/>
                            </a:rPr>
                          </m:ctrlPr>
                        </m:dPr>
                        <m:e>
                          <m:r>
                            <a:rPr lang="en-AU" sz="2000">
                              <a:latin typeface="Cambria Math" panose="02040503050406030204" pitchFamily="18" charset="0"/>
                            </a:rPr>
                            <m:t>𝑥</m:t>
                          </m:r>
                          <m:r>
                            <a:rPr lang="en-AU" sz="2000">
                              <a:latin typeface="Cambria Math" panose="02040503050406030204" pitchFamily="18" charset="0"/>
                            </a:rPr>
                            <m:t>−1</m:t>
                          </m:r>
                        </m:e>
                      </m:d>
                      <m:r>
                        <a:rPr lang="en-AU" sz="2000">
                          <a:latin typeface="Cambria Math" panose="02040503050406030204" pitchFamily="18" charset="0"/>
                        </a:rPr>
                        <m:t>&gt;0</m:t>
                      </m:r>
                    </m:oMath>
                  </m:oMathPara>
                </a14:m>
                <a:endParaRPr lang="en-AU" sz="2000" dirty="0"/>
              </a:p>
            </p:txBody>
          </p:sp>
        </mc:Choice>
        <mc:Fallback xmlns="">
          <p:sp>
            <p:nvSpPr>
              <p:cNvPr id="15" name="TextBox 14">
                <a:extLst>
                  <a:ext uri="{FF2B5EF4-FFF2-40B4-BE49-F238E27FC236}">
                    <a16:creationId xmlns:a16="http://schemas.microsoft.com/office/drawing/2014/main" id="{69E31669-6607-402B-30D0-B187B9C895B3}"/>
                  </a:ext>
                </a:extLst>
              </p:cNvPr>
              <p:cNvSpPr txBox="1">
                <a:spLocks noRot="1" noChangeAspect="1" noMove="1" noResize="1" noEditPoints="1" noAdjustHandles="1" noChangeArrowheads="1" noChangeShapeType="1" noTextEdit="1"/>
              </p:cNvSpPr>
              <p:nvPr/>
            </p:nvSpPr>
            <p:spPr>
              <a:xfrm>
                <a:off x="4662734" y="3249135"/>
                <a:ext cx="2866532" cy="400110"/>
              </a:xfrm>
              <a:prstGeom prst="rect">
                <a:avLst/>
              </a:prstGeom>
              <a:blipFill>
                <a:blip r:embed="rId11"/>
                <a:stretch>
                  <a:fillRect/>
                </a:stretch>
              </a:blipFill>
            </p:spPr>
            <p:txBody>
              <a:bodyPr/>
              <a:lstStyle/>
              <a:p>
                <a:r>
                  <a:rPr lang="en-US">
                    <a:noFill/>
                  </a:rPr>
                  <a:t> </a:t>
                </a:r>
              </a:p>
            </p:txBody>
          </p:sp>
        </mc:Fallback>
      </mc:AlternateContent>
      <p:pic>
        <p:nvPicPr>
          <p:cNvPr id="24" name="Picture 23" descr="Graph of (x-3)(x-1)&gt;0">
            <a:extLst>
              <a:ext uri="{FF2B5EF4-FFF2-40B4-BE49-F238E27FC236}">
                <a16:creationId xmlns:a16="http://schemas.microsoft.com/office/drawing/2014/main" id="{F3581B11-624C-9144-6CA9-90F2272426BD}"/>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754906" y="4109181"/>
            <a:ext cx="2574827" cy="1221096"/>
          </a:xfrm>
          <a:prstGeom prst="rect">
            <a:avLst/>
          </a:prstGeom>
        </p:spPr>
      </p:pic>
      <mc:AlternateContent xmlns:mc="http://schemas.openxmlformats.org/markup-compatibility/2006" xmlns:p14="http://schemas.microsoft.com/office/powerpoint/2010/main">
        <mc:Choice Requires="p14">
          <p:contentPart p14:bwMode="auto" r:id="rId13">
            <p14:nvContentPartPr>
              <p14:cNvPr id="26" name="Ink 25" descr="Highlight on the curve showing the part of the curve for x&lt;1">
                <a:extLst>
                  <a:ext uri="{FF2B5EF4-FFF2-40B4-BE49-F238E27FC236}">
                    <a16:creationId xmlns:a16="http://schemas.microsoft.com/office/drawing/2014/main" id="{826C7E68-FC71-4B8A-2FC7-6BA6AAEB0F46}"/>
                  </a:ext>
                  <a:ext uri="{C183D7F6-B498-43B3-948B-1728B52AA6E4}">
                    <adec:decorative xmlns:adec="http://schemas.microsoft.com/office/drawing/2017/decorative" val="0"/>
                  </a:ext>
                </a:extLst>
              </p14:cNvPr>
              <p14:cNvContentPartPr/>
              <p14:nvPr/>
            </p14:nvContentPartPr>
            <p14:xfrm>
              <a:off x="5205922" y="4204548"/>
              <a:ext cx="524160" cy="739080"/>
            </p14:xfrm>
          </p:contentPart>
        </mc:Choice>
        <mc:Fallback xmlns="">
          <p:pic>
            <p:nvPicPr>
              <p:cNvPr id="26" name="Ink 25" descr="Highlight on the curve showing the part of the curve for x&lt;1">
                <a:extLst>
                  <a:ext uri="{FF2B5EF4-FFF2-40B4-BE49-F238E27FC236}">
                    <a16:creationId xmlns:a16="http://schemas.microsoft.com/office/drawing/2014/main" id="{826C7E68-FC71-4B8A-2FC7-6BA6AAEB0F46}"/>
                  </a:ext>
                  <a:ext uri="{C183D7F6-B498-43B3-948B-1728B52AA6E4}">
                    <adec:decorative xmlns:adec="http://schemas.microsoft.com/office/drawing/2017/decorative" val="0"/>
                  </a:ext>
                </a:extLst>
              </p:cNvPr>
              <p:cNvPicPr/>
              <p:nvPr/>
            </p:nvPicPr>
            <p:blipFill>
              <a:blip r:embed="rId14"/>
              <a:stretch>
                <a:fillRect/>
              </a:stretch>
            </p:blipFill>
            <p:spPr>
              <a:xfrm>
                <a:off x="5187922" y="4168566"/>
                <a:ext cx="559800" cy="810685"/>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7" name="Ink 26" descr="Graph is highlighted showing x&gt;3.">
                <a:extLst>
                  <a:ext uri="{FF2B5EF4-FFF2-40B4-BE49-F238E27FC236}">
                    <a16:creationId xmlns:a16="http://schemas.microsoft.com/office/drawing/2014/main" id="{856A4CCC-92CD-A892-B0D8-48F1E65D3FDB}"/>
                  </a:ext>
                  <a:ext uri="{C183D7F6-B498-43B3-948B-1728B52AA6E4}">
                    <adec:decorative xmlns:adec="http://schemas.microsoft.com/office/drawing/2017/decorative" val="0"/>
                  </a:ext>
                </a:extLst>
              </p14:cNvPr>
              <p14:cNvContentPartPr/>
              <p14:nvPr/>
            </p14:nvContentPartPr>
            <p14:xfrm>
              <a:off x="6419122" y="4187988"/>
              <a:ext cx="499320" cy="772920"/>
            </p14:xfrm>
          </p:contentPart>
        </mc:Choice>
        <mc:Fallback xmlns="">
          <p:pic>
            <p:nvPicPr>
              <p:cNvPr id="27" name="Ink 26" descr="Graph is highlighted showing x&gt;3.">
                <a:extLst>
                  <a:ext uri="{FF2B5EF4-FFF2-40B4-BE49-F238E27FC236}">
                    <a16:creationId xmlns:a16="http://schemas.microsoft.com/office/drawing/2014/main" id="{856A4CCC-92CD-A892-B0D8-48F1E65D3FDB}"/>
                  </a:ext>
                  <a:ext uri="{C183D7F6-B498-43B3-948B-1728B52AA6E4}">
                    <adec:decorative xmlns:adec="http://schemas.microsoft.com/office/drawing/2017/decorative" val="0"/>
                  </a:ext>
                </a:extLst>
              </p:cNvPr>
              <p:cNvPicPr/>
              <p:nvPr/>
            </p:nvPicPr>
            <p:blipFill>
              <a:blip r:embed="rId16"/>
              <a:stretch>
                <a:fillRect/>
              </a:stretch>
            </p:blipFill>
            <p:spPr>
              <a:xfrm>
                <a:off x="6401109" y="4151988"/>
                <a:ext cx="534986" cy="844560"/>
              </a:xfrm>
              <a:prstGeom prst="rect">
                <a:avLst/>
              </a:prstGeom>
            </p:spPr>
          </p:pic>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4D5934A1-94B5-AA07-A713-66E4AE070DC0}"/>
                  </a:ext>
                </a:extLst>
              </p:cNvPr>
              <p:cNvSpPr txBox="1"/>
              <p:nvPr/>
            </p:nvSpPr>
            <p:spPr>
              <a:xfrm>
                <a:off x="4847434" y="5749654"/>
                <a:ext cx="2389770" cy="40011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AU" sz="2000">
                          <a:latin typeface="Cambria Math" panose="02040503050406030204" pitchFamily="18" charset="0"/>
                        </a:rPr>
                        <m:t>𝑥</m:t>
                      </m:r>
                      <m:r>
                        <a:rPr lang="en-AU" sz="2000">
                          <a:latin typeface="Cambria Math" panose="02040503050406030204" pitchFamily="18" charset="0"/>
                        </a:rPr>
                        <m:t>&lt;1</m:t>
                      </m:r>
                      <m:r>
                        <m:rPr>
                          <m:nor/>
                        </m:rPr>
                        <a:rPr lang="en-AU" sz="2000" dirty="0"/>
                        <m:t>, </m:t>
                      </m:r>
                      <m:r>
                        <a:rPr lang="en-AU" sz="2000">
                          <a:latin typeface="Cambria Math" panose="02040503050406030204" pitchFamily="18" charset="0"/>
                        </a:rPr>
                        <m:t>𝑥</m:t>
                      </m:r>
                      <m:r>
                        <a:rPr lang="en-AU" sz="2000">
                          <a:latin typeface="Cambria Math" panose="02040503050406030204" pitchFamily="18" charset="0"/>
                        </a:rPr>
                        <m:t>&gt;3</m:t>
                      </m:r>
                    </m:oMath>
                  </m:oMathPara>
                </a14:m>
                <a:endParaRPr lang="en-AU" sz="2000" dirty="0"/>
              </a:p>
            </p:txBody>
          </p:sp>
        </mc:Choice>
        <mc:Fallback xmlns="">
          <p:sp>
            <p:nvSpPr>
              <p:cNvPr id="32" name="TextBox 31">
                <a:extLst>
                  <a:ext uri="{FF2B5EF4-FFF2-40B4-BE49-F238E27FC236}">
                    <a16:creationId xmlns:a16="http://schemas.microsoft.com/office/drawing/2014/main" id="{4D5934A1-94B5-AA07-A713-66E4AE070DC0}"/>
                  </a:ext>
                </a:extLst>
              </p:cNvPr>
              <p:cNvSpPr txBox="1">
                <a:spLocks noRot="1" noChangeAspect="1" noMove="1" noResize="1" noEditPoints="1" noAdjustHandles="1" noChangeArrowheads="1" noChangeShapeType="1" noTextEdit="1"/>
              </p:cNvSpPr>
              <p:nvPr/>
            </p:nvSpPr>
            <p:spPr>
              <a:xfrm>
                <a:off x="4847434" y="5749654"/>
                <a:ext cx="2389770" cy="400110"/>
              </a:xfrm>
              <a:prstGeom prst="rect">
                <a:avLst/>
              </a:prstGeom>
              <a:blipFill>
                <a:blip r:embed="rId17"/>
                <a:stretch>
                  <a:fillRect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2FA5A70-C939-CB33-7D6D-88C5B902434C}"/>
                  </a:ext>
                </a:extLst>
              </p:cNvPr>
              <p:cNvSpPr txBox="1"/>
              <p:nvPr/>
            </p:nvSpPr>
            <p:spPr>
              <a:xfrm>
                <a:off x="8707225" y="2234150"/>
                <a:ext cx="2580587"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AU" sz="2000" b="0" smtClean="0">
                          <a:solidFill>
                            <a:schemeClr val="bg1"/>
                          </a:solidFill>
                          <a:latin typeface="Cambria Math" panose="02040503050406030204" pitchFamily="18" charset="0"/>
                        </a:rPr>
                        <m:t>3</m:t>
                      </m:r>
                      <m:sSup>
                        <m:sSupPr>
                          <m:ctrlPr>
                            <a:rPr lang="en-AU" sz="2000" b="0" i="1" smtClean="0">
                              <a:solidFill>
                                <a:schemeClr val="bg1"/>
                              </a:solidFill>
                              <a:latin typeface="Cambria Math" panose="02040503050406030204" pitchFamily="18" charset="0"/>
                            </a:rPr>
                          </m:ctrlPr>
                        </m:sSupPr>
                        <m:e>
                          <m:r>
                            <a:rPr lang="en-AU" sz="2000" b="0" smtClean="0">
                              <a:solidFill>
                                <a:schemeClr val="bg1"/>
                              </a:solidFill>
                              <a:latin typeface="Cambria Math" panose="02040503050406030204" pitchFamily="18" charset="0"/>
                            </a:rPr>
                            <m:t>𝑥</m:t>
                          </m:r>
                        </m:e>
                        <m:sup>
                          <m:r>
                            <a:rPr lang="en-AU" sz="2000" b="0" smtClean="0">
                              <a:solidFill>
                                <a:schemeClr val="bg1"/>
                              </a:solidFill>
                              <a:latin typeface="Cambria Math" panose="02040503050406030204" pitchFamily="18" charset="0"/>
                            </a:rPr>
                            <m:t>2</m:t>
                          </m:r>
                        </m:sup>
                      </m:sSup>
                      <m:r>
                        <a:rPr lang="en-AU" sz="2000" b="0" smtClean="0">
                          <a:solidFill>
                            <a:schemeClr val="bg1"/>
                          </a:solidFill>
                          <a:latin typeface="Cambria Math" panose="02040503050406030204" pitchFamily="18" charset="0"/>
                        </a:rPr>
                        <m:t>−8</m:t>
                      </m:r>
                      <m:r>
                        <a:rPr lang="en-AU" sz="2000" b="0" smtClean="0">
                          <a:solidFill>
                            <a:schemeClr val="bg1"/>
                          </a:solidFill>
                          <a:latin typeface="Cambria Math" panose="02040503050406030204" pitchFamily="18" charset="0"/>
                        </a:rPr>
                        <m:t>𝑥</m:t>
                      </m:r>
                      <m:r>
                        <a:rPr lang="en-AU" sz="2000" b="0" smtClean="0">
                          <a:solidFill>
                            <a:schemeClr val="bg1"/>
                          </a:solidFill>
                          <a:latin typeface="Cambria Math" panose="02040503050406030204" pitchFamily="18" charset="0"/>
                        </a:rPr>
                        <m:t>+4&lt;0</m:t>
                      </m:r>
                    </m:oMath>
                  </m:oMathPara>
                </a14:m>
                <a:endParaRPr lang="en-AU" sz="2000" dirty="0">
                  <a:solidFill>
                    <a:schemeClr val="bg1"/>
                  </a:solidFill>
                </a:endParaRPr>
              </a:p>
            </p:txBody>
          </p:sp>
        </mc:Choice>
        <mc:Fallback xmlns="">
          <p:sp>
            <p:nvSpPr>
              <p:cNvPr id="11" name="TextBox 10">
                <a:extLst>
                  <a:ext uri="{FF2B5EF4-FFF2-40B4-BE49-F238E27FC236}">
                    <a16:creationId xmlns:a16="http://schemas.microsoft.com/office/drawing/2014/main" id="{A2FA5A70-C939-CB33-7D6D-88C5B902434C}"/>
                  </a:ext>
                </a:extLst>
              </p:cNvPr>
              <p:cNvSpPr txBox="1">
                <a:spLocks noRot="1" noChangeAspect="1" noMove="1" noResize="1" noEditPoints="1" noAdjustHandles="1" noChangeArrowheads="1" noChangeShapeType="1" noTextEdit="1"/>
              </p:cNvSpPr>
              <p:nvPr/>
            </p:nvSpPr>
            <p:spPr>
              <a:xfrm>
                <a:off x="8707225" y="2234150"/>
                <a:ext cx="2580587" cy="400110"/>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4215AA2-5A9E-89CE-D7C3-C9824F1F29BA}"/>
                  </a:ext>
                </a:extLst>
              </p:cNvPr>
              <p:cNvSpPr txBox="1"/>
              <p:nvPr/>
            </p:nvSpPr>
            <p:spPr>
              <a:xfrm>
                <a:off x="8430705" y="3234973"/>
                <a:ext cx="2866532"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AU" sz="2000" i="1">
                              <a:latin typeface="Cambria Math" panose="02040503050406030204" pitchFamily="18" charset="0"/>
                            </a:rPr>
                          </m:ctrlPr>
                        </m:dPr>
                        <m:e>
                          <m:r>
                            <a:rPr lang="en-AU" sz="2000">
                              <a:latin typeface="Cambria Math" panose="02040503050406030204" pitchFamily="18" charset="0"/>
                            </a:rPr>
                            <m:t>3</m:t>
                          </m:r>
                          <m:r>
                            <a:rPr lang="en-AU" sz="2000">
                              <a:latin typeface="Cambria Math" panose="02040503050406030204" pitchFamily="18" charset="0"/>
                            </a:rPr>
                            <m:t>𝑥</m:t>
                          </m:r>
                          <m:r>
                            <a:rPr lang="en-AU" sz="2000">
                              <a:latin typeface="Cambria Math" panose="02040503050406030204" pitchFamily="18" charset="0"/>
                            </a:rPr>
                            <m:t>−2</m:t>
                          </m:r>
                        </m:e>
                      </m:d>
                      <m:d>
                        <m:dPr>
                          <m:ctrlPr>
                            <a:rPr lang="en-AU" sz="2000" i="1">
                              <a:latin typeface="Cambria Math" panose="02040503050406030204" pitchFamily="18" charset="0"/>
                            </a:rPr>
                          </m:ctrlPr>
                        </m:dPr>
                        <m:e>
                          <m:r>
                            <a:rPr lang="en-AU" sz="2000">
                              <a:latin typeface="Cambria Math" panose="02040503050406030204" pitchFamily="18" charset="0"/>
                            </a:rPr>
                            <m:t>𝑥</m:t>
                          </m:r>
                          <m:r>
                            <a:rPr lang="en-AU" sz="2000">
                              <a:latin typeface="Cambria Math" panose="02040503050406030204" pitchFamily="18" charset="0"/>
                            </a:rPr>
                            <m:t>−2</m:t>
                          </m:r>
                        </m:e>
                      </m:d>
                      <m:r>
                        <a:rPr lang="en-AU" sz="2000">
                          <a:latin typeface="Cambria Math" panose="02040503050406030204" pitchFamily="18" charset="0"/>
                        </a:rPr>
                        <m:t>&lt;0</m:t>
                      </m:r>
                    </m:oMath>
                  </m:oMathPara>
                </a14:m>
                <a:endParaRPr lang="en-AU" sz="2000" dirty="0"/>
              </a:p>
            </p:txBody>
          </p:sp>
        </mc:Choice>
        <mc:Fallback xmlns="">
          <p:sp>
            <p:nvSpPr>
              <p:cNvPr id="17" name="TextBox 16">
                <a:extLst>
                  <a:ext uri="{FF2B5EF4-FFF2-40B4-BE49-F238E27FC236}">
                    <a16:creationId xmlns:a16="http://schemas.microsoft.com/office/drawing/2014/main" id="{14215AA2-5A9E-89CE-D7C3-C9824F1F29BA}"/>
                  </a:ext>
                </a:extLst>
              </p:cNvPr>
              <p:cNvSpPr txBox="1">
                <a:spLocks noRot="1" noChangeAspect="1" noMove="1" noResize="1" noEditPoints="1" noAdjustHandles="1" noChangeArrowheads="1" noChangeShapeType="1" noTextEdit="1"/>
              </p:cNvSpPr>
              <p:nvPr/>
            </p:nvSpPr>
            <p:spPr>
              <a:xfrm>
                <a:off x="8430705" y="3234973"/>
                <a:ext cx="2866532" cy="400110"/>
              </a:xfrm>
              <a:prstGeom prst="rect">
                <a:avLst/>
              </a:prstGeom>
              <a:blipFill>
                <a:blip r:embed="rId19"/>
                <a:stretch>
                  <a:fillRect/>
                </a:stretch>
              </a:blipFill>
            </p:spPr>
            <p:txBody>
              <a:bodyPr/>
              <a:lstStyle/>
              <a:p>
                <a:r>
                  <a:rPr lang="en-US">
                    <a:noFill/>
                  </a:rPr>
                  <a:t> </a:t>
                </a:r>
              </a:p>
            </p:txBody>
          </p:sp>
        </mc:Fallback>
      </mc:AlternateContent>
      <p:pic>
        <p:nvPicPr>
          <p:cNvPr id="28" name="Picture 27" descr="Graph of (3x-2)(x-2)&lt;0">
            <a:extLst>
              <a:ext uri="{FF2B5EF4-FFF2-40B4-BE49-F238E27FC236}">
                <a16:creationId xmlns:a16="http://schemas.microsoft.com/office/drawing/2014/main" id="{E66CB9C1-0366-8FA1-942D-47A3E46954AE}"/>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8669088" y="4041555"/>
            <a:ext cx="2860022" cy="1356348"/>
          </a:xfrm>
          <a:prstGeom prst="rect">
            <a:avLst/>
          </a:prstGeom>
        </p:spPr>
      </p:pic>
      <mc:AlternateContent xmlns:mc="http://schemas.openxmlformats.org/markup-compatibility/2006" xmlns:p14="http://schemas.microsoft.com/office/powerpoint/2010/main">
        <mc:Choice Requires="p14">
          <p:contentPart p14:bwMode="auto" r:id="rId21">
            <p14:nvContentPartPr>
              <p14:cNvPr id="29" name="Ink 28" descr="Graph is highlighted showing the part of the graph for 2/3&lt;𝑥&lt;2&#10;">
                <a:extLst>
                  <a:ext uri="{FF2B5EF4-FFF2-40B4-BE49-F238E27FC236}">
                    <a16:creationId xmlns:a16="http://schemas.microsoft.com/office/drawing/2014/main" id="{127EA8CA-0D28-158F-BF4D-FD4EF70A92E7}"/>
                  </a:ext>
                  <a:ext uri="{C183D7F6-B498-43B3-948B-1728B52AA6E4}">
                    <adec:decorative xmlns:adec="http://schemas.microsoft.com/office/drawing/2017/decorative" val="0"/>
                  </a:ext>
                </a:extLst>
              </p14:cNvPr>
              <p14:cNvContentPartPr/>
              <p14:nvPr/>
            </p14:nvContentPartPr>
            <p14:xfrm>
              <a:off x="9640223" y="5087465"/>
              <a:ext cx="457920" cy="141840"/>
            </p14:xfrm>
          </p:contentPart>
        </mc:Choice>
        <mc:Fallback xmlns="">
          <p:pic>
            <p:nvPicPr>
              <p:cNvPr id="29" name="Ink 28" descr="Graph is highlighted showing the part of the graph for 2/3&lt;𝑥&lt;2&#10;">
                <a:extLst>
                  <a:ext uri="{FF2B5EF4-FFF2-40B4-BE49-F238E27FC236}">
                    <a16:creationId xmlns:a16="http://schemas.microsoft.com/office/drawing/2014/main" id="{127EA8CA-0D28-158F-BF4D-FD4EF70A92E7}"/>
                  </a:ext>
                  <a:ext uri="{C183D7F6-B498-43B3-948B-1728B52AA6E4}">
                    <adec:decorative xmlns:adec="http://schemas.microsoft.com/office/drawing/2017/decorative" val="0"/>
                  </a:ext>
                </a:extLst>
              </p:cNvPr>
              <p:cNvPicPr/>
              <p:nvPr/>
            </p:nvPicPr>
            <p:blipFill>
              <a:blip r:embed="rId22"/>
              <a:stretch>
                <a:fillRect/>
              </a:stretch>
            </p:blipFill>
            <p:spPr>
              <a:xfrm>
                <a:off x="9622223" y="5051465"/>
                <a:ext cx="493560" cy="213480"/>
              </a:xfrm>
              <a:prstGeom prst="rect">
                <a:avLst/>
              </a:prstGeom>
            </p:spPr>
          </p:pic>
        </mc:Fallback>
      </mc:AlternateContent>
      <mc:AlternateContent xmlns:mc="http://schemas.openxmlformats.org/markup-compatibility/2006" xmlns:a14="http://schemas.microsoft.com/office/drawing/2010/main">
        <mc:Choice Requires="a14">
          <p:sp>
            <p:nvSpPr>
              <p:cNvPr id="33" name="TextBox 32" descr="&#10;">
                <a:extLst>
                  <a:ext uri="{FF2B5EF4-FFF2-40B4-BE49-F238E27FC236}">
                    <a16:creationId xmlns:a16="http://schemas.microsoft.com/office/drawing/2014/main" id="{6F303687-5695-D149-4DB3-D9C21ED53A0D}"/>
                  </a:ext>
                </a:extLst>
              </p:cNvPr>
              <p:cNvSpPr txBox="1"/>
              <p:nvPr/>
            </p:nvSpPr>
            <p:spPr>
              <a:xfrm>
                <a:off x="8679705" y="5540196"/>
                <a:ext cx="2389770" cy="67056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AU" sz="2000" i="1">
                              <a:latin typeface="Cambria Math" panose="02040503050406030204" pitchFamily="18" charset="0"/>
                            </a:rPr>
                          </m:ctrlPr>
                        </m:fPr>
                        <m:num>
                          <m:r>
                            <a:rPr lang="en-AU" sz="2000">
                              <a:latin typeface="Cambria Math" panose="02040503050406030204" pitchFamily="18" charset="0"/>
                            </a:rPr>
                            <m:t>2</m:t>
                          </m:r>
                        </m:num>
                        <m:den>
                          <m:r>
                            <a:rPr lang="en-AU" sz="2000">
                              <a:latin typeface="Cambria Math" panose="02040503050406030204" pitchFamily="18" charset="0"/>
                            </a:rPr>
                            <m:t>3</m:t>
                          </m:r>
                        </m:den>
                      </m:f>
                      <m:r>
                        <a:rPr lang="en-AU" sz="2000">
                          <a:latin typeface="Cambria Math" panose="02040503050406030204" pitchFamily="18" charset="0"/>
                        </a:rPr>
                        <m:t>&lt;</m:t>
                      </m:r>
                      <m:r>
                        <a:rPr lang="en-AU" sz="2000">
                          <a:latin typeface="Cambria Math" panose="02040503050406030204" pitchFamily="18" charset="0"/>
                        </a:rPr>
                        <m:t>𝑥</m:t>
                      </m:r>
                      <m:r>
                        <a:rPr lang="en-AU" sz="2000">
                          <a:latin typeface="Cambria Math" panose="02040503050406030204" pitchFamily="18" charset="0"/>
                        </a:rPr>
                        <m:t>&lt;2</m:t>
                      </m:r>
                    </m:oMath>
                  </m:oMathPara>
                </a14:m>
                <a:endParaRPr lang="en-AU" sz="2000" dirty="0"/>
              </a:p>
            </p:txBody>
          </p:sp>
        </mc:Choice>
        <mc:Fallback xmlns="">
          <p:sp>
            <p:nvSpPr>
              <p:cNvPr id="33" name="TextBox 32" descr="&#10;">
                <a:extLst>
                  <a:ext uri="{FF2B5EF4-FFF2-40B4-BE49-F238E27FC236}">
                    <a16:creationId xmlns:a16="http://schemas.microsoft.com/office/drawing/2014/main" id="{6F303687-5695-D149-4DB3-D9C21ED53A0D}"/>
                  </a:ext>
                </a:extLst>
              </p:cNvPr>
              <p:cNvSpPr txBox="1">
                <a:spLocks noRot="1" noChangeAspect="1" noMove="1" noResize="1" noEditPoints="1" noAdjustHandles="1" noChangeArrowheads="1" noChangeShapeType="1" noTextEdit="1"/>
              </p:cNvSpPr>
              <p:nvPr/>
            </p:nvSpPr>
            <p:spPr>
              <a:xfrm>
                <a:off x="8679705" y="5540196"/>
                <a:ext cx="2389770" cy="670568"/>
              </a:xfrm>
              <a:prstGeom prst="rect">
                <a:avLst/>
              </a:prstGeom>
              <a:blipFill>
                <a:blip r:embed="rId23"/>
                <a:stretch>
                  <a:fillRect/>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24202-E3CF-B53A-140F-BEF1E15F131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5FD61F4-0199-655A-DB03-A9DE30F1EC39}"/>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2922358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 and success criteria</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476290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AU" sz="2000" b="1" dirty="0">
                    <a:solidFill>
                      <a:schemeClr val="accent1"/>
                    </a:solidFill>
                    <a:latin typeface="+mj-lt"/>
                    <a:cs typeface="Arial" panose="020B0604020202020204" pitchFamily="34" charset="0"/>
                  </a:rPr>
                  <a:t>Learning intention</a:t>
                </a:r>
              </a:p>
              <a:p>
                <a:pPr marL="342900" indent="-342900">
                  <a:lnSpc>
                    <a:spcPct val="150000"/>
                  </a:lnSpc>
                  <a:spcAft>
                    <a:spcPts val="1200"/>
                  </a:spcAft>
                  <a:buFont typeface="Arial" panose="020B0604020202020204" pitchFamily="34" charset="0"/>
                  <a:buChar char="•"/>
                </a:pPr>
                <a:r>
                  <a:rPr lang="en-AU" sz="2000" dirty="0"/>
                  <a:t>To understand how the derivative’s sign shows if a function is increasing, decreasing or stationary at a point. </a:t>
                </a:r>
              </a:p>
              <a:p>
                <a:pPr>
                  <a:lnSpc>
                    <a:spcPct val="150000"/>
                  </a:lnSpc>
                  <a:spcAft>
                    <a:spcPts val="12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lvl="0" indent="-342900">
                  <a:lnSpc>
                    <a:spcPct val="150000"/>
                  </a:lnSpc>
                  <a:spcAft>
                    <a:spcPts val="1200"/>
                  </a:spcAft>
                  <a:buFont typeface="Arial" panose="020B0604020202020204" pitchFamily="34" charset="0"/>
                  <a:buChar char="•"/>
                </a:pPr>
                <a:r>
                  <a:rPr lang="en-AU" sz="2000" dirty="0"/>
                  <a:t>I can use the first derivative to determine if a function is increasing or decreasing at a point.</a:t>
                </a:r>
              </a:p>
              <a:p>
                <a:pPr marL="342900" lvl="0" indent="-342900">
                  <a:lnSpc>
                    <a:spcPct val="150000"/>
                  </a:lnSpc>
                  <a:spcAft>
                    <a:spcPts val="1200"/>
                  </a:spcAft>
                  <a:buFont typeface="Arial" panose="020B0604020202020204" pitchFamily="34" charset="0"/>
                  <a:buChar char="•"/>
                </a:pPr>
                <a:r>
                  <a:rPr lang="en-AU" sz="2000" dirty="0"/>
                  <a:t>I can find where </a:t>
                </a:r>
                <a14:m>
                  <m:oMath xmlns:m="http://schemas.openxmlformats.org/officeDocument/2006/math">
                    <m:f>
                      <m:fPr>
                        <m:ctrlPr>
                          <a:rPr lang="en-AU" sz="2000" i="1">
                            <a:latin typeface="Cambria Math" panose="02040503050406030204" pitchFamily="18" charset="0"/>
                          </a:rPr>
                        </m:ctrlPr>
                      </m:fPr>
                      <m:num>
                        <m:r>
                          <a:rPr lang="en-AU" sz="2000" i="1">
                            <a:latin typeface="Cambria Math" panose="02040503050406030204" pitchFamily="18" charset="0"/>
                          </a:rPr>
                          <m:t>𝑑𝑦</m:t>
                        </m:r>
                      </m:num>
                      <m:den>
                        <m:r>
                          <a:rPr lang="en-AU" sz="2000" i="1">
                            <a:latin typeface="Cambria Math" panose="02040503050406030204" pitchFamily="18" charset="0"/>
                          </a:rPr>
                          <m:t>𝑑𝑥</m:t>
                        </m:r>
                      </m:den>
                    </m:f>
                    <m:r>
                      <a:rPr lang="en-AU" sz="2000" i="1">
                        <a:latin typeface="Cambria Math" panose="02040503050406030204" pitchFamily="18" charset="0"/>
                      </a:rPr>
                      <m:t>=0</m:t>
                    </m:r>
                  </m:oMath>
                </a14:m>
                <a:r>
                  <a:rPr lang="en-AU" sz="2000" dirty="0"/>
                  <a:t> and describe this as a stationary point.</a:t>
                </a:r>
              </a:p>
              <a:p>
                <a:pPr marL="342900" lvl="0" indent="-342900">
                  <a:lnSpc>
                    <a:spcPct val="150000"/>
                  </a:lnSpc>
                  <a:spcAft>
                    <a:spcPts val="1200"/>
                  </a:spcAft>
                  <a:buFont typeface="Arial" panose="020B0604020202020204" pitchFamily="34" charset="0"/>
                  <a:buChar char="•"/>
                </a:pPr>
                <a:r>
                  <a:rPr lang="en-AU" sz="2000" dirty="0"/>
                  <a:t>I can read and interpret stationary points from a graph as increasing or decreasing intervals. </a:t>
                </a:r>
              </a:p>
              <a:p>
                <a:pPr marL="342900" lvl="0" indent="-342900">
                  <a:lnSpc>
                    <a:spcPct val="150000"/>
                  </a:lnSpc>
                  <a:spcAft>
                    <a:spcPts val="1200"/>
                  </a:spcAft>
                  <a:buFont typeface="Arial" panose="020B0604020202020204" pitchFamily="34" charset="0"/>
                  <a:buChar char="•"/>
                </a:pPr>
                <a:r>
                  <a:rPr lang="en-AU" sz="2000" dirty="0"/>
                  <a:t>I can find intervals where the function is increasing or decreasing based on derivative values.</a:t>
                </a:r>
              </a:p>
            </p:txBody>
          </p:sp>
        </mc:Choice>
        <mc:Fallback xmlns="">
          <p:sp>
            <p:nvSpPr>
              <p:cNvPr id="3" name="TextBox 2">
                <a:extLst>
                  <a:ext uri="{FF2B5EF4-FFF2-40B4-BE49-F238E27FC236}">
                    <a16:creationId xmlns:a16="http://schemas.microsoft.com/office/drawing/2014/main" id="{DF637BA9-DB5E-2457-A795-0B300DBA6F82}"/>
                  </a:ext>
                </a:extLst>
              </p:cNvPr>
              <p:cNvSpPr txBox="1">
                <a:spLocks noRot="1" noChangeAspect="1" noMove="1" noResize="1" noEditPoints="1" noAdjustHandles="1" noChangeArrowheads="1" noChangeShapeType="1" noTextEdit="1"/>
              </p:cNvSpPr>
              <p:nvPr/>
            </p:nvSpPr>
            <p:spPr>
              <a:xfrm>
                <a:off x="370416" y="1894417"/>
                <a:ext cx="11303000" cy="4762907"/>
              </a:xfrm>
              <a:prstGeom prst="rect">
                <a:avLst/>
              </a:prstGeom>
              <a:blipFill>
                <a:blip r:embed="rId3"/>
                <a:stretch>
                  <a:fillRect l="-1459" r="-1684" b="-2394"/>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3648967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3F182-990D-6870-1750-EC335749B0D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96CC305-1E98-FB0A-3EA0-B3CA71624764}"/>
              </a:ext>
            </a:extLst>
          </p:cNvPr>
          <p:cNvSpPr>
            <a:spLocks noGrp="1"/>
          </p:cNvSpPr>
          <p:nvPr>
            <p:ph type="title"/>
          </p:nvPr>
        </p:nvSpPr>
        <p:spPr/>
        <p:txBody>
          <a:bodyPr/>
          <a:lstStyle/>
          <a:p>
            <a:r>
              <a:rPr lang="en-AU" dirty="0"/>
              <a:t>Graphical applications of the derivative</a:t>
            </a:r>
            <a:br>
              <a:rPr lang="en-AU" b="1" dirty="0"/>
            </a:br>
            <a:endParaRPr lang="en-AU" dirty="0">
              <a:latin typeface="+mj-lt"/>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DAFB69D-03F4-2D24-775F-7F694B9FA7DA}"/>
                  </a:ext>
                </a:extLst>
              </p:cNvPr>
              <p:cNvSpPr txBox="1"/>
              <p:nvPr/>
            </p:nvSpPr>
            <p:spPr>
              <a:xfrm>
                <a:off x="1754800" y="1426727"/>
                <a:ext cx="8682400" cy="2807505"/>
              </a:xfrm>
              <a:prstGeom prst="rect">
                <a:avLst/>
              </a:prstGeom>
              <a:noFill/>
            </p:spPr>
            <p:txBody>
              <a:bodyPr wrap="none" lIns="0" tIns="0" rIns="0" bIns="0" rtlCol="0">
                <a:noAutofit/>
              </a:bodyPr>
              <a:lstStyle/>
              <a:p>
                <a:pPr algn="l">
                  <a:lnSpc>
                    <a:spcPct val="200000"/>
                  </a:lnSpc>
                </a:pPr>
                <a:r>
                  <a:rPr lang="en-AU" sz="1800" dirty="0"/>
                  <a:t>If </a:t>
                </a:r>
                <a14:m>
                  <m:oMath xmlns:m="http://schemas.openxmlformats.org/officeDocument/2006/math">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𝑑𝑦</m:t>
                        </m:r>
                      </m:num>
                      <m:den>
                        <m:r>
                          <a:rPr lang="en-AU" sz="1800" b="0" i="1" smtClean="0">
                            <a:latin typeface="Cambria Math" panose="02040503050406030204" pitchFamily="18" charset="0"/>
                          </a:rPr>
                          <m:t>𝑑𝑥</m:t>
                        </m:r>
                      </m:den>
                    </m:f>
                    <m:r>
                      <a:rPr lang="en-AU" sz="1800" b="0" i="1" smtClean="0">
                        <a:latin typeface="Cambria Math" panose="02040503050406030204" pitchFamily="18" charset="0"/>
                      </a:rPr>
                      <m:t>&gt;0</m:t>
                    </m:r>
                  </m:oMath>
                </a14:m>
                <a:r>
                  <a:rPr lang="en-AU" sz="1800" dirty="0"/>
                  <a:t> the curve is increasing	</a:t>
                </a:r>
                <a14:m>
                  <m:oMath xmlns:m="http://schemas.openxmlformats.org/officeDocument/2006/math">
                    <m:r>
                      <a:rPr lang="en-AU" sz="1800" b="0" i="1" smtClean="0">
                        <a:latin typeface="Cambria Math" panose="02040503050406030204" pitchFamily="18" charset="0"/>
                      </a:rPr>
                      <m:t>𝑓</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oMath>
                </a14:m>
                <a:r>
                  <a:rPr lang="en-AU" sz="1800" i="1" dirty="0"/>
                  <a:t> </a:t>
                </a:r>
                <a:r>
                  <a:rPr lang="en-AU" sz="1800" dirty="0"/>
                  <a:t>is increasing at </a:t>
                </a:r>
                <a14:m>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m:t>
                    </m:r>
                    <m:r>
                      <a:rPr lang="en-AU" sz="1800" b="0" i="1" smtClean="0">
                        <a:latin typeface="Cambria Math" panose="02040503050406030204" pitchFamily="18" charset="0"/>
                      </a:rPr>
                      <m:t>𝑐</m:t>
                    </m:r>
                  </m:oMath>
                </a14:m>
                <a:r>
                  <a:rPr lang="en-AU" sz="1800" dirty="0"/>
                  <a:t> when </a:t>
                </a:r>
                <a14:m>
                  <m:oMath xmlns:m="http://schemas.openxmlformats.org/officeDocument/2006/math">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𝑓</m:t>
                        </m:r>
                      </m:e>
                      <m:sup>
                        <m:r>
                          <a:rPr lang="en-AU" sz="1800" b="0" i="1" smtClean="0">
                            <a:latin typeface="Cambria Math" panose="02040503050406030204" pitchFamily="18" charset="0"/>
                          </a:rPr>
                          <m:t>′</m:t>
                        </m:r>
                      </m:sup>
                    </m:sSup>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𝑐</m:t>
                        </m:r>
                      </m:e>
                    </m:d>
                    <m:r>
                      <a:rPr lang="en-AU" sz="1800" b="0" i="1" smtClean="0">
                        <a:latin typeface="Cambria Math" panose="02040503050406030204" pitchFamily="18" charset="0"/>
                      </a:rPr>
                      <m:t>&gt;0</m:t>
                    </m:r>
                  </m:oMath>
                </a14:m>
                <a:r>
                  <a:rPr lang="en-AU" sz="1800" dirty="0"/>
                  <a:t> </a:t>
                </a:r>
              </a:p>
              <a:p>
                <a:pPr>
                  <a:lnSpc>
                    <a:spcPct val="200000"/>
                  </a:lnSpc>
                </a:pPr>
                <a:r>
                  <a:rPr lang="en-AU" sz="1800" dirty="0"/>
                  <a:t>If </a:t>
                </a:r>
                <a14:m>
                  <m:oMath xmlns:m="http://schemas.openxmlformats.org/officeDocument/2006/math">
                    <m:f>
                      <m:fPr>
                        <m:ctrlPr>
                          <a:rPr lang="en-AU" sz="1800" i="1">
                            <a:latin typeface="Cambria Math" panose="02040503050406030204" pitchFamily="18" charset="0"/>
                          </a:rPr>
                        </m:ctrlPr>
                      </m:fPr>
                      <m:num>
                        <m:r>
                          <a:rPr lang="en-AU" sz="1800" i="1">
                            <a:latin typeface="Cambria Math" panose="02040503050406030204" pitchFamily="18" charset="0"/>
                          </a:rPr>
                          <m:t>𝑑𝑦</m:t>
                        </m:r>
                      </m:num>
                      <m:den>
                        <m:r>
                          <a:rPr lang="en-AU" sz="1800" i="1">
                            <a:latin typeface="Cambria Math" panose="02040503050406030204" pitchFamily="18" charset="0"/>
                          </a:rPr>
                          <m:t>𝑑𝑥</m:t>
                        </m:r>
                      </m:den>
                    </m:f>
                    <m:r>
                      <a:rPr lang="en-AU" sz="1800" b="0" i="1" smtClean="0">
                        <a:latin typeface="Cambria Math" panose="02040503050406030204" pitchFamily="18" charset="0"/>
                      </a:rPr>
                      <m:t>&lt;</m:t>
                    </m:r>
                    <m:r>
                      <a:rPr lang="en-AU" sz="1800" i="1">
                        <a:latin typeface="Cambria Math" panose="02040503050406030204" pitchFamily="18" charset="0"/>
                      </a:rPr>
                      <m:t>0</m:t>
                    </m:r>
                  </m:oMath>
                </a14:m>
                <a:r>
                  <a:rPr lang="en-AU" sz="1800" dirty="0"/>
                  <a:t> the curve is decreasing	</a:t>
                </a:r>
                <a14:m>
                  <m:oMath xmlns:m="http://schemas.openxmlformats.org/officeDocument/2006/math">
                    <m:r>
                      <a:rPr lang="en-AU" sz="1800" i="1">
                        <a:latin typeface="Cambria Math" panose="02040503050406030204" pitchFamily="18" charset="0"/>
                      </a:rPr>
                      <m:t>𝑓</m:t>
                    </m:r>
                    <m:d>
                      <m:dPr>
                        <m:ctrlPr>
                          <a:rPr lang="en-AU" sz="1800" i="1">
                            <a:latin typeface="Cambria Math" panose="02040503050406030204" pitchFamily="18" charset="0"/>
                          </a:rPr>
                        </m:ctrlPr>
                      </m:dPr>
                      <m:e>
                        <m:r>
                          <a:rPr lang="en-AU" sz="1800" i="1">
                            <a:latin typeface="Cambria Math" panose="02040503050406030204" pitchFamily="18" charset="0"/>
                          </a:rPr>
                          <m:t>𝑥</m:t>
                        </m:r>
                      </m:e>
                    </m:d>
                  </m:oMath>
                </a14:m>
                <a:r>
                  <a:rPr lang="en-AU" sz="1800" i="1" dirty="0"/>
                  <a:t> </a:t>
                </a:r>
                <a:r>
                  <a:rPr lang="en-AU" sz="1800" dirty="0"/>
                  <a:t>is decreasing at </a:t>
                </a:r>
                <a14:m>
                  <m:oMath xmlns:m="http://schemas.openxmlformats.org/officeDocument/2006/math">
                    <m:r>
                      <a:rPr lang="en-AU" sz="1800" i="1">
                        <a:latin typeface="Cambria Math" panose="02040503050406030204" pitchFamily="18" charset="0"/>
                      </a:rPr>
                      <m:t>𝑥</m:t>
                    </m:r>
                    <m:r>
                      <a:rPr lang="en-AU" sz="1800" i="1">
                        <a:latin typeface="Cambria Math" panose="02040503050406030204" pitchFamily="18" charset="0"/>
                      </a:rPr>
                      <m:t>=</m:t>
                    </m:r>
                    <m:r>
                      <a:rPr lang="en-AU" sz="1800" i="1">
                        <a:latin typeface="Cambria Math" panose="02040503050406030204" pitchFamily="18" charset="0"/>
                      </a:rPr>
                      <m:t>𝑐</m:t>
                    </m:r>
                  </m:oMath>
                </a14:m>
                <a:r>
                  <a:rPr lang="en-AU" sz="1800" dirty="0"/>
                  <a:t> when </a:t>
                </a:r>
                <a14:m>
                  <m:oMath xmlns:m="http://schemas.openxmlformats.org/officeDocument/2006/math">
                    <m:sSup>
                      <m:sSupPr>
                        <m:ctrlPr>
                          <a:rPr lang="en-AU" sz="1800" i="1">
                            <a:latin typeface="Cambria Math" panose="02040503050406030204" pitchFamily="18" charset="0"/>
                          </a:rPr>
                        </m:ctrlPr>
                      </m:sSupPr>
                      <m:e>
                        <m:r>
                          <a:rPr lang="en-AU" sz="1800" i="1">
                            <a:latin typeface="Cambria Math" panose="02040503050406030204" pitchFamily="18" charset="0"/>
                          </a:rPr>
                          <m:t>𝑓</m:t>
                        </m:r>
                      </m:e>
                      <m:sup>
                        <m:r>
                          <a:rPr lang="en-AU" sz="1800" i="1">
                            <a:latin typeface="Cambria Math" panose="02040503050406030204" pitchFamily="18" charset="0"/>
                          </a:rPr>
                          <m:t>′</m:t>
                        </m:r>
                      </m:sup>
                    </m:sSup>
                    <m:d>
                      <m:dPr>
                        <m:ctrlPr>
                          <a:rPr lang="en-AU" sz="1800" i="1">
                            <a:latin typeface="Cambria Math" panose="02040503050406030204" pitchFamily="18" charset="0"/>
                          </a:rPr>
                        </m:ctrlPr>
                      </m:dPr>
                      <m:e>
                        <m:r>
                          <a:rPr lang="en-AU" sz="1800" i="1">
                            <a:latin typeface="Cambria Math" panose="02040503050406030204" pitchFamily="18" charset="0"/>
                          </a:rPr>
                          <m:t>𝑐</m:t>
                        </m:r>
                      </m:e>
                    </m:d>
                    <m:r>
                      <a:rPr lang="en-AU" sz="1800" b="0" i="1" smtClean="0">
                        <a:latin typeface="Cambria Math" panose="02040503050406030204" pitchFamily="18" charset="0"/>
                      </a:rPr>
                      <m:t>&lt;</m:t>
                    </m:r>
                    <m:r>
                      <a:rPr lang="en-AU" sz="1800" i="1">
                        <a:latin typeface="Cambria Math" panose="02040503050406030204" pitchFamily="18" charset="0"/>
                      </a:rPr>
                      <m:t>0</m:t>
                    </m:r>
                  </m:oMath>
                </a14:m>
                <a:r>
                  <a:rPr lang="en-AU" sz="1800" dirty="0"/>
                  <a:t> </a:t>
                </a:r>
              </a:p>
              <a:p>
                <a:pPr>
                  <a:lnSpc>
                    <a:spcPct val="200000"/>
                  </a:lnSpc>
                </a:pPr>
                <a:r>
                  <a:rPr lang="en-AU" sz="1800" dirty="0"/>
                  <a:t>If </a:t>
                </a:r>
                <a14:m>
                  <m:oMath xmlns:m="http://schemas.openxmlformats.org/officeDocument/2006/math">
                    <m:f>
                      <m:fPr>
                        <m:ctrlPr>
                          <a:rPr lang="en-AU" sz="1800" i="1">
                            <a:latin typeface="Cambria Math" panose="02040503050406030204" pitchFamily="18" charset="0"/>
                          </a:rPr>
                        </m:ctrlPr>
                      </m:fPr>
                      <m:num>
                        <m:r>
                          <a:rPr lang="en-AU" sz="1800" i="1">
                            <a:latin typeface="Cambria Math" panose="02040503050406030204" pitchFamily="18" charset="0"/>
                          </a:rPr>
                          <m:t>𝑑𝑦</m:t>
                        </m:r>
                      </m:num>
                      <m:den>
                        <m:r>
                          <a:rPr lang="en-AU" sz="1800" i="1">
                            <a:latin typeface="Cambria Math" panose="02040503050406030204" pitchFamily="18" charset="0"/>
                          </a:rPr>
                          <m:t>𝑑𝑥</m:t>
                        </m:r>
                      </m:den>
                    </m:f>
                    <m:r>
                      <a:rPr lang="en-AU" sz="1800" b="0" i="1" smtClean="0">
                        <a:latin typeface="Cambria Math" panose="02040503050406030204" pitchFamily="18" charset="0"/>
                      </a:rPr>
                      <m:t>=</m:t>
                    </m:r>
                    <m:r>
                      <a:rPr lang="en-AU" sz="1800" i="1">
                        <a:latin typeface="Cambria Math" panose="02040503050406030204" pitchFamily="18" charset="0"/>
                      </a:rPr>
                      <m:t>0</m:t>
                    </m:r>
                  </m:oMath>
                </a14:m>
                <a:r>
                  <a:rPr lang="en-AU" sz="1800" dirty="0"/>
                  <a:t> the curve is stationary	</a:t>
                </a:r>
                <a14:m>
                  <m:oMath xmlns:m="http://schemas.openxmlformats.org/officeDocument/2006/math">
                    <m:r>
                      <a:rPr lang="en-AU" sz="1800" i="1">
                        <a:latin typeface="Cambria Math" panose="02040503050406030204" pitchFamily="18" charset="0"/>
                      </a:rPr>
                      <m:t>𝑓</m:t>
                    </m:r>
                    <m:d>
                      <m:dPr>
                        <m:ctrlPr>
                          <a:rPr lang="en-AU" sz="1800" i="1">
                            <a:latin typeface="Cambria Math" panose="02040503050406030204" pitchFamily="18" charset="0"/>
                          </a:rPr>
                        </m:ctrlPr>
                      </m:dPr>
                      <m:e>
                        <m:r>
                          <a:rPr lang="en-AU" sz="1800" i="1">
                            <a:latin typeface="Cambria Math" panose="02040503050406030204" pitchFamily="18" charset="0"/>
                          </a:rPr>
                          <m:t>𝑥</m:t>
                        </m:r>
                      </m:e>
                    </m:d>
                  </m:oMath>
                </a14:m>
                <a:r>
                  <a:rPr lang="en-AU" sz="1800" i="1" dirty="0"/>
                  <a:t> </a:t>
                </a:r>
                <a:r>
                  <a:rPr lang="en-AU" sz="1800" dirty="0"/>
                  <a:t>is stationary at </a:t>
                </a:r>
                <a14:m>
                  <m:oMath xmlns:m="http://schemas.openxmlformats.org/officeDocument/2006/math">
                    <m:r>
                      <a:rPr lang="en-AU" sz="1800" i="1">
                        <a:latin typeface="Cambria Math" panose="02040503050406030204" pitchFamily="18" charset="0"/>
                      </a:rPr>
                      <m:t>𝑥</m:t>
                    </m:r>
                    <m:r>
                      <a:rPr lang="en-AU" sz="1800" i="1">
                        <a:latin typeface="Cambria Math" panose="02040503050406030204" pitchFamily="18" charset="0"/>
                      </a:rPr>
                      <m:t>=</m:t>
                    </m:r>
                    <m:r>
                      <a:rPr lang="en-AU" sz="1800" i="1">
                        <a:latin typeface="Cambria Math" panose="02040503050406030204" pitchFamily="18" charset="0"/>
                      </a:rPr>
                      <m:t>𝑐</m:t>
                    </m:r>
                  </m:oMath>
                </a14:m>
                <a:r>
                  <a:rPr lang="en-AU" sz="1800" dirty="0"/>
                  <a:t> when </a:t>
                </a:r>
                <a14:m>
                  <m:oMath xmlns:m="http://schemas.openxmlformats.org/officeDocument/2006/math">
                    <m:sSup>
                      <m:sSupPr>
                        <m:ctrlPr>
                          <a:rPr lang="en-AU" sz="1800" i="1">
                            <a:latin typeface="Cambria Math" panose="02040503050406030204" pitchFamily="18" charset="0"/>
                          </a:rPr>
                        </m:ctrlPr>
                      </m:sSupPr>
                      <m:e>
                        <m:r>
                          <a:rPr lang="en-AU" sz="1800" i="1">
                            <a:latin typeface="Cambria Math" panose="02040503050406030204" pitchFamily="18" charset="0"/>
                          </a:rPr>
                          <m:t>𝑓</m:t>
                        </m:r>
                      </m:e>
                      <m:sup>
                        <m:r>
                          <a:rPr lang="en-AU" sz="1800" i="1">
                            <a:latin typeface="Cambria Math" panose="02040503050406030204" pitchFamily="18" charset="0"/>
                          </a:rPr>
                          <m:t>′</m:t>
                        </m:r>
                      </m:sup>
                    </m:sSup>
                    <m:d>
                      <m:dPr>
                        <m:ctrlPr>
                          <a:rPr lang="en-AU" sz="1800" i="1">
                            <a:latin typeface="Cambria Math" panose="02040503050406030204" pitchFamily="18" charset="0"/>
                          </a:rPr>
                        </m:ctrlPr>
                      </m:dPr>
                      <m:e>
                        <m:r>
                          <a:rPr lang="en-AU" sz="1800" i="1">
                            <a:latin typeface="Cambria Math" panose="02040503050406030204" pitchFamily="18" charset="0"/>
                          </a:rPr>
                          <m:t>𝑐</m:t>
                        </m:r>
                      </m:e>
                    </m:d>
                    <m:r>
                      <a:rPr lang="en-AU" sz="1800" b="0" i="1" smtClean="0">
                        <a:latin typeface="Cambria Math" panose="02040503050406030204" pitchFamily="18" charset="0"/>
                      </a:rPr>
                      <m:t>=</m:t>
                    </m:r>
                    <m:r>
                      <a:rPr lang="en-AU" sz="1800" i="1">
                        <a:latin typeface="Cambria Math" panose="02040503050406030204" pitchFamily="18" charset="0"/>
                      </a:rPr>
                      <m:t>0</m:t>
                    </m:r>
                  </m:oMath>
                </a14:m>
                <a:r>
                  <a:rPr lang="en-AU" sz="1800" dirty="0"/>
                  <a:t> </a:t>
                </a:r>
              </a:p>
              <a:p>
                <a:pPr algn="l"/>
                <a:endParaRPr lang="en-AU" sz="1800" dirty="0"/>
              </a:p>
              <a:p>
                <a:pPr algn="l"/>
                <a:endParaRPr lang="en-AU" sz="1800" dirty="0"/>
              </a:p>
            </p:txBody>
          </p:sp>
        </mc:Choice>
        <mc:Fallback xmlns="">
          <p:sp>
            <p:nvSpPr>
              <p:cNvPr id="5" name="TextBox 4">
                <a:extLst>
                  <a:ext uri="{FF2B5EF4-FFF2-40B4-BE49-F238E27FC236}">
                    <a16:creationId xmlns:a16="http://schemas.microsoft.com/office/drawing/2014/main" id="{6DAFB69D-03F4-2D24-775F-7F694B9FA7DA}"/>
                  </a:ext>
                </a:extLst>
              </p:cNvPr>
              <p:cNvSpPr txBox="1">
                <a:spLocks noRot="1" noChangeAspect="1" noMove="1" noResize="1" noEditPoints="1" noAdjustHandles="1" noChangeArrowheads="1" noChangeShapeType="1" noTextEdit="1"/>
              </p:cNvSpPr>
              <p:nvPr/>
            </p:nvSpPr>
            <p:spPr>
              <a:xfrm>
                <a:off x="1754800" y="1426727"/>
                <a:ext cx="8682400" cy="2807505"/>
              </a:xfrm>
              <a:prstGeom prst="rect">
                <a:avLst/>
              </a:prstGeom>
              <a:blipFill>
                <a:blip r:embed="rId3"/>
                <a:stretch>
                  <a:fillRect l="-1754"/>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09D76C7A-8A19-1207-7BDB-434B8CD78D83}"/>
              </a:ext>
            </a:extLst>
          </p:cNvPr>
          <p:cNvSpPr txBox="1"/>
          <p:nvPr/>
        </p:nvSpPr>
        <p:spPr>
          <a:xfrm rot="17317364">
            <a:off x="1670756" y="4959394"/>
            <a:ext cx="1377244" cy="373314"/>
          </a:xfrm>
          <a:prstGeom prst="rect">
            <a:avLst/>
          </a:prstGeom>
          <a:noFill/>
        </p:spPr>
        <p:txBody>
          <a:bodyPr wrap="square" lIns="0" tIns="0" rIns="0" bIns="0" rtlCol="0">
            <a:noAutofit/>
          </a:bodyPr>
          <a:lstStyle/>
          <a:p>
            <a:pPr algn="l"/>
            <a:r>
              <a:rPr lang="en-AU" sz="1800" dirty="0"/>
              <a:t>increasing</a:t>
            </a:r>
          </a:p>
        </p:txBody>
      </p:sp>
      <p:pic>
        <p:nvPicPr>
          <p:cNvPr id="19" name="Picture 18" descr="Concave down parabola showing where the graph is increasing, decreasing and stationary. ">
            <a:extLst>
              <a:ext uri="{FF2B5EF4-FFF2-40B4-BE49-F238E27FC236}">
                <a16:creationId xmlns:a16="http://schemas.microsoft.com/office/drawing/2014/main" id="{D8A96AB1-D17E-F046-CA27-EC4B88C43F2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59467" y="4066667"/>
            <a:ext cx="2956499" cy="2158769"/>
          </a:xfrm>
          <a:prstGeom prst="rect">
            <a:avLst/>
          </a:prstGeom>
        </p:spPr>
      </p:pic>
      <p:sp>
        <p:nvSpPr>
          <p:cNvPr id="22" name="TextBox 21">
            <a:extLst>
              <a:ext uri="{FF2B5EF4-FFF2-40B4-BE49-F238E27FC236}">
                <a16:creationId xmlns:a16="http://schemas.microsoft.com/office/drawing/2014/main" id="{0F29F692-F14F-0DB2-DE1E-B93958D47F38}"/>
              </a:ext>
            </a:extLst>
          </p:cNvPr>
          <p:cNvSpPr txBox="1"/>
          <p:nvPr/>
        </p:nvSpPr>
        <p:spPr>
          <a:xfrm>
            <a:off x="2756164" y="3971003"/>
            <a:ext cx="1377244" cy="373314"/>
          </a:xfrm>
          <a:prstGeom prst="rect">
            <a:avLst/>
          </a:prstGeom>
          <a:noFill/>
        </p:spPr>
        <p:txBody>
          <a:bodyPr wrap="square" lIns="0" tIns="0" rIns="0" bIns="0" rtlCol="0">
            <a:noAutofit/>
          </a:bodyPr>
          <a:lstStyle/>
          <a:p>
            <a:pPr algn="l"/>
            <a:r>
              <a:rPr lang="en-AU" sz="1800" dirty="0"/>
              <a:t>stationary</a:t>
            </a:r>
          </a:p>
        </p:txBody>
      </p:sp>
      <p:sp>
        <p:nvSpPr>
          <p:cNvPr id="21" name="TextBox 20">
            <a:extLst>
              <a:ext uri="{FF2B5EF4-FFF2-40B4-BE49-F238E27FC236}">
                <a16:creationId xmlns:a16="http://schemas.microsoft.com/office/drawing/2014/main" id="{2B8CBE2A-9688-4374-55CE-3BA47ABC4144}"/>
              </a:ext>
            </a:extLst>
          </p:cNvPr>
          <p:cNvSpPr txBox="1"/>
          <p:nvPr/>
        </p:nvSpPr>
        <p:spPr>
          <a:xfrm rot="4346968">
            <a:off x="3457318" y="5255481"/>
            <a:ext cx="1377244" cy="373314"/>
          </a:xfrm>
          <a:prstGeom prst="rect">
            <a:avLst/>
          </a:prstGeom>
          <a:noFill/>
        </p:spPr>
        <p:txBody>
          <a:bodyPr wrap="square" lIns="0" tIns="0" rIns="0" bIns="0" rtlCol="0">
            <a:noAutofit/>
          </a:bodyPr>
          <a:lstStyle/>
          <a:p>
            <a:pPr algn="l"/>
            <a:r>
              <a:rPr lang="en-AU" sz="1800" dirty="0"/>
              <a:t>decreasing</a:t>
            </a:r>
          </a:p>
        </p:txBody>
      </p:sp>
      <p:pic>
        <p:nvPicPr>
          <p:cNvPr id="23" name="Picture 22" descr="Concave up parabola showing where the graph is increasing, decreasing and stationary">
            <a:extLst>
              <a:ext uri="{FF2B5EF4-FFF2-40B4-BE49-F238E27FC236}">
                <a16:creationId xmlns:a16="http://schemas.microsoft.com/office/drawing/2014/main" id="{6BE77F90-3CCE-697C-3D80-2C9CB585C47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6417220" y="4057777"/>
            <a:ext cx="2956499" cy="2158769"/>
          </a:xfrm>
          <a:prstGeom prst="rect">
            <a:avLst/>
          </a:prstGeom>
        </p:spPr>
      </p:pic>
      <p:sp>
        <p:nvSpPr>
          <p:cNvPr id="28" name="TextBox 27">
            <a:extLst>
              <a:ext uri="{FF2B5EF4-FFF2-40B4-BE49-F238E27FC236}">
                <a16:creationId xmlns:a16="http://schemas.microsoft.com/office/drawing/2014/main" id="{F1971696-74DA-10AD-929E-0887642C0541}"/>
              </a:ext>
            </a:extLst>
          </p:cNvPr>
          <p:cNvSpPr txBox="1"/>
          <p:nvPr/>
        </p:nvSpPr>
        <p:spPr>
          <a:xfrm rot="4346968">
            <a:off x="6273243" y="5033299"/>
            <a:ext cx="1377244" cy="373314"/>
          </a:xfrm>
          <a:prstGeom prst="rect">
            <a:avLst/>
          </a:prstGeom>
          <a:noFill/>
        </p:spPr>
        <p:txBody>
          <a:bodyPr wrap="square" lIns="0" tIns="0" rIns="0" bIns="0" rtlCol="0">
            <a:noAutofit/>
          </a:bodyPr>
          <a:lstStyle/>
          <a:p>
            <a:pPr algn="l"/>
            <a:r>
              <a:rPr lang="en-AU" sz="1800" dirty="0"/>
              <a:t>decreasing</a:t>
            </a:r>
          </a:p>
        </p:txBody>
      </p:sp>
      <p:sp>
        <p:nvSpPr>
          <p:cNvPr id="29" name="TextBox 28">
            <a:extLst>
              <a:ext uri="{FF2B5EF4-FFF2-40B4-BE49-F238E27FC236}">
                <a16:creationId xmlns:a16="http://schemas.microsoft.com/office/drawing/2014/main" id="{F25D20A8-28FF-28E0-BF1D-E2CEAE58BB3C}"/>
              </a:ext>
            </a:extLst>
          </p:cNvPr>
          <p:cNvSpPr txBox="1"/>
          <p:nvPr/>
        </p:nvSpPr>
        <p:spPr>
          <a:xfrm>
            <a:off x="7343421" y="6029888"/>
            <a:ext cx="1377244" cy="373314"/>
          </a:xfrm>
          <a:prstGeom prst="rect">
            <a:avLst/>
          </a:prstGeom>
          <a:noFill/>
        </p:spPr>
        <p:txBody>
          <a:bodyPr wrap="square" lIns="0" tIns="0" rIns="0" bIns="0" rtlCol="0">
            <a:noAutofit/>
          </a:bodyPr>
          <a:lstStyle/>
          <a:p>
            <a:pPr algn="l"/>
            <a:r>
              <a:rPr lang="en-AU" sz="1800" dirty="0"/>
              <a:t>stationary</a:t>
            </a:r>
          </a:p>
        </p:txBody>
      </p:sp>
      <p:sp>
        <p:nvSpPr>
          <p:cNvPr id="26" name="TextBox 25">
            <a:extLst>
              <a:ext uri="{FF2B5EF4-FFF2-40B4-BE49-F238E27FC236}">
                <a16:creationId xmlns:a16="http://schemas.microsoft.com/office/drawing/2014/main" id="{14E4CF75-F1CA-B4F2-5FB8-5F4E4ABFAB8C}"/>
              </a:ext>
              <a:ext uri="{C183D7F6-B498-43B3-948B-1728B52AA6E4}">
                <adec:decorative xmlns:adec="http://schemas.microsoft.com/office/drawing/2017/decorative" val="1"/>
              </a:ext>
            </a:extLst>
          </p:cNvPr>
          <p:cNvSpPr txBox="1"/>
          <p:nvPr/>
        </p:nvSpPr>
        <p:spPr>
          <a:xfrm rot="17317364">
            <a:off x="8032043" y="4731768"/>
            <a:ext cx="1377244" cy="373314"/>
          </a:xfrm>
          <a:prstGeom prst="rect">
            <a:avLst/>
          </a:prstGeom>
          <a:noFill/>
        </p:spPr>
        <p:txBody>
          <a:bodyPr wrap="square" lIns="0" tIns="0" rIns="0" bIns="0" rtlCol="0">
            <a:noAutofit/>
          </a:bodyPr>
          <a:lstStyle/>
          <a:p>
            <a:pPr algn="l"/>
            <a:r>
              <a:rPr lang="en-AU" sz="1800" dirty="0"/>
              <a:t>increasing</a:t>
            </a:r>
          </a:p>
        </p:txBody>
      </p:sp>
      <p:sp>
        <p:nvSpPr>
          <p:cNvPr id="3" name="Slide Number Placeholder 2">
            <a:extLst>
              <a:ext uri="{FF2B5EF4-FFF2-40B4-BE49-F238E27FC236}">
                <a16:creationId xmlns:a16="http://schemas.microsoft.com/office/drawing/2014/main" id="{394AAF77-5A98-9051-4116-376780A619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245498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AED3F0-699B-E1B4-9738-26CA55B97FE5}"/>
              </a:ext>
            </a:extLst>
          </p:cNvPr>
          <p:cNvSpPr>
            <a:spLocks noGrp="1"/>
          </p:cNvSpPr>
          <p:nvPr>
            <p:ph type="title"/>
          </p:nvPr>
        </p:nvSpPr>
        <p:spPr/>
        <p:txBody>
          <a:bodyPr/>
          <a:lstStyle/>
          <a:p>
            <a:r>
              <a:rPr lang="en-AU" dirty="0">
                <a:latin typeface="+mj-lt"/>
              </a:rPr>
              <a:t>Compare the strategies</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842AFF84-DDC1-A525-558C-EB4EF38AF264}"/>
                  </a:ext>
                </a:extLst>
              </p:cNvPr>
              <p:cNvSpPr>
                <a:spLocks noGrp="1"/>
              </p:cNvSpPr>
              <p:nvPr>
                <p:ph type="body" sz="quarter" idx="18"/>
              </p:nvPr>
            </p:nvSpPr>
            <p:spPr/>
            <p:txBody>
              <a:bodyPr/>
              <a:lstStyle/>
              <a:p>
                <a:r>
                  <a:rPr lang="en-AU" dirty="0">
                    <a:latin typeface="+mj-lt"/>
                  </a:rPr>
                  <a:t>If </a:t>
                </a:r>
                <a14:m>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2</m:t>
                        </m:r>
                      </m:sup>
                    </m:sSup>
                    <m:r>
                      <a:rPr lang="en-AU" i="1">
                        <a:latin typeface="Cambria Math" panose="02040503050406030204" pitchFamily="18" charset="0"/>
                      </a:rPr>
                      <m:t>−7</m:t>
                    </m:r>
                    <m:r>
                      <a:rPr lang="en-AU" i="1">
                        <a:latin typeface="Cambria Math" panose="02040503050406030204" pitchFamily="18" charset="0"/>
                      </a:rPr>
                      <m:t>𝑥</m:t>
                    </m:r>
                    <m:r>
                      <a:rPr lang="en-AU" i="1">
                        <a:latin typeface="Cambria Math" panose="02040503050406030204" pitchFamily="18" charset="0"/>
                      </a:rPr>
                      <m:t>+12</m:t>
                    </m:r>
                  </m:oMath>
                </a14:m>
                <a:r>
                  <a:rPr lang="en-AU" dirty="0">
                    <a:latin typeface="+mj-lt"/>
                  </a:rPr>
                  <a:t> find the values of </a:t>
                </a:r>
                <a14:m>
                  <m:oMath xmlns:m="http://schemas.openxmlformats.org/officeDocument/2006/math">
                    <m:r>
                      <a:rPr lang="en-AU" i="1">
                        <a:latin typeface="Cambria Math" panose="02040503050406030204" pitchFamily="18" charset="0"/>
                      </a:rPr>
                      <m:t>𝑥</m:t>
                    </m:r>
                  </m:oMath>
                </a14:m>
                <a:r>
                  <a:rPr lang="en-AU" dirty="0">
                    <a:latin typeface="+mj-lt"/>
                  </a:rPr>
                  <a:t> for which </a:t>
                </a:r>
                <a14:m>
                  <m:oMath xmlns:m="http://schemas.openxmlformats.org/officeDocument/2006/math">
                    <m:f>
                      <m:fPr>
                        <m:ctrlPr>
                          <a:rPr lang="en-AU" i="1">
                            <a:latin typeface="Cambria Math" panose="02040503050406030204" pitchFamily="18" charset="0"/>
                          </a:rPr>
                        </m:ctrlPr>
                      </m:fPr>
                      <m:num>
                        <m:r>
                          <a:rPr lang="en-AU" i="1">
                            <a:latin typeface="Cambria Math" panose="02040503050406030204" pitchFamily="18" charset="0"/>
                          </a:rPr>
                          <m:t>𝑑𝑦</m:t>
                        </m:r>
                      </m:num>
                      <m:den>
                        <m:r>
                          <a:rPr lang="en-AU" i="1">
                            <a:latin typeface="Cambria Math" panose="02040503050406030204" pitchFamily="18" charset="0"/>
                          </a:rPr>
                          <m:t>𝑑𝑥</m:t>
                        </m:r>
                      </m:den>
                    </m:f>
                    <m:r>
                      <a:rPr lang="en-AU" i="1">
                        <a:latin typeface="Cambria Math" panose="02040503050406030204" pitchFamily="18" charset="0"/>
                      </a:rPr>
                      <m:t>&gt;0</m:t>
                    </m:r>
                  </m:oMath>
                </a14:m>
                <a:endParaRPr lang="en-AU" dirty="0">
                  <a:latin typeface="+mj-lt"/>
                </a:endParaRPr>
              </a:p>
            </p:txBody>
          </p:sp>
        </mc:Choice>
        <mc:Fallback xmlns="">
          <p:sp>
            <p:nvSpPr>
              <p:cNvPr id="4" name="Text Placeholder 3">
                <a:extLst>
                  <a:ext uri="{FF2B5EF4-FFF2-40B4-BE49-F238E27FC236}">
                    <a16:creationId xmlns:a16="http://schemas.microsoft.com/office/drawing/2014/main" id="{842AFF84-DDC1-A525-558C-EB4EF38AF264}"/>
                  </a:ext>
                </a:extLst>
              </p:cNvPr>
              <p:cNvSpPr>
                <a:spLocks noGrp="1" noRot="1" noChangeAspect="1" noMove="1" noResize="1" noEditPoints="1" noAdjustHandles="1" noChangeArrowheads="1" noChangeShapeType="1" noTextEdit="1"/>
              </p:cNvSpPr>
              <p:nvPr>
                <p:ph type="body" sz="quarter" idx="18"/>
              </p:nvPr>
            </p:nvSpPr>
            <p:spPr>
              <a:blipFill>
                <a:blip r:embed="rId3"/>
                <a:stretch>
                  <a:fillRect l="-1326" t="-44000" b="-2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2BF2D934-1DA5-D124-A5A5-435C48E963BE}"/>
                  </a:ext>
                </a:extLst>
              </p:cNvPr>
              <p:cNvSpPr>
                <a:spLocks noGrp="1"/>
              </p:cNvSpPr>
              <p:nvPr>
                <p:ph type="body" sz="quarter" idx="17"/>
              </p:nvPr>
            </p:nvSpPr>
            <p:spPr>
              <a:xfrm>
                <a:off x="360000" y="1369454"/>
                <a:ext cx="2644457" cy="2146744"/>
              </a:xfrm>
            </p:spPr>
            <p:txBody>
              <a:bodyPr/>
              <a:lstStyle/>
              <a:p>
                <a:r>
                  <a:rPr lang="en-AU" b="1" dirty="0">
                    <a:latin typeface="+mn-lt"/>
                  </a:rPr>
                  <a:t>Grace’s solution</a:t>
                </a:r>
                <a:endParaRPr lang="en-AU" dirty="0">
                  <a:latin typeface="+mn-lt"/>
                </a:endParaRPr>
              </a:p>
              <a:p>
                <a:pPr>
                  <a:lnSpc>
                    <a:spcPct val="100000"/>
                  </a:lnSpc>
                </a:pPr>
                <a14:m>
                  <m:oMathPara xmlns:m="http://schemas.openxmlformats.org/officeDocument/2006/math">
                    <m:oMathParaPr>
                      <m:jc m:val="centerGroup"/>
                    </m:oMathParaPr>
                    <m:oMath xmlns:m="http://schemas.openxmlformats.org/officeDocument/2006/math">
                      <m:r>
                        <a:rPr lang="en-AU" i="1">
                          <a:latin typeface="Cambria Math" panose="02040503050406030204" pitchFamily="18" charset="0"/>
                        </a:rPr>
                        <m:t>𝑥</m:t>
                      </m:r>
                      <m:r>
                        <m:rPr>
                          <m:aln/>
                        </m:rPr>
                        <a:rPr lang="en-AU">
                          <a:latin typeface="Cambria Math" panose="02040503050406030204" pitchFamily="18" charset="0"/>
                        </a:rPr>
                        <m:t>=</m:t>
                      </m:r>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𝑏</m:t>
                          </m:r>
                        </m:num>
                        <m:den>
                          <m:r>
                            <a:rPr lang="en-AU">
                              <a:latin typeface="Cambria Math" panose="02040503050406030204" pitchFamily="18" charset="0"/>
                            </a:rPr>
                            <m:t>2</m:t>
                          </m:r>
                          <m:r>
                            <a:rPr lang="en-AU" i="1">
                              <a:latin typeface="Cambria Math" panose="02040503050406030204" pitchFamily="18" charset="0"/>
                            </a:rPr>
                            <m:t>𝑎</m:t>
                          </m:r>
                        </m:den>
                      </m:f>
                    </m:oMath>
                    <m:oMath xmlns:m="http://schemas.openxmlformats.org/officeDocument/2006/math">
                      <m:r>
                        <a:rPr lang="en-AU">
                          <a:latin typeface="Cambria Math" panose="02040503050406030204" pitchFamily="18" charset="0"/>
                        </a:rPr>
                        <m:t>=</m:t>
                      </m:r>
                      <m:f>
                        <m:fPr>
                          <m:ctrlPr>
                            <a:rPr lang="en-AU" i="1">
                              <a:latin typeface="Cambria Math" panose="02040503050406030204" pitchFamily="18" charset="0"/>
                            </a:rPr>
                          </m:ctrlPr>
                        </m:fPr>
                        <m:num>
                          <m:r>
                            <a:rPr lang="en-AU">
                              <a:latin typeface="Cambria Math" panose="02040503050406030204" pitchFamily="18" charset="0"/>
                            </a:rPr>
                            <m:t>7</m:t>
                          </m:r>
                        </m:num>
                        <m:den>
                          <m:r>
                            <a:rPr lang="en-AU">
                              <a:latin typeface="Cambria Math" panose="02040503050406030204" pitchFamily="18" charset="0"/>
                            </a:rPr>
                            <m:t>2</m:t>
                          </m:r>
                          <m:d>
                            <m:dPr>
                              <m:ctrlPr>
                                <a:rPr lang="en-AU" i="1">
                                  <a:latin typeface="Cambria Math" panose="02040503050406030204" pitchFamily="18" charset="0"/>
                                </a:rPr>
                              </m:ctrlPr>
                            </m:dPr>
                            <m:e>
                              <m:r>
                                <a:rPr lang="en-AU">
                                  <a:latin typeface="Cambria Math" panose="02040503050406030204" pitchFamily="18" charset="0"/>
                                </a:rPr>
                                <m:t>1</m:t>
                              </m:r>
                            </m:e>
                          </m:d>
                        </m:den>
                      </m:f>
                    </m:oMath>
                    <m:oMath xmlns:m="http://schemas.openxmlformats.org/officeDocument/2006/math">
                      <m:r>
                        <a:rPr lang="en-AU">
                          <a:latin typeface="Cambria Math" panose="02040503050406030204" pitchFamily="18" charset="0"/>
                        </a:rPr>
                        <m:t>=3.5</m:t>
                      </m:r>
                    </m:oMath>
                  </m:oMathPara>
                </a14:m>
                <a:endParaRPr lang="en-AU" dirty="0">
                  <a:latin typeface="+mn-lt"/>
                </a:endParaRPr>
              </a:p>
            </p:txBody>
          </p:sp>
        </mc:Choice>
        <mc:Fallback xmlns="">
          <p:sp>
            <p:nvSpPr>
              <p:cNvPr id="5" name="Text Placeholder 4">
                <a:extLst>
                  <a:ext uri="{FF2B5EF4-FFF2-40B4-BE49-F238E27FC236}">
                    <a16:creationId xmlns:a16="http://schemas.microsoft.com/office/drawing/2014/main" id="{2BF2D934-1DA5-D124-A5A5-435C48E963BE}"/>
                  </a:ext>
                </a:extLst>
              </p:cNvPr>
              <p:cNvSpPr>
                <a:spLocks noGrp="1" noRot="1" noChangeAspect="1" noMove="1" noResize="1" noEditPoints="1" noAdjustHandles="1" noChangeArrowheads="1" noChangeShapeType="1" noTextEdit="1"/>
              </p:cNvSpPr>
              <p:nvPr>
                <p:ph type="body" sz="quarter" idx="17"/>
              </p:nvPr>
            </p:nvSpPr>
            <p:spPr>
              <a:xfrm>
                <a:off x="360000" y="1369454"/>
                <a:ext cx="2644457" cy="2146744"/>
              </a:xfrm>
              <a:blipFill>
                <a:blip r:embed="rId4"/>
                <a:stretch>
                  <a:fillRect l="-5742"/>
                </a:stretch>
              </a:blipFill>
            </p:spPr>
            <p:txBody>
              <a:bodyPr/>
              <a:lstStyle/>
              <a:p>
                <a:r>
                  <a:rPr lang="en-US">
                    <a:noFill/>
                  </a:rPr>
                  <a:t> </a:t>
                </a:r>
              </a:p>
            </p:txBody>
          </p:sp>
        </mc:Fallback>
      </mc:AlternateContent>
      <p:pic>
        <p:nvPicPr>
          <p:cNvPr id="6" name="Picture 5" descr="Graph of the function y=x^2-7x+12 and the axis of symmetry x=3.5">
            <a:extLst>
              <a:ext uri="{FF2B5EF4-FFF2-40B4-BE49-F238E27FC236}">
                <a16:creationId xmlns:a16="http://schemas.microsoft.com/office/drawing/2014/main" id="{D528A4B8-F1EF-79CC-3DD5-4CF04DA1C85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8882" y="3643448"/>
            <a:ext cx="2211538" cy="2078083"/>
          </a:xfrm>
          <a:prstGeom prst="rect">
            <a:avLst/>
          </a:prstGeom>
          <a:noFill/>
          <a:ln>
            <a:noFill/>
          </a:ln>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75E3D753-13A0-8807-CD3D-9886A18C0505}"/>
                  </a:ext>
                </a:extLst>
              </p:cNvPr>
              <p:cNvSpPr txBox="1"/>
              <p:nvPr/>
            </p:nvSpPr>
            <p:spPr>
              <a:xfrm>
                <a:off x="727289" y="6031552"/>
                <a:ext cx="1854723" cy="400110"/>
              </a:xfrm>
              <a:prstGeom prst="rect">
                <a:avLst/>
              </a:prstGeom>
              <a:noFill/>
            </p:spPr>
            <p:txBody>
              <a:bodyPr wrap="square">
                <a:spAutoFit/>
              </a:bodyPr>
              <a:lstStyle/>
              <a:p>
                <a:pPr>
                  <a:lnSpc>
                    <a:spcPct val="100000"/>
                  </a:lnSpc>
                </a:pPr>
                <a14:m>
                  <m:oMathPara xmlns:m="http://schemas.openxmlformats.org/officeDocument/2006/math">
                    <m:oMathParaPr>
                      <m:jc m:val="centerGroup"/>
                    </m:oMathParaPr>
                    <m:oMath xmlns:m="http://schemas.openxmlformats.org/officeDocument/2006/math">
                      <m:r>
                        <a:rPr lang="en-AU" sz="2000" i="1" smtClean="0">
                          <a:latin typeface="Cambria Math" panose="02040503050406030204" pitchFamily="18" charset="0"/>
                        </a:rPr>
                        <m:t>𝑥</m:t>
                      </m:r>
                      <m:r>
                        <a:rPr lang="en-AU" sz="2000">
                          <a:latin typeface="Cambria Math" panose="02040503050406030204" pitchFamily="18" charset="0"/>
                        </a:rPr>
                        <m:t>&gt;3.</m:t>
                      </m:r>
                      <m:r>
                        <a:rPr lang="en-AU" sz="2000" smtClean="0">
                          <a:latin typeface="Cambria Math" panose="02040503050406030204" pitchFamily="18" charset="0"/>
                        </a:rPr>
                        <m:t>5</m:t>
                      </m:r>
                    </m:oMath>
                  </m:oMathPara>
                </a14:m>
                <a:endParaRPr lang="en-AU" sz="2000" dirty="0"/>
              </a:p>
            </p:txBody>
          </p:sp>
        </mc:Choice>
        <mc:Fallback xmlns="">
          <p:sp>
            <p:nvSpPr>
              <p:cNvPr id="13" name="TextBox 12">
                <a:extLst>
                  <a:ext uri="{FF2B5EF4-FFF2-40B4-BE49-F238E27FC236}">
                    <a16:creationId xmlns:a16="http://schemas.microsoft.com/office/drawing/2014/main" id="{75E3D753-13A0-8807-CD3D-9886A18C0505}"/>
                  </a:ext>
                </a:extLst>
              </p:cNvPr>
              <p:cNvSpPr txBox="1">
                <a:spLocks noRot="1" noChangeAspect="1" noMove="1" noResize="1" noEditPoints="1" noAdjustHandles="1" noChangeArrowheads="1" noChangeShapeType="1" noTextEdit="1"/>
              </p:cNvSpPr>
              <p:nvPr/>
            </p:nvSpPr>
            <p:spPr>
              <a:xfrm>
                <a:off x="727289" y="6031552"/>
                <a:ext cx="1854723" cy="400110"/>
              </a:xfrm>
              <a:prstGeom prst="rect">
                <a:avLst/>
              </a:prstGeom>
              <a:blipFill>
                <a:blip r:embed="rId6"/>
                <a:stretch>
                  <a:fillRect/>
                </a:stretch>
              </a:blipFill>
            </p:spPr>
            <p:txBody>
              <a:bodyPr/>
              <a:lstStyle/>
              <a:p>
                <a:r>
                  <a:rPr lang="en-US">
                    <a:noFill/>
                  </a:rPr>
                  <a:t> </a:t>
                </a:r>
              </a:p>
            </p:txBody>
          </p:sp>
        </mc:Fallback>
      </mc:AlternateContent>
      <p:sp>
        <p:nvSpPr>
          <p:cNvPr id="12" name="Speech Bubble: Rectangle with Corners Rounded 11">
            <a:extLst>
              <a:ext uri="{FF2B5EF4-FFF2-40B4-BE49-F238E27FC236}">
                <a16:creationId xmlns:a16="http://schemas.microsoft.com/office/drawing/2014/main" id="{6C6918FB-5803-2401-4999-9426767A564A}"/>
              </a:ext>
            </a:extLst>
          </p:cNvPr>
          <p:cNvSpPr/>
          <p:nvPr/>
        </p:nvSpPr>
        <p:spPr>
          <a:xfrm>
            <a:off x="3280422" y="1668397"/>
            <a:ext cx="2522537" cy="1975051"/>
          </a:xfrm>
          <a:prstGeom prst="wedgeRoundRectCallout">
            <a:avLst>
              <a:gd name="adj1" fmla="val -82284"/>
              <a:gd name="adj2" fmla="val 3339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2000" dirty="0"/>
              <a:t>I found the axis of symmetry then graphed the parabola.</a:t>
            </a:r>
          </a:p>
        </p:txBody>
      </p:sp>
      <p:sp>
        <p:nvSpPr>
          <p:cNvPr id="11" name="Speech Bubble: Rectangle with Corners Rounded 10">
            <a:extLst>
              <a:ext uri="{FF2B5EF4-FFF2-40B4-BE49-F238E27FC236}">
                <a16:creationId xmlns:a16="http://schemas.microsoft.com/office/drawing/2014/main" id="{EA3FD7FD-5850-3126-2B74-4ACF2E79BF6E}"/>
              </a:ext>
            </a:extLst>
          </p:cNvPr>
          <p:cNvSpPr/>
          <p:nvPr/>
        </p:nvSpPr>
        <p:spPr>
          <a:xfrm>
            <a:off x="3280423" y="4456611"/>
            <a:ext cx="2522537" cy="1975051"/>
          </a:xfrm>
          <a:prstGeom prst="wedgeRoundRectCallout">
            <a:avLst>
              <a:gd name="adj1" fmla="val -79867"/>
              <a:gd name="adj2" fmla="val -1951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2000" dirty="0"/>
              <a:t>I then found the increasing values from the graph.</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E3A0D90-EE4B-B7EA-3522-D38B2583047D}"/>
                  </a:ext>
                </a:extLst>
              </p:cNvPr>
              <p:cNvSpPr txBox="1"/>
              <p:nvPr/>
            </p:nvSpPr>
            <p:spPr>
              <a:xfrm>
                <a:off x="6197625" y="2093631"/>
                <a:ext cx="3338262" cy="3820277"/>
              </a:xfrm>
              <a:prstGeom prst="rect">
                <a:avLst/>
              </a:prstGeom>
              <a:noFill/>
            </p:spPr>
            <p:txBody>
              <a:bodyPr wrap="square">
                <a:spAutoFit/>
              </a:bodyPr>
              <a:lstStyle/>
              <a:p>
                <a:pPr algn="ctr">
                  <a:lnSpc>
                    <a:spcPct val="150000"/>
                  </a:lnSpc>
                  <a:spcBef>
                    <a:spcPts val="1200"/>
                  </a:spcBef>
                  <a:spcAft>
                    <a:spcPts val="600"/>
                  </a:spcAft>
                  <a:buNone/>
                </a:pPr>
                <a:r>
                  <a:rPr lang="en-AU" sz="2000" b="1" dirty="0">
                    <a:effectLst/>
                    <a:ea typeface="Calibri" panose="020F0502020204030204" pitchFamily="34" charset="0"/>
                  </a:rPr>
                  <a:t>Adam’s solution</a:t>
                </a:r>
                <a:endParaRPr lang="en-AU" sz="2000" dirty="0">
                  <a:effectLst/>
                  <a:ea typeface="Calibri" panose="020F0502020204030204" pitchFamily="34" charset="0"/>
                </a:endParaRPr>
              </a:p>
              <a:p>
                <a:pPr algn="ctr">
                  <a:lnSpc>
                    <a:spcPct val="150000"/>
                  </a:lnSpc>
                  <a:spcBef>
                    <a:spcPts val="1200"/>
                  </a:spcBef>
                  <a:spcAft>
                    <a:spcPts val="600"/>
                  </a:spcAft>
                  <a:buNone/>
                </a:pPr>
                <a14:m>
                  <m:oMathPara xmlns:m="http://schemas.openxmlformats.org/officeDocument/2006/math">
                    <m:oMathParaPr>
                      <m:jc m:val="centerGroup"/>
                    </m:oMathParaPr>
                    <m:oMath xmlns:m="http://schemas.openxmlformats.org/officeDocument/2006/math">
                      <m:r>
                        <a:rPr lang="en-AU" sz="2000" i="1">
                          <a:effectLst/>
                          <a:latin typeface="Cambria Math" panose="02040503050406030204" pitchFamily="18" charset="0"/>
                          <a:ea typeface="Times New Roman" panose="02020603050405020304" pitchFamily="18" charset="0"/>
                        </a:rPr>
                        <m:t>𝑦</m:t>
                      </m:r>
                      <m:r>
                        <a:rPr lang="en-AU" sz="2000" i="1">
                          <a:effectLst/>
                          <a:latin typeface="Cambria Math" panose="02040503050406030204" pitchFamily="18" charset="0"/>
                          <a:ea typeface="Times New Roman" panose="02020603050405020304" pitchFamily="18" charset="0"/>
                        </a:rPr>
                        <m:t>=</m:t>
                      </m:r>
                      <m:sSup>
                        <m:sSupPr>
                          <m:ctrlPr>
                            <a:rPr lang="en-AU" sz="2000" i="1">
                              <a:effectLst/>
                              <a:latin typeface="Cambria Math" panose="02040503050406030204" pitchFamily="18" charset="0"/>
                              <a:ea typeface="Times New Roman" panose="02020603050405020304" pitchFamily="18" charset="0"/>
                            </a:rPr>
                          </m:ctrlPr>
                        </m:sSupPr>
                        <m:e>
                          <m:r>
                            <a:rPr lang="en-AU" sz="2000" i="1">
                              <a:effectLst/>
                              <a:latin typeface="Cambria Math" panose="02040503050406030204" pitchFamily="18" charset="0"/>
                              <a:ea typeface="Times New Roman" panose="02020603050405020304" pitchFamily="18" charset="0"/>
                            </a:rPr>
                            <m:t>𝑥</m:t>
                          </m:r>
                        </m:e>
                        <m:sup>
                          <m:r>
                            <a:rPr lang="en-AU" sz="2000" i="1">
                              <a:effectLst/>
                              <a:latin typeface="Cambria Math" panose="02040503050406030204" pitchFamily="18" charset="0"/>
                              <a:ea typeface="Times New Roman" panose="02020603050405020304" pitchFamily="18" charset="0"/>
                            </a:rPr>
                            <m:t>2</m:t>
                          </m:r>
                        </m:sup>
                      </m:sSup>
                      <m:r>
                        <a:rPr lang="en-AU" sz="2000" i="1">
                          <a:effectLst/>
                          <a:latin typeface="Cambria Math" panose="02040503050406030204" pitchFamily="18" charset="0"/>
                          <a:ea typeface="Times New Roman" panose="02020603050405020304" pitchFamily="18" charset="0"/>
                        </a:rPr>
                        <m:t>−7</m:t>
                      </m:r>
                      <m:r>
                        <a:rPr lang="en-AU" sz="2000" i="1">
                          <a:effectLst/>
                          <a:latin typeface="Cambria Math" panose="02040503050406030204" pitchFamily="18" charset="0"/>
                          <a:ea typeface="Times New Roman" panose="02020603050405020304" pitchFamily="18" charset="0"/>
                        </a:rPr>
                        <m:t>𝑥</m:t>
                      </m:r>
                      <m:r>
                        <a:rPr lang="en-AU" sz="2000" i="1">
                          <a:effectLst/>
                          <a:latin typeface="Cambria Math" panose="02040503050406030204" pitchFamily="18" charset="0"/>
                          <a:ea typeface="Times New Roman" panose="02020603050405020304" pitchFamily="18" charset="0"/>
                        </a:rPr>
                        <m:t>+12 </m:t>
                      </m:r>
                    </m:oMath>
                    <m:oMath xmlns:m="http://schemas.openxmlformats.org/officeDocument/2006/math">
                      <m:f>
                        <m:fPr>
                          <m:ctrlPr>
                            <a:rPr lang="en-AU" sz="2000" i="1">
                              <a:effectLst/>
                              <a:latin typeface="Cambria Math" panose="02040503050406030204" pitchFamily="18" charset="0"/>
                              <a:ea typeface="Times New Roman" panose="02020603050405020304" pitchFamily="18" charset="0"/>
                            </a:rPr>
                          </m:ctrlPr>
                        </m:fPr>
                        <m:num>
                          <m:r>
                            <a:rPr lang="en-AU" sz="2000" i="1">
                              <a:effectLst/>
                              <a:latin typeface="Cambria Math" panose="02040503050406030204" pitchFamily="18" charset="0"/>
                              <a:ea typeface="Times New Roman" panose="02020603050405020304" pitchFamily="18" charset="0"/>
                            </a:rPr>
                            <m:t>𝑑𝑦</m:t>
                          </m:r>
                        </m:num>
                        <m:den>
                          <m:r>
                            <a:rPr lang="en-AU" sz="2000" i="1">
                              <a:effectLst/>
                              <a:latin typeface="Cambria Math" panose="02040503050406030204" pitchFamily="18" charset="0"/>
                              <a:ea typeface="Times New Roman" panose="02020603050405020304" pitchFamily="18" charset="0"/>
                            </a:rPr>
                            <m:t>𝑑𝑥</m:t>
                          </m:r>
                        </m:den>
                      </m:f>
                      <m:r>
                        <a:rPr lang="en-AU" sz="2000" i="1">
                          <a:effectLst/>
                          <a:latin typeface="Cambria Math" panose="02040503050406030204" pitchFamily="18" charset="0"/>
                          <a:ea typeface="Times New Roman" panose="02020603050405020304" pitchFamily="18" charset="0"/>
                        </a:rPr>
                        <m:t>=2</m:t>
                      </m:r>
                      <m:r>
                        <a:rPr lang="en-AU" sz="2000" i="1">
                          <a:effectLst/>
                          <a:latin typeface="Cambria Math" panose="02040503050406030204" pitchFamily="18" charset="0"/>
                          <a:ea typeface="Times New Roman" panose="02020603050405020304" pitchFamily="18" charset="0"/>
                        </a:rPr>
                        <m:t>𝑥</m:t>
                      </m:r>
                      <m:r>
                        <a:rPr lang="en-AU" sz="2000" i="1">
                          <a:effectLst/>
                          <a:latin typeface="Cambria Math" panose="02040503050406030204" pitchFamily="18" charset="0"/>
                          <a:ea typeface="Times New Roman" panose="02020603050405020304" pitchFamily="18" charset="0"/>
                        </a:rPr>
                        <m:t>−7</m:t>
                      </m:r>
                    </m:oMath>
                  </m:oMathPara>
                </a14:m>
                <a:endParaRPr lang="en-AU" sz="2000" dirty="0">
                  <a:effectLst/>
                  <a:ea typeface="Calibri" panose="020F0502020204030204" pitchFamily="34" charset="0"/>
                </a:endParaRPr>
              </a:p>
              <a:p>
                <a:pPr>
                  <a:buNone/>
                </a:pPr>
                <a14:m>
                  <m:oMathPara xmlns:m="http://schemas.openxmlformats.org/officeDocument/2006/math">
                    <m:oMathParaPr>
                      <m:jc m:val="centerGroup"/>
                    </m:oMathParaPr>
                    <m:oMath xmlns:m="http://schemas.openxmlformats.org/officeDocument/2006/math">
                      <m:r>
                        <a:rPr lang="en-AU" sz="2000" i="1">
                          <a:effectLst/>
                          <a:latin typeface="Cambria Math" panose="02040503050406030204" pitchFamily="18" charset="0"/>
                          <a:ea typeface="Times New Roman" panose="02020603050405020304" pitchFamily="18" charset="0"/>
                          <a:cs typeface="Arial" panose="020B0604020202020204" pitchFamily="34" charset="0"/>
                        </a:rPr>
                        <m:t>𝐿𝑒𝑡</m:t>
                      </m:r>
                      <m:f>
                        <m:fPr>
                          <m:ctrlPr>
                            <a:rPr lang="en-AU" sz="2000" i="1">
                              <a:effectLst/>
                              <a:latin typeface="Cambria Math" panose="02040503050406030204" pitchFamily="18" charset="0"/>
                              <a:ea typeface="Times New Roman" panose="02020603050405020304" pitchFamily="18" charset="0"/>
                            </a:rPr>
                          </m:ctrlPr>
                        </m:fPr>
                        <m:num>
                          <m:r>
                            <a:rPr lang="en-AU" sz="2000" i="1">
                              <a:effectLst/>
                              <a:latin typeface="Cambria Math" panose="02040503050406030204" pitchFamily="18" charset="0"/>
                              <a:ea typeface="Times New Roman" panose="02020603050405020304" pitchFamily="18" charset="0"/>
                              <a:cs typeface="Arial" panose="020B0604020202020204" pitchFamily="34" charset="0"/>
                            </a:rPr>
                            <m:t>𝑑𝑦</m:t>
                          </m:r>
                        </m:num>
                        <m:den>
                          <m:r>
                            <a:rPr lang="en-AU" sz="2000" i="1">
                              <a:effectLst/>
                              <a:latin typeface="Cambria Math" panose="02040503050406030204" pitchFamily="18" charset="0"/>
                              <a:ea typeface="Times New Roman" panose="02020603050405020304" pitchFamily="18" charset="0"/>
                              <a:cs typeface="Arial" panose="020B0604020202020204" pitchFamily="34" charset="0"/>
                            </a:rPr>
                            <m:t>𝑑𝑥</m:t>
                          </m:r>
                        </m:den>
                      </m:f>
                      <m:r>
                        <a:rPr lang="en-AU" sz="2000" i="1">
                          <a:effectLst/>
                          <a:latin typeface="Cambria Math" panose="02040503050406030204" pitchFamily="18" charset="0"/>
                          <a:ea typeface="Times New Roman" panose="02020603050405020304" pitchFamily="18" charset="0"/>
                          <a:cs typeface="Arial" panose="020B0604020202020204" pitchFamily="34" charset="0"/>
                        </a:rPr>
                        <m:t>&gt;0</m:t>
                      </m:r>
                    </m:oMath>
                    <m:oMath xmlns:m="http://schemas.openxmlformats.org/officeDocument/2006/math">
                      <m:r>
                        <a:rPr lang="en-AU" sz="2000" i="1">
                          <a:effectLst/>
                          <a:latin typeface="Cambria Math" panose="02040503050406030204" pitchFamily="18" charset="0"/>
                          <a:ea typeface="Times New Roman" panose="02020603050405020304" pitchFamily="18" charset="0"/>
                          <a:cs typeface="Arial" panose="020B0604020202020204" pitchFamily="34" charset="0"/>
                        </a:rPr>
                        <m:t>2</m:t>
                      </m:r>
                      <m:r>
                        <a:rPr lang="en-AU" sz="2000" i="1">
                          <a:effectLst/>
                          <a:latin typeface="Cambria Math" panose="02040503050406030204" pitchFamily="18" charset="0"/>
                          <a:ea typeface="Times New Roman" panose="02020603050405020304" pitchFamily="18" charset="0"/>
                          <a:cs typeface="Arial" panose="020B0604020202020204" pitchFamily="34" charset="0"/>
                        </a:rPr>
                        <m:t>𝑥</m:t>
                      </m:r>
                      <m:r>
                        <a:rPr lang="en-AU" sz="2000" i="1">
                          <a:effectLst/>
                          <a:latin typeface="Cambria Math" panose="02040503050406030204" pitchFamily="18" charset="0"/>
                          <a:ea typeface="Times New Roman" panose="02020603050405020304" pitchFamily="18" charset="0"/>
                          <a:cs typeface="Arial" panose="020B0604020202020204" pitchFamily="34" charset="0"/>
                        </a:rPr>
                        <m:t>−7&gt;0</m:t>
                      </m:r>
                    </m:oMath>
                    <m:oMath xmlns:m="http://schemas.openxmlformats.org/officeDocument/2006/math">
                      <m:r>
                        <a:rPr lang="en-AU" sz="2000" i="1">
                          <a:effectLst/>
                          <a:latin typeface="Cambria Math" panose="02040503050406030204" pitchFamily="18" charset="0"/>
                          <a:ea typeface="Times New Roman" panose="02020603050405020304" pitchFamily="18" charset="0"/>
                          <a:cs typeface="Arial" panose="020B0604020202020204" pitchFamily="34" charset="0"/>
                        </a:rPr>
                        <m:t>2</m:t>
                      </m:r>
                      <m:r>
                        <a:rPr lang="en-AU" sz="2000" i="1">
                          <a:effectLst/>
                          <a:latin typeface="Cambria Math" panose="02040503050406030204" pitchFamily="18" charset="0"/>
                          <a:ea typeface="Times New Roman" panose="02020603050405020304" pitchFamily="18" charset="0"/>
                          <a:cs typeface="Arial" panose="020B0604020202020204" pitchFamily="34" charset="0"/>
                        </a:rPr>
                        <m:t>𝑥</m:t>
                      </m:r>
                      <m:r>
                        <a:rPr lang="en-AU" sz="2000" i="1">
                          <a:effectLst/>
                          <a:latin typeface="Cambria Math" panose="02040503050406030204" pitchFamily="18" charset="0"/>
                          <a:ea typeface="Times New Roman" panose="02020603050405020304" pitchFamily="18" charset="0"/>
                          <a:cs typeface="Arial" panose="020B0604020202020204" pitchFamily="34" charset="0"/>
                        </a:rPr>
                        <m:t>&gt;7</m:t>
                      </m:r>
                    </m:oMath>
                    <m:oMath xmlns:m="http://schemas.openxmlformats.org/officeDocument/2006/math">
                      <m:r>
                        <a:rPr lang="en-AU" sz="2000" i="1">
                          <a:effectLst/>
                          <a:latin typeface="Cambria Math" panose="02040503050406030204" pitchFamily="18" charset="0"/>
                          <a:ea typeface="Times New Roman" panose="02020603050405020304" pitchFamily="18" charset="0"/>
                          <a:cs typeface="Arial" panose="020B0604020202020204" pitchFamily="34" charset="0"/>
                        </a:rPr>
                        <m:t>𝑥</m:t>
                      </m:r>
                      <m:r>
                        <a:rPr lang="en-AU" sz="2000" i="1">
                          <a:effectLst/>
                          <a:latin typeface="Cambria Math" panose="02040503050406030204" pitchFamily="18" charset="0"/>
                          <a:ea typeface="Times New Roman" panose="02020603050405020304" pitchFamily="18" charset="0"/>
                          <a:cs typeface="Arial" panose="020B0604020202020204" pitchFamily="34" charset="0"/>
                        </a:rPr>
                        <m:t>&gt;</m:t>
                      </m:r>
                      <m:f>
                        <m:fPr>
                          <m:ctrlPr>
                            <a:rPr lang="en-AU" sz="2000" i="1">
                              <a:effectLst/>
                              <a:latin typeface="Cambria Math" panose="02040503050406030204" pitchFamily="18" charset="0"/>
                              <a:ea typeface="Times New Roman" panose="02020603050405020304" pitchFamily="18" charset="0"/>
                            </a:rPr>
                          </m:ctrlPr>
                        </m:fPr>
                        <m:num>
                          <m:r>
                            <a:rPr lang="en-AU" sz="2000" i="1">
                              <a:effectLst/>
                              <a:latin typeface="Cambria Math" panose="02040503050406030204" pitchFamily="18" charset="0"/>
                              <a:ea typeface="Times New Roman" panose="02020603050405020304" pitchFamily="18" charset="0"/>
                              <a:cs typeface="Arial" panose="020B0604020202020204" pitchFamily="34" charset="0"/>
                            </a:rPr>
                            <m:t>7</m:t>
                          </m:r>
                        </m:num>
                        <m:den>
                          <m:r>
                            <a:rPr lang="en-AU" sz="2000" i="1">
                              <a:effectLst/>
                              <a:latin typeface="Cambria Math" panose="02040503050406030204" pitchFamily="18" charset="0"/>
                              <a:ea typeface="Times New Roman" panose="02020603050405020304" pitchFamily="18" charset="0"/>
                              <a:cs typeface="Arial" panose="020B0604020202020204" pitchFamily="34" charset="0"/>
                            </a:rPr>
                            <m:t>2</m:t>
                          </m:r>
                        </m:den>
                      </m:f>
                    </m:oMath>
                  </m:oMathPara>
                </a14:m>
                <a:endParaRPr lang="en-AU" sz="2000" dirty="0"/>
              </a:p>
            </p:txBody>
          </p:sp>
        </mc:Choice>
        <mc:Fallback xmlns="">
          <p:sp>
            <p:nvSpPr>
              <p:cNvPr id="8" name="TextBox 7">
                <a:extLst>
                  <a:ext uri="{FF2B5EF4-FFF2-40B4-BE49-F238E27FC236}">
                    <a16:creationId xmlns:a16="http://schemas.microsoft.com/office/drawing/2014/main" id="{9E3A0D90-EE4B-B7EA-3522-D38B2583047D}"/>
                  </a:ext>
                </a:extLst>
              </p:cNvPr>
              <p:cNvSpPr txBox="1">
                <a:spLocks noRot="1" noChangeAspect="1" noMove="1" noResize="1" noEditPoints="1" noAdjustHandles="1" noChangeArrowheads="1" noChangeShapeType="1" noTextEdit="1"/>
              </p:cNvSpPr>
              <p:nvPr/>
            </p:nvSpPr>
            <p:spPr>
              <a:xfrm>
                <a:off x="6197625" y="2093631"/>
                <a:ext cx="3338262" cy="3820277"/>
              </a:xfrm>
              <a:prstGeom prst="rect">
                <a:avLst/>
              </a:prstGeom>
              <a:blipFill>
                <a:blip r:embed="rId7"/>
                <a:stretch>
                  <a:fillRect b="-6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Speech Bubble: Rectangle with Corners Rounded 8">
                <a:extLst>
                  <a:ext uri="{FF2B5EF4-FFF2-40B4-BE49-F238E27FC236}">
                    <a16:creationId xmlns:a16="http://schemas.microsoft.com/office/drawing/2014/main" id="{527E9DAC-8D41-F8E1-5CD2-C069B9420AAF}"/>
                  </a:ext>
                </a:extLst>
              </p:cNvPr>
              <p:cNvSpPr/>
              <p:nvPr/>
            </p:nvSpPr>
            <p:spPr>
              <a:xfrm>
                <a:off x="9309463" y="2029101"/>
                <a:ext cx="2522537" cy="1384663"/>
              </a:xfrm>
              <a:prstGeom prst="wedgeRoundRectCallout">
                <a:avLst>
                  <a:gd name="adj1" fmla="val -79522"/>
                  <a:gd name="adj2" fmla="val 6878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000" dirty="0"/>
                  <a:t>I found </a:t>
                </a:r>
                <a14:m>
                  <m:oMath xmlns:m="http://schemas.openxmlformats.org/officeDocument/2006/math">
                    <m:f>
                      <m:fPr>
                        <m:ctrlPr>
                          <a:rPr lang="en-AU" sz="2000" i="1">
                            <a:latin typeface="Cambria Math" panose="02040503050406030204" pitchFamily="18" charset="0"/>
                          </a:rPr>
                        </m:ctrlPr>
                      </m:fPr>
                      <m:num>
                        <m:r>
                          <a:rPr lang="en-AU" sz="2000" i="1">
                            <a:latin typeface="Cambria Math" panose="02040503050406030204" pitchFamily="18" charset="0"/>
                          </a:rPr>
                          <m:t>𝑑𝑦</m:t>
                        </m:r>
                      </m:num>
                      <m:den>
                        <m:r>
                          <a:rPr lang="en-AU" sz="2000" i="1">
                            <a:latin typeface="Cambria Math" panose="02040503050406030204" pitchFamily="18" charset="0"/>
                          </a:rPr>
                          <m:t>𝑑𝑥</m:t>
                        </m:r>
                      </m:den>
                    </m:f>
                    <m:r>
                      <a:rPr lang="en-AU" sz="2000" i="1">
                        <a:latin typeface="Cambria Math" panose="02040503050406030204" pitchFamily="18" charset="0"/>
                      </a:rPr>
                      <m:t>…</m:t>
                    </m:r>
                  </m:oMath>
                </a14:m>
                <a:endParaRPr lang="en-AU" sz="2000" dirty="0"/>
              </a:p>
            </p:txBody>
          </p:sp>
        </mc:Choice>
        <mc:Fallback xmlns="">
          <p:sp>
            <p:nvSpPr>
              <p:cNvPr id="9" name="Speech Bubble: Rectangle with Corners Rounded 8">
                <a:extLst>
                  <a:ext uri="{FF2B5EF4-FFF2-40B4-BE49-F238E27FC236}">
                    <a16:creationId xmlns:a16="http://schemas.microsoft.com/office/drawing/2014/main" id="{527E9DAC-8D41-F8E1-5CD2-C069B9420AAF}"/>
                  </a:ext>
                </a:extLst>
              </p:cNvPr>
              <p:cNvSpPr>
                <a:spLocks noRot="1" noChangeAspect="1" noMove="1" noResize="1" noEditPoints="1" noAdjustHandles="1" noChangeArrowheads="1" noChangeShapeType="1" noTextEdit="1"/>
              </p:cNvSpPr>
              <p:nvPr/>
            </p:nvSpPr>
            <p:spPr>
              <a:xfrm>
                <a:off x="9309463" y="2029101"/>
                <a:ext cx="2522537" cy="1384663"/>
              </a:xfrm>
              <a:prstGeom prst="wedgeRoundRectCallout">
                <a:avLst>
                  <a:gd name="adj1" fmla="val -79522"/>
                  <a:gd name="adj2" fmla="val 68789"/>
                  <a:gd name="adj3" fmla="val 16667"/>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Speech Bubble: Rectangle with Corners Rounded 9">
                <a:extLst>
                  <a:ext uri="{FF2B5EF4-FFF2-40B4-BE49-F238E27FC236}">
                    <a16:creationId xmlns:a16="http://schemas.microsoft.com/office/drawing/2014/main" id="{677575F7-8AF1-EA6E-9B89-14B888BAA552}"/>
                  </a:ext>
                </a:extLst>
              </p:cNvPr>
              <p:cNvSpPr/>
              <p:nvPr/>
            </p:nvSpPr>
            <p:spPr>
              <a:xfrm>
                <a:off x="9309462" y="4218218"/>
                <a:ext cx="2522537" cy="2374175"/>
              </a:xfrm>
              <a:prstGeom prst="wedgeRoundRectCallout">
                <a:avLst>
                  <a:gd name="adj1" fmla="val -79867"/>
                  <a:gd name="adj2" fmla="val -1951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2000" dirty="0"/>
                  <a:t>…made</a:t>
                </a:r>
              </a:p>
              <a:p>
                <a:pPr>
                  <a:lnSpc>
                    <a:spcPct val="150000"/>
                  </a:lnSpc>
                </a:pPr>
                <a14:m>
                  <m:oMathPara xmlns:m="http://schemas.openxmlformats.org/officeDocument/2006/math">
                    <m:oMathParaPr>
                      <m:jc m:val="centerGroup"/>
                    </m:oMathParaPr>
                    <m:oMath xmlns:m="http://schemas.openxmlformats.org/officeDocument/2006/math">
                      <m:r>
                        <a:rPr lang="en-AU" sz="2000" i="1">
                          <a:latin typeface="Cambria Math" panose="02040503050406030204" pitchFamily="18" charset="0"/>
                        </a:rPr>
                        <m:t> </m:t>
                      </m:r>
                      <m:f>
                        <m:fPr>
                          <m:ctrlPr>
                            <a:rPr lang="en-AU" sz="2000" i="1">
                              <a:latin typeface="Cambria Math" panose="02040503050406030204" pitchFamily="18" charset="0"/>
                            </a:rPr>
                          </m:ctrlPr>
                        </m:fPr>
                        <m:num>
                          <m:r>
                            <a:rPr lang="en-AU" sz="2000" i="1">
                              <a:latin typeface="Cambria Math" panose="02040503050406030204" pitchFamily="18" charset="0"/>
                            </a:rPr>
                            <m:t>𝑑𝑦</m:t>
                          </m:r>
                        </m:num>
                        <m:den>
                          <m:r>
                            <a:rPr lang="en-AU" sz="2000" i="1">
                              <a:latin typeface="Cambria Math" panose="02040503050406030204" pitchFamily="18" charset="0"/>
                            </a:rPr>
                            <m:t>𝑑𝑥</m:t>
                          </m:r>
                        </m:den>
                      </m:f>
                      <m:r>
                        <a:rPr lang="en-AU" sz="2000" i="1">
                          <a:latin typeface="Cambria Math" panose="02040503050406030204" pitchFamily="18" charset="0"/>
                        </a:rPr>
                        <m:t>&gt;0</m:t>
                      </m:r>
                    </m:oMath>
                  </m:oMathPara>
                </a14:m>
                <a:endParaRPr lang="en-AU" sz="2000" dirty="0"/>
              </a:p>
              <a:p>
                <a:pPr>
                  <a:lnSpc>
                    <a:spcPct val="150000"/>
                  </a:lnSpc>
                </a:pPr>
                <a:r>
                  <a:rPr lang="en-AU" sz="2000" dirty="0"/>
                  <a:t>and solved the inequality.</a:t>
                </a:r>
              </a:p>
            </p:txBody>
          </p:sp>
        </mc:Choice>
        <mc:Fallback xmlns="">
          <p:sp>
            <p:nvSpPr>
              <p:cNvPr id="10" name="Speech Bubble: Rectangle with Corners Rounded 9">
                <a:extLst>
                  <a:ext uri="{FF2B5EF4-FFF2-40B4-BE49-F238E27FC236}">
                    <a16:creationId xmlns:a16="http://schemas.microsoft.com/office/drawing/2014/main" id="{677575F7-8AF1-EA6E-9B89-14B888BAA552}"/>
                  </a:ext>
                </a:extLst>
              </p:cNvPr>
              <p:cNvSpPr>
                <a:spLocks noRot="1" noChangeAspect="1" noMove="1" noResize="1" noEditPoints="1" noAdjustHandles="1" noChangeArrowheads="1" noChangeShapeType="1" noTextEdit="1"/>
              </p:cNvSpPr>
              <p:nvPr/>
            </p:nvSpPr>
            <p:spPr>
              <a:xfrm>
                <a:off x="9309462" y="4218218"/>
                <a:ext cx="2522537" cy="2374175"/>
              </a:xfrm>
              <a:prstGeom prst="wedgeRoundRectCallout">
                <a:avLst>
                  <a:gd name="adj1" fmla="val -79867"/>
                  <a:gd name="adj2" fmla="val -19513"/>
                  <a:gd name="adj3" fmla="val 16667"/>
                </a:avLst>
              </a:prstGeom>
              <a:blipFill>
                <a:blip r:embed="rId9"/>
                <a:stretch>
                  <a:fillRect b="-21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Speech Bubble: Rectangle with Corners Rounded 14">
                <a:extLst>
                  <a:ext uri="{FF2B5EF4-FFF2-40B4-BE49-F238E27FC236}">
                    <a16:creationId xmlns:a16="http://schemas.microsoft.com/office/drawing/2014/main" id="{70188037-4227-17E6-D9CC-76D25536DD6E}"/>
                  </a:ext>
                </a:extLst>
              </p:cNvPr>
              <p:cNvSpPr/>
              <p:nvPr/>
            </p:nvSpPr>
            <p:spPr>
              <a:xfrm>
                <a:off x="6975566" y="121920"/>
                <a:ext cx="4702628" cy="1546477"/>
              </a:xfrm>
              <a:prstGeom prst="wedgeRoundRectCallou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lnSpc>
                    <a:spcPct val="114000"/>
                  </a:lnSpc>
                  <a:spcAft>
                    <a:spcPts val="600"/>
                  </a:spcAft>
                </a:pPr>
                <a:r>
                  <a:rPr lang="en-AU" sz="2000" dirty="0">
                    <a:solidFill>
                      <a:schemeClr val="tx1"/>
                    </a:solidFill>
                  </a:rPr>
                  <a:t>Which method would you suggest if the function was </a:t>
                </a:r>
                <a:br>
                  <a:rPr lang="en-AU" sz="2000" i="1" dirty="0">
                    <a:solidFill>
                      <a:schemeClr val="tx1"/>
                    </a:solidFill>
                  </a:rPr>
                </a:br>
                <a14:m>
                  <m:oMath xmlns:m="http://schemas.openxmlformats.org/officeDocument/2006/math">
                    <m:r>
                      <a:rPr lang="en-AU" sz="2000" i="1">
                        <a:solidFill>
                          <a:schemeClr val="tx1"/>
                        </a:solidFill>
                        <a:latin typeface="Cambria Math" panose="02040503050406030204" pitchFamily="18" charset="0"/>
                      </a:rPr>
                      <m:t>𝑓</m:t>
                    </m:r>
                    <m:d>
                      <m:dPr>
                        <m:ctrlPr>
                          <a:rPr lang="en-AU" sz="2000" i="1">
                            <a:solidFill>
                              <a:schemeClr val="tx1"/>
                            </a:solidFill>
                            <a:latin typeface="Cambria Math" panose="02040503050406030204" pitchFamily="18" charset="0"/>
                          </a:rPr>
                        </m:ctrlPr>
                      </m:dPr>
                      <m:e>
                        <m:r>
                          <a:rPr lang="en-AU" sz="2000" i="1">
                            <a:solidFill>
                              <a:schemeClr val="tx1"/>
                            </a:solidFill>
                            <a:latin typeface="Cambria Math" panose="02040503050406030204" pitchFamily="18" charset="0"/>
                          </a:rPr>
                          <m:t>𝑥</m:t>
                        </m:r>
                      </m:e>
                    </m:d>
                    <m:r>
                      <a:rPr lang="en-AU" sz="2000" i="1">
                        <a:solidFill>
                          <a:schemeClr val="tx1"/>
                        </a:solidFill>
                        <a:latin typeface="Cambria Math" panose="02040503050406030204" pitchFamily="18" charset="0"/>
                      </a:rPr>
                      <m:t>=</m:t>
                    </m:r>
                    <m:f>
                      <m:fPr>
                        <m:ctrlPr>
                          <a:rPr lang="en-AU" sz="2000" i="1">
                            <a:solidFill>
                              <a:schemeClr val="tx1"/>
                            </a:solidFill>
                            <a:latin typeface="Cambria Math" panose="02040503050406030204" pitchFamily="18" charset="0"/>
                          </a:rPr>
                        </m:ctrlPr>
                      </m:fPr>
                      <m:num>
                        <m:r>
                          <a:rPr lang="en-AU" sz="2000" i="1">
                            <a:solidFill>
                              <a:schemeClr val="tx1"/>
                            </a:solidFill>
                            <a:latin typeface="Cambria Math" panose="02040503050406030204" pitchFamily="18" charset="0"/>
                          </a:rPr>
                          <m:t>1</m:t>
                        </m:r>
                      </m:num>
                      <m:den>
                        <m:r>
                          <a:rPr lang="en-AU" sz="2000" i="1">
                            <a:solidFill>
                              <a:schemeClr val="tx1"/>
                            </a:solidFill>
                            <a:latin typeface="Cambria Math" panose="02040503050406030204" pitchFamily="18" charset="0"/>
                          </a:rPr>
                          <m:t>3</m:t>
                        </m:r>
                      </m:den>
                    </m:f>
                    <m:sSup>
                      <m:sSupPr>
                        <m:ctrlPr>
                          <a:rPr lang="en-AU" sz="2000" i="1">
                            <a:solidFill>
                              <a:schemeClr val="tx1"/>
                            </a:solidFill>
                            <a:latin typeface="Cambria Math" panose="02040503050406030204" pitchFamily="18" charset="0"/>
                          </a:rPr>
                        </m:ctrlPr>
                      </m:sSupPr>
                      <m:e>
                        <m:r>
                          <a:rPr lang="en-AU" sz="2000" i="1">
                            <a:solidFill>
                              <a:schemeClr val="tx1"/>
                            </a:solidFill>
                            <a:latin typeface="Cambria Math" panose="02040503050406030204" pitchFamily="18" charset="0"/>
                          </a:rPr>
                          <m:t>𝑥</m:t>
                        </m:r>
                      </m:e>
                      <m:sup>
                        <m:r>
                          <a:rPr lang="en-AU" sz="2000" i="1">
                            <a:solidFill>
                              <a:schemeClr val="tx1"/>
                            </a:solidFill>
                            <a:latin typeface="Cambria Math" panose="02040503050406030204" pitchFamily="18" charset="0"/>
                          </a:rPr>
                          <m:t>3</m:t>
                        </m:r>
                      </m:sup>
                    </m:sSup>
                    <m:r>
                      <a:rPr lang="en-AU" sz="2000" i="1">
                        <a:solidFill>
                          <a:schemeClr val="tx1"/>
                        </a:solidFill>
                        <a:latin typeface="Cambria Math" panose="02040503050406030204" pitchFamily="18" charset="0"/>
                      </a:rPr>
                      <m:t>+</m:t>
                    </m:r>
                    <m:f>
                      <m:fPr>
                        <m:ctrlPr>
                          <a:rPr lang="en-AU" sz="2000" i="1">
                            <a:solidFill>
                              <a:schemeClr val="tx1"/>
                            </a:solidFill>
                            <a:latin typeface="Cambria Math" panose="02040503050406030204" pitchFamily="18" charset="0"/>
                          </a:rPr>
                        </m:ctrlPr>
                      </m:fPr>
                      <m:num>
                        <m:r>
                          <a:rPr lang="en-AU" sz="2000" i="1">
                            <a:solidFill>
                              <a:schemeClr val="tx1"/>
                            </a:solidFill>
                            <a:latin typeface="Cambria Math" panose="02040503050406030204" pitchFamily="18" charset="0"/>
                          </a:rPr>
                          <m:t>1</m:t>
                        </m:r>
                      </m:num>
                      <m:den>
                        <m:r>
                          <a:rPr lang="en-AU" sz="2000" i="1">
                            <a:solidFill>
                              <a:schemeClr val="tx1"/>
                            </a:solidFill>
                            <a:latin typeface="Cambria Math" panose="02040503050406030204" pitchFamily="18" charset="0"/>
                          </a:rPr>
                          <m:t>2</m:t>
                        </m:r>
                      </m:den>
                    </m:f>
                    <m:sSup>
                      <m:sSupPr>
                        <m:ctrlPr>
                          <a:rPr lang="en-AU" sz="2000" i="1">
                            <a:solidFill>
                              <a:schemeClr val="tx1"/>
                            </a:solidFill>
                            <a:latin typeface="Cambria Math" panose="02040503050406030204" pitchFamily="18" charset="0"/>
                          </a:rPr>
                        </m:ctrlPr>
                      </m:sSupPr>
                      <m:e>
                        <m:r>
                          <a:rPr lang="en-AU" sz="2000" i="1">
                            <a:solidFill>
                              <a:schemeClr val="tx1"/>
                            </a:solidFill>
                            <a:latin typeface="Cambria Math" panose="02040503050406030204" pitchFamily="18" charset="0"/>
                          </a:rPr>
                          <m:t>𝑥</m:t>
                        </m:r>
                      </m:e>
                      <m:sup>
                        <m:r>
                          <a:rPr lang="en-AU" sz="2000" i="1">
                            <a:solidFill>
                              <a:schemeClr val="tx1"/>
                            </a:solidFill>
                            <a:latin typeface="Cambria Math" panose="02040503050406030204" pitchFamily="18" charset="0"/>
                          </a:rPr>
                          <m:t>2</m:t>
                        </m:r>
                      </m:sup>
                    </m:sSup>
                    <m:r>
                      <a:rPr lang="en-AU" sz="2000" i="1">
                        <a:solidFill>
                          <a:schemeClr val="tx1"/>
                        </a:solidFill>
                        <a:latin typeface="Cambria Math" panose="02040503050406030204" pitchFamily="18" charset="0"/>
                      </a:rPr>
                      <m:t>−2</m:t>
                    </m:r>
                    <m:r>
                      <a:rPr lang="en-AU" sz="2000" i="1">
                        <a:solidFill>
                          <a:schemeClr val="tx1"/>
                        </a:solidFill>
                        <a:latin typeface="Cambria Math" panose="02040503050406030204" pitchFamily="18" charset="0"/>
                      </a:rPr>
                      <m:t>𝑥</m:t>
                    </m:r>
                    <m:r>
                      <a:rPr lang="en-AU" sz="2000" i="1">
                        <a:solidFill>
                          <a:schemeClr val="tx1"/>
                        </a:solidFill>
                        <a:latin typeface="Cambria Math" panose="02040503050406030204" pitchFamily="18" charset="0"/>
                      </a:rPr>
                      <m:t>+5</m:t>
                    </m:r>
                  </m:oMath>
                </a14:m>
                <a:r>
                  <a:rPr lang="en-AU" sz="2000" dirty="0">
                    <a:solidFill>
                      <a:schemeClr val="tx1"/>
                    </a:solidFill>
                  </a:rPr>
                  <a:t>?</a:t>
                </a:r>
              </a:p>
            </p:txBody>
          </p:sp>
        </mc:Choice>
        <mc:Fallback xmlns="">
          <p:sp>
            <p:nvSpPr>
              <p:cNvPr id="15" name="Speech Bubble: Rectangle with Corners Rounded 14">
                <a:extLst>
                  <a:ext uri="{FF2B5EF4-FFF2-40B4-BE49-F238E27FC236}">
                    <a16:creationId xmlns:a16="http://schemas.microsoft.com/office/drawing/2014/main" id="{70188037-4227-17E6-D9CC-76D25536DD6E}"/>
                  </a:ext>
                </a:extLst>
              </p:cNvPr>
              <p:cNvSpPr>
                <a:spLocks noRot="1" noChangeAspect="1" noMove="1" noResize="1" noEditPoints="1" noAdjustHandles="1" noChangeArrowheads="1" noChangeShapeType="1" noTextEdit="1"/>
              </p:cNvSpPr>
              <p:nvPr/>
            </p:nvSpPr>
            <p:spPr>
              <a:xfrm>
                <a:off x="6975566" y="121920"/>
                <a:ext cx="4702628" cy="1546477"/>
              </a:xfrm>
              <a:prstGeom prst="wedgeRoundRectCallout">
                <a:avLst/>
              </a:prstGeom>
              <a:blipFill>
                <a:blip r:embed="rId10"/>
                <a:stretch>
                  <a:fillRect/>
                </a:stretch>
              </a:blipFill>
            </p:spPr>
            <p:txBody>
              <a:bodyPr/>
              <a:lstStyle/>
              <a:p>
                <a:r>
                  <a:rPr lang="en-US">
                    <a:noFill/>
                  </a:rPr>
                  <a:t> </a:t>
                </a:r>
              </a:p>
            </p:txBody>
          </p:sp>
        </mc:Fallback>
      </mc:AlternateContent>
      <p:cxnSp>
        <p:nvCxnSpPr>
          <p:cNvPr id="14" name="Straight Connector 13">
            <a:extLst>
              <a:ext uri="{FF2B5EF4-FFF2-40B4-BE49-F238E27FC236}">
                <a16:creationId xmlns:a16="http://schemas.microsoft.com/office/drawing/2014/main" id="{1A95D56F-3FC6-E2DF-4FC6-F8A87512E2F8}"/>
              </a:ext>
              <a:ext uri="{C183D7F6-B498-43B3-948B-1728B52AA6E4}">
                <adec:decorative xmlns:adec="http://schemas.microsoft.com/office/drawing/2017/decorative" val="1"/>
              </a:ext>
            </a:extLst>
          </p:cNvPr>
          <p:cNvCxnSpPr/>
          <p:nvPr/>
        </p:nvCxnSpPr>
        <p:spPr>
          <a:xfrm>
            <a:off x="6261463" y="1584960"/>
            <a:ext cx="0" cy="4846702"/>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908E5636-B08A-4D18-4AC0-2EF19805B2E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2419606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8C117-1EDF-2879-8D4A-2D5A0EDF3A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0994A1-6280-637C-A32E-0A999DF0F5FE}"/>
              </a:ext>
              <a:ext uri="{C183D7F6-B498-43B3-948B-1728B52AA6E4}">
                <adec:decorative xmlns:adec="http://schemas.microsoft.com/office/drawing/2017/decorative" val="0"/>
              </a:ext>
            </a:extLst>
          </p:cNvPr>
          <p:cNvSpPr>
            <a:spLocks noGrp="1"/>
          </p:cNvSpPr>
          <p:nvPr>
            <p:ph type="title"/>
          </p:nvPr>
        </p:nvSpPr>
        <p:spPr/>
        <p:txBody>
          <a:bodyPr/>
          <a:lstStyle/>
          <a:p>
            <a:r>
              <a:rPr lang="en-AU" dirty="0">
                <a:latin typeface="+mj-lt"/>
              </a:rPr>
              <a:t>Example 1</a:t>
            </a:r>
          </a:p>
        </p:txBody>
      </p:sp>
      <p:sp>
        <p:nvSpPr>
          <p:cNvPr id="13" name="Text Placeholder 12">
            <a:extLst>
              <a:ext uri="{FF2B5EF4-FFF2-40B4-BE49-F238E27FC236}">
                <a16:creationId xmlns:a16="http://schemas.microsoft.com/office/drawing/2014/main" id="{423A5A2F-1AC4-086C-B7B1-D48366C09537}"/>
              </a:ext>
              <a:ext uri="{C183D7F6-B498-43B3-948B-1728B52AA6E4}">
                <adec:decorative xmlns:adec="http://schemas.microsoft.com/office/drawing/2017/decorative" val="0"/>
              </a:ext>
            </a:extLst>
          </p:cNvPr>
          <p:cNvSpPr>
            <a:spLocks noGrp="1"/>
          </p:cNvSpPr>
          <p:nvPr>
            <p:ph type="body" sz="quarter" idx="18"/>
          </p:nvPr>
        </p:nvSpPr>
        <p:spPr>
          <a:xfrm>
            <a:off x="360000" y="982520"/>
            <a:ext cx="11483998" cy="356423"/>
          </a:xfrm>
        </p:spPr>
        <p:txBody>
          <a:bodyPr/>
          <a:lstStyle/>
          <a:p>
            <a:r>
              <a:rPr lang="en-AU" dirty="0">
                <a:latin typeface="+mj-lt"/>
              </a:rPr>
              <a:t>Example 1</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1DAD1ACA-21A5-3F6A-0888-0D65507546B6}"/>
                  </a:ext>
                  <a:ext uri="{C183D7F6-B498-43B3-948B-1728B52AA6E4}">
                    <adec:decorative xmlns:adec="http://schemas.microsoft.com/office/drawing/2017/decorative" val="0"/>
                  </a:ext>
                </a:extLst>
              </p:cNvPr>
              <p:cNvSpPr>
                <a:spLocks noGrp="1"/>
              </p:cNvSpPr>
              <p:nvPr>
                <p:ph type="body" sz="quarter" idx="17"/>
              </p:nvPr>
            </p:nvSpPr>
            <p:spPr>
              <a:xfrm>
                <a:off x="360000" y="1421395"/>
                <a:ext cx="11484000" cy="1142211"/>
              </a:xfrm>
            </p:spPr>
            <p:txBody>
              <a:bodyPr/>
              <a:lstStyle/>
              <a:p>
                <a:r>
                  <a:rPr lang="en-AU" dirty="0">
                    <a:latin typeface="+mn-lt"/>
                  </a:rPr>
                  <a:t>Use the derivative to find where the curve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3</m:t>
                        </m:r>
                      </m:sup>
                    </m:sSup>
                    <m:r>
                      <a:rPr lang="en-AU" b="0" i="1" smtClean="0">
                        <a:latin typeface="Cambria Math" panose="02040503050406030204" pitchFamily="18" charset="0"/>
                      </a:rPr>
                      <m:t>−6</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+9</m:t>
                    </m:r>
                    <m:r>
                      <a:rPr lang="en-AU" b="0" i="1" smtClean="0">
                        <a:latin typeface="Cambria Math" panose="02040503050406030204" pitchFamily="18" charset="0"/>
                      </a:rPr>
                      <m:t>𝑥</m:t>
                    </m:r>
                    <m:r>
                      <a:rPr lang="en-AU" b="0" i="1" smtClean="0">
                        <a:latin typeface="Cambria Math" panose="02040503050406030204" pitchFamily="18" charset="0"/>
                      </a:rPr>
                      <m:t>+1</m:t>
                    </m:r>
                  </m:oMath>
                </a14:m>
                <a:r>
                  <a:rPr lang="en-AU" dirty="0">
                    <a:latin typeface="+mn-lt"/>
                  </a:rPr>
                  <a:t> is stationary. Hence, find where the curve is increasing.</a:t>
                </a:r>
              </a:p>
            </p:txBody>
          </p:sp>
        </mc:Choice>
        <mc:Fallback xmlns="">
          <p:sp>
            <p:nvSpPr>
              <p:cNvPr id="12" name="Text Placeholder 11">
                <a:extLst>
                  <a:ext uri="{FF2B5EF4-FFF2-40B4-BE49-F238E27FC236}">
                    <a16:creationId xmlns:a16="http://schemas.microsoft.com/office/drawing/2014/main" id="{1DAD1ACA-21A5-3F6A-0888-0D65507546B6}"/>
                  </a:ext>
                  <a:ext uri="{C183D7F6-B498-43B3-948B-1728B52AA6E4}">
                    <adec:decorative xmlns:adec="http://schemas.microsoft.com/office/drawing/2017/decorative" val="0"/>
                  </a:ext>
                </a:extLst>
              </p:cNvPr>
              <p:cNvSpPr>
                <a:spLocks noGrp="1" noRot="1" noChangeAspect="1" noMove="1" noResize="1" noEditPoints="1" noAdjustHandles="1" noChangeArrowheads="1" noChangeShapeType="1" noTextEdit="1"/>
              </p:cNvSpPr>
              <p:nvPr>
                <p:ph type="body" sz="quarter" idx="17"/>
              </p:nvPr>
            </p:nvSpPr>
            <p:spPr>
              <a:xfrm>
                <a:off x="360000" y="1421395"/>
                <a:ext cx="11484000" cy="1142211"/>
              </a:xfrm>
              <a:blipFill>
                <a:blip r:embed="rId3"/>
                <a:stretch>
                  <a:fillRect l="-13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EC092B8-519A-177D-C34D-AE88D1864370}"/>
                  </a:ext>
                  <a:ext uri="{C183D7F6-B498-43B3-948B-1728B52AA6E4}">
                    <adec:decorative xmlns:adec="http://schemas.microsoft.com/office/drawing/2017/decorative" val="0"/>
                  </a:ext>
                </a:extLst>
              </p:cNvPr>
              <p:cNvSpPr txBox="1"/>
              <p:nvPr/>
            </p:nvSpPr>
            <p:spPr>
              <a:xfrm>
                <a:off x="1076960" y="3042919"/>
                <a:ext cx="3332480" cy="2962769"/>
              </a:xfrm>
              <a:prstGeom prst="rect">
                <a:avLst/>
              </a:prstGeom>
              <a:noFill/>
            </p:spPr>
            <p:txBody>
              <a:bodyPr wrap="none" lIns="0" tIns="0" rIns="0" bIns="0" rtlCol="0">
                <a:noAutofit/>
              </a:bodyPr>
              <a:lstStyle/>
              <a:p>
                <a:pPr algn="l">
                  <a:lnSpc>
                    <a:spcPct val="150000"/>
                  </a:lnSpc>
                  <a:spcAft>
                    <a:spcPts val="1200"/>
                  </a:spcAft>
                </a:pPr>
                <a14:m>
                  <m:oMathPara xmlns:m="http://schemas.openxmlformats.org/officeDocument/2006/math">
                    <m:oMathParaPr>
                      <m:jc m:val="centerGroup"/>
                    </m:oMathParaPr>
                    <m:oMath xmlns:m="http://schemas.openxmlformats.org/officeDocument/2006/math">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𝑑𝑦</m:t>
                          </m:r>
                        </m:num>
                        <m:den>
                          <m:r>
                            <a:rPr lang="en-AU" sz="1800" b="0" i="1" smtClean="0">
                              <a:latin typeface="Cambria Math" panose="02040503050406030204" pitchFamily="18" charset="0"/>
                            </a:rPr>
                            <m:t>𝑑𝑥</m:t>
                          </m:r>
                        </m:den>
                      </m:f>
                      <m:r>
                        <a:rPr lang="en-AU" sz="1800" b="0" i="1" smtClean="0">
                          <a:latin typeface="Cambria Math" panose="02040503050406030204" pitchFamily="18" charset="0"/>
                        </a:rPr>
                        <m:t>=3</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−12</m:t>
                      </m:r>
                      <m:r>
                        <a:rPr lang="en-AU" sz="1800" b="0" i="1" smtClean="0">
                          <a:latin typeface="Cambria Math" panose="02040503050406030204" pitchFamily="18" charset="0"/>
                        </a:rPr>
                        <m:t>𝑥</m:t>
                      </m:r>
                      <m:r>
                        <a:rPr lang="en-AU" sz="1800" b="0" i="1" smtClean="0">
                          <a:latin typeface="Cambria Math" panose="02040503050406030204" pitchFamily="18" charset="0"/>
                        </a:rPr>
                        <m:t>+9</m:t>
                      </m:r>
                    </m:oMath>
                  </m:oMathPara>
                </a14:m>
                <a:endParaRPr lang="en-AU" sz="1800" b="0" dirty="0"/>
              </a:p>
              <a:p>
                <a:pPr algn="l">
                  <a:lnSpc>
                    <a:spcPct val="150000"/>
                  </a:lnSpc>
                  <a:spcAft>
                    <a:spcPts val="1200"/>
                  </a:spcAft>
                </a:pPr>
                <a:r>
                  <a:rPr lang="en-AU" sz="1800" dirty="0"/>
                  <a:t>Let </a:t>
                </a:r>
                <a14:m>
                  <m:oMath xmlns:m="http://schemas.openxmlformats.org/officeDocument/2006/math">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𝑑𝑦</m:t>
                        </m:r>
                      </m:num>
                      <m:den>
                        <m:r>
                          <a:rPr lang="en-AU" sz="1800" b="0" i="1" smtClean="0">
                            <a:latin typeface="Cambria Math" panose="02040503050406030204" pitchFamily="18" charset="0"/>
                          </a:rPr>
                          <m:t>𝑑𝑥</m:t>
                        </m:r>
                      </m:den>
                    </m:f>
                    <m:r>
                      <a:rPr lang="en-AU" sz="1800" b="0" i="1" smtClean="0">
                        <a:latin typeface="Cambria Math" panose="02040503050406030204" pitchFamily="18" charset="0"/>
                      </a:rPr>
                      <m:t>=0</m:t>
                    </m:r>
                  </m:oMath>
                </a14:m>
                <a:r>
                  <a:rPr lang="en-AU" sz="1800" dirty="0"/>
                  <a:t> for stationary points</a:t>
                </a:r>
              </a:p>
              <a:p>
                <a:pPr algn="l">
                  <a:lnSpc>
                    <a:spcPct val="150000"/>
                  </a:lnSpc>
                  <a:spcAft>
                    <a:spcPts val="1200"/>
                  </a:spcAft>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0=3</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−12</m:t>
                      </m:r>
                      <m:r>
                        <a:rPr lang="en-AU" sz="1800" b="0" i="1" smtClean="0">
                          <a:latin typeface="Cambria Math" panose="02040503050406030204" pitchFamily="18" charset="0"/>
                        </a:rPr>
                        <m:t>𝑥</m:t>
                      </m:r>
                      <m:r>
                        <a:rPr lang="en-AU" sz="1800" b="0" i="1" smtClean="0">
                          <a:latin typeface="Cambria Math" panose="02040503050406030204" pitchFamily="18" charset="0"/>
                        </a:rPr>
                        <m:t>+9</m:t>
                      </m:r>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3</m:t>
                      </m:r>
                      <m:d>
                        <m:dPr>
                          <m:ctrlPr>
                            <a:rPr lang="en-AU" sz="1800" b="0" i="1" smtClean="0">
                              <a:latin typeface="Cambria Math" panose="02040503050406030204" pitchFamily="18" charset="0"/>
                            </a:rPr>
                          </m:ctrlPr>
                        </m:dPr>
                        <m:e>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−4</m:t>
                          </m:r>
                          <m:r>
                            <a:rPr lang="en-AU" sz="1800" b="0" i="1" smtClean="0">
                              <a:latin typeface="Cambria Math" panose="02040503050406030204" pitchFamily="18" charset="0"/>
                            </a:rPr>
                            <m:t>𝑥</m:t>
                          </m:r>
                          <m:r>
                            <a:rPr lang="en-AU" sz="1800" b="0" i="1" smtClean="0">
                              <a:latin typeface="Cambria Math" panose="02040503050406030204" pitchFamily="18" charset="0"/>
                            </a:rPr>
                            <m:t>+3</m:t>
                          </m:r>
                        </m:e>
                      </m:d>
                    </m:oMath>
                    <m:oMath xmlns:m="http://schemas.openxmlformats.org/officeDocument/2006/math">
                      <m:r>
                        <a:rPr lang="en-AU" sz="1800" b="0" i="1" smtClean="0">
                          <a:latin typeface="Cambria Math" panose="02040503050406030204" pitchFamily="18" charset="0"/>
                        </a:rPr>
                        <m:t>=3</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r>
                            <a:rPr lang="en-AU" sz="1800" b="0" i="1" smtClean="0">
                              <a:latin typeface="Cambria Math" panose="02040503050406030204" pitchFamily="18" charset="0"/>
                            </a:rPr>
                            <m:t>−3</m:t>
                          </m:r>
                        </m:e>
                      </m:d>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r>
                            <a:rPr lang="en-AU" sz="1800" b="0" i="1" smtClean="0">
                              <a:latin typeface="Cambria Math" panose="02040503050406030204" pitchFamily="18" charset="0"/>
                            </a:rPr>
                            <m:t>−1</m:t>
                          </m:r>
                        </m:e>
                      </m:d>
                    </m:oMath>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=3, </m:t>
                      </m:r>
                      <m:r>
                        <a:rPr lang="en-AU" sz="1800" b="0" i="1" smtClean="0">
                          <a:latin typeface="Cambria Math" panose="02040503050406030204" pitchFamily="18" charset="0"/>
                        </a:rPr>
                        <m:t>𝑥</m:t>
                      </m:r>
                      <m:r>
                        <a:rPr lang="en-AU" sz="1800" b="0" i="1" smtClean="0">
                          <a:latin typeface="Cambria Math" panose="02040503050406030204" pitchFamily="18" charset="0"/>
                        </a:rPr>
                        <m:t>=1</m:t>
                      </m:r>
                    </m:oMath>
                  </m:oMathPara>
                </a14:m>
                <a:endParaRPr lang="en-AU" sz="1800" b="0" dirty="0"/>
              </a:p>
            </p:txBody>
          </p:sp>
        </mc:Choice>
        <mc:Fallback xmlns="">
          <p:sp>
            <p:nvSpPr>
              <p:cNvPr id="5" name="TextBox 4">
                <a:extLst>
                  <a:ext uri="{FF2B5EF4-FFF2-40B4-BE49-F238E27FC236}">
                    <a16:creationId xmlns:a16="http://schemas.microsoft.com/office/drawing/2014/main" id="{4EC092B8-519A-177D-C34D-AE88D1864370}"/>
                  </a:ext>
                  <a:ext uri="{C183D7F6-B498-43B3-948B-1728B52AA6E4}">
                    <adec:decorative xmlns:adec="http://schemas.microsoft.com/office/drawing/2017/decorative" val="0"/>
                  </a:ext>
                </a:extLst>
              </p:cNvPr>
              <p:cNvSpPr txBox="1">
                <a:spLocks noRot="1" noChangeAspect="1" noMove="1" noResize="1" noEditPoints="1" noAdjustHandles="1" noChangeArrowheads="1" noChangeShapeType="1" noTextEdit="1"/>
              </p:cNvSpPr>
              <p:nvPr/>
            </p:nvSpPr>
            <p:spPr>
              <a:xfrm>
                <a:off x="1076960" y="3042919"/>
                <a:ext cx="3332480" cy="2962769"/>
              </a:xfrm>
              <a:prstGeom prst="rect">
                <a:avLst/>
              </a:prstGeom>
              <a:blipFill>
                <a:blip r:embed="rId4"/>
                <a:stretch>
                  <a:fillRect l="-4167" b="-11538"/>
                </a:stretch>
              </a:blipFill>
            </p:spPr>
            <p:txBody>
              <a:bodyPr/>
              <a:lstStyle/>
              <a:p>
                <a:r>
                  <a:rPr lang="en-US">
                    <a:noFill/>
                  </a:rPr>
                  <a:t> </a:t>
                </a:r>
              </a:p>
            </p:txBody>
          </p:sp>
        </mc:Fallback>
      </mc:AlternateContent>
      <p:sp>
        <p:nvSpPr>
          <p:cNvPr id="11" name="Speech Bubble: Rectangle with Corners Rounded 10">
            <a:extLst>
              <a:ext uri="{FF2B5EF4-FFF2-40B4-BE49-F238E27FC236}">
                <a16:creationId xmlns:a16="http://schemas.microsoft.com/office/drawing/2014/main" id="{4E0E0EF5-60B4-0FAF-A8AC-4E3BD560E4B0}"/>
              </a:ext>
              <a:ext uri="{C183D7F6-B498-43B3-948B-1728B52AA6E4}">
                <adec:decorative xmlns:adec="http://schemas.microsoft.com/office/drawing/2017/decorative" val="0"/>
              </a:ext>
            </a:extLst>
          </p:cNvPr>
          <p:cNvSpPr/>
          <p:nvPr/>
        </p:nvSpPr>
        <p:spPr>
          <a:xfrm>
            <a:off x="4074342" y="2173183"/>
            <a:ext cx="2568249" cy="1615045"/>
          </a:xfrm>
          <a:prstGeom prst="wedgeRoundRectCallout">
            <a:avLst>
              <a:gd name="adj1" fmla="val -109009"/>
              <a:gd name="adj2" fmla="val -3803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What would change if the question was to find where the curve is decreasing? </a:t>
            </a:r>
          </a:p>
        </p:txBody>
      </p:sp>
      <p:sp>
        <p:nvSpPr>
          <p:cNvPr id="9" name="Speech Bubble: Rectangle with Corners Rounded 8">
            <a:extLst>
              <a:ext uri="{FF2B5EF4-FFF2-40B4-BE49-F238E27FC236}">
                <a16:creationId xmlns:a16="http://schemas.microsoft.com/office/drawing/2014/main" id="{C2CD1E83-8CB3-8BB2-80FF-7B765C05F137}"/>
              </a:ext>
              <a:ext uri="{C183D7F6-B498-43B3-948B-1728B52AA6E4}">
                <adec:decorative xmlns:adec="http://schemas.microsoft.com/office/drawing/2017/decorative" val="0"/>
              </a:ext>
            </a:extLst>
          </p:cNvPr>
          <p:cNvSpPr/>
          <p:nvPr/>
        </p:nvSpPr>
        <p:spPr>
          <a:xfrm>
            <a:off x="9805851" y="2000428"/>
            <a:ext cx="2196732" cy="1405848"/>
          </a:xfrm>
          <a:prstGeom prst="wedgeRoundRectCallout">
            <a:avLst>
              <a:gd name="adj1" fmla="val -48697"/>
              <a:gd name="adj2" fmla="val 6031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Describe how this inequality was formed? </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78B368F-05CD-4315-A4FF-474393C26008}"/>
                  </a:ext>
                  <a:ext uri="{C183D7F6-B498-43B3-948B-1728B52AA6E4}">
                    <adec:decorative xmlns:adec="http://schemas.microsoft.com/office/drawing/2017/decorative" val="0"/>
                  </a:ext>
                </a:extLst>
              </p:cNvPr>
              <p:cNvSpPr txBox="1"/>
              <p:nvPr/>
            </p:nvSpPr>
            <p:spPr>
              <a:xfrm>
                <a:off x="7124008" y="2703352"/>
                <a:ext cx="3332480" cy="2402840"/>
              </a:xfrm>
              <a:prstGeom prst="rect">
                <a:avLst/>
              </a:prstGeom>
              <a:noFill/>
            </p:spPr>
            <p:txBody>
              <a:bodyPr wrap="none" lIns="0" tIns="0" rIns="0" bIns="0" rtlCol="0">
                <a:noAutofit/>
              </a:bodyPr>
              <a:lstStyle/>
              <a:p>
                <a:pPr algn="l">
                  <a:lnSpc>
                    <a:spcPct val="150000"/>
                  </a:lnSpc>
                  <a:spcAft>
                    <a:spcPts val="1200"/>
                  </a:spcAft>
                </a:pPr>
                <a:r>
                  <a:rPr lang="en-AU" sz="1800" dirty="0"/>
                  <a:t>For increasing </a:t>
                </a:r>
                <a14:m>
                  <m:oMath xmlns:m="http://schemas.openxmlformats.org/officeDocument/2006/math">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𝑑𝑦</m:t>
                        </m:r>
                      </m:num>
                      <m:den>
                        <m:r>
                          <a:rPr lang="en-AU" sz="1800" b="0" i="1" smtClean="0">
                            <a:latin typeface="Cambria Math" panose="02040503050406030204" pitchFamily="18" charset="0"/>
                          </a:rPr>
                          <m:t>𝑑𝑥</m:t>
                        </m:r>
                      </m:den>
                    </m:f>
                    <m:r>
                      <a:rPr lang="en-AU" sz="1800" b="0" i="1" smtClean="0">
                        <a:latin typeface="Cambria Math" panose="02040503050406030204" pitchFamily="18" charset="0"/>
                      </a:rPr>
                      <m:t>&gt;0</m:t>
                    </m:r>
                  </m:oMath>
                </a14:m>
                <a:br>
                  <a:rPr lang="en-AU" sz="1800" b="0" dirty="0"/>
                </a:b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3</m:t>
                      </m:r>
                      <m:d>
                        <m:dPr>
                          <m:ctrlPr>
                            <a:rPr lang="en-AU" sz="1800" b="0" i="1" smtClean="0">
                              <a:latin typeface="Cambria Math" panose="02040503050406030204" pitchFamily="18" charset="0"/>
                            </a:rPr>
                          </m:ctrlPr>
                        </m:dPr>
                        <m:e>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−4</m:t>
                          </m:r>
                          <m:r>
                            <a:rPr lang="en-AU" sz="1800" b="0" i="1" smtClean="0">
                              <a:latin typeface="Cambria Math" panose="02040503050406030204" pitchFamily="18" charset="0"/>
                            </a:rPr>
                            <m:t>𝑥</m:t>
                          </m:r>
                          <m:r>
                            <a:rPr lang="en-AU" sz="1800" b="0" i="1" smtClean="0">
                              <a:latin typeface="Cambria Math" panose="02040503050406030204" pitchFamily="18" charset="0"/>
                            </a:rPr>
                            <m:t>+3</m:t>
                          </m:r>
                        </m:e>
                      </m:d>
                      <m:r>
                        <a:rPr lang="en-AU" sz="1800" b="0" i="1" smtClean="0">
                          <a:latin typeface="Cambria Math" panose="02040503050406030204" pitchFamily="18" charset="0"/>
                        </a:rPr>
                        <m:t>&gt;0</m:t>
                      </m:r>
                    </m:oMath>
                    <m:oMath xmlns:m="http://schemas.openxmlformats.org/officeDocument/2006/math">
                      <m:r>
                        <a:rPr lang="en-AU" sz="1800" b="0" i="1" smtClean="0">
                          <a:latin typeface="Cambria Math" panose="02040503050406030204" pitchFamily="18" charset="0"/>
                        </a:rPr>
                        <m:t>3</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r>
                            <a:rPr lang="en-AU" sz="1800" b="0" i="1" smtClean="0">
                              <a:latin typeface="Cambria Math" panose="02040503050406030204" pitchFamily="18" charset="0"/>
                            </a:rPr>
                            <m:t>−3</m:t>
                          </m:r>
                        </m:e>
                      </m:d>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r>
                            <a:rPr lang="en-AU" sz="1800" b="0" i="1" smtClean="0">
                              <a:latin typeface="Cambria Math" panose="02040503050406030204" pitchFamily="18" charset="0"/>
                            </a:rPr>
                            <m:t>−1</m:t>
                          </m:r>
                        </m:e>
                      </m:d>
                      <m:r>
                        <a:rPr lang="en-AU" sz="1800" b="0" i="1" smtClean="0">
                          <a:latin typeface="Cambria Math" panose="02040503050406030204" pitchFamily="18" charset="0"/>
                        </a:rPr>
                        <m:t>&gt;0</m:t>
                      </m:r>
                    </m:oMath>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&lt;1 ,</m:t>
                      </m:r>
                      <m:r>
                        <a:rPr lang="en-AU" sz="1800" b="0" i="1" smtClean="0">
                          <a:latin typeface="Cambria Math" panose="02040503050406030204" pitchFamily="18" charset="0"/>
                        </a:rPr>
                        <m:t>𝑥</m:t>
                      </m:r>
                      <m:r>
                        <a:rPr lang="en-AU" sz="1800" b="0" i="1" smtClean="0">
                          <a:latin typeface="Cambria Math" panose="02040503050406030204" pitchFamily="18" charset="0"/>
                        </a:rPr>
                        <m:t>&gt;3</m:t>
                      </m:r>
                    </m:oMath>
                  </m:oMathPara>
                </a14:m>
                <a:endParaRPr lang="en-AU" sz="1800" b="0" dirty="0"/>
              </a:p>
            </p:txBody>
          </p:sp>
        </mc:Choice>
        <mc:Fallback xmlns="">
          <p:sp>
            <p:nvSpPr>
              <p:cNvPr id="8" name="TextBox 7">
                <a:extLst>
                  <a:ext uri="{FF2B5EF4-FFF2-40B4-BE49-F238E27FC236}">
                    <a16:creationId xmlns:a16="http://schemas.microsoft.com/office/drawing/2014/main" id="{878B368F-05CD-4315-A4FF-474393C26008}"/>
                  </a:ext>
                  <a:ext uri="{C183D7F6-B498-43B3-948B-1728B52AA6E4}">
                    <adec:decorative xmlns:adec="http://schemas.microsoft.com/office/drawing/2017/decorative" val="0"/>
                  </a:ext>
                </a:extLst>
              </p:cNvPr>
              <p:cNvSpPr txBox="1">
                <a:spLocks noRot="1" noChangeAspect="1" noMove="1" noResize="1" noEditPoints="1" noAdjustHandles="1" noChangeArrowheads="1" noChangeShapeType="1" noTextEdit="1"/>
              </p:cNvSpPr>
              <p:nvPr/>
            </p:nvSpPr>
            <p:spPr>
              <a:xfrm>
                <a:off x="7124008" y="2703352"/>
                <a:ext cx="3332480" cy="2402840"/>
              </a:xfrm>
              <a:prstGeom prst="rect">
                <a:avLst/>
              </a:prstGeom>
              <a:blipFill>
                <a:blip r:embed="rId5"/>
                <a:stretch>
                  <a:fillRect l="-4563"/>
                </a:stretch>
              </a:blipFill>
            </p:spPr>
            <p:txBody>
              <a:bodyPr/>
              <a:lstStyle/>
              <a:p>
                <a:r>
                  <a:rPr lang="en-US">
                    <a:noFill/>
                  </a:rPr>
                  <a:t> </a:t>
                </a:r>
              </a:p>
            </p:txBody>
          </p:sp>
        </mc:Fallback>
      </mc:AlternateContent>
      <p:sp>
        <p:nvSpPr>
          <p:cNvPr id="10" name="Speech Bubble: Rectangle with Corners Rounded 9">
            <a:extLst>
              <a:ext uri="{FF2B5EF4-FFF2-40B4-BE49-F238E27FC236}">
                <a16:creationId xmlns:a16="http://schemas.microsoft.com/office/drawing/2014/main" id="{A19A9646-6C24-A377-7D0D-EB70503347FA}"/>
              </a:ext>
              <a:ext uri="{C183D7F6-B498-43B3-948B-1728B52AA6E4}">
                <adec:decorative xmlns:adec="http://schemas.microsoft.com/office/drawing/2017/decorative" val="0"/>
              </a:ext>
            </a:extLst>
          </p:cNvPr>
          <p:cNvSpPr/>
          <p:nvPr/>
        </p:nvSpPr>
        <p:spPr>
          <a:xfrm>
            <a:off x="4811875" y="4540016"/>
            <a:ext cx="2568249" cy="1731331"/>
          </a:xfrm>
          <a:prstGeom prst="wedgeRoundRectCallout">
            <a:avLst>
              <a:gd name="adj1" fmla="val 95830"/>
              <a:gd name="adj2" fmla="val 1726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Describe a strategy you could use to find the solution to a quadratic inequality. </a:t>
            </a:r>
          </a:p>
        </p:txBody>
      </p:sp>
      <p:pic>
        <p:nvPicPr>
          <p:cNvPr id="6" name="Picture 5" descr="Graph of the derivative function. ">
            <a:extLst>
              <a:ext uri="{FF2B5EF4-FFF2-40B4-BE49-F238E27FC236}">
                <a16:creationId xmlns:a16="http://schemas.microsoft.com/office/drawing/2014/main" id="{65E188F0-9CB7-6308-B24A-87D289E95F7E}"/>
              </a:ext>
              <a:ext uri="{C183D7F6-B498-43B3-948B-1728B52AA6E4}">
                <adec:decorative xmlns:adec="http://schemas.microsoft.com/office/drawing/2017/decorative" val="0"/>
              </a:ext>
            </a:extLst>
          </p:cNvPr>
          <p:cNvPicPr>
            <a:picLocks noChangeAspect="1"/>
          </p:cNvPicPr>
          <p:nvPr/>
        </p:nvPicPr>
        <p:blipFill>
          <a:blip r:embed="rId6" cstate="screen">
            <a:extLst>
              <a:ext uri="{28A0092B-C50C-407E-A947-70E740481C1C}">
                <a14:useLocalDpi xmlns:a14="http://schemas.microsoft.com/office/drawing/2010/main"/>
              </a:ext>
            </a:extLst>
          </a:blip>
          <a:srcRect r="-38675" b="-243"/>
          <a:stretch>
            <a:fillRect/>
          </a:stretch>
        </p:blipFill>
        <p:spPr>
          <a:xfrm>
            <a:off x="8668296" y="4865499"/>
            <a:ext cx="3904671" cy="1834946"/>
          </a:xfrm>
          <a:prstGeom prst="rect">
            <a:avLst/>
          </a:prstGeom>
        </p:spPr>
      </p:pic>
      <p:sp>
        <p:nvSpPr>
          <p:cNvPr id="3" name="Slide Number Placeholder 2">
            <a:extLst>
              <a:ext uri="{FF2B5EF4-FFF2-40B4-BE49-F238E27FC236}">
                <a16:creationId xmlns:a16="http://schemas.microsoft.com/office/drawing/2014/main" id="{194087F6-28AA-1B72-4F93-117C0DD46820}"/>
              </a:ext>
              <a:ext uri="{C183D7F6-B498-43B3-948B-1728B52AA6E4}">
                <adec:decorative xmlns:adec="http://schemas.microsoft.com/office/drawing/2017/decorative" val="0"/>
              </a:ext>
            </a:extLst>
          </p:cNvPr>
          <p:cNvSpPr>
            <a:spLocks noGrp="1"/>
          </p:cNvSpPr>
          <p:nvPr>
            <p:ph type="sldNum" sz="quarter" idx="12"/>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398314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10" grpId="0" animBg="1"/>
    </p:bld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5386ad3-46d6-4eb6-bbc1-9b19b13a5756">
      <Terms xmlns="http://schemas.microsoft.com/office/infopath/2007/PartnerControls"/>
    </lcf76f155ced4ddcb4097134ff3c332f>
    <TaxCatchAll xmlns="9191b990-ddf9-46cb-8ffe-20db9d3a58aa" xsi:nil="true"/>
    <Description2 xmlns="95386ad3-46d6-4eb6-bbc1-9b19b13a5756" xsi:nil="true"/>
    <Migrated xmlns="95386ad3-46d6-4eb6-bbc1-9b19b13a5756">true</Migrated>
    <Readytopublish xmlns="95386ad3-46d6-4eb6-bbc1-9b19b13a5756">false</Readytopublish>
    <InDAM xmlns="95386ad3-46d6-4eb6-bbc1-9b19b13a5756">false</InDAM>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A1D8124FFB2A1438B815462E05615AB" ma:contentTypeVersion="26" ma:contentTypeDescription="Create a new document." ma:contentTypeScope="" ma:versionID="7cb0b11152a3c969d12f475c424a3b6d">
  <xsd:schema xmlns:xsd="http://www.w3.org/2001/XMLSchema" xmlns:xs="http://www.w3.org/2001/XMLSchema" xmlns:p="http://schemas.microsoft.com/office/2006/metadata/properties" xmlns:ns2="95386ad3-46d6-4eb6-bbc1-9b19b13a5756" xmlns:ns3="9191b990-ddf9-46cb-8ffe-20db9d3a58aa" targetNamespace="http://schemas.microsoft.com/office/2006/metadata/properties" ma:root="true" ma:fieldsID="e73936c6d6eb0e273fb7b7b26ec1bc31" ns2:_="" ns3:_="">
    <xsd:import namespace="95386ad3-46d6-4eb6-bbc1-9b19b13a5756"/>
    <xsd:import namespace="9191b990-ddf9-46cb-8ffe-20db9d3a58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InDAM" minOccurs="0"/>
                <xsd:element ref="ns2:Readytopublish" minOccurs="0"/>
                <xsd:element ref="ns2:MediaServiceObjectDetectorVersions" minOccurs="0"/>
                <xsd:element ref="ns2:MediaServiceSearchProperties" minOccurs="0"/>
                <xsd:element ref="ns2:Migrated" minOccurs="0"/>
                <xsd:element ref="ns2:Description2"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386ad3-46d6-4eb6-bbc1-9b19b13a57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InDAM" ma:index="24" nillable="true" ma:displayName="In DAM" ma:default="0" ma:format="Dropdown" ma:internalName="InDAM">
      <xsd:simpleType>
        <xsd:restriction base="dms:Boolean"/>
      </xsd:simpleType>
    </xsd:element>
    <xsd:element name="Readytopublish" ma:index="25" nillable="true" ma:displayName="Ready to publish" ma:default="0" ma:format="Dropdown" ma:internalName="Readytopublish">
      <xsd:simpleType>
        <xsd:restriction base="dms:Boolea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igrated" ma:index="28" nillable="true" ma:displayName="Migrated" ma:default="1" ma:format="Dropdown" ma:internalName="Migrated">
      <xsd:simpleType>
        <xsd:restriction base="dms:Boolean"/>
      </xsd:simpleType>
    </xsd:element>
    <xsd:element name="Description2" ma:index="29" nillable="true" ma:displayName="Description" ma:format="Dropdown" ma:internalName="Description2">
      <xsd:simpleType>
        <xsd:restriction base="dms:Note">
          <xsd:maxLength value="255"/>
        </xsd:restriction>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91b990-ddf9-46cb-8ffe-20db9d3a58a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063c910-61e7-482c-9a48-4fe9d05e06db}" ma:internalName="TaxCatchAll" ma:showField="CatchAllData" ma:web="9191b990-ddf9-46cb-8ffe-20db9d3a58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E76218-B129-49DE-ACFC-BAB9D9414ACE}">
  <ds:schemaRefs>
    <ds:schemaRef ds:uri="http://purl.org/dc/elements/1.1/"/>
    <ds:schemaRef ds:uri="http://schemas.microsoft.com/office/2006/metadata/properties"/>
    <ds:schemaRef ds:uri="http://www.w3.org/XML/1998/namespace"/>
    <ds:schemaRef ds:uri="http://purl.org/dc/dcmitype/"/>
    <ds:schemaRef ds:uri="http://schemas.microsoft.com/office/2006/documentManagement/types"/>
    <ds:schemaRef ds:uri="95386ad3-46d6-4eb6-bbc1-9b19b13a5756"/>
    <ds:schemaRef ds:uri="http://purl.org/dc/terms/"/>
    <ds:schemaRef ds:uri="http://schemas.microsoft.com/office/infopath/2007/PartnerControls"/>
    <ds:schemaRef ds:uri="http://schemas.openxmlformats.org/package/2006/metadata/core-properties"/>
    <ds:schemaRef ds:uri="9191b990-ddf9-46cb-8ffe-20db9d3a58aa"/>
  </ds:schemaRefs>
</ds:datastoreItem>
</file>

<file path=customXml/itemProps2.xml><?xml version="1.0" encoding="utf-8"?>
<ds:datastoreItem xmlns:ds="http://schemas.openxmlformats.org/officeDocument/2006/customXml" ds:itemID="{689E419E-D8FB-4B6F-A3FD-078B08F6AB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386ad3-46d6-4eb6-bbc1-9b19b13a5756"/>
    <ds:schemaRef ds:uri="9191b990-ddf9-46cb-8ffe-20db9d3a5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27A563-7A9A-421D-B829-2609421368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Mathematics MASTER 11-12 PowerPoint NEW</Template>
  <TotalTime>1169</TotalTime>
  <Words>1227</Words>
  <Application>Microsoft Office PowerPoint</Application>
  <PresentationFormat>Widescreen</PresentationFormat>
  <Paragraphs>107</Paragraphs>
  <Slides>12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Times New Roman</vt:lpstr>
      <vt:lpstr>Cambria Math</vt:lpstr>
      <vt:lpstr>Calibri</vt:lpstr>
      <vt:lpstr>Arial</vt:lpstr>
      <vt:lpstr>Public Sans</vt:lpstr>
      <vt:lpstr>NSWG Corporate</vt:lpstr>
      <vt:lpstr>Increasing decreasing functions</vt:lpstr>
      <vt:lpstr>Retrieval practice</vt:lpstr>
      <vt:lpstr>Quadratic equations and inequalities</vt:lpstr>
      <vt:lpstr>Connecting learning</vt:lpstr>
      <vt:lpstr>Learning intention and success criteria</vt:lpstr>
      <vt:lpstr>Releasing responsibility</vt:lpstr>
      <vt:lpstr>Graphical applications of the derivative </vt:lpstr>
      <vt:lpstr>Compare the strategies</vt:lpstr>
      <vt:lpstr>Example 1</vt:lpstr>
      <vt:lpstr>Question 1 </vt:lpstr>
      <vt:lpstr>References</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6, lesson 8 – Increasing and decreasing functions, slide deck – Mathematics Advanced</dc:title>
  <dc:subject/>
  <dc:creator>NSW Department of Education</dc:creator>
  <cp:keywords/>
  <dc:description/>
  <dcterms:created xsi:type="dcterms:W3CDTF">2025-04-09T21:11:40Z</dcterms:created>
  <dcterms:modified xsi:type="dcterms:W3CDTF">2026-02-09T23:39:52Z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y fmtid="{D5CDD505-2E9C-101B-9397-08002B2CF9AE}" pid="9" name="ContentTypeId">
    <vt:lpwstr>0x0101004A1D8124FFB2A1438B815462E05615AB</vt:lpwstr>
  </property>
  <property fmtid="{D5CDD505-2E9C-101B-9397-08002B2CF9AE}" pid="10" name="MediaServiceImageTags">
    <vt:lpwstr/>
  </property>
</Properties>
</file>