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5"/>
  </p:notesMasterIdLst>
  <p:handoutMasterIdLst>
    <p:handoutMasterId r:id="rId26"/>
  </p:handoutMasterIdLst>
  <p:sldIdLst>
    <p:sldId id="26505" r:id="rId5"/>
    <p:sldId id="26383" r:id="rId6"/>
    <p:sldId id="271" r:id="rId7"/>
    <p:sldId id="26527" r:id="rId8"/>
    <p:sldId id="26537" r:id="rId9"/>
    <p:sldId id="26506" r:id="rId10"/>
    <p:sldId id="26524" r:id="rId11"/>
    <p:sldId id="26529" r:id="rId12"/>
    <p:sldId id="26526" r:id="rId13"/>
    <p:sldId id="26542" r:id="rId14"/>
    <p:sldId id="26543" r:id="rId15"/>
    <p:sldId id="26510" r:id="rId16"/>
    <p:sldId id="26522" r:id="rId17"/>
    <p:sldId id="26528" r:id="rId18"/>
    <p:sldId id="26541" r:id="rId19"/>
    <p:sldId id="26534" r:id="rId20"/>
    <p:sldId id="26535" r:id="rId21"/>
    <p:sldId id="26536" r:id="rId22"/>
    <p:sldId id="360" r:id="rId23"/>
    <p:sldId id="361" r:id="rId24"/>
  </p:sldIdLst>
  <p:sldSz cx="12192000" cy="6858000"/>
  <p:notesSz cx="6858000" cy="9144000"/>
  <p:embeddedFontLst>
    <p:embeddedFont>
      <p:font typeface="Cambria Math" panose="02040503050406030204" pitchFamily="18" charset="0"/>
      <p:regular r:id="rId27"/>
    </p:embeddedFont>
    <p:embeddedFont>
      <p:font typeface="Public Sans" pitchFamily="2" charset="0"/>
      <p:regular r:id="rId28"/>
      <p:bold r:id="rId29"/>
      <p:italic r:id="rId30"/>
      <p:boldItalic r:id="rId3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Lesson 5" id="{37641C72-2B0D-4DA7-863C-82465FA72A95}">
          <p14:sldIdLst>
            <p14:sldId id="26505"/>
            <p14:sldId id="26383"/>
            <p14:sldId id="271"/>
            <p14:sldId id="26527"/>
            <p14:sldId id="26537"/>
            <p14:sldId id="26506"/>
            <p14:sldId id="26524"/>
            <p14:sldId id="26529"/>
            <p14:sldId id="26526"/>
            <p14:sldId id="26542"/>
            <p14:sldId id="26543"/>
            <p14:sldId id="26510"/>
            <p14:sldId id="26522"/>
            <p14:sldId id="26528"/>
            <p14:sldId id="26541"/>
            <p14:sldId id="26534"/>
            <p14:sldId id="26535"/>
            <p14:sldId id="26536"/>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FD22F13-BCEA-AC4D-F704-69E9602F823B}" name="Samuel McOnie" initials="SM" userId="S::Samuel.McOnie2@det.nsw.edu.au::4edae52c-3859-458f-be36-be36f687d27c" providerId="AD"/>
  <p188:author id="{C217C917-583C-E77D-B579-6E8946FFDC11}" name="Sam Houda" initials="SH" userId="S::samantha.houda1@det.nsw.edu.au::8177d86a-8cc2-4537-942b-686d9dda63ce" providerId="AD"/>
  <p188:author id="{07BE1E32-B1B9-C586-6223-7A9FA1A7B64E}" name="Colleen Worton" initials="CW" userId="S::Colleen.Worton1@det.nsw.edu.au::a6748734-c10b-4b5d-9295-d5dfe3f3f624" providerId="AD"/>
  <p188:author id="{A6DAB353-8D81-E608-7DD3-43E4C112E44B}" name="Kieran Monahan" initials="KM" userId="S::Kieran.Monahan2@det.nsw.edu.au::2396da56-7c72-42ec-9d76-e256a0950c83" providerId="AD"/>
  <p188:author id="{15D3C655-FA0C-37E3-0AF9-B42F82485347}" name="Lee Hyland" initials="LH" userId="S::LESLEE.HYLAND@det.nsw.edu.au::236b8219-96ed-46a5-92bf-a10e6892f95f" providerId="AD"/>
  <p188:author id="{C461638E-F1F5-7186-9758-0B4A52497F93}" name="Meagan Rodda" initials="MR" userId="S::Meagan.Rodda@det.nsw.edu.au::efecb8de-290d-42b5-96ee-00df0648c086" providerId="AD"/>
  <p188:author id="{F6A5708F-C57C-9878-4BD1-7490923A900F}" name="Colleen Worton" initials="CW" userId="S::colleen.worton1@det.nsw.edu.au::a6748734-c10b-4b5d-9295-d5dfe3f3f624"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BE7"/>
    <a:srgbClr val="B51458"/>
    <a:srgbClr val="00ACC2"/>
    <a:srgbClr val="64BB47"/>
    <a:srgbClr val="E5F7FC"/>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78C15F-1ECB-474B-9649-4DA0C6698412}" v="1" dt="2026-02-09T23:34:14.401"/>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59"/>
    <p:restoredTop sz="94719"/>
  </p:normalViewPr>
  <p:slideViewPr>
    <p:cSldViewPr snapToGrid="0">
      <p:cViewPr varScale="1">
        <p:scale>
          <a:sx n="101" d="100"/>
          <a:sy n="101" d="100"/>
        </p:scale>
        <p:origin x="138" y="138"/>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10/02/2026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10/02/2026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3AE2B-6F55-A63F-44E5-43FA0EDB19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509181-1ADC-BFE9-4A63-3C57437B39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908755-B4C9-823C-4EA3-ABAA3343886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EB02449-6847-5E89-7B93-09C90CC67757}"/>
              </a:ext>
            </a:extLst>
          </p:cNvPr>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3609176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1063843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9D9F4-7FF3-D918-5C67-6F5F9465BD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70EC9B-5954-9091-8439-2765F939A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ADFFC3-7D55-08BF-FEAC-3A995B477D6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00B58ED-69F5-E416-82EC-BCB54930E5C7}"/>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3306000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3138858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2285575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The product rule</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Unit 6 – Differentiation techniques and applications</a:t>
            </a:r>
          </a:p>
        </p:txBody>
      </p:sp>
      <p:pic>
        <p:nvPicPr>
          <p:cNvPr id="5" name="Picture Placeholder 4">
            <a:extLst>
              <a:ext uri="{FF2B5EF4-FFF2-40B4-BE49-F238E27FC236}">
                <a16:creationId xmlns:a16="http://schemas.microsoft.com/office/drawing/2014/main" id="{DBB276B6-9787-2895-17E6-A0C8105FA81C}"/>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AD006-6D78-DB8E-FF38-E26965E1AB49}"/>
            </a:ext>
          </a:extLst>
        </p:cNvPr>
        <p:cNvGrpSpPr/>
        <p:nvPr/>
      </p:nvGrpSpPr>
      <p:grpSpPr>
        <a:xfrm>
          <a:off x="0" y="0"/>
          <a:ext cx="0" cy="0"/>
          <a:chOff x="0" y="0"/>
          <a:chExt cx="0" cy="0"/>
        </a:xfrm>
      </p:grpSpPr>
      <p:sp>
        <p:nvSpPr>
          <p:cNvPr id="17" name="Red 4 border">
            <a:extLst>
              <a:ext uri="{FF2B5EF4-FFF2-40B4-BE49-F238E27FC236}">
                <a16:creationId xmlns:a16="http://schemas.microsoft.com/office/drawing/2014/main" id="{4DD57061-A5AB-204E-A0C8-666971FD7453}"/>
              </a:ext>
              <a:ext uri="{C183D7F6-B498-43B3-948B-1728B52AA6E4}">
                <adec:decorative xmlns:adec="http://schemas.microsoft.com/office/drawing/2017/decorative" val="1"/>
              </a:ext>
            </a:extLst>
          </p:cNvPr>
          <p:cNvSpPr/>
          <p:nvPr/>
        </p:nvSpPr>
        <p:spPr>
          <a:xfrm>
            <a:off x="7184572" y="5096283"/>
            <a:ext cx="998375" cy="488950"/>
          </a:xfrm>
          <a:prstGeom prst="rect">
            <a:avLst/>
          </a:prstGeom>
          <a:solidFill>
            <a:schemeClr val="accent6"/>
          </a:solidFill>
          <a:ln w="19050">
            <a:solidFill>
              <a:schemeClr val="tx2"/>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11" name="Blue 4 border">
            <a:extLst>
              <a:ext uri="{FF2B5EF4-FFF2-40B4-BE49-F238E27FC236}">
                <a16:creationId xmlns:a16="http://schemas.microsoft.com/office/drawing/2014/main" id="{2193CB61-2356-C31C-CDC8-6F1AB200376F}"/>
              </a:ext>
              <a:ext uri="{C183D7F6-B498-43B3-948B-1728B52AA6E4}">
                <adec:decorative xmlns:adec="http://schemas.microsoft.com/office/drawing/2017/decorative" val="1"/>
              </a:ext>
            </a:extLst>
          </p:cNvPr>
          <p:cNvSpPr/>
          <p:nvPr/>
        </p:nvSpPr>
        <p:spPr>
          <a:xfrm>
            <a:off x="4581332" y="5085183"/>
            <a:ext cx="1007706" cy="466531"/>
          </a:xfrm>
          <a:prstGeom prst="rect">
            <a:avLst/>
          </a:prstGeom>
          <a:solidFill>
            <a:schemeClr val="accent4"/>
          </a:solidFill>
          <a:ln w="19050">
            <a:solidFill>
              <a:schemeClr val="accent2"/>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16" name="Red 4">
            <a:extLst>
              <a:ext uri="{FF2B5EF4-FFF2-40B4-BE49-F238E27FC236}">
                <a16:creationId xmlns:a16="http://schemas.microsoft.com/office/drawing/2014/main" id="{DA4D2877-CAE8-B60A-27BD-D91D65F23AC4}"/>
              </a:ext>
              <a:ext uri="{C183D7F6-B498-43B3-948B-1728B52AA6E4}">
                <adec:decorative xmlns:adec="http://schemas.microsoft.com/office/drawing/2017/decorative" val="1"/>
              </a:ext>
            </a:extLst>
          </p:cNvPr>
          <p:cNvSpPr/>
          <p:nvPr/>
        </p:nvSpPr>
        <p:spPr>
          <a:xfrm>
            <a:off x="5803642" y="5085630"/>
            <a:ext cx="1138334" cy="488950"/>
          </a:xfrm>
          <a:prstGeom prst="rect">
            <a:avLst/>
          </a:prstGeom>
          <a:solidFill>
            <a:schemeClr val="accent6"/>
          </a:solidFill>
          <a:ln>
            <a:solidFill>
              <a:schemeClr val="accent4"/>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12" name="Blue 4">
            <a:extLst>
              <a:ext uri="{FF2B5EF4-FFF2-40B4-BE49-F238E27FC236}">
                <a16:creationId xmlns:a16="http://schemas.microsoft.com/office/drawing/2014/main" id="{9C1F993D-D617-DE51-224F-2AEAB02A61F5}"/>
              </a:ext>
              <a:ext uri="{C183D7F6-B498-43B3-948B-1728B52AA6E4}">
                <adec:decorative xmlns:adec="http://schemas.microsoft.com/office/drawing/2017/decorative" val="1"/>
              </a:ext>
            </a:extLst>
          </p:cNvPr>
          <p:cNvSpPr/>
          <p:nvPr/>
        </p:nvSpPr>
        <p:spPr>
          <a:xfrm>
            <a:off x="8360228" y="5092928"/>
            <a:ext cx="317241" cy="488950"/>
          </a:xfrm>
          <a:prstGeom prst="rect">
            <a:avLst/>
          </a:prstGeom>
          <a:solidFill>
            <a:schemeClr val="accent4"/>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14" name="Red 2">
            <a:extLst>
              <a:ext uri="{FF2B5EF4-FFF2-40B4-BE49-F238E27FC236}">
                <a16:creationId xmlns:a16="http://schemas.microsoft.com/office/drawing/2014/main" id="{F149B458-A6D5-2286-F088-7626797FC237}"/>
              </a:ext>
              <a:ext uri="{C183D7F6-B498-43B3-948B-1728B52AA6E4}">
                <adec:decorative xmlns:adec="http://schemas.microsoft.com/office/drawing/2017/decorative" val="1"/>
              </a:ext>
            </a:extLst>
          </p:cNvPr>
          <p:cNvSpPr/>
          <p:nvPr/>
        </p:nvSpPr>
        <p:spPr>
          <a:xfrm>
            <a:off x="3542833" y="3151804"/>
            <a:ext cx="5162628" cy="488950"/>
          </a:xfrm>
          <a:prstGeom prst="rect">
            <a:avLst/>
          </a:prstGeom>
          <a:solidFill>
            <a:schemeClr val="accent6"/>
          </a:solidFill>
          <a:ln>
            <a:solidFill>
              <a:schemeClr val="accent4"/>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9" name="Blue 2">
            <a:extLst>
              <a:ext uri="{FF2B5EF4-FFF2-40B4-BE49-F238E27FC236}">
                <a16:creationId xmlns:a16="http://schemas.microsoft.com/office/drawing/2014/main" id="{EFCD6D45-9813-7920-6523-34B76991557D}"/>
              </a:ext>
              <a:ext uri="{C183D7F6-B498-43B3-948B-1728B52AA6E4}">
                <adec:decorative xmlns:adec="http://schemas.microsoft.com/office/drawing/2017/decorative" val="1"/>
              </a:ext>
            </a:extLst>
          </p:cNvPr>
          <p:cNvSpPr/>
          <p:nvPr/>
        </p:nvSpPr>
        <p:spPr>
          <a:xfrm>
            <a:off x="4889239" y="2331487"/>
            <a:ext cx="2407300" cy="488950"/>
          </a:xfrm>
          <a:prstGeom prst="rect">
            <a:avLst/>
          </a:prstGeom>
          <a:solidFill>
            <a:schemeClr val="accent4"/>
          </a:solidFill>
          <a:ln>
            <a:solidFill>
              <a:schemeClr val="accent6"/>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15" name="Red 3">
            <a:extLst>
              <a:ext uri="{FF2B5EF4-FFF2-40B4-BE49-F238E27FC236}">
                <a16:creationId xmlns:a16="http://schemas.microsoft.com/office/drawing/2014/main" id="{E80CD527-B11C-1FA0-40B1-59D87D6AAAE5}"/>
              </a:ext>
              <a:ext uri="{C183D7F6-B498-43B3-948B-1728B52AA6E4}">
                <adec:decorative xmlns:adec="http://schemas.microsoft.com/office/drawing/2017/decorative" val="1"/>
              </a:ext>
            </a:extLst>
          </p:cNvPr>
          <p:cNvSpPr/>
          <p:nvPr/>
        </p:nvSpPr>
        <p:spPr>
          <a:xfrm>
            <a:off x="3545632" y="3161004"/>
            <a:ext cx="1511559" cy="488950"/>
          </a:xfrm>
          <a:prstGeom prst="rect">
            <a:avLst/>
          </a:prstGeom>
          <a:solidFill>
            <a:schemeClr val="accent6"/>
          </a:solidFill>
          <a:ln w="19050">
            <a:solidFill>
              <a:schemeClr val="tx2"/>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18" name="Blue 3">
            <a:extLst>
              <a:ext uri="{FF2B5EF4-FFF2-40B4-BE49-F238E27FC236}">
                <a16:creationId xmlns:a16="http://schemas.microsoft.com/office/drawing/2014/main" id="{ABA9CA3F-79F8-03FA-0B57-D8CA972D2225}"/>
              </a:ext>
              <a:ext uri="{C183D7F6-B498-43B3-948B-1728B52AA6E4}">
                <adec:decorative xmlns:adec="http://schemas.microsoft.com/office/drawing/2017/decorative" val="1"/>
              </a:ext>
            </a:extLst>
          </p:cNvPr>
          <p:cNvSpPr/>
          <p:nvPr/>
        </p:nvSpPr>
        <p:spPr>
          <a:xfrm>
            <a:off x="4877366" y="2333561"/>
            <a:ext cx="1588747" cy="488950"/>
          </a:xfrm>
          <a:prstGeom prst="rect">
            <a:avLst/>
          </a:prstGeom>
          <a:solidFill>
            <a:schemeClr val="accent4"/>
          </a:solidFill>
          <a:ln w="19050">
            <a:solidFill>
              <a:schemeClr val="accent2"/>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13" name="Red 1">
            <a:extLst>
              <a:ext uri="{FF2B5EF4-FFF2-40B4-BE49-F238E27FC236}">
                <a16:creationId xmlns:a16="http://schemas.microsoft.com/office/drawing/2014/main" id="{AE6EB7F5-8761-E913-2834-D72CD63A9C08}"/>
              </a:ext>
              <a:ext uri="{C183D7F6-B498-43B3-948B-1728B52AA6E4}">
                <adec:decorative xmlns:adec="http://schemas.microsoft.com/office/drawing/2017/decorative" val="1"/>
              </a:ext>
            </a:extLst>
          </p:cNvPr>
          <p:cNvSpPr/>
          <p:nvPr/>
        </p:nvSpPr>
        <p:spPr>
          <a:xfrm>
            <a:off x="4188275" y="1532944"/>
            <a:ext cx="896910" cy="503852"/>
          </a:xfrm>
          <a:prstGeom prst="rect">
            <a:avLst/>
          </a:prstGeom>
          <a:solidFill>
            <a:schemeClr val="accent6"/>
          </a:solidFill>
          <a:ln>
            <a:solidFill>
              <a:schemeClr val="accent4"/>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8" name="Blue 1">
            <a:extLst>
              <a:ext uri="{FF2B5EF4-FFF2-40B4-BE49-F238E27FC236}">
                <a16:creationId xmlns:a16="http://schemas.microsoft.com/office/drawing/2014/main" id="{B5C3F306-3273-F9F0-2DFD-A15448445D09}"/>
              </a:ext>
              <a:ext uri="{C183D7F6-B498-43B3-948B-1728B52AA6E4}">
                <adec:decorative xmlns:adec="http://schemas.microsoft.com/office/drawing/2017/decorative" val="1"/>
              </a:ext>
            </a:extLst>
          </p:cNvPr>
          <p:cNvSpPr/>
          <p:nvPr/>
        </p:nvSpPr>
        <p:spPr>
          <a:xfrm>
            <a:off x="3199669" y="1531659"/>
            <a:ext cx="969264" cy="488950"/>
          </a:xfrm>
          <a:prstGeom prst="rect">
            <a:avLst/>
          </a:prstGeom>
          <a:solidFill>
            <a:schemeClr val="accent4"/>
          </a:solidFill>
          <a:ln>
            <a:solidFill>
              <a:schemeClr val="accent6"/>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2" name="Slide Number Placeholder 1">
            <a:extLst>
              <a:ext uri="{FF2B5EF4-FFF2-40B4-BE49-F238E27FC236}">
                <a16:creationId xmlns:a16="http://schemas.microsoft.com/office/drawing/2014/main" id="{A0C321A1-24FD-391C-DBD4-10907EB0098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
        <p:nvSpPr>
          <p:cNvPr id="3" name="Title 2">
            <a:extLst>
              <a:ext uri="{FF2B5EF4-FFF2-40B4-BE49-F238E27FC236}">
                <a16:creationId xmlns:a16="http://schemas.microsoft.com/office/drawing/2014/main" id="{42F4C1E9-1B0C-E777-FE7C-4E8304FEA2BD}"/>
              </a:ext>
            </a:extLst>
          </p:cNvPr>
          <p:cNvSpPr>
            <a:spLocks noGrp="1"/>
          </p:cNvSpPr>
          <p:nvPr>
            <p:ph type="title"/>
          </p:nvPr>
        </p:nvSpPr>
        <p:spPr/>
        <p:txBody>
          <a:bodyPr/>
          <a:lstStyle/>
          <a:p>
            <a:r>
              <a:rPr lang="en-AU" dirty="0">
                <a:latin typeface="+mj-lt"/>
              </a:rPr>
              <a:t>Using the product rule (3)</a:t>
            </a:r>
          </a:p>
        </p:txBody>
      </p:sp>
      <p:sp>
        <p:nvSpPr>
          <p:cNvPr id="4" name="Text Placeholder 3">
            <a:extLst>
              <a:ext uri="{FF2B5EF4-FFF2-40B4-BE49-F238E27FC236}">
                <a16:creationId xmlns:a16="http://schemas.microsoft.com/office/drawing/2014/main" id="{52492283-7C70-A39C-D8BF-790E83F7B0D0}"/>
              </a:ext>
            </a:extLst>
          </p:cNvPr>
          <p:cNvSpPr>
            <a:spLocks noGrp="1"/>
          </p:cNvSpPr>
          <p:nvPr>
            <p:ph type="body" sz="quarter" idx="18"/>
          </p:nvPr>
        </p:nvSpPr>
        <p:spPr/>
        <p:txBody>
          <a:bodyPr/>
          <a:lstStyle/>
          <a:p>
            <a:r>
              <a:rPr lang="en-AU" dirty="0">
                <a:latin typeface="+mj-lt"/>
              </a:rPr>
              <a:t>Worked example</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7EED4E58-C987-2C9D-CF79-61049F214500}"/>
                  </a:ext>
                </a:extLst>
              </p:cNvPr>
              <p:cNvSpPr>
                <a:spLocks noGrp="1"/>
              </p:cNvSpPr>
              <p:nvPr>
                <p:ph type="body" sz="quarter" idx="17"/>
              </p:nvPr>
            </p:nvSpPr>
            <p:spPr>
              <a:xfrm>
                <a:off x="350889" y="1531659"/>
                <a:ext cx="11484000" cy="4807835"/>
              </a:xfrm>
              <a:ln w="19050">
                <a:noFill/>
              </a:ln>
            </p:spPr>
            <p:txBody>
              <a:bodyPr/>
              <a:lstStyle/>
              <a:p>
                <a:r>
                  <a:rPr lang="en-AU" dirty="0"/>
                  <a:t>Find the derivative of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i="1">
                                <a:latin typeface="Cambria Math" panose="02040503050406030204" pitchFamily="18" charset="0"/>
                              </a:rPr>
                            </m:ctrlPr>
                          </m:dPr>
                          <m:e>
                            <m:r>
                              <a:rPr lang="en-AU" b="0" i="1" smtClean="0">
                                <a:latin typeface="Cambria Math" panose="02040503050406030204" pitchFamily="18" charset="0"/>
                              </a:rPr>
                              <m:t>7</m:t>
                            </m:r>
                            <m:r>
                              <a:rPr lang="en-AU" i="1">
                                <a:latin typeface="Cambria Math" panose="02040503050406030204" pitchFamily="18" charset="0"/>
                              </a:rPr>
                              <m:t>𝑥</m:t>
                            </m:r>
                            <m:r>
                              <a:rPr lang="en-AU" i="1">
                                <a:latin typeface="Cambria Math" panose="02040503050406030204" pitchFamily="18" charset="0"/>
                              </a:rPr>
                              <m:t>−3</m:t>
                            </m:r>
                          </m:e>
                        </m:d>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+1</m:t>
                            </m:r>
                          </m:e>
                        </m:d>
                      </m:e>
                      <m:sup>
                        <m:r>
                          <a:rPr lang="en-AU" b="0" i="1" smtClean="0">
                            <a:latin typeface="Cambria Math" panose="02040503050406030204" pitchFamily="18" charset="0"/>
                          </a:rPr>
                          <m:t>5</m:t>
                        </m:r>
                      </m:sup>
                    </m:sSup>
                  </m:oMath>
                </a14:m>
                <a:r>
                  <a:rPr lang="en-AU" dirty="0"/>
                  <a:t>.</a:t>
                </a:r>
              </a:p>
              <a:p>
                <a:pPr algn="ctr"/>
                <a14:m>
                  <m:oMath xmlns:m="http://schemas.openxmlformats.org/officeDocument/2006/math">
                    <m:r>
                      <a:rPr lang="en-AU" b="0" i="1" smtClean="0">
                        <a:latin typeface="Cambria Math" panose="02040503050406030204" pitchFamily="18" charset="0"/>
                      </a:rPr>
                      <m:t>𝑢</m:t>
                    </m:r>
                    <m:r>
                      <a:rPr lang="en-AU" b="0" i="1" smtClean="0">
                        <a:latin typeface="Cambria Math" panose="02040503050406030204" pitchFamily="18" charset="0"/>
                      </a:rPr>
                      <m:t>=(7</m:t>
                    </m:r>
                    <m:r>
                      <a:rPr lang="en-AU" b="0" i="1" smtClean="0">
                        <a:latin typeface="Cambria Math" panose="02040503050406030204" pitchFamily="18" charset="0"/>
                      </a:rPr>
                      <m:t>𝑥</m:t>
                    </m:r>
                    <m:r>
                      <a:rPr lang="en-AU" b="0" i="1" smtClean="0">
                        <a:latin typeface="Cambria Math" panose="02040503050406030204" pitchFamily="18" charset="0"/>
                      </a:rPr>
                      <m:t>−3)</m:t>
                    </m:r>
                  </m:oMath>
                </a14:m>
                <a:r>
                  <a:rPr lang="en-AU" dirty="0"/>
                  <a:t>, </a:t>
                </a:r>
                <a14:m>
                  <m:oMath xmlns:m="http://schemas.openxmlformats.org/officeDocument/2006/math">
                    <m:f>
                      <m:fPr>
                        <m:ctrlPr>
                          <a:rPr lang="en-AU" b="0" i="1" dirty="0" smtClean="0">
                            <a:latin typeface="Cambria Math" panose="02040503050406030204" pitchFamily="18" charset="0"/>
                          </a:rPr>
                        </m:ctrlPr>
                      </m:fPr>
                      <m:num>
                        <m:r>
                          <a:rPr lang="en-AU" b="0" i="1" dirty="0" smtClean="0">
                            <a:latin typeface="Cambria Math" panose="02040503050406030204" pitchFamily="18" charset="0"/>
                          </a:rPr>
                          <m:t>𝑑𝑢</m:t>
                        </m:r>
                      </m:num>
                      <m:den>
                        <m:r>
                          <a:rPr lang="en-AU" b="0" i="1" dirty="0" smtClean="0">
                            <a:latin typeface="Cambria Math" panose="02040503050406030204" pitchFamily="18" charset="0"/>
                          </a:rPr>
                          <m:t>𝑑𝑥</m:t>
                        </m:r>
                      </m:den>
                    </m:f>
                    <m:r>
                      <a:rPr lang="en-AU" b="0" i="1" dirty="0" smtClean="0">
                        <a:latin typeface="Cambria Math" panose="02040503050406030204" pitchFamily="18" charset="0"/>
                      </a:rPr>
                      <m:t>=7</m:t>
                    </m:r>
                  </m:oMath>
                </a14:m>
                <a:endParaRPr lang="en-AU" dirty="0"/>
              </a:p>
              <a:p>
                <a:pPr algn="ctr"/>
                <a14:m>
                  <m:oMath xmlns:m="http://schemas.openxmlformats.org/officeDocument/2006/math">
                    <m:r>
                      <a:rPr lang="en-AU" i="1">
                        <a:latin typeface="Cambria Math" panose="02040503050406030204" pitchFamily="18" charset="0"/>
                      </a:rPr>
                      <m:t>𝑣</m:t>
                    </m:r>
                    <m:r>
                      <a:rPr lang="en-AU" i="1">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+1</m:t>
                            </m:r>
                          </m:e>
                        </m:d>
                      </m:e>
                      <m:sup>
                        <m:r>
                          <a:rPr lang="en-AU" b="0" i="1" smtClean="0">
                            <a:latin typeface="Cambria Math" panose="02040503050406030204" pitchFamily="18" charset="0"/>
                          </a:rPr>
                          <m:t>5</m:t>
                        </m:r>
                      </m:sup>
                    </m:sSup>
                  </m:oMath>
                </a14:m>
                <a:r>
                  <a:rPr lang="en-AU" dirty="0"/>
                  <a:t>,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𝑑𝑣</m:t>
                        </m:r>
                      </m:num>
                      <m:den>
                        <m:r>
                          <a:rPr lang="en-AU" b="0" i="1" smtClean="0">
                            <a:latin typeface="Cambria Math" panose="02040503050406030204" pitchFamily="18" charset="0"/>
                          </a:rPr>
                          <m:t>𝑑𝑥</m:t>
                        </m:r>
                      </m:den>
                    </m:f>
                    <m:r>
                      <a:rPr lang="en-AU" i="1">
                        <a:latin typeface="Cambria Math" panose="02040503050406030204" pitchFamily="18" charset="0"/>
                      </a:rPr>
                      <m:t>=5</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+1</m:t>
                            </m:r>
                          </m:e>
                        </m:d>
                      </m:e>
                      <m:sup>
                        <m:r>
                          <a:rPr lang="en-AU" i="1">
                            <a:latin typeface="Cambria Math" panose="02040503050406030204" pitchFamily="18" charset="0"/>
                          </a:rPr>
                          <m:t>4</m:t>
                        </m:r>
                      </m:sup>
                    </m:sSup>
                    <m:r>
                      <a:rPr lang="en-AU" i="1">
                        <a:latin typeface="Cambria Math" panose="02040503050406030204" pitchFamily="18" charset="0"/>
                      </a:rPr>
                      <m:t>×1=5</m:t>
                    </m:r>
                    <m:r>
                      <m:rPr>
                        <m:nor/>
                      </m:rPr>
                      <a:rPr lang="en-AU" dirty="0"/>
                      <m:t> </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+1</m:t>
                            </m:r>
                          </m:e>
                        </m:d>
                      </m:e>
                      <m:sup>
                        <m:r>
                          <a:rPr lang="en-AU" i="1">
                            <a:latin typeface="Cambria Math" panose="02040503050406030204" pitchFamily="18" charset="0"/>
                          </a:rPr>
                          <m:t>4</m:t>
                        </m:r>
                      </m:sup>
                    </m:sSup>
                  </m:oMath>
                </a14:m>
                <a:endParaRPr lang="en-AU" dirty="0"/>
              </a:p>
              <a:p>
                <a:pPr algn="ctr">
                  <a:lnSpc>
                    <a:spcPct val="200000"/>
                  </a:lnSpc>
                </a:pPr>
                <a14:m>
                  <m:oMathPara xmlns:m="http://schemas.openxmlformats.org/officeDocument/2006/math">
                    <m:oMathParaPr>
                      <m:jc m:val="centerGroup"/>
                    </m:oMathParaPr>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𝑑𝑦</m:t>
                          </m:r>
                        </m:num>
                        <m:den>
                          <m:r>
                            <a:rPr lang="en-AU" b="0" i="1" smtClean="0">
                              <a:latin typeface="Cambria Math" panose="02040503050406030204" pitchFamily="18" charset="0"/>
                            </a:rPr>
                            <m:t>𝑑𝑥</m:t>
                          </m:r>
                        </m:den>
                      </m:f>
                      <m:r>
                        <m:rPr>
                          <m:aln/>
                        </m:rPr>
                        <a:rPr lang="en-AU" b="0" i="1" smtClean="0">
                          <a:latin typeface="Cambria Math" panose="02040503050406030204" pitchFamily="18" charset="0"/>
                        </a:rPr>
                        <m:t>=</m:t>
                      </m:r>
                      <m:r>
                        <a:rPr lang="en-AU" b="0" i="1" smtClean="0">
                          <a:latin typeface="Cambria Math" panose="02040503050406030204" pitchFamily="18" charset="0"/>
                        </a:rPr>
                        <m:t>𝑢</m:t>
                      </m:r>
                      <m:f>
                        <m:fPr>
                          <m:ctrlPr>
                            <a:rPr lang="en-AU" b="0" i="1" smtClean="0">
                              <a:latin typeface="Cambria Math" panose="02040503050406030204" pitchFamily="18" charset="0"/>
                            </a:rPr>
                          </m:ctrlPr>
                        </m:fPr>
                        <m:num>
                          <m:r>
                            <a:rPr lang="en-AU" b="0" i="1" smtClean="0">
                              <a:latin typeface="Cambria Math" panose="02040503050406030204" pitchFamily="18" charset="0"/>
                            </a:rPr>
                            <m:t>𝑑𝑣</m:t>
                          </m:r>
                        </m:num>
                        <m:den>
                          <m:r>
                            <a:rPr lang="en-AU" b="0" i="1" smtClean="0">
                              <a:latin typeface="Cambria Math" panose="02040503050406030204" pitchFamily="18" charset="0"/>
                            </a:rPr>
                            <m:t>𝑑𝑥</m:t>
                          </m:r>
                        </m:den>
                      </m:f>
                      <m:r>
                        <a:rPr lang="en-AU" b="0" i="1" smtClean="0">
                          <a:latin typeface="Cambria Math" panose="02040503050406030204" pitchFamily="18" charset="0"/>
                        </a:rPr>
                        <m:t>+</m:t>
                      </m:r>
                      <m:r>
                        <a:rPr lang="en-AU" b="0" i="1" smtClean="0">
                          <a:latin typeface="Cambria Math" panose="02040503050406030204" pitchFamily="18" charset="0"/>
                        </a:rPr>
                        <m:t>𝑣</m:t>
                      </m:r>
                      <m:f>
                        <m:fPr>
                          <m:ctrlPr>
                            <a:rPr lang="en-AU" b="0" i="1" smtClean="0">
                              <a:latin typeface="Cambria Math" panose="02040503050406030204" pitchFamily="18" charset="0"/>
                            </a:rPr>
                          </m:ctrlPr>
                        </m:fPr>
                        <m:num>
                          <m:r>
                            <a:rPr lang="en-AU" b="0" i="1" smtClean="0">
                              <a:latin typeface="Cambria Math" panose="02040503050406030204" pitchFamily="18" charset="0"/>
                            </a:rPr>
                            <m:t>𝑑𝑢</m:t>
                          </m:r>
                        </m:num>
                        <m:den>
                          <m:r>
                            <a:rPr lang="en-AU" b="0" i="1" smtClean="0">
                              <a:latin typeface="Cambria Math" panose="02040503050406030204" pitchFamily="18" charset="0"/>
                            </a:rPr>
                            <m:t>𝑑𝑥</m:t>
                          </m:r>
                        </m:den>
                      </m:f>
                    </m:oMath>
                    <m:oMath xmlns:m="http://schemas.openxmlformats.org/officeDocument/2006/math">
                      <m:r>
                        <m:rPr>
                          <m:aln/>
                        </m:rPr>
                        <a:rPr lang="en-AU" i="1">
                          <a:latin typeface="Cambria Math" panose="02040503050406030204" pitchFamily="18" charset="0"/>
                        </a:rPr>
                        <m:t>=</m:t>
                      </m:r>
                      <m:d>
                        <m:dPr>
                          <m:ctrlPr>
                            <a:rPr lang="en-AU" i="1">
                              <a:latin typeface="Cambria Math" panose="02040503050406030204" pitchFamily="18" charset="0"/>
                            </a:rPr>
                          </m:ctrlPr>
                        </m:dPr>
                        <m:e>
                          <m:r>
                            <a:rPr lang="en-AU" b="0" i="1" smtClean="0">
                              <a:latin typeface="Cambria Math" panose="02040503050406030204" pitchFamily="18" charset="0"/>
                            </a:rPr>
                            <m:t>7</m:t>
                          </m:r>
                          <m:r>
                            <a:rPr lang="en-AU" i="1">
                              <a:latin typeface="Cambria Math" panose="02040503050406030204" pitchFamily="18" charset="0"/>
                            </a:rPr>
                            <m:t>𝑥</m:t>
                          </m:r>
                          <m:r>
                            <a:rPr lang="en-AU" i="1">
                              <a:latin typeface="Cambria Math" panose="02040503050406030204" pitchFamily="18" charset="0"/>
                            </a:rPr>
                            <m:t>−3</m:t>
                          </m:r>
                        </m:e>
                      </m:d>
                      <m:r>
                        <a:rPr lang="en-AU" i="1">
                          <a:latin typeface="Cambria Math" panose="02040503050406030204" pitchFamily="18" charset="0"/>
                        </a:rPr>
                        <m:t>×</m:t>
                      </m:r>
                      <m:r>
                        <a:rPr lang="en-AU" b="0" i="1" smtClean="0">
                          <a:latin typeface="Cambria Math" panose="02040503050406030204" pitchFamily="18" charset="0"/>
                        </a:rPr>
                        <m:t>5</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b="0" i="1" smtClean="0">
                                  <a:latin typeface="Cambria Math" panose="02040503050406030204" pitchFamily="18" charset="0"/>
                                </a:rPr>
                                <m:t>𝑥</m:t>
                              </m:r>
                              <m:r>
                                <a:rPr lang="en-AU" i="1">
                                  <a:latin typeface="Cambria Math" panose="02040503050406030204" pitchFamily="18" charset="0"/>
                                </a:rPr>
                                <m:t>+1</m:t>
                              </m:r>
                            </m:e>
                          </m:d>
                        </m:e>
                        <m:sup>
                          <m:r>
                            <a:rPr lang="en-AU" b="0" i="1" smtClean="0">
                              <a:latin typeface="Cambria Math" panose="02040503050406030204" pitchFamily="18" charset="0"/>
                            </a:rPr>
                            <m:t>4</m:t>
                          </m:r>
                        </m:sup>
                      </m:sSup>
                      <m: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b="0" i="1" smtClean="0">
                                  <a:latin typeface="Cambria Math" panose="02040503050406030204" pitchFamily="18" charset="0"/>
                                </a:rPr>
                                <m:t>𝑥</m:t>
                              </m:r>
                              <m:r>
                                <a:rPr lang="en-AU" i="1">
                                  <a:latin typeface="Cambria Math" panose="02040503050406030204" pitchFamily="18" charset="0"/>
                                </a:rPr>
                                <m:t>+1</m:t>
                              </m:r>
                            </m:e>
                          </m:d>
                        </m:e>
                        <m:sup>
                          <m:r>
                            <a:rPr lang="en-AU" b="0" i="1" smtClean="0">
                              <a:latin typeface="Cambria Math" panose="02040503050406030204" pitchFamily="18" charset="0"/>
                            </a:rPr>
                            <m:t>5</m:t>
                          </m:r>
                        </m:sup>
                      </m:sSup>
                      <m:r>
                        <a:rPr lang="en-AU" b="0" i="1" smtClean="0">
                          <a:latin typeface="Cambria Math" panose="02040503050406030204" pitchFamily="18" charset="0"/>
                        </a:rPr>
                        <m:t>×7</m:t>
                      </m:r>
                    </m:oMath>
                    <m:oMath xmlns:m="http://schemas.openxmlformats.org/officeDocument/2006/math">
                      <m:r>
                        <m:rPr>
                          <m:aln/>
                        </m:rPr>
                        <a:rPr lang="en-AU" i="1">
                          <a:latin typeface="Cambria Math" panose="02040503050406030204" pitchFamily="18" charset="0"/>
                        </a:rPr>
                        <m:t>=</m:t>
                      </m:r>
                      <m:r>
                        <a:rPr lang="en-AU" b="0" i="1" smtClean="0">
                          <a:latin typeface="Cambria Math" panose="02040503050406030204" pitchFamily="18" charset="0"/>
                        </a:rPr>
                        <m:t>5</m:t>
                      </m:r>
                      <m:d>
                        <m:dPr>
                          <m:ctrlPr>
                            <a:rPr lang="en-AU" i="1">
                              <a:latin typeface="Cambria Math" panose="02040503050406030204" pitchFamily="18" charset="0"/>
                            </a:rPr>
                          </m:ctrlPr>
                        </m:dPr>
                        <m:e>
                          <m:r>
                            <a:rPr lang="en-AU" b="0" i="1" smtClean="0">
                              <a:latin typeface="Cambria Math" panose="02040503050406030204" pitchFamily="18" charset="0"/>
                            </a:rPr>
                            <m:t>7</m:t>
                          </m:r>
                          <m:r>
                            <a:rPr lang="en-AU" i="1">
                              <a:latin typeface="Cambria Math" panose="02040503050406030204" pitchFamily="18" charset="0"/>
                            </a:rPr>
                            <m:t>𝑥</m:t>
                          </m:r>
                          <m:r>
                            <a:rPr lang="en-AU" i="1">
                              <a:latin typeface="Cambria Math" panose="02040503050406030204" pitchFamily="18" charset="0"/>
                            </a:rPr>
                            <m:t>−3</m:t>
                          </m:r>
                        </m:e>
                      </m:d>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b="0" i="1" smtClean="0">
                                  <a:latin typeface="Cambria Math" panose="02040503050406030204" pitchFamily="18" charset="0"/>
                                </a:rPr>
                                <m:t>𝑥</m:t>
                              </m:r>
                              <m:r>
                                <a:rPr lang="en-AU" i="1">
                                  <a:latin typeface="Cambria Math" panose="02040503050406030204" pitchFamily="18" charset="0"/>
                                </a:rPr>
                                <m:t>+1</m:t>
                              </m:r>
                            </m:e>
                          </m:d>
                        </m:e>
                        <m:sup>
                          <m:r>
                            <a:rPr lang="en-AU" b="0" i="1" smtClean="0">
                              <a:latin typeface="Cambria Math" panose="02040503050406030204" pitchFamily="18" charset="0"/>
                            </a:rPr>
                            <m:t>4</m:t>
                          </m:r>
                        </m:sup>
                      </m:sSup>
                      <m:r>
                        <a:rPr lang="en-AU" i="1">
                          <a:latin typeface="Cambria Math" panose="02040503050406030204" pitchFamily="18" charset="0"/>
                        </a:rPr>
                        <m:t>+</m:t>
                      </m:r>
                      <m:r>
                        <a:rPr lang="en-AU" b="0" i="1" smtClean="0">
                          <a:latin typeface="Cambria Math" panose="02040503050406030204" pitchFamily="18" charset="0"/>
                        </a:rPr>
                        <m:t>7</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b="0" i="1" smtClean="0">
                                  <a:latin typeface="Cambria Math" panose="02040503050406030204" pitchFamily="18" charset="0"/>
                                </a:rPr>
                                <m:t>𝑥</m:t>
                              </m:r>
                              <m:r>
                                <a:rPr lang="en-AU" i="1">
                                  <a:latin typeface="Cambria Math" panose="02040503050406030204" pitchFamily="18" charset="0"/>
                                </a:rPr>
                                <m:t>+1</m:t>
                              </m:r>
                            </m:e>
                          </m:d>
                        </m:e>
                        <m:sup>
                          <m:r>
                            <a:rPr lang="en-AU" b="0" i="1" smtClean="0">
                              <a:latin typeface="Cambria Math" panose="02040503050406030204" pitchFamily="18" charset="0"/>
                            </a:rPr>
                            <m:t>5</m:t>
                          </m:r>
                        </m:sup>
                      </m:sSup>
                    </m:oMath>
                  </m:oMathPara>
                </a14:m>
                <a:endParaRPr lang="en-AU" b="0" i="1" dirty="0">
                  <a:latin typeface="Cambria Math" panose="02040503050406030204" pitchFamily="18" charset="0"/>
                </a:endParaRPr>
              </a:p>
            </p:txBody>
          </p:sp>
        </mc:Choice>
        <mc:Fallback xmlns="">
          <p:sp>
            <p:nvSpPr>
              <p:cNvPr id="5" name="Text Placeholder 4">
                <a:extLst>
                  <a:ext uri="{FF2B5EF4-FFF2-40B4-BE49-F238E27FC236}">
                    <a16:creationId xmlns:a16="http://schemas.microsoft.com/office/drawing/2014/main" id="{7EED4E58-C987-2C9D-CF79-61049F214500}"/>
                  </a:ext>
                </a:extLst>
              </p:cNvPr>
              <p:cNvSpPr>
                <a:spLocks noGrp="1" noRot="1" noChangeAspect="1" noMove="1" noResize="1" noEditPoints="1" noAdjustHandles="1" noChangeArrowheads="1" noChangeShapeType="1" noTextEdit="1"/>
              </p:cNvSpPr>
              <p:nvPr>
                <p:ph type="body" sz="quarter" idx="17"/>
              </p:nvPr>
            </p:nvSpPr>
            <p:spPr>
              <a:xfrm>
                <a:off x="350889" y="1531659"/>
                <a:ext cx="11484000" cy="4807835"/>
              </a:xfrm>
              <a:blipFill>
                <a:blip r:embed="rId4"/>
                <a:stretch>
                  <a:fillRect l="-1326"/>
                </a:stretch>
              </a:blipFill>
              <a:ln w="19050">
                <a:noFill/>
              </a:ln>
            </p:spPr>
            <p:txBody>
              <a:bodyPr/>
              <a:lstStyle/>
              <a:p>
                <a:r>
                  <a:rPr lang="en-US">
                    <a:noFill/>
                  </a:rPr>
                  <a:t> </a:t>
                </a:r>
              </a:p>
            </p:txBody>
          </p:sp>
        </mc:Fallback>
      </mc:AlternateContent>
      <p:sp>
        <p:nvSpPr>
          <p:cNvPr id="6" name="Speech Bubble: Rectangle with Corners Rounded 5">
            <a:extLst>
              <a:ext uri="{FF2B5EF4-FFF2-40B4-BE49-F238E27FC236}">
                <a16:creationId xmlns:a16="http://schemas.microsoft.com/office/drawing/2014/main" id="{DC9DE51A-6141-5949-D0E5-26F39DAB98DA}"/>
              </a:ext>
            </a:extLst>
          </p:cNvPr>
          <p:cNvSpPr/>
          <p:nvPr/>
        </p:nvSpPr>
        <p:spPr>
          <a:xfrm>
            <a:off x="8435067" y="910932"/>
            <a:ext cx="2803035" cy="1571259"/>
          </a:xfrm>
          <a:prstGeom prst="wedgeRoundRectCallout">
            <a:avLst>
              <a:gd name="adj1" fmla="val -84484"/>
              <a:gd name="adj2" fmla="val 7414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2000" dirty="0"/>
              <a:t>Why did we first differentiate each function separately?</a:t>
            </a:r>
          </a:p>
        </p:txBody>
      </p:sp>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C989F63F-2A6D-DB36-09CF-BFB27E0EB48F}"/>
                  </a:ext>
                </a:extLst>
              </p:cNvPr>
              <p:cNvSpPr/>
              <p:nvPr/>
            </p:nvSpPr>
            <p:spPr>
              <a:xfrm>
                <a:off x="423679" y="3631681"/>
                <a:ext cx="2683933" cy="1684867"/>
              </a:xfrm>
              <a:prstGeom prst="wedgeRoundRectCallout">
                <a:avLst>
                  <a:gd name="adj1" fmla="val 88540"/>
                  <a:gd name="adj2" fmla="val -4323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2000" dirty="0"/>
                  <a:t>What rule is being used to differentiate </a:t>
                </a:r>
                <a14:m>
                  <m:oMath xmlns:m="http://schemas.openxmlformats.org/officeDocument/2006/math">
                    <m:r>
                      <a:rPr lang="en-AU" sz="2000" b="0" i="1" smtClean="0">
                        <a:latin typeface="Cambria Math" panose="02040503050406030204" pitchFamily="18" charset="0"/>
                      </a:rPr>
                      <m:t>𝑣</m:t>
                    </m:r>
                  </m:oMath>
                </a14:m>
                <a:r>
                  <a:rPr lang="en-AU" sz="2000" dirty="0"/>
                  <a:t>?</a:t>
                </a:r>
              </a:p>
            </p:txBody>
          </p:sp>
        </mc:Choice>
        <mc:Fallback xmlns="">
          <p:sp>
            <p:nvSpPr>
              <p:cNvPr id="7" name="Speech Bubble: Rectangle with Corners Rounded 6">
                <a:extLst>
                  <a:ext uri="{FF2B5EF4-FFF2-40B4-BE49-F238E27FC236}">
                    <a16:creationId xmlns:a16="http://schemas.microsoft.com/office/drawing/2014/main" id="{C989F63F-2A6D-DB36-09CF-BFB27E0EB48F}"/>
                  </a:ext>
                </a:extLst>
              </p:cNvPr>
              <p:cNvSpPr>
                <a:spLocks noRot="1" noChangeAspect="1" noMove="1" noResize="1" noEditPoints="1" noAdjustHandles="1" noChangeArrowheads="1" noChangeShapeType="1" noTextEdit="1"/>
              </p:cNvSpPr>
              <p:nvPr/>
            </p:nvSpPr>
            <p:spPr>
              <a:xfrm>
                <a:off x="423679" y="3631681"/>
                <a:ext cx="2683933" cy="1684867"/>
              </a:xfrm>
              <a:prstGeom prst="wedgeRoundRectCallout">
                <a:avLst>
                  <a:gd name="adj1" fmla="val 88540"/>
                  <a:gd name="adj2" fmla="val -43233"/>
                  <a:gd name="adj3" fmla="val 16667"/>
                </a:avLst>
              </a:prstGeom>
              <a:blipFill>
                <a:blip r:embed="rId5"/>
                <a:stretch>
                  <a:fillRect/>
                </a:stretch>
              </a:blipFill>
            </p:spPr>
            <p:txBody>
              <a:bodyPr/>
              <a:lstStyle/>
              <a:p>
                <a:r>
                  <a:rPr lang="en-US">
                    <a:noFill/>
                  </a:rPr>
                  <a:t> </a:t>
                </a:r>
              </a:p>
            </p:txBody>
          </p:sp>
        </mc:Fallback>
      </mc:AlternateContent>
      <p:sp>
        <p:nvSpPr>
          <p:cNvPr id="10" name="Speech Bubble: Rectangle with Corners Rounded 9">
            <a:extLst>
              <a:ext uri="{FF2B5EF4-FFF2-40B4-BE49-F238E27FC236}">
                <a16:creationId xmlns:a16="http://schemas.microsoft.com/office/drawing/2014/main" id="{16D51E2E-47D8-E3E6-2F26-60859FD1AF92}"/>
              </a:ext>
            </a:extLst>
          </p:cNvPr>
          <p:cNvSpPr/>
          <p:nvPr/>
        </p:nvSpPr>
        <p:spPr>
          <a:xfrm>
            <a:off x="8962185" y="3131560"/>
            <a:ext cx="3038137" cy="2024765"/>
          </a:xfrm>
          <a:prstGeom prst="wedgeRoundRectCallout">
            <a:avLst>
              <a:gd name="adj1" fmla="val -110560"/>
              <a:gd name="adj2" fmla="val 4157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2000" dirty="0"/>
              <a:t>What does the red shading represent? What does the blue shading represent? </a:t>
            </a:r>
          </a:p>
        </p:txBody>
      </p:sp>
    </p:spTree>
    <p:extLst>
      <p:ext uri="{BB962C8B-B14F-4D97-AF65-F5344CB8AC3E}">
        <p14:creationId xmlns:p14="http://schemas.microsoft.com/office/powerpoint/2010/main" val="195498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8CF3D-0366-1D41-7D39-986D8D1E36C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00F601-315F-9A56-3D35-00A1D9D46BB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
        <p:nvSpPr>
          <p:cNvPr id="3" name="Title 2">
            <a:extLst>
              <a:ext uri="{FF2B5EF4-FFF2-40B4-BE49-F238E27FC236}">
                <a16:creationId xmlns:a16="http://schemas.microsoft.com/office/drawing/2014/main" id="{B0F14408-982F-E476-78FE-50D21E4FC379}"/>
              </a:ext>
            </a:extLst>
          </p:cNvPr>
          <p:cNvSpPr>
            <a:spLocks noGrp="1"/>
          </p:cNvSpPr>
          <p:nvPr>
            <p:ph type="title"/>
          </p:nvPr>
        </p:nvSpPr>
        <p:spPr/>
        <p:txBody>
          <a:bodyPr/>
          <a:lstStyle/>
          <a:p>
            <a:r>
              <a:rPr lang="en-AU" dirty="0">
                <a:latin typeface="+mj-lt"/>
              </a:rPr>
              <a:t>Using the product rule (4)</a:t>
            </a:r>
          </a:p>
        </p:txBody>
      </p:sp>
      <p:sp>
        <p:nvSpPr>
          <p:cNvPr id="4" name="Text Placeholder 3">
            <a:extLst>
              <a:ext uri="{FF2B5EF4-FFF2-40B4-BE49-F238E27FC236}">
                <a16:creationId xmlns:a16="http://schemas.microsoft.com/office/drawing/2014/main" id="{924ACDDB-9CD8-362B-75CD-EED388F1509D}"/>
              </a:ext>
            </a:extLst>
          </p:cNvPr>
          <p:cNvSpPr>
            <a:spLocks noGrp="1"/>
          </p:cNvSpPr>
          <p:nvPr>
            <p:ph type="body" sz="quarter" idx="18"/>
          </p:nvPr>
        </p:nvSpPr>
        <p:spPr/>
        <p:txBody>
          <a:bodyPr/>
          <a:lstStyle/>
          <a:p>
            <a:r>
              <a:rPr lang="en-AU" dirty="0">
                <a:latin typeface="+mj-lt"/>
              </a:rPr>
              <a:t>Your turn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756776D1-FCAE-5572-7D70-559083FCEEA6}"/>
                  </a:ext>
                </a:extLst>
              </p:cNvPr>
              <p:cNvSpPr>
                <a:spLocks noGrp="1"/>
              </p:cNvSpPr>
              <p:nvPr>
                <p:ph type="body" sz="quarter" idx="17"/>
              </p:nvPr>
            </p:nvSpPr>
            <p:spPr>
              <a:xfrm>
                <a:off x="354000" y="1843447"/>
                <a:ext cx="11484000" cy="3301799"/>
              </a:xfrm>
            </p:spPr>
            <p:txBody>
              <a:bodyPr/>
              <a:lstStyle/>
              <a:p>
                <a14:m>
                  <m:oMath xmlns:m="http://schemas.openxmlformats.org/officeDocument/2006/math">
                    <m:r>
                      <a:rPr lang="en-AU" b="0" i="1" smtClean="0">
                        <a:latin typeface="Cambria Math" panose="02040503050406030204" pitchFamily="18" charset="0"/>
                      </a:rPr>
                      <m:t>𝑢</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+1</m:t>
                    </m:r>
                    <m:r>
                      <a:rPr lang="en-AU" b="0" i="0" smtClean="0">
                        <a:latin typeface="Cambria Math" panose="02040503050406030204" pitchFamily="18" charset="0"/>
                      </a:rPr>
                      <m:t>,</m:t>
                    </m:r>
                  </m:oMath>
                </a14:m>
                <a:r>
                  <a:rPr lang="en-AU" b="0" i="0" dirty="0">
                    <a:latin typeface="+mj-lt"/>
                  </a:rPr>
                  <a:t>  </a:t>
                </a:r>
                <a14:m>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𝑑𝑢</m:t>
                        </m:r>
                      </m:num>
                      <m:den>
                        <m:r>
                          <a:rPr lang="en-AU" i="1">
                            <a:latin typeface="Cambria Math" panose="02040503050406030204" pitchFamily="18" charset="0"/>
                          </a:rPr>
                          <m:t>𝑑𝑥</m:t>
                        </m:r>
                      </m:den>
                    </m:f>
                    <m:r>
                      <a:rPr lang="en-AU" i="1">
                        <a:latin typeface="Cambria Math" panose="02040503050406030204" pitchFamily="18" charset="0"/>
                      </a:rPr>
                      <m:t>=1</m:t>
                    </m:r>
                  </m:oMath>
                </a14:m>
                <a:endParaRPr lang="en-AU" b="0" i="0" dirty="0">
                  <a:latin typeface="Cambria Math" panose="02040503050406030204" pitchFamily="18" charset="0"/>
                </a:endParaRPr>
              </a:p>
              <a:p>
                <a:pPr>
                  <a:lnSpc>
                    <a:spcPct val="100000"/>
                  </a:lnSpc>
                </a:pPr>
                <a14:m>
                  <m:oMath xmlns:m="http://schemas.openxmlformats.org/officeDocument/2006/math">
                    <m:r>
                      <a:rPr lang="en-AU" b="0" i="1" smtClean="0">
                        <a:latin typeface="Cambria Math" panose="02040503050406030204" pitchFamily="18" charset="0"/>
                      </a:rPr>
                      <m:t>𝑣</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−9</m:t>
                            </m:r>
                          </m:e>
                        </m:d>
                      </m:e>
                      <m:sup>
                        <m:r>
                          <a:rPr lang="en-AU" b="0" i="1" smtClean="0">
                            <a:latin typeface="Cambria Math" panose="02040503050406030204" pitchFamily="18" charset="0"/>
                          </a:rPr>
                          <m:t>6</m:t>
                        </m:r>
                      </m:sup>
                    </m:sSup>
                  </m:oMath>
                </a14:m>
                <a:r>
                  <a:rPr lang="en-AU" dirty="0"/>
                  <a:t>,  </a:t>
                </a:r>
                <a14:m>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𝑑𝑣</m:t>
                        </m:r>
                      </m:num>
                      <m:den>
                        <m:r>
                          <a:rPr lang="en-AU" i="1">
                            <a:latin typeface="Cambria Math" panose="02040503050406030204" pitchFamily="18" charset="0"/>
                          </a:rPr>
                          <m:t>𝑑𝑥</m:t>
                        </m:r>
                      </m:den>
                    </m:f>
                    <m:r>
                      <a:rPr lang="en-AU" i="1">
                        <a:latin typeface="Cambria Math" panose="02040503050406030204" pitchFamily="18" charset="0"/>
                      </a:rPr>
                      <m:t>=6</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−9</m:t>
                            </m:r>
                          </m:e>
                        </m:d>
                      </m:e>
                      <m:sup>
                        <m:r>
                          <a:rPr lang="en-AU" i="1">
                            <a:latin typeface="Cambria Math" panose="02040503050406030204" pitchFamily="18" charset="0"/>
                          </a:rPr>
                          <m:t>5</m:t>
                        </m:r>
                      </m:sup>
                    </m:sSup>
                  </m:oMath>
                </a14:m>
                <a:endParaRPr lang="en-AU" dirty="0"/>
              </a:p>
              <a:p>
                <a:pPr/>
                <a14:m>
                  <m:oMathPara xmlns:m="http://schemas.openxmlformats.org/officeDocument/2006/math">
                    <m:oMathParaPr>
                      <m:jc m:val="centerGroup"/>
                    </m:oMathParaPr>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𝑑𝑦</m:t>
                          </m:r>
                        </m:num>
                        <m:den>
                          <m:r>
                            <a:rPr lang="en-AU" b="0" i="1" smtClean="0">
                              <a:latin typeface="Cambria Math" panose="02040503050406030204" pitchFamily="18" charset="0"/>
                            </a:rPr>
                            <m:t>𝑑𝑥</m:t>
                          </m:r>
                        </m:den>
                      </m:f>
                      <m:r>
                        <m:rPr>
                          <m:aln/>
                        </m:rPr>
                        <a:rPr lang="en-AU" b="0" i="1" smtClean="0">
                          <a:latin typeface="Cambria Math" panose="02040503050406030204" pitchFamily="18" charset="0"/>
                        </a:rPr>
                        <m:t>=</m:t>
                      </m:r>
                      <m:r>
                        <a:rPr lang="en-AU" b="0" i="1" smtClean="0">
                          <a:latin typeface="Cambria Math" panose="02040503050406030204" pitchFamily="18" charset="0"/>
                        </a:rPr>
                        <m:t>𝑢</m:t>
                      </m:r>
                      <m:f>
                        <m:fPr>
                          <m:ctrlPr>
                            <a:rPr lang="en-AU" b="0" i="1" smtClean="0">
                              <a:latin typeface="Cambria Math" panose="02040503050406030204" pitchFamily="18" charset="0"/>
                            </a:rPr>
                          </m:ctrlPr>
                        </m:fPr>
                        <m:num>
                          <m:r>
                            <a:rPr lang="en-AU" b="0" i="1" smtClean="0">
                              <a:latin typeface="Cambria Math" panose="02040503050406030204" pitchFamily="18" charset="0"/>
                            </a:rPr>
                            <m:t>𝑑𝑣</m:t>
                          </m:r>
                        </m:num>
                        <m:den>
                          <m:r>
                            <a:rPr lang="en-AU" b="0" i="1" smtClean="0">
                              <a:latin typeface="Cambria Math" panose="02040503050406030204" pitchFamily="18" charset="0"/>
                            </a:rPr>
                            <m:t>𝑑𝑥</m:t>
                          </m:r>
                        </m:den>
                      </m:f>
                      <m:r>
                        <a:rPr lang="en-AU" b="0" i="1" smtClean="0">
                          <a:latin typeface="Cambria Math" panose="02040503050406030204" pitchFamily="18" charset="0"/>
                        </a:rPr>
                        <m:t>+</m:t>
                      </m:r>
                      <m:r>
                        <a:rPr lang="en-AU" b="0" i="1" smtClean="0">
                          <a:latin typeface="Cambria Math" panose="02040503050406030204" pitchFamily="18" charset="0"/>
                        </a:rPr>
                        <m:t>𝑣</m:t>
                      </m:r>
                      <m:f>
                        <m:fPr>
                          <m:ctrlPr>
                            <a:rPr lang="en-AU" b="0" i="1" smtClean="0">
                              <a:latin typeface="Cambria Math" panose="02040503050406030204" pitchFamily="18" charset="0"/>
                            </a:rPr>
                          </m:ctrlPr>
                        </m:fPr>
                        <m:num>
                          <m:r>
                            <a:rPr lang="en-AU" b="0" i="1" smtClean="0">
                              <a:latin typeface="Cambria Math" panose="02040503050406030204" pitchFamily="18" charset="0"/>
                            </a:rPr>
                            <m:t>𝑑𝑢</m:t>
                          </m:r>
                        </m:num>
                        <m:den>
                          <m:r>
                            <a:rPr lang="en-AU" b="0" i="1" smtClean="0">
                              <a:latin typeface="Cambria Math" panose="02040503050406030204" pitchFamily="18" charset="0"/>
                            </a:rPr>
                            <m:t>𝑑𝑥</m:t>
                          </m:r>
                        </m:den>
                      </m:f>
                    </m:oMath>
                    <m:oMath xmlns:m="http://schemas.openxmlformats.org/officeDocument/2006/math">
                      <m:r>
                        <m:rPr>
                          <m:aln/>
                        </m:rPr>
                        <a:rPr lang="en-AU" b="0" i="1" smtClean="0">
                          <a:latin typeface="Cambria Math" panose="02040503050406030204" pitchFamily="18" charset="0"/>
                        </a:rPr>
                        <m:t>=</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+1</m:t>
                          </m:r>
                        </m:e>
                      </m:d>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rPr>
                        <m:t>6</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−9</m:t>
                              </m:r>
                            </m:e>
                          </m:d>
                        </m:e>
                        <m:sup>
                          <m:r>
                            <a:rPr lang="en-AU" b="0" i="1" smtClean="0">
                              <a:latin typeface="Cambria Math" panose="02040503050406030204" pitchFamily="18" charset="0"/>
                            </a:rPr>
                            <m:t>5</m:t>
                          </m:r>
                        </m:sup>
                      </m:sSup>
                      <m:r>
                        <a:rPr lang="en-AU" b="0" i="1" smtClean="0">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−9</m:t>
                              </m:r>
                            </m:e>
                          </m:d>
                        </m:e>
                        <m:sup>
                          <m:r>
                            <a:rPr lang="en-AU" i="1">
                              <a:latin typeface="Cambria Math" panose="02040503050406030204" pitchFamily="18" charset="0"/>
                            </a:rPr>
                            <m:t>6</m:t>
                          </m:r>
                        </m:sup>
                      </m:sSup>
                      <m:r>
                        <a:rPr lang="en-AU" b="0" i="1" smtClean="0">
                          <a:latin typeface="Cambria Math" panose="02040503050406030204" pitchFamily="18" charset="0"/>
                        </a:rPr>
                        <m:t>×1</m:t>
                      </m:r>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6</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+1</m:t>
                          </m:r>
                        </m:e>
                      </m:d>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−9</m:t>
                              </m:r>
                            </m:e>
                          </m:d>
                        </m:e>
                        <m:sup>
                          <m:r>
                            <a:rPr lang="en-AU" b="0" i="1" smtClean="0">
                              <a:latin typeface="Cambria Math" panose="02040503050406030204" pitchFamily="18" charset="0"/>
                            </a:rPr>
                            <m:t>5</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−9</m:t>
                              </m:r>
                            </m:e>
                          </m:d>
                        </m:e>
                        <m:sup>
                          <m:r>
                            <a:rPr lang="en-AU" b="0" i="1" smtClean="0">
                              <a:latin typeface="Cambria Math" panose="02040503050406030204" pitchFamily="18" charset="0"/>
                            </a:rPr>
                            <m:t>6</m:t>
                          </m:r>
                        </m:sup>
                      </m:sSup>
                    </m:oMath>
                  </m:oMathPara>
                </a14:m>
                <a:br>
                  <a:rPr lang="en-AU" b="0" i="1" dirty="0">
                    <a:latin typeface="Cambria Math" panose="02040503050406030204" pitchFamily="18" charset="0"/>
                  </a:rPr>
                </a:br>
                <a:endParaRPr lang="en-AU" b="0" dirty="0"/>
              </a:p>
            </p:txBody>
          </p:sp>
        </mc:Choice>
        <mc:Fallback xmlns="">
          <p:sp>
            <p:nvSpPr>
              <p:cNvPr id="5" name="Text Placeholder 4">
                <a:extLst>
                  <a:ext uri="{FF2B5EF4-FFF2-40B4-BE49-F238E27FC236}">
                    <a16:creationId xmlns:a16="http://schemas.microsoft.com/office/drawing/2014/main" id="{756776D1-FCAE-5572-7D70-559083FCEEA6}"/>
                  </a:ext>
                </a:extLst>
              </p:cNvPr>
              <p:cNvSpPr>
                <a:spLocks noGrp="1" noRot="1" noChangeAspect="1" noMove="1" noResize="1" noEditPoints="1" noAdjustHandles="1" noChangeArrowheads="1" noChangeShapeType="1" noTextEdit="1"/>
              </p:cNvSpPr>
              <p:nvPr>
                <p:ph type="body" sz="quarter" idx="17"/>
              </p:nvPr>
            </p:nvSpPr>
            <p:spPr>
              <a:xfrm>
                <a:off x="354000" y="1843447"/>
                <a:ext cx="11484000" cy="3301799"/>
              </a:xfrm>
              <a:blipFill>
                <a:blip r:embed="rId2"/>
                <a:stretch>
                  <a:fillRect l="-5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844A40D-47DD-E550-3F12-B94D64C68EAE}"/>
                  </a:ext>
                </a:extLst>
              </p:cNvPr>
              <p:cNvSpPr txBox="1"/>
              <p:nvPr/>
            </p:nvSpPr>
            <p:spPr>
              <a:xfrm>
                <a:off x="258318" y="1479096"/>
                <a:ext cx="6094476" cy="461665"/>
              </a:xfrm>
              <a:prstGeom prst="rect">
                <a:avLst/>
              </a:prstGeom>
              <a:noFill/>
            </p:spPr>
            <p:txBody>
              <a:bodyPr wrap="square">
                <a:spAutoFit/>
              </a:bodyPr>
              <a:lstStyle/>
              <a:p>
                <a:r>
                  <a:rPr lang="en-AU" sz="2000" dirty="0"/>
                  <a:t>Find the derivative of </a:t>
                </a:r>
                <a14:m>
                  <m:oMath xmlns:m="http://schemas.openxmlformats.org/officeDocument/2006/math">
                    <m:r>
                      <a:rPr lang="en-AU" sz="2000" i="1">
                        <a:latin typeface="Cambria Math" panose="02040503050406030204" pitchFamily="18" charset="0"/>
                      </a:rPr>
                      <m:t>𝑦</m:t>
                    </m:r>
                    <m:r>
                      <a:rPr lang="en-AU" sz="2000" i="1">
                        <a:latin typeface="Cambria Math" panose="02040503050406030204" pitchFamily="18" charset="0"/>
                      </a:rPr>
                      <m:t>=(</m:t>
                    </m:r>
                    <m:r>
                      <a:rPr lang="en-AU" sz="2000" b="0" i="1" smtClean="0">
                        <a:latin typeface="Cambria Math" panose="02040503050406030204" pitchFamily="18" charset="0"/>
                      </a:rPr>
                      <m:t>𝑥</m:t>
                    </m:r>
                    <m:r>
                      <a:rPr lang="en-AU" sz="2000" b="0" i="1" smtClean="0">
                        <a:latin typeface="Cambria Math" panose="02040503050406030204" pitchFamily="18" charset="0"/>
                      </a:rPr>
                      <m:t>+1)</m:t>
                    </m:r>
                    <m:sSup>
                      <m:sSupPr>
                        <m:ctrlPr>
                          <a:rPr lang="en-AU" sz="2000" b="0" i="1" smtClean="0">
                            <a:latin typeface="Cambria Math" panose="02040503050406030204" pitchFamily="18" charset="0"/>
                          </a:rPr>
                        </m:ctrlPr>
                      </m:sSupPr>
                      <m:e>
                        <m:d>
                          <m:dPr>
                            <m:ctrlPr>
                              <a:rPr lang="en-AU" sz="2000" b="0" i="1">
                                <a:latin typeface="Cambria Math" panose="02040503050406030204" pitchFamily="18" charset="0"/>
                              </a:rPr>
                            </m:ctrlPr>
                          </m:dPr>
                          <m:e>
                            <m:r>
                              <a:rPr lang="en-AU" sz="2000" b="0" i="1" smtClean="0">
                                <a:latin typeface="Cambria Math" panose="02040503050406030204" pitchFamily="18" charset="0"/>
                              </a:rPr>
                              <m:t>𝑥</m:t>
                            </m:r>
                            <m:r>
                              <a:rPr lang="en-AU" sz="2000" i="1">
                                <a:latin typeface="Cambria Math" panose="02040503050406030204" pitchFamily="18" charset="0"/>
                              </a:rPr>
                              <m:t>−</m:t>
                            </m:r>
                            <m:r>
                              <a:rPr lang="en-AU" sz="2000" b="0" i="1" smtClean="0">
                                <a:latin typeface="Cambria Math" panose="02040503050406030204" pitchFamily="18" charset="0"/>
                              </a:rPr>
                              <m:t>9</m:t>
                            </m:r>
                          </m:e>
                        </m:d>
                      </m:e>
                      <m:sup>
                        <m:r>
                          <a:rPr lang="en-AU" sz="2000" b="0" i="1" smtClean="0">
                            <a:latin typeface="Cambria Math" panose="02040503050406030204" pitchFamily="18" charset="0"/>
                          </a:rPr>
                          <m:t>6</m:t>
                        </m:r>
                      </m:sup>
                    </m:sSup>
                  </m:oMath>
                </a14:m>
                <a:r>
                  <a:rPr lang="en-AU" dirty="0"/>
                  <a:t>.</a:t>
                </a:r>
              </a:p>
            </p:txBody>
          </p:sp>
        </mc:Choice>
        <mc:Fallback xmlns="">
          <p:sp>
            <p:nvSpPr>
              <p:cNvPr id="7" name="TextBox 6">
                <a:extLst>
                  <a:ext uri="{FF2B5EF4-FFF2-40B4-BE49-F238E27FC236}">
                    <a16:creationId xmlns:a16="http://schemas.microsoft.com/office/drawing/2014/main" id="{F844A40D-47DD-E550-3F12-B94D64C68EAE}"/>
                  </a:ext>
                </a:extLst>
              </p:cNvPr>
              <p:cNvSpPr txBox="1">
                <a:spLocks noRot="1" noChangeAspect="1" noMove="1" noResize="1" noEditPoints="1" noAdjustHandles="1" noChangeArrowheads="1" noChangeShapeType="1" noTextEdit="1"/>
              </p:cNvSpPr>
              <p:nvPr/>
            </p:nvSpPr>
            <p:spPr>
              <a:xfrm>
                <a:off x="258318" y="1479096"/>
                <a:ext cx="6094476" cy="461665"/>
              </a:xfrm>
              <a:prstGeom prst="rect">
                <a:avLst/>
              </a:prstGeom>
              <a:blipFill>
                <a:blip r:embed="rId3"/>
                <a:stretch>
                  <a:fillRect l="-1000" t="-9333"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FA0B233-8F44-D702-67E2-8B64A08671EB}"/>
                  </a:ext>
                </a:extLst>
              </p:cNvPr>
              <p:cNvSpPr txBox="1"/>
              <p:nvPr/>
            </p:nvSpPr>
            <p:spPr>
              <a:xfrm>
                <a:off x="3393440" y="5036828"/>
                <a:ext cx="6096000" cy="165917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AU" sz="2000" b="0" i="1" smtClean="0">
                          <a:solidFill>
                            <a:sysClr val="windowText" lastClr="000000"/>
                          </a:solidFill>
                          <a:latin typeface="Cambria Math" panose="02040503050406030204" pitchFamily="18" charset="0"/>
                        </a:rPr>
                        <m:t>=</m:t>
                      </m:r>
                      <m:sSup>
                        <m:sSupPr>
                          <m:ctrlPr>
                            <a:rPr lang="en-AU" sz="2000" b="0" i="1" smtClean="0">
                              <a:solidFill>
                                <a:sysClr val="windowText" lastClr="000000"/>
                              </a:solidFill>
                              <a:latin typeface="Cambria Math" panose="02040503050406030204" pitchFamily="18" charset="0"/>
                            </a:rPr>
                          </m:ctrlPr>
                        </m:sSupPr>
                        <m:e>
                          <m:d>
                            <m:dPr>
                              <m:ctrlPr>
                                <a:rPr lang="en-AU" sz="2000" b="0" i="1" smtClean="0">
                                  <a:solidFill>
                                    <a:sysClr val="windowText" lastClr="000000"/>
                                  </a:solidFill>
                                  <a:latin typeface="Cambria Math" panose="02040503050406030204" pitchFamily="18" charset="0"/>
                                </a:rPr>
                              </m:ctrlPr>
                            </m:dPr>
                            <m:e>
                              <m:r>
                                <a:rPr lang="en-AU" sz="2000" b="0" i="1" smtClean="0">
                                  <a:solidFill>
                                    <a:sysClr val="windowText" lastClr="000000"/>
                                  </a:solidFill>
                                  <a:latin typeface="Cambria Math" panose="02040503050406030204" pitchFamily="18" charset="0"/>
                                </a:rPr>
                                <m:t>𝑥</m:t>
                              </m:r>
                              <m:r>
                                <a:rPr lang="en-AU" sz="2000" b="0" i="1" smtClean="0">
                                  <a:solidFill>
                                    <a:sysClr val="windowText" lastClr="000000"/>
                                  </a:solidFill>
                                  <a:latin typeface="Cambria Math" panose="02040503050406030204" pitchFamily="18" charset="0"/>
                                </a:rPr>
                                <m:t>−9</m:t>
                              </m:r>
                            </m:e>
                          </m:d>
                        </m:e>
                        <m:sup>
                          <m:r>
                            <a:rPr lang="en-AU" sz="2000" b="0" i="1" smtClean="0">
                              <a:solidFill>
                                <a:sysClr val="windowText" lastClr="000000"/>
                              </a:solidFill>
                              <a:latin typeface="Cambria Math" panose="02040503050406030204" pitchFamily="18" charset="0"/>
                            </a:rPr>
                            <m:t>5</m:t>
                          </m:r>
                        </m:sup>
                      </m:sSup>
                      <m:d>
                        <m:dPr>
                          <m:begChr m:val="["/>
                          <m:endChr m:val="]"/>
                          <m:ctrlPr>
                            <a:rPr lang="en-AU" sz="2000" b="0" i="1" smtClean="0">
                              <a:solidFill>
                                <a:sysClr val="windowText" lastClr="000000"/>
                              </a:solidFill>
                              <a:latin typeface="Cambria Math" panose="02040503050406030204" pitchFamily="18" charset="0"/>
                            </a:rPr>
                          </m:ctrlPr>
                        </m:dPr>
                        <m:e>
                          <m:r>
                            <a:rPr lang="en-AU" sz="2000" b="0" i="1" smtClean="0">
                              <a:solidFill>
                                <a:sysClr val="windowText" lastClr="000000"/>
                              </a:solidFill>
                              <a:latin typeface="Cambria Math" panose="02040503050406030204" pitchFamily="18" charset="0"/>
                            </a:rPr>
                            <m:t>6</m:t>
                          </m:r>
                          <m:d>
                            <m:dPr>
                              <m:ctrlPr>
                                <a:rPr lang="en-AU" sz="2000" b="0" i="1" smtClean="0">
                                  <a:solidFill>
                                    <a:sysClr val="windowText" lastClr="000000"/>
                                  </a:solidFill>
                                  <a:latin typeface="Cambria Math" panose="02040503050406030204" pitchFamily="18" charset="0"/>
                                </a:rPr>
                              </m:ctrlPr>
                            </m:dPr>
                            <m:e>
                              <m:r>
                                <a:rPr lang="en-AU" sz="2000" b="0" i="1" smtClean="0">
                                  <a:solidFill>
                                    <a:sysClr val="windowText" lastClr="000000"/>
                                  </a:solidFill>
                                  <a:latin typeface="Cambria Math" panose="02040503050406030204" pitchFamily="18" charset="0"/>
                                </a:rPr>
                                <m:t>𝑥</m:t>
                              </m:r>
                              <m:r>
                                <a:rPr lang="en-AU" sz="2000" b="0" i="1" smtClean="0">
                                  <a:solidFill>
                                    <a:sysClr val="windowText" lastClr="000000"/>
                                  </a:solidFill>
                                  <a:latin typeface="Cambria Math" panose="02040503050406030204" pitchFamily="18" charset="0"/>
                                </a:rPr>
                                <m:t>+1</m:t>
                              </m:r>
                            </m:e>
                          </m:d>
                          <m:r>
                            <a:rPr lang="en-AU" sz="2000" b="0" i="1" smtClean="0">
                              <a:solidFill>
                                <a:sysClr val="windowText" lastClr="000000"/>
                              </a:solidFill>
                              <a:latin typeface="Cambria Math" panose="02040503050406030204" pitchFamily="18" charset="0"/>
                            </a:rPr>
                            <m:t>−</m:t>
                          </m:r>
                          <m:d>
                            <m:dPr>
                              <m:ctrlPr>
                                <a:rPr lang="en-AU" sz="2000" b="0" i="1" smtClean="0">
                                  <a:solidFill>
                                    <a:sysClr val="windowText" lastClr="000000"/>
                                  </a:solidFill>
                                  <a:latin typeface="Cambria Math" panose="02040503050406030204" pitchFamily="18" charset="0"/>
                                </a:rPr>
                              </m:ctrlPr>
                            </m:dPr>
                            <m:e>
                              <m:r>
                                <a:rPr lang="en-AU" sz="2000" b="0" i="1" smtClean="0">
                                  <a:solidFill>
                                    <a:sysClr val="windowText" lastClr="000000"/>
                                  </a:solidFill>
                                  <a:latin typeface="Cambria Math" panose="02040503050406030204" pitchFamily="18" charset="0"/>
                                </a:rPr>
                                <m:t>𝑥</m:t>
                              </m:r>
                              <m:r>
                                <a:rPr lang="en-AU" sz="2000" b="0" i="1" smtClean="0">
                                  <a:solidFill>
                                    <a:sysClr val="windowText" lastClr="000000"/>
                                  </a:solidFill>
                                  <a:latin typeface="Cambria Math" panose="02040503050406030204" pitchFamily="18" charset="0"/>
                                </a:rPr>
                                <m:t>−9</m:t>
                              </m:r>
                            </m:e>
                          </m:d>
                        </m:e>
                      </m:d>
                    </m:oMath>
                    <m:oMath xmlns:m="http://schemas.openxmlformats.org/officeDocument/2006/math">
                      <m:r>
                        <a:rPr lang="en-AU" sz="2000" b="0" i="1" smtClean="0">
                          <a:solidFill>
                            <a:sysClr val="windowText" lastClr="000000"/>
                          </a:solidFill>
                          <a:latin typeface="Cambria Math" panose="02040503050406030204" pitchFamily="18" charset="0"/>
                        </a:rPr>
                        <m:t>=</m:t>
                      </m:r>
                      <m:sSup>
                        <m:sSupPr>
                          <m:ctrlPr>
                            <a:rPr lang="en-AU" sz="2000" b="0" i="1" smtClean="0">
                              <a:solidFill>
                                <a:sysClr val="windowText" lastClr="000000"/>
                              </a:solidFill>
                              <a:latin typeface="Cambria Math" panose="02040503050406030204" pitchFamily="18" charset="0"/>
                            </a:rPr>
                          </m:ctrlPr>
                        </m:sSupPr>
                        <m:e>
                          <m:d>
                            <m:dPr>
                              <m:ctrlPr>
                                <a:rPr lang="en-AU" sz="2000" b="0" i="1" smtClean="0">
                                  <a:solidFill>
                                    <a:sysClr val="windowText" lastClr="000000"/>
                                  </a:solidFill>
                                  <a:latin typeface="Cambria Math" panose="02040503050406030204" pitchFamily="18" charset="0"/>
                                </a:rPr>
                              </m:ctrlPr>
                            </m:dPr>
                            <m:e>
                              <m:r>
                                <a:rPr lang="en-AU" sz="2000" b="0" i="1" smtClean="0">
                                  <a:solidFill>
                                    <a:sysClr val="windowText" lastClr="000000"/>
                                  </a:solidFill>
                                  <a:latin typeface="Cambria Math" panose="02040503050406030204" pitchFamily="18" charset="0"/>
                                </a:rPr>
                                <m:t>𝑥</m:t>
                              </m:r>
                              <m:r>
                                <a:rPr lang="en-AU" sz="2000" b="0" i="1" smtClean="0">
                                  <a:solidFill>
                                    <a:sysClr val="windowText" lastClr="000000"/>
                                  </a:solidFill>
                                  <a:latin typeface="Cambria Math" panose="02040503050406030204" pitchFamily="18" charset="0"/>
                                </a:rPr>
                                <m:t>−9</m:t>
                              </m:r>
                            </m:e>
                          </m:d>
                        </m:e>
                        <m:sup>
                          <m:r>
                            <a:rPr lang="en-AU" sz="2000" b="0" i="1" smtClean="0">
                              <a:solidFill>
                                <a:sysClr val="windowText" lastClr="000000"/>
                              </a:solidFill>
                              <a:latin typeface="Cambria Math" panose="02040503050406030204" pitchFamily="18" charset="0"/>
                            </a:rPr>
                            <m:t>5</m:t>
                          </m:r>
                        </m:sup>
                      </m:sSup>
                      <m:d>
                        <m:dPr>
                          <m:begChr m:val="["/>
                          <m:endChr m:val="]"/>
                          <m:ctrlPr>
                            <a:rPr lang="en-AU" sz="2000" b="0" i="1" smtClean="0">
                              <a:solidFill>
                                <a:sysClr val="windowText" lastClr="000000"/>
                              </a:solidFill>
                              <a:latin typeface="Cambria Math" panose="02040503050406030204" pitchFamily="18" charset="0"/>
                            </a:rPr>
                          </m:ctrlPr>
                        </m:dPr>
                        <m:e>
                          <m:r>
                            <a:rPr lang="en-AU" sz="2000" b="0" i="1" smtClean="0">
                              <a:solidFill>
                                <a:sysClr val="windowText" lastClr="000000"/>
                              </a:solidFill>
                              <a:latin typeface="Cambria Math" panose="02040503050406030204" pitchFamily="18" charset="0"/>
                            </a:rPr>
                            <m:t>5</m:t>
                          </m:r>
                          <m:r>
                            <a:rPr lang="en-AU" sz="2000" b="0" i="1" smtClean="0">
                              <a:solidFill>
                                <a:sysClr val="windowText" lastClr="000000"/>
                              </a:solidFill>
                              <a:latin typeface="Cambria Math" panose="02040503050406030204" pitchFamily="18" charset="0"/>
                            </a:rPr>
                            <m:t>𝑥</m:t>
                          </m:r>
                          <m:r>
                            <a:rPr lang="en-AU" sz="2000" b="0" i="1" smtClean="0">
                              <a:solidFill>
                                <a:sysClr val="windowText" lastClr="000000"/>
                              </a:solidFill>
                              <a:latin typeface="Cambria Math" panose="02040503050406030204" pitchFamily="18" charset="0"/>
                            </a:rPr>
                            <m:t>+15</m:t>
                          </m:r>
                        </m:e>
                      </m:d>
                    </m:oMath>
                    <m:oMath xmlns:m="http://schemas.openxmlformats.org/officeDocument/2006/math">
                      <m:r>
                        <a:rPr lang="en-AU" sz="2000" b="0" i="1" smtClean="0">
                          <a:solidFill>
                            <a:sysClr val="windowText" lastClr="000000"/>
                          </a:solidFill>
                          <a:latin typeface="Cambria Math" panose="02040503050406030204" pitchFamily="18" charset="0"/>
                        </a:rPr>
                        <m:t>=</m:t>
                      </m:r>
                      <m:r>
                        <a:rPr lang="en-AU" sz="2000" b="1" i="1" smtClean="0">
                          <a:solidFill>
                            <a:sysClr val="windowText" lastClr="000000"/>
                          </a:solidFill>
                          <a:latin typeface="Cambria Math" panose="02040503050406030204" pitchFamily="18" charset="0"/>
                        </a:rPr>
                        <m:t>𝟓</m:t>
                      </m:r>
                      <m:sSup>
                        <m:sSupPr>
                          <m:ctrlPr>
                            <a:rPr lang="en-AU" sz="2000" b="1" i="1" smtClean="0">
                              <a:solidFill>
                                <a:sysClr val="windowText" lastClr="000000"/>
                              </a:solidFill>
                              <a:latin typeface="Cambria Math" panose="02040503050406030204" pitchFamily="18" charset="0"/>
                            </a:rPr>
                          </m:ctrlPr>
                        </m:sSupPr>
                        <m:e>
                          <m:d>
                            <m:dPr>
                              <m:ctrlPr>
                                <a:rPr lang="en-AU" sz="2000" b="1" i="1" smtClean="0">
                                  <a:solidFill>
                                    <a:sysClr val="windowText" lastClr="000000"/>
                                  </a:solidFill>
                                  <a:latin typeface="Cambria Math" panose="02040503050406030204" pitchFamily="18" charset="0"/>
                                </a:rPr>
                              </m:ctrlPr>
                            </m:dPr>
                            <m:e>
                              <m:r>
                                <a:rPr lang="en-AU" sz="2000" b="1" i="1" smtClean="0">
                                  <a:solidFill>
                                    <a:sysClr val="windowText" lastClr="000000"/>
                                  </a:solidFill>
                                  <a:latin typeface="Cambria Math" panose="02040503050406030204" pitchFamily="18" charset="0"/>
                                </a:rPr>
                                <m:t>𝒙</m:t>
                              </m:r>
                              <m:r>
                                <a:rPr lang="en-AU" sz="2000" b="1" i="1" smtClean="0">
                                  <a:solidFill>
                                    <a:sysClr val="windowText" lastClr="000000"/>
                                  </a:solidFill>
                                  <a:latin typeface="Cambria Math" panose="02040503050406030204" pitchFamily="18" charset="0"/>
                                </a:rPr>
                                <m:t>−</m:t>
                              </m:r>
                              <m:r>
                                <a:rPr lang="en-AU" sz="2000" b="1" i="1" smtClean="0">
                                  <a:solidFill>
                                    <a:sysClr val="windowText" lastClr="000000"/>
                                  </a:solidFill>
                                  <a:latin typeface="Cambria Math" panose="02040503050406030204" pitchFamily="18" charset="0"/>
                                </a:rPr>
                                <m:t>𝟗</m:t>
                              </m:r>
                            </m:e>
                          </m:d>
                        </m:e>
                        <m:sup>
                          <m:r>
                            <a:rPr lang="en-AU" sz="2000" b="1" i="1" smtClean="0">
                              <a:solidFill>
                                <a:sysClr val="windowText" lastClr="000000"/>
                              </a:solidFill>
                              <a:latin typeface="Cambria Math" panose="02040503050406030204" pitchFamily="18" charset="0"/>
                            </a:rPr>
                            <m:t>𝟓</m:t>
                          </m:r>
                        </m:sup>
                      </m:sSup>
                      <m:r>
                        <a:rPr lang="en-AU" sz="2000" b="1" i="1" smtClean="0">
                          <a:solidFill>
                            <a:sysClr val="windowText" lastClr="000000"/>
                          </a:solidFill>
                          <a:latin typeface="Cambria Math" panose="02040503050406030204" pitchFamily="18" charset="0"/>
                        </a:rPr>
                        <m:t>(</m:t>
                      </m:r>
                      <m:r>
                        <a:rPr lang="en-AU" sz="2000" b="1" i="1" smtClean="0">
                          <a:solidFill>
                            <a:sysClr val="windowText" lastClr="000000"/>
                          </a:solidFill>
                          <a:latin typeface="Cambria Math" panose="02040503050406030204" pitchFamily="18" charset="0"/>
                        </a:rPr>
                        <m:t>𝒙</m:t>
                      </m:r>
                      <m:r>
                        <a:rPr lang="en-AU" sz="2000" b="1" i="1" smtClean="0">
                          <a:solidFill>
                            <a:sysClr val="windowText" lastClr="000000"/>
                          </a:solidFill>
                          <a:latin typeface="Cambria Math" panose="02040503050406030204" pitchFamily="18" charset="0"/>
                        </a:rPr>
                        <m:t>+</m:t>
                      </m:r>
                      <m:r>
                        <a:rPr lang="en-AU" sz="2000" b="1" i="1" smtClean="0">
                          <a:solidFill>
                            <a:sysClr val="windowText" lastClr="000000"/>
                          </a:solidFill>
                          <a:latin typeface="Cambria Math" panose="02040503050406030204" pitchFamily="18" charset="0"/>
                        </a:rPr>
                        <m:t>𝟑</m:t>
                      </m:r>
                      <m:r>
                        <a:rPr lang="en-AU" sz="2000" b="1" i="1" smtClean="0">
                          <a:solidFill>
                            <a:sysClr val="windowText" lastClr="000000"/>
                          </a:solidFill>
                          <a:latin typeface="Cambria Math" panose="02040503050406030204" pitchFamily="18" charset="0"/>
                        </a:rPr>
                        <m:t>)</m:t>
                      </m:r>
                    </m:oMath>
                  </m:oMathPara>
                </a14:m>
                <a:endParaRPr lang="en-AU" sz="2000" b="1" dirty="0">
                  <a:solidFill>
                    <a:sysClr val="windowText" lastClr="000000"/>
                  </a:solidFill>
                </a:endParaRPr>
              </a:p>
            </p:txBody>
          </p:sp>
        </mc:Choice>
        <mc:Fallback xmlns="">
          <p:sp>
            <p:nvSpPr>
              <p:cNvPr id="8" name="TextBox 7">
                <a:extLst>
                  <a:ext uri="{FF2B5EF4-FFF2-40B4-BE49-F238E27FC236}">
                    <a16:creationId xmlns:a16="http://schemas.microsoft.com/office/drawing/2014/main" id="{BFA0B233-8F44-D702-67E2-8B64A08671EB}"/>
                  </a:ext>
                </a:extLst>
              </p:cNvPr>
              <p:cNvSpPr txBox="1">
                <a:spLocks noRot="1" noChangeAspect="1" noMove="1" noResize="1" noEditPoints="1" noAdjustHandles="1" noChangeArrowheads="1" noChangeShapeType="1" noTextEdit="1"/>
              </p:cNvSpPr>
              <p:nvPr/>
            </p:nvSpPr>
            <p:spPr>
              <a:xfrm>
                <a:off x="3393440" y="5036828"/>
                <a:ext cx="6096000" cy="1659172"/>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1514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0057C8-9960-6F82-7845-9FB18E18C7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dirty="0"/>
          </a:p>
        </p:txBody>
      </p:sp>
      <p:sp>
        <p:nvSpPr>
          <p:cNvPr id="5" name="Title 4">
            <a:extLst>
              <a:ext uri="{FF2B5EF4-FFF2-40B4-BE49-F238E27FC236}">
                <a16:creationId xmlns:a16="http://schemas.microsoft.com/office/drawing/2014/main" id="{F8DC7DB0-977F-CB8C-B2AD-817E13BD088B}"/>
              </a:ext>
            </a:extLst>
          </p:cNvPr>
          <p:cNvSpPr>
            <a:spLocks noGrp="1"/>
          </p:cNvSpPr>
          <p:nvPr>
            <p:ph type="title"/>
          </p:nvPr>
        </p:nvSpPr>
        <p:spPr/>
        <p:txBody>
          <a:bodyPr/>
          <a:lstStyle/>
          <a:p>
            <a:r>
              <a:rPr lang="en-US" dirty="0">
                <a:solidFill>
                  <a:schemeClr val="bg1"/>
                </a:solidFill>
              </a:rPr>
              <a:t>Approaching questions scaffold</a:t>
            </a:r>
          </a:p>
        </p:txBody>
      </p:sp>
      <p:pic>
        <p:nvPicPr>
          <p:cNvPr id="4" name="Picture 3" descr="Approaching questions scaffold. The first step, understand, involves identifying key terms, determine the focus area, identify the amount of marks its worth. The second step, plan, involves, drawing a visual representation, using a formula or identifying the steps. The third, solve, involves completing the steps, performing calculations and showing all working. The last, check, involves substituting to check, check for reasonableness and have I answered the question.">
            <a:extLst>
              <a:ext uri="{FF2B5EF4-FFF2-40B4-BE49-F238E27FC236}">
                <a16:creationId xmlns:a16="http://schemas.microsoft.com/office/drawing/2014/main" id="{D9253B5E-AF71-A2B9-80A2-708D01C3B6F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C679B6-AFC1-97E7-4F16-CDA11FD1C8F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dirty="0"/>
          </a:p>
        </p:txBody>
      </p:sp>
      <p:sp>
        <p:nvSpPr>
          <p:cNvPr id="3" name="Title 2">
            <a:extLst>
              <a:ext uri="{FF2B5EF4-FFF2-40B4-BE49-F238E27FC236}">
                <a16:creationId xmlns:a16="http://schemas.microsoft.com/office/drawing/2014/main" id="{3A1034E4-E793-8F19-BE80-5D55DAE91625}"/>
              </a:ext>
            </a:extLst>
          </p:cNvPr>
          <p:cNvSpPr>
            <a:spLocks noGrp="1"/>
          </p:cNvSpPr>
          <p:nvPr>
            <p:ph type="title"/>
          </p:nvPr>
        </p:nvSpPr>
        <p:spPr/>
        <p:txBody>
          <a:bodyPr/>
          <a:lstStyle/>
          <a:p>
            <a:r>
              <a:rPr lang="en-AU" dirty="0">
                <a:latin typeface="+mj-lt"/>
              </a:rPr>
              <a:t>HSC style questions</a:t>
            </a:r>
          </a:p>
        </p:txBody>
      </p:sp>
      <p:sp>
        <p:nvSpPr>
          <p:cNvPr id="4" name="Text Placeholder 3">
            <a:extLst>
              <a:ext uri="{FF2B5EF4-FFF2-40B4-BE49-F238E27FC236}">
                <a16:creationId xmlns:a16="http://schemas.microsoft.com/office/drawing/2014/main" id="{D2FA992D-2CF7-CBC7-1484-5819AB552464}"/>
              </a:ext>
              <a:ext uri="{C183D7F6-B498-43B3-948B-1728B52AA6E4}">
                <adec:decorative xmlns:adec="http://schemas.microsoft.com/office/drawing/2017/decorative" val="0"/>
              </a:ext>
            </a:extLst>
          </p:cNvPr>
          <p:cNvSpPr>
            <a:spLocks noGrp="1"/>
          </p:cNvSpPr>
          <p:nvPr>
            <p:ph type="body" sz="quarter" idx="18"/>
          </p:nvPr>
        </p:nvSpPr>
        <p:spPr/>
        <p:txBody>
          <a:bodyPr/>
          <a:lstStyle/>
          <a:p>
            <a:r>
              <a:rPr lang="en-AU" dirty="0">
                <a:latin typeface="+mj-lt"/>
              </a:rPr>
              <a:t>Working mathematically</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E9989074-1246-6BB8-8B48-8BCBC80BD866}"/>
                  </a:ext>
                </a:extLst>
              </p:cNvPr>
              <p:cNvSpPr>
                <a:spLocks noGrp="1"/>
              </p:cNvSpPr>
              <p:nvPr>
                <p:ph type="body" sz="quarter" idx="17"/>
              </p:nvPr>
            </p:nvSpPr>
            <p:spPr/>
            <p:txBody>
              <a:bodyPr/>
              <a:lstStyle/>
              <a:p>
                <a:pPr marL="457200" indent="-457200">
                  <a:spcAft>
                    <a:spcPts val="2400"/>
                  </a:spcAft>
                  <a:buFont typeface="Arial" panose="020B0604020202020204" pitchFamily="34" charset="0"/>
                  <a:buAutoNum type="arabicPeriod"/>
                </a:pPr>
                <a:r>
                  <a:rPr lang="en-AU" dirty="0"/>
                  <a:t>Find the coordinates of the point on the curve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d>
                      <m:dPr>
                        <m:ctrlPr>
                          <a:rPr lang="en-AU" i="1">
                            <a:latin typeface="Cambria Math" panose="02040503050406030204" pitchFamily="18" charset="0"/>
                          </a:rPr>
                        </m:ctrlPr>
                      </m:dPr>
                      <m:e>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+1</m:t>
                        </m:r>
                      </m:e>
                    </m:d>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−2</m:t>
                        </m:r>
                      </m:e>
                    </m:d>
                    <m:r>
                      <a:rPr lang="en-AU" i="1">
                        <a:latin typeface="Cambria Math" panose="02040503050406030204" pitchFamily="18" charset="0"/>
                      </a:rPr>
                      <m:t>,</m:t>
                    </m:r>
                  </m:oMath>
                </a14:m>
                <a:r>
                  <a:rPr lang="en-AU" dirty="0"/>
                  <a:t> where the tangent is perpendicular to the line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 = 3</m:t>
                    </m:r>
                    <m:r>
                      <a:rPr lang="en-AU" i="1">
                        <a:latin typeface="Cambria Math" panose="02040503050406030204" pitchFamily="18" charset="0"/>
                      </a:rPr>
                      <m:t>𝑥</m:t>
                    </m:r>
                    <m:r>
                      <a:rPr lang="en-AU" i="1">
                        <a:latin typeface="Cambria Math" panose="02040503050406030204" pitchFamily="18" charset="0"/>
                      </a:rPr>
                      <m:t> + 1</m:t>
                    </m:r>
                  </m:oMath>
                </a14:m>
                <a:r>
                  <a:rPr lang="en-AU" dirty="0"/>
                  <a:t>.</a:t>
                </a:r>
              </a:p>
              <a:p>
                <a:pPr marL="457200" indent="-457200">
                  <a:spcAft>
                    <a:spcPts val="2400"/>
                  </a:spcAft>
                  <a:buAutoNum type="arabicPeriod"/>
                </a:pPr>
                <a:r>
                  <a:rPr lang="en-AU" b="0" dirty="0"/>
                  <a:t>Consider </a:t>
                </a:r>
                <a14:m>
                  <m:oMath xmlns:m="http://schemas.openxmlformats.org/officeDocument/2006/math">
                    <m:r>
                      <a:rPr lang="en-AU" b="0" i="1" smtClean="0">
                        <a:latin typeface="Cambria Math" panose="02040503050406030204" pitchFamily="18" charset="0"/>
                      </a:rPr>
                      <m:t>h</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1)</m:t>
                        </m:r>
                      </m:e>
                      <m:sup>
                        <m:r>
                          <a:rPr lang="en-AU" b="0" i="1" smtClean="0">
                            <a:latin typeface="Cambria Math" panose="02040503050406030204" pitchFamily="18" charset="0"/>
                          </a:rPr>
                          <m:t>2</m:t>
                        </m:r>
                      </m:sup>
                    </m:sSup>
                    <m:r>
                      <a:rPr lang="en-AU" b="0" i="1" smtClean="0">
                        <a:latin typeface="Cambria Math" panose="02040503050406030204" pitchFamily="18" charset="0"/>
                      </a:rPr>
                      <m:t>𝑔</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0" smtClean="0">
                        <a:latin typeface="Cambria Math" panose="02040503050406030204" pitchFamily="18" charset="0"/>
                      </a:rPr>
                      <m:t>.</m:t>
                    </m:r>
                  </m:oMath>
                </a14:m>
                <a:r>
                  <a:rPr lang="en-AU" dirty="0"/>
                  <a:t> If </a:t>
                </a:r>
                <a14:m>
                  <m:oMath xmlns:m="http://schemas.openxmlformats.org/officeDocument/2006/math">
                    <m:r>
                      <a:rPr lang="en-AU" b="0" i="1" smtClean="0">
                        <a:latin typeface="Cambria Math" panose="02040503050406030204" pitchFamily="18" charset="0"/>
                      </a:rPr>
                      <m:t>𝑔</m:t>
                    </m:r>
                    <m:d>
                      <m:dPr>
                        <m:ctrlPr>
                          <a:rPr lang="en-AU" b="0" i="1" smtClean="0">
                            <a:latin typeface="Cambria Math" panose="02040503050406030204" pitchFamily="18" charset="0"/>
                          </a:rPr>
                        </m:ctrlPr>
                      </m:dPr>
                      <m:e>
                        <m:r>
                          <a:rPr lang="en-AU" b="0" i="1" smtClean="0">
                            <a:latin typeface="Cambria Math" panose="02040503050406030204" pitchFamily="18" charset="0"/>
                          </a:rPr>
                          <m:t>2</m:t>
                        </m:r>
                      </m:e>
                    </m:d>
                    <m:r>
                      <a:rPr lang="en-AU" b="0" i="1" smtClean="0">
                        <a:latin typeface="Cambria Math" panose="02040503050406030204" pitchFamily="18" charset="0"/>
                      </a:rPr>
                      <m:t>=−3</m:t>
                    </m:r>
                  </m:oMath>
                </a14:m>
                <a:r>
                  <a:rPr lang="en-AU" dirty="0"/>
                  <a:t> and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𝑔</m:t>
                        </m:r>
                      </m:e>
                      <m:sup>
                        <m:r>
                          <a:rPr lang="en-AU" b="0" i="1" smtClean="0">
                            <a:latin typeface="Cambria Math" panose="02040503050406030204" pitchFamily="18" charset="0"/>
                          </a:rPr>
                          <m:t>′</m:t>
                        </m:r>
                      </m:sup>
                    </m:sSup>
                    <m:d>
                      <m:dPr>
                        <m:ctrlPr>
                          <a:rPr lang="en-AU" b="0" i="1" smtClean="0">
                            <a:latin typeface="Cambria Math" panose="02040503050406030204" pitchFamily="18" charset="0"/>
                          </a:rPr>
                        </m:ctrlPr>
                      </m:dPr>
                      <m:e>
                        <m:r>
                          <a:rPr lang="en-AU" b="0" i="1" smtClean="0">
                            <a:latin typeface="Cambria Math" panose="02040503050406030204" pitchFamily="18" charset="0"/>
                          </a:rPr>
                          <m:t>2</m:t>
                        </m:r>
                      </m:e>
                    </m:d>
                    <m:r>
                      <a:rPr lang="en-AU" b="0" i="1" smtClean="0">
                        <a:latin typeface="Cambria Math" panose="02040503050406030204" pitchFamily="18" charset="0"/>
                      </a:rPr>
                      <m:t>=2</m:t>
                    </m:r>
                    <m:r>
                      <a:rPr lang="en-AU" b="0" i="0" smtClean="0">
                        <a:latin typeface="Cambria Math" panose="02040503050406030204" pitchFamily="18" charset="0"/>
                      </a:rPr>
                      <m:t>,</m:t>
                    </m:r>
                  </m:oMath>
                </a14:m>
                <a:r>
                  <a:rPr lang="en-AU" dirty="0"/>
                  <a:t> find the equation of the tangent at </a:t>
                </a:r>
                <a:br>
                  <a:rPr lang="en-AU" b="0" i="1" dirty="0">
                    <a:latin typeface="Cambria Math" panose="02040503050406030204" pitchFamily="18" charset="0"/>
                  </a:rPr>
                </a:b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=2</m:t>
                    </m:r>
                  </m:oMath>
                </a14:m>
                <a:r>
                  <a:rPr lang="en-AU" dirty="0"/>
                  <a:t>.</a:t>
                </a:r>
              </a:p>
              <a:p>
                <a:pPr marL="457200" indent="-457200">
                  <a:spcAft>
                    <a:spcPts val="2400"/>
                  </a:spcAft>
                  <a:buAutoNum type="arabicPeriod"/>
                </a:pPr>
                <a:r>
                  <a:rPr lang="en-AU" dirty="0"/>
                  <a:t>Consider </a:t>
                </a:r>
                <a14:m>
                  <m:oMath xmlns:m="http://schemas.openxmlformats.org/officeDocument/2006/math">
                    <m:r>
                      <a:rPr lang="en-AU" i="1">
                        <a:latin typeface="Cambria Math" panose="02040503050406030204" pitchFamily="18" charset="0"/>
                      </a:rPr>
                      <m:t>h</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+3</m:t>
                            </m:r>
                          </m:e>
                        </m:d>
                      </m:e>
                      <m:sup>
                        <m:r>
                          <a:rPr lang="en-AU" i="1">
                            <a:latin typeface="Cambria Math" panose="02040503050406030204" pitchFamily="18" charset="0"/>
                          </a:rPr>
                          <m:t>2</m:t>
                        </m:r>
                      </m:sup>
                    </m:sSup>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rPr>
                      <m:t>𝑎</m:t>
                    </m:r>
                    <m:r>
                      <a:rPr lang="en-AU" i="1">
                        <a:latin typeface="Cambria Math" panose="02040503050406030204" pitchFamily="18" charset="0"/>
                      </a:rPr>
                      <m:t>)</m:t>
                    </m:r>
                  </m:oMath>
                </a14:m>
                <a:r>
                  <a:rPr lang="en-AU" dirty="0"/>
                  <a:t>, where </a:t>
                </a:r>
                <a14:m>
                  <m:oMath xmlns:m="http://schemas.openxmlformats.org/officeDocument/2006/math">
                    <m:r>
                      <a:rPr lang="en-AU" i="1">
                        <a:latin typeface="Cambria Math" panose="02040503050406030204" pitchFamily="18" charset="0"/>
                      </a:rPr>
                      <m:t>𝑎</m:t>
                    </m:r>
                  </m:oMath>
                </a14:m>
                <a:r>
                  <a:rPr lang="en-AU" dirty="0"/>
                  <a:t> is a constant. If the gradient of the normal at </a:t>
                </a:r>
                <a14:m>
                  <m:oMath xmlns:m="http://schemas.openxmlformats.org/officeDocument/2006/math">
                    <m:r>
                      <a:rPr lang="en-AU" i="1">
                        <a:latin typeface="Cambria Math" panose="02040503050406030204" pitchFamily="18" charset="0"/>
                      </a:rPr>
                      <m:t>𝑥</m:t>
                    </m:r>
                    <m:r>
                      <a:rPr lang="en-AU" i="1">
                        <a:latin typeface="Cambria Math" panose="02040503050406030204" pitchFamily="18" charset="0"/>
                      </a:rPr>
                      <m:t>=0</m:t>
                    </m:r>
                  </m:oMath>
                </a14:m>
                <a:r>
                  <a:rPr lang="en-AU" dirty="0"/>
                  <a:t> is </a:t>
                </a:r>
                <a14:m>
                  <m:oMath xmlns:m="http://schemas.openxmlformats.org/officeDocument/2006/math">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3</m:t>
                        </m:r>
                      </m:den>
                    </m:f>
                  </m:oMath>
                </a14:m>
                <a:r>
                  <a:rPr lang="en-AU" dirty="0"/>
                  <a:t>, find the value of </a:t>
                </a:r>
                <a14:m>
                  <m:oMath xmlns:m="http://schemas.openxmlformats.org/officeDocument/2006/math">
                    <m:r>
                      <a:rPr lang="en-AU" i="1">
                        <a:latin typeface="Cambria Math" panose="02040503050406030204" pitchFamily="18" charset="0"/>
                      </a:rPr>
                      <m:t>𝑎</m:t>
                    </m:r>
                    <m:r>
                      <a:rPr lang="en-AU">
                        <a:latin typeface="Cambria Math" panose="02040503050406030204" pitchFamily="18" charset="0"/>
                      </a:rPr>
                      <m:t>,</m:t>
                    </m:r>
                  </m:oMath>
                </a14:m>
                <a:r>
                  <a:rPr lang="en-AU" dirty="0"/>
                  <a:t> and hence find the equation of the normal.</a:t>
                </a:r>
              </a:p>
            </p:txBody>
          </p:sp>
        </mc:Choice>
        <mc:Fallback xmlns="">
          <p:sp>
            <p:nvSpPr>
              <p:cNvPr id="5" name="Text Placeholder 4">
                <a:extLst>
                  <a:ext uri="{FF2B5EF4-FFF2-40B4-BE49-F238E27FC236}">
                    <a16:creationId xmlns:a16="http://schemas.microsoft.com/office/drawing/2014/main" id="{E9989074-1246-6BB8-8B48-8BCBC80BD866}"/>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215"/>
                </a:stretch>
              </a:blipFill>
            </p:spPr>
            <p:txBody>
              <a:bodyPr/>
              <a:lstStyle/>
              <a:p>
                <a:r>
                  <a:rPr lang="en-US">
                    <a:noFill/>
                  </a:rPr>
                  <a:t> </a:t>
                </a:r>
              </a:p>
            </p:txBody>
          </p:sp>
        </mc:Fallback>
      </mc:AlternateContent>
    </p:spTree>
    <p:extLst>
      <p:ext uri="{BB962C8B-B14F-4D97-AF65-F5344CB8AC3E}">
        <p14:creationId xmlns:p14="http://schemas.microsoft.com/office/powerpoint/2010/main" val="362545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848BE8-EC7B-D093-D346-A0A5A398D85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dirty="0"/>
          </a:p>
        </p:txBody>
      </p:sp>
      <p:sp>
        <p:nvSpPr>
          <p:cNvPr id="3" name="Title 2">
            <a:extLst>
              <a:ext uri="{FF2B5EF4-FFF2-40B4-BE49-F238E27FC236}">
                <a16:creationId xmlns:a16="http://schemas.microsoft.com/office/drawing/2014/main" id="{E658AE60-E98F-9303-58D2-1C32DEE78F1A}"/>
              </a:ext>
            </a:extLst>
          </p:cNvPr>
          <p:cNvSpPr>
            <a:spLocks noGrp="1"/>
          </p:cNvSpPr>
          <p:nvPr>
            <p:ph type="title"/>
          </p:nvPr>
        </p:nvSpPr>
        <p:spPr/>
        <p:txBody>
          <a:bodyPr/>
          <a:lstStyle/>
          <a:p>
            <a:r>
              <a:rPr lang="en-AU" dirty="0">
                <a:latin typeface="+mj-lt"/>
              </a:rPr>
              <a:t>Question 1</a:t>
            </a:r>
          </a:p>
        </p:txBody>
      </p:sp>
      <p:sp>
        <p:nvSpPr>
          <p:cNvPr id="4" name="Text Placeholder 3">
            <a:extLst>
              <a:ext uri="{FF2B5EF4-FFF2-40B4-BE49-F238E27FC236}">
                <a16:creationId xmlns:a16="http://schemas.microsoft.com/office/drawing/2014/main" id="{B90DEC27-C067-848B-9F04-0EDC282E6C44}"/>
              </a:ext>
            </a:extLst>
          </p:cNvPr>
          <p:cNvSpPr>
            <a:spLocks noGrp="1"/>
          </p:cNvSpPr>
          <p:nvPr>
            <p:ph type="body" sz="quarter" idx="18"/>
          </p:nvPr>
        </p:nvSpPr>
        <p:spPr/>
        <p:txBody>
          <a:bodyPr/>
          <a:lstStyle/>
          <a:p>
            <a:r>
              <a:rPr lang="en-AU" dirty="0">
                <a:latin typeface="+mj-lt"/>
              </a:rPr>
              <a:t>Solution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EFEA165A-F2CA-A600-6E50-10145035EEEA}"/>
                  </a:ext>
                </a:extLst>
              </p:cNvPr>
              <p:cNvSpPr>
                <a:spLocks noGrp="1"/>
              </p:cNvSpPr>
              <p:nvPr>
                <p:ph type="body" sz="quarter" idx="17"/>
              </p:nvPr>
            </p:nvSpPr>
            <p:spPr>
              <a:xfrm>
                <a:off x="360000" y="1369454"/>
                <a:ext cx="11484000" cy="5326546"/>
              </a:xfrm>
            </p:spPr>
            <p:txBody>
              <a:bodyPr/>
              <a:lstStyle/>
              <a:p>
                <a:r>
                  <a:rPr lang="en-AU" dirty="0"/>
                  <a:t>Find the of the point on the curve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d>
                      <m:dPr>
                        <m:ctrlPr>
                          <a:rPr lang="en-AU" i="1">
                            <a:latin typeface="Cambria Math" panose="02040503050406030204" pitchFamily="18" charset="0"/>
                          </a:rPr>
                        </m:ctrlPr>
                      </m:dPr>
                      <m:e>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+1</m:t>
                        </m:r>
                      </m:e>
                    </m:d>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−2</m:t>
                        </m:r>
                      </m:e>
                    </m:d>
                    <m:r>
                      <a:rPr lang="en-AU" i="1">
                        <a:latin typeface="Cambria Math" panose="02040503050406030204" pitchFamily="18" charset="0"/>
                      </a:rPr>
                      <m:t>,</m:t>
                    </m:r>
                  </m:oMath>
                </a14:m>
                <a:r>
                  <a:rPr lang="en-AU" dirty="0"/>
                  <a:t> where the tangent is perpendicular to the line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 = 3</m:t>
                    </m:r>
                    <m:r>
                      <a:rPr lang="en-AU" i="1">
                        <a:latin typeface="Cambria Math" panose="02040503050406030204" pitchFamily="18" charset="0"/>
                      </a:rPr>
                      <m:t>𝑥</m:t>
                    </m:r>
                    <m:r>
                      <a:rPr lang="en-AU" i="1">
                        <a:latin typeface="Cambria Math" panose="02040503050406030204" pitchFamily="18" charset="0"/>
                      </a:rPr>
                      <m:t> + 1</m:t>
                    </m:r>
                  </m:oMath>
                </a14:m>
                <a:r>
                  <a:rPr lang="en-AU" dirty="0"/>
                  <a:t>.</a:t>
                </a:r>
              </a:p>
              <a:p>
                <a:r>
                  <a:rPr lang="en-AU" dirty="0"/>
                  <a:t>A line perpendicular to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+1</m:t>
                    </m:r>
                  </m:oMath>
                </a14:m>
                <a:r>
                  <a:rPr lang="en-AU" dirty="0"/>
                  <a:t> will have gradient </a:t>
                </a:r>
                <a14:m>
                  <m:oMath xmlns:m="http://schemas.openxmlformats.org/officeDocument/2006/math">
                    <m:r>
                      <a:rPr lang="en-AU" b="0" i="1" smtClean="0">
                        <a:latin typeface="Cambria Math" panose="02040503050406030204" pitchFamily="18" charset="0"/>
                      </a:rPr>
                      <m:t>𝑚</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3</m:t>
                        </m:r>
                      </m:den>
                    </m:f>
                  </m:oMath>
                </a14:m>
                <a:r>
                  <a:rPr lang="en-AU" b="0" i="1" dirty="0">
                    <a:latin typeface="Cambria Math" panose="02040503050406030204" pitchFamily="18" charset="0"/>
                  </a:rPr>
                  <a:t>.</a:t>
                </a:r>
              </a:p>
              <a:p>
                <a:r>
                  <a:rPr lang="en-AU" sz="1800" u="sng" dirty="0"/>
                  <a:t>Finding the gradient function</a:t>
                </a:r>
              </a:p>
              <a:p>
                <a:pPr>
                  <a:lnSpc>
                    <a:spcPct val="100000"/>
                  </a:lnSpc>
                </a:pPr>
                <a14:m>
                  <m:oMath xmlns:m="http://schemas.openxmlformats.org/officeDocument/2006/math">
                    <m:r>
                      <a:rPr lang="en-AU" b="0" i="1" smtClean="0">
                        <a:latin typeface="Cambria Math" panose="02040503050406030204" pitchFamily="18" charset="0"/>
                      </a:rPr>
                      <m:t>𝑢</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+1,  </m:t>
                    </m:r>
                    <m:f>
                      <m:fPr>
                        <m:ctrlPr>
                          <a:rPr lang="en-AU" b="0" i="1" smtClean="0">
                            <a:latin typeface="Cambria Math" panose="02040503050406030204" pitchFamily="18" charset="0"/>
                          </a:rPr>
                        </m:ctrlPr>
                      </m:fPr>
                      <m:num>
                        <m:r>
                          <a:rPr lang="en-AU" b="0" i="1" smtClean="0">
                            <a:latin typeface="Cambria Math" panose="02040503050406030204" pitchFamily="18" charset="0"/>
                          </a:rPr>
                          <m:t>𝑑𝑢</m:t>
                        </m:r>
                      </m:num>
                      <m:den>
                        <m:r>
                          <a:rPr lang="en-AU" b="0" i="1" smtClean="0">
                            <a:latin typeface="Cambria Math" panose="02040503050406030204" pitchFamily="18" charset="0"/>
                          </a:rPr>
                          <m:t>𝑑𝑥</m:t>
                        </m:r>
                      </m:den>
                    </m:f>
                    <m:r>
                      <a:rPr lang="en-AU" b="0" i="1" smtClean="0">
                        <a:latin typeface="Cambria Math" panose="02040503050406030204" pitchFamily="18" charset="0"/>
                      </a:rPr>
                      <m:t>=2</m:t>
                    </m:r>
                    <m:r>
                      <a:rPr lang="en-AU" b="0" i="1" smtClean="0">
                        <a:latin typeface="Cambria Math" panose="02040503050406030204" pitchFamily="18" charset="0"/>
                      </a:rPr>
                      <m:t>𝑥</m:t>
                    </m:r>
                  </m:oMath>
                </a14:m>
                <a:r>
                  <a:rPr lang="en-AU" b="0" dirty="0"/>
                  <a:t> </a:t>
                </a:r>
              </a:p>
              <a:p>
                <a:pPr>
                  <a:lnSpc>
                    <a:spcPct val="100000"/>
                  </a:lnSpc>
                </a:pPr>
                <a14:m>
                  <m:oMath xmlns:m="http://schemas.openxmlformats.org/officeDocument/2006/math">
                    <m:r>
                      <a:rPr lang="en-AU" b="0" i="1" smtClean="0">
                        <a:latin typeface="Cambria Math" panose="02040503050406030204" pitchFamily="18" charset="0"/>
                      </a:rPr>
                      <m:t>𝑣</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−2,  </m:t>
                    </m:r>
                    <m:f>
                      <m:fPr>
                        <m:ctrlPr>
                          <a:rPr lang="en-AU" b="0" i="1" smtClean="0">
                            <a:latin typeface="Cambria Math" panose="02040503050406030204" pitchFamily="18" charset="0"/>
                          </a:rPr>
                        </m:ctrlPr>
                      </m:fPr>
                      <m:num>
                        <m:r>
                          <a:rPr lang="en-AU" b="0" i="1" smtClean="0">
                            <a:latin typeface="Cambria Math" panose="02040503050406030204" pitchFamily="18" charset="0"/>
                          </a:rPr>
                          <m:t>𝑑𝑣</m:t>
                        </m:r>
                      </m:num>
                      <m:den>
                        <m:r>
                          <a:rPr lang="en-AU" b="0" i="1" smtClean="0">
                            <a:latin typeface="Cambria Math" panose="02040503050406030204" pitchFamily="18" charset="0"/>
                          </a:rPr>
                          <m:t>𝑑𝑥</m:t>
                        </m:r>
                      </m:den>
                    </m:f>
                    <m:r>
                      <a:rPr lang="en-AU" b="0" i="1" smtClean="0">
                        <a:latin typeface="Cambria Math" panose="02040503050406030204" pitchFamily="18" charset="0"/>
                      </a:rPr>
                      <m:t>=1</m:t>
                    </m:r>
                  </m:oMath>
                </a14:m>
                <a:r>
                  <a:rPr lang="en-AU" b="0" dirty="0"/>
                  <a:t> </a:t>
                </a:r>
              </a:p>
              <a:p>
                <a:pPr/>
                <a14:m>
                  <m:oMathPara xmlns:m="http://schemas.openxmlformats.org/officeDocument/2006/math">
                    <m:oMathParaPr>
                      <m:jc m:val="left"/>
                    </m:oMathParaPr>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𝑑𝑦</m:t>
                          </m:r>
                        </m:num>
                        <m:den>
                          <m:r>
                            <a:rPr lang="en-AU" b="0" i="1" smtClean="0">
                              <a:latin typeface="Cambria Math" panose="02040503050406030204" pitchFamily="18" charset="0"/>
                            </a:rPr>
                            <m:t>𝑑𝑥</m:t>
                          </m:r>
                        </m:den>
                      </m:f>
                      <m:r>
                        <m:rPr>
                          <m:aln/>
                        </m:rPr>
                        <a:rPr lang="en-AU" b="0" i="1" smtClean="0">
                          <a:latin typeface="Cambria Math" panose="02040503050406030204" pitchFamily="18" charset="0"/>
                        </a:rPr>
                        <m:t>=</m:t>
                      </m:r>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+1</m:t>
                          </m:r>
                        </m:e>
                      </m:d>
                      <m:r>
                        <a:rPr lang="en-AU" b="0" i="1" smtClean="0">
                          <a:latin typeface="Cambria Math" panose="02040503050406030204" pitchFamily="18" charset="0"/>
                        </a:rPr>
                        <m:t>1+</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−2</m:t>
                          </m:r>
                        </m:e>
                      </m:d>
                      <m:r>
                        <a:rPr lang="en-AU" b="0" i="1" smtClean="0">
                          <a:latin typeface="Cambria Math" panose="02040503050406030204" pitchFamily="18" charset="0"/>
                        </a:rPr>
                        <m:t>2</m:t>
                      </m:r>
                      <m:r>
                        <a:rPr lang="en-AU" b="0" i="1" smtClean="0">
                          <a:latin typeface="Cambria Math" panose="02040503050406030204" pitchFamily="18" charset="0"/>
                        </a:rPr>
                        <m:t>𝑥</m:t>
                      </m:r>
                    </m:oMath>
                    <m:oMath xmlns:m="http://schemas.openxmlformats.org/officeDocument/2006/math">
                      <m:r>
                        <m:rPr>
                          <m:aln/>
                        </m:rP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+1+2</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−4</m:t>
                      </m:r>
                      <m:r>
                        <a:rPr lang="en-AU" b="0" i="1" smtClean="0">
                          <a:latin typeface="Cambria Math" panose="02040503050406030204" pitchFamily="18" charset="0"/>
                        </a:rPr>
                        <m:t>𝑥</m:t>
                      </m:r>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+1</m:t>
                      </m:r>
                    </m:oMath>
                  </m:oMathPara>
                </a14:m>
                <a:br>
                  <a:rPr lang="en-AU" dirty="0"/>
                </a:br>
                <a:endParaRPr lang="en-AU" dirty="0"/>
              </a:p>
            </p:txBody>
          </p:sp>
        </mc:Choice>
        <mc:Fallback xmlns="">
          <p:sp>
            <p:nvSpPr>
              <p:cNvPr id="5" name="Text Placeholder 4">
                <a:extLst>
                  <a:ext uri="{FF2B5EF4-FFF2-40B4-BE49-F238E27FC236}">
                    <a16:creationId xmlns:a16="http://schemas.microsoft.com/office/drawing/2014/main" id="{EFEA165A-F2CA-A600-6E50-10145035EEEA}"/>
                  </a:ext>
                </a:extLst>
              </p:cNvPr>
              <p:cNvSpPr>
                <a:spLocks noGrp="1" noRot="1" noChangeAspect="1" noMove="1" noResize="1" noEditPoints="1" noAdjustHandles="1" noChangeArrowheads="1" noChangeShapeType="1" noTextEdit="1"/>
              </p:cNvSpPr>
              <p:nvPr>
                <p:ph type="body" sz="quarter" idx="17"/>
              </p:nvPr>
            </p:nvSpPr>
            <p:spPr>
              <a:xfrm>
                <a:off x="360000" y="1369454"/>
                <a:ext cx="11484000" cy="5326546"/>
              </a:xfrm>
              <a:blipFill>
                <a:blip r:embed="rId2"/>
                <a:stretch>
                  <a:fillRect l="-1326" b="-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6F79B5C3-28C7-F885-5669-1C98A28BA1DC}"/>
                  </a:ext>
                </a:extLst>
              </p:cNvPr>
              <p:cNvSpPr txBox="1">
                <a:spLocks/>
              </p:cNvSpPr>
              <p:nvPr/>
            </p:nvSpPr>
            <p:spPr>
              <a:xfrm>
                <a:off x="6453295" y="3349235"/>
                <a:ext cx="3733029" cy="304816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AU" sz="1800" u="sng" dirty="0"/>
                  <a:t>Determining the </a:t>
                </a:r>
                <a14:m>
                  <m:oMath xmlns:m="http://schemas.openxmlformats.org/officeDocument/2006/math">
                    <m:r>
                      <a:rPr lang="en-AU" sz="1800" i="1" u="sng">
                        <a:latin typeface="Cambria Math" panose="02040503050406030204" pitchFamily="18" charset="0"/>
                      </a:rPr>
                      <m:t>𝑥</m:t>
                    </m:r>
                    <m:r>
                      <a:rPr lang="en-AU" sz="1800" i="1" u="sng">
                        <a:latin typeface="Cambria Math" panose="02040503050406030204" pitchFamily="18" charset="0"/>
                      </a:rPr>
                      <m:t>−</m:t>
                    </m:r>
                  </m:oMath>
                </a14:m>
                <a:r>
                  <a:rPr lang="en-AU" sz="1800" u="sng" dirty="0"/>
                  <a:t>coordinates </a:t>
                </a:r>
              </a:p>
              <a:p>
                <a:pPr>
                  <a:lnSpc>
                    <a:spcPct val="100000"/>
                  </a:lnSpc>
                </a:pPr>
                <a:r>
                  <a:rPr lang="en-AU" dirty="0"/>
                  <a:t>Let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𝑑𝑦</m:t>
                        </m:r>
                      </m:num>
                      <m:den>
                        <m:r>
                          <a:rPr lang="en-AU" b="0" i="1" smtClean="0">
                            <a:latin typeface="Cambria Math" panose="02040503050406030204" pitchFamily="18" charset="0"/>
                          </a:rPr>
                          <m:t>𝑑𝑥</m:t>
                        </m:r>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3</m:t>
                        </m:r>
                      </m:den>
                    </m:f>
                  </m:oMath>
                </a14:m>
                <a:endParaRPr lang="en-AU" dirty="0"/>
              </a:p>
              <a:p>
                <a:pPr>
                  <a:lnSpc>
                    <a:spcPct val="100000"/>
                  </a:lnSpc>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3</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b="0" i="1" smtClean="0">
                              <a:latin typeface="Cambria Math" panose="02040503050406030204" pitchFamily="18" charset="0"/>
                            </a:rPr>
                            <m:t>2</m:t>
                          </m:r>
                        </m:sup>
                      </m:sSup>
                      <m:r>
                        <a:rPr lang="en-AU" i="1">
                          <a:latin typeface="Cambria Math" panose="02040503050406030204" pitchFamily="18" charset="0"/>
                        </a:rPr>
                        <m:t>−4</m:t>
                      </m:r>
                      <m:r>
                        <a:rPr lang="en-AU" i="1">
                          <a:latin typeface="Cambria Math" panose="02040503050406030204" pitchFamily="18" charset="0"/>
                        </a:rPr>
                        <m:t>𝑥</m:t>
                      </m:r>
                      <m:r>
                        <a:rPr lang="en-AU" i="1">
                          <a:latin typeface="Cambria Math" panose="02040503050406030204" pitchFamily="18" charset="0"/>
                        </a:rPr>
                        <m:t>+1</m:t>
                      </m:r>
                      <m:r>
                        <m:rPr>
                          <m:aln/>
                        </m:rPr>
                        <a:rPr lang="en-AU" b="0" i="1" smtClean="0">
                          <a:latin typeface="Cambria Math" panose="02040503050406030204" pitchFamily="18" charset="0"/>
                        </a:rPr>
                        <m:t>=</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3</m:t>
                          </m:r>
                        </m:den>
                      </m:f>
                    </m:oMath>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b="0" i="1" smtClean="0">
                              <a:latin typeface="Cambria Math" panose="02040503050406030204" pitchFamily="18" charset="0"/>
                            </a:rPr>
                            <m:t>2</m:t>
                          </m:r>
                        </m:sup>
                      </m:sSup>
                      <m:r>
                        <a:rPr lang="en-AU" i="1">
                          <a:latin typeface="Cambria Math" panose="02040503050406030204" pitchFamily="18" charset="0"/>
                        </a:rPr>
                        <m:t>−4</m:t>
                      </m:r>
                      <m:r>
                        <a:rPr lang="en-AU" i="1">
                          <a:latin typeface="Cambria Math" panose="02040503050406030204" pitchFamily="18" charset="0"/>
                        </a:rPr>
                        <m:t>𝑥</m:t>
                      </m:r>
                      <m:r>
                        <a:rPr lang="en-AU" i="1">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4</m:t>
                          </m:r>
                        </m:num>
                        <m:den>
                          <m:r>
                            <a:rPr lang="en-AU" b="0" i="1" smtClean="0">
                              <a:latin typeface="Cambria Math" panose="02040503050406030204" pitchFamily="18" charset="0"/>
                            </a:rPr>
                            <m:t>3</m:t>
                          </m:r>
                        </m:den>
                      </m:f>
                      <m:r>
                        <m:rPr>
                          <m:aln/>
                        </m:rPr>
                        <a:rPr lang="en-AU" b="0" i="1" smtClean="0">
                          <a:latin typeface="Cambria Math" panose="02040503050406030204" pitchFamily="18" charset="0"/>
                        </a:rPr>
                        <m:t>=</m:t>
                      </m:r>
                      <m:r>
                        <a:rPr lang="en-AU" b="0" i="1" smtClean="0">
                          <a:latin typeface="Cambria Math" panose="02040503050406030204" pitchFamily="18" charset="0"/>
                        </a:rPr>
                        <m:t>0</m:t>
                      </m:r>
                    </m:oMath>
                  </m:oMathPara>
                </a14:m>
                <a:endParaRPr lang="en-AU" b="0" dirty="0"/>
              </a:p>
              <a:p>
                <a:pPr>
                  <a:lnSpc>
                    <a:spcPct val="100000"/>
                  </a:lnSpc>
                </a:pPr>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3</m:t>
                        </m:r>
                      </m:den>
                    </m:f>
                    <m:r>
                      <a:rPr lang="en-AU" b="0" i="0" smtClean="0">
                        <a:latin typeface="Cambria Math" panose="02040503050406030204" pitchFamily="18" charset="0"/>
                      </a:rPr>
                      <m:t>,1</m:t>
                    </m:r>
                  </m:oMath>
                </a14:m>
                <a:r>
                  <a:rPr lang="en-AU" b="0" dirty="0"/>
                  <a:t> (by quadratic formula)</a:t>
                </a:r>
              </a:p>
            </p:txBody>
          </p:sp>
        </mc:Choice>
        <mc:Fallback xmlns="">
          <p:sp>
            <p:nvSpPr>
              <p:cNvPr id="6" name="Text Placeholder 4">
                <a:extLst>
                  <a:ext uri="{FF2B5EF4-FFF2-40B4-BE49-F238E27FC236}">
                    <a16:creationId xmlns:a16="http://schemas.microsoft.com/office/drawing/2014/main" id="{6F79B5C3-28C7-F885-5669-1C98A28BA1DC}"/>
                  </a:ext>
                </a:extLst>
              </p:cNvPr>
              <p:cNvSpPr txBox="1">
                <a:spLocks noRot="1" noChangeAspect="1" noMove="1" noResize="1" noEditPoints="1" noAdjustHandles="1" noChangeArrowheads="1" noChangeShapeType="1" noTextEdit="1"/>
              </p:cNvSpPr>
              <p:nvPr/>
            </p:nvSpPr>
            <p:spPr>
              <a:xfrm>
                <a:off x="6453295" y="3349235"/>
                <a:ext cx="3733029" cy="3048168"/>
              </a:xfrm>
              <a:prstGeom prst="rect">
                <a:avLst/>
              </a:prstGeom>
              <a:blipFill>
                <a:blip r:embed="rId3"/>
                <a:stretch>
                  <a:fillRect l="-4407" t="-2490" r="-678"/>
                </a:stretch>
              </a:blipFill>
            </p:spPr>
            <p:txBody>
              <a:bodyPr/>
              <a:lstStyle/>
              <a:p>
                <a:r>
                  <a:rPr lang="en-US">
                    <a:noFill/>
                  </a:rPr>
                  <a:t> </a:t>
                </a:r>
              </a:p>
            </p:txBody>
          </p:sp>
        </mc:Fallback>
      </mc:AlternateContent>
      <p:cxnSp>
        <p:nvCxnSpPr>
          <p:cNvPr id="8" name="Straight Connector 7">
            <a:extLst>
              <a:ext uri="{FF2B5EF4-FFF2-40B4-BE49-F238E27FC236}">
                <a16:creationId xmlns:a16="http://schemas.microsoft.com/office/drawing/2014/main" id="{BCC6C096-179A-0660-C8E7-8D54E3C57ADC}"/>
              </a:ext>
              <a:ext uri="{C183D7F6-B498-43B3-948B-1728B52AA6E4}">
                <adec:decorative xmlns:adec="http://schemas.microsoft.com/office/drawing/2017/decorative" val="1"/>
              </a:ext>
            </a:extLst>
          </p:cNvPr>
          <p:cNvCxnSpPr/>
          <p:nvPr/>
        </p:nvCxnSpPr>
        <p:spPr>
          <a:xfrm>
            <a:off x="5924938" y="3377681"/>
            <a:ext cx="0" cy="310709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698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FBECC3-527A-B5FE-762C-BAAA9F4D91D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dirty="0"/>
          </a:p>
        </p:txBody>
      </p:sp>
      <p:sp>
        <p:nvSpPr>
          <p:cNvPr id="3" name="Title 2">
            <a:extLst>
              <a:ext uri="{FF2B5EF4-FFF2-40B4-BE49-F238E27FC236}">
                <a16:creationId xmlns:a16="http://schemas.microsoft.com/office/drawing/2014/main" id="{A5A297F6-0569-1C44-5ED3-63B17D2F88F5}"/>
              </a:ext>
            </a:extLst>
          </p:cNvPr>
          <p:cNvSpPr>
            <a:spLocks noGrp="1"/>
          </p:cNvSpPr>
          <p:nvPr>
            <p:ph type="title"/>
          </p:nvPr>
        </p:nvSpPr>
        <p:spPr/>
        <p:txBody>
          <a:bodyPr/>
          <a:lstStyle/>
          <a:p>
            <a:r>
              <a:rPr lang="en-AU" dirty="0">
                <a:latin typeface="+mj-lt"/>
              </a:rPr>
              <a:t>Question 2</a:t>
            </a:r>
          </a:p>
        </p:txBody>
      </p:sp>
      <p:sp>
        <p:nvSpPr>
          <p:cNvPr id="4" name="Text Placeholder 3">
            <a:extLst>
              <a:ext uri="{FF2B5EF4-FFF2-40B4-BE49-F238E27FC236}">
                <a16:creationId xmlns:a16="http://schemas.microsoft.com/office/drawing/2014/main" id="{0080682E-8B0D-F526-EB14-382621FFE476}"/>
              </a:ext>
            </a:extLst>
          </p:cNvPr>
          <p:cNvSpPr>
            <a:spLocks noGrp="1"/>
          </p:cNvSpPr>
          <p:nvPr>
            <p:ph type="body" sz="quarter" idx="18"/>
          </p:nvPr>
        </p:nvSpPr>
        <p:spPr/>
        <p:txBody>
          <a:bodyPr/>
          <a:lstStyle/>
          <a:p>
            <a:r>
              <a:rPr lang="en-AU" dirty="0">
                <a:latin typeface="+mj-lt"/>
              </a:rPr>
              <a:t>Solution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744E84F8-D9E8-4C41-8AD2-520D3F44D03D}"/>
                  </a:ext>
                </a:extLst>
              </p:cNvPr>
              <p:cNvSpPr>
                <a:spLocks noGrp="1"/>
              </p:cNvSpPr>
              <p:nvPr>
                <p:ph type="body" sz="quarter" idx="17"/>
              </p:nvPr>
            </p:nvSpPr>
            <p:spPr>
              <a:xfrm>
                <a:off x="360000" y="1369454"/>
                <a:ext cx="11484000" cy="5146546"/>
              </a:xfrm>
            </p:spPr>
            <p:txBody>
              <a:bodyPr/>
              <a:lstStyle/>
              <a:p>
                <a:r>
                  <a:rPr lang="en-AU" dirty="0"/>
                  <a:t>Consider </a:t>
                </a:r>
                <a14:m>
                  <m:oMath xmlns:m="http://schemas.openxmlformats.org/officeDocument/2006/math">
                    <m:r>
                      <a:rPr lang="en-AU" i="1">
                        <a:latin typeface="Cambria Math" panose="02040503050406030204" pitchFamily="18" charset="0"/>
                      </a:rPr>
                      <m:t>h</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1)</m:t>
                        </m:r>
                      </m:e>
                      <m:sup>
                        <m:r>
                          <a:rPr lang="en-AU" i="1">
                            <a:latin typeface="Cambria Math" panose="02040503050406030204" pitchFamily="18" charset="0"/>
                          </a:rPr>
                          <m:t>2</m:t>
                        </m:r>
                      </m:sup>
                    </m:sSup>
                    <m:r>
                      <a:rPr lang="en-AU" i="1">
                        <a:latin typeface="Cambria Math" panose="02040503050406030204" pitchFamily="18" charset="0"/>
                      </a:rPr>
                      <m:t>𝑔</m:t>
                    </m:r>
                    <m:d>
                      <m:dPr>
                        <m:ctrlPr>
                          <a:rPr lang="en-AU" i="1">
                            <a:latin typeface="Cambria Math" panose="02040503050406030204" pitchFamily="18" charset="0"/>
                          </a:rPr>
                        </m:ctrlPr>
                      </m:dPr>
                      <m:e>
                        <m:r>
                          <a:rPr lang="en-AU" i="1">
                            <a:latin typeface="Cambria Math" panose="02040503050406030204" pitchFamily="18" charset="0"/>
                          </a:rPr>
                          <m:t>𝑥</m:t>
                        </m:r>
                      </m:e>
                    </m:d>
                    <m:r>
                      <a:rPr lang="en-AU">
                        <a:latin typeface="Cambria Math" panose="02040503050406030204" pitchFamily="18" charset="0"/>
                      </a:rPr>
                      <m:t>.</m:t>
                    </m:r>
                  </m:oMath>
                </a14:m>
                <a:r>
                  <a:rPr lang="en-AU" dirty="0"/>
                  <a:t> If </a:t>
                </a:r>
                <a14:m>
                  <m:oMath xmlns:m="http://schemas.openxmlformats.org/officeDocument/2006/math">
                    <m:r>
                      <a:rPr lang="en-AU" i="1">
                        <a:latin typeface="Cambria Math" panose="02040503050406030204" pitchFamily="18" charset="0"/>
                      </a:rPr>
                      <m:t>𝑔</m:t>
                    </m:r>
                    <m:d>
                      <m:dPr>
                        <m:ctrlPr>
                          <a:rPr lang="en-AU" i="1">
                            <a:latin typeface="Cambria Math" panose="02040503050406030204" pitchFamily="18" charset="0"/>
                          </a:rPr>
                        </m:ctrlPr>
                      </m:dPr>
                      <m:e>
                        <m:r>
                          <a:rPr lang="en-AU" i="1">
                            <a:latin typeface="Cambria Math" panose="02040503050406030204" pitchFamily="18" charset="0"/>
                          </a:rPr>
                          <m:t>2</m:t>
                        </m:r>
                      </m:e>
                    </m:d>
                    <m:r>
                      <a:rPr lang="en-AU" i="1">
                        <a:latin typeface="Cambria Math" panose="02040503050406030204" pitchFamily="18" charset="0"/>
                      </a:rPr>
                      <m:t>=−3</m:t>
                    </m:r>
                  </m:oMath>
                </a14:m>
                <a:r>
                  <a:rPr lang="en-AU" dirty="0"/>
                  <a:t> and </a:t>
                </a:r>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𝑔</m:t>
                        </m:r>
                      </m:e>
                      <m:sup>
                        <m:r>
                          <a:rPr lang="en-AU" i="1">
                            <a:latin typeface="Cambria Math" panose="02040503050406030204" pitchFamily="18" charset="0"/>
                          </a:rPr>
                          <m:t>′</m:t>
                        </m:r>
                      </m:sup>
                    </m:sSup>
                    <m:d>
                      <m:dPr>
                        <m:ctrlPr>
                          <a:rPr lang="en-AU" i="1">
                            <a:latin typeface="Cambria Math" panose="02040503050406030204" pitchFamily="18" charset="0"/>
                          </a:rPr>
                        </m:ctrlPr>
                      </m:dPr>
                      <m:e>
                        <m:r>
                          <a:rPr lang="en-AU" i="1">
                            <a:latin typeface="Cambria Math" panose="02040503050406030204" pitchFamily="18" charset="0"/>
                          </a:rPr>
                          <m:t>2</m:t>
                        </m:r>
                      </m:e>
                    </m:d>
                    <m:r>
                      <a:rPr lang="en-AU" i="1">
                        <a:latin typeface="Cambria Math" panose="02040503050406030204" pitchFamily="18" charset="0"/>
                      </a:rPr>
                      <m:t>=2</m:t>
                    </m:r>
                    <m:r>
                      <a:rPr lang="en-AU">
                        <a:latin typeface="Cambria Math" panose="02040503050406030204" pitchFamily="18" charset="0"/>
                      </a:rPr>
                      <m:t>,</m:t>
                    </m:r>
                  </m:oMath>
                </a14:m>
                <a:r>
                  <a:rPr lang="en-AU" dirty="0"/>
                  <a:t> find the equation of the tangent at </a:t>
                </a:r>
                <a:br>
                  <a:rPr lang="en-AU" i="1" dirty="0">
                    <a:latin typeface="Cambria Math" panose="02040503050406030204" pitchFamily="18" charset="0"/>
                  </a:rPr>
                </a:br>
                <a14:m>
                  <m:oMath xmlns:m="http://schemas.openxmlformats.org/officeDocument/2006/math">
                    <m:r>
                      <a:rPr lang="en-AU" i="1">
                        <a:latin typeface="Cambria Math" panose="02040503050406030204" pitchFamily="18" charset="0"/>
                      </a:rPr>
                      <m:t>𝑥</m:t>
                    </m:r>
                    <m:r>
                      <a:rPr lang="en-AU" i="1">
                        <a:latin typeface="Cambria Math" panose="02040503050406030204" pitchFamily="18" charset="0"/>
                      </a:rPr>
                      <m:t>=2</m:t>
                    </m:r>
                  </m:oMath>
                </a14:m>
                <a:r>
                  <a:rPr lang="en-AU" dirty="0"/>
                  <a:t>. </a:t>
                </a:r>
                <a:br>
                  <a:rPr lang="en-AU" dirty="0"/>
                </a:br>
                <a:endParaRPr lang="en-AU" dirty="0"/>
              </a:p>
              <a:p>
                <a14:m>
                  <m:oMath xmlns:m="http://schemas.openxmlformats.org/officeDocument/2006/math">
                    <m:r>
                      <a:rPr lang="en-AU" i="1" smtClean="0">
                        <a:latin typeface="Cambria Math" panose="02040503050406030204" pitchFamily="18" charset="0"/>
                      </a:rPr>
                      <m:t>𝑓</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+1</m:t>
                            </m:r>
                          </m:e>
                        </m:d>
                      </m:e>
                      <m:sup>
                        <m:r>
                          <a:rPr lang="en-AU" i="1">
                            <a:latin typeface="Cambria Math" panose="02040503050406030204" pitchFamily="18" charset="0"/>
                          </a:rPr>
                          <m:t>2</m:t>
                        </m:r>
                      </m:sup>
                    </m:sSup>
                    <m:r>
                      <a:rPr lang="en-AU" i="1">
                        <a:latin typeface="Cambria Math" panose="02040503050406030204" pitchFamily="18" charset="0"/>
                      </a:rPr>
                      <m:t>,  </m:t>
                    </m:r>
                    <m:sSup>
                      <m:sSupPr>
                        <m:ctrlPr>
                          <a:rPr lang="en-AU" i="1">
                            <a:latin typeface="Cambria Math" panose="02040503050406030204" pitchFamily="18" charset="0"/>
                          </a:rPr>
                        </m:ctrlPr>
                      </m:sSupPr>
                      <m:e>
                        <m:r>
                          <a:rPr lang="en-AU" i="1">
                            <a:latin typeface="Cambria Math" panose="02040503050406030204" pitchFamily="18" charset="0"/>
                          </a:rPr>
                          <m:t>𝑓</m:t>
                        </m:r>
                      </m:e>
                      <m:sup>
                        <m:r>
                          <a:rPr lang="en-AU" i="1">
                            <a:latin typeface="Cambria Math" panose="02040503050406030204" pitchFamily="18" charset="0"/>
                          </a:rPr>
                          <m:t>′</m:t>
                        </m:r>
                      </m:sup>
                    </m:sSup>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=2</m:t>
                    </m:r>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+1</m:t>
                        </m:r>
                      </m:e>
                    </m:d>
                    <m:r>
                      <a:rPr lang="en-AU" i="1">
                        <a:latin typeface="Cambria Math" panose="02040503050406030204" pitchFamily="18" charset="0"/>
                      </a:rPr>
                      <m:t>=2</m:t>
                    </m:r>
                    <m:r>
                      <a:rPr lang="en-AU" i="1">
                        <a:latin typeface="Cambria Math" panose="02040503050406030204" pitchFamily="18" charset="0"/>
                      </a:rPr>
                      <m:t>𝑥</m:t>
                    </m:r>
                    <m:r>
                      <a:rPr lang="en-AU" i="1">
                        <a:latin typeface="Cambria Math" panose="02040503050406030204" pitchFamily="18" charset="0"/>
                      </a:rPr>
                      <m:t>+2</m:t>
                    </m:r>
                  </m:oMath>
                </a14:m>
                <a:r>
                  <a:rPr lang="en-AU" dirty="0"/>
                  <a:t> </a:t>
                </a:r>
              </a:p>
              <a:p>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𝑓</m:t>
                      </m:r>
                      <m:d>
                        <m:dPr>
                          <m:ctrlPr>
                            <a:rPr lang="en-AU" i="1">
                              <a:latin typeface="Cambria Math" panose="02040503050406030204" pitchFamily="18" charset="0"/>
                            </a:rPr>
                          </m:ctrlPr>
                        </m:dPr>
                        <m:e>
                          <m:r>
                            <a:rPr lang="en-AU" i="1">
                              <a:latin typeface="Cambria Math" panose="02040503050406030204" pitchFamily="18" charset="0"/>
                            </a:rPr>
                            <m:t>2</m:t>
                          </m:r>
                        </m:e>
                      </m:d>
                      <m: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2+1</m:t>
                              </m:r>
                            </m:e>
                          </m:d>
                        </m:e>
                        <m:sup>
                          <m:r>
                            <a:rPr lang="en-AU" i="1">
                              <a:latin typeface="Cambria Math" panose="02040503050406030204" pitchFamily="18" charset="0"/>
                            </a:rPr>
                            <m:t>2</m:t>
                          </m:r>
                        </m:sup>
                      </m:sSup>
                      <m:r>
                        <a:rPr lang="en-AU" i="1">
                          <a:latin typeface="Cambria Math" panose="02040503050406030204" pitchFamily="18" charset="0"/>
                        </a:rPr>
                        <m:t>=9, </m:t>
                      </m:r>
                      <m:sSup>
                        <m:sSupPr>
                          <m:ctrlPr>
                            <a:rPr lang="en-AU" i="1">
                              <a:latin typeface="Cambria Math" panose="02040503050406030204" pitchFamily="18" charset="0"/>
                            </a:rPr>
                          </m:ctrlPr>
                        </m:sSupPr>
                        <m:e>
                          <m:r>
                            <a:rPr lang="en-AU" i="1">
                              <a:latin typeface="Cambria Math" panose="02040503050406030204" pitchFamily="18" charset="0"/>
                            </a:rPr>
                            <m:t>𝑓</m:t>
                          </m:r>
                        </m:e>
                        <m:sup>
                          <m:r>
                            <a:rPr lang="en-AU" i="1">
                              <a:latin typeface="Cambria Math" panose="02040503050406030204" pitchFamily="18" charset="0"/>
                            </a:rPr>
                            <m:t>′</m:t>
                          </m:r>
                        </m:sup>
                      </m:sSup>
                      <m:d>
                        <m:dPr>
                          <m:ctrlPr>
                            <a:rPr lang="en-AU" i="1">
                              <a:latin typeface="Cambria Math" panose="02040503050406030204" pitchFamily="18" charset="0"/>
                            </a:rPr>
                          </m:ctrlPr>
                        </m:dPr>
                        <m:e>
                          <m:r>
                            <a:rPr lang="en-AU" b="0" i="1" smtClean="0">
                              <a:latin typeface="Cambria Math" panose="02040503050406030204" pitchFamily="18" charset="0"/>
                            </a:rPr>
                            <m:t>2</m:t>
                          </m:r>
                        </m:e>
                      </m:d>
                      <m:r>
                        <a:rPr lang="en-AU" i="1">
                          <a:latin typeface="Cambria Math" panose="02040503050406030204" pitchFamily="18" charset="0"/>
                        </a:rPr>
                        <m:t>=2×2+2=6</m:t>
                      </m:r>
                    </m:oMath>
                  </m:oMathPara>
                </a14:m>
                <a:endParaRPr lang="en-AU" dirty="0"/>
              </a:p>
              <a:p>
                <a:r>
                  <a:rPr lang="en-AU" sz="1800" u="sng" dirty="0"/>
                  <a:t>Finding the gradient at </a:t>
                </a:r>
                <a14:m>
                  <m:oMath xmlns:m="http://schemas.openxmlformats.org/officeDocument/2006/math">
                    <m:r>
                      <a:rPr lang="en-AU" sz="1800" i="1" u="sng">
                        <a:latin typeface="Cambria Math" panose="02040503050406030204" pitchFamily="18" charset="0"/>
                      </a:rPr>
                      <m:t>𝑥</m:t>
                    </m:r>
                    <m:r>
                      <a:rPr lang="en-AU" sz="1800" i="1" u="sng">
                        <a:latin typeface="Cambria Math" panose="02040503050406030204" pitchFamily="18" charset="0"/>
                      </a:rPr>
                      <m:t>=2</m:t>
                    </m:r>
                  </m:oMath>
                </a14:m>
                <a:endParaRPr lang="en-AU" sz="1800" u="sng" dirty="0"/>
              </a:p>
              <a:p>
                <a:pPr/>
                <a14:m>
                  <m:oMathPara xmlns:m="http://schemas.openxmlformats.org/officeDocument/2006/math">
                    <m:oMathParaPr>
                      <m:jc m:val="left"/>
                    </m:oMathParaPr>
                    <m:oMath xmlns:m="http://schemas.openxmlformats.org/officeDocument/2006/math">
                      <m:sSup>
                        <m:sSupPr>
                          <m:ctrlPr>
                            <a:rPr lang="en-AU" sz="1800" i="1">
                              <a:latin typeface="Cambria Math" panose="02040503050406030204" pitchFamily="18" charset="0"/>
                            </a:rPr>
                          </m:ctrlPr>
                        </m:sSupPr>
                        <m:e>
                          <m:r>
                            <a:rPr lang="en-AU" sz="1800" i="1">
                              <a:latin typeface="Cambria Math" panose="02040503050406030204" pitchFamily="18" charset="0"/>
                            </a:rPr>
                            <m:t>h</m:t>
                          </m:r>
                        </m:e>
                        <m:sup>
                          <m:r>
                            <a:rPr lang="en-AU" sz="1800" i="1">
                              <a:latin typeface="Cambria Math" panose="02040503050406030204" pitchFamily="18" charset="0"/>
                            </a:rPr>
                            <m:t>′</m:t>
                          </m:r>
                        </m:sup>
                      </m:sSup>
                      <m:d>
                        <m:dPr>
                          <m:ctrlPr>
                            <a:rPr lang="en-AU" sz="1800" i="1">
                              <a:latin typeface="Cambria Math" panose="02040503050406030204" pitchFamily="18" charset="0"/>
                            </a:rPr>
                          </m:ctrlPr>
                        </m:dPr>
                        <m:e>
                          <m:r>
                            <a:rPr lang="en-AU" sz="1800" b="0" i="1" smtClean="0">
                              <a:latin typeface="Cambria Math" panose="02040503050406030204" pitchFamily="18" charset="0"/>
                            </a:rPr>
                            <m:t>𝑥</m:t>
                          </m:r>
                        </m:e>
                      </m:d>
                      <m:r>
                        <m:rPr>
                          <m:aln/>
                        </m:rPr>
                        <a:rPr lang="en-AU" sz="1800" i="1">
                          <a:latin typeface="Cambria Math" panose="02040503050406030204" pitchFamily="18" charset="0"/>
                        </a:rPr>
                        <m:t>=</m:t>
                      </m:r>
                      <m:r>
                        <a:rPr lang="en-AU" sz="1800" i="1">
                          <a:latin typeface="Cambria Math" panose="02040503050406030204" pitchFamily="18" charset="0"/>
                        </a:rPr>
                        <m:t>𝑓</m:t>
                      </m:r>
                      <m:d>
                        <m:dPr>
                          <m:ctrlPr>
                            <a:rPr lang="en-AU" sz="1800" i="1">
                              <a:latin typeface="Cambria Math" panose="02040503050406030204" pitchFamily="18" charset="0"/>
                            </a:rPr>
                          </m:ctrlPr>
                        </m:dPr>
                        <m:e>
                          <m:r>
                            <a:rPr lang="en-AU" sz="1800" b="0" i="1" smtClean="0">
                              <a:latin typeface="Cambria Math" panose="02040503050406030204" pitchFamily="18" charset="0"/>
                            </a:rPr>
                            <m:t>𝑥</m:t>
                          </m:r>
                        </m:e>
                      </m:d>
                      <m:sSup>
                        <m:sSupPr>
                          <m:ctrlPr>
                            <a:rPr lang="en-AU" sz="1800" i="1">
                              <a:latin typeface="Cambria Math" panose="02040503050406030204" pitchFamily="18" charset="0"/>
                            </a:rPr>
                          </m:ctrlPr>
                        </m:sSupPr>
                        <m:e>
                          <m:r>
                            <a:rPr lang="en-AU" sz="1800" i="1">
                              <a:latin typeface="Cambria Math" panose="02040503050406030204" pitchFamily="18" charset="0"/>
                            </a:rPr>
                            <m:t>𝑔</m:t>
                          </m:r>
                        </m:e>
                        <m:sup>
                          <m:r>
                            <a:rPr lang="en-AU" sz="1800" i="1">
                              <a:latin typeface="Cambria Math" panose="02040503050406030204" pitchFamily="18" charset="0"/>
                            </a:rPr>
                            <m:t>′</m:t>
                          </m:r>
                        </m:sup>
                      </m:sSup>
                      <m:d>
                        <m:dPr>
                          <m:ctrlPr>
                            <a:rPr lang="en-AU" sz="1800" i="1">
                              <a:latin typeface="Cambria Math" panose="02040503050406030204" pitchFamily="18" charset="0"/>
                            </a:rPr>
                          </m:ctrlPr>
                        </m:dPr>
                        <m:e>
                          <m:r>
                            <a:rPr lang="en-AU" sz="1800" b="0" i="1" smtClean="0">
                              <a:latin typeface="Cambria Math" panose="02040503050406030204" pitchFamily="18" charset="0"/>
                            </a:rPr>
                            <m:t>𝑥</m:t>
                          </m:r>
                        </m:e>
                      </m:d>
                      <m:r>
                        <a:rPr lang="en-AU" sz="1800" i="1">
                          <a:latin typeface="Cambria Math" panose="02040503050406030204" pitchFamily="18" charset="0"/>
                        </a:rPr>
                        <m:t>+</m:t>
                      </m:r>
                      <m:r>
                        <a:rPr lang="en-AU" sz="1800" i="1">
                          <a:latin typeface="Cambria Math" panose="02040503050406030204" pitchFamily="18" charset="0"/>
                        </a:rPr>
                        <m:t>𝑔</m:t>
                      </m:r>
                      <m:d>
                        <m:dPr>
                          <m:ctrlPr>
                            <a:rPr lang="en-AU" sz="1800" i="1">
                              <a:latin typeface="Cambria Math" panose="02040503050406030204" pitchFamily="18" charset="0"/>
                            </a:rPr>
                          </m:ctrlPr>
                        </m:dPr>
                        <m:e>
                          <m:r>
                            <a:rPr lang="en-AU" sz="1800" b="0" i="1" smtClean="0">
                              <a:latin typeface="Cambria Math" panose="02040503050406030204" pitchFamily="18" charset="0"/>
                            </a:rPr>
                            <m:t>𝑥</m:t>
                          </m:r>
                        </m:e>
                      </m:d>
                      <m:sSup>
                        <m:sSupPr>
                          <m:ctrlPr>
                            <a:rPr lang="en-AU" sz="1800" i="1">
                              <a:latin typeface="Cambria Math" panose="02040503050406030204" pitchFamily="18" charset="0"/>
                            </a:rPr>
                          </m:ctrlPr>
                        </m:sSupPr>
                        <m:e>
                          <m:r>
                            <a:rPr lang="en-AU" sz="1800" i="1">
                              <a:latin typeface="Cambria Math" panose="02040503050406030204" pitchFamily="18" charset="0"/>
                            </a:rPr>
                            <m:t>𝑓</m:t>
                          </m:r>
                        </m:e>
                        <m:sup>
                          <m:r>
                            <a:rPr lang="en-AU" sz="1800" i="1">
                              <a:latin typeface="Cambria Math" panose="02040503050406030204" pitchFamily="18" charset="0"/>
                            </a:rPr>
                            <m:t>′</m:t>
                          </m:r>
                        </m:sup>
                      </m:sSup>
                      <m:d>
                        <m:dPr>
                          <m:ctrlPr>
                            <a:rPr lang="en-AU" sz="1800" i="1">
                              <a:latin typeface="Cambria Math" panose="02040503050406030204" pitchFamily="18" charset="0"/>
                            </a:rPr>
                          </m:ctrlPr>
                        </m:dPr>
                        <m:e>
                          <m:r>
                            <a:rPr lang="en-AU" sz="1800" b="0" i="1" smtClean="0">
                              <a:latin typeface="Cambria Math" panose="02040503050406030204" pitchFamily="18" charset="0"/>
                            </a:rPr>
                            <m:t>𝑥</m:t>
                          </m:r>
                        </m:e>
                      </m:d>
                    </m:oMath>
                  </m:oMathPara>
                </a14:m>
                <a:endParaRPr lang="en-AU" sz="1800" u="sng" dirty="0"/>
              </a:p>
              <a:p>
                <a:pPr/>
                <a14:m>
                  <m:oMathPara xmlns:m="http://schemas.openxmlformats.org/officeDocument/2006/math">
                    <m:oMathParaPr>
                      <m:jc m:val="left"/>
                    </m:oMathParaPr>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h</m:t>
                          </m:r>
                        </m:e>
                        <m:sup>
                          <m:r>
                            <a:rPr lang="en-AU" i="1">
                              <a:latin typeface="Cambria Math" panose="02040503050406030204" pitchFamily="18" charset="0"/>
                            </a:rPr>
                            <m:t>′</m:t>
                          </m:r>
                        </m:sup>
                      </m:sSup>
                      <m:d>
                        <m:dPr>
                          <m:ctrlPr>
                            <a:rPr lang="en-AU" i="1">
                              <a:latin typeface="Cambria Math" panose="02040503050406030204" pitchFamily="18" charset="0"/>
                            </a:rPr>
                          </m:ctrlPr>
                        </m:dPr>
                        <m:e>
                          <m:r>
                            <a:rPr lang="en-AU" i="1">
                              <a:latin typeface="Cambria Math" panose="02040503050406030204" pitchFamily="18" charset="0"/>
                            </a:rPr>
                            <m:t>2</m:t>
                          </m:r>
                        </m:e>
                      </m:d>
                      <m:r>
                        <m:rPr>
                          <m:aln/>
                        </m:rPr>
                        <a:rPr lang="en-AU" i="1">
                          <a:latin typeface="Cambria Math" panose="02040503050406030204" pitchFamily="18" charset="0"/>
                        </a:rPr>
                        <m:t>=</m:t>
                      </m:r>
                      <m:r>
                        <a:rPr lang="en-AU" i="1">
                          <a:latin typeface="Cambria Math" panose="02040503050406030204" pitchFamily="18" charset="0"/>
                        </a:rPr>
                        <m:t>𝑓</m:t>
                      </m:r>
                      <m:d>
                        <m:dPr>
                          <m:ctrlPr>
                            <a:rPr lang="en-AU" i="1">
                              <a:latin typeface="Cambria Math" panose="02040503050406030204" pitchFamily="18" charset="0"/>
                            </a:rPr>
                          </m:ctrlPr>
                        </m:dPr>
                        <m:e>
                          <m:r>
                            <a:rPr lang="en-AU" i="1">
                              <a:latin typeface="Cambria Math" panose="02040503050406030204" pitchFamily="18" charset="0"/>
                            </a:rPr>
                            <m:t>2</m:t>
                          </m:r>
                        </m:e>
                      </m:d>
                      <m:sSup>
                        <m:sSupPr>
                          <m:ctrlPr>
                            <a:rPr lang="en-AU" i="1">
                              <a:latin typeface="Cambria Math" panose="02040503050406030204" pitchFamily="18" charset="0"/>
                            </a:rPr>
                          </m:ctrlPr>
                        </m:sSupPr>
                        <m:e>
                          <m:r>
                            <a:rPr lang="en-AU" i="1">
                              <a:latin typeface="Cambria Math" panose="02040503050406030204" pitchFamily="18" charset="0"/>
                            </a:rPr>
                            <m:t>𝑔</m:t>
                          </m:r>
                        </m:e>
                        <m:sup>
                          <m:r>
                            <a:rPr lang="en-AU" i="1">
                              <a:latin typeface="Cambria Math" panose="02040503050406030204" pitchFamily="18" charset="0"/>
                            </a:rPr>
                            <m:t>′</m:t>
                          </m:r>
                        </m:sup>
                      </m:sSup>
                      <m:d>
                        <m:dPr>
                          <m:ctrlPr>
                            <a:rPr lang="en-AU" i="1">
                              <a:latin typeface="Cambria Math" panose="02040503050406030204" pitchFamily="18" charset="0"/>
                            </a:rPr>
                          </m:ctrlPr>
                        </m:dPr>
                        <m:e>
                          <m:r>
                            <a:rPr lang="en-AU" i="1">
                              <a:latin typeface="Cambria Math" panose="02040503050406030204" pitchFamily="18" charset="0"/>
                            </a:rPr>
                            <m:t>2</m:t>
                          </m:r>
                        </m:e>
                      </m:d>
                      <m:r>
                        <a:rPr lang="en-AU" i="1">
                          <a:latin typeface="Cambria Math" panose="02040503050406030204" pitchFamily="18" charset="0"/>
                        </a:rPr>
                        <m:t>+</m:t>
                      </m:r>
                      <m:r>
                        <a:rPr lang="en-AU" i="1">
                          <a:latin typeface="Cambria Math" panose="02040503050406030204" pitchFamily="18" charset="0"/>
                        </a:rPr>
                        <m:t>𝑔</m:t>
                      </m:r>
                      <m:d>
                        <m:dPr>
                          <m:ctrlPr>
                            <a:rPr lang="en-AU" i="1">
                              <a:latin typeface="Cambria Math" panose="02040503050406030204" pitchFamily="18" charset="0"/>
                            </a:rPr>
                          </m:ctrlPr>
                        </m:dPr>
                        <m:e>
                          <m:r>
                            <a:rPr lang="en-AU" i="1">
                              <a:latin typeface="Cambria Math" panose="02040503050406030204" pitchFamily="18" charset="0"/>
                            </a:rPr>
                            <m:t>2</m:t>
                          </m:r>
                        </m:e>
                      </m:d>
                      <m:sSup>
                        <m:sSupPr>
                          <m:ctrlPr>
                            <a:rPr lang="en-AU" i="1">
                              <a:latin typeface="Cambria Math" panose="02040503050406030204" pitchFamily="18" charset="0"/>
                            </a:rPr>
                          </m:ctrlPr>
                        </m:sSupPr>
                        <m:e>
                          <m:r>
                            <a:rPr lang="en-AU" i="1">
                              <a:latin typeface="Cambria Math" panose="02040503050406030204" pitchFamily="18" charset="0"/>
                            </a:rPr>
                            <m:t>𝑓</m:t>
                          </m:r>
                        </m:e>
                        <m:sup>
                          <m:r>
                            <a:rPr lang="en-AU" i="1">
                              <a:latin typeface="Cambria Math" panose="02040503050406030204" pitchFamily="18" charset="0"/>
                            </a:rPr>
                            <m:t>′</m:t>
                          </m:r>
                        </m:sup>
                      </m:sSup>
                      <m:d>
                        <m:dPr>
                          <m:ctrlPr>
                            <a:rPr lang="en-AU" i="1">
                              <a:latin typeface="Cambria Math" panose="02040503050406030204" pitchFamily="18" charset="0"/>
                            </a:rPr>
                          </m:ctrlPr>
                        </m:dPr>
                        <m:e>
                          <m:r>
                            <a:rPr lang="en-AU" i="1">
                              <a:latin typeface="Cambria Math" panose="02040503050406030204" pitchFamily="18" charset="0"/>
                            </a:rPr>
                            <m:t>2</m:t>
                          </m:r>
                        </m:e>
                      </m:d>
                    </m:oMath>
                    <m:oMath xmlns:m="http://schemas.openxmlformats.org/officeDocument/2006/math">
                      <m:r>
                        <m:rPr>
                          <m:aln/>
                        </m:rPr>
                        <a:rPr lang="en-AU" i="1">
                          <a:latin typeface="Cambria Math" panose="02040503050406030204" pitchFamily="18" charset="0"/>
                        </a:rPr>
                        <m:t>=</m:t>
                      </m:r>
                      <m:r>
                        <a:rPr lang="en-AU" i="1">
                          <a:latin typeface="Cambria Math" panose="02040503050406030204" pitchFamily="18" charset="0"/>
                        </a:rPr>
                        <m:t>9×2+</m:t>
                      </m:r>
                      <m:d>
                        <m:dPr>
                          <m:ctrlPr>
                            <a:rPr lang="en-AU" i="1">
                              <a:latin typeface="Cambria Math" panose="02040503050406030204" pitchFamily="18" charset="0"/>
                            </a:rPr>
                          </m:ctrlPr>
                        </m:dPr>
                        <m:e>
                          <m:r>
                            <a:rPr lang="en-AU" i="1">
                              <a:latin typeface="Cambria Math" panose="02040503050406030204" pitchFamily="18" charset="0"/>
                            </a:rPr>
                            <m:t>−3</m:t>
                          </m:r>
                        </m:e>
                      </m:d>
                      <m:r>
                        <a:rPr lang="en-AU" i="1">
                          <a:latin typeface="Cambria Math" panose="02040503050406030204" pitchFamily="18" charset="0"/>
                        </a:rPr>
                        <m:t>×6</m:t>
                      </m:r>
                    </m:oMath>
                    <m:oMath xmlns:m="http://schemas.openxmlformats.org/officeDocument/2006/math">
                      <m:r>
                        <m:rPr>
                          <m:aln/>
                        </m:rPr>
                        <a:rPr lang="en-AU" i="1">
                          <a:latin typeface="Cambria Math" panose="02040503050406030204" pitchFamily="18" charset="0"/>
                        </a:rPr>
                        <m:t>=</m:t>
                      </m:r>
                      <m:r>
                        <a:rPr lang="en-AU" i="1">
                          <a:latin typeface="Cambria Math" panose="02040503050406030204" pitchFamily="18" charset="0"/>
                        </a:rPr>
                        <m:t>0</m:t>
                      </m:r>
                    </m:oMath>
                  </m:oMathPara>
                </a14:m>
                <a:endParaRPr lang="en-AU" dirty="0"/>
              </a:p>
            </p:txBody>
          </p:sp>
        </mc:Choice>
        <mc:Fallback xmlns="">
          <p:sp>
            <p:nvSpPr>
              <p:cNvPr id="5" name="Text Placeholder 4">
                <a:extLst>
                  <a:ext uri="{FF2B5EF4-FFF2-40B4-BE49-F238E27FC236}">
                    <a16:creationId xmlns:a16="http://schemas.microsoft.com/office/drawing/2014/main" id="{744E84F8-D9E8-4C41-8AD2-520D3F44D03D}"/>
                  </a:ext>
                </a:extLst>
              </p:cNvPr>
              <p:cNvSpPr>
                <a:spLocks noGrp="1" noRot="1" noChangeAspect="1" noMove="1" noResize="1" noEditPoints="1" noAdjustHandles="1" noChangeArrowheads="1" noChangeShapeType="1" noTextEdit="1"/>
              </p:cNvSpPr>
              <p:nvPr>
                <p:ph type="body" sz="quarter" idx="17"/>
              </p:nvPr>
            </p:nvSpPr>
            <p:spPr>
              <a:xfrm>
                <a:off x="360000" y="1369454"/>
                <a:ext cx="11484000" cy="5146546"/>
              </a:xfrm>
              <a:blipFill>
                <a:blip r:embed="rId2"/>
                <a:stretch>
                  <a:fillRect l="-1326" b="-12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9C97997-20CA-1173-CA74-96D3489FB72D}"/>
                  </a:ext>
                </a:extLst>
              </p:cNvPr>
              <p:cNvSpPr txBox="1"/>
              <p:nvPr/>
            </p:nvSpPr>
            <p:spPr>
              <a:xfrm>
                <a:off x="7030719" y="2835200"/>
                <a:ext cx="3950467" cy="3831818"/>
              </a:xfrm>
              <a:prstGeom prst="rect">
                <a:avLst/>
              </a:prstGeom>
              <a:noFill/>
            </p:spPr>
            <p:txBody>
              <a:bodyPr wrap="square">
                <a:spAutoFit/>
              </a:bodyPr>
              <a:lstStyle/>
              <a:p>
                <a:pPr>
                  <a:lnSpc>
                    <a:spcPct val="150000"/>
                  </a:lnSpc>
                </a:pPr>
                <a:r>
                  <a:rPr lang="en-AU" sz="1800" u="sng" dirty="0"/>
                  <a:t>Finding y value at </a:t>
                </a:r>
                <a14:m>
                  <m:oMath xmlns:m="http://schemas.openxmlformats.org/officeDocument/2006/math">
                    <m:r>
                      <a:rPr lang="en-AU" sz="1800" u="sng">
                        <a:latin typeface="Cambria Math" panose="02040503050406030204" pitchFamily="18" charset="0"/>
                      </a:rPr>
                      <m:t> </m:t>
                    </m:r>
                    <m:r>
                      <a:rPr lang="en-AU" sz="1800" u="sng">
                        <a:latin typeface="Cambria Math" panose="02040503050406030204" pitchFamily="18" charset="0"/>
                      </a:rPr>
                      <m:t>𝑥</m:t>
                    </m:r>
                    <m:r>
                      <a:rPr lang="en-AU" sz="1800" u="sng">
                        <a:latin typeface="Cambria Math" panose="02040503050406030204" pitchFamily="18" charset="0"/>
                      </a:rPr>
                      <m:t>=2</m:t>
                    </m:r>
                  </m:oMath>
                </a14:m>
                <a:r>
                  <a:rPr lang="en-AU" sz="2000" dirty="0"/>
                  <a:t>. </a:t>
                </a:r>
                <a:endParaRPr lang="en-AU" sz="2000" i="1" dirty="0">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AU" sz="2000" i="1" smtClean="0">
                          <a:latin typeface="Cambria Math" panose="02040503050406030204" pitchFamily="18" charset="0"/>
                        </a:rPr>
                        <m:t>h</m:t>
                      </m:r>
                      <m:d>
                        <m:dPr>
                          <m:ctrlPr>
                            <a:rPr lang="en-AU" sz="2000" i="1">
                              <a:latin typeface="Cambria Math" panose="02040503050406030204" pitchFamily="18" charset="0"/>
                            </a:rPr>
                          </m:ctrlPr>
                        </m:dPr>
                        <m:e>
                          <m:r>
                            <a:rPr lang="en-AU" sz="2000" i="1">
                              <a:latin typeface="Cambria Math" panose="02040503050406030204" pitchFamily="18" charset="0"/>
                            </a:rPr>
                            <m:t>2</m:t>
                          </m:r>
                        </m:e>
                      </m:d>
                      <m:r>
                        <m:rPr>
                          <m:aln/>
                        </m:rPr>
                        <a:rPr lang="en-AU" sz="2000" i="1">
                          <a:latin typeface="Cambria Math" panose="02040503050406030204" pitchFamily="18" charset="0"/>
                        </a:rPr>
                        <m:t>=</m:t>
                      </m:r>
                      <m:r>
                        <a:rPr lang="en-AU" sz="2000" i="1">
                          <a:latin typeface="Cambria Math" panose="02040503050406030204" pitchFamily="18" charset="0"/>
                        </a:rPr>
                        <m:t>𝑓</m:t>
                      </m:r>
                      <m:d>
                        <m:dPr>
                          <m:ctrlPr>
                            <a:rPr lang="en-AU" sz="2000" i="1">
                              <a:latin typeface="Cambria Math" panose="02040503050406030204" pitchFamily="18" charset="0"/>
                            </a:rPr>
                          </m:ctrlPr>
                        </m:dPr>
                        <m:e>
                          <m:r>
                            <a:rPr lang="en-AU" sz="2000" i="1">
                              <a:latin typeface="Cambria Math" panose="02040503050406030204" pitchFamily="18" charset="0"/>
                            </a:rPr>
                            <m:t>2</m:t>
                          </m:r>
                        </m:e>
                      </m:d>
                      <m:r>
                        <a:rPr lang="en-AU" sz="2000" i="1">
                          <a:latin typeface="Cambria Math" panose="02040503050406030204" pitchFamily="18" charset="0"/>
                        </a:rPr>
                        <m:t>𝑔</m:t>
                      </m:r>
                      <m:d>
                        <m:dPr>
                          <m:ctrlPr>
                            <a:rPr lang="en-AU" sz="2000" i="1">
                              <a:latin typeface="Cambria Math" panose="02040503050406030204" pitchFamily="18" charset="0"/>
                            </a:rPr>
                          </m:ctrlPr>
                        </m:dPr>
                        <m:e>
                          <m:r>
                            <a:rPr lang="en-AU" sz="2000" i="1">
                              <a:latin typeface="Cambria Math" panose="02040503050406030204" pitchFamily="18" charset="0"/>
                            </a:rPr>
                            <m:t>2</m:t>
                          </m:r>
                        </m:e>
                      </m:d>
                    </m:oMath>
                    <m:oMath xmlns:m="http://schemas.openxmlformats.org/officeDocument/2006/math">
                      <m:r>
                        <m:rPr>
                          <m:aln/>
                        </m:rPr>
                        <a:rPr lang="en-AU" sz="2000" i="1">
                          <a:latin typeface="Cambria Math" panose="02040503050406030204" pitchFamily="18" charset="0"/>
                        </a:rPr>
                        <m:t>=</m:t>
                      </m:r>
                      <m:r>
                        <a:rPr lang="en-AU" sz="2000" i="1">
                          <a:latin typeface="Cambria Math" panose="02040503050406030204" pitchFamily="18" charset="0"/>
                        </a:rPr>
                        <m:t>9×</m:t>
                      </m:r>
                      <m:d>
                        <m:dPr>
                          <m:ctrlPr>
                            <a:rPr lang="en-AU" sz="2000" i="1">
                              <a:latin typeface="Cambria Math" panose="02040503050406030204" pitchFamily="18" charset="0"/>
                            </a:rPr>
                          </m:ctrlPr>
                        </m:dPr>
                        <m:e>
                          <m:r>
                            <a:rPr lang="en-AU" sz="2000" i="1">
                              <a:latin typeface="Cambria Math" panose="02040503050406030204" pitchFamily="18" charset="0"/>
                            </a:rPr>
                            <m:t>−3</m:t>
                          </m:r>
                        </m:e>
                      </m:d>
                    </m:oMath>
                    <m:oMath xmlns:m="http://schemas.openxmlformats.org/officeDocument/2006/math">
                      <m:r>
                        <m:rPr>
                          <m:aln/>
                        </m:rPr>
                        <a:rPr lang="en-AU" sz="2000" i="1">
                          <a:latin typeface="Cambria Math" panose="02040503050406030204" pitchFamily="18" charset="0"/>
                        </a:rPr>
                        <m:t>=</m:t>
                      </m:r>
                      <m:r>
                        <a:rPr lang="en-AU" sz="2000" i="1">
                          <a:latin typeface="Cambria Math" panose="02040503050406030204" pitchFamily="18" charset="0"/>
                        </a:rPr>
                        <m:t>−27</m:t>
                      </m:r>
                    </m:oMath>
                  </m:oMathPara>
                </a14:m>
                <a:endParaRPr lang="en-AU" sz="2000" dirty="0"/>
              </a:p>
              <a:p>
                <a:pPr>
                  <a:lnSpc>
                    <a:spcPct val="150000"/>
                  </a:lnSpc>
                </a:pPr>
                <a:r>
                  <a:rPr lang="en-AU" sz="1800" u="sng" dirty="0"/>
                  <a:t>Equation of tangent:</a:t>
                </a:r>
              </a:p>
              <a:p>
                <a:pPr>
                  <a:lnSpc>
                    <a:spcPct val="150000"/>
                  </a:lnSpc>
                </a:pPr>
                <a14:m>
                  <m:oMathPara xmlns:m="http://schemas.openxmlformats.org/officeDocument/2006/math">
                    <m:oMathParaPr>
                      <m:jc m:val="left"/>
                    </m:oMathParaPr>
                    <m:oMath xmlns:m="http://schemas.openxmlformats.org/officeDocument/2006/math">
                      <m:r>
                        <a:rPr lang="en-AU" sz="2000" i="1">
                          <a:latin typeface="Cambria Math" panose="02040503050406030204" pitchFamily="18" charset="0"/>
                        </a:rPr>
                        <m:t>𝑦</m:t>
                      </m:r>
                      <m:r>
                        <a:rPr lang="en-AU" sz="2000" i="1">
                          <a:latin typeface="Cambria Math" panose="02040503050406030204" pitchFamily="18" charset="0"/>
                        </a:rPr>
                        <m:t>−</m:t>
                      </m:r>
                      <m:d>
                        <m:dPr>
                          <m:ctrlPr>
                            <a:rPr lang="en-AU" sz="2000" i="1">
                              <a:latin typeface="Cambria Math" panose="02040503050406030204" pitchFamily="18" charset="0"/>
                            </a:rPr>
                          </m:ctrlPr>
                        </m:dPr>
                        <m:e>
                          <m:r>
                            <a:rPr lang="en-AU" sz="2000" i="1">
                              <a:latin typeface="Cambria Math" panose="02040503050406030204" pitchFamily="18" charset="0"/>
                            </a:rPr>
                            <m:t>−27</m:t>
                          </m:r>
                        </m:e>
                      </m:d>
                      <m:r>
                        <m:rPr>
                          <m:aln/>
                        </m:rPr>
                        <a:rPr lang="en-AU" sz="2000" i="1">
                          <a:latin typeface="Cambria Math" panose="02040503050406030204" pitchFamily="18" charset="0"/>
                        </a:rPr>
                        <m:t>=</m:t>
                      </m:r>
                      <m:r>
                        <a:rPr lang="en-AU" sz="2000" i="1">
                          <a:latin typeface="Cambria Math" panose="02040503050406030204" pitchFamily="18" charset="0"/>
                        </a:rPr>
                        <m:t>0</m:t>
                      </m:r>
                      <m:d>
                        <m:dPr>
                          <m:ctrlPr>
                            <a:rPr lang="en-AU" sz="2000" i="1">
                              <a:latin typeface="Cambria Math" panose="02040503050406030204" pitchFamily="18" charset="0"/>
                            </a:rPr>
                          </m:ctrlPr>
                        </m:dPr>
                        <m:e>
                          <m:r>
                            <a:rPr lang="en-AU" sz="2000" i="1">
                              <a:latin typeface="Cambria Math" panose="02040503050406030204" pitchFamily="18" charset="0"/>
                            </a:rPr>
                            <m:t>𝑥</m:t>
                          </m:r>
                          <m:r>
                            <a:rPr lang="en-AU" sz="2000" i="1">
                              <a:latin typeface="Cambria Math" panose="02040503050406030204" pitchFamily="18" charset="0"/>
                            </a:rPr>
                            <m:t>−2</m:t>
                          </m:r>
                        </m:e>
                      </m:d>
                    </m:oMath>
                    <m:oMath xmlns:m="http://schemas.openxmlformats.org/officeDocument/2006/math">
                      <m:r>
                        <a:rPr lang="en-AU" sz="2000" i="1">
                          <a:latin typeface="Cambria Math" panose="02040503050406030204" pitchFamily="18" charset="0"/>
                        </a:rPr>
                        <m:t>𝑦</m:t>
                      </m:r>
                      <m:r>
                        <a:rPr lang="en-AU" sz="2000" i="1">
                          <a:latin typeface="Cambria Math" panose="02040503050406030204" pitchFamily="18" charset="0"/>
                        </a:rPr>
                        <m:t>+27</m:t>
                      </m:r>
                      <m:r>
                        <m:rPr>
                          <m:aln/>
                        </m:rPr>
                        <a:rPr lang="en-AU" sz="2000" i="1">
                          <a:latin typeface="Cambria Math" panose="02040503050406030204" pitchFamily="18" charset="0"/>
                        </a:rPr>
                        <m:t>=</m:t>
                      </m:r>
                      <m:r>
                        <a:rPr lang="en-AU" sz="2000" i="1">
                          <a:latin typeface="Cambria Math" panose="02040503050406030204" pitchFamily="18" charset="0"/>
                        </a:rPr>
                        <m:t>0</m:t>
                      </m:r>
                    </m:oMath>
                    <m:oMath xmlns:m="http://schemas.openxmlformats.org/officeDocument/2006/math">
                      <m:r>
                        <a:rPr lang="en-AU" sz="2000" i="1">
                          <a:latin typeface="Cambria Math" panose="02040503050406030204" pitchFamily="18" charset="0"/>
                        </a:rPr>
                        <m:t>𝑦</m:t>
                      </m:r>
                      <m:r>
                        <m:rPr>
                          <m:aln/>
                        </m:rPr>
                        <a:rPr lang="en-AU" sz="2000" i="1">
                          <a:latin typeface="Cambria Math" panose="02040503050406030204" pitchFamily="18" charset="0"/>
                        </a:rPr>
                        <m:t>=</m:t>
                      </m:r>
                      <m:r>
                        <a:rPr lang="en-AU" sz="2000" i="1">
                          <a:latin typeface="Cambria Math" panose="02040503050406030204" pitchFamily="18" charset="0"/>
                        </a:rPr>
                        <m:t>−27</m:t>
                      </m:r>
                    </m:oMath>
                  </m:oMathPara>
                </a14:m>
                <a:endParaRPr lang="en-AU" sz="2000" dirty="0"/>
              </a:p>
            </p:txBody>
          </p:sp>
        </mc:Choice>
        <mc:Fallback xmlns="">
          <p:sp>
            <p:nvSpPr>
              <p:cNvPr id="7" name="TextBox 6">
                <a:extLst>
                  <a:ext uri="{FF2B5EF4-FFF2-40B4-BE49-F238E27FC236}">
                    <a16:creationId xmlns:a16="http://schemas.microsoft.com/office/drawing/2014/main" id="{B9C97997-20CA-1173-CA74-96D3489FB72D}"/>
                  </a:ext>
                </a:extLst>
              </p:cNvPr>
              <p:cNvSpPr txBox="1">
                <a:spLocks noRot="1" noChangeAspect="1" noMove="1" noResize="1" noEditPoints="1" noAdjustHandles="1" noChangeArrowheads="1" noChangeShapeType="1" noTextEdit="1"/>
              </p:cNvSpPr>
              <p:nvPr/>
            </p:nvSpPr>
            <p:spPr>
              <a:xfrm>
                <a:off x="7030719" y="2835200"/>
                <a:ext cx="3950467" cy="3831818"/>
              </a:xfrm>
              <a:prstGeom prst="rect">
                <a:avLst/>
              </a:prstGeom>
              <a:blipFill>
                <a:blip r:embed="rId3"/>
                <a:stretch>
                  <a:fillRect l="-1282"/>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7BA357D9-7B3B-B853-B723-D9582B4EAA00}"/>
              </a:ext>
              <a:ext uri="{C183D7F6-B498-43B3-948B-1728B52AA6E4}">
                <adec:decorative xmlns:adec="http://schemas.microsoft.com/office/drawing/2017/decorative" val="1"/>
              </a:ext>
            </a:extLst>
          </p:cNvPr>
          <p:cNvCxnSpPr>
            <a:cxnSpLocks/>
          </p:cNvCxnSpPr>
          <p:nvPr/>
        </p:nvCxnSpPr>
        <p:spPr>
          <a:xfrm>
            <a:off x="6542202" y="3054285"/>
            <a:ext cx="0" cy="339364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2121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8BCEB9-EBC1-6848-19F5-FB4D29F365C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dirty="0"/>
          </a:p>
        </p:txBody>
      </p:sp>
      <p:sp>
        <p:nvSpPr>
          <p:cNvPr id="3" name="Title 2">
            <a:extLst>
              <a:ext uri="{FF2B5EF4-FFF2-40B4-BE49-F238E27FC236}">
                <a16:creationId xmlns:a16="http://schemas.microsoft.com/office/drawing/2014/main" id="{21EEBCAA-4CC1-C800-420F-6B9F9B003D09}"/>
              </a:ext>
            </a:extLst>
          </p:cNvPr>
          <p:cNvSpPr>
            <a:spLocks noGrp="1"/>
          </p:cNvSpPr>
          <p:nvPr>
            <p:ph type="title"/>
          </p:nvPr>
        </p:nvSpPr>
        <p:spPr/>
        <p:txBody>
          <a:bodyPr/>
          <a:lstStyle/>
          <a:p>
            <a:r>
              <a:rPr lang="en-AU" dirty="0">
                <a:latin typeface="+mj-lt"/>
              </a:rPr>
              <a:t>Question 3 (1)</a:t>
            </a:r>
          </a:p>
        </p:txBody>
      </p:sp>
      <p:sp>
        <p:nvSpPr>
          <p:cNvPr id="4" name="Text Placeholder 3">
            <a:extLst>
              <a:ext uri="{FF2B5EF4-FFF2-40B4-BE49-F238E27FC236}">
                <a16:creationId xmlns:a16="http://schemas.microsoft.com/office/drawing/2014/main" id="{DD96E9DA-9351-1454-F518-10D0DCC7F9D6}"/>
              </a:ext>
            </a:extLst>
          </p:cNvPr>
          <p:cNvSpPr>
            <a:spLocks noGrp="1"/>
          </p:cNvSpPr>
          <p:nvPr>
            <p:ph type="body" sz="quarter" idx="18"/>
          </p:nvPr>
        </p:nvSpPr>
        <p:spPr/>
        <p:txBody>
          <a:bodyPr/>
          <a:lstStyle/>
          <a:p>
            <a:r>
              <a:rPr lang="en-AU" dirty="0">
                <a:latin typeface="+mj-lt"/>
              </a:rPr>
              <a:t>Solution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C7CAF124-CDD1-09F4-A5DF-715C225937A8}"/>
                  </a:ext>
                </a:extLst>
              </p:cNvPr>
              <p:cNvSpPr>
                <a:spLocks noGrp="1"/>
              </p:cNvSpPr>
              <p:nvPr>
                <p:ph type="body" sz="quarter" idx="17"/>
              </p:nvPr>
            </p:nvSpPr>
            <p:spPr>
              <a:xfrm>
                <a:off x="360000" y="1369454"/>
                <a:ext cx="11484000" cy="5005467"/>
              </a:xfrm>
            </p:spPr>
            <p:txBody>
              <a:bodyPr/>
              <a:lstStyle/>
              <a:p>
                <a:r>
                  <a:rPr lang="en-AU" dirty="0"/>
                  <a:t>Consider </a:t>
                </a:r>
                <a14:m>
                  <m:oMath xmlns:m="http://schemas.openxmlformats.org/officeDocument/2006/math">
                    <m:r>
                      <a:rPr lang="en-AU" i="1">
                        <a:latin typeface="Cambria Math" panose="02040503050406030204" pitchFamily="18" charset="0"/>
                      </a:rPr>
                      <m:t>h</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+3</m:t>
                            </m:r>
                          </m:e>
                        </m:d>
                      </m:e>
                      <m:sup>
                        <m:r>
                          <a:rPr lang="en-AU" i="1">
                            <a:latin typeface="Cambria Math" panose="02040503050406030204" pitchFamily="18" charset="0"/>
                          </a:rPr>
                          <m:t>2</m:t>
                        </m:r>
                      </m:sup>
                    </m:sSup>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rPr>
                      <m:t>𝑎</m:t>
                    </m:r>
                    <m:r>
                      <a:rPr lang="en-AU" i="1">
                        <a:latin typeface="Cambria Math" panose="02040503050406030204" pitchFamily="18" charset="0"/>
                      </a:rPr>
                      <m:t>)</m:t>
                    </m:r>
                  </m:oMath>
                </a14:m>
                <a:r>
                  <a:rPr lang="en-AU" dirty="0"/>
                  <a:t>, where </a:t>
                </a:r>
                <a14:m>
                  <m:oMath xmlns:m="http://schemas.openxmlformats.org/officeDocument/2006/math">
                    <m:r>
                      <a:rPr lang="en-AU" i="1">
                        <a:latin typeface="Cambria Math" panose="02040503050406030204" pitchFamily="18" charset="0"/>
                      </a:rPr>
                      <m:t>𝑎</m:t>
                    </m:r>
                  </m:oMath>
                </a14:m>
                <a:r>
                  <a:rPr lang="en-AU" dirty="0"/>
                  <a:t> is a constant. If the gradient of the normal at </a:t>
                </a:r>
                <a14:m>
                  <m:oMath xmlns:m="http://schemas.openxmlformats.org/officeDocument/2006/math">
                    <m:r>
                      <a:rPr lang="en-AU" i="1">
                        <a:latin typeface="Cambria Math" panose="02040503050406030204" pitchFamily="18" charset="0"/>
                      </a:rPr>
                      <m:t>𝑥</m:t>
                    </m:r>
                    <m:r>
                      <a:rPr lang="en-AU" i="1">
                        <a:latin typeface="Cambria Math" panose="02040503050406030204" pitchFamily="18" charset="0"/>
                      </a:rPr>
                      <m:t>=0</m:t>
                    </m:r>
                  </m:oMath>
                </a14:m>
                <a:r>
                  <a:rPr lang="en-AU" dirty="0"/>
                  <a:t> is </a:t>
                </a:r>
                <a14:m>
                  <m:oMath xmlns:m="http://schemas.openxmlformats.org/officeDocument/2006/math">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3</m:t>
                        </m:r>
                      </m:den>
                    </m:f>
                  </m:oMath>
                </a14:m>
                <a:r>
                  <a:rPr lang="en-AU" dirty="0"/>
                  <a:t>, find the value of </a:t>
                </a:r>
                <a14:m>
                  <m:oMath xmlns:m="http://schemas.openxmlformats.org/officeDocument/2006/math">
                    <m:r>
                      <a:rPr lang="en-AU" i="1">
                        <a:latin typeface="Cambria Math" panose="02040503050406030204" pitchFamily="18" charset="0"/>
                      </a:rPr>
                      <m:t>𝑎</m:t>
                    </m:r>
                    <m:r>
                      <a:rPr lang="en-AU">
                        <a:latin typeface="Cambria Math" panose="02040503050406030204" pitchFamily="18" charset="0"/>
                      </a:rPr>
                      <m:t>,</m:t>
                    </m:r>
                  </m:oMath>
                </a14:m>
                <a:r>
                  <a:rPr lang="en-AU" dirty="0"/>
                  <a:t> and hence find the equation of the normal.</a:t>
                </a:r>
                <a:br>
                  <a:rPr lang="en-AU" dirty="0"/>
                </a:br>
                <a14:m>
                  <m:oMath xmlns:m="http://schemas.openxmlformats.org/officeDocument/2006/math">
                    <m:r>
                      <a:rPr lang="en-AU" i="1">
                        <a:latin typeface="Cambria Math" panose="02040503050406030204" pitchFamily="18" charset="0"/>
                      </a:rPr>
                      <m:t>𝑓</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+3</m:t>
                            </m:r>
                          </m:e>
                        </m:d>
                      </m:e>
                      <m:sup>
                        <m:r>
                          <a:rPr lang="en-AU" i="1">
                            <a:latin typeface="Cambria Math" panose="02040503050406030204" pitchFamily="18" charset="0"/>
                          </a:rPr>
                          <m:t>2</m:t>
                        </m:r>
                      </m:sup>
                    </m:sSup>
                  </m:oMath>
                </a14:m>
                <a:r>
                  <a:rPr lang="en-AU" dirty="0"/>
                  <a:t>, </a:t>
                </a:r>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𝑓</m:t>
                        </m:r>
                      </m:e>
                      <m:sup>
                        <m:r>
                          <a:rPr lang="en-AU" i="1">
                            <a:latin typeface="Cambria Math" panose="02040503050406030204" pitchFamily="18" charset="0"/>
                          </a:rPr>
                          <m:t>′</m:t>
                        </m:r>
                      </m:sup>
                    </m:sSup>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=2</m:t>
                    </m:r>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+3</m:t>
                        </m:r>
                      </m:e>
                    </m:d>
                  </m:oMath>
                </a14:m>
                <a:r>
                  <a:rPr lang="en-AU" dirty="0"/>
                  <a:t> </a:t>
                </a:r>
              </a:p>
              <a:p>
                <a14:m>
                  <m:oMath xmlns:m="http://schemas.openxmlformats.org/officeDocument/2006/math">
                    <m:r>
                      <a:rPr lang="en-AU" i="1">
                        <a:latin typeface="Cambria Math" panose="02040503050406030204" pitchFamily="18" charset="0"/>
                      </a:rPr>
                      <m:t>𝑔</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rPr>
                      <m:t>𝑎</m:t>
                    </m:r>
                    <m:r>
                      <a:rPr lang="en-AU" b="0" i="0" smtClean="0">
                        <a:latin typeface="Cambria Math" panose="02040503050406030204" pitchFamily="18" charset="0"/>
                      </a:rPr>
                      <m:t>,  </m:t>
                    </m:r>
                    <m:sSup>
                      <m:sSupPr>
                        <m:ctrlPr>
                          <a:rPr lang="en-AU" i="1">
                            <a:latin typeface="Cambria Math" panose="02040503050406030204" pitchFamily="18" charset="0"/>
                          </a:rPr>
                        </m:ctrlPr>
                      </m:sSupPr>
                      <m:e>
                        <m:r>
                          <a:rPr lang="en-AU" i="1">
                            <a:latin typeface="Cambria Math" panose="02040503050406030204" pitchFamily="18" charset="0"/>
                          </a:rPr>
                          <m:t>𝑔</m:t>
                        </m:r>
                      </m:e>
                      <m:sup>
                        <m:r>
                          <a:rPr lang="en-AU" i="1">
                            <a:latin typeface="Cambria Math" panose="02040503050406030204" pitchFamily="18" charset="0"/>
                          </a:rPr>
                          <m:t>′</m:t>
                        </m:r>
                      </m:sup>
                    </m:sSup>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=1</m:t>
                    </m:r>
                  </m:oMath>
                </a14:m>
                <a:r>
                  <a:rPr lang="en-AU" dirty="0"/>
                  <a:t> </a:t>
                </a:r>
              </a:p>
              <a:p>
                <a:r>
                  <a:rPr lang="en-AU" u="sng" dirty="0"/>
                  <a:t>Finding the gradient function</a:t>
                </a:r>
              </a:p>
              <a:p>
                <a:pPr/>
                <a14:m>
                  <m:oMathPara xmlns:m="http://schemas.openxmlformats.org/officeDocument/2006/math">
                    <m:oMathParaPr>
                      <m:jc m:val="left"/>
                    </m:oMathParaPr>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h</m:t>
                          </m:r>
                        </m:e>
                        <m:sup>
                          <m:r>
                            <a:rPr lang="en-AU" i="1">
                              <a:latin typeface="Cambria Math" panose="02040503050406030204" pitchFamily="18" charset="0"/>
                            </a:rPr>
                            <m:t>′</m:t>
                          </m:r>
                        </m:sup>
                      </m:sSup>
                      <m:d>
                        <m:dPr>
                          <m:ctrlPr>
                            <a:rPr lang="en-AU" i="1">
                              <a:latin typeface="Cambria Math" panose="02040503050406030204" pitchFamily="18" charset="0"/>
                            </a:rPr>
                          </m:ctrlPr>
                        </m:dPr>
                        <m:e>
                          <m:r>
                            <a:rPr lang="en-AU" i="1">
                              <a:latin typeface="Cambria Math" panose="02040503050406030204" pitchFamily="18" charset="0"/>
                            </a:rPr>
                            <m:t>𝑥</m:t>
                          </m:r>
                        </m:e>
                      </m:d>
                      <m:r>
                        <m:rPr>
                          <m:aln/>
                        </m:rPr>
                        <a:rPr lang="en-AU" i="1">
                          <a:latin typeface="Cambria Math" panose="02040503050406030204" pitchFamily="18" charset="0"/>
                        </a:rPr>
                        <m:t>=</m:t>
                      </m:r>
                      <m:r>
                        <a:rPr lang="en-AU" i="1">
                          <a:latin typeface="Cambria Math" panose="02040503050406030204" pitchFamily="18" charset="0"/>
                        </a:rPr>
                        <m:t>𝑓</m:t>
                      </m:r>
                      <m:d>
                        <m:dPr>
                          <m:ctrlPr>
                            <a:rPr lang="en-AU" i="1">
                              <a:latin typeface="Cambria Math" panose="02040503050406030204" pitchFamily="18" charset="0"/>
                            </a:rPr>
                          </m:ctrlPr>
                        </m:dPr>
                        <m:e>
                          <m:r>
                            <a:rPr lang="en-AU" i="1">
                              <a:latin typeface="Cambria Math" panose="02040503050406030204" pitchFamily="18" charset="0"/>
                            </a:rPr>
                            <m:t>𝑥</m:t>
                          </m:r>
                        </m:e>
                      </m:d>
                      <m:sSup>
                        <m:sSupPr>
                          <m:ctrlPr>
                            <a:rPr lang="en-AU" i="1">
                              <a:latin typeface="Cambria Math" panose="02040503050406030204" pitchFamily="18" charset="0"/>
                            </a:rPr>
                          </m:ctrlPr>
                        </m:sSupPr>
                        <m:e>
                          <m:r>
                            <a:rPr lang="en-AU" i="1">
                              <a:latin typeface="Cambria Math" panose="02040503050406030204" pitchFamily="18" charset="0"/>
                            </a:rPr>
                            <m:t>𝑔</m:t>
                          </m:r>
                        </m:e>
                        <m:sup>
                          <m:r>
                            <a:rPr lang="en-AU" i="1">
                              <a:latin typeface="Cambria Math" panose="02040503050406030204" pitchFamily="18" charset="0"/>
                            </a:rPr>
                            <m:t>′</m:t>
                          </m:r>
                        </m:sup>
                      </m:sSup>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𝑓</m:t>
                          </m:r>
                        </m:e>
                        <m:sup>
                          <m:r>
                            <a:rPr lang="en-AU" i="1">
                              <a:latin typeface="Cambria Math" panose="02040503050406030204" pitchFamily="18" charset="0"/>
                            </a:rPr>
                            <m:t>′</m:t>
                          </m:r>
                        </m:sup>
                      </m:sSup>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𝑔</m:t>
                      </m:r>
                      <m:d>
                        <m:dPr>
                          <m:ctrlPr>
                            <a:rPr lang="en-AU" i="1">
                              <a:latin typeface="Cambria Math" panose="02040503050406030204" pitchFamily="18" charset="0"/>
                            </a:rPr>
                          </m:ctrlPr>
                        </m:dPr>
                        <m:e>
                          <m:r>
                            <a:rPr lang="en-AU" i="1">
                              <a:latin typeface="Cambria Math" panose="02040503050406030204" pitchFamily="18" charset="0"/>
                            </a:rPr>
                            <m:t>𝑥</m:t>
                          </m:r>
                        </m:e>
                      </m:d>
                    </m:oMath>
                    <m:oMath xmlns:m="http://schemas.openxmlformats.org/officeDocument/2006/math">
                      <m:sSup>
                        <m:sSupPr>
                          <m:ctrlPr>
                            <a:rPr lang="en-AU" i="1">
                              <a:latin typeface="Cambria Math" panose="02040503050406030204" pitchFamily="18" charset="0"/>
                            </a:rPr>
                          </m:ctrlPr>
                        </m:sSupPr>
                        <m:e>
                          <m:r>
                            <m:rPr>
                              <m:aln/>
                            </m:rPr>
                            <a:rPr lang="en-AU" i="1">
                              <a:latin typeface="Cambria Math" panose="02040503050406030204" pitchFamily="18" charset="0"/>
                            </a:rPr>
                            <m:t>=</m:t>
                          </m:r>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+3</m:t>
                              </m:r>
                            </m:e>
                          </m:d>
                        </m:e>
                        <m:sup>
                          <m:r>
                            <a:rPr lang="en-AU" i="1">
                              <a:latin typeface="Cambria Math" panose="02040503050406030204" pitchFamily="18" charset="0"/>
                            </a:rPr>
                            <m:t>2</m:t>
                          </m:r>
                        </m:sup>
                      </m:sSup>
                      <m:r>
                        <a:rPr lang="en-AU" i="1">
                          <a:latin typeface="Cambria Math" panose="02040503050406030204" pitchFamily="18" charset="0"/>
                        </a:rPr>
                        <m:t>×1+2</m:t>
                      </m:r>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+3</m:t>
                          </m:r>
                        </m:e>
                      </m:d>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rPr>
                            <m:t>𝑎</m:t>
                          </m:r>
                        </m:e>
                      </m:d>
                    </m:oMath>
                    <m:oMath xmlns:m="http://schemas.openxmlformats.org/officeDocument/2006/math">
                      <m:r>
                        <m:rPr>
                          <m:aln/>
                        </m:rPr>
                        <a:rPr lang="en-AU" i="1">
                          <a:latin typeface="Cambria Math" panose="02040503050406030204" pitchFamily="18" charset="0"/>
                        </a:rPr>
                        <m:t>=</m:t>
                      </m:r>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+3</m:t>
                          </m:r>
                        </m:e>
                      </m:d>
                      <m:d>
                        <m:dPr>
                          <m:begChr m:val="["/>
                          <m:endChr m:val="]"/>
                          <m:ctrlPr>
                            <a:rPr lang="en-AU" i="1">
                              <a:latin typeface="Cambria Math" panose="02040503050406030204" pitchFamily="18" charset="0"/>
                            </a:rPr>
                          </m:ctrlPr>
                        </m:dPr>
                        <m:e>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+3</m:t>
                              </m:r>
                            </m:e>
                          </m:d>
                          <m:r>
                            <a:rPr lang="en-AU" i="1">
                              <a:latin typeface="Cambria Math" panose="02040503050406030204" pitchFamily="18" charset="0"/>
                            </a:rPr>
                            <m:t>+2</m:t>
                          </m:r>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rPr>
                                <m:t>𝑎</m:t>
                              </m:r>
                            </m:e>
                          </m:d>
                        </m:e>
                      </m:d>
                    </m:oMath>
                    <m:oMath xmlns:m="http://schemas.openxmlformats.org/officeDocument/2006/math">
                      <m:r>
                        <m:rPr>
                          <m:aln/>
                        </m:rPr>
                        <a:rPr lang="en-AU" i="1">
                          <a:latin typeface="Cambria Math" panose="02040503050406030204" pitchFamily="18" charset="0"/>
                        </a:rPr>
                        <m:t>=</m:t>
                      </m:r>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+3)(3</m:t>
                      </m:r>
                      <m:r>
                        <a:rPr lang="en-AU" i="1">
                          <a:latin typeface="Cambria Math" panose="02040503050406030204" pitchFamily="18" charset="0"/>
                        </a:rPr>
                        <m:t>𝑥</m:t>
                      </m:r>
                      <m:r>
                        <a:rPr lang="en-AU" i="1">
                          <a:latin typeface="Cambria Math" panose="02040503050406030204" pitchFamily="18" charset="0"/>
                        </a:rPr>
                        <m:t>+3−2</m:t>
                      </m:r>
                      <m:r>
                        <a:rPr lang="en-AU" i="1">
                          <a:latin typeface="Cambria Math" panose="02040503050406030204" pitchFamily="18" charset="0"/>
                        </a:rPr>
                        <m:t>𝑎</m:t>
                      </m:r>
                      <m:r>
                        <a:rPr lang="en-AU" i="1">
                          <a:latin typeface="Cambria Math" panose="02040503050406030204" pitchFamily="18" charset="0"/>
                        </a:rPr>
                        <m:t>)</m:t>
                      </m:r>
                    </m:oMath>
                  </m:oMathPara>
                </a14:m>
                <a:endParaRPr lang="en-AU" dirty="0"/>
              </a:p>
            </p:txBody>
          </p:sp>
        </mc:Choice>
        <mc:Fallback xmlns="">
          <p:sp>
            <p:nvSpPr>
              <p:cNvPr id="5" name="Text Placeholder 4">
                <a:extLst>
                  <a:ext uri="{FF2B5EF4-FFF2-40B4-BE49-F238E27FC236}">
                    <a16:creationId xmlns:a16="http://schemas.microsoft.com/office/drawing/2014/main" id="{C7CAF124-CDD1-09F4-A5DF-715C225937A8}"/>
                  </a:ext>
                </a:extLst>
              </p:cNvPr>
              <p:cNvSpPr>
                <a:spLocks noGrp="1" noRot="1" noChangeAspect="1" noMove="1" noResize="1" noEditPoints="1" noAdjustHandles="1" noChangeArrowheads="1" noChangeShapeType="1" noTextEdit="1"/>
              </p:cNvSpPr>
              <p:nvPr>
                <p:ph type="body" sz="quarter" idx="17"/>
              </p:nvPr>
            </p:nvSpPr>
            <p:spPr>
              <a:xfrm>
                <a:off x="360000" y="1369454"/>
                <a:ext cx="11484000" cy="5005467"/>
              </a:xfrm>
              <a:blipFill>
                <a:blip r:embed="rId3"/>
                <a:stretch>
                  <a:fillRect l="-1326"/>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A84A91A1-98EA-0B09-2121-7C5278D81942}"/>
              </a:ext>
            </a:extLst>
          </p:cNvPr>
          <p:cNvSpPr txBox="1"/>
          <p:nvPr/>
        </p:nvSpPr>
        <p:spPr>
          <a:xfrm>
            <a:off x="9365673" y="5276484"/>
            <a:ext cx="2478325" cy="1015310"/>
          </a:xfrm>
          <a:prstGeom prst="roundRect">
            <a:avLst/>
          </a:prstGeom>
          <a:solidFill>
            <a:schemeClr val="tx2"/>
          </a:solidFill>
        </p:spPr>
        <p:txBody>
          <a:bodyPr wrap="square" lIns="72000" tIns="72000" rIns="72000" bIns="72000" rtlCol="0" anchor="ctr" anchorCtr="1">
            <a:noAutofit/>
          </a:bodyPr>
          <a:lstStyle/>
          <a:p>
            <a:pPr algn="l">
              <a:lnSpc>
                <a:spcPct val="150000"/>
              </a:lnSpc>
            </a:pPr>
            <a:r>
              <a:rPr lang="en-AU" sz="2000" dirty="0">
                <a:solidFill>
                  <a:schemeClr val="bg1"/>
                </a:solidFill>
              </a:rPr>
              <a:t>Solution continues on the next slide. </a:t>
            </a:r>
          </a:p>
        </p:txBody>
      </p:sp>
    </p:spTree>
    <p:extLst>
      <p:ext uri="{BB962C8B-B14F-4D97-AF65-F5344CB8AC3E}">
        <p14:creationId xmlns:p14="http://schemas.microsoft.com/office/powerpoint/2010/main" val="399610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5B2A43-DFD3-AC3E-57B7-C894222F518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dirty="0"/>
          </a:p>
        </p:txBody>
      </p:sp>
      <p:sp>
        <p:nvSpPr>
          <p:cNvPr id="3" name="Title 2">
            <a:extLst>
              <a:ext uri="{FF2B5EF4-FFF2-40B4-BE49-F238E27FC236}">
                <a16:creationId xmlns:a16="http://schemas.microsoft.com/office/drawing/2014/main" id="{D8234A7A-B09A-CC5E-6FDF-2C2283283A32}"/>
              </a:ext>
            </a:extLst>
          </p:cNvPr>
          <p:cNvSpPr>
            <a:spLocks noGrp="1"/>
          </p:cNvSpPr>
          <p:nvPr>
            <p:ph type="title"/>
          </p:nvPr>
        </p:nvSpPr>
        <p:spPr/>
        <p:txBody>
          <a:bodyPr/>
          <a:lstStyle/>
          <a:p>
            <a:r>
              <a:rPr lang="en-AU" dirty="0"/>
              <a:t>Question 3 (2)</a:t>
            </a:r>
          </a:p>
        </p:txBody>
      </p:sp>
      <p:sp>
        <p:nvSpPr>
          <p:cNvPr id="4" name="Text Placeholder 3">
            <a:extLst>
              <a:ext uri="{FF2B5EF4-FFF2-40B4-BE49-F238E27FC236}">
                <a16:creationId xmlns:a16="http://schemas.microsoft.com/office/drawing/2014/main" id="{8491909D-D164-7A0F-B7C3-CAC8E6615922}"/>
              </a:ext>
            </a:extLst>
          </p:cNvPr>
          <p:cNvSpPr>
            <a:spLocks noGrp="1"/>
          </p:cNvSpPr>
          <p:nvPr>
            <p:ph type="body" sz="quarter" idx="18"/>
          </p:nvPr>
        </p:nvSpPr>
        <p:spPr/>
        <p:txBody>
          <a:bodyPr/>
          <a:lstStyle/>
          <a:p>
            <a:r>
              <a:rPr lang="en-AU" dirty="0"/>
              <a:t>Solution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837A3C18-365B-AFA9-3C51-162AEEDE573F}"/>
                  </a:ext>
                </a:extLst>
              </p:cNvPr>
              <p:cNvSpPr>
                <a:spLocks noGrp="1"/>
              </p:cNvSpPr>
              <p:nvPr>
                <p:ph type="body" sz="quarter" idx="17"/>
              </p:nvPr>
            </p:nvSpPr>
            <p:spPr/>
            <p:txBody>
              <a:bodyPr/>
              <a:lstStyle/>
              <a:p>
                <a:r>
                  <a:rPr lang="en-AU" dirty="0"/>
                  <a:t>At </a:t>
                </a:r>
                <a14:m>
                  <m:oMath xmlns:m="http://schemas.openxmlformats.org/officeDocument/2006/math">
                    <m:r>
                      <a:rPr lang="en-AU" i="1" dirty="0" smtClean="0">
                        <a:latin typeface="Cambria Math" panose="02040503050406030204" pitchFamily="18" charset="0"/>
                      </a:rPr>
                      <m:t>𝑥</m:t>
                    </m:r>
                    <m:r>
                      <a:rPr lang="en-AU" i="1" dirty="0" smtClean="0">
                        <a:latin typeface="Cambria Math" panose="02040503050406030204" pitchFamily="18" charset="0"/>
                      </a:rPr>
                      <m:t>=0</m:t>
                    </m:r>
                  </m:oMath>
                </a14:m>
                <a:r>
                  <a:rPr lang="en-AU" dirty="0"/>
                  <a:t>, the gradient of normal is </a:t>
                </a:r>
                <a14:m>
                  <m:oMath xmlns:m="http://schemas.openxmlformats.org/officeDocument/2006/math">
                    <m:sSub>
                      <m:sSubPr>
                        <m:ctrlPr>
                          <a:rPr lang="en-AU" i="1">
                            <a:latin typeface="Cambria Math" panose="02040503050406030204" pitchFamily="18" charset="0"/>
                          </a:rPr>
                        </m:ctrlPr>
                      </m:sSubPr>
                      <m:e>
                        <m:r>
                          <a:rPr lang="en-AU" i="1">
                            <a:latin typeface="Cambria Math" panose="02040503050406030204" pitchFamily="18" charset="0"/>
                          </a:rPr>
                          <m:t>𝑚</m:t>
                        </m:r>
                      </m:e>
                      <m:sub>
                        <m:r>
                          <a:rPr lang="en-AU" i="1">
                            <a:latin typeface="Cambria Math" panose="02040503050406030204" pitchFamily="18" charset="0"/>
                          </a:rPr>
                          <m:t>𝑛𝑜𝑟𝑚𝑎𝑙</m:t>
                        </m:r>
                      </m:sub>
                    </m:sSub>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3</m:t>
                        </m:r>
                      </m:den>
                    </m:f>
                  </m:oMath>
                </a14:m>
                <a:endParaRPr lang="en-AU" dirty="0"/>
              </a:p>
              <a:p>
                <a:r>
                  <a:rPr lang="en-AU" dirty="0"/>
                  <a:t>Therefore, the gradient of the tangent is </a:t>
                </a:r>
                <a14:m>
                  <m:oMath xmlns:m="http://schemas.openxmlformats.org/officeDocument/2006/math">
                    <m:r>
                      <a:rPr lang="en-AU" i="1">
                        <a:latin typeface="Cambria Math" panose="02040503050406030204" pitchFamily="18" charset="0"/>
                      </a:rPr>
                      <m:t>𝑚</m:t>
                    </m:r>
                    <m:r>
                      <a:rPr lang="en-AU" i="1">
                        <a:latin typeface="Cambria Math" panose="02040503050406030204" pitchFamily="18" charset="0"/>
                      </a:rPr>
                      <m:t>=3</m:t>
                    </m:r>
                  </m:oMath>
                </a14:m>
                <a:endParaRPr lang="en-AU" b="0" i="0" dirty="0">
                  <a:latin typeface="+mj-lt"/>
                </a:endParaRPr>
              </a:p>
              <a:p>
                <a:r>
                  <a:rPr lang="en-AU" dirty="0">
                    <a:latin typeface="+mj-lt"/>
                  </a:rPr>
                  <a:t>Finding the value of </a:t>
                </a:r>
                <a14:m>
                  <m:oMath xmlns:m="http://schemas.openxmlformats.org/officeDocument/2006/math">
                    <m:r>
                      <a:rPr lang="en-AU" b="0" i="1" smtClean="0">
                        <a:latin typeface="Cambria Math" panose="02040503050406030204" pitchFamily="18" charset="0"/>
                      </a:rPr>
                      <m:t>𝑎</m:t>
                    </m:r>
                  </m:oMath>
                </a14:m>
                <a:r>
                  <a:rPr lang="en-AU" b="0" i="0" dirty="0">
                    <a:latin typeface="+mj-lt"/>
                  </a:rPr>
                  <a:t> for which gradient function is 3.</a:t>
                </a: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h</m:t>
                          </m:r>
                        </m:e>
                        <m:sup>
                          <m:r>
                            <a:rPr lang="en-AU" i="1">
                              <a:latin typeface="Cambria Math" panose="02040503050406030204" pitchFamily="18" charset="0"/>
                            </a:rPr>
                            <m:t>′</m:t>
                          </m:r>
                        </m:sup>
                      </m:sSup>
                      <m:d>
                        <m:dPr>
                          <m:ctrlPr>
                            <a:rPr lang="en-AU" i="1">
                              <a:latin typeface="Cambria Math" panose="02040503050406030204" pitchFamily="18" charset="0"/>
                            </a:rPr>
                          </m:ctrlPr>
                        </m:dPr>
                        <m:e>
                          <m:r>
                            <a:rPr lang="en-AU" i="1">
                              <a:latin typeface="Cambria Math" panose="02040503050406030204" pitchFamily="18" charset="0"/>
                            </a:rPr>
                            <m:t>0</m:t>
                          </m:r>
                        </m:e>
                      </m:d>
                      <m:r>
                        <a:rPr lang="en-AU" i="1">
                          <a:latin typeface="Cambria Math" panose="02040503050406030204" pitchFamily="18" charset="0"/>
                        </a:rPr>
                        <m:t>=3</m:t>
                      </m:r>
                    </m:oMath>
                  </m:oMathPara>
                </a14:m>
                <a:endParaRPr lang="en-AU" i="1"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h</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m:rPr>
                          <m:aln/>
                        </m:rPr>
                        <a:rPr lang="en-AU" i="1">
                          <a:latin typeface="Cambria Math" panose="02040503050406030204" pitchFamily="18" charset="0"/>
                        </a:rPr>
                        <m:t>=</m:t>
                      </m:r>
                      <m:d>
                        <m:dPr>
                          <m:ctrlPr>
                            <a:rPr lang="en-AU" b="0"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+3</m:t>
                          </m:r>
                        </m:e>
                      </m:d>
                      <m:d>
                        <m:dPr>
                          <m:ctrlPr>
                            <a:rPr lang="en-AU" i="1">
                              <a:latin typeface="Cambria Math" panose="02040503050406030204" pitchFamily="18" charset="0"/>
                            </a:rPr>
                          </m:ctrlPr>
                        </m:dPr>
                        <m:e>
                          <m:r>
                            <a:rPr lang="en-AU" i="1">
                              <a:latin typeface="Cambria Math" panose="02040503050406030204" pitchFamily="18" charset="0"/>
                            </a:rPr>
                            <m:t>3</m:t>
                          </m:r>
                          <m:r>
                            <a:rPr lang="en-AU" i="1">
                              <a:latin typeface="Cambria Math" panose="02040503050406030204" pitchFamily="18" charset="0"/>
                            </a:rPr>
                            <m:t>𝑥</m:t>
                          </m:r>
                          <m:r>
                            <a:rPr lang="en-AU" i="1">
                              <a:latin typeface="Cambria Math" panose="02040503050406030204" pitchFamily="18" charset="0"/>
                            </a:rPr>
                            <m:t>+3−2</m:t>
                          </m:r>
                          <m:r>
                            <a:rPr lang="en-AU" i="1">
                              <a:latin typeface="Cambria Math" panose="02040503050406030204" pitchFamily="18" charset="0"/>
                            </a:rPr>
                            <m:t>𝑎</m:t>
                          </m:r>
                        </m:e>
                      </m:d>
                      <m:r>
                        <a:rPr lang="en-AU" b="0" i="1" smtClean="0">
                          <a:latin typeface="Cambria Math" panose="02040503050406030204" pitchFamily="18" charset="0"/>
                        </a:rPr>
                        <m:t>=3</m:t>
                      </m:r>
                    </m:oMath>
                  </m:oMathPara>
                </a14:m>
                <a:endParaRPr lang="en-AU" i="1" dirty="0"/>
              </a:p>
              <a:p>
                <a:pPr/>
                <a14:m>
                  <m:oMathPara xmlns:m="http://schemas.openxmlformats.org/officeDocument/2006/math">
                    <m:oMathParaPr>
                      <m:jc m:val="left"/>
                    </m:oMathParaPr>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h</m:t>
                          </m:r>
                        </m:e>
                        <m:sup>
                          <m:r>
                            <a:rPr lang="en-AU" i="1">
                              <a:latin typeface="Cambria Math" panose="02040503050406030204" pitchFamily="18" charset="0"/>
                            </a:rPr>
                            <m:t>′</m:t>
                          </m:r>
                        </m:sup>
                      </m:sSup>
                      <m:d>
                        <m:dPr>
                          <m:ctrlPr>
                            <a:rPr lang="en-AU" i="1">
                              <a:latin typeface="Cambria Math" panose="02040503050406030204" pitchFamily="18" charset="0"/>
                            </a:rPr>
                          </m:ctrlPr>
                        </m:dPr>
                        <m:e>
                          <m:r>
                            <a:rPr lang="en-AU" i="1">
                              <a:latin typeface="Cambria Math" panose="02040503050406030204" pitchFamily="18" charset="0"/>
                            </a:rPr>
                            <m:t>0</m:t>
                          </m:r>
                        </m:e>
                      </m:d>
                      <m:r>
                        <m:rPr>
                          <m:aln/>
                        </m:rPr>
                        <a:rPr lang="en-AU" i="1">
                          <a:latin typeface="Cambria Math" panose="02040503050406030204" pitchFamily="18" charset="0"/>
                        </a:rPr>
                        <m:t>=</m:t>
                      </m:r>
                      <m:d>
                        <m:dPr>
                          <m:ctrlPr>
                            <a:rPr lang="en-AU" i="1">
                              <a:latin typeface="Cambria Math" panose="02040503050406030204" pitchFamily="18" charset="0"/>
                            </a:rPr>
                          </m:ctrlPr>
                        </m:dPr>
                        <m:e>
                          <m:r>
                            <a:rPr lang="en-AU" i="1">
                              <a:latin typeface="Cambria Math" panose="02040503050406030204" pitchFamily="18" charset="0"/>
                            </a:rPr>
                            <m:t>0+3</m:t>
                          </m:r>
                        </m:e>
                      </m:d>
                      <m:d>
                        <m:dPr>
                          <m:ctrlPr>
                            <a:rPr lang="en-AU" i="1">
                              <a:latin typeface="Cambria Math" panose="02040503050406030204" pitchFamily="18" charset="0"/>
                            </a:rPr>
                          </m:ctrlPr>
                        </m:dPr>
                        <m:e>
                          <m:r>
                            <a:rPr lang="en-AU" i="1">
                              <a:latin typeface="Cambria Math" panose="02040503050406030204" pitchFamily="18" charset="0"/>
                            </a:rPr>
                            <m:t>3×0+3−2</m:t>
                          </m:r>
                          <m:r>
                            <a:rPr lang="en-AU" i="1">
                              <a:latin typeface="Cambria Math" panose="02040503050406030204" pitchFamily="18" charset="0"/>
                            </a:rPr>
                            <m:t>𝑎</m:t>
                          </m:r>
                        </m:e>
                      </m:d>
                      <m:r>
                        <a:rPr lang="en-AU" b="0" i="1" smtClean="0">
                          <a:latin typeface="Cambria Math" panose="02040503050406030204" pitchFamily="18" charset="0"/>
                        </a:rPr>
                        <m:t>=3</m:t>
                      </m:r>
                    </m:oMath>
                    <m:oMath xmlns:m="http://schemas.openxmlformats.org/officeDocument/2006/math">
                      <m:r>
                        <m:rPr>
                          <m:aln/>
                        </m:rPr>
                        <a:rPr lang="en-AU" i="1" smtClean="0">
                          <a:latin typeface="Cambria Math" panose="02040503050406030204" pitchFamily="18" charset="0"/>
                        </a:rPr>
                        <m:t>=</m:t>
                      </m:r>
                      <m:r>
                        <a:rPr lang="en-AU" i="1">
                          <a:latin typeface="Cambria Math" panose="02040503050406030204" pitchFamily="18" charset="0"/>
                        </a:rPr>
                        <m:t>3</m:t>
                      </m:r>
                      <m:d>
                        <m:dPr>
                          <m:ctrlPr>
                            <a:rPr lang="en-AU" i="1">
                              <a:latin typeface="Cambria Math" panose="02040503050406030204" pitchFamily="18" charset="0"/>
                            </a:rPr>
                          </m:ctrlPr>
                        </m:dPr>
                        <m:e>
                          <m:r>
                            <a:rPr lang="en-AU" i="1">
                              <a:latin typeface="Cambria Math" panose="02040503050406030204" pitchFamily="18" charset="0"/>
                            </a:rPr>
                            <m:t>3−2</m:t>
                          </m:r>
                          <m:r>
                            <a:rPr lang="en-AU" i="1">
                              <a:latin typeface="Cambria Math" panose="02040503050406030204" pitchFamily="18" charset="0"/>
                            </a:rPr>
                            <m:t>𝑎</m:t>
                          </m:r>
                        </m:e>
                      </m:d>
                      <m:r>
                        <a:rPr lang="en-AU" b="0" i="1" smtClean="0">
                          <a:latin typeface="Cambria Math" panose="02040503050406030204" pitchFamily="18" charset="0"/>
                        </a:rPr>
                        <m:t>=3</m:t>
                      </m:r>
                    </m:oMath>
                    <m:oMath xmlns:m="http://schemas.openxmlformats.org/officeDocument/2006/math">
                      <m:r>
                        <a:rPr lang="en-AU" i="1">
                          <a:latin typeface="Cambria Math" panose="02040503050406030204" pitchFamily="18" charset="0"/>
                        </a:rPr>
                        <m:t>3</m:t>
                      </m:r>
                      <m:r>
                        <m:rPr>
                          <m:aln/>
                        </m:rPr>
                        <a:rPr lang="en-AU" i="1">
                          <a:latin typeface="Cambria Math" panose="02040503050406030204" pitchFamily="18" charset="0"/>
                        </a:rPr>
                        <m:t>=</m:t>
                      </m:r>
                      <m:r>
                        <a:rPr lang="en-AU" i="1">
                          <a:latin typeface="Cambria Math" panose="02040503050406030204" pitchFamily="18" charset="0"/>
                        </a:rPr>
                        <m:t>9−6</m:t>
                      </m:r>
                      <m:r>
                        <a:rPr lang="en-AU" i="1">
                          <a:latin typeface="Cambria Math" panose="02040503050406030204" pitchFamily="18" charset="0"/>
                        </a:rPr>
                        <m:t>𝑎</m:t>
                      </m:r>
                    </m:oMath>
                    <m:oMath xmlns:m="http://schemas.openxmlformats.org/officeDocument/2006/math">
                      <m:r>
                        <a:rPr lang="en-AU" i="1">
                          <a:latin typeface="Cambria Math" panose="02040503050406030204" pitchFamily="18" charset="0"/>
                        </a:rPr>
                        <m:t>∴</m:t>
                      </m:r>
                      <m:r>
                        <a:rPr lang="en-AU" i="1">
                          <a:latin typeface="Cambria Math" panose="02040503050406030204" pitchFamily="18" charset="0"/>
                        </a:rPr>
                        <m:t>𝑎</m:t>
                      </m:r>
                      <m:r>
                        <m:rPr>
                          <m:aln/>
                        </m:rPr>
                        <a:rPr lang="en-AU" i="1">
                          <a:latin typeface="Cambria Math" panose="02040503050406030204" pitchFamily="18" charset="0"/>
                        </a:rPr>
                        <m:t>=</m:t>
                      </m:r>
                      <m:r>
                        <a:rPr lang="en-AU" i="1">
                          <a:latin typeface="Cambria Math" panose="02040503050406030204" pitchFamily="18" charset="0"/>
                        </a:rPr>
                        <m:t>1</m:t>
                      </m:r>
                    </m:oMath>
                  </m:oMathPara>
                </a14:m>
                <a:endParaRPr lang="en-AU" dirty="0"/>
              </a:p>
            </p:txBody>
          </p:sp>
        </mc:Choice>
        <mc:Fallback xmlns="">
          <p:sp>
            <p:nvSpPr>
              <p:cNvPr id="5" name="Text Placeholder 4">
                <a:extLst>
                  <a:ext uri="{FF2B5EF4-FFF2-40B4-BE49-F238E27FC236}">
                    <a16:creationId xmlns:a16="http://schemas.microsoft.com/office/drawing/2014/main" id="{837A3C18-365B-AFA9-3C51-162AEEDE573F}"/>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b="-31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7BDF618-F0F1-E1A7-E3FD-B561E4EAB36B}"/>
                  </a:ext>
                </a:extLst>
              </p:cNvPr>
              <p:cNvSpPr txBox="1"/>
              <p:nvPr/>
            </p:nvSpPr>
            <p:spPr>
              <a:xfrm>
                <a:off x="6710554" y="1646100"/>
                <a:ext cx="6097554" cy="3212033"/>
              </a:xfrm>
              <a:prstGeom prst="rect">
                <a:avLst/>
              </a:prstGeom>
              <a:noFill/>
            </p:spPr>
            <p:txBody>
              <a:bodyPr wrap="square">
                <a:spAutoFit/>
              </a:bodyPr>
              <a:lstStyle/>
              <a:p>
                <a:pPr>
                  <a:lnSpc>
                    <a:spcPct val="150000"/>
                  </a:lnSpc>
                </a:pPr>
                <a:r>
                  <a:rPr lang="en-AU" sz="1800" u="sng" dirty="0"/>
                  <a:t>Finding the y value at </a:t>
                </a:r>
                <a14:m>
                  <m:oMath xmlns:m="http://schemas.openxmlformats.org/officeDocument/2006/math">
                    <m:r>
                      <a:rPr lang="en-AU" sz="1800" i="1" u="sng">
                        <a:latin typeface="Cambria Math" panose="02040503050406030204" pitchFamily="18" charset="0"/>
                      </a:rPr>
                      <m:t>𝑥</m:t>
                    </m:r>
                    <m:r>
                      <a:rPr lang="en-AU" sz="1800" i="1" u="sng">
                        <a:latin typeface="Cambria Math" panose="02040503050406030204" pitchFamily="18" charset="0"/>
                      </a:rPr>
                      <m:t>=0</m:t>
                    </m:r>
                  </m:oMath>
                </a14:m>
                <a:endParaRPr lang="en-AU" sz="1800" u="sng" dirty="0"/>
              </a:p>
              <a:p>
                <a:pPr>
                  <a:lnSpc>
                    <a:spcPct val="150000"/>
                  </a:lnSpc>
                </a:pPr>
                <a:r>
                  <a:rPr lang="en-AU" sz="2000" dirty="0"/>
                  <a:t>At </a:t>
                </a:r>
                <a14:m>
                  <m:oMath xmlns:m="http://schemas.openxmlformats.org/officeDocument/2006/math">
                    <m:r>
                      <a:rPr lang="en-AU" sz="2000" i="1">
                        <a:latin typeface="Cambria Math" panose="02040503050406030204" pitchFamily="18" charset="0"/>
                      </a:rPr>
                      <m:t>𝑥</m:t>
                    </m:r>
                    <m:r>
                      <a:rPr lang="en-AU" sz="2000" i="1">
                        <a:latin typeface="Cambria Math" panose="02040503050406030204" pitchFamily="18" charset="0"/>
                      </a:rPr>
                      <m:t>=0,</m:t>
                    </m:r>
                  </m:oMath>
                </a14:m>
                <a:r>
                  <a:rPr lang="en-AU" sz="2000" dirty="0"/>
                  <a:t> </a:t>
                </a:r>
                <a14:m>
                  <m:oMath xmlns:m="http://schemas.openxmlformats.org/officeDocument/2006/math">
                    <m:r>
                      <a:rPr lang="en-AU" sz="2000" i="1">
                        <a:latin typeface="Cambria Math" panose="02040503050406030204" pitchFamily="18" charset="0"/>
                      </a:rPr>
                      <m:t>h</m:t>
                    </m:r>
                    <m:d>
                      <m:dPr>
                        <m:ctrlPr>
                          <a:rPr lang="en-AU" sz="2000" i="1">
                            <a:latin typeface="Cambria Math" panose="02040503050406030204" pitchFamily="18" charset="0"/>
                          </a:rPr>
                        </m:ctrlPr>
                      </m:dPr>
                      <m:e>
                        <m:r>
                          <a:rPr lang="en-AU" sz="2000" b="0" i="1" smtClean="0">
                            <a:latin typeface="Cambria Math" panose="02040503050406030204" pitchFamily="18" charset="0"/>
                          </a:rPr>
                          <m:t>0</m:t>
                        </m:r>
                      </m:e>
                    </m:d>
                    <m:r>
                      <a:rPr lang="en-AU" sz="2000" i="1">
                        <a:latin typeface="Cambria Math" panose="02040503050406030204" pitchFamily="18" charset="0"/>
                      </a:rPr>
                      <m:t>=</m:t>
                    </m:r>
                    <m:sSup>
                      <m:sSupPr>
                        <m:ctrlPr>
                          <a:rPr lang="en-AU" sz="2000" i="1">
                            <a:latin typeface="Cambria Math" panose="02040503050406030204" pitchFamily="18" charset="0"/>
                          </a:rPr>
                        </m:ctrlPr>
                      </m:sSupPr>
                      <m:e>
                        <m:d>
                          <m:dPr>
                            <m:ctrlPr>
                              <a:rPr lang="en-AU" sz="2000" i="1">
                                <a:latin typeface="Cambria Math" panose="02040503050406030204" pitchFamily="18" charset="0"/>
                              </a:rPr>
                            </m:ctrlPr>
                          </m:dPr>
                          <m:e>
                            <m:r>
                              <a:rPr lang="en-AU" sz="2000" i="1">
                                <a:latin typeface="Cambria Math" panose="02040503050406030204" pitchFamily="18" charset="0"/>
                              </a:rPr>
                              <m:t>0+3</m:t>
                            </m:r>
                          </m:e>
                        </m:d>
                      </m:e>
                      <m:sup>
                        <m:r>
                          <a:rPr lang="en-AU" sz="2000" i="1">
                            <a:latin typeface="Cambria Math" panose="02040503050406030204" pitchFamily="18" charset="0"/>
                          </a:rPr>
                          <m:t>2</m:t>
                        </m:r>
                      </m:sup>
                    </m:sSup>
                    <m:d>
                      <m:dPr>
                        <m:ctrlPr>
                          <a:rPr lang="en-AU" sz="2000" i="1">
                            <a:latin typeface="Cambria Math" panose="02040503050406030204" pitchFamily="18" charset="0"/>
                          </a:rPr>
                        </m:ctrlPr>
                      </m:dPr>
                      <m:e>
                        <m:r>
                          <a:rPr lang="en-AU" sz="2000" i="1">
                            <a:latin typeface="Cambria Math" panose="02040503050406030204" pitchFamily="18" charset="0"/>
                          </a:rPr>
                          <m:t>0−1</m:t>
                        </m:r>
                      </m:e>
                    </m:d>
                    <m:r>
                      <a:rPr lang="en-AU" sz="2000" i="1">
                        <a:latin typeface="Cambria Math" panose="02040503050406030204" pitchFamily="18" charset="0"/>
                      </a:rPr>
                      <m:t>=−9</m:t>
                    </m:r>
                  </m:oMath>
                </a14:m>
                <a:endParaRPr lang="en-AU" sz="2000" dirty="0"/>
              </a:p>
              <a:p>
                <a:pPr>
                  <a:lnSpc>
                    <a:spcPct val="150000"/>
                  </a:lnSpc>
                </a:pPr>
                <a:r>
                  <a:rPr lang="en-AU" sz="2000" dirty="0"/>
                  <a:t>The equation of the normal is:</a:t>
                </a:r>
              </a:p>
              <a:p>
                <a:pPr>
                  <a:lnSpc>
                    <a:spcPct val="150000"/>
                  </a:lnSpc>
                </a:pPr>
                <a14:m>
                  <m:oMathPara xmlns:m="http://schemas.openxmlformats.org/officeDocument/2006/math">
                    <m:oMathParaPr>
                      <m:jc m:val="centerGroup"/>
                    </m:oMathParaPr>
                    <m:oMath xmlns:m="http://schemas.openxmlformats.org/officeDocument/2006/math">
                      <m:r>
                        <a:rPr lang="en-AU" sz="2000" i="1">
                          <a:latin typeface="Cambria Math" panose="02040503050406030204" pitchFamily="18" charset="0"/>
                        </a:rPr>
                        <m:t>𝑦</m:t>
                      </m:r>
                      <m:r>
                        <a:rPr lang="en-AU" sz="2000" i="1">
                          <a:latin typeface="Cambria Math" panose="02040503050406030204" pitchFamily="18" charset="0"/>
                        </a:rPr>
                        <m:t>−</m:t>
                      </m:r>
                      <m:d>
                        <m:dPr>
                          <m:ctrlPr>
                            <a:rPr lang="en-AU" sz="2000" i="1">
                              <a:latin typeface="Cambria Math" panose="02040503050406030204" pitchFamily="18" charset="0"/>
                            </a:rPr>
                          </m:ctrlPr>
                        </m:dPr>
                        <m:e>
                          <m:r>
                            <a:rPr lang="en-AU" sz="2000" i="1">
                              <a:latin typeface="Cambria Math" panose="02040503050406030204" pitchFamily="18" charset="0"/>
                            </a:rPr>
                            <m:t>−9</m:t>
                          </m:r>
                        </m:e>
                      </m:d>
                      <m:r>
                        <m:rPr>
                          <m:aln/>
                        </m:rPr>
                        <a:rPr lang="en-AU" sz="2000" i="1">
                          <a:latin typeface="Cambria Math" panose="02040503050406030204" pitchFamily="18" charset="0"/>
                        </a:rPr>
                        <m:t>=</m:t>
                      </m:r>
                      <m:r>
                        <a:rPr lang="en-AU" sz="2000" i="1">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1</m:t>
                          </m:r>
                        </m:num>
                        <m:den>
                          <m:r>
                            <a:rPr lang="en-AU" sz="2000" i="1">
                              <a:latin typeface="Cambria Math" panose="02040503050406030204" pitchFamily="18" charset="0"/>
                            </a:rPr>
                            <m:t>3</m:t>
                          </m:r>
                        </m:den>
                      </m:f>
                      <m:d>
                        <m:dPr>
                          <m:ctrlPr>
                            <a:rPr lang="en-AU" sz="2000" i="1">
                              <a:latin typeface="Cambria Math" panose="02040503050406030204" pitchFamily="18" charset="0"/>
                            </a:rPr>
                          </m:ctrlPr>
                        </m:dPr>
                        <m:e>
                          <m:r>
                            <a:rPr lang="en-AU" sz="2000" i="1">
                              <a:latin typeface="Cambria Math" panose="02040503050406030204" pitchFamily="18" charset="0"/>
                            </a:rPr>
                            <m:t>𝑥</m:t>
                          </m:r>
                          <m:r>
                            <a:rPr lang="en-AU" sz="2000" i="1">
                              <a:latin typeface="Cambria Math" panose="02040503050406030204" pitchFamily="18" charset="0"/>
                            </a:rPr>
                            <m:t>−0</m:t>
                          </m:r>
                        </m:e>
                      </m:d>
                    </m:oMath>
                    <m:oMath xmlns:m="http://schemas.openxmlformats.org/officeDocument/2006/math">
                      <m:r>
                        <a:rPr lang="en-AU" sz="2000" i="1">
                          <a:latin typeface="Cambria Math" panose="02040503050406030204" pitchFamily="18" charset="0"/>
                        </a:rPr>
                        <m:t>𝑦</m:t>
                      </m:r>
                      <m:r>
                        <m:rPr>
                          <m:aln/>
                        </m:rPr>
                        <a:rPr lang="en-AU" sz="2000" i="1">
                          <a:latin typeface="Cambria Math" panose="02040503050406030204" pitchFamily="18" charset="0"/>
                        </a:rPr>
                        <m:t>=</m:t>
                      </m:r>
                      <m:r>
                        <a:rPr lang="en-AU" sz="2000" i="1">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1</m:t>
                          </m:r>
                        </m:num>
                        <m:den>
                          <m:r>
                            <a:rPr lang="en-AU" sz="2000" i="1">
                              <a:latin typeface="Cambria Math" panose="02040503050406030204" pitchFamily="18" charset="0"/>
                            </a:rPr>
                            <m:t>3</m:t>
                          </m:r>
                        </m:den>
                      </m:f>
                      <m:r>
                        <a:rPr lang="en-AU" sz="2000" i="1">
                          <a:latin typeface="Cambria Math" panose="02040503050406030204" pitchFamily="18" charset="0"/>
                        </a:rPr>
                        <m:t>𝑥</m:t>
                      </m:r>
                      <m:r>
                        <a:rPr lang="en-AU" sz="2000" i="1">
                          <a:latin typeface="Cambria Math" panose="02040503050406030204" pitchFamily="18" charset="0"/>
                        </a:rPr>
                        <m:t>−9</m:t>
                      </m:r>
                    </m:oMath>
                  </m:oMathPara>
                </a14:m>
                <a:endParaRPr lang="en-AU" sz="2000" dirty="0"/>
              </a:p>
            </p:txBody>
          </p:sp>
        </mc:Choice>
        <mc:Fallback xmlns="">
          <p:sp>
            <p:nvSpPr>
              <p:cNvPr id="7" name="TextBox 6">
                <a:extLst>
                  <a:ext uri="{FF2B5EF4-FFF2-40B4-BE49-F238E27FC236}">
                    <a16:creationId xmlns:a16="http://schemas.microsoft.com/office/drawing/2014/main" id="{17BDF618-F0F1-E1A7-E3FD-B561E4EAB36B}"/>
                  </a:ext>
                </a:extLst>
              </p:cNvPr>
              <p:cNvSpPr txBox="1">
                <a:spLocks noRot="1" noChangeAspect="1" noMove="1" noResize="1" noEditPoints="1" noAdjustHandles="1" noChangeArrowheads="1" noChangeShapeType="1" noTextEdit="1"/>
              </p:cNvSpPr>
              <p:nvPr/>
            </p:nvSpPr>
            <p:spPr>
              <a:xfrm>
                <a:off x="6710554" y="1646100"/>
                <a:ext cx="6097554" cy="3212033"/>
              </a:xfrm>
              <a:prstGeom prst="rect">
                <a:avLst/>
              </a:prstGeom>
              <a:blipFill>
                <a:blip r:embed="rId3"/>
                <a:stretch>
                  <a:fillRect l="-1100"/>
                </a:stretch>
              </a:blipFill>
            </p:spPr>
            <p:txBody>
              <a:bodyPr/>
              <a:lstStyle/>
              <a:p>
                <a:r>
                  <a:rPr lang="en-US">
                    <a:noFill/>
                  </a:rPr>
                  <a:t> </a:t>
                </a:r>
              </a:p>
            </p:txBody>
          </p:sp>
        </mc:Fallback>
      </mc:AlternateContent>
      <p:cxnSp>
        <p:nvCxnSpPr>
          <p:cNvPr id="11" name="Straight Connector 10">
            <a:extLst>
              <a:ext uri="{FF2B5EF4-FFF2-40B4-BE49-F238E27FC236}">
                <a16:creationId xmlns:a16="http://schemas.microsoft.com/office/drawing/2014/main" id="{A41B09FA-3877-EA0F-D548-A7378D472548}"/>
              </a:ext>
              <a:ext uri="{C183D7F6-B498-43B3-948B-1728B52AA6E4}">
                <adec:decorative xmlns:adec="http://schemas.microsoft.com/office/drawing/2017/decorative" val="1"/>
              </a:ext>
            </a:extLst>
          </p:cNvPr>
          <p:cNvCxnSpPr/>
          <p:nvPr/>
        </p:nvCxnSpPr>
        <p:spPr>
          <a:xfrm>
            <a:off x="6582772" y="1818187"/>
            <a:ext cx="0" cy="427034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88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mn-lt"/>
                <a:ea typeface="Calibri" panose="020F0502020204030204" pitchFamily="34" charset="0"/>
                <a:hlinkClick r:id="rId6"/>
              </a:rPr>
              <a:t>Mathematics Advanced 11-12 Syllabus</a:t>
            </a:r>
            <a:r>
              <a:rPr lang="en-AU" dirty="0">
                <a:effectLst/>
                <a:latin typeface="+mn-lt"/>
                <a:ea typeface="Calibri" panose="020F0502020204030204" pitchFamily="34" charset="0"/>
              </a:rPr>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19</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4823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To be able to differentiate a function that is the product of 2 functions.</a:t>
            </a:r>
          </a:p>
          <a:p>
            <a:pPr>
              <a:lnSpc>
                <a:spcPct val="150000"/>
              </a:lnSpc>
              <a:spcAft>
                <a:spcPts val="12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1200"/>
              </a:spcAft>
              <a:buFont typeface="Arial"/>
              <a:buChar char="•"/>
            </a:pPr>
            <a:r>
              <a:rPr lang="en-AU" sz="2000" dirty="0">
                <a:cs typeface="Arial" panose="020B0604020202020204" pitchFamily="34" charset="0"/>
              </a:rPr>
              <a:t>I can identify functions where the product rule can be used to differentiate.</a:t>
            </a:r>
          </a:p>
          <a:p>
            <a:pPr marL="342900" indent="-342900">
              <a:lnSpc>
                <a:spcPct val="150000"/>
              </a:lnSpc>
              <a:spcAft>
                <a:spcPts val="1200"/>
              </a:spcAft>
              <a:buFont typeface="Arial"/>
              <a:buChar char="•"/>
            </a:pPr>
            <a:r>
              <a:rPr lang="en-AU" sz="2000" dirty="0">
                <a:cs typeface="Arial" panose="020B0604020202020204" pitchFamily="34" charset="0"/>
              </a:rPr>
              <a:t>I can apply the product rule to differentiate a function.</a:t>
            </a:r>
          </a:p>
          <a:p>
            <a:pPr marL="342900" indent="-342900">
              <a:lnSpc>
                <a:spcPct val="150000"/>
              </a:lnSpc>
              <a:spcAft>
                <a:spcPts val="1200"/>
              </a:spcAft>
              <a:buFont typeface="Arial"/>
              <a:buChar char="•"/>
            </a:pPr>
            <a:r>
              <a:rPr lang="en-AU" sz="2000" dirty="0">
                <a:cs typeface="Arial" panose="020B0604020202020204" pitchFamily="34" charset="0"/>
              </a:rPr>
              <a:t>I can solve problems which require the use of the product rule. </a:t>
            </a: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2026.</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a:xfrm>
            <a:off x="540000" y="4104827"/>
            <a:ext cx="11291998" cy="800681"/>
          </a:xfrm>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9D48E-EDC1-72A2-E012-8D7E62E1464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D9E272D-01A4-5F1F-60B5-B0F2F9C99048}"/>
              </a:ext>
            </a:extLst>
          </p:cNvPr>
          <p:cNvSpPr>
            <a:spLocks noGrp="1"/>
          </p:cNvSpPr>
          <p:nvPr>
            <p:ph type="title"/>
          </p:nvPr>
        </p:nvSpPr>
        <p:spPr/>
        <p:txBody>
          <a:bodyPr/>
          <a:lstStyle/>
          <a:p>
            <a:r>
              <a:rPr lang="en-AU" dirty="0">
                <a:latin typeface="+mj-lt"/>
              </a:rPr>
              <a:t>Differentiating (1)	</a:t>
            </a:r>
          </a:p>
        </p:txBody>
      </p:sp>
      <p:sp>
        <p:nvSpPr>
          <p:cNvPr id="13" name="Text Placeholder 12">
            <a:extLst>
              <a:ext uri="{FF2B5EF4-FFF2-40B4-BE49-F238E27FC236}">
                <a16:creationId xmlns:a16="http://schemas.microsoft.com/office/drawing/2014/main" id="{F1F9B021-6B11-6884-1441-BF736216A2CD}"/>
              </a:ext>
            </a:extLst>
          </p:cNvPr>
          <p:cNvSpPr>
            <a:spLocks noGrp="1"/>
          </p:cNvSpPr>
          <p:nvPr>
            <p:ph type="body" sz="quarter" idx="18"/>
          </p:nvPr>
        </p:nvSpPr>
        <p:spPr>
          <a:xfrm>
            <a:off x="360000" y="982520"/>
            <a:ext cx="11483998" cy="356423"/>
          </a:xfrm>
        </p:spPr>
        <p:txBody>
          <a:bodyPr/>
          <a:lstStyle/>
          <a:p>
            <a:r>
              <a:rPr lang="en-AU" dirty="0">
                <a:latin typeface="+mj-lt"/>
              </a:rPr>
              <a:t>Differentiate the following</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432566C8-C8DD-CDA3-794B-05C981C79E43}"/>
                  </a:ext>
                </a:extLst>
              </p:cNvPr>
              <p:cNvSpPr>
                <a:spLocks noGrp="1"/>
              </p:cNvSpPr>
              <p:nvPr>
                <p:ph type="body" sz="quarter" idx="17"/>
              </p:nvPr>
            </p:nvSpPr>
            <p:spPr>
              <a:xfrm>
                <a:off x="360000" y="1567086"/>
                <a:ext cx="4860711" cy="4807835"/>
              </a:xfrm>
            </p:spPr>
            <p:txBody>
              <a:bodyPr/>
              <a:lstStyle/>
              <a:p>
                <a:pPr lvl="1">
                  <a:lnSpc>
                    <a:spcPct val="200000"/>
                  </a:lnSpc>
                </a:pPr>
                <a:r>
                  <a:rPr lang="en-AU" dirty="0"/>
                  <a:t>1. </a:t>
                </a:r>
                <a14:m>
                  <m:oMath xmlns:m="http://schemas.openxmlformats.org/officeDocument/2006/math">
                    <m:r>
                      <a:rPr lang="en-AU" i="1">
                        <a:latin typeface="Cambria Math" panose="02040503050406030204" pitchFamily="18" charset="0"/>
                      </a:rPr>
                      <m:t>𝑢</m:t>
                    </m:r>
                    <m:r>
                      <a:rPr lang="en-AU" i="1">
                        <a:latin typeface="Cambria Math" panose="02040503050406030204" pitchFamily="18" charset="0"/>
                      </a:rPr>
                      <m:t>=</m:t>
                    </m:r>
                  </m:oMath>
                </a14:m>
                <a:r>
                  <a:rPr lang="en-AU" dirty="0"/>
                  <a:t> </a:t>
                </a:r>
                <a14:m>
                  <m:oMath xmlns:m="http://schemas.openxmlformats.org/officeDocument/2006/math">
                    <m:r>
                      <a:rPr lang="en-AU" i="1">
                        <a:latin typeface="Cambria Math" panose="02040503050406030204" pitchFamily="18" charset="0"/>
                      </a:rPr>
                      <m:t>7</m:t>
                    </m:r>
                    <m:r>
                      <a:rPr lang="en-AU" i="1">
                        <a:latin typeface="Cambria Math" panose="02040503050406030204" pitchFamily="18" charset="0"/>
                      </a:rPr>
                      <m:t>𝑥</m:t>
                    </m:r>
                    <m:r>
                      <a:rPr lang="en-AU" i="1">
                        <a:latin typeface="Cambria Math" panose="02040503050406030204" pitchFamily="18" charset="0"/>
                      </a:rPr>
                      <m:t>−6 </m:t>
                    </m:r>
                  </m:oMath>
                </a14:m>
                <a:r>
                  <a:rPr lang="en-AU" dirty="0"/>
                  <a:t>			</a:t>
                </a:r>
              </a:p>
              <a:p>
                <a:pPr>
                  <a:lnSpc>
                    <a:spcPct val="200000"/>
                  </a:lnSpc>
                </a:pPr>
                <a:r>
                  <a:rPr lang="en-AU" sz="1800" dirty="0"/>
                  <a:t>2. </a:t>
                </a:r>
                <a14:m>
                  <m:oMath xmlns:m="http://schemas.openxmlformats.org/officeDocument/2006/math">
                    <m:r>
                      <a:rPr lang="en-AU" sz="1800" i="1">
                        <a:latin typeface="Cambria Math" panose="02040503050406030204" pitchFamily="18" charset="0"/>
                      </a:rPr>
                      <m:t>𝑣</m:t>
                    </m:r>
                    <m:r>
                      <a:rPr lang="en-AU" sz="1800" i="1">
                        <a:latin typeface="Cambria Math" panose="02040503050406030204" pitchFamily="18" charset="0"/>
                      </a:rPr>
                      <m:t>=2</m:t>
                    </m:r>
                    <m:sSup>
                      <m:sSupPr>
                        <m:ctrlPr>
                          <a:rPr lang="en-AU" sz="1800" i="1">
                            <a:latin typeface="Cambria Math" panose="02040503050406030204" pitchFamily="18" charset="0"/>
                          </a:rPr>
                        </m:ctrlPr>
                      </m:sSupPr>
                      <m:e>
                        <m:r>
                          <a:rPr lang="en-AU" sz="1800" i="1">
                            <a:latin typeface="Cambria Math" panose="02040503050406030204" pitchFamily="18" charset="0"/>
                          </a:rPr>
                          <m:t>𝑥</m:t>
                        </m:r>
                      </m:e>
                      <m:sup>
                        <m:r>
                          <a:rPr lang="en-AU" sz="1800" i="1">
                            <a:latin typeface="Cambria Math" panose="02040503050406030204" pitchFamily="18" charset="0"/>
                          </a:rPr>
                          <m:t>3</m:t>
                        </m:r>
                      </m:sup>
                    </m:sSup>
                    <m:r>
                      <a:rPr lang="en-AU" sz="1800" i="1">
                        <a:latin typeface="Cambria Math" panose="02040503050406030204" pitchFamily="18" charset="0"/>
                      </a:rPr>
                      <m:t>+5</m:t>
                    </m:r>
                    <m:r>
                      <a:rPr lang="en-AU" sz="1800" i="1">
                        <a:latin typeface="Cambria Math" panose="02040503050406030204" pitchFamily="18" charset="0"/>
                      </a:rPr>
                      <m:t>𝑥</m:t>
                    </m:r>
                  </m:oMath>
                </a14:m>
                <a:r>
                  <a:rPr lang="en-AU" sz="1800" dirty="0">
                    <a:latin typeface="+mn-lt"/>
                  </a:rPr>
                  <a:t>			</a:t>
                </a:r>
                <a:endParaRPr lang="en-AU" sz="1800" b="0" dirty="0">
                  <a:latin typeface="+mn-lt"/>
                </a:endParaRPr>
              </a:p>
              <a:p>
                <a:pPr>
                  <a:lnSpc>
                    <a:spcPct val="200000"/>
                  </a:lnSpc>
                </a:pPr>
                <a:r>
                  <a:rPr lang="en-AU" sz="1800" dirty="0"/>
                  <a:t>3. </a:t>
                </a:r>
                <a14:m>
                  <m:oMath xmlns:m="http://schemas.openxmlformats.org/officeDocument/2006/math">
                    <m:r>
                      <a:rPr lang="en-AU" sz="1800" b="0" i="1" smtClean="0">
                        <a:latin typeface="Cambria Math" panose="02040503050406030204" pitchFamily="18" charset="0"/>
                      </a:rPr>
                      <m:t>𝑢</m:t>
                    </m:r>
                    <m:r>
                      <a:rPr lang="en-AU" sz="1800" b="0" i="1" smtClean="0">
                        <a:latin typeface="Cambria Math" panose="02040503050406030204" pitchFamily="18" charset="0"/>
                      </a:rPr>
                      <m:t>=</m:t>
                    </m:r>
                    <m:sSup>
                      <m:sSupPr>
                        <m:ctrlPr>
                          <a:rPr lang="en-AU" sz="1800" i="1">
                            <a:latin typeface="Cambria Math" panose="02040503050406030204" pitchFamily="18" charset="0"/>
                          </a:rPr>
                        </m:ctrlPr>
                      </m:sSupPr>
                      <m:e>
                        <m:d>
                          <m:dPr>
                            <m:ctrlPr>
                              <a:rPr lang="en-AU" sz="1800" i="1">
                                <a:latin typeface="Cambria Math" panose="02040503050406030204" pitchFamily="18" charset="0"/>
                              </a:rPr>
                            </m:ctrlPr>
                          </m:dPr>
                          <m:e>
                            <m:r>
                              <a:rPr lang="en-AU" sz="1800" i="1">
                                <a:latin typeface="Cambria Math" panose="02040503050406030204" pitchFamily="18" charset="0"/>
                              </a:rPr>
                              <m:t>7</m:t>
                            </m:r>
                            <m:r>
                              <a:rPr lang="en-AU" sz="1800" i="1">
                                <a:latin typeface="Cambria Math" panose="02040503050406030204" pitchFamily="18" charset="0"/>
                              </a:rPr>
                              <m:t>𝑥</m:t>
                            </m:r>
                            <m:r>
                              <a:rPr lang="en-AU" sz="1800" i="1">
                                <a:latin typeface="Cambria Math" panose="02040503050406030204" pitchFamily="18" charset="0"/>
                              </a:rPr>
                              <m:t>−6</m:t>
                            </m:r>
                          </m:e>
                        </m:d>
                      </m:e>
                      <m:sup>
                        <m:r>
                          <a:rPr lang="en-AU" sz="1800" i="1">
                            <a:latin typeface="Cambria Math" panose="02040503050406030204" pitchFamily="18" charset="0"/>
                          </a:rPr>
                          <m:t>3</m:t>
                        </m:r>
                      </m:sup>
                    </m:sSup>
                  </m:oMath>
                </a14:m>
                <a:r>
                  <a:rPr lang="en-AU" sz="1800" dirty="0"/>
                  <a:t> 		</a:t>
                </a:r>
              </a:p>
              <a:p>
                <a:pPr>
                  <a:lnSpc>
                    <a:spcPct val="200000"/>
                  </a:lnSpc>
                </a:pPr>
                <a:r>
                  <a:rPr lang="en-AU" sz="1800" dirty="0"/>
                  <a:t>4. </a:t>
                </a:r>
                <a14:m>
                  <m:oMath xmlns:m="http://schemas.openxmlformats.org/officeDocument/2006/math">
                    <m:r>
                      <a:rPr lang="en-AU" sz="1800" b="0" i="1" smtClean="0">
                        <a:latin typeface="Cambria Math" panose="02040503050406030204" pitchFamily="18" charset="0"/>
                      </a:rPr>
                      <m:t>𝑣</m:t>
                    </m:r>
                    <m:r>
                      <a:rPr lang="en-AU" sz="1800" i="1">
                        <a:latin typeface="Cambria Math" panose="02040503050406030204" pitchFamily="18" charset="0"/>
                      </a:rPr>
                      <m:t>=</m:t>
                    </m:r>
                    <m:sSup>
                      <m:sSupPr>
                        <m:ctrlPr>
                          <a:rPr lang="en-AU" sz="1800" i="1">
                            <a:latin typeface="Cambria Math" panose="02040503050406030204" pitchFamily="18" charset="0"/>
                          </a:rPr>
                        </m:ctrlPr>
                      </m:sSupPr>
                      <m:e>
                        <m:d>
                          <m:dPr>
                            <m:ctrlPr>
                              <a:rPr lang="en-AU" sz="1800" i="1">
                                <a:latin typeface="Cambria Math" panose="02040503050406030204" pitchFamily="18" charset="0"/>
                              </a:rPr>
                            </m:ctrlPr>
                          </m:dPr>
                          <m:e>
                            <m:r>
                              <a:rPr lang="en-AU" sz="1800" i="1">
                                <a:latin typeface="Cambria Math" panose="02040503050406030204" pitchFamily="18" charset="0"/>
                              </a:rPr>
                              <m:t>2</m:t>
                            </m:r>
                            <m:sSup>
                              <m:sSupPr>
                                <m:ctrlPr>
                                  <a:rPr lang="en-AU" sz="1800" i="1">
                                    <a:latin typeface="Cambria Math" panose="02040503050406030204" pitchFamily="18" charset="0"/>
                                  </a:rPr>
                                </m:ctrlPr>
                              </m:sSupPr>
                              <m:e>
                                <m:r>
                                  <a:rPr lang="en-AU" sz="1800" i="1">
                                    <a:latin typeface="Cambria Math" panose="02040503050406030204" pitchFamily="18" charset="0"/>
                                  </a:rPr>
                                  <m:t>𝑥</m:t>
                                </m:r>
                              </m:e>
                              <m:sup>
                                <m:r>
                                  <a:rPr lang="en-AU" sz="1800" i="1">
                                    <a:latin typeface="Cambria Math" panose="02040503050406030204" pitchFamily="18" charset="0"/>
                                  </a:rPr>
                                  <m:t>3</m:t>
                                </m:r>
                              </m:sup>
                            </m:sSup>
                            <m:r>
                              <a:rPr lang="en-AU" sz="1800" i="1">
                                <a:latin typeface="Cambria Math" panose="02040503050406030204" pitchFamily="18" charset="0"/>
                              </a:rPr>
                              <m:t>+5</m:t>
                            </m:r>
                            <m:r>
                              <a:rPr lang="en-AU" sz="1800" i="1">
                                <a:latin typeface="Cambria Math" panose="02040503050406030204" pitchFamily="18" charset="0"/>
                              </a:rPr>
                              <m:t>𝑥</m:t>
                            </m:r>
                          </m:e>
                        </m:d>
                      </m:e>
                      <m:sup>
                        <m:r>
                          <a:rPr lang="en-AU" sz="1800" i="1">
                            <a:latin typeface="Cambria Math" panose="02040503050406030204" pitchFamily="18" charset="0"/>
                          </a:rPr>
                          <m:t>4</m:t>
                        </m:r>
                      </m:sup>
                    </m:sSup>
                  </m:oMath>
                </a14:m>
                <a:r>
                  <a:rPr lang="en-AU" sz="1800" dirty="0"/>
                  <a:t>			</a:t>
                </a:r>
              </a:p>
              <a:p>
                <a:pPr>
                  <a:lnSpc>
                    <a:spcPct val="200000"/>
                  </a:lnSpc>
                </a:pPr>
                <a:r>
                  <a:rPr lang="en-AU" sz="1800" b="0" dirty="0"/>
                  <a:t>5.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d>
                      <m:dPr>
                        <m:ctrlPr>
                          <a:rPr lang="en-AU" sz="1800" b="0" i="1" smtClean="0">
                            <a:latin typeface="Cambria Math" panose="02040503050406030204" pitchFamily="18" charset="0"/>
                          </a:rPr>
                        </m:ctrlPr>
                      </m:dPr>
                      <m:e>
                        <m:r>
                          <a:rPr lang="en-AU" sz="1800" i="1">
                            <a:latin typeface="Cambria Math" panose="02040503050406030204" pitchFamily="18" charset="0"/>
                          </a:rPr>
                          <m:t>2</m:t>
                        </m:r>
                        <m:sSup>
                          <m:sSupPr>
                            <m:ctrlPr>
                              <a:rPr lang="en-AU" sz="1800" i="1">
                                <a:latin typeface="Cambria Math" panose="02040503050406030204" pitchFamily="18" charset="0"/>
                              </a:rPr>
                            </m:ctrlPr>
                          </m:sSupPr>
                          <m:e>
                            <m:r>
                              <a:rPr lang="en-AU" sz="1800" i="1">
                                <a:latin typeface="Cambria Math" panose="02040503050406030204" pitchFamily="18" charset="0"/>
                              </a:rPr>
                              <m:t>𝑥</m:t>
                            </m:r>
                          </m:e>
                          <m:sup>
                            <m:r>
                              <a:rPr lang="en-AU" sz="1800" i="1">
                                <a:latin typeface="Cambria Math" panose="02040503050406030204" pitchFamily="18" charset="0"/>
                              </a:rPr>
                              <m:t>3</m:t>
                            </m:r>
                          </m:sup>
                        </m:sSup>
                        <m:r>
                          <a:rPr lang="en-AU" sz="1800" i="1">
                            <a:latin typeface="Cambria Math" panose="02040503050406030204" pitchFamily="18" charset="0"/>
                          </a:rPr>
                          <m:t>+5</m:t>
                        </m:r>
                        <m:r>
                          <a:rPr lang="en-AU" sz="1800" i="1">
                            <a:latin typeface="Cambria Math" panose="02040503050406030204" pitchFamily="18" charset="0"/>
                          </a:rPr>
                          <m:t>𝑥</m:t>
                        </m:r>
                      </m:e>
                    </m:d>
                    <m:d>
                      <m:dPr>
                        <m:ctrlPr>
                          <a:rPr lang="en-AU" sz="1800" b="0" i="1" smtClean="0">
                            <a:latin typeface="Cambria Math" panose="02040503050406030204" pitchFamily="18" charset="0"/>
                          </a:rPr>
                        </m:ctrlPr>
                      </m:dPr>
                      <m:e>
                        <m:r>
                          <a:rPr lang="en-AU" sz="1800" i="1">
                            <a:latin typeface="Cambria Math" panose="02040503050406030204" pitchFamily="18" charset="0"/>
                          </a:rPr>
                          <m:t>7</m:t>
                        </m:r>
                        <m:r>
                          <a:rPr lang="en-AU" sz="1800" i="1">
                            <a:latin typeface="Cambria Math" panose="02040503050406030204" pitchFamily="18" charset="0"/>
                          </a:rPr>
                          <m:t>𝑥</m:t>
                        </m:r>
                        <m:r>
                          <a:rPr lang="en-AU" sz="1800" i="1">
                            <a:latin typeface="Cambria Math" panose="02040503050406030204" pitchFamily="18" charset="0"/>
                          </a:rPr>
                          <m:t>−6</m:t>
                        </m:r>
                      </m:e>
                    </m:d>
                  </m:oMath>
                </a14:m>
                <a:r>
                  <a:rPr lang="en-AU" sz="1800" b="0" dirty="0">
                    <a:latin typeface="Cambria Math" panose="02040503050406030204" pitchFamily="18" charset="0"/>
                  </a:rPr>
                  <a:t> 	</a:t>
                </a:r>
              </a:p>
              <a:p>
                <a:pPr>
                  <a:lnSpc>
                    <a:spcPct val="200000"/>
                  </a:lnSpc>
                </a:pPr>
                <a:endParaRPr lang="en-AU" sz="1800" b="0" dirty="0">
                  <a:latin typeface="+mn-lt"/>
                </a:endParaRPr>
              </a:p>
            </p:txBody>
          </p:sp>
        </mc:Choice>
        <mc:Fallback xmlns="">
          <p:sp>
            <p:nvSpPr>
              <p:cNvPr id="12" name="Text Placeholder 11">
                <a:extLst>
                  <a:ext uri="{FF2B5EF4-FFF2-40B4-BE49-F238E27FC236}">
                    <a16:creationId xmlns:a16="http://schemas.microsoft.com/office/drawing/2014/main" id="{432566C8-C8DD-CDA3-794B-05C981C79E43}"/>
                  </a:ext>
                </a:extLst>
              </p:cNvPr>
              <p:cNvSpPr>
                <a:spLocks noGrp="1" noRot="1" noChangeAspect="1" noMove="1" noResize="1" noEditPoints="1" noAdjustHandles="1" noChangeArrowheads="1" noChangeShapeType="1" noTextEdit="1"/>
              </p:cNvSpPr>
              <p:nvPr>
                <p:ph type="body" sz="quarter" idx="17"/>
              </p:nvPr>
            </p:nvSpPr>
            <p:spPr>
              <a:xfrm>
                <a:off x="360000" y="1567086"/>
                <a:ext cx="4860711" cy="4807835"/>
              </a:xfrm>
              <a:blipFill>
                <a:blip r:embed="rId3"/>
                <a:stretch>
                  <a:fillRect l="-2872"/>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E8A4DFEB-7B00-8726-0F9C-2C07C5547E5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mc:AlternateContent xmlns:mc="http://schemas.openxmlformats.org/markup-compatibility/2006" xmlns:a14="http://schemas.microsoft.com/office/drawing/2010/main">
        <mc:Choice Requires="a14">
          <p:sp>
            <p:nvSpPr>
              <p:cNvPr id="2" name="Text Placeholder 11">
                <a:extLst>
                  <a:ext uri="{FF2B5EF4-FFF2-40B4-BE49-F238E27FC236}">
                    <a16:creationId xmlns:a16="http://schemas.microsoft.com/office/drawing/2014/main" id="{8B0BFE9E-0B8B-06AC-28DD-8BDEC9305FC7}"/>
                  </a:ext>
                </a:extLst>
              </p:cNvPr>
              <p:cNvSpPr txBox="1">
                <a:spLocks/>
              </p:cNvSpPr>
              <p:nvPr/>
            </p:nvSpPr>
            <p:spPr>
              <a:xfrm>
                <a:off x="8000830" y="1590612"/>
                <a:ext cx="3843168"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latin typeface="+mn-lt"/>
                  </a:rPr>
                  <a:t>5. Expand then differentiate</a:t>
                </a:r>
              </a:p>
              <a:p>
                <a:pPr/>
                <a14:m>
                  <m:oMathPara xmlns:m="http://schemas.openxmlformats.org/officeDocument/2006/math">
                    <m:oMathParaPr>
                      <m:jc m:val="centerGroup"/>
                    </m:oMathParaPr>
                    <m:oMath xmlns:m="http://schemas.openxmlformats.org/officeDocument/2006/math">
                      <m:r>
                        <a:rPr lang="en-AU" sz="1800" i="1">
                          <a:latin typeface="Cambria Math" panose="02040503050406030204" pitchFamily="18" charset="0"/>
                        </a:rPr>
                        <m:t>𝑦</m:t>
                      </m:r>
                      <m:r>
                        <m:rPr>
                          <m:aln/>
                        </m:rPr>
                        <a:rPr lang="en-AU" sz="1800" i="1">
                          <a:latin typeface="Cambria Math" panose="02040503050406030204" pitchFamily="18" charset="0"/>
                        </a:rPr>
                        <m:t>=</m:t>
                      </m:r>
                      <m:d>
                        <m:dPr>
                          <m:ctrlPr>
                            <a:rPr lang="en-AU" sz="1800" i="1">
                              <a:latin typeface="Cambria Math" panose="02040503050406030204" pitchFamily="18" charset="0"/>
                            </a:rPr>
                          </m:ctrlPr>
                        </m:dPr>
                        <m:e>
                          <m:r>
                            <a:rPr lang="en-AU" sz="1800" i="1">
                              <a:latin typeface="Cambria Math" panose="02040503050406030204" pitchFamily="18" charset="0"/>
                            </a:rPr>
                            <m:t>2</m:t>
                          </m:r>
                          <m:sSup>
                            <m:sSupPr>
                              <m:ctrlPr>
                                <a:rPr lang="en-AU" sz="1800" i="1">
                                  <a:latin typeface="Cambria Math" panose="02040503050406030204" pitchFamily="18" charset="0"/>
                                </a:rPr>
                              </m:ctrlPr>
                            </m:sSupPr>
                            <m:e>
                              <m:r>
                                <a:rPr lang="en-AU" sz="1800" i="1">
                                  <a:latin typeface="Cambria Math" panose="02040503050406030204" pitchFamily="18" charset="0"/>
                                </a:rPr>
                                <m:t>𝑥</m:t>
                              </m:r>
                            </m:e>
                            <m:sup>
                              <m:r>
                                <a:rPr lang="en-AU" sz="1800" i="1">
                                  <a:latin typeface="Cambria Math" panose="02040503050406030204" pitchFamily="18" charset="0"/>
                                </a:rPr>
                                <m:t>3</m:t>
                              </m:r>
                            </m:sup>
                          </m:sSup>
                          <m:r>
                            <a:rPr lang="en-AU" sz="1800" i="1">
                              <a:latin typeface="Cambria Math" panose="02040503050406030204" pitchFamily="18" charset="0"/>
                            </a:rPr>
                            <m:t>+5</m:t>
                          </m:r>
                          <m:r>
                            <a:rPr lang="en-AU" sz="1800" i="1">
                              <a:latin typeface="Cambria Math" panose="02040503050406030204" pitchFamily="18" charset="0"/>
                            </a:rPr>
                            <m:t>𝑥</m:t>
                          </m:r>
                        </m:e>
                      </m:d>
                      <m:d>
                        <m:dPr>
                          <m:ctrlPr>
                            <a:rPr lang="en-AU" sz="1800" i="1">
                              <a:latin typeface="Cambria Math" panose="02040503050406030204" pitchFamily="18" charset="0"/>
                            </a:rPr>
                          </m:ctrlPr>
                        </m:dPr>
                        <m:e>
                          <m:r>
                            <a:rPr lang="en-AU" sz="1800" i="1">
                              <a:latin typeface="Cambria Math" panose="02040503050406030204" pitchFamily="18" charset="0"/>
                            </a:rPr>
                            <m:t>7</m:t>
                          </m:r>
                          <m:r>
                            <a:rPr lang="en-AU" sz="1800" i="1">
                              <a:latin typeface="Cambria Math" panose="02040503050406030204" pitchFamily="18" charset="0"/>
                            </a:rPr>
                            <m:t>𝑥</m:t>
                          </m:r>
                          <m:r>
                            <a:rPr lang="en-AU" sz="1800" i="1">
                              <a:latin typeface="Cambria Math" panose="02040503050406030204" pitchFamily="18" charset="0"/>
                            </a:rPr>
                            <m:t>−6</m:t>
                          </m:r>
                        </m:e>
                      </m:d>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7</m:t>
                      </m:r>
                      <m:r>
                        <a:rPr lang="en-AU" sz="1800" b="0" i="1" smtClean="0">
                          <a:latin typeface="Cambria Math" panose="02040503050406030204" pitchFamily="18" charset="0"/>
                        </a:rPr>
                        <m:t>𝑥</m:t>
                      </m:r>
                      <m:d>
                        <m:dPr>
                          <m:ctrlPr>
                            <a:rPr lang="en-AU" sz="1800" i="1">
                              <a:latin typeface="Cambria Math" panose="02040503050406030204" pitchFamily="18" charset="0"/>
                            </a:rPr>
                          </m:ctrlPr>
                        </m:dPr>
                        <m:e>
                          <m:r>
                            <a:rPr lang="en-AU" sz="1800" i="1">
                              <a:latin typeface="Cambria Math" panose="02040503050406030204" pitchFamily="18" charset="0"/>
                            </a:rPr>
                            <m:t>2</m:t>
                          </m:r>
                          <m:sSup>
                            <m:sSupPr>
                              <m:ctrlPr>
                                <a:rPr lang="en-AU" sz="1800" i="1">
                                  <a:latin typeface="Cambria Math" panose="02040503050406030204" pitchFamily="18" charset="0"/>
                                </a:rPr>
                              </m:ctrlPr>
                            </m:sSupPr>
                            <m:e>
                              <m:r>
                                <a:rPr lang="en-AU" sz="1800" i="1">
                                  <a:latin typeface="Cambria Math" panose="02040503050406030204" pitchFamily="18" charset="0"/>
                                </a:rPr>
                                <m:t>𝑥</m:t>
                              </m:r>
                            </m:e>
                            <m:sup>
                              <m:r>
                                <a:rPr lang="en-AU" sz="1800" i="1">
                                  <a:latin typeface="Cambria Math" panose="02040503050406030204" pitchFamily="18" charset="0"/>
                                </a:rPr>
                                <m:t>3</m:t>
                              </m:r>
                            </m:sup>
                          </m:sSup>
                          <m:r>
                            <a:rPr lang="en-AU" sz="1800" i="1">
                              <a:latin typeface="Cambria Math" panose="02040503050406030204" pitchFamily="18" charset="0"/>
                            </a:rPr>
                            <m:t>+5</m:t>
                          </m:r>
                          <m:r>
                            <a:rPr lang="en-AU" sz="1800" i="1">
                              <a:latin typeface="Cambria Math" panose="02040503050406030204" pitchFamily="18" charset="0"/>
                            </a:rPr>
                            <m:t>𝑥</m:t>
                          </m:r>
                        </m:e>
                      </m:d>
                      <m:r>
                        <a:rPr lang="en-AU" sz="1800" b="0" i="1" smtClean="0">
                          <a:latin typeface="Cambria Math" panose="02040503050406030204" pitchFamily="18" charset="0"/>
                        </a:rPr>
                        <m:t>−6</m:t>
                      </m:r>
                      <m:d>
                        <m:dPr>
                          <m:ctrlPr>
                            <a:rPr lang="en-AU" sz="1800" i="1">
                              <a:latin typeface="Cambria Math" panose="02040503050406030204" pitchFamily="18" charset="0"/>
                            </a:rPr>
                          </m:ctrlPr>
                        </m:dPr>
                        <m:e>
                          <m:r>
                            <a:rPr lang="en-AU" sz="1800" i="1">
                              <a:latin typeface="Cambria Math" panose="02040503050406030204" pitchFamily="18" charset="0"/>
                            </a:rPr>
                            <m:t>2</m:t>
                          </m:r>
                          <m:sSup>
                            <m:sSupPr>
                              <m:ctrlPr>
                                <a:rPr lang="en-AU" sz="1800" i="1">
                                  <a:latin typeface="Cambria Math" panose="02040503050406030204" pitchFamily="18" charset="0"/>
                                </a:rPr>
                              </m:ctrlPr>
                            </m:sSupPr>
                            <m:e>
                              <m:r>
                                <a:rPr lang="en-AU" sz="1800" i="1">
                                  <a:latin typeface="Cambria Math" panose="02040503050406030204" pitchFamily="18" charset="0"/>
                                </a:rPr>
                                <m:t>𝑥</m:t>
                              </m:r>
                            </m:e>
                            <m:sup>
                              <m:r>
                                <a:rPr lang="en-AU" sz="1800" i="1">
                                  <a:latin typeface="Cambria Math" panose="02040503050406030204" pitchFamily="18" charset="0"/>
                                </a:rPr>
                                <m:t>3</m:t>
                              </m:r>
                            </m:sup>
                          </m:sSup>
                          <m:r>
                            <a:rPr lang="en-AU" sz="1800" i="1">
                              <a:latin typeface="Cambria Math" panose="02040503050406030204" pitchFamily="18" charset="0"/>
                            </a:rPr>
                            <m:t>+5</m:t>
                          </m:r>
                          <m:r>
                            <a:rPr lang="en-AU" sz="1800" i="1">
                              <a:latin typeface="Cambria Math" panose="02040503050406030204" pitchFamily="18" charset="0"/>
                            </a:rPr>
                            <m:t>𝑥</m:t>
                          </m:r>
                        </m:e>
                      </m:d>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14</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4</m:t>
                          </m:r>
                        </m:sup>
                      </m:sSup>
                      <m:r>
                        <a:rPr lang="en-AU" sz="1800" b="0" i="1" smtClean="0">
                          <a:latin typeface="Cambria Math" panose="02040503050406030204" pitchFamily="18" charset="0"/>
                        </a:rPr>
                        <m:t>+35</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−12</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3</m:t>
                          </m:r>
                        </m:sup>
                      </m:sSup>
                      <m:r>
                        <a:rPr lang="en-AU" sz="1800" b="0" i="1" smtClean="0">
                          <a:latin typeface="Cambria Math" panose="02040503050406030204" pitchFamily="18" charset="0"/>
                        </a:rPr>
                        <m:t>−30</m:t>
                      </m:r>
                      <m:r>
                        <a:rPr lang="en-AU" sz="1800" b="0" i="1" smtClean="0">
                          <a:latin typeface="Cambria Math" panose="02040503050406030204" pitchFamily="18" charset="0"/>
                        </a:rPr>
                        <m:t>𝑥</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14</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4</m:t>
                          </m:r>
                        </m:sup>
                      </m:sSup>
                      <m:r>
                        <a:rPr lang="en-AU" sz="1800" b="0" i="1" smtClean="0">
                          <a:latin typeface="Cambria Math" panose="02040503050406030204" pitchFamily="18" charset="0"/>
                        </a:rPr>
                        <m:t>−12</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3</m:t>
                          </m:r>
                        </m:sup>
                      </m:sSup>
                      <m:r>
                        <a:rPr lang="en-AU" sz="1800" b="0" i="1" smtClean="0">
                          <a:latin typeface="Cambria Math" panose="02040503050406030204" pitchFamily="18" charset="0"/>
                        </a:rPr>
                        <m:t>+35</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−30</m:t>
                      </m:r>
                      <m:r>
                        <a:rPr lang="en-AU" sz="1800" b="0" i="1" smtClean="0">
                          <a:latin typeface="Cambria Math" panose="02040503050406030204" pitchFamily="18" charset="0"/>
                        </a:rPr>
                        <m:t>𝑥</m:t>
                      </m:r>
                    </m:oMath>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𝑑𝑦</m:t>
                          </m:r>
                        </m:num>
                        <m:den>
                          <m:r>
                            <a:rPr lang="en-AU" sz="1800" b="0" i="1" smtClean="0">
                              <a:latin typeface="Cambria Math" panose="02040503050406030204" pitchFamily="18" charset="0"/>
                            </a:rPr>
                            <m:t>𝑑𝑥</m:t>
                          </m:r>
                        </m:den>
                      </m:f>
                      <m:r>
                        <a:rPr lang="en-AU" sz="1800" b="0" i="1" smtClean="0">
                          <a:latin typeface="Cambria Math" panose="02040503050406030204" pitchFamily="18" charset="0"/>
                        </a:rPr>
                        <m:t>=56</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3</m:t>
                          </m:r>
                        </m:sup>
                      </m:sSup>
                      <m:r>
                        <a:rPr lang="en-AU" sz="1800" b="0" i="1" smtClean="0">
                          <a:latin typeface="Cambria Math" panose="02040503050406030204" pitchFamily="18" charset="0"/>
                        </a:rPr>
                        <m:t>−36</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+70</m:t>
                      </m:r>
                      <m:r>
                        <a:rPr lang="en-AU" sz="1800" b="0" i="1" smtClean="0">
                          <a:latin typeface="Cambria Math" panose="02040503050406030204" pitchFamily="18" charset="0"/>
                        </a:rPr>
                        <m:t>𝑥</m:t>
                      </m:r>
                      <m:r>
                        <a:rPr lang="en-AU" sz="1800" b="0" i="1" smtClean="0">
                          <a:latin typeface="Cambria Math" panose="02040503050406030204" pitchFamily="18" charset="0"/>
                        </a:rPr>
                        <m:t>−30</m:t>
                      </m:r>
                    </m:oMath>
                  </m:oMathPara>
                </a14:m>
                <a:endParaRPr lang="en-AU" sz="1800" b="0" dirty="0"/>
              </a:p>
            </p:txBody>
          </p:sp>
        </mc:Choice>
        <mc:Fallback xmlns="">
          <p:sp>
            <p:nvSpPr>
              <p:cNvPr id="2" name="Text Placeholder 11">
                <a:extLst>
                  <a:ext uri="{FF2B5EF4-FFF2-40B4-BE49-F238E27FC236}">
                    <a16:creationId xmlns:a16="http://schemas.microsoft.com/office/drawing/2014/main" id="{8B0BFE9E-0B8B-06AC-28DD-8BDEC9305FC7}"/>
                  </a:ext>
                </a:extLst>
              </p:cNvPr>
              <p:cNvSpPr txBox="1">
                <a:spLocks noRot="1" noChangeAspect="1" noMove="1" noResize="1" noEditPoints="1" noAdjustHandles="1" noChangeArrowheads="1" noChangeShapeType="1" noTextEdit="1"/>
              </p:cNvSpPr>
              <p:nvPr/>
            </p:nvSpPr>
            <p:spPr>
              <a:xfrm>
                <a:off x="8000830" y="1590612"/>
                <a:ext cx="3843168" cy="4807835"/>
              </a:xfrm>
              <a:prstGeom prst="rect">
                <a:avLst/>
              </a:prstGeom>
              <a:blipFill>
                <a:blip r:embed="rId4"/>
                <a:stretch>
                  <a:fillRect l="-36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 Placeholder 11">
                <a:extLst>
                  <a:ext uri="{FF2B5EF4-FFF2-40B4-BE49-F238E27FC236}">
                    <a16:creationId xmlns:a16="http://schemas.microsoft.com/office/drawing/2014/main" id="{FDAA4E98-B8CA-F800-E378-F4EEAA25BE4B}"/>
                  </a:ext>
                </a:extLst>
              </p:cNvPr>
              <p:cNvSpPr txBox="1">
                <a:spLocks/>
              </p:cNvSpPr>
              <p:nvPr/>
            </p:nvSpPr>
            <p:spPr>
              <a:xfrm>
                <a:off x="4089175" y="1590338"/>
                <a:ext cx="3911655"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14:m>
                  <m:oMath xmlns:m="http://schemas.openxmlformats.org/officeDocument/2006/math">
                    <m:f>
                      <m:fPr>
                        <m:ctrlPr>
                          <a:rPr lang="en-AU" i="1" smtClean="0">
                            <a:latin typeface="Cambria Math" panose="02040503050406030204" pitchFamily="18" charset="0"/>
                          </a:rPr>
                        </m:ctrlPr>
                      </m:fPr>
                      <m:num>
                        <m:r>
                          <a:rPr lang="en-AU" i="1" smtClean="0">
                            <a:latin typeface="Cambria Math" panose="02040503050406030204" pitchFamily="18" charset="0"/>
                          </a:rPr>
                          <m:t>𝑑𝑢</m:t>
                        </m:r>
                      </m:num>
                      <m:den>
                        <m:r>
                          <a:rPr lang="en-AU" i="1" smtClean="0">
                            <a:latin typeface="Cambria Math" panose="02040503050406030204" pitchFamily="18" charset="0"/>
                          </a:rPr>
                          <m:t>𝑑𝑥</m:t>
                        </m:r>
                      </m:den>
                    </m:f>
                    <m:r>
                      <a:rPr lang="en-AU" i="1" smtClean="0">
                        <a:latin typeface="Cambria Math" panose="02040503050406030204" pitchFamily="18" charset="0"/>
                      </a:rPr>
                      <m:t>=</m:t>
                    </m:r>
                    <m:r>
                      <a:rPr lang="en-AU" b="0" i="1" smtClean="0">
                        <a:latin typeface="Cambria Math" panose="02040503050406030204" pitchFamily="18" charset="0"/>
                      </a:rPr>
                      <m:t>7</m:t>
                    </m:r>
                  </m:oMath>
                </a14:m>
                <a:r>
                  <a:rPr lang="en-AU" b="0" i="1" dirty="0">
                    <a:latin typeface="Cambria Math" panose="02040503050406030204" pitchFamily="18" charset="0"/>
                  </a:rPr>
                  <a:t> </a:t>
                </a:r>
              </a:p>
              <a:p>
                <a:pPr lvl="1"/>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𝑑𝑣</m:t>
                        </m:r>
                      </m:num>
                      <m:den>
                        <m:r>
                          <a:rPr lang="en-AU" b="0" i="1" smtClean="0">
                            <a:latin typeface="Cambria Math" panose="02040503050406030204" pitchFamily="18" charset="0"/>
                          </a:rPr>
                          <m:t>𝑑𝑥</m:t>
                        </m:r>
                      </m:den>
                    </m:f>
                    <m:r>
                      <a:rPr lang="en-AU" b="0" i="1" smtClean="0">
                        <a:latin typeface="Cambria Math" panose="02040503050406030204" pitchFamily="18" charset="0"/>
                      </a:rPr>
                      <m:t>=</m:t>
                    </m:r>
                    <m:r>
                      <a:rPr lang="en-AU" i="1" smtClean="0">
                        <a:latin typeface="Cambria Math" panose="02040503050406030204" pitchFamily="18" charset="0"/>
                      </a:rPr>
                      <m:t>6</m:t>
                    </m:r>
                    <m:sSup>
                      <m:sSupPr>
                        <m:ctrlPr>
                          <a:rPr lang="en-AU" b="0" i="1" smtClean="0">
                            <a:latin typeface="Cambria Math" panose="02040503050406030204" pitchFamily="18" charset="0"/>
                          </a:rPr>
                        </m:ctrlPr>
                      </m:sSupPr>
                      <m:e>
                        <m:r>
                          <a:rPr lang="en-AU" i="1" smtClean="0">
                            <a:latin typeface="Cambria Math" panose="02040503050406030204" pitchFamily="18" charset="0"/>
                          </a:rPr>
                          <m:t>𝑥</m:t>
                        </m:r>
                      </m:e>
                      <m:sup>
                        <m:r>
                          <a:rPr lang="en-AU" b="0" i="1" smtClean="0">
                            <a:latin typeface="Cambria Math" panose="02040503050406030204" pitchFamily="18" charset="0"/>
                          </a:rPr>
                          <m:t>2</m:t>
                        </m:r>
                      </m:sup>
                    </m:sSup>
                    <m:r>
                      <a:rPr lang="en-AU" i="1" smtClean="0">
                        <a:latin typeface="Cambria Math" panose="02040503050406030204" pitchFamily="18" charset="0"/>
                      </a:rPr>
                      <m:t>+5</m:t>
                    </m:r>
                  </m:oMath>
                </a14:m>
                <a:r>
                  <a:rPr lang="en-AU" dirty="0"/>
                  <a:t> </a:t>
                </a:r>
              </a:p>
              <a:p>
                <a14:m>
                  <m:oMath xmlns:m="http://schemas.openxmlformats.org/officeDocument/2006/math">
                    <m:f>
                      <m:fPr>
                        <m:ctrlPr>
                          <a:rPr lang="en-AU" sz="1800" i="1">
                            <a:latin typeface="Cambria Math" panose="02040503050406030204" pitchFamily="18" charset="0"/>
                          </a:rPr>
                        </m:ctrlPr>
                      </m:fPr>
                      <m:num>
                        <m:r>
                          <a:rPr lang="en-AU" sz="1800" i="1">
                            <a:latin typeface="Cambria Math" panose="02040503050406030204" pitchFamily="18" charset="0"/>
                          </a:rPr>
                          <m:t>𝑑𝑢</m:t>
                        </m:r>
                      </m:num>
                      <m:den>
                        <m:r>
                          <a:rPr lang="en-AU" sz="1800" i="1">
                            <a:latin typeface="Cambria Math" panose="02040503050406030204" pitchFamily="18" charset="0"/>
                          </a:rPr>
                          <m:t>𝑑𝑥</m:t>
                        </m:r>
                      </m:den>
                    </m:f>
                    <m:r>
                      <a:rPr lang="en-AU" sz="1800" i="1">
                        <a:latin typeface="Cambria Math" panose="02040503050406030204" pitchFamily="18" charset="0"/>
                      </a:rPr>
                      <m:t>=</m:t>
                    </m:r>
                    <m:r>
                      <a:rPr lang="en-AU" sz="1800" b="0" i="1" smtClean="0">
                        <a:latin typeface="Cambria Math" panose="02040503050406030204" pitchFamily="18" charset="0"/>
                      </a:rPr>
                      <m:t>3</m:t>
                    </m:r>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7</m:t>
                            </m:r>
                            <m:r>
                              <a:rPr lang="en-AU" sz="1800" b="0" i="1" smtClean="0">
                                <a:latin typeface="Cambria Math" panose="02040503050406030204" pitchFamily="18" charset="0"/>
                              </a:rPr>
                              <m:t>𝑥</m:t>
                            </m:r>
                            <m:r>
                              <a:rPr lang="en-AU" sz="1800" b="0" i="1" smtClean="0">
                                <a:latin typeface="Cambria Math" panose="02040503050406030204" pitchFamily="18" charset="0"/>
                              </a:rPr>
                              <m:t>−6</m:t>
                            </m:r>
                          </m:e>
                        </m:d>
                      </m:e>
                      <m:sup>
                        <m:r>
                          <a:rPr lang="en-AU" sz="1800" b="0" i="1" smtClean="0">
                            <a:latin typeface="Cambria Math" panose="02040503050406030204" pitchFamily="18" charset="0"/>
                          </a:rPr>
                          <m:t>2</m:t>
                        </m:r>
                      </m:sup>
                    </m:sSup>
                    <m:r>
                      <a:rPr lang="en-AU" sz="1800" b="0" i="1" smtClean="0">
                        <a:latin typeface="Cambria Math" panose="02040503050406030204" pitchFamily="18" charset="0"/>
                      </a:rPr>
                      <m:t>×7=</m:t>
                    </m:r>
                    <m:r>
                      <a:rPr lang="en-AU" sz="1800" i="1">
                        <a:latin typeface="Cambria Math" panose="02040503050406030204" pitchFamily="18" charset="0"/>
                      </a:rPr>
                      <m:t>21</m:t>
                    </m:r>
                    <m:sSup>
                      <m:sSupPr>
                        <m:ctrlPr>
                          <a:rPr lang="en-AU" sz="1800" i="1">
                            <a:latin typeface="Cambria Math" panose="02040503050406030204" pitchFamily="18" charset="0"/>
                          </a:rPr>
                        </m:ctrlPr>
                      </m:sSupPr>
                      <m:e>
                        <m:d>
                          <m:dPr>
                            <m:ctrlPr>
                              <a:rPr lang="en-AU" sz="1800" i="1">
                                <a:latin typeface="Cambria Math" panose="02040503050406030204" pitchFamily="18" charset="0"/>
                              </a:rPr>
                            </m:ctrlPr>
                          </m:dPr>
                          <m:e>
                            <m:r>
                              <a:rPr lang="en-AU" sz="1800" i="1">
                                <a:latin typeface="Cambria Math" panose="02040503050406030204" pitchFamily="18" charset="0"/>
                              </a:rPr>
                              <m:t>7</m:t>
                            </m:r>
                            <m:r>
                              <a:rPr lang="en-AU" sz="1800" i="1">
                                <a:latin typeface="Cambria Math" panose="02040503050406030204" pitchFamily="18" charset="0"/>
                              </a:rPr>
                              <m:t>𝑥</m:t>
                            </m:r>
                            <m:r>
                              <a:rPr lang="en-AU" sz="1800" i="1">
                                <a:latin typeface="Cambria Math" panose="02040503050406030204" pitchFamily="18" charset="0"/>
                              </a:rPr>
                              <m:t>−6</m:t>
                            </m:r>
                          </m:e>
                        </m:d>
                      </m:e>
                      <m:sup>
                        <m:r>
                          <a:rPr lang="en-AU" sz="1800" b="0" i="1" smtClean="0">
                            <a:latin typeface="Cambria Math" panose="02040503050406030204" pitchFamily="18" charset="0"/>
                          </a:rPr>
                          <m:t>2</m:t>
                        </m:r>
                      </m:sup>
                    </m:sSup>
                  </m:oMath>
                </a14:m>
                <a:r>
                  <a:rPr lang="en-AU" sz="1800" dirty="0"/>
                  <a:t> </a:t>
                </a:r>
              </a:p>
              <a:p>
                <a14:m>
                  <m:oMath xmlns:m="http://schemas.openxmlformats.org/officeDocument/2006/math">
                    <m:f>
                      <m:fPr>
                        <m:ctrlPr>
                          <a:rPr lang="en-AU" sz="1800" i="1">
                            <a:latin typeface="Cambria Math" panose="02040503050406030204" pitchFamily="18" charset="0"/>
                          </a:rPr>
                        </m:ctrlPr>
                      </m:fPr>
                      <m:num>
                        <m:r>
                          <a:rPr lang="en-AU" sz="1800" i="1">
                            <a:latin typeface="Cambria Math" panose="02040503050406030204" pitchFamily="18" charset="0"/>
                          </a:rPr>
                          <m:t>𝑑𝑣</m:t>
                        </m:r>
                      </m:num>
                      <m:den>
                        <m:r>
                          <a:rPr lang="en-AU" sz="1800" i="1">
                            <a:latin typeface="Cambria Math" panose="02040503050406030204" pitchFamily="18" charset="0"/>
                          </a:rPr>
                          <m:t>𝑑𝑥</m:t>
                        </m:r>
                      </m:den>
                    </m:f>
                    <m:r>
                      <a:rPr lang="en-AU" sz="1800" i="1">
                        <a:latin typeface="Cambria Math" panose="02040503050406030204" pitchFamily="18" charset="0"/>
                      </a:rPr>
                      <m:t>=</m:t>
                    </m:r>
                    <m:r>
                      <a:rPr lang="en-AU" sz="1800" b="0" i="1" smtClean="0">
                        <a:latin typeface="Cambria Math" panose="02040503050406030204" pitchFamily="18" charset="0"/>
                      </a:rPr>
                      <m:t>4</m:t>
                    </m:r>
                    <m:sSup>
                      <m:sSupPr>
                        <m:ctrlPr>
                          <a:rPr lang="en-AU" sz="1800" i="1" smtClean="0">
                            <a:latin typeface="Cambria Math" panose="02040503050406030204" pitchFamily="18" charset="0"/>
                          </a:rPr>
                        </m:ctrlPr>
                      </m:sSupPr>
                      <m:e>
                        <m:d>
                          <m:dPr>
                            <m:ctrlPr>
                              <a:rPr lang="en-AU" sz="1800" i="1">
                                <a:latin typeface="Cambria Math" panose="02040503050406030204" pitchFamily="18" charset="0"/>
                              </a:rPr>
                            </m:ctrlPr>
                          </m:dPr>
                          <m:e>
                            <m:r>
                              <a:rPr lang="en-AU" sz="1800" i="1">
                                <a:latin typeface="Cambria Math" panose="02040503050406030204" pitchFamily="18" charset="0"/>
                              </a:rPr>
                              <m:t>2</m:t>
                            </m:r>
                            <m:sSup>
                              <m:sSupPr>
                                <m:ctrlPr>
                                  <a:rPr lang="en-AU" sz="1800" i="1">
                                    <a:latin typeface="Cambria Math" panose="02040503050406030204" pitchFamily="18" charset="0"/>
                                  </a:rPr>
                                </m:ctrlPr>
                              </m:sSupPr>
                              <m:e>
                                <m:r>
                                  <a:rPr lang="en-AU" sz="1800" i="1">
                                    <a:latin typeface="Cambria Math" panose="02040503050406030204" pitchFamily="18" charset="0"/>
                                  </a:rPr>
                                  <m:t>𝑥</m:t>
                                </m:r>
                              </m:e>
                              <m:sup>
                                <m:r>
                                  <a:rPr lang="en-AU" sz="1800" i="1">
                                    <a:latin typeface="Cambria Math" panose="02040503050406030204" pitchFamily="18" charset="0"/>
                                  </a:rPr>
                                  <m:t>3</m:t>
                                </m:r>
                              </m:sup>
                            </m:sSup>
                            <m:r>
                              <a:rPr lang="en-AU" sz="1800" i="1">
                                <a:latin typeface="Cambria Math" panose="02040503050406030204" pitchFamily="18" charset="0"/>
                              </a:rPr>
                              <m:t>+5</m:t>
                            </m:r>
                            <m:r>
                              <a:rPr lang="en-AU" sz="1800" i="1">
                                <a:latin typeface="Cambria Math" panose="02040503050406030204" pitchFamily="18" charset="0"/>
                              </a:rPr>
                              <m:t>𝑥</m:t>
                            </m:r>
                          </m:e>
                        </m:d>
                      </m:e>
                      <m:sup>
                        <m:r>
                          <a:rPr lang="en-AU" sz="1800" i="1" smtClean="0">
                            <a:latin typeface="Cambria Math" panose="02040503050406030204" pitchFamily="18" charset="0"/>
                          </a:rPr>
                          <m:t>3</m:t>
                        </m:r>
                      </m:sup>
                    </m:sSup>
                    <m:r>
                      <a:rPr lang="en-AU" sz="1800" b="0" i="1" smtClean="0">
                        <a:latin typeface="Cambria Math" panose="02040503050406030204" pitchFamily="18" charset="0"/>
                      </a:rPr>
                      <m:t>(6</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+5)</m:t>
                    </m:r>
                  </m:oMath>
                </a14:m>
                <a:r>
                  <a:rPr lang="en-AU" sz="1800" dirty="0"/>
                  <a:t> </a:t>
                </a:r>
              </a:p>
              <a:p>
                <a:pPr marL="457200" indent="-457200">
                  <a:buFont typeface="+mj-lt"/>
                  <a:buAutoNum type="arabicPeriod"/>
                </a:pPr>
                <a:endParaRPr lang="en-AU" sz="1800" dirty="0">
                  <a:latin typeface="+mn-lt"/>
                </a:endParaRPr>
              </a:p>
            </p:txBody>
          </p:sp>
        </mc:Choice>
        <mc:Fallback xmlns="">
          <p:sp>
            <p:nvSpPr>
              <p:cNvPr id="5" name="Text Placeholder 11">
                <a:extLst>
                  <a:ext uri="{FF2B5EF4-FFF2-40B4-BE49-F238E27FC236}">
                    <a16:creationId xmlns:a16="http://schemas.microsoft.com/office/drawing/2014/main" id="{FDAA4E98-B8CA-F800-E378-F4EEAA25BE4B}"/>
                  </a:ext>
                </a:extLst>
              </p:cNvPr>
              <p:cNvSpPr txBox="1">
                <a:spLocks noRot="1" noChangeAspect="1" noMove="1" noResize="1" noEditPoints="1" noAdjustHandles="1" noChangeArrowheads="1" noChangeShapeType="1" noTextEdit="1"/>
              </p:cNvSpPr>
              <p:nvPr/>
            </p:nvSpPr>
            <p:spPr>
              <a:xfrm>
                <a:off x="4089175" y="1590338"/>
                <a:ext cx="3911655" cy="4807835"/>
              </a:xfrm>
              <a:prstGeom prst="rect">
                <a:avLst/>
              </a:prstGeom>
              <a:blipFill>
                <a:blip r:embed="rId5"/>
                <a:stretch>
                  <a:fillRect l="-1623"/>
                </a:stretch>
              </a:blipFill>
            </p:spPr>
            <p:txBody>
              <a:bodyPr/>
              <a:lstStyle/>
              <a:p>
                <a:r>
                  <a:rPr lang="en-US">
                    <a:noFill/>
                  </a:rPr>
                  <a:t> </a:t>
                </a:r>
              </a:p>
            </p:txBody>
          </p:sp>
        </mc:Fallback>
      </mc:AlternateContent>
    </p:spTree>
    <p:extLst>
      <p:ext uri="{BB962C8B-B14F-4D97-AF65-F5344CB8AC3E}">
        <p14:creationId xmlns:p14="http://schemas.microsoft.com/office/powerpoint/2010/main" val="209696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880B9B-077D-DC67-5428-FCF67C267C6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dirty="0"/>
          </a:p>
        </p:txBody>
      </p:sp>
      <p:sp>
        <p:nvSpPr>
          <p:cNvPr id="3" name="Title 2">
            <a:extLst>
              <a:ext uri="{FF2B5EF4-FFF2-40B4-BE49-F238E27FC236}">
                <a16:creationId xmlns:a16="http://schemas.microsoft.com/office/drawing/2014/main" id="{7A40A626-9783-3991-E985-313EDF8A1385}"/>
              </a:ext>
            </a:extLst>
          </p:cNvPr>
          <p:cNvSpPr>
            <a:spLocks noGrp="1"/>
          </p:cNvSpPr>
          <p:nvPr>
            <p:ph type="title"/>
          </p:nvPr>
        </p:nvSpPr>
        <p:spPr/>
        <p:txBody>
          <a:bodyPr/>
          <a:lstStyle/>
          <a:p>
            <a:r>
              <a:rPr lang="en-AU" dirty="0">
                <a:latin typeface="+mj-lt"/>
              </a:rPr>
              <a:t>Differentiating (2)</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1D2D17A-9356-41E3-7255-236C252A16F3}"/>
                  </a:ext>
                </a:extLst>
              </p:cNvPr>
              <p:cNvSpPr txBox="1"/>
              <p:nvPr/>
            </p:nvSpPr>
            <p:spPr>
              <a:xfrm>
                <a:off x="2191768" y="2137911"/>
                <a:ext cx="8140602" cy="716222"/>
              </a:xfrm>
              <a:prstGeom prst="rect">
                <a:avLst/>
              </a:prstGeom>
              <a:noFill/>
            </p:spPr>
            <p:txBody>
              <a:bodyPr wrap="square">
                <a:spAutoFit/>
              </a:bodyPr>
              <a:lstStyle/>
              <a:p>
                <a:pPr>
                  <a:lnSpc>
                    <a:spcPct val="200000"/>
                  </a:lnSpc>
                </a:pPr>
                <a:r>
                  <a:rPr lang="en-AU" dirty="0">
                    <a:latin typeface="Public Sans" pitchFamily="2" charset="0"/>
                  </a:rPr>
                  <a:t> How could you differentiate: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2</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3</m:t>
                                </m:r>
                              </m:sup>
                            </m:sSup>
                            <m:r>
                              <a:rPr lang="en-AU" i="1">
                                <a:latin typeface="Cambria Math" panose="02040503050406030204" pitchFamily="18" charset="0"/>
                              </a:rPr>
                              <m:t>+5</m:t>
                            </m:r>
                            <m:r>
                              <a:rPr lang="en-AU" i="1">
                                <a:latin typeface="Cambria Math" panose="02040503050406030204" pitchFamily="18" charset="0"/>
                              </a:rPr>
                              <m:t>𝑥</m:t>
                            </m:r>
                          </m:e>
                        </m:d>
                        <m:d>
                          <m:dPr>
                            <m:ctrlPr>
                              <a:rPr lang="en-AU" i="1">
                                <a:latin typeface="Cambria Math" panose="02040503050406030204" pitchFamily="18" charset="0"/>
                              </a:rPr>
                            </m:ctrlPr>
                          </m:dPr>
                          <m:e>
                            <m:r>
                              <a:rPr lang="en-AU" i="1">
                                <a:latin typeface="Cambria Math" panose="02040503050406030204" pitchFamily="18" charset="0"/>
                              </a:rPr>
                              <m:t>7</m:t>
                            </m:r>
                            <m:r>
                              <a:rPr lang="en-AU" i="1">
                                <a:latin typeface="Cambria Math" panose="02040503050406030204" pitchFamily="18" charset="0"/>
                              </a:rPr>
                              <m:t>𝑥</m:t>
                            </m:r>
                            <m:r>
                              <a:rPr lang="en-AU" i="1">
                                <a:latin typeface="Cambria Math" panose="02040503050406030204" pitchFamily="18" charset="0"/>
                              </a:rPr>
                              <m:t>−6</m:t>
                            </m:r>
                          </m:e>
                        </m:d>
                      </m:e>
                      <m:sup>
                        <m:r>
                          <a:rPr lang="en-AU" b="0" i="1" smtClean="0">
                            <a:latin typeface="Cambria Math" panose="02040503050406030204" pitchFamily="18" charset="0"/>
                          </a:rPr>
                          <m:t>2</m:t>
                        </m:r>
                      </m:sup>
                    </m:sSup>
                  </m:oMath>
                </a14:m>
                <a:r>
                  <a:rPr lang="en-AU" dirty="0"/>
                  <a:t>?</a:t>
                </a:r>
              </a:p>
            </p:txBody>
          </p:sp>
        </mc:Choice>
        <mc:Fallback xmlns="">
          <p:sp>
            <p:nvSpPr>
              <p:cNvPr id="7" name="TextBox 6">
                <a:extLst>
                  <a:ext uri="{FF2B5EF4-FFF2-40B4-BE49-F238E27FC236}">
                    <a16:creationId xmlns:a16="http://schemas.microsoft.com/office/drawing/2014/main" id="{61D2D17A-9356-41E3-7255-236C252A16F3}"/>
                  </a:ext>
                </a:extLst>
              </p:cNvPr>
              <p:cNvSpPr txBox="1">
                <a:spLocks noRot="1" noChangeAspect="1" noMove="1" noResize="1" noEditPoints="1" noAdjustHandles="1" noChangeArrowheads="1" noChangeShapeType="1" noTextEdit="1"/>
              </p:cNvSpPr>
              <p:nvPr/>
            </p:nvSpPr>
            <p:spPr>
              <a:xfrm>
                <a:off x="2191768" y="2137911"/>
                <a:ext cx="8140602" cy="716222"/>
              </a:xfrm>
              <a:prstGeom prst="rect">
                <a:avLst/>
              </a:prstGeom>
              <a:blipFill>
                <a:blip r:embed="rId2"/>
                <a:stretch>
                  <a:fillRect l="-312" b="-19298"/>
                </a:stretch>
              </a:blipFill>
            </p:spPr>
            <p:txBody>
              <a:bodyPr/>
              <a:lstStyle/>
              <a:p>
                <a:r>
                  <a:rPr lang="en-US">
                    <a:noFill/>
                  </a:rPr>
                  <a:t> </a:t>
                </a:r>
              </a:p>
            </p:txBody>
          </p:sp>
        </mc:Fallback>
      </mc:AlternateContent>
      <p:sp>
        <p:nvSpPr>
          <p:cNvPr id="8" name="Speech Bubble: Rectangle with Corners Rounded 7">
            <a:extLst>
              <a:ext uri="{FF2B5EF4-FFF2-40B4-BE49-F238E27FC236}">
                <a16:creationId xmlns:a16="http://schemas.microsoft.com/office/drawing/2014/main" id="{5657A931-9D14-4BCF-5748-043C470289B0}"/>
              </a:ext>
            </a:extLst>
          </p:cNvPr>
          <p:cNvSpPr/>
          <p:nvPr/>
        </p:nvSpPr>
        <p:spPr>
          <a:xfrm>
            <a:off x="5989320" y="3675888"/>
            <a:ext cx="4836087" cy="1596968"/>
          </a:xfrm>
          <a:prstGeom prst="wedgeRoundRectCallout">
            <a:avLst>
              <a:gd name="adj1" fmla="val -61612"/>
              <a:gd name="adj2" fmla="val -5565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spcAft>
                <a:spcPts val="1200"/>
              </a:spcAft>
            </a:pPr>
            <a:r>
              <a:rPr lang="en-AU" sz="2000" dirty="0"/>
              <a:t>What challenges might be faced when using our existing strategies to differentiate this question?</a:t>
            </a:r>
          </a:p>
        </p:txBody>
      </p:sp>
    </p:spTree>
    <p:extLst>
      <p:ext uri="{BB962C8B-B14F-4D97-AF65-F5344CB8AC3E}">
        <p14:creationId xmlns:p14="http://schemas.microsoft.com/office/powerpoint/2010/main" val="100262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D8AF41-891C-1510-FCC9-E6B4778C432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
        <p:nvSpPr>
          <p:cNvPr id="3" name="Title 2">
            <a:extLst>
              <a:ext uri="{FF2B5EF4-FFF2-40B4-BE49-F238E27FC236}">
                <a16:creationId xmlns:a16="http://schemas.microsoft.com/office/drawing/2014/main" id="{5E03CFE5-0AAE-BA0D-AEFA-08A4D585B7C1}"/>
              </a:ext>
            </a:extLst>
          </p:cNvPr>
          <p:cNvSpPr>
            <a:spLocks noGrp="1"/>
          </p:cNvSpPr>
          <p:nvPr>
            <p:ph type="title"/>
          </p:nvPr>
        </p:nvSpPr>
        <p:spPr/>
        <p:txBody>
          <a:bodyPr/>
          <a:lstStyle/>
          <a:p>
            <a:r>
              <a:rPr lang="en-AU" dirty="0">
                <a:latin typeface="+mj-lt"/>
              </a:rPr>
              <a:t>Reference sheet</a:t>
            </a:r>
          </a:p>
        </p:txBody>
      </p:sp>
      <p:sp>
        <p:nvSpPr>
          <p:cNvPr id="4" name="Text Placeholder 3">
            <a:extLst>
              <a:ext uri="{FF2B5EF4-FFF2-40B4-BE49-F238E27FC236}">
                <a16:creationId xmlns:a16="http://schemas.microsoft.com/office/drawing/2014/main" id="{2772FA40-7AF1-C704-2101-5241C8E566F0}"/>
              </a:ext>
            </a:extLst>
          </p:cNvPr>
          <p:cNvSpPr>
            <a:spLocks noGrp="1"/>
          </p:cNvSpPr>
          <p:nvPr>
            <p:ph type="body" sz="quarter" idx="18"/>
          </p:nvPr>
        </p:nvSpPr>
        <p:spPr/>
        <p:txBody>
          <a:bodyPr/>
          <a:lstStyle/>
          <a:p>
            <a:r>
              <a:rPr lang="en-AU" dirty="0">
                <a:latin typeface="+mj-lt"/>
              </a:rPr>
              <a:t>Can you find the rule on the reference sheet?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AF95A54-6FEC-ED9A-6B4E-87953B9DE4E1}"/>
                  </a:ext>
                </a:extLst>
              </p:cNvPr>
              <p:cNvSpPr txBox="1"/>
              <p:nvPr/>
            </p:nvSpPr>
            <p:spPr>
              <a:xfrm>
                <a:off x="502920" y="1609344"/>
                <a:ext cx="6327648" cy="1106424"/>
              </a:xfrm>
              <a:prstGeom prst="rect">
                <a:avLst/>
              </a:prstGeom>
              <a:noFill/>
              <a:ln w="28575">
                <a:solidFill>
                  <a:schemeClr val="tx2"/>
                </a:solidFill>
              </a:ln>
            </p:spPr>
            <p:txBody>
              <a:bodyPr wrap="square" lIns="0" tIns="0" rIns="0" bIns="0" rtlCol="0" anchor="ctr">
                <a:noAutofit/>
              </a:bodyPr>
              <a:lstStyle/>
              <a:p>
                <a14:m>
                  <m:oMath xmlns:m="http://schemas.openxmlformats.org/officeDocument/2006/math">
                    <m:r>
                      <a:rPr lang="en-AU" sz="3200" b="0" i="1" dirty="0" smtClean="0">
                        <a:latin typeface="Cambria Math" panose="02040503050406030204" pitchFamily="18" charset="0"/>
                      </a:rPr>
                      <m:t> </m:t>
                    </m:r>
                    <m:r>
                      <a:rPr lang="en-AU" sz="3200" i="1" dirty="0" smtClean="0">
                        <a:latin typeface="Cambria Math" panose="02040503050406030204" pitchFamily="18" charset="0"/>
                      </a:rPr>
                      <m:t>𝑦</m:t>
                    </m:r>
                    <m:r>
                      <a:rPr lang="en-AU" sz="3200" b="0" i="1" dirty="0" smtClean="0">
                        <a:latin typeface="Cambria Math" panose="02040503050406030204" pitchFamily="18" charset="0"/>
                      </a:rPr>
                      <m:t>=</m:t>
                    </m:r>
                    <m:r>
                      <a:rPr lang="en-AU" sz="3200" b="0" i="1" dirty="0" smtClean="0">
                        <a:latin typeface="Cambria Math" panose="02040503050406030204" pitchFamily="18" charset="0"/>
                      </a:rPr>
                      <m:t>𝑢𝑣</m:t>
                    </m:r>
                  </m:oMath>
                </a14:m>
                <a:r>
                  <a:rPr lang="en-AU" sz="3200" b="0" i="0" dirty="0">
                    <a:latin typeface="+mj-lt"/>
                  </a:rPr>
                  <a:t>			 </a:t>
                </a:r>
                <a14:m>
                  <m:oMath xmlns:m="http://schemas.openxmlformats.org/officeDocument/2006/math">
                    <m:f>
                      <m:fPr>
                        <m:ctrlPr>
                          <a:rPr lang="en-AU" sz="3200" i="1">
                            <a:latin typeface="Cambria Math" panose="02040503050406030204" pitchFamily="18" charset="0"/>
                          </a:rPr>
                        </m:ctrlPr>
                      </m:fPr>
                      <m:num>
                        <m:r>
                          <a:rPr lang="en-AU" sz="3200" i="1">
                            <a:latin typeface="Cambria Math" panose="02040503050406030204" pitchFamily="18" charset="0"/>
                          </a:rPr>
                          <m:t>𝑑𝑦</m:t>
                        </m:r>
                      </m:num>
                      <m:den>
                        <m:r>
                          <a:rPr lang="en-AU" sz="3200" i="1">
                            <a:latin typeface="Cambria Math" panose="02040503050406030204" pitchFamily="18" charset="0"/>
                          </a:rPr>
                          <m:t>𝑑𝑥</m:t>
                        </m:r>
                      </m:den>
                    </m:f>
                    <m:r>
                      <m:rPr>
                        <m:aln/>
                      </m:rPr>
                      <a:rPr lang="en-AU" sz="3200" i="1">
                        <a:latin typeface="Cambria Math" panose="02040503050406030204" pitchFamily="18" charset="0"/>
                      </a:rPr>
                      <m:t>=</m:t>
                    </m:r>
                    <m:r>
                      <a:rPr lang="en-AU" sz="3200" i="1">
                        <a:latin typeface="Cambria Math" panose="02040503050406030204" pitchFamily="18" charset="0"/>
                      </a:rPr>
                      <m:t>𝑢</m:t>
                    </m:r>
                    <m:f>
                      <m:fPr>
                        <m:ctrlPr>
                          <a:rPr lang="en-AU" sz="3200" i="1">
                            <a:latin typeface="Cambria Math" panose="02040503050406030204" pitchFamily="18" charset="0"/>
                          </a:rPr>
                        </m:ctrlPr>
                      </m:fPr>
                      <m:num>
                        <m:r>
                          <a:rPr lang="en-AU" sz="3200" i="1">
                            <a:latin typeface="Cambria Math" panose="02040503050406030204" pitchFamily="18" charset="0"/>
                          </a:rPr>
                          <m:t>𝑑𝑣</m:t>
                        </m:r>
                      </m:num>
                      <m:den>
                        <m:r>
                          <a:rPr lang="en-AU" sz="3200" i="1">
                            <a:latin typeface="Cambria Math" panose="02040503050406030204" pitchFamily="18" charset="0"/>
                          </a:rPr>
                          <m:t>𝑑𝑥</m:t>
                        </m:r>
                      </m:den>
                    </m:f>
                    <m:r>
                      <a:rPr lang="en-AU" sz="3200" i="1">
                        <a:latin typeface="Cambria Math" panose="02040503050406030204" pitchFamily="18" charset="0"/>
                      </a:rPr>
                      <m:t>+</m:t>
                    </m:r>
                    <m:r>
                      <a:rPr lang="en-AU" sz="3200" i="1">
                        <a:latin typeface="Cambria Math" panose="02040503050406030204" pitchFamily="18" charset="0"/>
                      </a:rPr>
                      <m:t>𝑣</m:t>
                    </m:r>
                    <m:f>
                      <m:fPr>
                        <m:ctrlPr>
                          <a:rPr lang="en-AU" sz="3200" i="1">
                            <a:latin typeface="Cambria Math" panose="02040503050406030204" pitchFamily="18" charset="0"/>
                          </a:rPr>
                        </m:ctrlPr>
                      </m:fPr>
                      <m:num>
                        <m:r>
                          <a:rPr lang="en-AU" sz="3200" i="1">
                            <a:latin typeface="Cambria Math" panose="02040503050406030204" pitchFamily="18" charset="0"/>
                          </a:rPr>
                          <m:t>𝑑𝑢</m:t>
                        </m:r>
                      </m:num>
                      <m:den>
                        <m:r>
                          <a:rPr lang="en-AU" sz="3200" i="1">
                            <a:latin typeface="Cambria Math" panose="02040503050406030204" pitchFamily="18" charset="0"/>
                          </a:rPr>
                          <m:t>𝑑𝑥</m:t>
                        </m:r>
                      </m:den>
                    </m:f>
                  </m:oMath>
                </a14:m>
                <a:endParaRPr lang="en-AU" sz="3200" dirty="0"/>
              </a:p>
            </p:txBody>
          </p:sp>
        </mc:Choice>
        <mc:Fallback xmlns="">
          <p:sp>
            <p:nvSpPr>
              <p:cNvPr id="6" name="TextBox 5">
                <a:extLst>
                  <a:ext uri="{FF2B5EF4-FFF2-40B4-BE49-F238E27FC236}">
                    <a16:creationId xmlns:a16="http://schemas.microsoft.com/office/drawing/2014/main" id="{EAF95A54-6FEC-ED9A-6B4E-87953B9DE4E1}"/>
                  </a:ext>
                </a:extLst>
              </p:cNvPr>
              <p:cNvSpPr txBox="1">
                <a:spLocks noRot="1" noChangeAspect="1" noMove="1" noResize="1" noEditPoints="1" noAdjustHandles="1" noChangeArrowheads="1" noChangeShapeType="1" noTextEdit="1"/>
              </p:cNvSpPr>
              <p:nvPr/>
            </p:nvSpPr>
            <p:spPr>
              <a:xfrm>
                <a:off x="502920" y="1609344"/>
                <a:ext cx="6327648" cy="1106424"/>
              </a:xfrm>
              <a:prstGeom prst="rect">
                <a:avLst/>
              </a:prstGeom>
              <a:blipFill>
                <a:blip r:embed="rId2"/>
                <a:stretch>
                  <a:fillRect/>
                </a:stretch>
              </a:blipFill>
              <a:ln w="28575">
                <a:solidFill>
                  <a:schemeClr val="tx2"/>
                </a:solidFill>
              </a:ln>
            </p:spPr>
            <p:txBody>
              <a:bodyPr/>
              <a:lstStyle/>
              <a:p>
                <a:r>
                  <a:rPr lang="en-US">
                    <a:noFill/>
                  </a:rPr>
                  <a:t> </a:t>
                </a:r>
              </a:p>
            </p:txBody>
          </p:sp>
        </mc:Fallback>
      </mc:AlternateContent>
      <p:pic>
        <p:nvPicPr>
          <p:cNvPr id="10" name="Picture 9" descr="Part of the Mathematics Advanced reference sheet, showing the first four formulas for Differential calculus.">
            <a:extLst>
              <a:ext uri="{FF2B5EF4-FFF2-40B4-BE49-F238E27FC236}">
                <a16:creationId xmlns:a16="http://schemas.microsoft.com/office/drawing/2014/main" id="{AD604C2D-0206-9382-3451-CABB3CEBE07C}"/>
              </a:ext>
            </a:extLst>
          </p:cNvPr>
          <p:cNvPicPr>
            <a:picLocks noChangeAspect="1"/>
          </p:cNvPicPr>
          <p:nvPr/>
        </p:nvPicPr>
        <p:blipFill>
          <a:blip r:embed="rId3"/>
          <a:stretch>
            <a:fillRect/>
          </a:stretch>
        </p:blipFill>
        <p:spPr>
          <a:xfrm>
            <a:off x="7465369" y="379841"/>
            <a:ext cx="4457929" cy="3930852"/>
          </a:xfrm>
          <a:prstGeom prst="rect">
            <a:avLst/>
          </a:prstGeom>
        </p:spPr>
      </p:pic>
      <p:sp>
        <p:nvSpPr>
          <p:cNvPr id="14" name="TextBox 13">
            <a:extLst>
              <a:ext uri="{FF2B5EF4-FFF2-40B4-BE49-F238E27FC236}">
                <a16:creationId xmlns:a16="http://schemas.microsoft.com/office/drawing/2014/main" id="{5F095B33-DAE1-5729-9900-474F8A015E2C}"/>
              </a:ext>
            </a:extLst>
          </p:cNvPr>
          <p:cNvSpPr txBox="1"/>
          <p:nvPr/>
        </p:nvSpPr>
        <p:spPr>
          <a:xfrm>
            <a:off x="8011189" y="4337331"/>
            <a:ext cx="3366287" cy="805810"/>
          </a:xfrm>
          <a:prstGeom prst="rect">
            <a:avLst/>
          </a:prstGeom>
          <a:noFill/>
        </p:spPr>
        <p:txBody>
          <a:bodyPr wrap="square" lIns="0" tIns="0" rIns="0" bIns="0" rtlCol="0">
            <a:noAutofit/>
          </a:bodyPr>
          <a:lstStyle/>
          <a:p>
            <a:pPr>
              <a:lnSpc>
                <a:spcPct val="150000"/>
              </a:lnSpc>
            </a:pPr>
            <a:r>
              <a:rPr lang="en-AU" sz="1800" dirty="0"/>
              <a:t>Mathematics Advanced – HSC reference sheet page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B90FE6E-0A4B-19C0-69C8-9E50B0C8CACE}"/>
                  </a:ext>
                </a:extLst>
              </p:cNvPr>
              <p:cNvSpPr>
                <a:spLocks noGrp="1"/>
              </p:cNvSpPr>
              <p:nvPr>
                <p:ph type="body" sz="quarter" idx="17"/>
              </p:nvPr>
            </p:nvSpPr>
            <p:spPr>
              <a:xfrm>
                <a:off x="360000" y="3429001"/>
                <a:ext cx="11484000" cy="1309606"/>
              </a:xfrm>
            </p:spPr>
            <p:txBody>
              <a:bodyPr/>
              <a:lstStyle/>
              <a:p>
                <a:r>
                  <a:rPr lang="en-AU" dirty="0"/>
                  <a:t>An alternate notation:</a:t>
                </a:r>
              </a:p>
              <a:p>
                <a14:m>
                  <m:oMath xmlns:m="http://schemas.openxmlformats.org/officeDocument/2006/math">
                    <m:r>
                      <a:rPr lang="en-AU" sz="2400" b="0" i="1" smtClean="0">
                        <a:latin typeface="Cambria Math" panose="02040503050406030204" pitchFamily="18" charset="0"/>
                      </a:rPr>
                      <m:t> </m:t>
                    </m:r>
                    <m:r>
                      <a:rPr lang="en-AU" sz="2400" b="0" i="1" smtClean="0">
                        <a:latin typeface="Cambria Math" panose="02040503050406030204" pitchFamily="18" charset="0"/>
                      </a:rPr>
                      <m:t>h</m:t>
                    </m:r>
                    <m:d>
                      <m:dPr>
                        <m:ctrlPr>
                          <a:rPr lang="en-AU" sz="2400" b="0" i="1" smtClean="0">
                            <a:latin typeface="Cambria Math" panose="02040503050406030204" pitchFamily="18" charset="0"/>
                          </a:rPr>
                        </m:ctrlPr>
                      </m:dPr>
                      <m:e>
                        <m:r>
                          <a:rPr lang="en-AU" sz="2400" b="0" i="1" smtClean="0">
                            <a:latin typeface="Cambria Math" panose="02040503050406030204" pitchFamily="18" charset="0"/>
                          </a:rPr>
                          <m:t>𝑥</m:t>
                        </m:r>
                      </m:e>
                    </m:d>
                    <m:r>
                      <a:rPr lang="en-AU" sz="2400" b="0" i="1" smtClean="0">
                        <a:latin typeface="Cambria Math" panose="02040503050406030204" pitchFamily="18" charset="0"/>
                      </a:rPr>
                      <m:t>=</m:t>
                    </m:r>
                    <m:r>
                      <a:rPr lang="en-AU" sz="2400" b="0" i="1" smtClean="0">
                        <a:latin typeface="Cambria Math" panose="02040503050406030204" pitchFamily="18" charset="0"/>
                      </a:rPr>
                      <m:t>𝑓</m:t>
                    </m:r>
                    <m:d>
                      <m:dPr>
                        <m:ctrlPr>
                          <a:rPr lang="en-AU" sz="2400" b="0" i="1" smtClean="0">
                            <a:latin typeface="Cambria Math" panose="02040503050406030204" pitchFamily="18" charset="0"/>
                          </a:rPr>
                        </m:ctrlPr>
                      </m:dPr>
                      <m:e>
                        <m:r>
                          <a:rPr lang="en-AU" sz="2400" b="0" i="1" smtClean="0">
                            <a:latin typeface="Cambria Math" panose="02040503050406030204" pitchFamily="18" charset="0"/>
                          </a:rPr>
                          <m:t>𝑥</m:t>
                        </m:r>
                      </m:e>
                    </m:d>
                    <m:r>
                      <a:rPr lang="en-AU" sz="2400" b="0" i="1" smtClean="0">
                        <a:latin typeface="Cambria Math" panose="02040503050406030204" pitchFamily="18" charset="0"/>
                      </a:rPr>
                      <m:t>𝑔</m:t>
                    </m:r>
                    <m:d>
                      <m:dPr>
                        <m:ctrlPr>
                          <a:rPr lang="en-AU" sz="2400" b="0" i="1" smtClean="0">
                            <a:latin typeface="Cambria Math" panose="02040503050406030204" pitchFamily="18" charset="0"/>
                          </a:rPr>
                        </m:ctrlPr>
                      </m:dPr>
                      <m:e>
                        <m:r>
                          <a:rPr lang="en-AU" sz="2400" b="0" i="1" smtClean="0">
                            <a:latin typeface="Cambria Math" panose="02040503050406030204" pitchFamily="18" charset="0"/>
                          </a:rPr>
                          <m:t>𝑥</m:t>
                        </m:r>
                      </m:e>
                    </m:d>
                  </m:oMath>
                </a14:m>
                <a:r>
                  <a:rPr lang="en-AU" sz="2400" dirty="0"/>
                  <a:t> 	</a:t>
                </a:r>
                <a14:m>
                  <m:oMath xmlns:m="http://schemas.openxmlformats.org/officeDocument/2006/math">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h</m:t>
                        </m:r>
                      </m:e>
                      <m:sup>
                        <m:r>
                          <a:rPr lang="en-AU" sz="2400" b="0" i="1" smtClean="0">
                            <a:latin typeface="Cambria Math" panose="02040503050406030204" pitchFamily="18" charset="0"/>
                          </a:rPr>
                          <m:t>′</m:t>
                        </m:r>
                      </m:sup>
                    </m:sSup>
                    <m:d>
                      <m:dPr>
                        <m:ctrlPr>
                          <a:rPr lang="en-AU" sz="2400" b="0" i="1" smtClean="0">
                            <a:latin typeface="Cambria Math" panose="02040503050406030204" pitchFamily="18" charset="0"/>
                          </a:rPr>
                        </m:ctrlPr>
                      </m:dPr>
                      <m:e>
                        <m:r>
                          <a:rPr lang="en-AU" sz="2400" b="0" i="1" smtClean="0">
                            <a:latin typeface="Cambria Math" panose="02040503050406030204" pitchFamily="18" charset="0"/>
                          </a:rPr>
                          <m:t>𝑥</m:t>
                        </m:r>
                      </m:e>
                    </m:d>
                    <m:r>
                      <a:rPr lang="en-AU" sz="2400" b="0" i="1" smtClean="0">
                        <a:latin typeface="Cambria Math" panose="02040503050406030204" pitchFamily="18" charset="0"/>
                      </a:rPr>
                      <m:t>=</m:t>
                    </m:r>
                    <m:r>
                      <a:rPr lang="en-AU" sz="2400" b="0" i="1" smtClean="0">
                        <a:latin typeface="Cambria Math" panose="02040503050406030204" pitchFamily="18" charset="0"/>
                      </a:rPr>
                      <m:t>𝑓</m:t>
                    </m:r>
                    <m:d>
                      <m:dPr>
                        <m:ctrlPr>
                          <a:rPr lang="en-AU" sz="2400" b="0" i="1" smtClean="0">
                            <a:latin typeface="Cambria Math" panose="02040503050406030204" pitchFamily="18" charset="0"/>
                          </a:rPr>
                        </m:ctrlPr>
                      </m:dPr>
                      <m:e>
                        <m:r>
                          <a:rPr lang="en-AU" sz="2400" b="0" i="1" smtClean="0">
                            <a:latin typeface="Cambria Math" panose="02040503050406030204" pitchFamily="18" charset="0"/>
                          </a:rPr>
                          <m:t>𝑥</m:t>
                        </m:r>
                      </m:e>
                    </m:d>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𝑔</m:t>
                        </m:r>
                      </m:e>
                      <m:sup>
                        <m:r>
                          <a:rPr lang="en-AU" sz="2400" b="0" i="1" smtClean="0">
                            <a:latin typeface="Cambria Math" panose="02040503050406030204" pitchFamily="18" charset="0"/>
                          </a:rPr>
                          <m:t>′</m:t>
                        </m:r>
                      </m:sup>
                    </m:sSup>
                    <m:d>
                      <m:dPr>
                        <m:ctrlPr>
                          <a:rPr lang="en-AU" sz="2400" b="0" i="1" smtClean="0">
                            <a:latin typeface="Cambria Math" panose="02040503050406030204" pitchFamily="18" charset="0"/>
                          </a:rPr>
                        </m:ctrlPr>
                      </m:dPr>
                      <m:e>
                        <m:r>
                          <a:rPr lang="en-AU" sz="2400" b="0" i="1" smtClean="0">
                            <a:latin typeface="Cambria Math" panose="02040503050406030204" pitchFamily="18" charset="0"/>
                          </a:rPr>
                          <m:t>𝑥</m:t>
                        </m:r>
                      </m:e>
                    </m:d>
                    <m:r>
                      <a:rPr lang="en-AU" sz="2400" b="0" i="1" smtClean="0">
                        <a:latin typeface="Cambria Math" panose="02040503050406030204" pitchFamily="18" charset="0"/>
                      </a:rPr>
                      <m:t>+</m:t>
                    </m:r>
                    <m:r>
                      <a:rPr lang="en-AU" sz="2400" b="0" i="1" smtClean="0">
                        <a:latin typeface="Cambria Math" panose="02040503050406030204" pitchFamily="18" charset="0"/>
                      </a:rPr>
                      <m:t>𝑓</m:t>
                    </m:r>
                    <m:r>
                      <a:rPr lang="en-AU" sz="2400" b="0" i="1" smtClean="0">
                        <a:latin typeface="Cambria Math" panose="02040503050406030204" pitchFamily="18" charset="0"/>
                      </a:rPr>
                      <m:t>′(</m:t>
                    </m:r>
                    <m:r>
                      <a:rPr lang="en-AU" sz="2400" b="0" i="1" smtClean="0">
                        <a:latin typeface="Cambria Math" panose="02040503050406030204" pitchFamily="18" charset="0"/>
                      </a:rPr>
                      <m:t>𝑥</m:t>
                    </m:r>
                    <m:r>
                      <a:rPr lang="en-AU" sz="2400" b="0" i="1" smtClean="0">
                        <a:latin typeface="Cambria Math" panose="02040503050406030204" pitchFamily="18" charset="0"/>
                      </a:rPr>
                      <m:t>)</m:t>
                    </m:r>
                    <m:r>
                      <a:rPr lang="en-AU" sz="2400" b="0" i="1" smtClean="0">
                        <a:latin typeface="Cambria Math" panose="02040503050406030204" pitchFamily="18" charset="0"/>
                      </a:rPr>
                      <m:t>𝑔</m:t>
                    </m:r>
                    <m:r>
                      <a:rPr lang="en-AU" sz="2400" b="0" i="1" smtClean="0">
                        <a:latin typeface="Cambria Math" panose="02040503050406030204" pitchFamily="18" charset="0"/>
                      </a:rPr>
                      <m:t>(</m:t>
                    </m:r>
                    <m:r>
                      <a:rPr lang="en-AU" sz="2400" b="0" i="1" smtClean="0">
                        <a:latin typeface="Cambria Math" panose="02040503050406030204" pitchFamily="18" charset="0"/>
                      </a:rPr>
                      <m:t>𝑥</m:t>
                    </m:r>
                    <m:r>
                      <a:rPr lang="en-AU" sz="2400" b="0" i="1" smtClean="0">
                        <a:latin typeface="Cambria Math" panose="02040503050406030204" pitchFamily="18" charset="0"/>
                      </a:rPr>
                      <m:t>)</m:t>
                    </m:r>
                  </m:oMath>
                </a14:m>
                <a:endParaRPr lang="en-AU" sz="2400" dirty="0"/>
              </a:p>
            </p:txBody>
          </p:sp>
        </mc:Choice>
        <mc:Fallback xmlns="">
          <p:sp>
            <p:nvSpPr>
              <p:cNvPr id="5" name="Text Placeholder 4">
                <a:extLst>
                  <a:ext uri="{FF2B5EF4-FFF2-40B4-BE49-F238E27FC236}">
                    <a16:creationId xmlns:a16="http://schemas.microsoft.com/office/drawing/2014/main" id="{AB90FE6E-0A4B-19C0-69C8-9E50B0C8CACE}"/>
                  </a:ext>
                </a:extLst>
              </p:cNvPr>
              <p:cNvSpPr>
                <a:spLocks noGrp="1" noRot="1" noChangeAspect="1" noMove="1" noResize="1" noEditPoints="1" noAdjustHandles="1" noChangeArrowheads="1" noChangeShapeType="1" noTextEdit="1"/>
              </p:cNvSpPr>
              <p:nvPr>
                <p:ph type="body" sz="quarter" idx="17"/>
              </p:nvPr>
            </p:nvSpPr>
            <p:spPr>
              <a:xfrm>
                <a:off x="360000" y="3429001"/>
                <a:ext cx="11484000" cy="1309606"/>
              </a:xfrm>
              <a:blipFill>
                <a:blip r:embed="rId4"/>
                <a:stretch>
                  <a:fillRect l="-1326"/>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DB91F972-05C2-2783-A53E-06A1FD17AE7C}"/>
              </a:ext>
              <a:ext uri="{C183D7F6-B498-43B3-948B-1728B52AA6E4}">
                <adec:decorative xmlns:adec="http://schemas.microsoft.com/office/drawing/2017/decorative" val="1"/>
              </a:ext>
            </a:extLst>
          </p:cNvPr>
          <p:cNvSpPr/>
          <p:nvPr/>
        </p:nvSpPr>
        <p:spPr>
          <a:xfrm>
            <a:off x="364067" y="3945467"/>
            <a:ext cx="7018866" cy="745066"/>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ln w="57150">
                <a:solidFill>
                  <a:schemeClr val="tx1"/>
                </a:solidFill>
              </a:ln>
            </a:endParaRPr>
          </a:p>
        </p:txBody>
      </p:sp>
      <p:cxnSp>
        <p:nvCxnSpPr>
          <p:cNvPr id="11" name="Straight Connector 10">
            <a:extLst>
              <a:ext uri="{FF2B5EF4-FFF2-40B4-BE49-F238E27FC236}">
                <a16:creationId xmlns:a16="http://schemas.microsoft.com/office/drawing/2014/main" id="{B8C5892F-CA41-A063-28F8-AAC25F93B7FA}"/>
              </a:ext>
              <a:ext uri="{C183D7F6-B498-43B3-948B-1728B52AA6E4}">
                <adec:decorative xmlns:adec="http://schemas.microsoft.com/office/drawing/2017/decorative" val="1"/>
              </a:ext>
            </a:extLst>
          </p:cNvPr>
          <p:cNvCxnSpPr>
            <a:cxnSpLocks/>
            <a:stCxn id="6" idx="3"/>
          </p:cNvCxnSpPr>
          <p:nvPr/>
        </p:nvCxnSpPr>
        <p:spPr>
          <a:xfrm>
            <a:off x="6830568" y="2162556"/>
            <a:ext cx="764032" cy="7264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Speech Bubble: Rectangle with Corners Rounded 12">
            <a:extLst>
              <a:ext uri="{FF2B5EF4-FFF2-40B4-BE49-F238E27FC236}">
                <a16:creationId xmlns:a16="http://schemas.microsoft.com/office/drawing/2014/main" id="{E1914212-0B73-CC1C-54C4-D0D3B3DBBFB0}"/>
              </a:ext>
            </a:extLst>
          </p:cNvPr>
          <p:cNvSpPr/>
          <p:nvPr/>
        </p:nvSpPr>
        <p:spPr>
          <a:xfrm>
            <a:off x="3802681" y="5143141"/>
            <a:ext cx="3564611" cy="1309606"/>
          </a:xfrm>
          <a:prstGeom prst="wedgeRoundRectCallout">
            <a:avLst>
              <a:gd name="adj1" fmla="val 25971"/>
              <a:gd name="adj2" fmla="val -7655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2000" dirty="0"/>
              <a:t>When might you use different notations?</a:t>
            </a:r>
          </a:p>
        </p:txBody>
      </p:sp>
    </p:spTree>
    <p:extLst>
      <p:ext uri="{BB962C8B-B14F-4D97-AF65-F5344CB8AC3E}">
        <p14:creationId xmlns:p14="http://schemas.microsoft.com/office/powerpoint/2010/main" val="64355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7DC99-C24A-459A-4BFA-F5080EF0A6EB}"/>
            </a:ext>
          </a:extLst>
        </p:cNvPr>
        <p:cNvGrpSpPr/>
        <p:nvPr/>
      </p:nvGrpSpPr>
      <p:grpSpPr>
        <a:xfrm>
          <a:off x="0" y="0"/>
          <a:ext cx="0" cy="0"/>
          <a:chOff x="0" y="0"/>
          <a:chExt cx="0" cy="0"/>
        </a:xfrm>
      </p:grpSpPr>
      <p:sp>
        <p:nvSpPr>
          <p:cNvPr id="17" name="Red 4 border">
            <a:extLst>
              <a:ext uri="{FF2B5EF4-FFF2-40B4-BE49-F238E27FC236}">
                <a16:creationId xmlns:a16="http://schemas.microsoft.com/office/drawing/2014/main" id="{09020F5D-9C90-6C54-FCD3-E4B5CD525D31}"/>
              </a:ext>
              <a:ext uri="{C183D7F6-B498-43B3-948B-1728B52AA6E4}">
                <adec:decorative xmlns:adec="http://schemas.microsoft.com/office/drawing/2017/decorative" val="1"/>
              </a:ext>
            </a:extLst>
          </p:cNvPr>
          <p:cNvSpPr/>
          <p:nvPr/>
        </p:nvSpPr>
        <p:spPr>
          <a:xfrm>
            <a:off x="6718228" y="4547643"/>
            <a:ext cx="998375" cy="488950"/>
          </a:xfrm>
          <a:prstGeom prst="rect">
            <a:avLst/>
          </a:prstGeom>
          <a:solidFill>
            <a:schemeClr val="accent6"/>
          </a:solidFill>
          <a:ln w="19050">
            <a:solidFill>
              <a:schemeClr val="tx2"/>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11" name="Blue 4 border">
            <a:extLst>
              <a:ext uri="{FF2B5EF4-FFF2-40B4-BE49-F238E27FC236}">
                <a16:creationId xmlns:a16="http://schemas.microsoft.com/office/drawing/2014/main" id="{110B4B6F-72DB-0EEB-7438-5D171CFB6B8B}"/>
              </a:ext>
              <a:ext uri="{C183D7F6-B498-43B3-948B-1728B52AA6E4}">
                <adec:decorative xmlns:adec="http://schemas.microsoft.com/office/drawing/2017/decorative" val="1"/>
              </a:ext>
            </a:extLst>
          </p:cNvPr>
          <p:cNvSpPr/>
          <p:nvPr/>
        </p:nvSpPr>
        <p:spPr>
          <a:xfrm>
            <a:off x="4901372" y="4563975"/>
            <a:ext cx="1007706" cy="466531"/>
          </a:xfrm>
          <a:prstGeom prst="rect">
            <a:avLst/>
          </a:prstGeom>
          <a:solidFill>
            <a:schemeClr val="accent4"/>
          </a:solidFill>
          <a:ln w="19050">
            <a:solidFill>
              <a:schemeClr val="accent2"/>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16" name="Red 4">
            <a:extLst>
              <a:ext uri="{FF2B5EF4-FFF2-40B4-BE49-F238E27FC236}">
                <a16:creationId xmlns:a16="http://schemas.microsoft.com/office/drawing/2014/main" id="{F26EC5C2-A8D7-AB11-9719-9F9496310FFD}"/>
              </a:ext>
              <a:ext uri="{C183D7F6-B498-43B3-948B-1728B52AA6E4}">
                <adec:decorative xmlns:adec="http://schemas.microsoft.com/office/drawing/2017/decorative" val="1"/>
              </a:ext>
            </a:extLst>
          </p:cNvPr>
          <p:cNvSpPr/>
          <p:nvPr/>
        </p:nvSpPr>
        <p:spPr>
          <a:xfrm>
            <a:off x="6114538" y="4536990"/>
            <a:ext cx="386846" cy="488950"/>
          </a:xfrm>
          <a:prstGeom prst="rect">
            <a:avLst/>
          </a:prstGeom>
          <a:solidFill>
            <a:schemeClr val="accent6"/>
          </a:solidFill>
          <a:ln>
            <a:solidFill>
              <a:schemeClr val="accent6"/>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12" name="Blue 4">
            <a:extLst>
              <a:ext uri="{FF2B5EF4-FFF2-40B4-BE49-F238E27FC236}">
                <a16:creationId xmlns:a16="http://schemas.microsoft.com/office/drawing/2014/main" id="{C8B652ED-8B08-7624-C6E8-ADA4771C324C}"/>
              </a:ext>
              <a:ext uri="{C183D7F6-B498-43B3-948B-1728B52AA6E4}">
                <adec:decorative xmlns:adec="http://schemas.microsoft.com/office/drawing/2017/decorative" val="1"/>
              </a:ext>
            </a:extLst>
          </p:cNvPr>
          <p:cNvSpPr/>
          <p:nvPr/>
        </p:nvSpPr>
        <p:spPr>
          <a:xfrm>
            <a:off x="7912172" y="4553432"/>
            <a:ext cx="317241" cy="488950"/>
          </a:xfrm>
          <a:prstGeom prst="rect">
            <a:avLst/>
          </a:prstGeom>
          <a:solidFill>
            <a:schemeClr val="accent4"/>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14" name="Red 2">
            <a:extLst>
              <a:ext uri="{FF2B5EF4-FFF2-40B4-BE49-F238E27FC236}">
                <a16:creationId xmlns:a16="http://schemas.microsoft.com/office/drawing/2014/main" id="{4941ACB9-8281-1261-87FE-91781E8D9D34}"/>
              </a:ext>
              <a:ext uri="{C183D7F6-B498-43B3-948B-1728B52AA6E4}">
                <adec:decorative xmlns:adec="http://schemas.microsoft.com/office/drawing/2017/decorative" val="1"/>
              </a:ext>
            </a:extLst>
          </p:cNvPr>
          <p:cNvSpPr/>
          <p:nvPr/>
        </p:nvSpPr>
        <p:spPr>
          <a:xfrm>
            <a:off x="4736592" y="3005500"/>
            <a:ext cx="2679192" cy="488950"/>
          </a:xfrm>
          <a:prstGeom prst="rect">
            <a:avLst/>
          </a:prstGeom>
          <a:solidFill>
            <a:schemeClr val="accent6"/>
          </a:solidFill>
          <a:ln>
            <a:solidFill>
              <a:schemeClr val="accent6"/>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15" name="Red 3">
            <a:extLst>
              <a:ext uri="{FF2B5EF4-FFF2-40B4-BE49-F238E27FC236}">
                <a16:creationId xmlns:a16="http://schemas.microsoft.com/office/drawing/2014/main" id="{86216DAE-7970-C97D-95FE-F34C5BE1FB8B}"/>
              </a:ext>
              <a:ext uri="{C183D7F6-B498-43B3-948B-1728B52AA6E4}">
                <adec:decorative xmlns:adec="http://schemas.microsoft.com/office/drawing/2017/decorative" val="1"/>
              </a:ext>
            </a:extLst>
          </p:cNvPr>
          <p:cNvSpPr/>
          <p:nvPr/>
        </p:nvSpPr>
        <p:spPr>
          <a:xfrm>
            <a:off x="4752640" y="3005556"/>
            <a:ext cx="1565864" cy="488950"/>
          </a:xfrm>
          <a:prstGeom prst="rect">
            <a:avLst/>
          </a:prstGeom>
          <a:solidFill>
            <a:schemeClr val="accent6"/>
          </a:solidFill>
          <a:ln w="19050">
            <a:solidFill>
              <a:schemeClr val="tx2"/>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9" name="Blue 2">
            <a:extLst>
              <a:ext uri="{FF2B5EF4-FFF2-40B4-BE49-F238E27FC236}">
                <a16:creationId xmlns:a16="http://schemas.microsoft.com/office/drawing/2014/main" id="{54826897-63F7-2447-B8F7-23372DCE6C8F}"/>
              </a:ext>
              <a:ext uri="{C183D7F6-B498-43B3-948B-1728B52AA6E4}">
                <adec:decorative xmlns:adec="http://schemas.microsoft.com/office/drawing/2017/decorative" val="1"/>
              </a:ext>
            </a:extLst>
          </p:cNvPr>
          <p:cNvSpPr/>
          <p:nvPr/>
        </p:nvSpPr>
        <p:spPr>
          <a:xfrm>
            <a:off x="4806943" y="2212615"/>
            <a:ext cx="2407300" cy="488950"/>
          </a:xfrm>
          <a:prstGeom prst="rect">
            <a:avLst/>
          </a:prstGeom>
          <a:solidFill>
            <a:schemeClr val="accent4"/>
          </a:solidFill>
          <a:ln>
            <a:solidFill>
              <a:schemeClr val="accent6"/>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18" name="Blue 3">
            <a:extLst>
              <a:ext uri="{FF2B5EF4-FFF2-40B4-BE49-F238E27FC236}">
                <a16:creationId xmlns:a16="http://schemas.microsoft.com/office/drawing/2014/main" id="{0FA47E98-2F25-6D37-6A60-C68965F3CE6B}"/>
              </a:ext>
              <a:ext uri="{C183D7F6-B498-43B3-948B-1728B52AA6E4}">
                <adec:decorative xmlns:adec="http://schemas.microsoft.com/office/drawing/2017/decorative" val="1"/>
              </a:ext>
            </a:extLst>
          </p:cNvPr>
          <p:cNvSpPr/>
          <p:nvPr/>
        </p:nvSpPr>
        <p:spPr>
          <a:xfrm>
            <a:off x="4804214" y="2223833"/>
            <a:ext cx="1588747" cy="488950"/>
          </a:xfrm>
          <a:prstGeom prst="rect">
            <a:avLst/>
          </a:prstGeom>
          <a:solidFill>
            <a:schemeClr val="accent4"/>
          </a:solidFill>
          <a:ln w="19050">
            <a:solidFill>
              <a:schemeClr val="accent2"/>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13" name="Red 1">
            <a:extLst>
              <a:ext uri="{FF2B5EF4-FFF2-40B4-BE49-F238E27FC236}">
                <a16:creationId xmlns:a16="http://schemas.microsoft.com/office/drawing/2014/main" id="{96E82651-E4DF-761D-F231-811495C0261A}"/>
              </a:ext>
              <a:ext uri="{C183D7F6-B498-43B3-948B-1728B52AA6E4}">
                <adec:decorative xmlns:adec="http://schemas.microsoft.com/office/drawing/2017/decorative" val="1"/>
              </a:ext>
            </a:extLst>
          </p:cNvPr>
          <p:cNvSpPr/>
          <p:nvPr/>
        </p:nvSpPr>
        <p:spPr>
          <a:xfrm>
            <a:off x="4133088" y="1463040"/>
            <a:ext cx="924665" cy="493776"/>
          </a:xfrm>
          <a:prstGeom prst="rect">
            <a:avLst/>
          </a:prstGeom>
          <a:solidFill>
            <a:schemeClr val="accent6"/>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8" name="Blue 1">
            <a:extLst>
              <a:ext uri="{FF2B5EF4-FFF2-40B4-BE49-F238E27FC236}">
                <a16:creationId xmlns:a16="http://schemas.microsoft.com/office/drawing/2014/main" id="{6EC7B679-AFE0-51AE-E216-26507DEBD335}"/>
              </a:ext>
              <a:ext uri="{C183D7F6-B498-43B3-948B-1728B52AA6E4}">
                <adec:decorative xmlns:adec="http://schemas.microsoft.com/office/drawing/2017/decorative" val="1"/>
              </a:ext>
            </a:extLst>
          </p:cNvPr>
          <p:cNvSpPr/>
          <p:nvPr/>
        </p:nvSpPr>
        <p:spPr>
          <a:xfrm>
            <a:off x="3163823" y="1458507"/>
            <a:ext cx="960121" cy="488950"/>
          </a:xfrm>
          <a:prstGeom prst="rect">
            <a:avLst/>
          </a:prstGeom>
          <a:solidFill>
            <a:schemeClr val="accent4"/>
          </a:solidFill>
          <a:ln>
            <a:solidFill>
              <a:schemeClr val="accent4"/>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2" name="Slide Number Placeholder 1">
            <a:extLst>
              <a:ext uri="{FF2B5EF4-FFF2-40B4-BE49-F238E27FC236}">
                <a16:creationId xmlns:a16="http://schemas.microsoft.com/office/drawing/2014/main" id="{2190D995-37FA-473E-8E43-A974B4C3ACB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p:sp>
        <p:nvSpPr>
          <p:cNvPr id="3" name="Title 2">
            <a:extLst>
              <a:ext uri="{FF2B5EF4-FFF2-40B4-BE49-F238E27FC236}">
                <a16:creationId xmlns:a16="http://schemas.microsoft.com/office/drawing/2014/main" id="{8343622F-EDCF-CAA7-759F-EE122A83ED65}"/>
              </a:ext>
            </a:extLst>
          </p:cNvPr>
          <p:cNvSpPr>
            <a:spLocks noGrp="1"/>
          </p:cNvSpPr>
          <p:nvPr>
            <p:ph type="title"/>
          </p:nvPr>
        </p:nvSpPr>
        <p:spPr/>
        <p:txBody>
          <a:bodyPr/>
          <a:lstStyle/>
          <a:p>
            <a:r>
              <a:rPr lang="en-AU" dirty="0">
                <a:latin typeface="+mj-lt"/>
              </a:rPr>
              <a:t>Using the product rule (1)</a:t>
            </a:r>
          </a:p>
        </p:txBody>
      </p:sp>
      <p:sp>
        <p:nvSpPr>
          <p:cNvPr id="4" name="Text Placeholder 3">
            <a:extLst>
              <a:ext uri="{FF2B5EF4-FFF2-40B4-BE49-F238E27FC236}">
                <a16:creationId xmlns:a16="http://schemas.microsoft.com/office/drawing/2014/main" id="{F6FB0B5A-C8B0-0B9A-571A-C5EC8C2F4A68}"/>
              </a:ext>
            </a:extLst>
          </p:cNvPr>
          <p:cNvSpPr>
            <a:spLocks noGrp="1"/>
          </p:cNvSpPr>
          <p:nvPr>
            <p:ph type="body" sz="quarter" idx="18"/>
          </p:nvPr>
        </p:nvSpPr>
        <p:spPr/>
        <p:txBody>
          <a:bodyPr/>
          <a:lstStyle/>
          <a:p>
            <a:r>
              <a:rPr lang="en-AU" dirty="0">
                <a:latin typeface="+mj-lt"/>
              </a:rPr>
              <a:t>Worked example</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1BB2CDB-F8FC-C96E-A1F1-9D23764573CE}"/>
                  </a:ext>
                </a:extLst>
              </p:cNvPr>
              <p:cNvSpPr>
                <a:spLocks noGrp="1"/>
              </p:cNvSpPr>
              <p:nvPr>
                <p:ph type="body" sz="quarter" idx="17"/>
              </p:nvPr>
            </p:nvSpPr>
            <p:spPr>
              <a:xfrm>
                <a:off x="284321" y="1437948"/>
                <a:ext cx="11484000" cy="4807835"/>
              </a:xfrm>
              <a:ln w="19050">
                <a:noFill/>
              </a:ln>
            </p:spPr>
            <p:txBody>
              <a:bodyPr/>
              <a:lstStyle/>
              <a:p>
                <a:r>
                  <a:rPr lang="en-AU" dirty="0"/>
                  <a:t>Find the derivative of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oMath>
                </a14:m>
                <a:r>
                  <a:rPr lang="en-AU" dirty="0"/>
                  <a:t> </a:t>
                </a:r>
                <a14:m>
                  <m:oMath xmlns:m="http://schemas.openxmlformats.org/officeDocument/2006/math">
                    <m:r>
                      <a:rPr lang="en-AU" b="0" i="0" smtClean="0">
                        <a:latin typeface="Cambria Math" panose="02040503050406030204" pitchFamily="18" charset="0"/>
                      </a:rPr>
                      <m:t>(7</m:t>
                    </m:r>
                    <m:r>
                      <a:rPr lang="en-AU" b="0" i="1" smtClean="0">
                        <a:latin typeface="Cambria Math" panose="02040503050406030204" pitchFamily="18" charset="0"/>
                      </a:rPr>
                      <m:t>𝑥</m:t>
                    </m:r>
                    <m:r>
                      <a:rPr lang="en-AU" b="0" i="1" smtClean="0">
                        <a:latin typeface="Cambria Math" panose="02040503050406030204" pitchFamily="18" charset="0"/>
                      </a:rPr>
                      <m:t>−3)(</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+1)</m:t>
                    </m:r>
                  </m:oMath>
                </a14:m>
                <a:r>
                  <a:rPr lang="en-AU" dirty="0"/>
                  <a:t>.</a:t>
                </a:r>
              </a:p>
              <a:p>
                <a:pPr algn="ctr"/>
                <a14:m>
                  <m:oMath xmlns:m="http://schemas.openxmlformats.org/officeDocument/2006/math">
                    <m:r>
                      <a:rPr lang="en-AU" b="0" i="1" smtClean="0">
                        <a:latin typeface="Cambria Math" panose="02040503050406030204" pitchFamily="18" charset="0"/>
                      </a:rPr>
                      <m:t>𝑢</m:t>
                    </m:r>
                    <m:r>
                      <a:rPr lang="en-AU" b="0" i="1" smtClean="0">
                        <a:latin typeface="Cambria Math" panose="02040503050406030204" pitchFamily="18" charset="0"/>
                      </a:rPr>
                      <m:t>=(7</m:t>
                    </m:r>
                    <m:r>
                      <a:rPr lang="en-AU" b="0" i="1" smtClean="0">
                        <a:latin typeface="Cambria Math" panose="02040503050406030204" pitchFamily="18" charset="0"/>
                      </a:rPr>
                      <m:t>𝑥</m:t>
                    </m:r>
                    <m:r>
                      <a:rPr lang="en-AU" b="0" i="1" smtClean="0">
                        <a:latin typeface="Cambria Math" panose="02040503050406030204" pitchFamily="18" charset="0"/>
                      </a:rPr>
                      <m:t>−3)</m:t>
                    </m:r>
                  </m:oMath>
                </a14:m>
                <a:r>
                  <a:rPr lang="en-AU" dirty="0"/>
                  <a:t>, </a:t>
                </a:r>
                <a14:m>
                  <m:oMath xmlns:m="http://schemas.openxmlformats.org/officeDocument/2006/math">
                    <m:f>
                      <m:fPr>
                        <m:ctrlPr>
                          <a:rPr lang="en-AU" b="0" i="1" dirty="0" smtClean="0">
                            <a:latin typeface="Cambria Math" panose="02040503050406030204" pitchFamily="18" charset="0"/>
                          </a:rPr>
                        </m:ctrlPr>
                      </m:fPr>
                      <m:num>
                        <m:r>
                          <a:rPr lang="en-AU" b="0" i="1" dirty="0" smtClean="0">
                            <a:latin typeface="Cambria Math" panose="02040503050406030204" pitchFamily="18" charset="0"/>
                          </a:rPr>
                          <m:t>𝑑𝑢</m:t>
                        </m:r>
                      </m:num>
                      <m:den>
                        <m:r>
                          <a:rPr lang="en-AU" b="0" i="1" dirty="0" smtClean="0">
                            <a:latin typeface="Cambria Math" panose="02040503050406030204" pitchFamily="18" charset="0"/>
                          </a:rPr>
                          <m:t>𝑑𝑥</m:t>
                        </m:r>
                      </m:den>
                    </m:f>
                    <m:r>
                      <a:rPr lang="en-AU" b="0" i="1" dirty="0" smtClean="0">
                        <a:latin typeface="Cambria Math" panose="02040503050406030204" pitchFamily="18" charset="0"/>
                      </a:rPr>
                      <m:t>=7</m:t>
                    </m:r>
                  </m:oMath>
                </a14:m>
                <a:endParaRPr lang="en-AU" dirty="0"/>
              </a:p>
              <a:p>
                <a:pPr algn="ctr"/>
                <a14:m>
                  <m:oMath xmlns:m="http://schemas.openxmlformats.org/officeDocument/2006/math">
                    <m:r>
                      <a:rPr lang="en-AU" i="1">
                        <a:latin typeface="Cambria Math" panose="02040503050406030204" pitchFamily="18" charset="0"/>
                      </a:rPr>
                      <m:t>𝑣</m:t>
                    </m:r>
                    <m:r>
                      <a:rPr lang="en-AU" i="1" smtClean="0">
                        <a:latin typeface="Cambria Math" panose="02040503050406030204" pitchFamily="18" charset="0"/>
                      </a:rPr>
                      <m:t>=</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+1)</m:t>
                    </m:r>
                  </m:oMath>
                </a14:m>
                <a:r>
                  <a:rPr lang="en-AU" dirty="0"/>
                  <a:t>,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𝑑𝑣</m:t>
                        </m:r>
                      </m:num>
                      <m:den>
                        <m:r>
                          <a:rPr lang="en-AU" b="0" i="1" smtClean="0">
                            <a:latin typeface="Cambria Math" panose="02040503050406030204" pitchFamily="18" charset="0"/>
                          </a:rPr>
                          <m:t>𝑑𝑥</m:t>
                        </m:r>
                      </m:den>
                    </m:f>
                    <m:r>
                      <a:rPr lang="en-AU" i="1">
                        <a:latin typeface="Cambria Math" panose="02040503050406030204" pitchFamily="18" charset="0"/>
                      </a:rPr>
                      <m:t>=</m:t>
                    </m:r>
                    <m:r>
                      <a:rPr lang="en-AU" b="0" i="1" smtClean="0">
                        <a:latin typeface="Cambria Math" panose="02040503050406030204" pitchFamily="18" charset="0"/>
                      </a:rPr>
                      <m:t>2</m:t>
                    </m:r>
                    <m:r>
                      <a:rPr lang="en-AU" b="0" i="1" smtClean="0">
                        <a:latin typeface="Cambria Math" panose="02040503050406030204" pitchFamily="18" charset="0"/>
                      </a:rPr>
                      <m:t>𝑥</m:t>
                    </m:r>
                  </m:oMath>
                </a14:m>
                <a:endParaRPr lang="en-AU" dirty="0"/>
              </a:p>
              <a:p>
                <a:pPr algn="ctr"/>
                <a14:m>
                  <m:oMathPara xmlns:m="http://schemas.openxmlformats.org/officeDocument/2006/math">
                    <m:oMathParaPr>
                      <m:jc m:val="centerGroup"/>
                    </m:oMathParaPr>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𝑑𝑦</m:t>
                          </m:r>
                        </m:num>
                        <m:den>
                          <m:r>
                            <a:rPr lang="en-AU" b="0" i="1" smtClean="0">
                              <a:latin typeface="Cambria Math" panose="02040503050406030204" pitchFamily="18" charset="0"/>
                            </a:rPr>
                            <m:t>𝑑𝑥</m:t>
                          </m:r>
                        </m:den>
                      </m:f>
                      <m:r>
                        <m:rPr>
                          <m:aln/>
                        </m:rPr>
                        <a:rPr lang="en-AU" b="0" i="1" smtClean="0">
                          <a:latin typeface="Cambria Math" panose="02040503050406030204" pitchFamily="18" charset="0"/>
                        </a:rPr>
                        <m:t>=</m:t>
                      </m:r>
                      <m:r>
                        <a:rPr lang="en-AU" b="0" i="1" smtClean="0">
                          <a:latin typeface="Cambria Math" panose="02040503050406030204" pitchFamily="18" charset="0"/>
                        </a:rPr>
                        <m:t>𝑢</m:t>
                      </m:r>
                      <m:f>
                        <m:fPr>
                          <m:ctrlPr>
                            <a:rPr lang="en-AU" b="0" i="1" smtClean="0">
                              <a:latin typeface="Cambria Math" panose="02040503050406030204" pitchFamily="18" charset="0"/>
                            </a:rPr>
                          </m:ctrlPr>
                        </m:fPr>
                        <m:num>
                          <m:r>
                            <a:rPr lang="en-AU" b="0" i="1" smtClean="0">
                              <a:latin typeface="Cambria Math" panose="02040503050406030204" pitchFamily="18" charset="0"/>
                            </a:rPr>
                            <m:t>𝑑𝑣</m:t>
                          </m:r>
                        </m:num>
                        <m:den>
                          <m:r>
                            <a:rPr lang="en-AU" b="0" i="1" smtClean="0">
                              <a:latin typeface="Cambria Math" panose="02040503050406030204" pitchFamily="18" charset="0"/>
                            </a:rPr>
                            <m:t>𝑑𝑥</m:t>
                          </m:r>
                        </m:den>
                      </m:f>
                      <m:r>
                        <a:rPr lang="en-AU" b="0" i="1" smtClean="0">
                          <a:latin typeface="Cambria Math" panose="02040503050406030204" pitchFamily="18" charset="0"/>
                        </a:rPr>
                        <m:t>+</m:t>
                      </m:r>
                      <m:r>
                        <a:rPr lang="en-AU" b="0" i="1" smtClean="0">
                          <a:latin typeface="Cambria Math" panose="02040503050406030204" pitchFamily="18" charset="0"/>
                        </a:rPr>
                        <m:t>𝑣</m:t>
                      </m:r>
                      <m:f>
                        <m:fPr>
                          <m:ctrlPr>
                            <a:rPr lang="en-AU" b="0" i="1" smtClean="0">
                              <a:latin typeface="Cambria Math" panose="02040503050406030204" pitchFamily="18" charset="0"/>
                            </a:rPr>
                          </m:ctrlPr>
                        </m:fPr>
                        <m:num>
                          <m:r>
                            <a:rPr lang="en-AU" b="0" i="1" smtClean="0">
                              <a:latin typeface="Cambria Math" panose="02040503050406030204" pitchFamily="18" charset="0"/>
                            </a:rPr>
                            <m:t>𝑑𝑢</m:t>
                          </m:r>
                        </m:num>
                        <m:den>
                          <m:r>
                            <a:rPr lang="en-AU" b="0" i="1" smtClean="0">
                              <a:latin typeface="Cambria Math" panose="02040503050406030204" pitchFamily="18" charset="0"/>
                            </a:rPr>
                            <m:t>𝑑𝑥</m:t>
                          </m:r>
                        </m:den>
                      </m:f>
                    </m:oMath>
                    <m:oMath xmlns:m="http://schemas.openxmlformats.org/officeDocument/2006/math">
                      <m:r>
                        <m:rPr>
                          <m:aln/>
                        </m:rPr>
                        <a:rPr lang="en-AU" i="1">
                          <a:latin typeface="Cambria Math" panose="02040503050406030204" pitchFamily="18" charset="0"/>
                        </a:rPr>
                        <m:t>=</m:t>
                      </m:r>
                      <m:d>
                        <m:dPr>
                          <m:ctrlPr>
                            <a:rPr lang="en-AU" i="1">
                              <a:latin typeface="Cambria Math" panose="02040503050406030204" pitchFamily="18" charset="0"/>
                            </a:rPr>
                          </m:ctrlPr>
                        </m:dPr>
                        <m:e>
                          <m:r>
                            <a:rPr lang="en-AU" b="0" i="1" smtClean="0">
                              <a:latin typeface="Cambria Math" panose="02040503050406030204" pitchFamily="18" charset="0"/>
                            </a:rPr>
                            <m:t>7</m:t>
                          </m:r>
                          <m:r>
                            <a:rPr lang="en-AU" i="1">
                              <a:latin typeface="Cambria Math" panose="02040503050406030204" pitchFamily="18" charset="0"/>
                            </a:rPr>
                            <m:t>𝑥</m:t>
                          </m:r>
                          <m:r>
                            <a:rPr lang="en-AU" i="1">
                              <a:latin typeface="Cambria Math" panose="02040503050406030204" pitchFamily="18" charset="0"/>
                            </a:rPr>
                            <m:t>−3</m:t>
                          </m:r>
                        </m:e>
                      </m:d>
                      <m:r>
                        <a:rPr lang="en-AU" i="1">
                          <a:latin typeface="Cambria Math" panose="02040503050406030204" pitchFamily="18" charset="0"/>
                        </a:rPr>
                        <m:t>×</m:t>
                      </m:r>
                      <m:r>
                        <a:rPr lang="en-AU" b="0" i="1" smtClean="0">
                          <a:latin typeface="Cambria Math" panose="02040503050406030204" pitchFamily="18" charset="0"/>
                        </a:rPr>
                        <m:t>2</m:t>
                      </m:r>
                      <m:r>
                        <a:rPr lang="en-AU" b="0" i="1" smtClean="0">
                          <a:latin typeface="Cambria Math" panose="02040503050406030204" pitchFamily="18" charset="0"/>
                        </a:rPr>
                        <m:t>𝑥</m:t>
                      </m:r>
                      <m:r>
                        <a:rPr lang="en-AU" i="1">
                          <a:latin typeface="Cambria Math" panose="02040503050406030204" pitchFamily="18" charset="0"/>
                        </a:rPr>
                        <m:t>+</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+1)×7</m:t>
                      </m:r>
                    </m:oMath>
                    <m:oMath xmlns:m="http://schemas.openxmlformats.org/officeDocument/2006/math">
                      <m:r>
                        <m:rPr>
                          <m:aln/>
                        </m:rPr>
                        <a:rPr lang="en-AU" i="1">
                          <a:latin typeface="Cambria Math" panose="02040503050406030204" pitchFamily="18" charset="0"/>
                        </a:rPr>
                        <m:t>=</m:t>
                      </m:r>
                      <m:r>
                        <a:rPr lang="en-AU" b="0" i="1" smtClean="0">
                          <a:latin typeface="Cambria Math" panose="02040503050406030204" pitchFamily="18" charset="0"/>
                        </a:rPr>
                        <m:t>2</m:t>
                      </m:r>
                      <m:r>
                        <a:rPr lang="en-AU" b="0" i="1" smtClean="0">
                          <a:latin typeface="Cambria Math" panose="02040503050406030204" pitchFamily="18" charset="0"/>
                        </a:rPr>
                        <m:t>𝑥</m:t>
                      </m:r>
                      <m:d>
                        <m:dPr>
                          <m:ctrlPr>
                            <a:rPr lang="en-AU" i="1">
                              <a:latin typeface="Cambria Math" panose="02040503050406030204" pitchFamily="18" charset="0"/>
                            </a:rPr>
                          </m:ctrlPr>
                        </m:dPr>
                        <m:e>
                          <m:r>
                            <a:rPr lang="en-AU" b="0" i="1" smtClean="0">
                              <a:latin typeface="Cambria Math" panose="02040503050406030204" pitchFamily="18" charset="0"/>
                            </a:rPr>
                            <m:t>7</m:t>
                          </m:r>
                          <m:r>
                            <a:rPr lang="en-AU" i="1">
                              <a:latin typeface="Cambria Math" panose="02040503050406030204" pitchFamily="18" charset="0"/>
                            </a:rPr>
                            <m:t>𝑥</m:t>
                          </m:r>
                          <m:r>
                            <a:rPr lang="en-AU" i="1">
                              <a:latin typeface="Cambria Math" panose="02040503050406030204" pitchFamily="18" charset="0"/>
                            </a:rPr>
                            <m:t>−3</m:t>
                          </m:r>
                        </m:e>
                      </m:d>
                      <m:r>
                        <a:rPr lang="en-AU" i="1">
                          <a:latin typeface="Cambria Math" panose="02040503050406030204" pitchFamily="18" charset="0"/>
                        </a:rPr>
                        <m:t>+</m:t>
                      </m:r>
                      <m:r>
                        <a:rPr lang="en-AU" b="0" i="1" smtClean="0">
                          <a:latin typeface="Cambria Math" panose="02040503050406030204" pitchFamily="18" charset="0"/>
                        </a:rPr>
                        <m:t>7</m:t>
                      </m:r>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+1</m:t>
                          </m:r>
                        </m:e>
                      </m:d>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14</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−6</m:t>
                      </m:r>
                      <m:r>
                        <a:rPr lang="en-AU" b="0" i="1" smtClean="0">
                          <a:latin typeface="Cambria Math" panose="02040503050406030204" pitchFamily="18" charset="0"/>
                        </a:rPr>
                        <m:t>𝑥</m:t>
                      </m:r>
                      <m:r>
                        <a:rPr lang="en-AU" b="0" i="1" smtClean="0">
                          <a:latin typeface="Cambria Math" panose="02040503050406030204" pitchFamily="18" charset="0"/>
                        </a:rPr>
                        <m:t>+7</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+7</m:t>
                      </m:r>
                      <m:r>
                        <a:rPr lang="en-AU" b="0" i="1" smtClean="0">
                          <a:latin typeface="Cambria Math" panose="02040503050406030204" pitchFamily="18" charset="0"/>
                        </a:rPr>
                        <m:t>𝑥</m:t>
                      </m:r>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21</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r>
                        <a:rPr lang="en-AU" b="0" i="1" smtClean="0">
                          <a:latin typeface="Cambria Math" panose="02040503050406030204" pitchFamily="18" charset="0"/>
                        </a:rPr>
                        <m:t>𝑥</m:t>
                      </m:r>
                    </m:oMath>
                  </m:oMathPara>
                </a14:m>
                <a:br>
                  <a:rPr lang="en-AU" i="1" dirty="0">
                    <a:latin typeface="Cambria Math" panose="02040503050406030204" pitchFamily="18" charset="0"/>
                  </a:rPr>
                </a:br>
                <a:endParaRPr lang="en-AU" b="0" i="1" dirty="0">
                  <a:latin typeface="Cambria Math" panose="02040503050406030204" pitchFamily="18" charset="0"/>
                </a:endParaRPr>
              </a:p>
            </p:txBody>
          </p:sp>
        </mc:Choice>
        <mc:Fallback xmlns="">
          <p:sp>
            <p:nvSpPr>
              <p:cNvPr id="5" name="Text Placeholder 4">
                <a:extLst>
                  <a:ext uri="{FF2B5EF4-FFF2-40B4-BE49-F238E27FC236}">
                    <a16:creationId xmlns:a16="http://schemas.microsoft.com/office/drawing/2014/main" id="{31BB2CDB-F8FC-C96E-A1F1-9D23764573CE}"/>
                  </a:ext>
                </a:extLst>
              </p:cNvPr>
              <p:cNvSpPr>
                <a:spLocks noGrp="1" noRot="1" noChangeAspect="1" noMove="1" noResize="1" noEditPoints="1" noAdjustHandles="1" noChangeArrowheads="1" noChangeShapeType="1" noTextEdit="1"/>
              </p:cNvSpPr>
              <p:nvPr>
                <p:ph type="body" sz="quarter" idx="17"/>
              </p:nvPr>
            </p:nvSpPr>
            <p:spPr>
              <a:xfrm>
                <a:off x="284321" y="1437948"/>
                <a:ext cx="11484000" cy="4807835"/>
              </a:xfrm>
              <a:blipFill>
                <a:blip r:embed="rId4"/>
                <a:stretch>
                  <a:fillRect l="-1381" b="-380"/>
                </a:stretch>
              </a:blipFill>
              <a:ln w="19050">
                <a:noFill/>
              </a:ln>
            </p:spPr>
            <p:txBody>
              <a:bodyPr/>
              <a:lstStyle/>
              <a:p>
                <a:r>
                  <a:rPr lang="en-AU">
                    <a:noFill/>
                  </a:rPr>
                  <a:t> </a:t>
                </a:r>
              </a:p>
            </p:txBody>
          </p:sp>
        </mc:Fallback>
      </mc:AlternateContent>
      <p:sp>
        <p:nvSpPr>
          <p:cNvPr id="6" name="Speech Bubble: Rectangle with Corners Rounded 5">
            <a:extLst>
              <a:ext uri="{FF2B5EF4-FFF2-40B4-BE49-F238E27FC236}">
                <a16:creationId xmlns:a16="http://schemas.microsoft.com/office/drawing/2014/main" id="{0AC55AAC-CCB5-F701-965E-B0DABC568DD3}"/>
              </a:ext>
            </a:extLst>
          </p:cNvPr>
          <p:cNvSpPr/>
          <p:nvPr/>
        </p:nvSpPr>
        <p:spPr>
          <a:xfrm>
            <a:off x="8435067" y="910932"/>
            <a:ext cx="2803035" cy="1571259"/>
          </a:xfrm>
          <a:prstGeom prst="wedgeRoundRectCallout">
            <a:avLst>
              <a:gd name="adj1" fmla="val -84484"/>
              <a:gd name="adj2" fmla="val 7414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2000" dirty="0"/>
              <a:t>Why did we first differentiate each function separately?</a:t>
            </a:r>
          </a:p>
        </p:txBody>
      </p:sp>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CD30814A-CD96-31FE-6733-D12DDC2A3E78}"/>
                  </a:ext>
                </a:extLst>
              </p:cNvPr>
              <p:cNvSpPr/>
              <p:nvPr/>
            </p:nvSpPr>
            <p:spPr>
              <a:xfrm>
                <a:off x="423679" y="3631681"/>
                <a:ext cx="2683933" cy="1684867"/>
              </a:xfrm>
              <a:prstGeom prst="wedgeRoundRectCallout">
                <a:avLst>
                  <a:gd name="adj1" fmla="val 88540"/>
                  <a:gd name="adj2" fmla="val -4323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2000" dirty="0"/>
                  <a:t>What rule is being used to differentiate </a:t>
                </a:r>
                <a14:m>
                  <m:oMath xmlns:m="http://schemas.openxmlformats.org/officeDocument/2006/math">
                    <m:r>
                      <a:rPr lang="en-AU" sz="2000" b="0" i="1" smtClean="0">
                        <a:latin typeface="Cambria Math" panose="02040503050406030204" pitchFamily="18" charset="0"/>
                      </a:rPr>
                      <m:t>𝑣</m:t>
                    </m:r>
                  </m:oMath>
                </a14:m>
                <a:r>
                  <a:rPr lang="en-AU" sz="2000" dirty="0"/>
                  <a:t>?</a:t>
                </a:r>
              </a:p>
            </p:txBody>
          </p:sp>
        </mc:Choice>
        <mc:Fallback xmlns="">
          <p:sp>
            <p:nvSpPr>
              <p:cNvPr id="7" name="Speech Bubble: Rectangle with Corners Rounded 6">
                <a:extLst>
                  <a:ext uri="{FF2B5EF4-FFF2-40B4-BE49-F238E27FC236}">
                    <a16:creationId xmlns:a16="http://schemas.microsoft.com/office/drawing/2014/main" id="{CD30814A-CD96-31FE-6733-D12DDC2A3E78}"/>
                  </a:ext>
                </a:extLst>
              </p:cNvPr>
              <p:cNvSpPr>
                <a:spLocks noRot="1" noChangeAspect="1" noMove="1" noResize="1" noEditPoints="1" noAdjustHandles="1" noChangeArrowheads="1" noChangeShapeType="1" noTextEdit="1"/>
              </p:cNvSpPr>
              <p:nvPr/>
            </p:nvSpPr>
            <p:spPr>
              <a:xfrm>
                <a:off x="423679" y="3631681"/>
                <a:ext cx="2683933" cy="1684867"/>
              </a:xfrm>
              <a:prstGeom prst="wedgeRoundRectCallout">
                <a:avLst>
                  <a:gd name="adj1" fmla="val 88540"/>
                  <a:gd name="adj2" fmla="val -43233"/>
                  <a:gd name="adj3" fmla="val 16667"/>
                </a:avLst>
              </a:prstGeom>
              <a:blipFill>
                <a:blip r:embed="rId5"/>
                <a:stretch>
                  <a:fillRect/>
                </a:stretch>
              </a:blipFill>
            </p:spPr>
            <p:txBody>
              <a:bodyPr/>
              <a:lstStyle/>
              <a:p>
                <a:r>
                  <a:rPr lang="en-US">
                    <a:noFill/>
                  </a:rPr>
                  <a:t> </a:t>
                </a:r>
              </a:p>
            </p:txBody>
          </p:sp>
        </mc:Fallback>
      </mc:AlternateContent>
      <p:sp>
        <p:nvSpPr>
          <p:cNvPr id="10" name="Speech Bubble: Rectangle with Corners Rounded 9">
            <a:extLst>
              <a:ext uri="{FF2B5EF4-FFF2-40B4-BE49-F238E27FC236}">
                <a16:creationId xmlns:a16="http://schemas.microsoft.com/office/drawing/2014/main" id="{90078B27-24F1-8FB7-2CEA-0C628226F793}"/>
              </a:ext>
            </a:extLst>
          </p:cNvPr>
          <p:cNvSpPr/>
          <p:nvPr/>
        </p:nvSpPr>
        <p:spPr>
          <a:xfrm>
            <a:off x="8962185" y="3131560"/>
            <a:ext cx="3038137" cy="2024765"/>
          </a:xfrm>
          <a:prstGeom prst="wedgeRoundRectCallout">
            <a:avLst>
              <a:gd name="adj1" fmla="val -72336"/>
              <a:gd name="adj2" fmla="val 3660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2000" dirty="0"/>
              <a:t>What does the red shading represent? What does the blue shading represent? </a:t>
            </a:r>
          </a:p>
        </p:txBody>
      </p:sp>
    </p:spTree>
    <p:extLst>
      <p:ext uri="{BB962C8B-B14F-4D97-AF65-F5344CB8AC3E}">
        <p14:creationId xmlns:p14="http://schemas.microsoft.com/office/powerpoint/2010/main" val="259944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BAEDA8-13C8-9518-5F07-D2ADA09C26E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
        <p:nvSpPr>
          <p:cNvPr id="3" name="Title 2">
            <a:extLst>
              <a:ext uri="{FF2B5EF4-FFF2-40B4-BE49-F238E27FC236}">
                <a16:creationId xmlns:a16="http://schemas.microsoft.com/office/drawing/2014/main" id="{2022C25B-D7B0-64BF-ED37-FC1584021068}"/>
              </a:ext>
            </a:extLst>
          </p:cNvPr>
          <p:cNvSpPr>
            <a:spLocks noGrp="1"/>
          </p:cNvSpPr>
          <p:nvPr>
            <p:ph type="title"/>
          </p:nvPr>
        </p:nvSpPr>
        <p:spPr/>
        <p:txBody>
          <a:bodyPr/>
          <a:lstStyle/>
          <a:p>
            <a:r>
              <a:rPr lang="en-AU" dirty="0">
                <a:latin typeface="+mj-lt"/>
              </a:rPr>
              <a:t>Using the product rule (2)</a:t>
            </a:r>
          </a:p>
        </p:txBody>
      </p:sp>
      <p:sp>
        <p:nvSpPr>
          <p:cNvPr id="4" name="Text Placeholder 3">
            <a:extLst>
              <a:ext uri="{FF2B5EF4-FFF2-40B4-BE49-F238E27FC236}">
                <a16:creationId xmlns:a16="http://schemas.microsoft.com/office/drawing/2014/main" id="{EA6C25D7-B40C-AC8E-FEEC-D8152E726188}"/>
              </a:ext>
            </a:extLst>
          </p:cNvPr>
          <p:cNvSpPr>
            <a:spLocks noGrp="1"/>
          </p:cNvSpPr>
          <p:nvPr>
            <p:ph type="body" sz="quarter" idx="18"/>
          </p:nvPr>
        </p:nvSpPr>
        <p:spPr/>
        <p:txBody>
          <a:bodyPr/>
          <a:lstStyle/>
          <a:p>
            <a:r>
              <a:rPr lang="en-AU" dirty="0">
                <a:latin typeface="+mj-lt"/>
              </a:rPr>
              <a:t>Your turn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5B3305DE-B83F-2AF7-3FA1-857C53ABE6A9}"/>
                  </a:ext>
                </a:extLst>
              </p:cNvPr>
              <p:cNvSpPr>
                <a:spLocks noGrp="1"/>
              </p:cNvSpPr>
              <p:nvPr>
                <p:ph type="body" sz="quarter" idx="17"/>
              </p:nvPr>
            </p:nvSpPr>
            <p:spPr>
              <a:xfrm>
                <a:off x="424070" y="2360180"/>
                <a:ext cx="11318248" cy="4030460"/>
              </a:xfrm>
            </p:spPr>
            <p:txBody>
              <a:bodyPr/>
              <a:lstStyle/>
              <a:p>
                <a14:m>
                  <m:oMath xmlns:m="http://schemas.openxmlformats.org/officeDocument/2006/math">
                    <m:r>
                      <a:rPr lang="en-AU" b="0" i="1" smtClean="0">
                        <a:latin typeface="Cambria Math" panose="02040503050406030204" pitchFamily="18" charset="0"/>
                      </a:rPr>
                      <m:t>𝑢</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+1</m:t>
                    </m:r>
                    <m:r>
                      <a:rPr lang="en-AU" b="0" i="0" smtClean="0">
                        <a:latin typeface="Cambria Math" panose="02040503050406030204" pitchFamily="18" charset="0"/>
                      </a:rPr>
                      <m:t>,</m:t>
                    </m:r>
                  </m:oMath>
                </a14:m>
                <a:r>
                  <a:rPr lang="en-AU" b="0" i="0" dirty="0">
                    <a:latin typeface="+mn-lt"/>
                  </a:rPr>
                  <a:t>  </a:t>
                </a:r>
                <a14:m>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𝑑𝑢</m:t>
                        </m:r>
                      </m:num>
                      <m:den>
                        <m:r>
                          <a:rPr lang="en-AU" i="1">
                            <a:latin typeface="Cambria Math" panose="02040503050406030204" pitchFamily="18" charset="0"/>
                          </a:rPr>
                          <m:t>𝑑𝑥</m:t>
                        </m:r>
                      </m:den>
                    </m:f>
                    <m:r>
                      <a:rPr lang="en-AU" i="1">
                        <a:latin typeface="Cambria Math" panose="02040503050406030204" pitchFamily="18" charset="0"/>
                      </a:rPr>
                      <m:t>=1</m:t>
                    </m:r>
                  </m:oMath>
                </a14:m>
                <a:endParaRPr lang="en-AU" b="0" i="0" dirty="0">
                  <a:latin typeface="+mn-lt"/>
                </a:endParaRPr>
              </a:p>
              <a:p>
                <a14:m>
                  <m:oMath xmlns:m="http://schemas.openxmlformats.org/officeDocument/2006/math">
                    <m:r>
                      <a:rPr lang="en-AU" b="0" i="1" smtClean="0">
                        <a:latin typeface="Cambria Math" panose="02040503050406030204" pitchFamily="18" charset="0"/>
                      </a:rPr>
                      <m:t>𝑣</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−4</m:t>
                    </m:r>
                  </m:oMath>
                </a14:m>
                <a:r>
                  <a:rPr lang="en-AU" dirty="0">
                    <a:latin typeface="+mn-lt"/>
                  </a:rPr>
                  <a:t>,  </a:t>
                </a:r>
                <a14:m>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𝑑𝑣</m:t>
                        </m:r>
                      </m:num>
                      <m:den>
                        <m:r>
                          <a:rPr lang="en-AU" i="1">
                            <a:latin typeface="Cambria Math" panose="02040503050406030204" pitchFamily="18" charset="0"/>
                          </a:rPr>
                          <m:t>𝑑𝑥</m:t>
                        </m:r>
                      </m:den>
                    </m:f>
                    <m:r>
                      <a:rPr lang="en-AU" i="1">
                        <a:latin typeface="Cambria Math" panose="02040503050406030204" pitchFamily="18" charset="0"/>
                      </a:rPr>
                      <m:t>=</m:t>
                    </m:r>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oMath>
                </a14:m>
                <a:endParaRPr lang="en-AU" dirty="0">
                  <a:latin typeface="+mn-lt"/>
                </a:endParaRPr>
              </a:p>
              <a:p>
                <a:pPr/>
                <a14:m>
                  <m:oMathPara xmlns:m="http://schemas.openxmlformats.org/officeDocument/2006/math">
                    <m:oMathParaPr>
                      <m:jc m:val="left"/>
                    </m:oMathParaPr>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𝑑𝑦</m:t>
                          </m:r>
                        </m:num>
                        <m:den>
                          <m:r>
                            <a:rPr lang="en-AU" b="0" i="1" smtClean="0">
                              <a:latin typeface="Cambria Math" panose="02040503050406030204" pitchFamily="18" charset="0"/>
                            </a:rPr>
                            <m:t>𝑑𝑥</m:t>
                          </m:r>
                        </m:den>
                      </m:f>
                      <m:r>
                        <m:rPr>
                          <m:aln/>
                        </m:rPr>
                        <a:rPr lang="en-AU" b="0" i="1" smtClean="0">
                          <a:latin typeface="Cambria Math" panose="02040503050406030204" pitchFamily="18" charset="0"/>
                        </a:rPr>
                        <m:t>=</m:t>
                      </m:r>
                      <m:r>
                        <a:rPr lang="en-AU" b="0" i="1" smtClean="0">
                          <a:latin typeface="Cambria Math" panose="02040503050406030204" pitchFamily="18" charset="0"/>
                        </a:rPr>
                        <m:t>𝑢</m:t>
                      </m:r>
                      <m:f>
                        <m:fPr>
                          <m:ctrlPr>
                            <a:rPr lang="en-AU" b="0" i="1" smtClean="0">
                              <a:latin typeface="Cambria Math" panose="02040503050406030204" pitchFamily="18" charset="0"/>
                            </a:rPr>
                          </m:ctrlPr>
                        </m:fPr>
                        <m:num>
                          <m:r>
                            <a:rPr lang="en-AU" b="0" i="1" smtClean="0">
                              <a:latin typeface="Cambria Math" panose="02040503050406030204" pitchFamily="18" charset="0"/>
                            </a:rPr>
                            <m:t>𝑑𝑣</m:t>
                          </m:r>
                        </m:num>
                        <m:den>
                          <m:r>
                            <a:rPr lang="en-AU" b="0" i="1" smtClean="0">
                              <a:latin typeface="Cambria Math" panose="02040503050406030204" pitchFamily="18" charset="0"/>
                            </a:rPr>
                            <m:t>𝑑𝑥</m:t>
                          </m:r>
                        </m:den>
                      </m:f>
                      <m:r>
                        <a:rPr lang="en-AU" b="0" i="1" smtClean="0">
                          <a:latin typeface="Cambria Math" panose="02040503050406030204" pitchFamily="18" charset="0"/>
                        </a:rPr>
                        <m:t>+</m:t>
                      </m:r>
                      <m:r>
                        <a:rPr lang="en-AU" b="0" i="1" smtClean="0">
                          <a:latin typeface="Cambria Math" panose="02040503050406030204" pitchFamily="18" charset="0"/>
                        </a:rPr>
                        <m:t>𝑣</m:t>
                      </m:r>
                      <m:f>
                        <m:fPr>
                          <m:ctrlPr>
                            <a:rPr lang="en-AU" b="0" i="1" smtClean="0">
                              <a:latin typeface="Cambria Math" panose="02040503050406030204" pitchFamily="18" charset="0"/>
                            </a:rPr>
                          </m:ctrlPr>
                        </m:fPr>
                        <m:num>
                          <m:r>
                            <a:rPr lang="en-AU" b="0" i="1" smtClean="0">
                              <a:latin typeface="Cambria Math" panose="02040503050406030204" pitchFamily="18" charset="0"/>
                            </a:rPr>
                            <m:t>𝑑𝑢</m:t>
                          </m:r>
                        </m:num>
                        <m:den>
                          <m:r>
                            <a:rPr lang="en-AU" b="0" i="1" smtClean="0">
                              <a:latin typeface="Cambria Math" panose="02040503050406030204" pitchFamily="18" charset="0"/>
                            </a:rPr>
                            <m:t>𝑑𝑥</m:t>
                          </m:r>
                        </m:den>
                      </m:f>
                    </m:oMath>
                    <m:oMath xmlns:m="http://schemas.openxmlformats.org/officeDocument/2006/math">
                      <m:r>
                        <m:rPr>
                          <m:aln/>
                        </m:rPr>
                        <a:rPr lang="en-AU" b="0" i="1" smtClean="0">
                          <a:latin typeface="Cambria Math" panose="02040503050406030204" pitchFamily="18" charset="0"/>
                        </a:rPr>
                        <m:t>=</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+1</m:t>
                          </m:r>
                        </m:e>
                      </m:d>
                      <m:r>
                        <a:rPr lang="en-AU" b="0" i="1" smtClean="0">
                          <a:latin typeface="Cambria Math" panose="02040503050406030204" pitchFamily="18" charset="0"/>
                          <a:ea typeface="Cambria Math" panose="02040503050406030204" pitchFamily="18" charset="0"/>
                        </a:rPr>
                        <m:t>×3</m:t>
                      </m:r>
                      <m:sSup>
                        <m:sSupPr>
                          <m:ctrlPr>
                            <a:rPr lang="en-AU" b="0" i="1" smtClean="0">
                              <a:latin typeface="Cambria Math" panose="02040503050406030204" pitchFamily="18" charset="0"/>
                              <a:ea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𝑥</m:t>
                          </m:r>
                        </m:e>
                        <m:sup>
                          <m:r>
                            <a:rPr lang="en-AU" b="0" i="1" smtClean="0">
                              <a:latin typeface="Cambria Math" panose="02040503050406030204" pitchFamily="18" charset="0"/>
                              <a:ea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−4)×1</m:t>
                      </m:r>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−4</m:t>
                      </m:r>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4</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−4</m:t>
                      </m:r>
                    </m:oMath>
                  </m:oMathPara>
                </a14:m>
                <a:endParaRPr lang="en-AU" b="0" dirty="0">
                  <a:latin typeface="+mn-lt"/>
                </a:endParaRPr>
              </a:p>
            </p:txBody>
          </p:sp>
        </mc:Choice>
        <mc:Fallback xmlns="">
          <p:sp>
            <p:nvSpPr>
              <p:cNvPr id="5" name="Text Placeholder 4">
                <a:extLst>
                  <a:ext uri="{FF2B5EF4-FFF2-40B4-BE49-F238E27FC236}">
                    <a16:creationId xmlns:a16="http://schemas.microsoft.com/office/drawing/2014/main" id="{5B3305DE-B83F-2AF7-3FA1-857C53ABE6A9}"/>
                  </a:ext>
                </a:extLst>
              </p:cNvPr>
              <p:cNvSpPr>
                <a:spLocks noGrp="1" noRot="1" noChangeAspect="1" noMove="1" noResize="1" noEditPoints="1" noAdjustHandles="1" noChangeArrowheads="1" noChangeShapeType="1" noTextEdit="1"/>
              </p:cNvSpPr>
              <p:nvPr>
                <p:ph type="body" sz="quarter" idx="17"/>
              </p:nvPr>
            </p:nvSpPr>
            <p:spPr>
              <a:xfrm>
                <a:off x="424070" y="2360180"/>
                <a:ext cx="11318248" cy="4030460"/>
              </a:xfrm>
              <a:blipFill>
                <a:blip r:embed="rId2"/>
                <a:stretch>
                  <a:fillRect l="-10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15BC390-666C-2F11-CE36-89A625F702EB}"/>
                  </a:ext>
                </a:extLst>
              </p:cNvPr>
              <p:cNvSpPr txBox="1"/>
              <p:nvPr/>
            </p:nvSpPr>
            <p:spPr>
              <a:xfrm>
                <a:off x="258318" y="1479096"/>
                <a:ext cx="6094476" cy="461665"/>
              </a:xfrm>
              <a:prstGeom prst="rect">
                <a:avLst/>
              </a:prstGeom>
              <a:noFill/>
            </p:spPr>
            <p:txBody>
              <a:bodyPr wrap="square">
                <a:spAutoFit/>
              </a:bodyPr>
              <a:lstStyle/>
              <a:p>
                <a:r>
                  <a:rPr lang="en-AU" sz="2000" dirty="0"/>
                  <a:t>Find the derivative of </a:t>
                </a:r>
                <a14:m>
                  <m:oMath xmlns:m="http://schemas.openxmlformats.org/officeDocument/2006/math">
                    <m:r>
                      <a:rPr lang="en-AU" sz="2000" i="1">
                        <a:latin typeface="Cambria Math" panose="02040503050406030204" pitchFamily="18" charset="0"/>
                      </a:rPr>
                      <m:t>𝑦</m:t>
                    </m:r>
                    <m:r>
                      <a:rPr lang="en-AU" sz="2000" i="1">
                        <a:latin typeface="Cambria Math" panose="02040503050406030204" pitchFamily="18" charset="0"/>
                      </a:rPr>
                      <m:t>=(</m:t>
                    </m:r>
                    <m:r>
                      <a:rPr lang="en-AU" sz="2000" b="0" i="1" smtClean="0">
                        <a:latin typeface="Cambria Math" panose="02040503050406030204" pitchFamily="18" charset="0"/>
                      </a:rPr>
                      <m:t>𝑥</m:t>
                    </m:r>
                    <m:r>
                      <a:rPr lang="en-AU" sz="2000" b="0" i="1" smtClean="0">
                        <a:latin typeface="Cambria Math" panose="02040503050406030204" pitchFamily="18" charset="0"/>
                      </a:rPr>
                      <m:t>+1)(</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3</m:t>
                        </m:r>
                      </m:sup>
                    </m:sSup>
                    <m:r>
                      <a:rPr lang="en-AU" sz="2000" b="0" i="1" smtClean="0">
                        <a:latin typeface="Cambria Math" panose="02040503050406030204" pitchFamily="18" charset="0"/>
                      </a:rPr>
                      <m:t>−4)</m:t>
                    </m:r>
                  </m:oMath>
                </a14:m>
                <a:r>
                  <a:rPr lang="en-AU" dirty="0"/>
                  <a:t>.</a:t>
                </a:r>
              </a:p>
            </p:txBody>
          </p:sp>
        </mc:Choice>
        <mc:Fallback xmlns="">
          <p:sp>
            <p:nvSpPr>
              <p:cNvPr id="7" name="TextBox 6">
                <a:extLst>
                  <a:ext uri="{FF2B5EF4-FFF2-40B4-BE49-F238E27FC236}">
                    <a16:creationId xmlns:a16="http://schemas.microsoft.com/office/drawing/2014/main" id="{415BC390-666C-2F11-CE36-89A625F702EB}"/>
                  </a:ext>
                </a:extLst>
              </p:cNvPr>
              <p:cNvSpPr txBox="1">
                <a:spLocks noRot="1" noChangeAspect="1" noMove="1" noResize="1" noEditPoints="1" noAdjustHandles="1" noChangeArrowheads="1" noChangeShapeType="1" noTextEdit="1"/>
              </p:cNvSpPr>
              <p:nvPr/>
            </p:nvSpPr>
            <p:spPr>
              <a:xfrm>
                <a:off x="258318" y="1479096"/>
                <a:ext cx="6094476" cy="461665"/>
              </a:xfrm>
              <a:prstGeom prst="rect">
                <a:avLst/>
              </a:prstGeom>
              <a:blipFill>
                <a:blip r:embed="rId3"/>
                <a:stretch>
                  <a:fillRect l="-1040" t="-10811" b="-27027"/>
                </a:stretch>
              </a:blipFill>
            </p:spPr>
            <p:txBody>
              <a:bodyPr/>
              <a:lstStyle/>
              <a:p>
                <a:r>
                  <a:rPr lang="en-US">
                    <a:noFill/>
                  </a:rPr>
                  <a:t> </a:t>
                </a:r>
              </a:p>
            </p:txBody>
          </p:sp>
        </mc:Fallback>
      </mc:AlternateContent>
    </p:spTree>
    <p:extLst>
      <p:ext uri="{BB962C8B-B14F-4D97-AF65-F5344CB8AC3E}">
        <p14:creationId xmlns:p14="http://schemas.microsoft.com/office/powerpoint/2010/main" val="8043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5386ad3-46d6-4eb6-bbc1-9b19b13a5756">
      <Terms xmlns="http://schemas.microsoft.com/office/infopath/2007/PartnerControls"/>
    </lcf76f155ced4ddcb4097134ff3c332f>
    <TaxCatchAll xmlns="9191b990-ddf9-46cb-8ffe-20db9d3a58aa" xsi:nil="true"/>
    <Description2 xmlns="95386ad3-46d6-4eb6-bbc1-9b19b13a5756" xsi:nil="true"/>
    <Migrated xmlns="95386ad3-46d6-4eb6-bbc1-9b19b13a5756">true</Migrated>
    <Readytopublish xmlns="95386ad3-46d6-4eb6-bbc1-9b19b13a5756">false</Readytopublish>
    <InDAM xmlns="95386ad3-46d6-4eb6-bbc1-9b19b13a5756">false</InDAM>
  </documentManagement>
</p:properties>
</file>

<file path=customXml/itemProps1.xml><?xml version="1.0" encoding="utf-8"?>
<ds:datastoreItem xmlns:ds="http://schemas.openxmlformats.org/officeDocument/2006/customXml" ds:itemID="{BD27A563-7A9A-421D-B829-2609421368E3}">
  <ds:schemaRefs>
    <ds:schemaRef ds:uri="http://schemas.microsoft.com/sharepoint/v3/contenttype/forms"/>
  </ds:schemaRefs>
</ds:datastoreItem>
</file>

<file path=customXml/itemProps2.xml><?xml version="1.0" encoding="utf-8"?>
<ds:datastoreItem xmlns:ds="http://schemas.openxmlformats.org/officeDocument/2006/customXml" ds:itemID="{A742FDF0-E60F-4731-AD7C-36D98CD50E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E76218-B129-49DE-ACFC-BAB9D9414ACE}">
  <ds:schemaRefs>
    <ds:schemaRef ds:uri="http://purl.org/dc/elements/1.1/"/>
    <ds:schemaRef ds:uri="http://schemas.microsoft.com/office/2006/metadata/properties"/>
    <ds:schemaRef ds:uri="http://schemas.microsoft.com/office/2006/documentManagement/types"/>
    <ds:schemaRef ds:uri="9191b990-ddf9-46cb-8ffe-20db9d3a58aa"/>
    <ds:schemaRef ds:uri="95386ad3-46d6-4eb6-bbc1-9b19b13a5756"/>
    <ds:schemaRef ds:uri="http://purl.org/dc/dcmitype/"/>
    <ds:schemaRef ds:uri="http://purl.org/dc/terms/"/>
    <ds:schemaRef ds:uri="http://www.w3.org/XML/1998/namespac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Mathematics MASTER 11-12 PowerPoint NEW</Template>
  <TotalTime>94</TotalTime>
  <Words>1957</Words>
  <Application>Microsoft Office PowerPoint</Application>
  <PresentationFormat>Widescreen</PresentationFormat>
  <Paragraphs>163</Paragraphs>
  <Slides>20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Times New Roman</vt:lpstr>
      <vt:lpstr>Cambria Math</vt:lpstr>
      <vt:lpstr>Calibri</vt:lpstr>
      <vt:lpstr>Arial</vt:lpstr>
      <vt:lpstr>Public Sans</vt:lpstr>
      <vt:lpstr>NSWG Corporate</vt:lpstr>
      <vt:lpstr>The product rule</vt:lpstr>
      <vt:lpstr>Learning intentions and success criteria</vt:lpstr>
      <vt:lpstr>Activating prior knowledge</vt:lpstr>
      <vt:lpstr>Differentiating (1) </vt:lpstr>
      <vt:lpstr>Differentiating (2)</vt:lpstr>
      <vt:lpstr>Connecting learning</vt:lpstr>
      <vt:lpstr>Reference sheet</vt:lpstr>
      <vt:lpstr>Using the product rule (1)</vt:lpstr>
      <vt:lpstr>Using the product rule (2)</vt:lpstr>
      <vt:lpstr>Using the product rule (3)</vt:lpstr>
      <vt:lpstr>Using the product rule (4)</vt:lpstr>
      <vt:lpstr>Independent practice</vt:lpstr>
      <vt:lpstr>Approaching questions scaffold</vt:lpstr>
      <vt:lpstr>HSC style questions</vt:lpstr>
      <vt:lpstr>Question 1</vt:lpstr>
      <vt:lpstr>Question 2</vt:lpstr>
      <vt:lpstr>Question 3 (1)</vt:lpstr>
      <vt:lpstr>Question 3 (2)</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6, lesson 5 – The product rule, slide deck – Mathematics Advanced</dc:title>
  <dc:subject/>
  <dc:creator>NSW Department of Education</dc:creator>
  <cp:keywords/>
  <dc:description/>
  <dcterms:created xsi:type="dcterms:W3CDTF">2025-04-09T21:11:40Z</dcterms:created>
  <dcterms:modified xsi:type="dcterms:W3CDTF">2026-02-09T23:34:36Z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0x0101004A1D8124FFB2A1438B815462E05615AB</vt:lpwstr>
  </property>
  <property fmtid="{D5CDD505-2E9C-101B-9397-08002B2CF9AE}" pid="10" name="MediaServiceImageTags">
    <vt:lpwstr/>
  </property>
</Properties>
</file>