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506" r:id="rId6"/>
    <p:sldId id="26523" r:id="rId7"/>
    <p:sldId id="26529" r:id="rId8"/>
    <p:sldId id="26530" r:id="rId9"/>
    <p:sldId id="26383" r:id="rId10"/>
    <p:sldId id="26508" r:id="rId11"/>
    <p:sldId id="26513" r:id="rId12"/>
    <p:sldId id="26509" r:id="rId13"/>
    <p:sldId id="26512" r:id="rId14"/>
    <p:sldId id="26507" r:id="rId15"/>
    <p:sldId id="26510" r:id="rId16"/>
    <p:sldId id="26528" r:id="rId17"/>
    <p:sldId id="26526" r:id="rId18"/>
    <p:sldId id="26511" r:id="rId19"/>
    <p:sldId id="26527"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4" id="{37641C72-2B0D-4DA7-863C-82465FA72A95}">
          <p14:sldIdLst>
            <p14:sldId id="26505"/>
            <p14:sldId id="26506"/>
            <p14:sldId id="26523"/>
            <p14:sldId id="26529"/>
            <p14:sldId id="26530"/>
            <p14:sldId id="26383"/>
            <p14:sldId id="26508"/>
            <p14:sldId id="26513"/>
            <p14:sldId id="26509"/>
            <p14:sldId id="26512"/>
            <p14:sldId id="26507"/>
            <p14:sldId id="26510"/>
            <p14:sldId id="26528"/>
            <p14:sldId id="26526"/>
            <p14:sldId id="26511"/>
            <p14:sldId id="26527"/>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A6DAB353-8D81-E608-7DD3-43E4C112E44B}" name="Kieran Monahan" initials="KM" userId="S::Kieran.Monahan2@det.nsw.edu.au::2396da56-7c72-42ec-9d76-e256a0950c83"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8BEB6-CDD4-4152-8383-0E1D12C9B211}" v="2" dt="2026-02-09T23:55:25.75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2"/>
    <p:restoredTop sz="94719"/>
  </p:normalViewPr>
  <p:slideViewPr>
    <p:cSldViewPr snapToGrid="0">
      <p:cViewPr varScale="1">
        <p:scale>
          <a:sx n="101" d="100"/>
          <a:sy n="101" d="100"/>
        </p:scale>
        <p:origin x="144" y="13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DF1A-5675-94CA-D2BE-A3FB0CEC7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DC935-0DF8-57EE-5AEE-767CE94F0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300EF-EDBB-99D1-DD89-B29EF175C6A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2673314-5330-8315-8D84-07B5B108897B}"/>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419582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90A9-8E89-F3EF-2B5D-D489B5A75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DAFC7-2074-1E01-CF85-2FA17F4C9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81BDA-F863-F60D-E113-554BAC298D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C751802-3C91-EDE4-42CD-C1BC07A43B87}"/>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3324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0.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8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The chain rule – part 2</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5" name="Picture Placeholder 4">
            <a:extLst>
              <a:ext uri="{FF2B5EF4-FFF2-40B4-BE49-F238E27FC236}">
                <a16:creationId xmlns:a16="http://schemas.microsoft.com/office/drawing/2014/main" id="{6F70EA70-FFD2-32D9-F343-52516596210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Differentiating using the chain rule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D33E0A9F-586E-625E-3335-6DFA7B5796D2}"/>
                  </a:ext>
                </a:extLst>
              </p:cNvPr>
              <p:cNvSpPr txBox="1">
                <a:spLocks/>
              </p:cNvSpPr>
              <p:nvPr/>
            </p:nvSpPr>
            <p:spPr>
              <a:xfrm>
                <a:off x="359998" y="1599414"/>
                <a:ext cx="11573383" cy="6290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Find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𝑑𝑦</m:t>
                        </m:r>
                      </m:num>
                      <m:den>
                        <m:r>
                          <a:rPr lang="en-AU" i="1" dirty="0" smtClean="0">
                            <a:latin typeface="Cambria Math" panose="02040503050406030204" pitchFamily="18" charset="0"/>
                          </a:rPr>
                          <m:t>𝑑𝑥</m:t>
                        </m:r>
                      </m:den>
                    </m:f>
                    <m:r>
                      <a:rPr lang="en-AU" i="1" dirty="0" smtClean="0">
                        <a:latin typeface="Cambria Math" panose="02040503050406030204" pitchFamily="18" charset="0"/>
                      </a:rPr>
                      <m:t> </m:t>
                    </m:r>
                  </m:oMath>
                </a14:m>
                <a:r>
                  <a:rPr lang="en-AU" dirty="0">
                    <a:latin typeface="+mn-lt"/>
                  </a:rPr>
                  <a:t> if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4</m:t>
                            </m:r>
                            <m:r>
                              <a:rPr lang="en-AU" i="1" smtClean="0">
                                <a:latin typeface="Cambria Math" panose="02040503050406030204" pitchFamily="18" charset="0"/>
                              </a:rPr>
                              <m:t>𝑥</m:t>
                            </m:r>
                            <m:r>
                              <a:rPr lang="en-AU" i="1" smtClean="0">
                                <a:latin typeface="Cambria Math" panose="02040503050406030204" pitchFamily="18" charset="0"/>
                              </a:rPr>
                              <m:t>+1</m:t>
                            </m:r>
                          </m:e>
                        </m:d>
                      </m:e>
                      <m:sup>
                        <m:r>
                          <a:rPr lang="en-AU" b="0" i="1" smtClean="0">
                            <a:latin typeface="Cambria Math" panose="02040503050406030204" pitchFamily="18" charset="0"/>
                          </a:rPr>
                          <m:t>5</m:t>
                        </m:r>
                      </m:sup>
                    </m:sSup>
                  </m:oMath>
                </a14:m>
                <a:r>
                  <a:rPr lang="en-AU" dirty="0">
                    <a:latin typeface="+mn-lt"/>
                  </a:rPr>
                  <a:t>.</a:t>
                </a:r>
              </a:p>
            </p:txBody>
          </p:sp>
        </mc:Choice>
        <mc:Fallback xmlns="">
          <p:sp>
            <p:nvSpPr>
              <p:cNvPr id="6" name="Text Placeholder 11">
                <a:extLst>
                  <a:ext uri="{FF2B5EF4-FFF2-40B4-BE49-F238E27FC236}">
                    <a16:creationId xmlns:a16="http://schemas.microsoft.com/office/drawing/2014/main" id="{D33E0A9F-586E-625E-3335-6DFA7B5796D2}"/>
                  </a:ext>
                </a:extLst>
              </p:cNvPr>
              <p:cNvSpPr txBox="1">
                <a:spLocks noRot="1" noChangeAspect="1" noMove="1" noResize="1" noEditPoints="1" noAdjustHandles="1" noChangeArrowheads="1" noChangeShapeType="1" noTextEdit="1"/>
              </p:cNvSpPr>
              <p:nvPr/>
            </p:nvSpPr>
            <p:spPr>
              <a:xfrm>
                <a:off x="359998" y="1599414"/>
                <a:ext cx="11573383" cy="629016"/>
              </a:xfrm>
              <a:prstGeom prst="rect">
                <a:avLst/>
              </a:prstGeom>
              <a:blipFill>
                <a:blip r:embed="rId2"/>
                <a:stretch>
                  <a:fillRect l="-768"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BDA6C6-0BFC-BD50-A444-9363B654BBBC}"/>
                  </a:ext>
                </a:extLst>
              </p:cNvPr>
              <p:cNvSpPr txBox="1"/>
              <p:nvPr/>
            </p:nvSpPr>
            <p:spPr>
              <a:xfrm>
                <a:off x="4259179" y="2228429"/>
                <a:ext cx="3673642" cy="378994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b="0" i="0"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=4</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4</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×4</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4</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20</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4</m:t>
                          </m:r>
                        </m:sup>
                      </m:sSup>
                    </m:oMath>
                  </m:oMathPara>
                </a14:m>
                <a:endParaRPr lang="en-AU" sz="1800" dirty="0"/>
              </a:p>
            </p:txBody>
          </p:sp>
        </mc:Choice>
        <mc:Fallback xmlns="">
          <p:sp>
            <p:nvSpPr>
              <p:cNvPr id="7" name="TextBox 6">
                <a:extLst>
                  <a:ext uri="{FF2B5EF4-FFF2-40B4-BE49-F238E27FC236}">
                    <a16:creationId xmlns:a16="http://schemas.microsoft.com/office/drawing/2014/main" id="{89BDA6C6-0BFC-BD50-A444-9363B654BBBC}"/>
                  </a:ext>
                </a:extLst>
              </p:cNvPr>
              <p:cNvSpPr txBox="1">
                <a:spLocks noRot="1" noChangeAspect="1" noMove="1" noResize="1" noEditPoints="1" noAdjustHandles="1" noChangeArrowheads="1" noChangeShapeType="1" noTextEdit="1"/>
              </p:cNvSpPr>
              <p:nvPr/>
            </p:nvSpPr>
            <p:spPr>
              <a:xfrm>
                <a:off x="4259179" y="2228429"/>
                <a:ext cx="3673642" cy="3789948"/>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60DEFA7-59E9-830A-0A7D-DCF0365A0708}"/>
              </a:ext>
              <a:ext uri="{C183D7F6-B498-43B3-948B-1728B52AA6E4}">
                <adec:decorative xmlns:adec="http://schemas.microsoft.com/office/drawing/2017/decorative" val="1"/>
              </a:ext>
            </a:extLst>
          </p:cNvPr>
          <p:cNvCxnSpPr/>
          <p:nvPr/>
        </p:nvCxnSpPr>
        <p:spPr>
          <a:xfrm>
            <a:off x="6096000" y="1828800"/>
            <a:ext cx="0" cy="434622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Differentiate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6</m:t>
                        </m:r>
                      </m:sup>
                    </m:sSup>
                  </m:oMath>
                </a14:m>
                <a:endParaRPr lang="en-AU" dirty="0">
                  <a:latin typeface="+mj-lt"/>
                </a:endParaRPr>
              </a:p>
            </p:txBody>
          </p:sp>
        </mc:Choice>
        <mc:Fallback xmlns="">
          <p:sp>
            <p:nvSpPr>
              <p:cNvPr id="4" name="Title 3">
                <a:extLst>
                  <a:ext uri="{FF2B5EF4-FFF2-40B4-BE49-F238E27FC236}">
                    <a16:creationId xmlns:a16="http://schemas.microsoft.com/office/drawing/2014/main" id="{A96CC305-1E98-FB0A-3EA0-B3CA71624764}"/>
                  </a:ext>
                </a:extLst>
              </p:cNvPr>
              <p:cNvSpPr>
                <a:spLocks noGrp="1" noRot="1" noChangeAspect="1" noMove="1" noResize="1" noEditPoints="1" noAdjustHandles="1" noChangeArrowheads="1" noChangeShapeType="1" noTextEdit="1"/>
              </p:cNvSpPr>
              <p:nvPr>
                <p:ph type="title"/>
              </p:nvPr>
            </p:nvSpPr>
            <p:spPr>
              <a:blipFill>
                <a:blip r:embed="rId3"/>
                <a:stretch>
                  <a:fillRect l="-2431" t="-31818" b="-43182"/>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1940445" y="1044222"/>
            <a:ext cx="1920356" cy="384243"/>
          </a:xfrm>
        </p:spPr>
        <p:txBody>
          <a:bodyPr/>
          <a:lstStyle/>
          <a:p>
            <a:r>
              <a:rPr lang="en-AU" dirty="0">
                <a:latin typeface="+mj-lt"/>
              </a:rPr>
              <a:t>Linda’s solutions</a:t>
            </a:r>
          </a:p>
        </p:txBody>
      </p:sp>
      <p:pic>
        <p:nvPicPr>
          <p:cNvPr id="11" name="Graphic 10">
            <a:extLst>
              <a:ext uri="{FF2B5EF4-FFF2-40B4-BE49-F238E27FC236}">
                <a16:creationId xmlns:a16="http://schemas.microsoft.com/office/drawing/2014/main" id="{8F962903-D2A6-7949-7541-18EC353E366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6179" y="1567086"/>
            <a:ext cx="914400" cy="9144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7FC70-DE0A-A58D-A982-0ED751136BB4}"/>
                  </a:ext>
                </a:extLst>
              </p:cNvPr>
              <p:cNvSpPr txBox="1"/>
              <p:nvPr/>
            </p:nvSpPr>
            <p:spPr>
              <a:xfrm>
                <a:off x="1587991" y="2528425"/>
                <a:ext cx="2839156" cy="2094091"/>
              </a:xfrm>
              <a:prstGeom prst="rect">
                <a:avLst/>
              </a:prstGeom>
              <a:noFill/>
            </p:spPr>
            <p:txBody>
              <a:bodyPr wrap="none" lIns="0" tIns="0" rIns="0" bIns="0" rtlCol="0">
                <a:noAutofit/>
              </a:bodyPr>
              <a:lstStyle/>
              <a:p>
                <a:pPr>
                  <a:lnSpc>
                    <a:spcPct val="200000"/>
                  </a:lnSpc>
                </a:pPr>
                <a:r>
                  <a:rPr lang="en-AU" sz="1800" b="0" dirty="0"/>
                  <a:t>Let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𝑛</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sSup>
                        <m:sSupPr>
                          <m:ctrlPr>
                            <a:rPr lang="en-AU" sz="1800" b="0" i="1" smtClean="0">
                              <a:latin typeface="Cambria Math" panose="02040503050406030204" pitchFamily="18" charset="0"/>
                            </a:rPr>
                          </m:ctrlPr>
                        </m:sSupPr>
                        <m:e>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e>
                          </m:d>
                        </m:e>
                        <m:sup>
                          <m:r>
                            <a:rPr lang="en-AU" sz="1800" b="0" i="1" smtClean="0">
                              <a:latin typeface="Cambria Math" panose="02040503050406030204" pitchFamily="18" charset="0"/>
                            </a:rPr>
                            <m:t>𝑛</m:t>
                          </m:r>
                          <m:r>
                            <a:rPr lang="en-AU" sz="1800" b="0" i="1" smtClean="0">
                              <a:latin typeface="Cambria Math" panose="02040503050406030204" pitchFamily="18" charset="0"/>
                            </a:rPr>
                            <m:t>−1</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6×4×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6−1</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5</m:t>
                          </m:r>
                        </m:sup>
                      </m:sSup>
                    </m:oMath>
                  </m:oMathPara>
                </a14:m>
                <a:endParaRPr lang="en-AU" sz="1800" dirty="0"/>
              </a:p>
            </p:txBody>
          </p:sp>
        </mc:Choice>
        <mc:Fallback xmlns="">
          <p:sp>
            <p:nvSpPr>
              <p:cNvPr id="2" name="TextBox 1">
                <a:extLst>
                  <a:ext uri="{FF2B5EF4-FFF2-40B4-BE49-F238E27FC236}">
                    <a16:creationId xmlns:a16="http://schemas.microsoft.com/office/drawing/2014/main" id="{8767FC70-DE0A-A58D-A982-0ED751136BB4}"/>
                  </a:ext>
                </a:extLst>
              </p:cNvPr>
              <p:cNvSpPr txBox="1">
                <a:spLocks noRot="1" noChangeAspect="1" noMove="1" noResize="1" noEditPoints="1" noAdjustHandles="1" noChangeArrowheads="1" noChangeShapeType="1" noTextEdit="1"/>
              </p:cNvSpPr>
              <p:nvPr/>
            </p:nvSpPr>
            <p:spPr>
              <a:xfrm>
                <a:off x="1587991" y="2528425"/>
                <a:ext cx="2839156" cy="2094091"/>
              </a:xfrm>
              <a:prstGeom prst="rect">
                <a:avLst/>
              </a:prstGeom>
              <a:blipFill>
                <a:blip r:embed="rId6"/>
                <a:stretch>
                  <a:fillRect l="-4936" b="-48105"/>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2B11A755-270B-5FAA-62A5-5C6040CC24B6}"/>
              </a:ext>
            </a:extLst>
          </p:cNvPr>
          <p:cNvSpPr/>
          <p:nvPr/>
        </p:nvSpPr>
        <p:spPr>
          <a:xfrm>
            <a:off x="5031040" y="1452143"/>
            <a:ext cx="2129919" cy="1142211"/>
          </a:xfrm>
          <a:prstGeom prst="wedgeRoundRectCallout">
            <a:avLst>
              <a:gd name="adj1" fmla="val -574"/>
              <a:gd name="adj2" fmla="val 399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When might each method be used?</a:t>
            </a:r>
          </a:p>
        </p:txBody>
      </p:sp>
      <p:sp>
        <p:nvSpPr>
          <p:cNvPr id="14" name="Text Placeholder 12">
            <a:extLst>
              <a:ext uri="{FF2B5EF4-FFF2-40B4-BE49-F238E27FC236}">
                <a16:creationId xmlns:a16="http://schemas.microsoft.com/office/drawing/2014/main" id="{D2F9E60E-234D-AD81-AC69-F6CD87209D1B}"/>
              </a:ext>
            </a:extLst>
          </p:cNvPr>
          <p:cNvSpPr txBox="1">
            <a:spLocks/>
          </p:cNvSpPr>
          <p:nvPr/>
        </p:nvSpPr>
        <p:spPr>
          <a:xfrm>
            <a:off x="8026400" y="1041764"/>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Scott’s solutions</a:t>
            </a:r>
          </a:p>
        </p:txBody>
      </p:sp>
      <p:pic>
        <p:nvPicPr>
          <p:cNvPr id="16" name="Graphic 15">
            <a:extLst>
              <a:ext uri="{FF2B5EF4-FFF2-40B4-BE49-F238E27FC236}">
                <a16:creationId xmlns:a16="http://schemas.microsoft.com/office/drawing/2014/main" id="{653937EA-72D5-ECF6-39D1-1C4865A7147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39112" y="1518073"/>
            <a:ext cx="1010352" cy="101035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230A94-4132-71C9-0A63-95E72146A254}"/>
                  </a:ext>
                </a:extLst>
              </p:cNvPr>
              <p:cNvSpPr txBox="1"/>
              <p:nvPr/>
            </p:nvSpPr>
            <p:spPr>
              <a:xfrm>
                <a:off x="7567000" y="2498296"/>
                <a:ext cx="2839156" cy="367672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4</m:t>
                              </m:r>
                              <m:r>
                                <a:rPr lang="en-AU" sz="1800" i="1">
                                  <a:latin typeface="Cambria Math" panose="02040503050406030204" pitchFamily="18" charset="0"/>
                                </a:rPr>
                                <m:t>𝑥</m:t>
                              </m:r>
                              <m:r>
                                <a:rPr lang="en-AU" sz="1800" i="1">
                                  <a:latin typeface="Cambria Math" panose="02040503050406030204" pitchFamily="18" charset="0"/>
                                </a:rPr>
                                <m:t>+3</m:t>
                              </m:r>
                            </m:e>
                          </m:d>
                        </m:e>
                        <m:sup>
                          <m:r>
                            <a:rPr lang="en-AU" sz="1800" i="1">
                              <a:latin typeface="Cambria Math" panose="02040503050406030204" pitchFamily="18" charset="0"/>
                            </a:rPr>
                            <m:t>6</m:t>
                          </m:r>
                        </m:sup>
                      </m:sSup>
                    </m:oMath>
                    <m:oMath xmlns:m="http://schemas.openxmlformats.org/officeDocument/2006/math">
                      <m:r>
                        <a:rPr lang="en-AU" sz="1800" b="0" i="1" smtClean="0">
                          <a:latin typeface="Cambria Math" panose="02040503050406030204" pitchFamily="18" charset="0"/>
                        </a:rPr>
                        <m:t>𝑢</m:t>
                      </m:r>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=4</m:t>
                      </m:r>
                    </m:oMath>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oMath>
                    <m:oMath xmlns:m="http://schemas.openxmlformats.org/officeDocument/2006/math">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d</m:t>
                          </m:r>
                          <m:r>
                            <a:rPr lang="en-AU" sz="1800" b="0" i="1" smtClean="0">
                              <a:latin typeface="Cambria Math" panose="02040503050406030204" pitchFamily="18" charset="0"/>
                            </a:rPr>
                            <m:t>𝑦</m:t>
                          </m:r>
                        </m:num>
                        <m:den>
                          <m:r>
                            <m:rPr>
                              <m:sty m:val="p"/>
                            </m:rPr>
                            <a:rPr lang="en-AU" sz="1800" b="0" i="0" smtClean="0">
                              <a:latin typeface="Cambria Math" panose="02040503050406030204" pitchFamily="18" charset="0"/>
                            </a:rPr>
                            <m:t>d</m:t>
                          </m:r>
                          <m:r>
                            <a:rPr lang="en-AU" sz="1800" b="0" i="1" smtClean="0">
                              <a:latin typeface="Cambria Math" panose="02040503050406030204" pitchFamily="18" charset="0"/>
                            </a:rPr>
                            <m:t>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×4</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5</m:t>
                          </m:r>
                        </m:sup>
                      </m:sSup>
                    </m:oMath>
                  </m:oMathPara>
                </a14:m>
                <a:endParaRPr lang="en-AU" sz="1800" dirty="0"/>
              </a:p>
            </p:txBody>
          </p:sp>
        </mc:Choice>
        <mc:Fallback xmlns="">
          <p:sp>
            <p:nvSpPr>
              <p:cNvPr id="5" name="TextBox 4">
                <a:extLst>
                  <a:ext uri="{FF2B5EF4-FFF2-40B4-BE49-F238E27FC236}">
                    <a16:creationId xmlns:a16="http://schemas.microsoft.com/office/drawing/2014/main" id="{61230A94-4132-71C9-0A63-95E72146A254}"/>
                  </a:ext>
                </a:extLst>
              </p:cNvPr>
              <p:cNvSpPr txBox="1">
                <a:spLocks noRot="1" noChangeAspect="1" noMove="1" noResize="1" noEditPoints="1" noAdjustHandles="1" noChangeArrowheads="1" noChangeShapeType="1" noTextEdit="1"/>
              </p:cNvSpPr>
              <p:nvPr/>
            </p:nvSpPr>
            <p:spPr>
              <a:xfrm>
                <a:off x="7567000" y="2498296"/>
                <a:ext cx="2839156" cy="3676726"/>
              </a:xfrm>
              <a:prstGeom prst="rect">
                <a:avLst/>
              </a:prstGeom>
              <a:blipFill>
                <a:blip r:embed="rId9"/>
                <a:stretch>
                  <a:fillRect b="-746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The approaching questions scaffold that starts with understand, moves to plan, then to solve and check.&#10;The steps in understand include: What is the question asking? Identify key terms, determine the focus area and how many marks it is worth. The steps for Plan are: How can I answer the question? Draw a visual representation, use a formula and identify the steps. The steps for Solve are: Answer the question. Complete the steps, perform any necessary calculations and show all working. the steps for Check are: How can I check my answer? Substitute and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80176-FB95-564A-EC94-9797026315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69A48-E103-A1B8-A4E3-8E63934D334C}"/>
              </a:ext>
            </a:extLst>
          </p:cNvPr>
          <p:cNvSpPr>
            <a:spLocks noGrp="1"/>
          </p:cNvSpPr>
          <p:nvPr>
            <p:ph type="title"/>
          </p:nvPr>
        </p:nvSpPr>
        <p:spPr/>
        <p:txBody>
          <a:bodyPr/>
          <a:lstStyle/>
          <a:p>
            <a:r>
              <a:rPr lang="en-AU" dirty="0">
                <a:latin typeface="+mj-lt"/>
              </a:rPr>
              <a:t>HSC Style questions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3151978D-7D1C-C7A7-3B50-8F392BFE4B41}"/>
                  </a:ext>
                </a:extLst>
              </p:cNvPr>
              <p:cNvSpPr>
                <a:spLocks noGrp="1"/>
              </p:cNvSpPr>
              <p:nvPr>
                <p:ph type="body" sz="quarter" idx="17"/>
              </p:nvPr>
            </p:nvSpPr>
            <p:spPr>
              <a:xfrm>
                <a:off x="360000" y="1730004"/>
                <a:ext cx="4971346" cy="4361885"/>
              </a:xfrm>
            </p:spPr>
            <p:txBody>
              <a:bodyPr/>
              <a:lstStyle/>
              <a:p>
                <a:pPr/>
                <a:r>
                  <a:rPr lang="en-AU" b="0" dirty="0">
                    <a:latin typeface="+mn-lt"/>
                  </a:rPr>
                  <a:t>	</a:t>
                </a:r>
                <a:r>
                  <a:rPr lang="en-AU" b="0" u="sng" dirty="0">
                    <a:latin typeface="+mn-lt"/>
                  </a:rPr>
                  <a:t>Finding the derivative</a:t>
                </a:r>
                <a:br>
                  <a:rPr lang="en-AU" dirty="0">
                    <a:latin typeface="+mn-lt"/>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e>
                          </m:d>
                        </m:e>
                        <m:sup>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sup>
                      </m:sSup>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r>
                        <a:rPr lang="en-AU" i="1">
                          <a:latin typeface="Cambria Math" panose="02040503050406030204" pitchFamily="18" charset="0"/>
                        </a:rPr>
                        <m:t>2+</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e>
                          </m:rad>
                        </m:den>
                      </m:f>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3151978D-7D1C-C7A7-3B50-8F392BFE4B41}"/>
                  </a:ext>
                </a:extLst>
              </p:cNvPr>
              <p:cNvSpPr>
                <a:spLocks noGrp="1" noRot="1" noChangeAspect="1" noMove="1" noResize="1" noEditPoints="1" noAdjustHandles="1" noChangeArrowheads="1" noChangeShapeType="1" noTextEdit="1"/>
              </p:cNvSpPr>
              <p:nvPr>
                <p:ph type="body" sz="quarter" idx="17"/>
              </p:nvPr>
            </p:nvSpPr>
            <p:spPr>
              <a:xfrm>
                <a:off x="360000" y="1730004"/>
                <a:ext cx="4971346" cy="4361885"/>
              </a:xfr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DD7040A-81B3-A724-F068-73D8988F83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6B6A41-3CB6-47FF-24C3-16A7E5E8B1BA}"/>
                  </a:ext>
                </a:extLst>
              </p:cNvPr>
              <p:cNvSpPr txBox="1"/>
              <p:nvPr/>
            </p:nvSpPr>
            <p:spPr>
              <a:xfrm>
                <a:off x="296741" y="988952"/>
                <a:ext cx="8521944" cy="624273"/>
              </a:xfrm>
              <a:prstGeom prst="rect">
                <a:avLst/>
              </a:prstGeom>
              <a:noFill/>
            </p:spPr>
            <p:txBody>
              <a:bodyPr wrap="square">
                <a:spAutoFit/>
              </a:bodyPr>
              <a:lstStyle/>
              <a:p>
                <a:r>
                  <a:rPr lang="en-AU" dirty="0">
                    <a:latin typeface="+mn-lt"/>
                  </a:rPr>
                  <a:t>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e>
                    </m:rad>
                    <m:r>
                      <a:rPr lang="en-AU" b="0" i="1" smtClean="0">
                        <a:latin typeface="Cambria Math" panose="02040503050406030204" pitchFamily="18" charset="0"/>
                      </a:rPr>
                      <m:t>,</m:t>
                    </m:r>
                  </m:oMath>
                </a14:m>
                <a:r>
                  <a:rPr lang="en-AU" dirty="0">
                    <a:latin typeface="+mn-lt"/>
                  </a:rPr>
                  <a:t>  find the value of </a:t>
                </a:r>
                <a14:m>
                  <m:oMath xmlns:m="http://schemas.openxmlformats.org/officeDocument/2006/math">
                    <m:r>
                      <a:rPr lang="en-AU" b="0" i="1" smtClean="0">
                        <a:latin typeface="Cambria Math" panose="02040503050406030204" pitchFamily="18" charset="0"/>
                      </a:rPr>
                      <m:t>𝑥</m:t>
                    </m:r>
                  </m:oMath>
                </a14:m>
                <a:r>
                  <a:rPr lang="en-AU" dirty="0">
                    <a:latin typeface="+mn-lt"/>
                  </a:rPr>
                  <a:t> when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=5.</m:t>
                    </m:r>
                  </m:oMath>
                </a14:m>
                <a:r>
                  <a:rPr lang="en-AU" b="0" dirty="0">
                    <a:latin typeface="+mn-lt"/>
                  </a:rPr>
                  <a:t> </a:t>
                </a:r>
                <a:endParaRPr lang="en-AU" dirty="0"/>
              </a:p>
            </p:txBody>
          </p:sp>
        </mc:Choice>
        <mc:Fallback xmlns="">
          <p:sp>
            <p:nvSpPr>
              <p:cNvPr id="11" name="TextBox 10">
                <a:extLst>
                  <a:ext uri="{FF2B5EF4-FFF2-40B4-BE49-F238E27FC236}">
                    <a16:creationId xmlns:a16="http://schemas.microsoft.com/office/drawing/2014/main" id="{636B6A41-3CB6-47FF-24C3-16A7E5E8B1BA}"/>
                  </a:ext>
                </a:extLst>
              </p:cNvPr>
              <p:cNvSpPr txBox="1">
                <a:spLocks noRot="1" noChangeAspect="1" noMove="1" noResize="1" noEditPoints="1" noAdjustHandles="1" noChangeArrowheads="1" noChangeShapeType="1" noTextEdit="1"/>
              </p:cNvSpPr>
              <p:nvPr/>
            </p:nvSpPr>
            <p:spPr>
              <a:xfrm>
                <a:off x="296741" y="988952"/>
                <a:ext cx="8521944" cy="624273"/>
              </a:xfrm>
              <a:prstGeom prst="rect">
                <a:avLst/>
              </a:prstGeom>
              <a:blipFill>
                <a:blip r:embed="rId4"/>
                <a:stretch>
                  <a:fillRect l="-1144" b="-77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FF43E28-DCF4-936A-55C2-6A8742D71687}"/>
                  </a:ext>
                </a:extLst>
              </p:cNvPr>
              <p:cNvSpPr txBox="1"/>
              <p:nvPr/>
            </p:nvSpPr>
            <p:spPr>
              <a:xfrm>
                <a:off x="6506818" y="1730004"/>
                <a:ext cx="2881158" cy="4791889"/>
              </a:xfrm>
              <a:prstGeom prst="rect">
                <a:avLst/>
              </a:prstGeom>
              <a:noFill/>
            </p:spPr>
            <p:txBody>
              <a:bodyPr wrap="square">
                <a:spAutoFit/>
              </a:bodyPr>
              <a:lstStyle/>
              <a:p>
                <a:r>
                  <a:rPr lang="en-AU" sz="2000" u="sng" dirty="0"/>
                  <a:t>Solving for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a:rPr lang="en-AU" sz="2000" i="1">
                        <a:latin typeface="Cambria Math" panose="02040503050406030204" pitchFamily="18" charset="0"/>
                      </a:rPr>
                      <m:t>=5</m:t>
                    </m:r>
                  </m:oMath>
                </a14:m>
                <a:endParaRPr lang="en-AU"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5=2+</m:t>
                      </m:r>
                      <m:f>
                        <m:fPr>
                          <m:ctrlPr>
                            <a:rPr lang="en-AU" sz="2000" i="1">
                              <a:latin typeface="Cambria Math" panose="02040503050406030204" pitchFamily="18" charset="0"/>
                            </a:rPr>
                          </m:ctrlPr>
                        </m:fPr>
                        <m:num>
                          <m:r>
                            <a:rPr lang="en-AU" sz="2000" i="1">
                              <a:latin typeface="Cambria Math" panose="02040503050406030204" pitchFamily="18" charset="0"/>
                            </a:rPr>
                            <m:t>5</m:t>
                          </m:r>
                        </m:num>
                        <m:den>
                          <m:r>
                            <a:rPr lang="en-AU" sz="2000" i="1">
                              <a:latin typeface="Cambria Math" panose="02040503050406030204" pitchFamily="18" charset="0"/>
                            </a:rPr>
                            <m:t>2</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5</m:t>
                              </m:r>
                              <m:r>
                                <a:rPr lang="en-AU" sz="2000" i="1">
                                  <a:latin typeface="Cambria Math" panose="02040503050406030204" pitchFamily="18" charset="0"/>
                                </a:rPr>
                                <m:t>𝑥</m:t>
                              </m:r>
                              <m:r>
                                <a:rPr lang="en-AU" sz="2000" i="1">
                                  <a:latin typeface="Cambria Math" panose="02040503050406030204" pitchFamily="18" charset="0"/>
                                </a:rPr>
                                <m:t>+4</m:t>
                              </m:r>
                            </m:e>
                          </m:rad>
                        </m:den>
                      </m:f>
                    </m:oMath>
                    <m:oMath xmlns:m="http://schemas.openxmlformats.org/officeDocument/2006/math">
                      <m:r>
                        <a:rPr lang="en-AU" sz="2000" i="1">
                          <a:latin typeface="Cambria Math" panose="02040503050406030204" pitchFamily="18" charset="0"/>
                        </a:rPr>
                        <m:t>3</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5</m:t>
                          </m:r>
                        </m:num>
                        <m:den>
                          <m:r>
                            <a:rPr lang="en-AU" sz="2000" i="1">
                              <a:latin typeface="Cambria Math" panose="02040503050406030204" pitchFamily="18" charset="0"/>
                            </a:rPr>
                            <m:t>2</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5</m:t>
                              </m:r>
                              <m:r>
                                <a:rPr lang="en-AU" sz="2000" i="1">
                                  <a:latin typeface="Cambria Math" panose="02040503050406030204" pitchFamily="18" charset="0"/>
                                </a:rPr>
                                <m:t>𝑥</m:t>
                              </m:r>
                              <m:r>
                                <a:rPr lang="en-AU" sz="2000" i="1">
                                  <a:latin typeface="Cambria Math" panose="02040503050406030204" pitchFamily="18" charset="0"/>
                                </a:rPr>
                                <m:t>+4</m:t>
                              </m:r>
                            </m:e>
                          </m:rad>
                        </m:den>
                      </m:f>
                    </m:oMath>
                    <m:oMath xmlns:m="http://schemas.openxmlformats.org/officeDocument/2006/math">
                      <m:r>
                        <a:rPr lang="en-AU" sz="2000" i="1">
                          <a:latin typeface="Cambria Math" panose="02040503050406030204" pitchFamily="18" charset="0"/>
                        </a:rPr>
                        <m:t>6</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5</m:t>
                          </m:r>
                          <m:r>
                            <a:rPr lang="en-AU" sz="2000" i="1">
                              <a:latin typeface="Cambria Math" panose="02040503050406030204" pitchFamily="18" charset="0"/>
                            </a:rPr>
                            <m:t>𝑥</m:t>
                          </m:r>
                          <m:r>
                            <a:rPr lang="en-AU" sz="2000" i="1">
                              <a:latin typeface="Cambria Math" panose="02040503050406030204" pitchFamily="18" charset="0"/>
                            </a:rPr>
                            <m:t>+4</m:t>
                          </m:r>
                        </m:e>
                      </m:rad>
                      <m:r>
                        <m:rPr>
                          <m:aln/>
                        </m:rPr>
                        <a:rPr lang="en-AU" sz="2000" i="1">
                          <a:latin typeface="Cambria Math" panose="02040503050406030204" pitchFamily="18" charset="0"/>
                        </a:rPr>
                        <m:t>=</m:t>
                      </m:r>
                      <m:r>
                        <a:rPr lang="en-AU" sz="2000" i="1">
                          <a:latin typeface="Cambria Math" panose="02040503050406030204" pitchFamily="18" charset="0"/>
                        </a:rPr>
                        <m:t>5</m:t>
                      </m:r>
                    </m:oMath>
                  </m:oMathPara>
                </a14:m>
                <a:endParaRPr lang="en-AU"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ad>
                        <m:radPr>
                          <m:degHide m:val="on"/>
                          <m:ctrlPr>
                            <a:rPr lang="en-AU" sz="2000" i="1" smtClean="0">
                              <a:latin typeface="Cambria Math" panose="02040503050406030204" pitchFamily="18" charset="0"/>
                            </a:rPr>
                          </m:ctrlPr>
                        </m:radPr>
                        <m:deg/>
                        <m:e>
                          <m:r>
                            <a:rPr lang="en-AU" sz="2000" i="1">
                              <a:latin typeface="Cambria Math" panose="02040503050406030204" pitchFamily="18" charset="0"/>
                            </a:rPr>
                            <m:t>5</m:t>
                          </m:r>
                          <m:r>
                            <a:rPr lang="en-AU" sz="2000" i="1">
                              <a:latin typeface="Cambria Math" panose="02040503050406030204" pitchFamily="18" charset="0"/>
                            </a:rPr>
                            <m:t>𝑥</m:t>
                          </m:r>
                          <m:r>
                            <a:rPr lang="en-AU" sz="2000" i="1">
                              <a:latin typeface="Cambria Math" panose="02040503050406030204" pitchFamily="18" charset="0"/>
                            </a:rPr>
                            <m:t>+4</m:t>
                          </m:r>
                        </m:e>
                      </m:rad>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5</m:t>
                          </m:r>
                        </m:num>
                        <m:den>
                          <m:r>
                            <a:rPr lang="en-AU" sz="2000" i="1">
                              <a:latin typeface="Cambria Math" panose="02040503050406030204" pitchFamily="18" charset="0"/>
                            </a:rPr>
                            <m:t>6</m:t>
                          </m:r>
                        </m:den>
                      </m:f>
                    </m:oMath>
                    <m:oMath xmlns:m="http://schemas.openxmlformats.org/officeDocument/2006/math">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25</m:t>
                          </m:r>
                        </m:num>
                        <m:den>
                          <m:r>
                            <a:rPr lang="en-AU" sz="2000" b="0" i="1" smtClean="0">
                              <a:latin typeface="Cambria Math" panose="02040503050406030204" pitchFamily="18" charset="0"/>
                            </a:rPr>
                            <m:t>36</m:t>
                          </m:r>
                        </m:den>
                      </m:f>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25</m:t>
                              </m:r>
                            </m:num>
                            <m:den>
                              <m:r>
                                <a:rPr lang="en-AU" sz="2000" b="0" i="1" smtClean="0">
                                  <a:latin typeface="Cambria Math" panose="02040503050406030204" pitchFamily="18" charset="0"/>
                                </a:rPr>
                                <m:t>36</m:t>
                              </m:r>
                            </m:den>
                          </m:f>
                          <m:r>
                            <a:rPr lang="en-AU" sz="2000" b="0" i="1" smtClean="0">
                              <a:latin typeface="Cambria Math" panose="02040503050406030204" pitchFamily="18" charset="0"/>
                            </a:rPr>
                            <m:t>−4</m:t>
                          </m:r>
                        </m:num>
                        <m:den>
                          <m:r>
                            <a:rPr lang="en-AU" sz="2000" b="0" i="1" smtClean="0">
                              <a:latin typeface="Cambria Math" panose="02040503050406030204" pitchFamily="18" charset="0"/>
                            </a:rPr>
                            <m:t>5</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119</m:t>
                          </m:r>
                        </m:num>
                        <m:den>
                          <m:r>
                            <a:rPr lang="en-AU" sz="2000" b="0" i="1" smtClean="0">
                              <a:latin typeface="Cambria Math" panose="02040503050406030204" pitchFamily="18" charset="0"/>
                            </a:rPr>
                            <m:t>180</m:t>
                          </m:r>
                        </m:den>
                      </m:f>
                    </m:oMath>
                  </m:oMathPara>
                </a14:m>
                <a:endParaRPr lang="en-AU" sz="2000" dirty="0"/>
              </a:p>
            </p:txBody>
          </p:sp>
        </mc:Choice>
        <mc:Fallback xmlns="">
          <p:sp>
            <p:nvSpPr>
              <p:cNvPr id="16" name="TextBox 15">
                <a:extLst>
                  <a:ext uri="{FF2B5EF4-FFF2-40B4-BE49-F238E27FC236}">
                    <a16:creationId xmlns:a16="http://schemas.microsoft.com/office/drawing/2014/main" id="{FFF43E28-DCF4-936A-55C2-6A8742D71687}"/>
                  </a:ext>
                </a:extLst>
              </p:cNvPr>
              <p:cNvSpPr txBox="1">
                <a:spLocks noRot="1" noChangeAspect="1" noMove="1" noResize="1" noEditPoints="1" noAdjustHandles="1" noChangeArrowheads="1" noChangeShapeType="1" noTextEdit="1"/>
              </p:cNvSpPr>
              <p:nvPr/>
            </p:nvSpPr>
            <p:spPr>
              <a:xfrm>
                <a:off x="6506818" y="1730004"/>
                <a:ext cx="2881158" cy="4791889"/>
              </a:xfrm>
              <a:prstGeom prst="rect">
                <a:avLst/>
              </a:prstGeom>
              <a:blipFill>
                <a:blip r:embed="rId5"/>
                <a:stretch>
                  <a:fillRect l="-2114"/>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46564B9F-3AF1-3920-EF0A-CD2F9996A72B}"/>
              </a:ext>
            </a:extLst>
          </p:cNvPr>
          <p:cNvSpPr/>
          <p:nvPr/>
        </p:nvSpPr>
        <p:spPr>
          <a:xfrm>
            <a:off x="1816695" y="5161424"/>
            <a:ext cx="3443653" cy="1426798"/>
          </a:xfrm>
          <a:prstGeom prst="wedgeRoundRectCallout">
            <a:avLst>
              <a:gd name="adj1" fmla="val 108243"/>
              <a:gd name="adj2" fmla="val -148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is the domain of the curve? Does this answer exist in this domain?</a:t>
            </a:r>
          </a:p>
        </p:txBody>
      </p:sp>
    </p:spTree>
    <p:extLst>
      <p:ext uri="{BB962C8B-B14F-4D97-AF65-F5344CB8AC3E}">
        <p14:creationId xmlns:p14="http://schemas.microsoft.com/office/powerpoint/2010/main" val="172535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 Style questions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908058"/>
                <a:ext cx="11484000" cy="694507"/>
              </a:xfrm>
            </p:spPr>
            <p:txBody>
              <a:bodyPr/>
              <a:lstStyle/>
              <a:p>
                <a:r>
                  <a:rPr lang="en-AU" sz="1800" dirty="0">
                    <a:latin typeface="+mn-lt"/>
                  </a:rPr>
                  <a:t>Show that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e>
                        </m:rad>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5</m:t>
                            </m:r>
                          </m:e>
                        </m:rad>
                      </m:den>
                    </m:f>
                  </m:oMath>
                </a14:m>
                <a:r>
                  <a:rPr lang="en-AU" sz="1800" dirty="0">
                    <a:latin typeface="+mn-lt"/>
                  </a:rPr>
                  <a:t> when the derivative of the graph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rad>
                    <m:r>
                      <a:rPr lang="en-AU" sz="1800" b="0" i="1" smtClean="0">
                        <a:latin typeface="Cambria Math" panose="02040503050406030204" pitchFamily="18" charset="0"/>
                      </a:rPr>
                      <m:t> </m:t>
                    </m:r>
                  </m:oMath>
                </a14:m>
                <a:r>
                  <a:rPr lang="en-AU" sz="1800" b="0" dirty="0">
                    <a:latin typeface="+mn-lt"/>
                  </a:rPr>
                  <a:t>is equal to 2.</a:t>
                </a:r>
                <a:endParaRPr lang="en-AU" sz="1800"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908058"/>
                <a:ext cx="11484000" cy="694507"/>
              </a:xfrm>
              <a:blipFill>
                <a:blip r:embed="rId3"/>
                <a:stretch>
                  <a:fillRect l="-12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0BA28D-2DBE-9CB3-EF35-DFFF69C96281}"/>
                  </a:ext>
                </a:extLst>
              </p:cNvPr>
              <p:cNvSpPr txBox="1"/>
              <p:nvPr/>
            </p:nvSpPr>
            <p:spPr>
              <a:xfrm>
                <a:off x="917840" y="1867533"/>
                <a:ext cx="2839156" cy="3387902"/>
              </a:xfrm>
              <a:prstGeom prst="rect">
                <a:avLst/>
              </a:prstGeom>
              <a:noFill/>
            </p:spPr>
            <p:txBody>
              <a:bodyPr wrap="none" lIns="0" tIns="0" rIns="0" bIns="0" rtlCol="0">
                <a:noAutofit/>
              </a:bodyPr>
              <a:lstStyle/>
              <a:p>
                <a:pPr>
                  <a:lnSpc>
                    <a:spcPct val="150000"/>
                  </a:lnSpc>
                </a:pPr>
                <a:r>
                  <a:rPr lang="en-AU" sz="1800" u="sng" dirty="0">
                    <a:cs typeface="Arial" panose="020B0604020202020204" pitchFamily="34" charset="0"/>
                  </a:rPr>
                  <a:t>Finding the derivative</a:t>
                </a:r>
              </a:p>
              <a:p>
                <a:pPr>
                  <a:lnSpc>
                    <a:spcPct val="125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i="1">
                                      <a:latin typeface="Cambria Math" panose="02040503050406030204" pitchFamily="18" charset="0"/>
                                    </a:rPr>
                                    <m:t>𝑥</m:t>
                                  </m:r>
                                </m:e>
                                <m:sup>
                                  <m:r>
                                    <a:rPr lang="en-AU" sz="1800" b="0" i="1" smtClean="0">
                                      <a:latin typeface="Cambria Math" panose="02040503050406030204" pitchFamily="18" charset="0"/>
                                    </a:rPr>
                                    <m:t>2</m:t>
                                  </m:r>
                                </m:sup>
                              </m:sSup>
                            </m:e>
                          </m:d>
                        </m:e>
                        <m:sup>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up>
                      </m:sSup>
                    </m:oMath>
                    <m:oMath xmlns:m="http://schemas.openxmlformats.org/officeDocument/2006/math">
                      <m:r>
                        <a:rPr lang="en-AU" sz="1800" b="0" i="1" smtClean="0">
                          <a:latin typeface="Cambria Math" panose="02040503050406030204" pitchFamily="18" charset="0"/>
                        </a:rPr>
                        <m:t>𝑢</m:t>
                      </m:r>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=−2</m:t>
                      </m:r>
                      <m:r>
                        <a:rPr lang="en-AU" sz="1800" b="0" i="1" smtClean="0">
                          <a:latin typeface="Cambria Math" panose="02040503050406030204" pitchFamily="18" charset="0"/>
                        </a:rPr>
                        <m:t>𝑥</m:t>
                      </m:r>
                    </m:oMath>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up>
                      </m:sSup>
                    </m:oMath>
                    <m:oMath xmlns:m="http://schemas.openxmlformats.org/officeDocument/2006/math">
                      <m:f>
                        <m:fPr>
                          <m:ctrlPr>
                            <a:rPr lang="en-AU" sz="1800" b="0" i="1" smtClean="0">
                              <a:latin typeface="Cambria Math" panose="02040503050406030204" pitchFamily="18" charset="0"/>
                            </a:rPr>
                          </m:ctrlPr>
                        </m:fPr>
                        <m:num>
                          <m:r>
                            <m:rPr>
                              <m:sty m:val="p"/>
                            </m:rPr>
                            <a:rPr lang="en-AU" sz="1800" b="0" i="0" smtClean="0">
                              <a:latin typeface="Cambria Math" panose="02040503050406030204" pitchFamily="18" charset="0"/>
                            </a:rPr>
                            <m:t>dy</m:t>
                          </m:r>
                        </m:num>
                        <m:den>
                          <m:r>
                            <m:rPr>
                              <m:sty m:val="p"/>
                            </m:rPr>
                            <a:rPr lang="en-AU" sz="1800" b="0" i="0" smtClean="0">
                              <a:latin typeface="Cambria Math" panose="02040503050406030204" pitchFamily="18" charset="0"/>
                            </a:rPr>
                            <m:t>d</m:t>
                          </m:r>
                          <m:r>
                            <a:rPr lang="en-AU" sz="1800" b="0" i="1" smtClean="0">
                              <a:latin typeface="Cambria Math" panose="02040503050406030204" pitchFamily="18" charset="0"/>
                            </a:rPr>
                            <m:t>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sSup>
                        <m:sSupPr>
                          <m:ctrlPr>
                            <a:rPr lang="en-AU" sz="1800" i="1">
                              <a:latin typeface="Cambria Math" panose="02040503050406030204" pitchFamily="18" charset="0"/>
                            </a:rPr>
                          </m:ctrlPr>
                        </m:sSupPr>
                        <m:e>
                          <m:r>
                            <a:rPr lang="en-AU" sz="1800" i="1">
                              <a:latin typeface="Cambria Math" panose="02040503050406030204" pitchFamily="18" charset="0"/>
                            </a:rPr>
                            <m:t>𝑢</m:t>
                          </m:r>
                        </m:e>
                        <m:sup>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d>
                        </m:e>
                        <m: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up>
                      </m:sSup>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m:t>
                          </m:r>
                          <m:r>
                            <a:rPr lang="en-AU" sz="1800" b="0" i="1" smtClean="0">
                              <a:latin typeface="Cambria Math" panose="02040503050406030204" pitchFamily="18" charset="0"/>
                            </a:rPr>
                            <m:t>𝑥</m:t>
                          </m:r>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rad>
                        </m:den>
                      </m:f>
                    </m:oMath>
                  </m:oMathPara>
                </a14:m>
                <a:endParaRPr lang="en-AU" sz="1800" dirty="0"/>
              </a:p>
            </p:txBody>
          </p:sp>
        </mc:Choice>
        <mc:Fallback xmlns="">
          <p:sp>
            <p:nvSpPr>
              <p:cNvPr id="2" name="TextBox 1">
                <a:extLst>
                  <a:ext uri="{FF2B5EF4-FFF2-40B4-BE49-F238E27FC236}">
                    <a16:creationId xmlns:a16="http://schemas.microsoft.com/office/drawing/2014/main" id="{0C0BA28D-2DBE-9CB3-EF35-DFFF69C96281}"/>
                  </a:ext>
                </a:extLst>
              </p:cNvPr>
              <p:cNvSpPr txBox="1">
                <a:spLocks noRot="1" noChangeAspect="1" noMove="1" noResize="1" noEditPoints="1" noAdjustHandles="1" noChangeArrowheads="1" noChangeShapeType="1" noTextEdit="1"/>
              </p:cNvSpPr>
              <p:nvPr/>
            </p:nvSpPr>
            <p:spPr>
              <a:xfrm>
                <a:off x="917840" y="1867533"/>
                <a:ext cx="2839156" cy="3387902"/>
              </a:xfrm>
              <a:prstGeom prst="rect">
                <a:avLst/>
              </a:prstGeom>
              <a:blipFill>
                <a:blip r:embed="rId4"/>
                <a:stretch>
                  <a:fillRect l="-5357" b="-39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805F06-3702-6296-CCF3-BE97A5AA48AA}"/>
                  </a:ext>
                </a:extLst>
              </p:cNvPr>
              <p:cNvSpPr txBox="1"/>
              <p:nvPr/>
            </p:nvSpPr>
            <p:spPr>
              <a:xfrm>
                <a:off x="4909930" y="1863969"/>
                <a:ext cx="3358917" cy="4627805"/>
              </a:xfrm>
              <a:prstGeom prst="rect">
                <a:avLst/>
              </a:prstGeom>
              <a:noFill/>
            </p:spPr>
            <p:txBody>
              <a:bodyPr wrap="square">
                <a:spAutoFit/>
              </a:bodyPr>
              <a:lstStyle/>
              <a:p>
                <a:r>
                  <a:rPr lang="en-AU" sz="1800" u="sng" dirty="0">
                    <a:cs typeface="Arial" panose="020B0604020202020204" pitchFamily="34" charset="0"/>
                  </a:rPr>
                  <a:t>Solving for</a:t>
                </a:r>
                <a:r>
                  <a:rPr lang="en-AU" sz="1800" dirty="0">
                    <a:cs typeface="Arial" panose="020B0604020202020204" pitchFamily="34" charset="0"/>
                  </a:rPr>
                  <a:t> </a:t>
                </a:r>
                <a14:m>
                  <m:oMath xmlns:m="http://schemas.openxmlformats.org/officeDocument/2006/math">
                    <m:f>
                      <m:fPr>
                        <m:ctrlPr>
                          <a:rPr lang="en-AU" sz="1800" i="1">
                            <a:latin typeface="Cambria Math" panose="02040503050406030204" pitchFamily="18" charset="0"/>
                            <a:cs typeface="Arial" panose="020B0604020202020204" pitchFamily="34" charset="0"/>
                          </a:rPr>
                        </m:ctrlPr>
                      </m:fPr>
                      <m:num>
                        <m:r>
                          <m:rPr>
                            <m:sty m:val="p"/>
                          </m:rPr>
                          <a:rPr lang="en-AU" sz="1800">
                            <a:latin typeface="Cambria Math" panose="02040503050406030204" pitchFamily="18" charset="0"/>
                            <a:cs typeface="Arial" panose="020B0604020202020204" pitchFamily="34" charset="0"/>
                          </a:rPr>
                          <m:t>dy</m:t>
                        </m:r>
                      </m:num>
                      <m:den>
                        <m:r>
                          <m:rPr>
                            <m:sty m:val="p"/>
                          </m:rPr>
                          <a:rPr lang="en-AU" sz="1800">
                            <a:latin typeface="Cambria Math" panose="02040503050406030204" pitchFamily="18" charset="0"/>
                            <a:cs typeface="Arial" panose="020B0604020202020204" pitchFamily="34" charset="0"/>
                          </a:rPr>
                          <m:t>d</m:t>
                        </m:r>
                        <m:r>
                          <a:rPr lang="en-AU" sz="1800">
                            <a:latin typeface="Cambria Math" panose="02040503050406030204" pitchFamily="18" charset="0"/>
                            <a:cs typeface="Arial" panose="020B0604020202020204" pitchFamily="34" charset="0"/>
                          </a:rPr>
                          <m:t>𝑥</m:t>
                        </m:r>
                      </m:den>
                    </m:f>
                    <m:r>
                      <m:rPr>
                        <m:aln/>
                      </m:rPr>
                      <a:rPr lang="en-AU" sz="1800">
                        <a:latin typeface="Cambria Math" panose="02040503050406030204" pitchFamily="18" charset="0"/>
                        <a:cs typeface="Arial" panose="020B0604020202020204" pitchFamily="34" charset="0"/>
                      </a:rPr>
                      <m:t>=</m:t>
                    </m:r>
                    <m:r>
                      <a:rPr lang="en-AU" sz="1800">
                        <a:latin typeface="Cambria Math" panose="02040503050406030204" pitchFamily="18" charset="0"/>
                        <a:cs typeface="Arial" panose="020B0604020202020204" pitchFamily="34" charset="0"/>
                      </a:rPr>
                      <m:t>2</m:t>
                    </m:r>
                  </m:oMath>
                </a14:m>
                <a:endParaRPr lang="en-AU" sz="1800" dirty="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m:t>
                          </m:r>
                          <m:r>
                            <a:rPr lang="en-AU" sz="2000" b="0" i="1" smtClean="0">
                              <a:latin typeface="Cambria Math" panose="02040503050406030204" pitchFamily="18" charset="0"/>
                            </a:rPr>
                            <m:t>𝑥</m:t>
                          </m:r>
                        </m:num>
                        <m:den>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7−</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rad>
                        </m:den>
                      </m:f>
                    </m:oMath>
                    <m:oMath xmlns:m="http://schemas.openxmlformats.org/officeDocument/2006/math">
                      <m:r>
                        <a:rPr lang="en-AU" sz="2000" b="0" i="1" smtClean="0">
                          <a:latin typeface="Cambria Math" panose="02040503050406030204" pitchFamily="18" charset="0"/>
                        </a:rPr>
                        <m:t>2</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7−</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rad>
                      <m:r>
                        <m:rPr>
                          <m:aln/>
                        </m:rPr>
                        <a:rPr lang="en-AU" sz="2000" b="0" i="1" smtClean="0">
                          <a:latin typeface="Cambria Math" panose="02040503050406030204" pitchFamily="18" charset="0"/>
                        </a:rPr>
                        <m:t>=</m:t>
                      </m:r>
                      <m:r>
                        <a:rPr lang="en-AU" sz="2000" b="0" i="1" smtClean="0">
                          <a:latin typeface="Cambria Math" panose="02040503050406030204" pitchFamily="18" charset="0"/>
                        </a:rPr>
                        <m:t>−</m:t>
                      </m:r>
                      <m:r>
                        <a:rPr lang="en-AU" sz="2000" b="0" i="1" smtClean="0">
                          <a:latin typeface="Cambria Math" panose="02040503050406030204" pitchFamily="18" charset="0"/>
                        </a:rPr>
                        <m:t>𝑥</m:t>
                      </m:r>
                    </m:oMath>
                    <m:oMath xmlns:m="http://schemas.openxmlformats.org/officeDocument/2006/math">
                      <m:r>
                        <a:rPr lang="en-AU" sz="2000" b="0" i="1" smtClean="0">
                          <a:latin typeface="Cambria Math" panose="02040503050406030204" pitchFamily="18" charset="0"/>
                        </a:rPr>
                        <m:t>4</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7−</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d>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oMath>
                    <m:oMath xmlns:m="http://schemas.openxmlformats.org/officeDocument/2006/math">
                      <m:r>
                        <a:rPr lang="en-AU" sz="2000" b="0" i="1" smtClean="0">
                          <a:latin typeface="Cambria Math" panose="02040503050406030204" pitchFamily="18" charset="0"/>
                        </a:rPr>
                        <m:t>28−4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oMath>
                    <m:oMath xmlns:m="http://schemas.openxmlformats.org/officeDocument/2006/math">
                      <m:r>
                        <a:rPr lang="en-AU" sz="2000" b="0" i="1" smtClean="0">
                          <a:latin typeface="Cambria Math" panose="02040503050406030204" pitchFamily="18" charset="0"/>
                        </a:rPr>
                        <m:t>28</m:t>
                      </m:r>
                      <m:r>
                        <m:rPr>
                          <m:aln/>
                        </m:rPr>
                        <a:rPr lang="en-AU" sz="2000" b="0" i="1" smtClean="0">
                          <a:latin typeface="Cambria Math" panose="02040503050406030204" pitchFamily="18" charset="0"/>
                        </a:rPr>
                        <m:t>=</m:t>
                      </m:r>
                      <m:r>
                        <a:rPr lang="en-AU" sz="2000" b="0" i="1" smtClean="0">
                          <a:latin typeface="Cambria Math" panose="02040503050406030204" pitchFamily="18" charset="0"/>
                        </a:rPr>
                        <m:t>5</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28</m:t>
                          </m:r>
                        </m:num>
                        <m:den>
                          <m:r>
                            <a:rPr lang="en-AU" sz="2000" b="0" i="1" smtClean="0">
                              <a:latin typeface="Cambria Math" panose="02040503050406030204" pitchFamily="18" charset="0"/>
                            </a:rPr>
                            <m:t>5</m:t>
                          </m:r>
                        </m:den>
                      </m:f>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rad>
                        <m:radPr>
                          <m:degHide m:val="on"/>
                          <m:ctrlPr>
                            <a:rPr lang="en-AU" sz="2000" b="0" i="1" smtClean="0">
                              <a:latin typeface="Cambria Math" panose="02040503050406030204" pitchFamily="18" charset="0"/>
                            </a:rPr>
                          </m:ctrlPr>
                        </m:radPr>
                        <m:deg/>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28</m:t>
                              </m:r>
                            </m:num>
                            <m:den>
                              <m:r>
                                <a:rPr lang="en-AU" sz="2000" b="0" i="1" smtClean="0">
                                  <a:latin typeface="Cambria Math" panose="02040503050406030204" pitchFamily="18" charset="0"/>
                                </a:rPr>
                                <m:t>5</m:t>
                              </m:r>
                            </m:den>
                          </m:f>
                        </m:e>
                      </m:rad>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7</m:t>
                              </m:r>
                            </m:e>
                          </m:rad>
                        </m:num>
                        <m:den>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5</m:t>
                              </m:r>
                            </m:e>
                          </m:rad>
                        </m:den>
                      </m:f>
                    </m:oMath>
                  </m:oMathPara>
                </a14:m>
                <a:endParaRPr lang="en-AU" sz="2000" dirty="0"/>
              </a:p>
            </p:txBody>
          </p:sp>
        </mc:Choice>
        <mc:Fallback xmlns="">
          <p:sp>
            <p:nvSpPr>
              <p:cNvPr id="10" name="TextBox 9">
                <a:extLst>
                  <a:ext uri="{FF2B5EF4-FFF2-40B4-BE49-F238E27FC236}">
                    <a16:creationId xmlns:a16="http://schemas.microsoft.com/office/drawing/2014/main" id="{DD805F06-3702-6296-CCF3-BE97A5AA48AA}"/>
                  </a:ext>
                </a:extLst>
              </p:cNvPr>
              <p:cNvSpPr txBox="1">
                <a:spLocks noRot="1" noChangeAspect="1" noMove="1" noResize="1" noEditPoints="1" noAdjustHandles="1" noChangeArrowheads="1" noChangeShapeType="1" noTextEdit="1"/>
              </p:cNvSpPr>
              <p:nvPr/>
            </p:nvSpPr>
            <p:spPr>
              <a:xfrm>
                <a:off x="4909930" y="1863969"/>
                <a:ext cx="3358917" cy="4627805"/>
              </a:xfrm>
              <a:prstGeom prst="rect">
                <a:avLst/>
              </a:prstGeom>
              <a:blipFill>
                <a:blip r:embed="rId5"/>
                <a:stretch>
                  <a:fillRect l="-1509"/>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D391BFE3-BE56-9F80-26A6-70CF894963DB}"/>
              </a:ext>
              <a:ext uri="{C183D7F6-B498-43B3-948B-1728B52AA6E4}">
                <adec:decorative xmlns:adec="http://schemas.microsoft.com/office/drawing/2017/decorative" val="1"/>
              </a:ext>
            </a:extLst>
          </p:cNvPr>
          <p:cNvCxnSpPr/>
          <p:nvPr/>
        </p:nvCxnSpPr>
        <p:spPr>
          <a:xfrm>
            <a:off x="4466492" y="1863969"/>
            <a:ext cx="0" cy="42642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09EF4953-B726-5D66-61BB-FB4B2DCFBBB3}"/>
                  </a:ext>
                </a:extLst>
              </p:cNvPr>
              <p:cNvSpPr/>
              <p:nvPr/>
            </p:nvSpPr>
            <p:spPr>
              <a:xfrm>
                <a:off x="8659582" y="2848085"/>
                <a:ext cx="2824418" cy="1426798"/>
              </a:xfrm>
              <a:prstGeom prst="wedgeRoundRectCallout">
                <a:avLst>
                  <a:gd name="adj1" fmla="val -74222"/>
                  <a:gd name="adj2" fmla="val 1731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can you show that the solution is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e>
                        </m:rad>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5</m:t>
                            </m:r>
                          </m:e>
                        </m:rad>
                      </m:den>
                    </m:f>
                  </m:oMath>
                </a14:m>
                <a:r>
                  <a:rPr lang="en-AU" sz="1800" dirty="0"/>
                  <a:t>?</a:t>
                </a:r>
              </a:p>
            </p:txBody>
          </p:sp>
        </mc:Choice>
        <mc:Fallback xmlns="">
          <p:sp>
            <p:nvSpPr>
              <p:cNvPr id="14" name="Speech Bubble: Rectangle with Corners Rounded 13">
                <a:extLst>
                  <a:ext uri="{FF2B5EF4-FFF2-40B4-BE49-F238E27FC236}">
                    <a16:creationId xmlns:a16="http://schemas.microsoft.com/office/drawing/2014/main" id="{09EF4953-B726-5D66-61BB-FB4B2DCFBBB3}"/>
                  </a:ext>
                </a:extLst>
              </p:cNvPr>
              <p:cNvSpPr>
                <a:spLocks noRot="1" noChangeAspect="1" noMove="1" noResize="1" noEditPoints="1" noAdjustHandles="1" noChangeArrowheads="1" noChangeShapeType="1" noTextEdit="1"/>
              </p:cNvSpPr>
              <p:nvPr/>
            </p:nvSpPr>
            <p:spPr>
              <a:xfrm>
                <a:off x="8659582" y="2848085"/>
                <a:ext cx="2824418" cy="1426798"/>
              </a:xfrm>
              <a:prstGeom prst="wedgeRoundRectCallout">
                <a:avLst>
                  <a:gd name="adj1" fmla="val -74222"/>
                  <a:gd name="adj2" fmla="val 173124"/>
                  <a:gd name="adj3" fmla="val 16667"/>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A61F-6AAA-37BD-234A-E1FE06CFF9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9BF59-DB11-9457-6D52-076EB0AEC98F}"/>
              </a:ext>
            </a:extLst>
          </p:cNvPr>
          <p:cNvSpPr>
            <a:spLocks noGrp="1"/>
          </p:cNvSpPr>
          <p:nvPr>
            <p:ph type="title"/>
          </p:nvPr>
        </p:nvSpPr>
        <p:spPr/>
        <p:txBody>
          <a:bodyPr/>
          <a:lstStyle/>
          <a:p>
            <a:r>
              <a:rPr lang="en-AU" dirty="0">
                <a:latin typeface="+mj-lt"/>
              </a:rPr>
              <a:t>HSC Style questions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790F5C2-3F38-97DC-B3B4-3B023839A56A}"/>
                  </a:ext>
                </a:extLst>
              </p:cNvPr>
              <p:cNvSpPr>
                <a:spLocks noGrp="1"/>
              </p:cNvSpPr>
              <p:nvPr>
                <p:ph type="body" sz="quarter" idx="17"/>
              </p:nvPr>
            </p:nvSpPr>
            <p:spPr>
              <a:xfrm>
                <a:off x="360000" y="1009833"/>
                <a:ext cx="11484000" cy="694507"/>
              </a:xfrm>
            </p:spPr>
            <p:txBody>
              <a:bodyPr/>
              <a:lstStyle/>
              <a:p>
                <a:r>
                  <a:rPr lang="en-AU" sz="1800" dirty="0">
                    <a:latin typeface="+mn-lt"/>
                  </a:rPr>
                  <a:t>Show that the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e>
                        </m:rad>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5</m:t>
                            </m:r>
                          </m:e>
                        </m:rad>
                      </m:den>
                    </m:f>
                  </m:oMath>
                </a14:m>
                <a:r>
                  <a:rPr lang="en-AU" sz="1800" dirty="0">
                    <a:latin typeface="+mn-lt"/>
                  </a:rPr>
                  <a:t> when the derivative of the graph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rad>
                    <m:r>
                      <a:rPr lang="en-AU" sz="1800" b="0" i="1" smtClean="0">
                        <a:latin typeface="Cambria Math" panose="02040503050406030204" pitchFamily="18" charset="0"/>
                      </a:rPr>
                      <m:t> </m:t>
                    </m:r>
                  </m:oMath>
                </a14:m>
                <a:r>
                  <a:rPr lang="en-AU" sz="1800" b="0" dirty="0">
                    <a:latin typeface="+mn-lt"/>
                  </a:rPr>
                  <a:t>is equal to 2.</a:t>
                </a:r>
                <a:endParaRPr lang="en-AU" sz="1800" dirty="0">
                  <a:latin typeface="+mn-lt"/>
                </a:endParaRPr>
              </a:p>
            </p:txBody>
          </p:sp>
        </mc:Choice>
        <mc:Fallback xmlns="">
          <p:sp>
            <p:nvSpPr>
              <p:cNvPr id="12" name="Text Placeholder 11">
                <a:extLst>
                  <a:ext uri="{FF2B5EF4-FFF2-40B4-BE49-F238E27FC236}">
                    <a16:creationId xmlns:a16="http://schemas.microsoft.com/office/drawing/2014/main" id="{D790F5C2-3F38-97DC-B3B4-3B023839A56A}"/>
                  </a:ext>
                </a:extLst>
              </p:cNvPr>
              <p:cNvSpPr>
                <a:spLocks noGrp="1" noRot="1" noChangeAspect="1" noMove="1" noResize="1" noEditPoints="1" noAdjustHandles="1" noChangeArrowheads="1" noChangeShapeType="1" noTextEdit="1"/>
              </p:cNvSpPr>
              <p:nvPr>
                <p:ph type="body" sz="quarter" idx="17"/>
              </p:nvPr>
            </p:nvSpPr>
            <p:spPr>
              <a:xfrm>
                <a:off x="360000" y="1009833"/>
                <a:ext cx="11484000" cy="694507"/>
              </a:xfrm>
              <a:blipFill>
                <a:blip r:embed="rId3"/>
                <a:stretch>
                  <a:fillRect l="-12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CA49AC2-6AD7-A71D-614F-08B119A47E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cxnSp>
        <p:nvCxnSpPr>
          <p:cNvPr id="13" name="Straight Connector 12">
            <a:extLst>
              <a:ext uri="{FF2B5EF4-FFF2-40B4-BE49-F238E27FC236}">
                <a16:creationId xmlns:a16="http://schemas.microsoft.com/office/drawing/2014/main" id="{791FFE86-467E-DF29-089C-6B9675ED7CED}"/>
              </a:ext>
              <a:ext uri="{C183D7F6-B498-43B3-948B-1728B52AA6E4}">
                <adec:decorative xmlns:adec="http://schemas.microsoft.com/office/drawing/2017/decorative" val="1"/>
              </a:ext>
            </a:extLst>
          </p:cNvPr>
          <p:cNvCxnSpPr/>
          <p:nvPr/>
        </p:nvCxnSpPr>
        <p:spPr>
          <a:xfrm>
            <a:off x="6096000" y="2110153"/>
            <a:ext cx="0" cy="426426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A57086-D89F-B23D-7B6E-84567C1BEF37}"/>
                  </a:ext>
                </a:extLst>
              </p:cNvPr>
              <p:cNvSpPr txBox="1"/>
              <p:nvPr/>
            </p:nvSpPr>
            <p:spPr>
              <a:xfrm>
                <a:off x="492369" y="2110153"/>
                <a:ext cx="4141177" cy="3804457"/>
              </a:xfrm>
              <a:prstGeom prst="rect">
                <a:avLst/>
              </a:prstGeom>
              <a:noFill/>
            </p:spPr>
            <p:txBody>
              <a:bodyPr wrap="square" lIns="0" tIns="0" rIns="0" bIns="0" rtlCol="0">
                <a:noAutofit/>
              </a:bodyPr>
              <a:lstStyle/>
              <a:p>
                <a:pPr algn="l">
                  <a:lnSpc>
                    <a:spcPct val="114000"/>
                  </a:lnSpc>
                  <a:spcAft>
                    <a:spcPts val="600"/>
                  </a:spcAft>
                </a:pPr>
                <a:r>
                  <a:rPr lang="en-AU" sz="1800" b="1" dirty="0"/>
                  <a:t>Graphical justification</a:t>
                </a:r>
                <a:endParaRPr lang="en-AU" sz="1800" dirty="0"/>
              </a:p>
              <a:p>
                <a:pPr>
                  <a:lnSpc>
                    <a:spcPct val="114000"/>
                  </a:lnSpc>
                  <a:spcAft>
                    <a:spcPts val="600"/>
                  </a:spcAft>
                </a:pPr>
                <a:r>
                  <a:rPr lang="en-AU" sz="1800" dirty="0"/>
                  <a:t>Since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7−</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e>
                    </m:rad>
                  </m:oMath>
                </a14:m>
                <a:r>
                  <a:rPr lang="en-AU" sz="1800" dirty="0"/>
                  <a:t> is a positive semi circle, a tangent with </a:t>
                </a:r>
                <a14:m>
                  <m:oMath xmlns:m="http://schemas.openxmlformats.org/officeDocument/2006/math">
                    <m:r>
                      <a:rPr lang="en-AU" sz="1800" b="0" i="1" smtClean="0">
                        <a:latin typeface="Cambria Math" panose="02040503050406030204" pitchFamily="18" charset="0"/>
                      </a:rPr>
                      <m:t>𝑚</m:t>
                    </m:r>
                    <m:r>
                      <a:rPr lang="en-AU" sz="1800" b="0" i="1" smtClean="0">
                        <a:latin typeface="Cambria Math" panose="02040503050406030204" pitchFamily="18" charset="0"/>
                      </a:rPr>
                      <m:t>=2</m:t>
                    </m:r>
                  </m:oMath>
                </a14:m>
                <a:r>
                  <a:rPr lang="en-AU" sz="1800" dirty="0"/>
                  <a:t> must have a negative </a:t>
                </a:r>
                <a14:m>
                  <m:oMath xmlns:m="http://schemas.openxmlformats.org/officeDocument/2006/math">
                    <m:r>
                      <a:rPr lang="en-AU" sz="1800" b="0" i="1" smtClean="0">
                        <a:latin typeface="Cambria Math" panose="02040503050406030204" pitchFamily="18" charset="0"/>
                      </a:rPr>
                      <m:t>𝑥</m:t>
                    </m:r>
                  </m:oMath>
                </a14:m>
                <a:r>
                  <a:rPr lang="en-AU" sz="1800" dirty="0"/>
                  <a:t> value. </a:t>
                </a:r>
              </a:p>
              <a:p>
                <a:pPr algn="l">
                  <a:lnSpc>
                    <a:spcPct val="114000"/>
                  </a:lnSpc>
                  <a:spcAft>
                    <a:spcPts val="600"/>
                  </a:spcAft>
                </a:pPr>
                <a:endParaRPr lang="en-AU" sz="1800" dirty="0"/>
              </a:p>
            </p:txBody>
          </p:sp>
        </mc:Choice>
        <mc:Fallback xmlns="">
          <p:sp>
            <p:nvSpPr>
              <p:cNvPr id="5" name="TextBox 4">
                <a:extLst>
                  <a:ext uri="{FF2B5EF4-FFF2-40B4-BE49-F238E27FC236}">
                    <a16:creationId xmlns:a16="http://schemas.microsoft.com/office/drawing/2014/main" id="{2AA57086-D89F-B23D-7B6E-84567C1BEF37}"/>
                  </a:ext>
                </a:extLst>
              </p:cNvPr>
              <p:cNvSpPr txBox="1">
                <a:spLocks noRot="1" noChangeAspect="1" noMove="1" noResize="1" noEditPoints="1" noAdjustHandles="1" noChangeArrowheads="1" noChangeShapeType="1" noTextEdit="1"/>
              </p:cNvSpPr>
              <p:nvPr/>
            </p:nvSpPr>
            <p:spPr>
              <a:xfrm>
                <a:off x="492369" y="2110153"/>
                <a:ext cx="4141177" cy="3804457"/>
              </a:xfrm>
              <a:prstGeom prst="rect">
                <a:avLst/>
              </a:prstGeom>
              <a:blipFill>
                <a:blip r:embed="rId4"/>
                <a:stretch>
                  <a:fillRect l="-3364" t="-2000" r="-3364"/>
                </a:stretch>
              </a:blipFill>
            </p:spPr>
            <p:txBody>
              <a:bodyPr/>
              <a:lstStyle/>
              <a:p>
                <a:r>
                  <a:rPr lang="en-US">
                    <a:noFill/>
                  </a:rPr>
                  <a:t> </a:t>
                </a:r>
              </a:p>
            </p:txBody>
          </p:sp>
        </mc:Fallback>
      </mc:AlternateContent>
      <p:pic>
        <p:nvPicPr>
          <p:cNvPr id="7" name="Picture 6" descr="Graph of y=squareroot (7-x^2) which is a semi circle and a tangent with a gradient of 2. ">
            <a:extLst>
              <a:ext uri="{FF2B5EF4-FFF2-40B4-BE49-F238E27FC236}">
                <a16:creationId xmlns:a16="http://schemas.microsoft.com/office/drawing/2014/main" id="{5DD42286-40FE-B9FF-93D8-5A9D22C1C34D}"/>
              </a:ext>
            </a:extLst>
          </p:cNvPr>
          <p:cNvPicPr>
            <a:picLocks noChangeAspect="1"/>
          </p:cNvPicPr>
          <p:nvPr/>
        </p:nvPicPr>
        <p:blipFill>
          <a:blip r:embed="rId5"/>
          <a:stretch>
            <a:fillRect/>
          </a:stretch>
        </p:blipFill>
        <p:spPr>
          <a:xfrm>
            <a:off x="1134208" y="3749700"/>
            <a:ext cx="3223539" cy="27663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062DC1-BE02-65A8-D9AB-EB7B0A6ADED6}"/>
                  </a:ext>
                </a:extLst>
              </p:cNvPr>
              <p:cNvSpPr txBox="1"/>
              <p:nvPr/>
            </p:nvSpPr>
            <p:spPr>
              <a:xfrm>
                <a:off x="6982823" y="2236176"/>
                <a:ext cx="4508723" cy="3804457"/>
              </a:xfrm>
              <a:prstGeom prst="rect">
                <a:avLst/>
              </a:prstGeom>
              <a:noFill/>
            </p:spPr>
            <p:txBody>
              <a:bodyPr wrap="square" lIns="0" tIns="0" rIns="0" bIns="0" rtlCol="0">
                <a:noAutofit/>
              </a:bodyPr>
              <a:lstStyle/>
              <a:p>
                <a:pPr algn="l">
                  <a:lnSpc>
                    <a:spcPct val="114000"/>
                  </a:lnSpc>
                  <a:spcAft>
                    <a:spcPts val="600"/>
                  </a:spcAft>
                </a:pPr>
                <a:r>
                  <a:rPr lang="en-AU" sz="1800" b="1" dirty="0"/>
                  <a:t>Algebraic justification</a:t>
                </a:r>
                <a:endParaRPr lang="en-AU" sz="1800" dirty="0"/>
              </a:p>
              <a:p>
                <a:pPr>
                  <a:lnSpc>
                    <a:spcPct val="114000"/>
                  </a:lnSpc>
                  <a:spcAft>
                    <a:spcPts val="600"/>
                  </a:spcAft>
                </a:pPr>
                <a:r>
                  <a:rPr lang="en-AU" sz="1800" dirty="0"/>
                  <a:t>The fraction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𝑥</m:t>
                        </m:r>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7−</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e>
                        </m:rad>
                      </m:den>
                    </m:f>
                  </m:oMath>
                </a14:m>
                <a:r>
                  <a:rPr lang="en-AU" sz="1800" dirty="0"/>
                  <a:t> is a negative number on a positive number. For </a:t>
                </a:r>
                <a14:m>
                  <m:oMath xmlns:m="http://schemas.openxmlformats.org/officeDocument/2006/math">
                    <m:r>
                      <a:rPr lang="en-AU" sz="1800" i="1">
                        <a:latin typeface="Cambria Math" panose="02040503050406030204" pitchFamily="18" charset="0"/>
                      </a:rPr>
                      <m:t>2</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𝑥</m:t>
                        </m:r>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7−</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e>
                        </m:rad>
                      </m:den>
                    </m:f>
                    <m:r>
                      <a:rPr lang="en-AU" sz="1800" b="0" i="0" smtClean="0">
                        <a:latin typeface="Cambria Math" panose="02040503050406030204" pitchFamily="18" charset="0"/>
                      </a:rPr>
                      <m:t>, </m:t>
                    </m:r>
                  </m:oMath>
                </a14:m>
                <a:endParaRPr lang="en-AU" sz="1800" dirty="0"/>
              </a:p>
              <a:p>
                <a:pPr>
                  <a:lnSpc>
                    <a:spcPct val="114000"/>
                  </a:lnSpc>
                  <a:spcAft>
                    <a:spcPts val="600"/>
                  </a:spcAft>
                </a:pP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&lt;0</m:t>
                    </m:r>
                  </m:oMath>
                </a14:m>
                <a:r>
                  <a:rPr lang="en-AU" sz="1800" b="0" i="1" dirty="0">
                    <a:latin typeface="Cambria Math" panose="02040503050406030204" pitchFamily="18" charset="0"/>
                  </a:rPr>
                  <a:t> </a:t>
                </a:r>
                <a:r>
                  <a:rPr lang="en-AU" sz="1800" dirty="0"/>
                  <a:t>for the numerator to be positive </a:t>
                </a:r>
                <a:endParaRPr lang="en-AU" sz="1800" b="0" i="1" dirty="0">
                  <a:latin typeface="Cambria Math" panose="02040503050406030204" pitchFamily="18" charset="0"/>
                </a:endParaRP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7</m:t>
                              </m:r>
                            </m:e>
                          </m:rad>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5</m:t>
                              </m:r>
                            </m:e>
                          </m:rad>
                        </m:den>
                      </m:f>
                    </m:oMath>
                  </m:oMathPara>
                </a14:m>
                <a:endParaRPr lang="en-AU" sz="1800" dirty="0"/>
              </a:p>
            </p:txBody>
          </p:sp>
        </mc:Choice>
        <mc:Fallback xmlns="">
          <p:sp>
            <p:nvSpPr>
              <p:cNvPr id="8" name="TextBox 7">
                <a:extLst>
                  <a:ext uri="{FF2B5EF4-FFF2-40B4-BE49-F238E27FC236}">
                    <a16:creationId xmlns:a16="http://schemas.microsoft.com/office/drawing/2014/main" id="{2A062DC1-BE02-65A8-D9AB-EB7B0A6ADED6}"/>
                  </a:ext>
                </a:extLst>
              </p:cNvPr>
              <p:cNvSpPr txBox="1">
                <a:spLocks noRot="1" noChangeAspect="1" noMove="1" noResize="1" noEditPoints="1" noAdjustHandles="1" noChangeArrowheads="1" noChangeShapeType="1" noTextEdit="1"/>
              </p:cNvSpPr>
              <p:nvPr/>
            </p:nvSpPr>
            <p:spPr>
              <a:xfrm>
                <a:off x="6982823" y="2236176"/>
                <a:ext cx="4508723" cy="3804457"/>
              </a:xfrm>
              <a:prstGeom prst="rect">
                <a:avLst/>
              </a:prstGeom>
              <a:blipFill>
                <a:blip r:embed="rId6"/>
                <a:stretch>
                  <a:fillRect l="-3090" t="-2000" r="-4213"/>
                </a:stretch>
              </a:blipFill>
            </p:spPr>
            <p:txBody>
              <a:bodyPr/>
              <a:lstStyle/>
              <a:p>
                <a:r>
                  <a:rPr lang="en-US">
                    <a:noFill/>
                  </a:rPr>
                  <a:t> </a:t>
                </a:r>
              </a:p>
            </p:txBody>
          </p:sp>
        </mc:Fallback>
      </mc:AlternateContent>
    </p:spTree>
    <p:extLst>
      <p:ext uri="{BB962C8B-B14F-4D97-AF65-F5344CB8AC3E}">
        <p14:creationId xmlns:p14="http://schemas.microsoft.com/office/powerpoint/2010/main" val="62553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BF8B5-C4F6-6234-26A2-945BD8D9F49E}"/>
              </a:ext>
            </a:extLst>
          </p:cNvPr>
          <p:cNvSpPr>
            <a:spLocks noGrp="1"/>
          </p:cNvSpPr>
          <p:nvPr>
            <p:ph type="title"/>
          </p:nvPr>
        </p:nvSpPr>
        <p:spPr/>
        <p:txBody>
          <a:bodyPr/>
          <a:lstStyle/>
          <a:p>
            <a:r>
              <a:rPr lang="en-AU" dirty="0"/>
              <a:t>The chain rule (1)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1720DE-1E34-18BB-0D79-841F37D4FC45}"/>
                  </a:ext>
                </a:extLst>
              </p:cNvPr>
              <p:cNvSpPr txBox="1"/>
              <p:nvPr/>
            </p:nvSpPr>
            <p:spPr>
              <a:xfrm>
                <a:off x="3152031" y="2528187"/>
                <a:ext cx="6096000" cy="10273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𝑑𝑉</m:t>
                          </m:r>
                        </m:num>
                        <m:den>
                          <m:r>
                            <a:rPr lang="en-AU" sz="3200" b="0" i="1" smtClean="0">
                              <a:latin typeface="Cambria Math" panose="02040503050406030204" pitchFamily="18" charset="0"/>
                            </a:rPr>
                            <m:t>𝑑𝑡</m:t>
                          </m:r>
                        </m:den>
                      </m:f>
                      <m:r>
                        <m:rPr>
                          <m:aln/>
                        </m:rPr>
                        <a:rPr lang="en-AU" sz="3200" b="0" i="1" smtClean="0">
                          <a:latin typeface="Cambria Math" panose="02040503050406030204" pitchFamily="18" charset="0"/>
                        </a:rPr>
                        <m:t>=</m:t>
                      </m:r>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𝑑𝑉</m:t>
                          </m:r>
                        </m:num>
                        <m:den>
                          <m:r>
                            <a:rPr lang="en-AU" sz="3200" b="0" i="1" smtClean="0">
                              <a:latin typeface="Cambria Math" panose="02040503050406030204" pitchFamily="18" charset="0"/>
                            </a:rPr>
                            <m:t>𝑑𝑟</m:t>
                          </m:r>
                        </m:den>
                      </m:f>
                      <m:r>
                        <a:rPr lang="en-AU" sz="3200" b="0" i="1" smtClean="0">
                          <a:latin typeface="Cambria Math" panose="02040503050406030204" pitchFamily="18" charset="0"/>
                        </a:rPr>
                        <m:t>×</m:t>
                      </m:r>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𝑑𝑟</m:t>
                          </m:r>
                        </m:num>
                        <m:den>
                          <m:r>
                            <a:rPr lang="en-AU" sz="3200" b="0" i="1" smtClean="0">
                              <a:latin typeface="Cambria Math" panose="02040503050406030204" pitchFamily="18" charset="0"/>
                            </a:rPr>
                            <m:t>𝑑𝑡</m:t>
                          </m:r>
                        </m:den>
                      </m:f>
                    </m:oMath>
                  </m:oMathPara>
                </a14:m>
                <a:br>
                  <a:rPr lang="en-AU" b="0" i="1" dirty="0">
                    <a:latin typeface="Cambria Math" panose="02040503050406030204" pitchFamily="18" charset="0"/>
                  </a:rPr>
                </a:br>
                <a:endParaRPr lang="en-AU" dirty="0"/>
              </a:p>
            </p:txBody>
          </p:sp>
        </mc:Choice>
        <mc:Fallback xmlns="">
          <p:sp>
            <p:nvSpPr>
              <p:cNvPr id="16" name="TextBox 15">
                <a:extLst>
                  <a:ext uri="{FF2B5EF4-FFF2-40B4-BE49-F238E27FC236}">
                    <a16:creationId xmlns:a16="http://schemas.microsoft.com/office/drawing/2014/main" id="{431720DE-1E34-18BB-0D79-841F37D4FC45}"/>
                  </a:ext>
                </a:extLst>
              </p:cNvPr>
              <p:cNvSpPr txBox="1">
                <a:spLocks noRot="1" noChangeAspect="1" noMove="1" noResize="1" noEditPoints="1" noAdjustHandles="1" noChangeArrowheads="1" noChangeShapeType="1" noTextEdit="1"/>
              </p:cNvSpPr>
              <p:nvPr/>
            </p:nvSpPr>
            <p:spPr>
              <a:xfrm>
                <a:off x="3152031" y="2528187"/>
                <a:ext cx="6096000" cy="1027397"/>
              </a:xfrm>
              <a:prstGeom prst="rect">
                <a:avLst/>
              </a:prstGeom>
              <a:blipFill>
                <a:blip r:embed="rId3"/>
                <a:stretch>
                  <a:fillRect b="-9877"/>
                </a:stretch>
              </a:blipFill>
            </p:spPr>
            <p:txBody>
              <a:bodyPr/>
              <a:lstStyle/>
              <a:p>
                <a:r>
                  <a:rPr lang="en-US">
                    <a:noFill/>
                  </a:rPr>
                  <a:t> </a:t>
                </a:r>
              </a:p>
            </p:txBody>
          </p:sp>
        </mc:Fallback>
      </mc:AlternateContent>
      <p:cxnSp>
        <p:nvCxnSpPr>
          <p:cNvPr id="6" name="Straight Connector 5" descr="In the equation dV/dt = dV/dr x dr/dt&#10;&#10;dr on the bottom of the second fraction has been simplified with the dr on the top of the last fraction.">
            <a:extLst>
              <a:ext uri="{FF2B5EF4-FFF2-40B4-BE49-F238E27FC236}">
                <a16:creationId xmlns:a16="http://schemas.microsoft.com/office/drawing/2014/main" id="{72D12325-C959-AF94-CAE1-E78654CFD826}"/>
              </a:ext>
              <a:ext uri="{C183D7F6-B498-43B3-948B-1728B52AA6E4}">
                <adec:decorative xmlns:adec="http://schemas.microsoft.com/office/drawing/2017/decorative" val="0"/>
              </a:ext>
            </a:extLst>
          </p:cNvPr>
          <p:cNvCxnSpPr/>
          <p:nvPr/>
        </p:nvCxnSpPr>
        <p:spPr>
          <a:xfrm flipV="1">
            <a:off x="6051642" y="3195894"/>
            <a:ext cx="409074" cy="393031"/>
          </a:xfrm>
          <a:prstGeom prst="line">
            <a:avLst/>
          </a:prstGeom>
          <a:ln w="38100">
            <a:solidFill>
              <a:schemeClr val="tx2"/>
            </a:solidFill>
          </a:ln>
        </p:spPr>
        <p:style>
          <a:lnRef idx="3">
            <a:schemeClr val="accent2"/>
          </a:lnRef>
          <a:fillRef idx="0">
            <a:schemeClr val="accent2"/>
          </a:fillRef>
          <a:effectRef idx="2">
            <a:schemeClr val="accent2"/>
          </a:effectRef>
          <a:fontRef idx="minor">
            <a:schemeClr val="tx1"/>
          </a:fontRef>
        </p:style>
      </p:cxnSp>
      <p:cxnSp>
        <p:nvCxnSpPr>
          <p:cNvPr id="7" name="Straight Connector 6" descr="In the equation dV/dt = dV/dr x dr/dt&#10;&#10;dr on the bottom of the second fraction has been simplified with the dr on the top of the last fraction.">
            <a:extLst>
              <a:ext uri="{FF2B5EF4-FFF2-40B4-BE49-F238E27FC236}">
                <a16:creationId xmlns:a16="http://schemas.microsoft.com/office/drawing/2014/main" id="{017F8AAA-B049-BB8B-DE00-6719AF9AF31A}"/>
              </a:ext>
              <a:ext uri="{C183D7F6-B498-43B3-948B-1728B52AA6E4}">
                <adec:decorative xmlns:adec="http://schemas.microsoft.com/office/drawing/2017/decorative" val="0"/>
              </a:ext>
            </a:extLst>
          </p:cNvPr>
          <p:cNvCxnSpPr/>
          <p:nvPr/>
        </p:nvCxnSpPr>
        <p:spPr>
          <a:xfrm flipV="1">
            <a:off x="6998126" y="2629333"/>
            <a:ext cx="409074" cy="393031"/>
          </a:xfrm>
          <a:prstGeom prst="line">
            <a:avLst/>
          </a:prstGeom>
          <a:ln w="38100">
            <a:solidFill>
              <a:schemeClr val="tx2"/>
            </a:solidFill>
          </a:ln>
        </p:spPr>
        <p:style>
          <a:lnRef idx="3">
            <a:schemeClr val="accent2"/>
          </a:lnRef>
          <a:fillRef idx="0">
            <a:schemeClr val="accent2"/>
          </a:fillRef>
          <a:effectRef idx="2">
            <a:schemeClr val="accent2"/>
          </a:effectRef>
          <a:fontRef idx="minor">
            <a:schemeClr val="tx1"/>
          </a:fontRef>
        </p:style>
      </p:cxnSp>
      <p:sp>
        <p:nvSpPr>
          <p:cNvPr id="2" name="Slide Number Placeholder 1">
            <a:extLst>
              <a:ext uri="{FF2B5EF4-FFF2-40B4-BE49-F238E27FC236}">
                <a16:creationId xmlns:a16="http://schemas.microsoft.com/office/drawing/2014/main" id="{0E75CC6D-0DFE-1171-50F6-E52FA2791FC3}"/>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2285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8245-48E6-EBC6-5DB6-D1550FA16C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874F14-F7F1-FE94-D140-9348302A87CE}"/>
              </a:ext>
            </a:extLst>
          </p:cNvPr>
          <p:cNvSpPr>
            <a:spLocks noGrp="1"/>
          </p:cNvSpPr>
          <p:nvPr>
            <p:ph type="title"/>
          </p:nvPr>
        </p:nvSpPr>
        <p:spPr/>
        <p:txBody>
          <a:bodyPr/>
          <a:lstStyle/>
          <a:p>
            <a:r>
              <a:rPr lang="en-AU" dirty="0">
                <a:latin typeface="+mj-lt"/>
              </a:rPr>
              <a:t>Volume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6CB8AF6-1F8A-49E1-906C-4AC6DA1A7CB3}"/>
                  </a:ext>
                </a:extLst>
              </p:cNvPr>
              <p:cNvSpPr>
                <a:spLocks noGrp="1"/>
              </p:cNvSpPr>
              <p:nvPr>
                <p:ph type="body" sz="quarter" idx="18"/>
              </p:nvPr>
            </p:nvSpPr>
            <p:spPr>
              <a:xfrm>
                <a:off x="359999" y="899837"/>
                <a:ext cx="11483999" cy="906192"/>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3</m:t>
                          </m:r>
                        </m:sup>
                      </m:sSup>
                    </m:oMath>
                  </m:oMathPara>
                </a14:m>
                <a:endParaRPr lang="en-AU" dirty="0">
                  <a:latin typeface="+mj-lt"/>
                </a:endParaRPr>
              </a:p>
            </p:txBody>
          </p:sp>
        </mc:Choice>
        <mc:Fallback xmlns="">
          <p:sp>
            <p:nvSpPr>
              <p:cNvPr id="4" name="Text Placeholder 3">
                <a:extLst>
                  <a:ext uri="{FF2B5EF4-FFF2-40B4-BE49-F238E27FC236}">
                    <a16:creationId xmlns:a16="http://schemas.microsoft.com/office/drawing/2014/main" id="{16CB8AF6-1F8A-49E1-906C-4AC6DA1A7CB3}"/>
                  </a:ext>
                </a:extLst>
              </p:cNvPr>
              <p:cNvSpPr>
                <a:spLocks noGrp="1" noRot="1" noChangeAspect="1" noMove="1" noResize="1" noEditPoints="1" noAdjustHandles="1" noChangeArrowheads="1" noChangeShapeType="1" noTextEdit="1"/>
              </p:cNvSpPr>
              <p:nvPr>
                <p:ph type="body" sz="quarter" idx="18"/>
              </p:nvPr>
            </p:nvSpPr>
            <p:spPr>
              <a:xfrm>
                <a:off x="359999" y="899837"/>
                <a:ext cx="11483999" cy="906192"/>
              </a:xfrm>
              <a:blipFill>
                <a:blip r:embed="rId2"/>
                <a:stretch>
                  <a:fillRect l="-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90C4FA-B024-3AF7-8EA1-2C8E22617CA9}"/>
                  </a:ext>
                </a:extLst>
              </p:cNvPr>
              <p:cNvSpPr txBox="1"/>
              <p:nvPr/>
            </p:nvSpPr>
            <p:spPr>
              <a:xfrm>
                <a:off x="359999" y="1796172"/>
                <a:ext cx="11483999" cy="976276"/>
              </a:xfrm>
              <a:prstGeom prst="rect">
                <a:avLst/>
              </a:prstGeom>
              <a:noFill/>
            </p:spPr>
            <p:txBody>
              <a:bodyPr wrap="square" lIns="0" tIns="0" rIns="0" bIns="0" rtlCol="0">
                <a:noAutofit/>
              </a:bodyPr>
              <a:lstStyle/>
              <a:p>
                <a:pPr algn="l"/>
                <a:r>
                  <a:rPr lang="en-AU" sz="2000" dirty="0"/>
                  <a:t>Find an expression for the rate the volume changes per second </a:t>
                </a:r>
                <a14:m>
                  <m:oMath xmlns:m="http://schemas.openxmlformats.org/officeDocument/2006/math">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𝑑𝑉</m:t>
                            </m:r>
                          </m:num>
                          <m:den>
                            <m:r>
                              <a:rPr lang="en-AU" sz="2000" b="0" i="1" smtClean="0">
                                <a:latin typeface="Cambria Math" panose="02040503050406030204" pitchFamily="18" charset="0"/>
                              </a:rPr>
                              <m:t>𝑑𝑡</m:t>
                            </m:r>
                          </m:den>
                        </m:f>
                      </m:e>
                    </m:d>
                  </m:oMath>
                </a14:m>
                <a:r>
                  <a:rPr lang="en-AU" sz="2000" dirty="0"/>
                  <a:t> in a sphere if the radius is changing at </a:t>
                </a:r>
                <a14:m>
                  <m:oMath xmlns:m="http://schemas.openxmlformats.org/officeDocument/2006/math">
                    <m:r>
                      <a:rPr lang="en-AU" sz="2000" i="1" dirty="0" smtClean="0">
                        <a:latin typeface="Cambria Math" panose="02040503050406030204" pitchFamily="18" charset="0"/>
                      </a:rPr>
                      <m:t>2</m:t>
                    </m:r>
                    <m:r>
                      <a:rPr lang="en-AU" sz="2000" i="1" dirty="0" smtClean="0">
                        <a:latin typeface="Cambria Math" panose="02040503050406030204" pitchFamily="18" charset="0"/>
                      </a:rPr>
                      <m:t>𝑚𝑚</m:t>
                    </m:r>
                    <m:r>
                      <a:rPr lang="en-AU" sz="2000" i="1" dirty="0" smtClean="0">
                        <a:latin typeface="Cambria Math" panose="02040503050406030204" pitchFamily="18" charset="0"/>
                      </a:rPr>
                      <m:t>/</m:t>
                    </m:r>
                    <m:r>
                      <a:rPr lang="en-AU" sz="2000" i="1" dirty="0" smtClean="0">
                        <a:latin typeface="Cambria Math" panose="02040503050406030204" pitchFamily="18" charset="0"/>
                      </a:rPr>
                      <m:t>𝑠</m:t>
                    </m:r>
                  </m:oMath>
                </a14:m>
                <a:r>
                  <a:rPr lang="en-AU" sz="2000" dirty="0"/>
                  <a:t> </a:t>
                </a:r>
                <a14:m>
                  <m:oMath xmlns:m="http://schemas.openxmlformats.org/officeDocument/2006/math">
                    <m:d>
                      <m:dPr>
                        <m:ctrlPr>
                          <a:rPr lang="en-AU" sz="2000" b="0" i="1" dirty="0" smtClean="0">
                            <a:latin typeface="Cambria Math" panose="02040503050406030204" pitchFamily="18" charset="0"/>
                          </a:rPr>
                        </m:ctrlPr>
                      </m:dPr>
                      <m:e>
                        <m:f>
                          <m:fPr>
                            <m:ctrlPr>
                              <a:rPr lang="en-AU" sz="2000" b="0" i="1" dirty="0" smtClean="0">
                                <a:latin typeface="Cambria Math" panose="02040503050406030204" pitchFamily="18" charset="0"/>
                              </a:rPr>
                            </m:ctrlPr>
                          </m:fPr>
                          <m:num>
                            <m:r>
                              <a:rPr lang="en-AU" sz="2000" b="0" i="1" dirty="0" smtClean="0">
                                <a:latin typeface="Cambria Math" panose="02040503050406030204" pitchFamily="18" charset="0"/>
                              </a:rPr>
                              <m:t>𝑑𝑟</m:t>
                            </m:r>
                          </m:num>
                          <m:den>
                            <m:r>
                              <a:rPr lang="en-AU" sz="2000" b="0" i="1" dirty="0" smtClean="0">
                                <a:latin typeface="Cambria Math" panose="02040503050406030204" pitchFamily="18" charset="0"/>
                              </a:rPr>
                              <m:t>𝑑𝑡</m:t>
                            </m:r>
                          </m:den>
                        </m:f>
                        <m:r>
                          <a:rPr lang="en-AU" sz="2000" b="0" i="1" dirty="0" smtClean="0">
                            <a:latin typeface="Cambria Math" panose="02040503050406030204" pitchFamily="18" charset="0"/>
                          </a:rPr>
                          <m:t>=2</m:t>
                        </m:r>
                      </m:e>
                    </m:d>
                    <m:r>
                      <a:rPr lang="en-AU" sz="2000" b="0" i="1" dirty="0" smtClean="0">
                        <a:latin typeface="Cambria Math" panose="02040503050406030204" pitchFamily="18" charset="0"/>
                      </a:rPr>
                      <m:t>.</m:t>
                    </m:r>
                  </m:oMath>
                </a14:m>
                <a:endParaRPr lang="en-AU" sz="2000" dirty="0"/>
              </a:p>
            </p:txBody>
          </p:sp>
        </mc:Choice>
        <mc:Fallback xmlns="">
          <p:sp>
            <p:nvSpPr>
              <p:cNvPr id="10" name="TextBox 9">
                <a:extLst>
                  <a:ext uri="{FF2B5EF4-FFF2-40B4-BE49-F238E27FC236}">
                    <a16:creationId xmlns:a16="http://schemas.microsoft.com/office/drawing/2014/main" id="{A890C4FA-B024-3AF7-8EA1-2C8E22617CA9}"/>
                  </a:ext>
                </a:extLst>
              </p:cNvPr>
              <p:cNvSpPr txBox="1">
                <a:spLocks noRot="1" noChangeAspect="1" noMove="1" noResize="1" noEditPoints="1" noAdjustHandles="1" noChangeArrowheads="1" noChangeShapeType="1" noTextEdit="1"/>
              </p:cNvSpPr>
              <p:nvPr/>
            </p:nvSpPr>
            <p:spPr>
              <a:xfrm>
                <a:off x="359999" y="1796172"/>
                <a:ext cx="11483999" cy="976276"/>
              </a:xfrm>
              <a:prstGeom prst="rect">
                <a:avLst/>
              </a:prstGeom>
              <a:blipFill>
                <a:blip r:embed="rId3"/>
                <a:stretch>
                  <a:fillRect l="-1326" b="-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19C1BC6-4935-8F6C-60DC-D5B8D59C9705}"/>
                  </a:ext>
                </a:extLst>
              </p:cNvPr>
              <p:cNvSpPr txBox="1"/>
              <p:nvPr/>
            </p:nvSpPr>
            <p:spPr>
              <a:xfrm>
                <a:off x="359999" y="3073742"/>
                <a:ext cx="2645823"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𝑑𝑉</m:t>
                          </m:r>
                        </m:num>
                        <m:den>
                          <m:r>
                            <a:rPr lang="en-AU" i="1">
                              <a:latin typeface="Cambria Math" panose="02040503050406030204" pitchFamily="18" charset="0"/>
                            </a:rPr>
                            <m:t>𝑑𝑡</m:t>
                          </m:r>
                        </m:den>
                      </m:f>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𝑑𝑉</m:t>
                          </m:r>
                        </m:num>
                        <m:den>
                          <m:r>
                            <a:rPr lang="en-AU" i="1">
                              <a:latin typeface="Cambria Math" panose="02040503050406030204" pitchFamily="18" charset="0"/>
                            </a:rPr>
                            <m:t>𝑑𝑟</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𝑑𝑟</m:t>
                          </m:r>
                        </m:num>
                        <m:den>
                          <m:r>
                            <a:rPr lang="en-AU" i="1">
                              <a:latin typeface="Cambria Math" panose="02040503050406030204" pitchFamily="18" charset="0"/>
                            </a:rPr>
                            <m:t>𝑑𝑡</m:t>
                          </m:r>
                        </m:den>
                      </m:f>
                      <m:r>
                        <a:rPr lang="en-AU" i="1">
                          <a:latin typeface="Cambria Math" panose="02040503050406030204" pitchFamily="18" charset="0"/>
                        </a:rPr>
                        <m:t> </m:t>
                      </m:r>
                    </m:oMath>
                  </m:oMathPara>
                </a14:m>
                <a:endParaRPr lang="en-AU" b="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519C1BC6-4935-8F6C-60DC-D5B8D59C9705}"/>
                  </a:ext>
                </a:extLst>
              </p:cNvPr>
              <p:cNvSpPr txBox="1">
                <a:spLocks noRot="1" noChangeAspect="1" noMove="1" noResize="1" noEditPoints="1" noAdjustHandles="1" noChangeArrowheads="1" noChangeShapeType="1" noTextEdit="1"/>
              </p:cNvSpPr>
              <p:nvPr/>
            </p:nvSpPr>
            <p:spPr>
              <a:xfrm>
                <a:off x="359999" y="3073742"/>
                <a:ext cx="2645823" cy="793551"/>
              </a:xfrm>
              <a:prstGeom prst="rect">
                <a:avLst/>
              </a:prstGeom>
              <a:blipFill>
                <a:blip r:embed="rId4"/>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4EA073-5832-E850-77BE-55D12FE98C2B}"/>
                  </a:ext>
                </a:extLst>
              </p:cNvPr>
              <p:cNvSpPr txBox="1"/>
              <p:nvPr/>
            </p:nvSpPr>
            <p:spPr>
              <a:xfrm>
                <a:off x="359999" y="3959097"/>
                <a:ext cx="2793330" cy="273690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𝑉</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m:t>
                          </m:r>
                        </m:num>
                        <m:den>
                          <m:r>
                            <a:rPr lang="en-AU" i="1">
                              <a:latin typeface="Cambria Math" panose="02040503050406030204" pitchFamily="18" charset="0"/>
                            </a:rPr>
                            <m:t>3</m:t>
                          </m:r>
                        </m:den>
                      </m:f>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3</m:t>
                          </m:r>
                        </m:sup>
                      </m:sSup>
                    </m:oMath>
                  </m:oMathPara>
                </a14:m>
                <a:endParaRPr lang="en-AU" dirty="0"/>
              </a:p>
              <a:p>
                <a:pPr>
                  <a:lnSpc>
                    <a:spcPct val="15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𝑑𝑟</m:t>
                          </m:r>
                        </m:den>
                      </m:f>
                      <m:r>
                        <m:rPr>
                          <m:aln/>
                        </m:rPr>
                        <a:rPr lang="en-AU" b="0" i="1" smtClean="0">
                          <a:latin typeface="Cambria Math" panose="02040503050406030204" pitchFamily="18" charset="0"/>
                        </a:rPr>
                        <m:t>=</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endParaRPr lang="en-AU" dirty="0"/>
              </a:p>
            </p:txBody>
          </p:sp>
        </mc:Choice>
        <mc:Fallback xmlns="">
          <p:sp>
            <p:nvSpPr>
              <p:cNvPr id="14" name="TextBox 13">
                <a:extLst>
                  <a:ext uri="{FF2B5EF4-FFF2-40B4-BE49-F238E27FC236}">
                    <a16:creationId xmlns:a16="http://schemas.microsoft.com/office/drawing/2014/main" id="{EA4EA073-5832-E850-77BE-55D12FE98C2B}"/>
                  </a:ext>
                </a:extLst>
              </p:cNvPr>
              <p:cNvSpPr txBox="1">
                <a:spLocks noRot="1" noChangeAspect="1" noMove="1" noResize="1" noEditPoints="1" noAdjustHandles="1" noChangeArrowheads="1" noChangeShapeType="1" noTextEdit="1"/>
              </p:cNvSpPr>
              <p:nvPr/>
            </p:nvSpPr>
            <p:spPr>
              <a:xfrm>
                <a:off x="359999" y="3959097"/>
                <a:ext cx="2793330" cy="2736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15536F0-FD23-58FD-78E1-99185BE34930}"/>
                  </a:ext>
                </a:extLst>
              </p:cNvPr>
              <p:cNvSpPr txBox="1"/>
              <p:nvPr/>
            </p:nvSpPr>
            <p:spPr>
              <a:xfrm>
                <a:off x="4438430" y="2772448"/>
                <a:ext cx="3315139" cy="2972096"/>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𝑑𝑡</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𝑑𝑟</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𝑑𝑟</m:t>
                          </m:r>
                        </m:num>
                        <m:den>
                          <m:r>
                            <a:rPr lang="en-AU" b="0" i="1" smtClean="0">
                              <a:latin typeface="Cambria Math" panose="02040503050406030204" pitchFamily="18" charset="0"/>
                            </a:rPr>
                            <m:t>𝑑𝑡</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8</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br>
                  <a:rPr lang="en-AU" b="0" i="1" dirty="0">
                    <a:latin typeface="Cambria Math" panose="02040503050406030204" pitchFamily="18" charset="0"/>
                  </a:rPr>
                </a:br>
                <a:endParaRPr lang="en-AU" dirty="0"/>
              </a:p>
            </p:txBody>
          </p:sp>
        </mc:Choice>
        <mc:Fallback xmlns="">
          <p:sp>
            <p:nvSpPr>
              <p:cNvPr id="6" name="TextBox 5">
                <a:extLst>
                  <a:ext uri="{FF2B5EF4-FFF2-40B4-BE49-F238E27FC236}">
                    <a16:creationId xmlns:a16="http://schemas.microsoft.com/office/drawing/2014/main" id="{815536F0-FD23-58FD-78E1-99185BE34930}"/>
                  </a:ext>
                </a:extLst>
              </p:cNvPr>
              <p:cNvSpPr txBox="1">
                <a:spLocks noRot="1" noChangeAspect="1" noMove="1" noResize="1" noEditPoints="1" noAdjustHandles="1" noChangeArrowheads="1" noChangeShapeType="1" noTextEdit="1"/>
              </p:cNvSpPr>
              <p:nvPr/>
            </p:nvSpPr>
            <p:spPr>
              <a:xfrm>
                <a:off x="4438430" y="2772448"/>
                <a:ext cx="3315139" cy="2972096"/>
              </a:xfrm>
              <a:prstGeom prst="rect">
                <a:avLst/>
              </a:prstGeom>
              <a:blipFill>
                <a:blip r:embed="rId6"/>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A6F432D5-031C-9337-A18C-639C856061C0}"/>
              </a:ext>
              <a:ext uri="{C183D7F6-B498-43B3-948B-1728B52AA6E4}">
                <adec:decorative xmlns:adec="http://schemas.microsoft.com/office/drawing/2017/decorative" val="1"/>
              </a:ext>
            </a:extLst>
          </p:cNvPr>
          <p:cNvCxnSpPr>
            <a:cxnSpLocks/>
          </p:cNvCxnSpPr>
          <p:nvPr/>
        </p:nvCxnSpPr>
        <p:spPr>
          <a:xfrm>
            <a:off x="3630168" y="3224664"/>
            <a:ext cx="0" cy="3367510"/>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2EA3503B-8B2C-31BE-9E45-C2A858BC5D10}"/>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718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1303-EABA-46F6-540F-A01713C269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EECF9A-C0CD-8FB6-6869-7ED31BAF0462}"/>
              </a:ext>
            </a:extLst>
          </p:cNvPr>
          <p:cNvSpPr>
            <a:spLocks noGrp="1"/>
          </p:cNvSpPr>
          <p:nvPr>
            <p:ph type="title"/>
          </p:nvPr>
        </p:nvSpPr>
        <p:spPr/>
        <p:txBody>
          <a:bodyPr/>
          <a:lstStyle/>
          <a:p>
            <a:r>
              <a:rPr lang="en-AU" dirty="0"/>
              <a:t>Volume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24E6AA8-F38E-A5AB-2886-89438A4B10DB}"/>
                  </a:ext>
                </a:extLst>
              </p:cNvPr>
              <p:cNvSpPr>
                <a:spLocks noGrp="1"/>
              </p:cNvSpPr>
              <p:nvPr>
                <p:ph type="body" sz="quarter" idx="18"/>
              </p:nvPr>
            </p:nvSpPr>
            <p:spPr>
              <a:xfrm>
                <a:off x="359999" y="1369454"/>
                <a:ext cx="11483999" cy="31001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3</m:t>
                          </m:r>
                        </m:sup>
                      </m:sSup>
                    </m:oMath>
                  </m:oMathPara>
                </a14:m>
                <a:endParaRPr lang="en-AU" dirty="0"/>
              </a:p>
            </p:txBody>
          </p:sp>
        </mc:Choice>
        <mc:Fallback xmlns="">
          <p:sp>
            <p:nvSpPr>
              <p:cNvPr id="4" name="Text Placeholder 3">
                <a:extLst>
                  <a:ext uri="{FF2B5EF4-FFF2-40B4-BE49-F238E27FC236}">
                    <a16:creationId xmlns:a16="http://schemas.microsoft.com/office/drawing/2014/main" id="{424E6AA8-F38E-A5AB-2886-89438A4B10DB}"/>
                  </a:ext>
                </a:extLst>
              </p:cNvPr>
              <p:cNvSpPr>
                <a:spLocks noGrp="1" noRot="1" noChangeAspect="1" noMove="1" noResize="1" noEditPoints="1" noAdjustHandles="1" noChangeArrowheads="1" noChangeShapeType="1" noTextEdit="1"/>
              </p:cNvSpPr>
              <p:nvPr>
                <p:ph type="body" sz="quarter" idx="18"/>
              </p:nvPr>
            </p:nvSpPr>
            <p:spPr>
              <a:xfrm>
                <a:off x="359999" y="1369454"/>
                <a:ext cx="11483999" cy="310015"/>
              </a:xfrm>
              <a:blipFill>
                <a:blip r:embed="rId2"/>
                <a:stretch>
                  <a:fillRect t="-1470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BDB878-C135-B773-B34A-0D2C4B791FC6}"/>
                  </a:ext>
                </a:extLst>
              </p:cNvPr>
              <p:cNvSpPr txBox="1"/>
              <p:nvPr/>
            </p:nvSpPr>
            <p:spPr>
              <a:xfrm>
                <a:off x="354000" y="1846543"/>
                <a:ext cx="11483999" cy="593558"/>
              </a:xfrm>
              <a:prstGeom prst="rect">
                <a:avLst/>
              </a:prstGeom>
              <a:noFill/>
            </p:spPr>
            <p:txBody>
              <a:bodyPr wrap="square" lIns="0" tIns="0" rIns="0" bIns="0" rtlCol="0">
                <a:noAutofit/>
              </a:bodyPr>
              <a:lstStyle/>
              <a:p>
                <a:pPr algn="l"/>
                <a:r>
                  <a:rPr lang="en-AU" sz="2000" dirty="0"/>
                  <a:t>Find an expression for the rate the volume changes per second </a:t>
                </a:r>
                <a14:m>
                  <m:oMath xmlns:m="http://schemas.openxmlformats.org/officeDocument/2006/math">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𝑑𝑉</m:t>
                            </m:r>
                          </m:num>
                          <m:den>
                            <m:r>
                              <a:rPr lang="en-AU" sz="2000" b="0" i="1" smtClean="0">
                                <a:latin typeface="Cambria Math" panose="02040503050406030204" pitchFamily="18" charset="0"/>
                              </a:rPr>
                              <m:t>𝑑𝑡</m:t>
                            </m:r>
                          </m:den>
                        </m:f>
                      </m:e>
                    </m:d>
                  </m:oMath>
                </a14:m>
                <a:r>
                  <a:rPr lang="en-AU" sz="2000" dirty="0"/>
                  <a:t> in a sphere if the radius is changing at </a:t>
                </a:r>
                <a14:m>
                  <m:oMath xmlns:m="http://schemas.openxmlformats.org/officeDocument/2006/math">
                    <m:r>
                      <a:rPr lang="en-AU" sz="2000" i="1" dirty="0" smtClean="0">
                        <a:latin typeface="Cambria Math" panose="02040503050406030204" pitchFamily="18" charset="0"/>
                      </a:rPr>
                      <m:t>2</m:t>
                    </m:r>
                    <m:r>
                      <a:rPr lang="en-AU" sz="2000" i="1" dirty="0" smtClean="0">
                        <a:latin typeface="Cambria Math" panose="02040503050406030204" pitchFamily="18" charset="0"/>
                      </a:rPr>
                      <m:t>𝑚𝑚</m:t>
                    </m:r>
                    <m:r>
                      <a:rPr lang="en-AU" sz="2000" i="1" dirty="0" smtClean="0">
                        <a:latin typeface="Cambria Math" panose="02040503050406030204" pitchFamily="18" charset="0"/>
                      </a:rPr>
                      <m:t>/</m:t>
                    </m:r>
                    <m:r>
                      <a:rPr lang="en-AU" sz="2000" i="1" dirty="0" smtClean="0">
                        <a:latin typeface="Cambria Math" panose="02040503050406030204" pitchFamily="18" charset="0"/>
                      </a:rPr>
                      <m:t>𝑠</m:t>
                    </m:r>
                  </m:oMath>
                </a14:m>
                <a:r>
                  <a:rPr lang="en-AU" sz="2000" dirty="0"/>
                  <a:t> </a:t>
                </a:r>
                <a14:m>
                  <m:oMath xmlns:m="http://schemas.openxmlformats.org/officeDocument/2006/math">
                    <m:d>
                      <m:dPr>
                        <m:ctrlPr>
                          <a:rPr lang="en-AU" sz="2000" b="0" i="1" dirty="0" smtClean="0">
                            <a:latin typeface="Cambria Math" panose="02040503050406030204" pitchFamily="18" charset="0"/>
                          </a:rPr>
                        </m:ctrlPr>
                      </m:dPr>
                      <m:e>
                        <m:f>
                          <m:fPr>
                            <m:ctrlPr>
                              <a:rPr lang="en-AU" sz="2000" b="0" i="1" dirty="0" smtClean="0">
                                <a:latin typeface="Cambria Math" panose="02040503050406030204" pitchFamily="18" charset="0"/>
                              </a:rPr>
                            </m:ctrlPr>
                          </m:fPr>
                          <m:num>
                            <m:r>
                              <a:rPr lang="en-AU" sz="2000" b="0" i="1" dirty="0" smtClean="0">
                                <a:latin typeface="Cambria Math" panose="02040503050406030204" pitchFamily="18" charset="0"/>
                              </a:rPr>
                              <m:t>𝑑𝑟</m:t>
                            </m:r>
                          </m:num>
                          <m:den>
                            <m:r>
                              <a:rPr lang="en-AU" sz="2000" b="0" i="1" dirty="0" smtClean="0">
                                <a:latin typeface="Cambria Math" panose="02040503050406030204" pitchFamily="18" charset="0"/>
                              </a:rPr>
                              <m:t>𝑑𝑡</m:t>
                            </m:r>
                          </m:den>
                        </m:f>
                        <m:r>
                          <a:rPr lang="en-AU" sz="2000" b="0" i="1" dirty="0" smtClean="0">
                            <a:latin typeface="Cambria Math" panose="02040503050406030204" pitchFamily="18" charset="0"/>
                          </a:rPr>
                          <m:t>=2</m:t>
                        </m:r>
                      </m:e>
                    </m:d>
                    <m:r>
                      <a:rPr lang="en-AU" sz="2000" b="0" i="1" dirty="0" smtClean="0">
                        <a:latin typeface="Cambria Math" panose="02040503050406030204" pitchFamily="18" charset="0"/>
                      </a:rPr>
                      <m:t>.</m:t>
                    </m:r>
                  </m:oMath>
                </a14:m>
                <a:endParaRPr lang="en-AU" sz="2000" dirty="0"/>
              </a:p>
            </p:txBody>
          </p:sp>
        </mc:Choice>
        <mc:Fallback xmlns="">
          <p:sp>
            <p:nvSpPr>
              <p:cNvPr id="10" name="TextBox 9">
                <a:extLst>
                  <a:ext uri="{FF2B5EF4-FFF2-40B4-BE49-F238E27FC236}">
                    <a16:creationId xmlns:a16="http://schemas.microsoft.com/office/drawing/2014/main" id="{D5BDB878-C135-B773-B34A-0D2C4B791FC6}"/>
                  </a:ext>
                </a:extLst>
              </p:cNvPr>
              <p:cNvSpPr txBox="1">
                <a:spLocks noRot="1" noChangeAspect="1" noMove="1" noResize="1" noEditPoints="1" noAdjustHandles="1" noChangeArrowheads="1" noChangeShapeType="1" noTextEdit="1"/>
              </p:cNvSpPr>
              <p:nvPr/>
            </p:nvSpPr>
            <p:spPr>
              <a:xfrm>
                <a:off x="354000" y="1846543"/>
                <a:ext cx="11483999" cy="593558"/>
              </a:xfrm>
              <a:prstGeom prst="rect">
                <a:avLst/>
              </a:prstGeom>
              <a:blipFill>
                <a:blip r:embed="rId3"/>
                <a:stretch>
                  <a:fillRect l="-1325" t="-2128" b="-68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28EBB4C-63AC-E918-349C-0B14F34463DC}"/>
                  </a:ext>
                </a:extLst>
              </p:cNvPr>
              <p:cNvSpPr txBox="1"/>
              <p:nvPr/>
            </p:nvSpPr>
            <p:spPr>
              <a:xfrm>
                <a:off x="359999" y="5270676"/>
                <a:ext cx="3379303" cy="1227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𝑑𝑡</m:t>
                          </m:r>
                        </m:den>
                      </m:f>
                      <m:r>
                        <m:rPr>
                          <m:aln/>
                        </m:rPr>
                        <a:rPr lang="en-AU" b="0" i="1" smtClean="0">
                          <a:latin typeface="Cambria Math" panose="02040503050406030204" pitchFamily="18" charset="0"/>
                        </a:rPr>
                        <m:t>=</m:t>
                      </m:r>
                      <m:r>
                        <a:rPr lang="en-AU" b="0" i="1" smtClean="0">
                          <a:latin typeface="Cambria Math" panose="02040503050406030204" pitchFamily="18" charset="0"/>
                        </a:rPr>
                        <m:t>8</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e>
                          </m:d>
                        </m:e>
                        <m:sup>
                          <m:r>
                            <a:rPr lang="en-AU" b="0" i="1" smtClean="0">
                              <a:latin typeface="Cambria Math" panose="02040503050406030204" pitchFamily="18" charset="0"/>
                            </a:rPr>
                            <m:t>2</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56</m:t>
                      </m:r>
                      <m:r>
                        <a:rPr lang="en-AU" b="0" i="1" smtClean="0">
                          <a:latin typeface="Cambria Math" panose="02040503050406030204" pitchFamily="18" charset="0"/>
                        </a:rPr>
                        <m:t>𝜋</m:t>
                      </m:r>
                      <m:r>
                        <a:rPr lang="en-AU" b="0" i="1" smtClean="0">
                          <a:latin typeface="Cambria Math" panose="02040503050406030204" pitchFamily="18" charset="0"/>
                        </a:rPr>
                        <m:t> </m:t>
                      </m:r>
                      <m:r>
                        <m:rPr>
                          <m:nor/>
                        </m:rPr>
                        <a:rPr lang="en-AU" b="0" i="0" smtClean="0">
                          <a:latin typeface="Cambria Math" panose="02040503050406030204" pitchFamily="18" charset="0"/>
                        </a:rPr>
                        <m:t>m</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m</m:t>
                          </m:r>
                        </m:e>
                        <m:sup>
                          <m:r>
                            <m:rPr>
                              <m:nor/>
                            </m:rPr>
                            <a:rPr lang="en-AU" b="0" i="0" smtClean="0">
                              <a:latin typeface="Cambria Math" panose="02040503050406030204" pitchFamily="18" charset="0"/>
                            </a:rPr>
                            <m:t>3</m:t>
                          </m:r>
                        </m:sup>
                      </m:sSup>
                      <m:r>
                        <m:rPr>
                          <m:nor/>
                        </m:rPr>
                        <a:rPr lang="en-AU" b="0" i="0" smtClean="0">
                          <a:latin typeface="Cambria Math" panose="02040503050406030204" pitchFamily="18" charset="0"/>
                        </a:rPr>
                        <m:t>/</m:t>
                      </m:r>
                      <m:r>
                        <m:rPr>
                          <m:nor/>
                        </m:rPr>
                        <a:rPr lang="en-AU" b="0" i="0" smtClean="0">
                          <a:latin typeface="Cambria Math" panose="02040503050406030204" pitchFamily="18" charset="0"/>
                        </a:rPr>
                        <m:t>sec</m:t>
                      </m:r>
                    </m:oMath>
                  </m:oMathPara>
                </a14:m>
                <a:br>
                  <a:rPr lang="en-AU" b="0" i="1" dirty="0">
                    <a:latin typeface="Cambria Math" panose="02040503050406030204" pitchFamily="18" charset="0"/>
                  </a:rPr>
                </a:br>
                <a:endParaRPr lang="en-AU" dirty="0"/>
              </a:p>
            </p:txBody>
          </p:sp>
        </mc:Choice>
        <mc:Fallback xmlns="">
          <p:sp>
            <p:nvSpPr>
              <p:cNvPr id="16" name="TextBox 15">
                <a:extLst>
                  <a:ext uri="{FF2B5EF4-FFF2-40B4-BE49-F238E27FC236}">
                    <a16:creationId xmlns:a16="http://schemas.microsoft.com/office/drawing/2014/main" id="{228EBB4C-63AC-E918-349C-0B14F34463DC}"/>
                  </a:ext>
                </a:extLst>
              </p:cNvPr>
              <p:cNvSpPr txBox="1">
                <a:spLocks noRot="1" noChangeAspect="1" noMove="1" noResize="1" noEditPoints="1" noAdjustHandles="1" noChangeArrowheads="1" noChangeShapeType="1" noTextEdit="1"/>
              </p:cNvSpPr>
              <p:nvPr/>
            </p:nvSpPr>
            <p:spPr>
              <a:xfrm>
                <a:off x="359999" y="5270676"/>
                <a:ext cx="3379303" cy="1227324"/>
              </a:xfrm>
              <a:prstGeom prst="rect">
                <a:avLst/>
              </a:prstGeom>
              <a:blipFill>
                <a:blip r:embed="rId4"/>
                <a:stretch>
                  <a:fillRect b="-7216"/>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4AF2B33C-2303-E66F-20CC-33F828D9D809}"/>
              </a:ext>
            </a:extLst>
          </p:cNvPr>
          <p:cNvSpPr/>
          <p:nvPr/>
        </p:nvSpPr>
        <p:spPr>
          <a:xfrm>
            <a:off x="4056664" y="3025608"/>
            <a:ext cx="3706405" cy="1862330"/>
          </a:xfrm>
          <a:prstGeom prst="wedgeRoundRectCallout">
            <a:avLst>
              <a:gd name="adj1" fmla="val -81029"/>
              <a:gd name="adj2" fmla="val 48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might you find the rate of change of the volume per second when the radius is 3mm?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5A01C-7A90-1859-A5DE-44021AB3BFA6}"/>
                  </a:ext>
                </a:extLst>
              </p:cNvPr>
              <p:cNvSpPr txBox="1"/>
              <p:nvPr/>
            </p:nvSpPr>
            <p:spPr>
              <a:xfrm>
                <a:off x="359999" y="2773921"/>
                <a:ext cx="3064068" cy="2233432"/>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𝑑𝑡</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𝑑𝑉</m:t>
                          </m:r>
                        </m:num>
                        <m:den>
                          <m:r>
                            <a:rPr lang="en-AU" b="0" i="1" smtClean="0">
                              <a:latin typeface="Cambria Math" panose="02040503050406030204" pitchFamily="18" charset="0"/>
                            </a:rPr>
                            <m:t>𝑑𝑟</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𝑑𝑟</m:t>
                          </m:r>
                        </m:num>
                        <m:den>
                          <m:r>
                            <a:rPr lang="en-AU" b="0" i="1" smtClean="0">
                              <a:latin typeface="Cambria Math" panose="02040503050406030204" pitchFamily="18" charset="0"/>
                            </a:rPr>
                            <m:t>𝑑𝑡</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8</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br>
                  <a:rPr lang="en-AU" b="0" i="1" dirty="0">
                    <a:latin typeface="Cambria Math" panose="02040503050406030204" pitchFamily="18" charset="0"/>
                  </a:rPr>
                </a:br>
                <a:endParaRPr lang="en-AU" dirty="0"/>
              </a:p>
            </p:txBody>
          </p:sp>
        </mc:Choice>
        <mc:Fallback xmlns="">
          <p:sp>
            <p:nvSpPr>
              <p:cNvPr id="6" name="TextBox 5">
                <a:extLst>
                  <a:ext uri="{FF2B5EF4-FFF2-40B4-BE49-F238E27FC236}">
                    <a16:creationId xmlns:a16="http://schemas.microsoft.com/office/drawing/2014/main" id="{86E5A01C-7A90-1859-A5DE-44021AB3BFA6}"/>
                  </a:ext>
                </a:extLst>
              </p:cNvPr>
              <p:cNvSpPr txBox="1">
                <a:spLocks noRot="1" noChangeAspect="1" noMove="1" noResize="1" noEditPoints="1" noAdjustHandles="1" noChangeArrowheads="1" noChangeShapeType="1" noTextEdit="1"/>
              </p:cNvSpPr>
              <p:nvPr/>
            </p:nvSpPr>
            <p:spPr>
              <a:xfrm>
                <a:off x="359999" y="2773921"/>
                <a:ext cx="3064068" cy="2233432"/>
              </a:xfrm>
              <a:prstGeom prst="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3C52BD-A346-579B-077E-725957F594B3}"/>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408038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906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To be able to differentiate composite functions using the chain rule.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identify the inner function </a:t>
                </a:r>
                <a14:m>
                  <m:oMath xmlns:m="http://schemas.openxmlformats.org/officeDocument/2006/math">
                    <m:r>
                      <a:rPr lang="en-AU" sz="2000">
                        <a:latin typeface="Cambria Math" panose="02040503050406030204" pitchFamily="18" charset="0"/>
                        <a:cs typeface="Arial" panose="020B0604020202020204" pitchFamily="34" charset="0"/>
                      </a:rPr>
                      <m:t>𝑢</m:t>
                    </m:r>
                  </m:oMath>
                </a14:m>
                <a:r>
                  <a:rPr lang="en-AU" sz="2000" dirty="0">
                    <a:cs typeface="Arial" panose="020B0604020202020204" pitchFamily="34" charset="0"/>
                  </a:rPr>
                  <a:t> and the outer function </a:t>
                </a:r>
                <a14:m>
                  <m:oMath xmlns:m="http://schemas.openxmlformats.org/officeDocument/2006/math">
                    <m:r>
                      <a:rPr lang="en-AU" sz="2000">
                        <a:latin typeface="Cambria Math" panose="02040503050406030204" pitchFamily="18" charset="0"/>
                        <a:cs typeface="Arial" panose="020B0604020202020204" pitchFamily="34" charset="0"/>
                      </a:rPr>
                      <m:t>𝑓</m:t>
                    </m:r>
                    <m:r>
                      <a:rPr lang="en-AU" sz="2000">
                        <a:latin typeface="Cambria Math" panose="02040503050406030204" pitchFamily="18" charset="0"/>
                        <a:cs typeface="Arial" panose="020B0604020202020204" pitchFamily="34" charset="0"/>
                      </a:rPr>
                      <m:t>(</m:t>
                    </m:r>
                    <m:r>
                      <a:rPr lang="en-AU" sz="2000">
                        <a:latin typeface="Cambria Math" panose="02040503050406030204" pitchFamily="18" charset="0"/>
                        <a:cs typeface="Arial" panose="020B0604020202020204" pitchFamily="34" charset="0"/>
                      </a:rPr>
                      <m:t>𝑢</m:t>
                    </m:r>
                    <m:r>
                      <a:rPr lang="en-AU" sz="200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in a composite function.</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differentiate the inner function to find </a:t>
                </a:r>
                <a14:m>
                  <m:oMath xmlns:m="http://schemas.openxmlformats.org/officeDocument/2006/math">
                    <m:f>
                      <m:fPr>
                        <m:ctrlPr>
                          <a:rPr lang="en-AU" sz="2000" i="1">
                            <a:latin typeface="Cambria Math" panose="02040503050406030204" pitchFamily="18" charset="0"/>
                            <a:cs typeface="Arial" panose="020B0604020202020204" pitchFamily="34" charset="0"/>
                          </a:rPr>
                        </m:ctrlPr>
                      </m:fPr>
                      <m:num>
                        <m:r>
                          <a:rPr lang="en-AU" sz="2000">
                            <a:latin typeface="Cambria Math" panose="02040503050406030204" pitchFamily="18" charset="0"/>
                            <a:cs typeface="Arial" panose="020B0604020202020204" pitchFamily="34" charset="0"/>
                          </a:rPr>
                          <m:t>𝑑𝑢</m:t>
                        </m:r>
                      </m:num>
                      <m:den>
                        <m:r>
                          <a:rPr lang="en-AU" sz="2000">
                            <a:latin typeface="Cambria Math" panose="02040503050406030204" pitchFamily="18" charset="0"/>
                            <a:cs typeface="Arial" panose="020B0604020202020204" pitchFamily="34" charset="0"/>
                          </a:rPr>
                          <m:t>𝑑𝑥</m:t>
                        </m:r>
                      </m:den>
                    </m:f>
                    <m:r>
                      <a:rPr lang="en-AU" sz="2000">
                        <a:latin typeface="Cambria Math" panose="02040503050406030204" pitchFamily="18" charset="0"/>
                        <a:cs typeface="Arial" panose="020B0604020202020204" pitchFamily="34" charset="0"/>
                      </a:rPr>
                      <m:t>.</m:t>
                    </m:r>
                  </m:oMath>
                </a14:m>
                <a:endParaRPr lang="en-AU" sz="2000" dirty="0">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differentiate using the chain rule in the form </a:t>
                </a:r>
                <a14:m>
                  <m:oMath xmlns:m="http://schemas.openxmlformats.org/officeDocument/2006/math">
                    <m:f>
                      <m:fPr>
                        <m:ctrlPr>
                          <a:rPr lang="en-AU" sz="2000" i="1">
                            <a:latin typeface="Cambria Math" panose="02040503050406030204" pitchFamily="18" charset="0"/>
                            <a:cs typeface="Arial" panose="020B0604020202020204" pitchFamily="34" charset="0"/>
                          </a:rPr>
                        </m:ctrlPr>
                      </m:fPr>
                      <m:num>
                        <m:r>
                          <a:rPr lang="en-AU" sz="2000">
                            <a:latin typeface="Cambria Math" panose="02040503050406030204" pitchFamily="18" charset="0"/>
                            <a:cs typeface="Arial" panose="020B0604020202020204" pitchFamily="34" charset="0"/>
                          </a:rPr>
                          <m:t>𝑑𝑦</m:t>
                        </m:r>
                      </m:num>
                      <m:den>
                        <m:r>
                          <a:rPr lang="en-AU" sz="2000">
                            <a:latin typeface="Cambria Math" panose="02040503050406030204" pitchFamily="18" charset="0"/>
                            <a:cs typeface="Arial" panose="020B0604020202020204" pitchFamily="34" charset="0"/>
                          </a:rPr>
                          <m:t>𝑑𝑥</m:t>
                        </m:r>
                      </m:den>
                    </m:f>
                    <m:r>
                      <a:rPr lang="en-AU" sz="2000">
                        <a:latin typeface="Cambria Math" panose="02040503050406030204" pitchFamily="18" charset="0"/>
                        <a:cs typeface="Arial" panose="020B0604020202020204" pitchFamily="34" charset="0"/>
                      </a:rPr>
                      <m:t>=</m:t>
                    </m:r>
                    <m:f>
                      <m:fPr>
                        <m:ctrlPr>
                          <a:rPr lang="en-AU" sz="2000" i="1">
                            <a:latin typeface="Cambria Math" panose="02040503050406030204" pitchFamily="18" charset="0"/>
                            <a:cs typeface="Arial" panose="020B0604020202020204" pitchFamily="34" charset="0"/>
                          </a:rPr>
                        </m:ctrlPr>
                      </m:fPr>
                      <m:num>
                        <m:r>
                          <a:rPr lang="en-AU" sz="2000">
                            <a:latin typeface="Cambria Math" panose="02040503050406030204" pitchFamily="18" charset="0"/>
                            <a:cs typeface="Arial" panose="020B0604020202020204" pitchFamily="34" charset="0"/>
                          </a:rPr>
                          <m:t>𝑑𝑦</m:t>
                        </m:r>
                      </m:num>
                      <m:den>
                        <m:r>
                          <a:rPr lang="en-AU" sz="2000">
                            <a:latin typeface="Cambria Math" panose="02040503050406030204" pitchFamily="18" charset="0"/>
                            <a:cs typeface="Arial" panose="020B0604020202020204" pitchFamily="34" charset="0"/>
                          </a:rPr>
                          <m:t>𝑑𝑢</m:t>
                        </m:r>
                      </m:den>
                    </m:f>
                    <m:r>
                      <a:rPr lang="en-AU" sz="2000">
                        <a:latin typeface="Cambria Math" panose="02040503050406030204" pitchFamily="18" charset="0"/>
                        <a:cs typeface="Arial" panose="020B0604020202020204" pitchFamily="34" charset="0"/>
                      </a:rPr>
                      <m:t>×</m:t>
                    </m:r>
                    <m:f>
                      <m:fPr>
                        <m:ctrlPr>
                          <a:rPr lang="en-AU" sz="2000" i="1">
                            <a:latin typeface="Cambria Math" panose="02040503050406030204" pitchFamily="18" charset="0"/>
                            <a:cs typeface="Arial" panose="020B0604020202020204" pitchFamily="34" charset="0"/>
                          </a:rPr>
                        </m:ctrlPr>
                      </m:fPr>
                      <m:num>
                        <m:r>
                          <a:rPr lang="en-AU" sz="2000">
                            <a:latin typeface="Cambria Math" panose="02040503050406030204" pitchFamily="18" charset="0"/>
                            <a:cs typeface="Arial" panose="020B0604020202020204" pitchFamily="34" charset="0"/>
                          </a:rPr>
                          <m:t>𝑑𝑢</m:t>
                        </m:r>
                      </m:num>
                      <m:den>
                        <m:r>
                          <a:rPr lang="en-AU" sz="2000">
                            <a:latin typeface="Cambria Math" panose="02040503050406030204" pitchFamily="18" charset="0"/>
                            <a:cs typeface="Arial" panose="020B0604020202020204" pitchFamily="34" charset="0"/>
                          </a:rPr>
                          <m:t>𝑑𝑥</m:t>
                        </m:r>
                      </m:den>
                    </m:f>
                    <m:r>
                      <a:rPr lang="en-AU" sz="2000">
                        <a:latin typeface="Cambria Math" panose="02040503050406030204" pitchFamily="18" charset="0"/>
                        <a:cs typeface="Arial" panose="020B0604020202020204" pitchFamily="34" charset="0"/>
                      </a:rPr>
                      <m:t>.</m:t>
                    </m:r>
                  </m:oMath>
                </a14:m>
                <a:endParaRPr lang="en-AU" sz="2000"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890680"/>
              </a:xfrm>
              <a:prstGeom prst="rect">
                <a:avLst/>
              </a:prstGeom>
              <a:blipFill>
                <a:blip r:embed="rId3"/>
                <a:stretch>
                  <a:fillRect l="-1459" b="-130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The chain rule (2) </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Different notation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2303192"/>
                <a:ext cx="5493723" cy="1033686"/>
              </a:xfrm>
            </p:spPr>
            <p:txBody>
              <a:bodyPr/>
              <a:lstStyle/>
              <a:p>
                <a:pPr>
                  <a:lnSpc>
                    <a:spcPct val="200000"/>
                  </a:lnSpc>
                </a:pPr>
                <a:r>
                  <a:rPr lang="en-AU" dirty="0"/>
                  <a:t>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𝑢</m:t>
                    </m:r>
                    <m:r>
                      <a:rPr lang="en-AU" b="0" i="1" smtClean="0">
                        <a:latin typeface="Cambria Math" panose="02040503050406030204" pitchFamily="18" charset="0"/>
                      </a:rPr>
                      <m:t>)</m:t>
                    </m:r>
                  </m:oMath>
                </a14:m>
                <a:r>
                  <a:rPr lang="en-AU" dirty="0"/>
                  <a:t> where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then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a14:m>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2303192"/>
                <a:ext cx="5493723" cy="1033686"/>
              </a:xfrm>
              <a:blipFill>
                <a:blip r:embed="rId2"/>
                <a:stretch>
                  <a:fillRect l="-2771"/>
                </a:stretch>
              </a:blipFill>
            </p:spPr>
            <p:txBody>
              <a:bodyPr/>
              <a:lstStyle/>
              <a:p>
                <a:r>
                  <a:rPr lang="en-US">
                    <a:noFill/>
                  </a:rPr>
                  <a:t> </a:t>
                </a:r>
              </a:p>
            </p:txBody>
          </p:sp>
        </mc:Fallback>
      </mc:AlternateContent>
      <p:pic>
        <p:nvPicPr>
          <p:cNvPr id="7" name="Picture 6" descr="Formulas as found on the reference sheet. ">
            <a:extLst>
              <a:ext uri="{FF2B5EF4-FFF2-40B4-BE49-F238E27FC236}">
                <a16:creationId xmlns:a16="http://schemas.microsoft.com/office/drawing/2014/main" id="{A7034BE4-5B31-3B62-E8FC-E3C25DA95B9B}"/>
              </a:ext>
            </a:extLst>
          </p:cNvPr>
          <p:cNvPicPr>
            <a:picLocks noChangeAspect="1"/>
          </p:cNvPicPr>
          <p:nvPr/>
        </p:nvPicPr>
        <p:blipFill>
          <a:blip r:embed="rId3"/>
          <a:stretch>
            <a:fillRect/>
          </a:stretch>
        </p:blipFill>
        <p:spPr>
          <a:xfrm>
            <a:off x="6328577" y="1137527"/>
            <a:ext cx="5401823" cy="3584067"/>
          </a:xfrm>
          <a:prstGeom prst="rect">
            <a:avLst/>
          </a:prstGeom>
        </p:spPr>
      </p:pic>
      <p:sp>
        <p:nvSpPr>
          <p:cNvPr id="8" name="Rectangle 7">
            <a:extLst>
              <a:ext uri="{FF2B5EF4-FFF2-40B4-BE49-F238E27FC236}">
                <a16:creationId xmlns:a16="http://schemas.microsoft.com/office/drawing/2014/main" id="{D818B859-B637-0776-2827-3E4615CB3565}"/>
              </a:ext>
              <a:ext uri="{C183D7F6-B498-43B3-948B-1728B52AA6E4}">
                <adec:decorative xmlns:adec="http://schemas.microsoft.com/office/drawing/2017/decorative" val="1"/>
              </a:ext>
            </a:extLst>
          </p:cNvPr>
          <p:cNvSpPr/>
          <p:nvPr/>
        </p:nvSpPr>
        <p:spPr>
          <a:xfrm>
            <a:off x="6513095" y="3990275"/>
            <a:ext cx="5149516" cy="9625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Differentiate using the chain rule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3998" cy="686111"/>
              </a:xfrm>
            </p:spPr>
            <p:txBody>
              <a:bodyPr/>
              <a:lstStyle/>
              <a:p>
                <a:r>
                  <a:rPr lang="en-AU" dirty="0">
                    <a:latin typeface="+mn-lt"/>
                  </a:rPr>
                  <a:t> Find </a:t>
                </a:r>
                <a14:m>
                  <m:oMath xmlns:m="http://schemas.openxmlformats.org/officeDocument/2006/math">
                    <m:f>
                      <m:fPr>
                        <m:ctrlPr>
                          <a:rPr lang="en-AU" i="1" dirty="0" smtClean="0">
                            <a:latin typeface="Cambria Math" panose="02040503050406030204" pitchFamily="18" charset="0"/>
                          </a:rPr>
                        </m:ctrlPr>
                      </m:fPr>
                      <m:num>
                        <m:r>
                          <a:rPr lang="en-AU" i="1" dirty="0" smtClean="0">
                            <a:latin typeface="Cambria Math" panose="02040503050406030204" pitchFamily="18" charset="0"/>
                          </a:rPr>
                          <m:t>𝑑𝑦</m:t>
                        </m:r>
                      </m:num>
                      <m:den>
                        <m:r>
                          <a:rPr lang="en-AU" i="1" dirty="0" smtClean="0">
                            <a:latin typeface="Cambria Math" panose="02040503050406030204" pitchFamily="18" charset="0"/>
                          </a:rPr>
                          <m:t>𝑑𝑥</m:t>
                        </m:r>
                      </m:den>
                    </m:f>
                    <m:r>
                      <a:rPr lang="en-AU" i="1" dirty="0" smtClean="0">
                        <a:latin typeface="Cambria Math" panose="02040503050406030204" pitchFamily="18" charset="0"/>
                      </a:rPr>
                      <m:t> </m:t>
                    </m:r>
                  </m:oMath>
                </a14:m>
                <a:r>
                  <a:rPr lang="en-AU" dirty="0">
                    <a:latin typeface="+mn-lt"/>
                  </a:rPr>
                  <a:t> if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6</m:t>
                        </m:r>
                      </m:sup>
                    </m:sSup>
                  </m:oMath>
                </a14:m>
                <a:r>
                  <a:rPr lang="en-AU" b="0" dirty="0">
                    <a:latin typeface="+mn-lt"/>
                  </a:rPr>
                  <a:t>.</a:t>
                </a:r>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1483998" cy="686111"/>
              </a:xfrm>
              <a:blipFill>
                <a:blip r:embed="rId3"/>
                <a:stretch>
                  <a:fillRect l="-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B30FCA7C-295F-4D82-4685-AE40ACF7018B}"/>
                  </a:ext>
                </a:extLst>
              </p:cNvPr>
              <p:cNvSpPr/>
              <p:nvPr/>
            </p:nvSpPr>
            <p:spPr>
              <a:xfrm>
                <a:off x="360000" y="2686539"/>
                <a:ext cx="2845113" cy="1348133"/>
              </a:xfrm>
              <a:prstGeom prst="wedgeRoundRectCallout">
                <a:avLst>
                  <a:gd name="adj1" fmla="val 77614"/>
                  <a:gd name="adj2" fmla="val -423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determine what </a:t>
                </a:r>
                <a14:m>
                  <m:oMath xmlns:m="http://schemas.openxmlformats.org/officeDocument/2006/math">
                    <m:r>
                      <a:rPr lang="en-AU" sz="1800" b="0" i="1" smtClean="0">
                        <a:latin typeface="Cambria Math" panose="02040503050406030204" pitchFamily="18" charset="0"/>
                      </a:rPr>
                      <m:t>𝑢</m:t>
                    </m:r>
                  </m:oMath>
                </a14:m>
                <a:r>
                  <a:rPr lang="en-AU" sz="1800" dirty="0"/>
                  <a:t> will be? </a:t>
                </a:r>
              </a:p>
            </p:txBody>
          </p:sp>
        </mc:Choice>
        <mc:Fallback xmlns="">
          <p:sp>
            <p:nvSpPr>
              <p:cNvPr id="6" name="Speech Bubble: Rectangle with Corners Rounded 5">
                <a:extLst>
                  <a:ext uri="{FF2B5EF4-FFF2-40B4-BE49-F238E27FC236}">
                    <a16:creationId xmlns:a16="http://schemas.microsoft.com/office/drawing/2014/main" id="{B30FCA7C-295F-4D82-4685-AE40ACF7018B}"/>
                  </a:ext>
                </a:extLst>
              </p:cNvPr>
              <p:cNvSpPr>
                <a:spLocks noRot="1" noChangeAspect="1" noMove="1" noResize="1" noEditPoints="1" noAdjustHandles="1" noChangeArrowheads="1" noChangeShapeType="1" noTextEdit="1"/>
              </p:cNvSpPr>
              <p:nvPr/>
            </p:nvSpPr>
            <p:spPr>
              <a:xfrm>
                <a:off x="360000" y="2686539"/>
                <a:ext cx="2845113" cy="1348133"/>
              </a:xfrm>
              <a:prstGeom prst="wedgeRoundRectCallout">
                <a:avLst>
                  <a:gd name="adj1" fmla="val 77614"/>
                  <a:gd name="adj2" fmla="val -42377"/>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DC7DC4-B591-2842-FDE0-D953984E9E54}"/>
                  </a:ext>
                </a:extLst>
              </p:cNvPr>
              <p:cNvSpPr txBox="1"/>
              <p:nvPr/>
            </p:nvSpPr>
            <p:spPr>
              <a:xfrm>
                <a:off x="3649579" y="2085532"/>
                <a:ext cx="3673642" cy="378994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b="0" i="0"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×3</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𝑢</m:t>
                          </m:r>
                        </m:e>
                        <m:sup>
                          <m:r>
                            <a:rPr lang="en-AU" sz="1800" b="0" i="1" smtClean="0">
                              <a:latin typeface="Cambria Math" panose="02040503050406030204" pitchFamily="18" charset="0"/>
                            </a:rPr>
                            <m:t>5</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5</m:t>
                          </m:r>
                        </m:sup>
                      </m:sSup>
                    </m:oMath>
                  </m:oMathPara>
                </a14:m>
                <a:endParaRPr lang="en-AU" sz="1800" dirty="0"/>
              </a:p>
            </p:txBody>
          </p:sp>
        </mc:Choice>
        <mc:Fallback xmlns="">
          <p:sp>
            <p:nvSpPr>
              <p:cNvPr id="5" name="TextBox 4">
                <a:extLst>
                  <a:ext uri="{FF2B5EF4-FFF2-40B4-BE49-F238E27FC236}">
                    <a16:creationId xmlns:a16="http://schemas.microsoft.com/office/drawing/2014/main" id="{54DC7DC4-B591-2842-FDE0-D953984E9E54}"/>
                  </a:ext>
                </a:extLst>
              </p:cNvPr>
              <p:cNvSpPr txBox="1">
                <a:spLocks noRot="1" noChangeAspect="1" noMove="1" noResize="1" noEditPoints="1" noAdjustHandles="1" noChangeArrowheads="1" noChangeShapeType="1" noTextEdit="1"/>
              </p:cNvSpPr>
              <p:nvPr/>
            </p:nvSpPr>
            <p:spPr>
              <a:xfrm>
                <a:off x="3649579" y="2085532"/>
                <a:ext cx="3673642" cy="37899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F6DD35C-C617-1EFA-4D6E-C97D68199B52}"/>
                  </a:ext>
                </a:extLst>
              </p:cNvPr>
              <p:cNvSpPr/>
              <p:nvPr/>
            </p:nvSpPr>
            <p:spPr>
              <a:xfrm>
                <a:off x="7240094" y="2182352"/>
                <a:ext cx="3541466" cy="1343717"/>
              </a:xfrm>
              <a:prstGeom prst="wedgeRoundRectCallout">
                <a:avLst>
                  <a:gd name="adj1" fmla="val -88640"/>
                  <a:gd name="adj2" fmla="val 983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might you make sure that the equations give you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9F6DD35C-C617-1EFA-4D6E-C97D68199B52}"/>
                  </a:ext>
                </a:extLst>
              </p:cNvPr>
              <p:cNvSpPr>
                <a:spLocks noRot="1" noChangeAspect="1" noMove="1" noResize="1" noEditPoints="1" noAdjustHandles="1" noChangeArrowheads="1" noChangeShapeType="1" noTextEdit="1"/>
              </p:cNvSpPr>
              <p:nvPr/>
            </p:nvSpPr>
            <p:spPr>
              <a:xfrm>
                <a:off x="7240094" y="2182352"/>
                <a:ext cx="3541466" cy="1343717"/>
              </a:xfrm>
              <a:prstGeom prst="wedgeRoundRectCallout">
                <a:avLst>
                  <a:gd name="adj1" fmla="val -88640"/>
                  <a:gd name="adj2" fmla="val 98325"/>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7434057" y="4739973"/>
                <a:ext cx="3541466" cy="1343717"/>
              </a:xfrm>
              <a:prstGeom prst="wedgeRoundRectCallout">
                <a:avLst>
                  <a:gd name="adj1" fmla="val -84447"/>
                  <a:gd name="adj2" fmla="val 64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it important that </a:t>
                </a:r>
                <a14:m>
                  <m:oMath xmlns:m="http://schemas.openxmlformats.org/officeDocument/2006/math">
                    <m:r>
                      <a:rPr lang="en-AU" sz="1800" b="0" i="1" smtClean="0">
                        <a:latin typeface="Cambria Math" panose="02040503050406030204" pitchFamily="18" charset="0"/>
                      </a:rPr>
                      <m:t>𝑢</m:t>
                    </m:r>
                  </m:oMath>
                </a14:m>
                <a:r>
                  <a:rPr lang="en-AU" sz="1800" dirty="0"/>
                  <a:t> is replaced in the final answer?</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7434057" y="4739973"/>
                <a:ext cx="3541466" cy="1343717"/>
              </a:xfrm>
              <a:prstGeom prst="wedgeRoundRectCallout">
                <a:avLst>
                  <a:gd name="adj1" fmla="val -84447"/>
                  <a:gd name="adj2" fmla="val 6421"/>
                  <a:gd name="adj3" fmla="val 16667"/>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http://purl.org/dc/dcmitype/"/>
    <ds:schemaRef ds:uri="95386ad3-46d6-4eb6-bbc1-9b19b13a5756"/>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9191b990-ddf9-46cb-8ffe-20db9d3a58aa"/>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5C9118F-A9C9-4F84-AD05-20F874E23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201</TotalTime>
  <Words>1447</Words>
  <Application>Microsoft Office PowerPoint</Application>
  <PresentationFormat>Widescreen</PresentationFormat>
  <Paragraphs>118</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Public Sans</vt:lpstr>
      <vt:lpstr>Cambria Math</vt:lpstr>
      <vt:lpstr>Calibri</vt:lpstr>
      <vt:lpstr>Arial</vt:lpstr>
      <vt:lpstr>NSWG Corporate</vt:lpstr>
      <vt:lpstr>The chain rule – part 2</vt:lpstr>
      <vt:lpstr>Connecting learning</vt:lpstr>
      <vt:lpstr>The chain rule (1)</vt:lpstr>
      <vt:lpstr>Volume</vt:lpstr>
      <vt:lpstr>Volume (1)</vt:lpstr>
      <vt:lpstr>Learning intention and success criteria</vt:lpstr>
      <vt:lpstr>Releasing responsibility</vt:lpstr>
      <vt:lpstr>The chain rule (2) </vt:lpstr>
      <vt:lpstr>Differentiate using the chain rule (1)</vt:lpstr>
      <vt:lpstr>Differentiating using the chain rule (2)</vt:lpstr>
      <vt:lpstr>Differentiate y=(4x+3)^6</vt:lpstr>
      <vt:lpstr>Independent practice</vt:lpstr>
      <vt:lpstr>Approaching questions scaffold</vt:lpstr>
      <vt:lpstr>HSC Style questions (1)</vt:lpstr>
      <vt:lpstr>HSC Style questions (2)</vt:lpstr>
      <vt:lpstr>HSC Style questions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4 – The chain rule, rule 2, slide deck – Mathematics Advanced</dc:title>
  <dc:subject/>
  <dc:creator>NSW Department of Education</dc:creator>
  <cp:keywords/>
  <dc:description/>
  <dcterms:created xsi:type="dcterms:W3CDTF">2025-04-09T21:11:40Z</dcterms:created>
  <dcterms:modified xsi:type="dcterms:W3CDTF">2026-02-09T23:55:34Z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