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handoutMasterIdLst>
    <p:handoutMasterId r:id="rId23"/>
  </p:handoutMasterIdLst>
  <p:sldIdLst>
    <p:sldId id="26505" r:id="rId5"/>
    <p:sldId id="26506" r:id="rId6"/>
    <p:sldId id="26523" r:id="rId7"/>
    <p:sldId id="26524" r:id="rId8"/>
    <p:sldId id="26383" r:id="rId9"/>
    <p:sldId id="26513" r:id="rId10"/>
    <p:sldId id="26508" r:id="rId11"/>
    <p:sldId id="26509" r:id="rId12"/>
    <p:sldId id="26512" r:id="rId13"/>
    <p:sldId id="26507" r:id="rId14"/>
    <p:sldId id="26510" r:id="rId15"/>
    <p:sldId id="26511" r:id="rId16"/>
    <p:sldId id="26530" r:id="rId17"/>
    <p:sldId id="26526" r:id="rId18"/>
    <p:sldId id="26527" r:id="rId19"/>
    <p:sldId id="360" r:id="rId20"/>
    <p:sldId id="361" r:id="rId21"/>
  </p:sldIdLst>
  <p:sldSz cx="12192000" cy="6858000"/>
  <p:notesSz cx="6858000" cy="9144000"/>
  <p:embeddedFontLst>
    <p:embeddedFont>
      <p:font typeface="Cambria Math" panose="02040503050406030204" pitchFamily="18" charset="0"/>
      <p:regular r:id="rId24"/>
    </p:embeddedFont>
    <p:embeddedFont>
      <p:font typeface="Public Sans"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3" id="{37641C72-2B0D-4DA7-863C-82465FA72A95}">
          <p14:sldIdLst>
            <p14:sldId id="26505"/>
            <p14:sldId id="26506"/>
            <p14:sldId id="26523"/>
            <p14:sldId id="26524"/>
            <p14:sldId id="26383"/>
            <p14:sldId id="26513"/>
            <p14:sldId id="26508"/>
            <p14:sldId id="26509"/>
            <p14:sldId id="26512"/>
            <p14:sldId id="26507"/>
            <p14:sldId id="26510"/>
            <p14:sldId id="26511"/>
            <p14:sldId id="26530"/>
            <p14:sldId id="26526"/>
            <p14:sldId id="26527"/>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A6DAB353-8D81-E608-7DD3-43E4C112E44B}" name="Kieran Monahan" initials="KM" userId="S::Kieran.Monahan2@det.nsw.edu.au::2396da56-7c72-42ec-9d76-e256a0950c83"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79CA3-C5E9-4B35-9027-489558F1F6AA}" v="1" dt="2026-02-09T05:42:47.77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9"/>
    <p:restoredTop sz="94719"/>
  </p:normalViewPr>
  <p:slideViewPr>
    <p:cSldViewPr snapToGrid="0">
      <p:cViewPr varScale="1">
        <p:scale>
          <a:sx n="102" d="100"/>
          <a:sy n="102" d="100"/>
        </p:scale>
        <p:origin x="360" y="11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DE068-260C-3A1B-9580-26C5AD22E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D6E8A-4952-AD68-A0EE-6EFF92CE2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01D02-8345-40B9-9AB9-6799B252134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EFC79D-747F-FCDE-7077-EAB41C1A406C}"/>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6007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E5E35-8762-8037-8106-E3F4D856D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B711E-9E4D-5955-9D7B-005CFCE9D5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AEE77-7586-58C6-038F-EB6269BEB0D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98CEA4B-54D7-1A3E-4949-CC23080FBD81}"/>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753964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CFBEA-8AE1-1B18-381E-00FDCE89A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B84C7-3199-606F-1F0B-6939E588A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3A6C3-C893-1365-060D-013D1CBE706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D30B9D2-D129-9B15-1B16-DE8471CB6410}"/>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146416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ea typeface="Times New Roman" panose="02020603050405020304" pitchFamily="18" charset="0"/>
              </a:rPr>
              <a:t>The chain rule – part 1</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6 – Differentiation techniques and applications</a:t>
            </a:r>
          </a:p>
        </p:txBody>
      </p:sp>
      <p:pic>
        <p:nvPicPr>
          <p:cNvPr id="5" name="Picture Placeholder 4">
            <a:extLst>
              <a:ext uri="{FF2B5EF4-FFF2-40B4-BE49-F238E27FC236}">
                <a16:creationId xmlns:a16="http://schemas.microsoft.com/office/drawing/2014/main" id="{6F70EA70-FFD2-32D9-F343-52516596210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96CC305-1E98-FB0A-3EA0-B3CA71624764}"/>
                  </a:ext>
                  <a:ext uri="{C183D7F6-B498-43B3-948B-1728B52AA6E4}">
                    <adec:decorative xmlns:adec="http://schemas.microsoft.com/office/drawing/2017/decorative" val="0"/>
                  </a:ext>
                </a:extLst>
              </p:cNvPr>
              <p:cNvSpPr>
                <a:spLocks noGrp="1"/>
              </p:cNvSpPr>
              <p:nvPr>
                <p:ph type="title"/>
              </p:nvPr>
            </p:nvSpPr>
            <p:spPr/>
            <p:txBody>
              <a:bodyPr/>
              <a:lstStyle/>
              <a:p>
                <a:r>
                  <a:rPr lang="en-AU" dirty="0">
                    <a:latin typeface="+mj-lt"/>
                  </a:rPr>
                  <a:t>Differentiate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e>
                        </m:d>
                      </m:e>
                      <m:sup>
                        <m:r>
                          <a:rPr lang="en-AU" b="0" i="1" smtClean="0">
                            <a:latin typeface="Cambria Math" panose="02040503050406030204" pitchFamily="18" charset="0"/>
                          </a:rPr>
                          <m:t>6</m:t>
                        </m:r>
                      </m:sup>
                    </m:sSup>
                  </m:oMath>
                </a14:m>
                <a:endParaRPr lang="en-AU" dirty="0">
                  <a:latin typeface="+mj-lt"/>
                </a:endParaRPr>
              </a:p>
            </p:txBody>
          </p:sp>
        </mc:Choice>
        <mc:Fallback xmlns="">
          <p:sp>
            <p:nvSpPr>
              <p:cNvPr id="4" name="Title 3">
                <a:extLst>
                  <a:ext uri="{FF2B5EF4-FFF2-40B4-BE49-F238E27FC236}">
                    <a16:creationId xmlns:a16="http://schemas.microsoft.com/office/drawing/2014/main" id="{A96CC305-1E98-FB0A-3EA0-B3CA71624764}"/>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1940445" y="1044222"/>
            <a:ext cx="1920356" cy="384243"/>
          </a:xfrm>
        </p:spPr>
        <p:txBody>
          <a:bodyPr/>
          <a:lstStyle/>
          <a:p>
            <a:r>
              <a:rPr lang="en-AU" dirty="0">
                <a:latin typeface="+mj-lt"/>
              </a:rPr>
              <a:t>Linda’s solutions</a:t>
            </a:r>
          </a:p>
        </p:txBody>
      </p:sp>
      <p:pic>
        <p:nvPicPr>
          <p:cNvPr id="11" name="Graphic 10" descr="Female Profile outline">
            <a:extLst>
              <a:ext uri="{FF2B5EF4-FFF2-40B4-BE49-F238E27FC236}">
                <a16:creationId xmlns:a16="http://schemas.microsoft.com/office/drawing/2014/main" id="{8F962903-D2A6-7949-7541-18EC353E36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36179" y="1567086"/>
            <a:ext cx="914400" cy="9144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7FC70-DE0A-A58D-A982-0ED751136BB4}"/>
                  </a:ext>
                </a:extLst>
              </p:cNvPr>
              <p:cNvSpPr txBox="1"/>
              <p:nvPr/>
            </p:nvSpPr>
            <p:spPr>
              <a:xfrm>
                <a:off x="1165961" y="2528425"/>
                <a:ext cx="2839156" cy="3285353"/>
              </a:xfrm>
              <a:prstGeom prst="rect">
                <a:avLst/>
              </a:prstGeom>
              <a:noFill/>
            </p:spPr>
            <p:txBody>
              <a:bodyPr wrap="none" lIns="0" tIns="0" rIns="0" bIns="0" rtlCol="0">
                <a:noAutofit/>
              </a:bodyPr>
              <a:lstStyle/>
              <a:p>
                <a:pPr>
                  <a:lnSpc>
                    <a:spcPct val="200000"/>
                  </a:lnSpc>
                </a:pPr>
                <a:r>
                  <a:rPr lang="en-AU" sz="1800" b="0" dirty="0"/>
                  <a:t>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r>
                      <a:rPr lang="en-AU" sz="1800" b="0" i="1" smtClean="0">
                        <a:latin typeface="Cambria Math" panose="02040503050406030204" pitchFamily="18" charset="0"/>
                      </a:rPr>
                      <m:t>𝑛</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e>
                      <m:sup>
                        <m:r>
                          <a:rPr lang="en-AU" sz="1800" b="0" i="1" smtClean="0">
                            <a:latin typeface="Cambria Math" panose="02040503050406030204" pitchFamily="18" charset="0"/>
                          </a:rPr>
                          <m:t>′</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sSup>
                      <m:sSupPr>
                        <m:ctrlPr>
                          <a:rPr lang="en-AU" sz="1800" b="0" i="1" smtClean="0">
                            <a:latin typeface="Cambria Math" panose="02040503050406030204" pitchFamily="18" charset="0"/>
                          </a:rPr>
                        </m:ctrlPr>
                      </m:sSupPr>
                      <m:e>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e>
                        </m:d>
                      </m:e>
                      <m:sup>
                        <m:r>
                          <a:rPr lang="en-AU" sz="1800" b="0" i="1" smtClean="0">
                            <a:latin typeface="Cambria Math" panose="02040503050406030204" pitchFamily="18" charset="0"/>
                          </a:rPr>
                          <m:t>𝑛</m:t>
                        </m:r>
                        <m:r>
                          <a:rPr lang="en-AU" sz="1800" b="0" i="1" smtClean="0">
                            <a:latin typeface="Cambria Math" panose="02040503050406030204" pitchFamily="18" charset="0"/>
                          </a:rPr>
                          <m:t>−1</m:t>
                        </m:r>
                      </m:sup>
                    </m:sSup>
                  </m:oMath>
                </a14:m>
                <a:endParaRPr lang="en-AU" sz="1800" b="0" i="1" dirty="0">
                  <a:latin typeface="Cambria Math" panose="02040503050406030204" pitchFamily="18" charset="0"/>
                </a:endParaRPr>
              </a:p>
              <a:p>
                <a:pPr>
                  <a:lnSpc>
                    <a:spcPct val="20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𝑛</m:t>
                      </m:r>
                      <m:r>
                        <a:rPr lang="en-AU" sz="1800" b="0" i="1" smtClean="0">
                          <a:latin typeface="Cambria Math" panose="02040503050406030204" pitchFamily="18" charset="0"/>
                        </a:rPr>
                        <m:t>=6, </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e>
                        <m:sup>
                          <m:r>
                            <a:rPr lang="en-AU" sz="1800" b="0" i="1" smtClean="0">
                              <a:latin typeface="Cambria Math" panose="02040503050406030204" pitchFamily="18" charset="0"/>
                            </a:rPr>
                            <m:t>′</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=8</m:t>
                      </m:r>
                      <m:r>
                        <a:rPr lang="en-AU" sz="1800" b="0" i="1" smtClean="0">
                          <a:latin typeface="Cambria Math" panose="02040503050406030204" pitchFamily="18" charset="0"/>
                        </a:rPr>
                        <m:t>𝑥</m:t>
                      </m:r>
                      <m:r>
                        <a:rPr lang="en-AU" sz="1800" b="0" i="1" smtClean="0">
                          <a:latin typeface="Cambria Math" panose="02040503050406030204" pitchFamily="18" charset="0"/>
                        </a:rPr>
                        <m:t>+3</m:t>
                      </m:r>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r>
                        <a:rPr lang="en-AU" sz="1800" b="0" i="1" smtClean="0">
                          <a:latin typeface="Cambria Math" panose="02040503050406030204" pitchFamily="18" charset="0"/>
                        </a:rPr>
                        <m:t>6×(8</m:t>
                      </m:r>
                      <m:r>
                        <a:rPr lang="en-AU" sz="1800" b="0" i="1" smtClean="0">
                          <a:latin typeface="Cambria Math" panose="02040503050406030204" pitchFamily="18" charset="0"/>
                        </a:rPr>
                        <m:t>𝑥</m:t>
                      </m:r>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r>
                                <a:rPr lang="en-AU" sz="1800" b="0" i="1" smtClean="0">
                                  <a:latin typeface="Cambria Math" panose="02040503050406030204" pitchFamily="18" charset="0"/>
                                </a:rPr>
                                <m:t>𝑥</m:t>
                              </m:r>
                            </m:e>
                          </m:d>
                        </m:e>
                        <m:sup>
                          <m:r>
                            <a:rPr lang="en-AU" sz="1800" b="0" i="1" smtClean="0">
                              <a:latin typeface="Cambria Math" panose="02040503050406030204" pitchFamily="18" charset="0"/>
                            </a:rPr>
                            <m:t>6−1</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6(8</m:t>
                      </m:r>
                      <m:r>
                        <a:rPr lang="en-AU" sz="1800" b="0" i="1" smtClean="0">
                          <a:latin typeface="Cambria Math" panose="02040503050406030204" pitchFamily="18" charset="0"/>
                        </a:rPr>
                        <m:t>𝑥</m:t>
                      </m:r>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r>
                                <a:rPr lang="en-AU" sz="1800" b="0" i="1" smtClean="0">
                                  <a:latin typeface="Cambria Math" panose="02040503050406030204" pitchFamily="18" charset="0"/>
                                </a:rPr>
                                <m:t>𝑥</m:t>
                              </m:r>
                            </m:e>
                          </m:d>
                        </m:e>
                        <m:sup>
                          <m:r>
                            <a:rPr lang="en-AU" sz="1800" b="0" i="1" smtClean="0">
                              <a:latin typeface="Cambria Math" panose="02040503050406030204" pitchFamily="18" charset="0"/>
                            </a:rPr>
                            <m:t>5</m:t>
                          </m:r>
                        </m:sup>
                      </m:sSup>
                    </m:oMath>
                  </m:oMathPara>
                </a14:m>
                <a:endParaRPr lang="en-AU" sz="1800" dirty="0"/>
              </a:p>
            </p:txBody>
          </p:sp>
        </mc:Choice>
        <mc:Fallback xmlns="">
          <p:sp>
            <p:nvSpPr>
              <p:cNvPr id="2" name="TextBox 1">
                <a:extLst>
                  <a:ext uri="{FF2B5EF4-FFF2-40B4-BE49-F238E27FC236}">
                    <a16:creationId xmlns:a16="http://schemas.microsoft.com/office/drawing/2014/main" id="{8767FC70-DE0A-A58D-A982-0ED751136BB4}"/>
                  </a:ext>
                </a:extLst>
              </p:cNvPr>
              <p:cNvSpPr txBox="1">
                <a:spLocks noRot="1" noChangeAspect="1" noMove="1" noResize="1" noEditPoints="1" noAdjustHandles="1" noChangeArrowheads="1" noChangeShapeType="1" noTextEdit="1"/>
              </p:cNvSpPr>
              <p:nvPr/>
            </p:nvSpPr>
            <p:spPr>
              <a:xfrm>
                <a:off x="1165961" y="2528425"/>
                <a:ext cx="2839156" cy="3285353"/>
              </a:xfrm>
              <a:prstGeom prst="rect">
                <a:avLst/>
              </a:prstGeom>
              <a:blipFill>
                <a:blip r:embed="rId6"/>
                <a:stretch>
                  <a:fillRect l="-3556" r="-38667"/>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3D92FA03-BAD8-3EA2-132A-B1B727923133}"/>
              </a:ext>
            </a:extLst>
          </p:cNvPr>
          <p:cNvSpPr/>
          <p:nvPr/>
        </p:nvSpPr>
        <p:spPr>
          <a:xfrm>
            <a:off x="4273843" y="1116614"/>
            <a:ext cx="3541466" cy="1142211"/>
          </a:xfrm>
          <a:prstGeom prst="wedgeRoundRectCallout">
            <a:avLst>
              <a:gd name="adj1" fmla="val 50401"/>
              <a:gd name="adj2" fmla="val 1434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Can you explain this notation in your own words?</a:t>
            </a:r>
          </a:p>
        </p:txBody>
      </p:sp>
      <p:cxnSp>
        <p:nvCxnSpPr>
          <p:cNvPr id="7" name="Straight Connector 6">
            <a:extLst>
              <a:ext uri="{FF2B5EF4-FFF2-40B4-BE49-F238E27FC236}">
                <a16:creationId xmlns:a16="http://schemas.microsoft.com/office/drawing/2014/main" id="{260DEFA7-59E9-830A-0A7D-DCF0365A0708}"/>
              </a:ext>
              <a:ext uri="{C183D7F6-B498-43B3-948B-1728B52AA6E4}">
                <adec:decorative xmlns:adec="http://schemas.microsoft.com/office/drawing/2017/decorative" val="1"/>
              </a:ext>
            </a:extLst>
          </p:cNvPr>
          <p:cNvCxnSpPr/>
          <p:nvPr/>
        </p:nvCxnSpPr>
        <p:spPr>
          <a:xfrm>
            <a:off x="6096000" y="1828800"/>
            <a:ext cx="0" cy="434622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D2F9E60E-234D-AD81-AC69-F6CD87209D1B}"/>
              </a:ext>
            </a:extLst>
          </p:cNvPr>
          <p:cNvSpPr txBox="1">
            <a:spLocks/>
          </p:cNvSpPr>
          <p:nvPr/>
        </p:nvSpPr>
        <p:spPr>
          <a:xfrm>
            <a:off x="8026400" y="1041764"/>
            <a:ext cx="1920356" cy="38424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j-lt"/>
              </a:rPr>
              <a:t>Scott’s solutions</a:t>
            </a:r>
          </a:p>
        </p:txBody>
      </p:sp>
      <p:pic>
        <p:nvPicPr>
          <p:cNvPr id="16" name="Graphic 15" descr="School boy outline">
            <a:extLst>
              <a:ext uri="{FF2B5EF4-FFF2-40B4-BE49-F238E27FC236}">
                <a16:creationId xmlns:a16="http://schemas.microsoft.com/office/drawing/2014/main" id="{653937EA-72D5-ECF6-39D1-1C4865A714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39112" y="1518073"/>
            <a:ext cx="1010352" cy="101035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1230A94-4132-71C9-0A63-95E72146A254}"/>
                  </a:ext>
                </a:extLst>
              </p:cNvPr>
              <p:cNvSpPr txBox="1"/>
              <p:nvPr/>
            </p:nvSpPr>
            <p:spPr>
              <a:xfrm>
                <a:off x="7272568" y="3008084"/>
                <a:ext cx="3627319" cy="2855512"/>
              </a:xfrm>
              <a:prstGeom prst="rect">
                <a:avLst/>
              </a:prstGeom>
              <a:noFill/>
            </p:spPr>
            <p:txBody>
              <a:bodyPr wrap="none" lIns="0" tIns="0" rIns="0" bIns="0" rtlCol="0">
                <a:noAutofit/>
              </a:bodyPr>
              <a:lstStyle/>
              <a:p>
                <a:pPr>
                  <a:lnSpc>
                    <a:spcPct val="200000"/>
                  </a:lnSpc>
                </a:pPr>
                <a14:m>
                  <m:oMathPara xmlns:m="http://schemas.openxmlformats.org/officeDocument/2006/math">
                    <m:oMathParaPr>
                      <m:jc m:val="centerGroup"/>
                    </m:oMathParaPr>
                    <m:oMath xmlns:m="http://schemas.openxmlformats.org/officeDocument/2006/math">
                      <m:sSup>
                        <m:sSupPr>
                          <m:ctrlPr>
                            <a:rPr lang="en-AU" sz="1800" i="1" smtClean="0">
                              <a:latin typeface="Cambria Math" panose="02040503050406030204" pitchFamily="18" charset="0"/>
                            </a:rPr>
                          </m:ctrlPr>
                        </m:sSupPr>
                        <m:e>
                          <m:r>
                            <a:rPr lang="en-AU" sz="1800" i="1">
                              <a:latin typeface="Cambria Math" panose="02040503050406030204" pitchFamily="18" charset="0"/>
                            </a:rPr>
                            <m:t>h</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i="1">
                              <a:latin typeface="Cambria Math" panose="02040503050406030204" pitchFamily="18" charset="0"/>
                            </a:rPr>
                            <m:t>𝑥</m:t>
                          </m:r>
                        </m:e>
                      </m:d>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i="1">
                              <a:latin typeface="Cambria Math" panose="02040503050406030204" pitchFamily="18" charset="0"/>
                            </a:rPr>
                            <m:t>𝑔</m:t>
                          </m:r>
                          <m:d>
                            <m:dPr>
                              <m:ctrlPr>
                                <a:rPr lang="en-AU" sz="1800" i="1">
                                  <a:latin typeface="Cambria Math" panose="02040503050406030204" pitchFamily="18" charset="0"/>
                                </a:rPr>
                              </m:ctrlPr>
                            </m:dPr>
                            <m:e>
                              <m:r>
                                <a:rPr lang="en-AU" sz="1800" i="1">
                                  <a:latin typeface="Cambria Math" panose="02040503050406030204" pitchFamily="18" charset="0"/>
                                </a:rPr>
                                <m:t>𝑥</m:t>
                              </m:r>
                            </m:e>
                          </m:d>
                        </m:e>
                      </m:d>
                      <m:sSup>
                        <m:sSupPr>
                          <m:ctrlPr>
                            <a:rPr lang="en-AU" sz="1800" i="1">
                              <a:latin typeface="Cambria Math" panose="02040503050406030204" pitchFamily="18" charset="0"/>
                            </a:rPr>
                          </m:ctrlPr>
                        </m:sSupPr>
                        <m:e>
                          <m:r>
                            <a:rPr lang="en-AU" sz="1800" i="1">
                              <a:latin typeface="Cambria Math" panose="02040503050406030204" pitchFamily="18" charset="0"/>
                            </a:rPr>
                            <m:t>𝑔</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i="1">
                              <a:latin typeface="Cambria Math" panose="02040503050406030204" pitchFamily="18" charset="0"/>
                            </a:rPr>
                            <m:t>𝑥</m:t>
                          </m:r>
                        </m:e>
                      </m:d>
                    </m:oMath>
                  </m:oMathPara>
                </a14:m>
                <a:endParaRPr lang="en-AU" sz="1800" b="0" i="1" dirty="0">
                  <a:latin typeface="Cambria Math" panose="02040503050406030204" pitchFamily="18" charset="0"/>
                </a:endParaRPr>
              </a:p>
              <a:p>
                <a:pPr>
                  <a:lnSpc>
                    <a:spcPct val="20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r>
                        <m:rPr>
                          <m:aln/>
                        </m:rPr>
                        <a:rPr lang="en-AU" sz="1800" b="0" i="1" smtClean="0">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4</m:t>
                              </m:r>
                              <m:sSup>
                                <m:sSupPr>
                                  <m:ctrlPr>
                                    <a:rPr lang="en-AU" sz="1800" b="0" i="1" smtClean="0">
                                      <a:latin typeface="Cambria Math" panose="02040503050406030204" pitchFamily="18" charset="0"/>
                                    </a:rPr>
                                  </m:ctrlPr>
                                </m:sSupPr>
                                <m:e>
                                  <m:r>
                                    <a:rPr lang="en-AU" sz="1800" i="1">
                                      <a:latin typeface="Cambria Math" panose="02040503050406030204" pitchFamily="18" charset="0"/>
                                    </a:rPr>
                                    <m:t>𝑥</m:t>
                                  </m:r>
                                </m:e>
                                <m:sup>
                                  <m:r>
                                    <a:rPr lang="en-AU" sz="1800" b="0" i="1" smtClean="0">
                                      <a:latin typeface="Cambria Math" panose="02040503050406030204" pitchFamily="18" charset="0"/>
                                    </a:rPr>
                                    <m:t>2</m:t>
                                  </m:r>
                                </m:sup>
                              </m:sSup>
                              <m:r>
                                <a:rPr lang="en-AU" sz="1800" i="1">
                                  <a:latin typeface="Cambria Math" panose="02040503050406030204" pitchFamily="18" charset="0"/>
                                </a:rPr>
                                <m:t>+3</m:t>
                              </m:r>
                              <m:r>
                                <a:rPr lang="en-AU" sz="1800" b="0" i="1" smtClean="0">
                                  <a:latin typeface="Cambria Math" panose="02040503050406030204" pitchFamily="18" charset="0"/>
                                </a:rPr>
                                <m:t>𝑥</m:t>
                              </m:r>
                            </m:e>
                          </m:d>
                        </m:e>
                        <m:sup>
                          <m:r>
                            <a:rPr lang="en-AU" sz="1800" i="1">
                              <a:latin typeface="Cambria Math" panose="02040503050406030204" pitchFamily="18" charset="0"/>
                            </a:rPr>
                            <m:t>6</m:t>
                          </m:r>
                        </m:sup>
                      </m:sSup>
                    </m:oMath>
                  </m:oMathPara>
                </a14:m>
                <a:br>
                  <a:rPr lang="en-AU" sz="1800" i="1" dirty="0">
                    <a:latin typeface="Cambria Math" panose="02040503050406030204" pitchFamily="18" charset="0"/>
                  </a:rPr>
                </a:br>
                <a:endParaRPr lang="en-AU" sz="1800" i="1" dirty="0">
                  <a:latin typeface="Cambria Math" panose="02040503050406030204" pitchFamily="18" charset="0"/>
                </a:endParaRPr>
              </a:p>
              <a:p>
                <a:pPr>
                  <a:lnSpc>
                    <a:spcPct val="20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𝑛</m:t>
                      </m:r>
                      <m:r>
                        <a:rPr lang="en-AU" sz="1800" b="0" i="1" smtClean="0">
                          <a:latin typeface="Cambria Math" panose="02040503050406030204" pitchFamily="18" charset="0"/>
                        </a:rPr>
                        <m:t>=6, </m:t>
                      </m:r>
                      <m:r>
                        <a:rPr lang="en-AU" sz="1800" b="0" i="1" smtClean="0">
                          <a:latin typeface="Cambria Math" panose="02040503050406030204" pitchFamily="18" charset="0"/>
                        </a:rPr>
                        <m:t>𝑔</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i="1">
                          <a:latin typeface="Cambria Math" panose="02040503050406030204" pitchFamily="18" charset="0"/>
                        </a:rPr>
                        <m:t>= 4</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+3</m:t>
                      </m:r>
                      <m:r>
                        <a:rPr lang="en-AU" sz="1800" i="1">
                          <a:latin typeface="Cambria Math" panose="02040503050406030204" pitchFamily="18" charset="0"/>
                        </a:rPr>
                        <m:t>𝑥</m:t>
                      </m:r>
                      <m:r>
                        <a:rPr lang="en-AU" sz="1800" b="0" i="1" smtClean="0">
                          <a:latin typeface="Cambria Math" panose="02040503050406030204" pitchFamily="18" charset="0"/>
                        </a:rPr>
                        <m:t>,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𝑔</m:t>
                          </m:r>
                        </m:e>
                        <m:sup>
                          <m:r>
                            <a:rPr lang="en-AU" sz="1800" b="0" i="1" smtClean="0">
                              <a:latin typeface="Cambria Math" panose="02040503050406030204" pitchFamily="18" charset="0"/>
                            </a:rPr>
                            <m:t>′</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=8</m:t>
                      </m:r>
                      <m:r>
                        <a:rPr lang="en-AU" sz="1800" b="0" i="1" smtClean="0">
                          <a:latin typeface="Cambria Math" panose="02040503050406030204" pitchFamily="18" charset="0"/>
                        </a:rPr>
                        <m:t>𝑥</m:t>
                      </m:r>
                      <m:r>
                        <a:rPr lang="en-AU" sz="1800" b="0" i="1" smtClean="0">
                          <a:latin typeface="Cambria Math" panose="02040503050406030204" pitchFamily="18" charset="0"/>
                        </a:rPr>
                        <m:t>+3</m:t>
                      </m:r>
                    </m:oMath>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r>
                        <m:rPr>
                          <m:aln/>
                        </m:rPr>
                        <a:rPr lang="en-AU" sz="1800" b="0" i="1" smtClean="0">
                          <a:latin typeface="Cambria Math" panose="02040503050406030204" pitchFamily="18" charset="0"/>
                        </a:rPr>
                        <m:t>=</m:t>
                      </m:r>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r>
                                <a:rPr lang="en-AU" sz="1800" b="0" i="1" smtClean="0">
                                  <a:latin typeface="Cambria Math" panose="02040503050406030204" pitchFamily="18" charset="0"/>
                                </a:rPr>
                                <m:t>𝑥</m:t>
                              </m:r>
                            </m:e>
                          </m:d>
                        </m:e>
                        <m:sup>
                          <m:r>
                            <a:rPr lang="en-AU" sz="1800" b="0" i="1" smtClean="0">
                              <a:latin typeface="Cambria Math" panose="02040503050406030204" pitchFamily="18" charset="0"/>
                            </a:rPr>
                            <m:t>5</m:t>
                          </m:r>
                        </m:sup>
                      </m:sSup>
                      <m:r>
                        <a:rPr lang="en-AU" sz="1800" b="0" i="1" smtClean="0">
                          <a:latin typeface="Cambria Math" panose="02040503050406030204" pitchFamily="18" charset="0"/>
                        </a:rPr>
                        <m:t>×</m:t>
                      </m:r>
                      <m:r>
                        <a:rPr lang="en-AU" sz="1800" i="1">
                          <a:latin typeface="Cambria Math" panose="02040503050406030204" pitchFamily="18" charset="0"/>
                        </a:rPr>
                        <m:t>(8</m:t>
                      </m:r>
                      <m:r>
                        <a:rPr lang="en-AU" sz="1800" i="1">
                          <a:latin typeface="Cambria Math" panose="02040503050406030204" pitchFamily="18" charset="0"/>
                        </a:rPr>
                        <m:t>𝑥</m:t>
                      </m:r>
                      <m:r>
                        <a:rPr lang="en-AU" sz="1800" i="1">
                          <a:latin typeface="Cambria Math" panose="02040503050406030204" pitchFamily="18" charset="0"/>
                        </a:rPr>
                        <m:t>+3)</m:t>
                      </m:r>
                    </m:oMath>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r>
                        <m:rPr>
                          <m:aln/>
                        </m:rPr>
                        <a:rPr lang="en-AU" sz="1800" b="0" i="1" smtClean="0">
                          <a:latin typeface="Cambria Math" panose="02040503050406030204" pitchFamily="18" charset="0"/>
                        </a:rPr>
                        <m:t>=</m:t>
                      </m:r>
                      <m:r>
                        <a:rPr lang="en-AU" sz="1800" i="1">
                          <a:latin typeface="Cambria Math" panose="02040503050406030204" pitchFamily="18" charset="0"/>
                        </a:rPr>
                        <m:t>6</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4</m:t>
                              </m:r>
                              <m:sSup>
                                <m:sSupPr>
                                  <m:ctrlPr>
                                    <a:rPr lang="en-AU" sz="1800" b="0" i="1" smtClean="0">
                                      <a:latin typeface="Cambria Math" panose="02040503050406030204" pitchFamily="18" charset="0"/>
                                    </a:rPr>
                                  </m:ctrlPr>
                                </m:sSupPr>
                                <m:e>
                                  <m:r>
                                    <a:rPr lang="en-AU" sz="1800" i="1">
                                      <a:latin typeface="Cambria Math" panose="02040503050406030204" pitchFamily="18" charset="0"/>
                                    </a:rPr>
                                    <m:t>𝑥</m:t>
                                  </m:r>
                                </m:e>
                                <m:sup>
                                  <m:r>
                                    <a:rPr lang="en-AU" sz="1800" b="0" i="1" smtClean="0">
                                      <a:latin typeface="Cambria Math" panose="02040503050406030204" pitchFamily="18" charset="0"/>
                                    </a:rPr>
                                    <m:t>2</m:t>
                                  </m:r>
                                </m:sup>
                              </m:sSup>
                              <m:r>
                                <a:rPr lang="en-AU" sz="1800" i="1">
                                  <a:latin typeface="Cambria Math" panose="02040503050406030204" pitchFamily="18" charset="0"/>
                                </a:rPr>
                                <m:t>+3</m:t>
                              </m:r>
                              <m:r>
                                <a:rPr lang="en-AU" sz="1800" b="0" i="1" smtClean="0">
                                  <a:latin typeface="Cambria Math" panose="02040503050406030204" pitchFamily="18" charset="0"/>
                                </a:rPr>
                                <m:t>𝑥</m:t>
                              </m:r>
                            </m:e>
                          </m:d>
                        </m:e>
                        <m:sup>
                          <m:r>
                            <a:rPr lang="en-AU" sz="1800" i="1">
                              <a:latin typeface="Cambria Math" panose="02040503050406030204" pitchFamily="18" charset="0"/>
                            </a:rPr>
                            <m:t>5</m:t>
                          </m:r>
                        </m:sup>
                      </m:sSup>
                      <m:r>
                        <a:rPr lang="en-AU" sz="1800" i="1">
                          <a:latin typeface="Cambria Math" panose="02040503050406030204" pitchFamily="18" charset="0"/>
                        </a:rPr>
                        <m:t>(8</m:t>
                      </m:r>
                      <m:r>
                        <a:rPr lang="en-AU" sz="1800" i="1">
                          <a:latin typeface="Cambria Math" panose="02040503050406030204" pitchFamily="18" charset="0"/>
                        </a:rPr>
                        <m:t>𝑥</m:t>
                      </m:r>
                      <m:r>
                        <a:rPr lang="en-AU" sz="1800" i="1">
                          <a:latin typeface="Cambria Math" panose="02040503050406030204" pitchFamily="18" charset="0"/>
                        </a:rPr>
                        <m:t>+3)</m:t>
                      </m:r>
                    </m:oMath>
                  </m:oMathPara>
                </a14:m>
                <a:endParaRPr lang="en-AU" sz="1800" dirty="0"/>
              </a:p>
              <a:p>
                <a:pPr>
                  <a:lnSpc>
                    <a:spcPct val="150000"/>
                  </a:lnSpc>
                </a:pPr>
                <a:br>
                  <a:rPr lang="en-AU" sz="1800" b="0" i="1" dirty="0">
                    <a:latin typeface="Cambria Math" panose="02040503050406030204" pitchFamily="18" charset="0"/>
                  </a:rPr>
                </a:br>
                <a:endParaRPr lang="en-AU" sz="1800" dirty="0"/>
              </a:p>
            </p:txBody>
          </p:sp>
        </mc:Choice>
        <mc:Fallback xmlns="">
          <p:sp>
            <p:nvSpPr>
              <p:cNvPr id="5" name="TextBox 4">
                <a:extLst>
                  <a:ext uri="{FF2B5EF4-FFF2-40B4-BE49-F238E27FC236}">
                    <a16:creationId xmlns:a16="http://schemas.microsoft.com/office/drawing/2014/main" id="{61230A94-4132-71C9-0A63-95E72146A254}"/>
                  </a:ext>
                </a:extLst>
              </p:cNvPr>
              <p:cNvSpPr txBox="1">
                <a:spLocks noRot="1" noChangeAspect="1" noMove="1" noResize="1" noEditPoints="1" noAdjustHandles="1" noChangeArrowheads="1" noChangeShapeType="1" noTextEdit="1"/>
              </p:cNvSpPr>
              <p:nvPr/>
            </p:nvSpPr>
            <p:spPr>
              <a:xfrm>
                <a:off x="7272568" y="3008084"/>
                <a:ext cx="3627319" cy="2855512"/>
              </a:xfrm>
              <a:prstGeom prst="rect">
                <a:avLst/>
              </a:prstGeom>
              <a:blipFill>
                <a:blip r:embed="rId9"/>
                <a:stretch>
                  <a:fillRect l="-2439" r="-10453"/>
                </a:stretch>
              </a:blipFill>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62A812AD-45C6-B4B3-EC98-EC3991DD3ADF}"/>
              </a:ext>
              <a:ext uri="{C183D7F6-B498-43B3-948B-1728B52AA6E4}">
                <adec:decorative xmlns:adec="http://schemas.microsoft.com/office/drawing/2017/decorative" val="1"/>
              </a:ext>
            </a:extLst>
          </p:cNvPr>
          <p:cNvSpPr/>
          <p:nvPr/>
        </p:nvSpPr>
        <p:spPr>
          <a:xfrm>
            <a:off x="5144342" y="4436798"/>
            <a:ext cx="1903315" cy="1426798"/>
          </a:xfrm>
          <a:prstGeom prst="wedgeRoundRectCallout">
            <a:avLst>
              <a:gd name="adj1" fmla="val 42739"/>
              <a:gd name="adj2" fmla="val 1763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When might each method be used?</a:t>
            </a:r>
          </a:p>
        </p:txBody>
      </p:sp>
      <p:sp>
        <p:nvSpPr>
          <p:cNvPr id="6" name="Speech Bubble: Rectangle with Corners Rounded 5">
            <a:extLst>
              <a:ext uri="{FF2B5EF4-FFF2-40B4-BE49-F238E27FC236}">
                <a16:creationId xmlns:a16="http://schemas.microsoft.com/office/drawing/2014/main" id="{E3D3DD96-0235-63D6-72D6-70546C5AA331}"/>
              </a:ext>
              <a:ext uri="{C183D7F6-B498-43B3-948B-1728B52AA6E4}">
                <adec:decorative xmlns:adec="http://schemas.microsoft.com/office/drawing/2017/decorative" val="1"/>
              </a:ext>
            </a:extLst>
          </p:cNvPr>
          <p:cNvSpPr/>
          <p:nvPr/>
        </p:nvSpPr>
        <p:spPr>
          <a:xfrm>
            <a:off x="4273843" y="1116615"/>
            <a:ext cx="3541466" cy="1142211"/>
          </a:xfrm>
          <a:prstGeom prst="wedgeRoundRectCallout">
            <a:avLst>
              <a:gd name="adj1" fmla="val -56120"/>
              <a:gd name="adj2" fmla="val 1096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Can you explain this notation in your own words?</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HSC Style questions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568489" y="2088112"/>
                <a:ext cx="11484000" cy="832237"/>
              </a:xfrm>
            </p:spPr>
            <p:txBody>
              <a:bodyPr/>
              <a:lstStyle/>
              <a:p>
                <a:r>
                  <a:rPr lang="en-AU" dirty="0">
                    <a:latin typeface="+mn-lt"/>
                  </a:rPr>
                  <a:t> 1.	Find the derivative of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e>
                        </m:rad>
                      </m:den>
                    </m:f>
                    <m:r>
                      <a:rPr lang="en-AU" b="0" i="0" smtClean="0">
                        <a:latin typeface="Cambria Math" panose="02040503050406030204" pitchFamily="18" charset="0"/>
                      </a:rPr>
                      <m:t> .</m:t>
                    </m:r>
                  </m:oMath>
                </a14:m>
                <a:r>
                  <a:rPr lang="en-AU" b="0" dirty="0">
                    <a:latin typeface="+mn-lt"/>
                  </a:rPr>
                  <a:t> Leave your answer in surd form.</a:t>
                </a:r>
              </a:p>
              <a:p>
                <a:endParaRPr lang="en-AU" dirty="0">
                  <a:latin typeface="+mn-lt"/>
                </a:endParaRPr>
              </a:p>
              <a:p>
                <a:r>
                  <a:rPr lang="en-AU" b="0" dirty="0">
                    <a:latin typeface="+mn-lt"/>
                  </a:rPr>
                  <a:t>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xfrm>
                <a:off x="568489" y="2088112"/>
                <a:ext cx="11484000" cy="832237"/>
              </a:xfrm>
              <a:blipFill>
                <a:blip r:embed="rId3"/>
                <a:stretch>
                  <a:fillRect l="-743"/>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AA224C-5B64-0226-6A1F-15B0A36ABFAD}"/>
                  </a:ext>
                </a:extLst>
              </p:cNvPr>
              <p:cNvSpPr txBox="1"/>
              <p:nvPr/>
            </p:nvSpPr>
            <p:spPr>
              <a:xfrm>
                <a:off x="472889" y="3327400"/>
                <a:ext cx="10474487" cy="403637"/>
              </a:xfrm>
              <a:prstGeom prst="rect">
                <a:avLst/>
              </a:prstGeom>
              <a:noFill/>
            </p:spPr>
            <p:txBody>
              <a:bodyPr wrap="square">
                <a:spAutoFit/>
              </a:bodyPr>
              <a:lstStyle/>
              <a:p>
                <a:r>
                  <a:rPr lang="en-AU" sz="2000" dirty="0"/>
                  <a:t> 2.	     If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2</m:t>
                            </m:r>
                            <m:r>
                              <a:rPr lang="en-AU" sz="2000" b="0" i="1" smtClean="0">
                                <a:latin typeface="Cambria Math" panose="02040503050406030204" pitchFamily="18" charset="0"/>
                              </a:rPr>
                              <m:t>𝑥</m:t>
                            </m:r>
                            <m:r>
                              <a:rPr lang="en-AU" sz="2000" b="0" i="1" smtClean="0">
                                <a:latin typeface="Cambria Math" panose="02040503050406030204" pitchFamily="18" charset="0"/>
                              </a:rPr>
                              <m:t>−3</m:t>
                            </m:r>
                          </m:e>
                        </m:d>
                      </m:e>
                      <m:sup>
                        <m:r>
                          <a:rPr lang="en-AU" sz="2000" b="0" i="1" smtClean="0">
                            <a:latin typeface="Cambria Math" panose="02040503050406030204" pitchFamily="18" charset="0"/>
                          </a:rPr>
                          <m:t>5</m:t>
                        </m:r>
                      </m:sup>
                    </m:sSup>
                    <m:r>
                      <a:rPr lang="en-AU" sz="2000" b="0" i="0" smtClean="0">
                        <a:latin typeface="Cambria Math" panose="02040503050406030204" pitchFamily="18" charset="0"/>
                      </a:rPr>
                      <m:t> </m:t>
                    </m:r>
                  </m:oMath>
                </a14:m>
                <a:r>
                  <a:rPr lang="en-AU" sz="2000" dirty="0"/>
                  <a:t> find the equation of the normal to the curve when </a:t>
                </a:r>
                <a14:m>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=1</m:t>
                    </m:r>
                  </m:oMath>
                </a14:m>
                <a:r>
                  <a:rPr lang="en-AU" sz="2000" dirty="0"/>
                  <a:t>?</a:t>
                </a:r>
              </a:p>
            </p:txBody>
          </p:sp>
        </mc:Choice>
        <mc:Fallback xmlns="">
          <p:sp>
            <p:nvSpPr>
              <p:cNvPr id="5" name="TextBox 4">
                <a:extLst>
                  <a:ext uri="{FF2B5EF4-FFF2-40B4-BE49-F238E27FC236}">
                    <a16:creationId xmlns:a16="http://schemas.microsoft.com/office/drawing/2014/main" id="{D0AA224C-5B64-0226-6A1F-15B0A36ABFAD}"/>
                  </a:ext>
                </a:extLst>
              </p:cNvPr>
              <p:cNvSpPr txBox="1">
                <a:spLocks noRot="1" noChangeAspect="1" noMove="1" noResize="1" noEditPoints="1" noAdjustHandles="1" noChangeArrowheads="1" noChangeShapeType="1" noTextEdit="1"/>
              </p:cNvSpPr>
              <p:nvPr/>
            </p:nvSpPr>
            <p:spPr>
              <a:xfrm>
                <a:off x="472889" y="3327400"/>
                <a:ext cx="10474487" cy="403637"/>
              </a:xfrm>
              <a:prstGeom prst="rect">
                <a:avLst/>
              </a:prstGeom>
              <a:blipFill>
                <a:blip r:embed="rId4"/>
                <a:stretch>
                  <a:fillRect t="-7576" b="-2727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903F05D-B19D-7441-CAF2-61A904A45BCC}"/>
                  </a:ext>
                </a:extLst>
              </p:cNvPr>
              <p:cNvSpPr txBox="1"/>
              <p:nvPr/>
            </p:nvSpPr>
            <p:spPr>
              <a:xfrm>
                <a:off x="472889" y="4303945"/>
                <a:ext cx="9241556" cy="513795"/>
              </a:xfrm>
              <a:prstGeom prst="rect">
                <a:avLst/>
              </a:prstGeom>
              <a:noFill/>
            </p:spPr>
            <p:txBody>
              <a:bodyPr wrap="square">
                <a:spAutoFit/>
              </a:bodyPr>
              <a:lstStyle/>
              <a:p>
                <a:r>
                  <a:rPr lang="en-AU" sz="2000" dirty="0"/>
                  <a:t> 3.	    If </a:t>
                </a:r>
                <a14:m>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2</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−4</m:t>
                            </m:r>
                            <m:r>
                              <a:rPr lang="en-AU" sz="2000" b="0" i="1" smtClean="0">
                                <a:latin typeface="Cambria Math" panose="02040503050406030204" pitchFamily="18" charset="0"/>
                              </a:rPr>
                              <m:t>𝑥</m:t>
                            </m:r>
                          </m:e>
                        </m:d>
                      </m:e>
                      <m:sup>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3</m:t>
                            </m:r>
                          </m:num>
                          <m:den>
                            <m:r>
                              <a:rPr lang="en-AU" sz="2000" b="0" i="1" smtClean="0">
                                <a:latin typeface="Cambria Math" panose="02040503050406030204" pitchFamily="18" charset="0"/>
                              </a:rPr>
                              <m:t>2</m:t>
                            </m:r>
                          </m:den>
                        </m:f>
                      </m:sup>
                    </m:sSup>
                    <m:r>
                      <a:rPr lang="en-AU" sz="2000" b="0" i="0" smtClean="0">
                        <a:latin typeface="Cambria Math" panose="02040503050406030204" pitchFamily="18" charset="0"/>
                      </a:rPr>
                      <m:t> </m:t>
                    </m:r>
                  </m:oMath>
                </a14:m>
                <a:r>
                  <a:rPr lang="en-AU" sz="2000" dirty="0"/>
                  <a:t> find the value(s) of </a:t>
                </a:r>
                <a14:m>
                  <m:oMath xmlns:m="http://schemas.openxmlformats.org/officeDocument/2006/math">
                    <m:r>
                      <a:rPr lang="en-AU" sz="2000" b="0" i="1" smtClean="0">
                        <a:latin typeface="Cambria Math" panose="02040503050406030204" pitchFamily="18" charset="0"/>
                      </a:rPr>
                      <m:t>𝑥</m:t>
                    </m:r>
                  </m:oMath>
                </a14:m>
                <a:r>
                  <a:rPr lang="en-AU" sz="2000" dirty="0"/>
                  <a:t> when </a:t>
                </a:r>
                <a14:m>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𝑓</m:t>
                        </m:r>
                      </m:e>
                      <m:sup>
                        <m:r>
                          <a:rPr lang="en-AU" sz="2000" b="0" i="1" smtClean="0">
                            <a:latin typeface="Cambria Math" panose="02040503050406030204" pitchFamily="18" charset="0"/>
                          </a:rPr>
                          <m:t>′</m:t>
                        </m:r>
                      </m:sup>
                    </m:sSup>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=0</m:t>
                    </m:r>
                  </m:oMath>
                </a14:m>
                <a:r>
                  <a:rPr lang="en-AU" sz="2000" dirty="0"/>
                  <a:t>? </a:t>
                </a:r>
              </a:p>
            </p:txBody>
          </p:sp>
        </mc:Choice>
        <mc:Fallback xmlns="">
          <p:sp>
            <p:nvSpPr>
              <p:cNvPr id="8" name="TextBox 7">
                <a:extLst>
                  <a:ext uri="{FF2B5EF4-FFF2-40B4-BE49-F238E27FC236}">
                    <a16:creationId xmlns:a16="http://schemas.microsoft.com/office/drawing/2014/main" id="{2903F05D-B19D-7441-CAF2-61A904A45BCC}"/>
                  </a:ext>
                </a:extLst>
              </p:cNvPr>
              <p:cNvSpPr txBox="1">
                <a:spLocks noRot="1" noChangeAspect="1" noMove="1" noResize="1" noEditPoints="1" noAdjustHandles="1" noChangeArrowheads="1" noChangeShapeType="1" noTextEdit="1"/>
              </p:cNvSpPr>
              <p:nvPr/>
            </p:nvSpPr>
            <p:spPr>
              <a:xfrm>
                <a:off x="472889" y="4303945"/>
                <a:ext cx="9241556" cy="513795"/>
              </a:xfrm>
              <a:prstGeom prst="rect">
                <a:avLst/>
              </a:prstGeom>
              <a:blipFill>
                <a:blip r:embed="rId5"/>
                <a:stretch>
                  <a:fillRect b="-21429"/>
                </a:stretch>
              </a:blipFill>
            </p:spPr>
            <p:txBody>
              <a:bodyPr/>
              <a:lstStyle/>
              <a:p>
                <a:r>
                  <a:rPr lang="en-AU">
                    <a:noFill/>
                  </a:rPr>
                  <a:t> </a:t>
                </a:r>
              </a:p>
            </p:txBody>
          </p:sp>
        </mc:Fallback>
      </mc:AlternateContent>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93C61-8E90-B480-9B5B-D78FCC15AD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71BDEA-2A3A-E81C-F9F2-CA82287730FE}"/>
              </a:ext>
            </a:extLst>
          </p:cNvPr>
          <p:cNvSpPr>
            <a:spLocks noGrp="1"/>
          </p:cNvSpPr>
          <p:nvPr>
            <p:ph type="title"/>
          </p:nvPr>
        </p:nvSpPr>
        <p:spPr/>
        <p:txBody>
          <a:bodyPr/>
          <a:lstStyle/>
          <a:p>
            <a:r>
              <a:rPr lang="en-AU" dirty="0">
                <a:latin typeface="+mj-lt"/>
              </a:rPr>
              <a:t>HSC Style question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77CDF1C8-FC87-D58E-AA1F-127D97506333}"/>
                  </a:ext>
                </a:extLst>
              </p:cNvPr>
              <p:cNvSpPr>
                <a:spLocks noGrp="1"/>
              </p:cNvSpPr>
              <p:nvPr>
                <p:ph type="body" sz="quarter" idx="17"/>
              </p:nvPr>
            </p:nvSpPr>
            <p:spPr>
              <a:xfrm>
                <a:off x="354000" y="1105978"/>
                <a:ext cx="11484000" cy="832237"/>
              </a:xfrm>
            </p:spPr>
            <p:txBody>
              <a:bodyPr/>
              <a:lstStyle/>
              <a:p>
                <a:r>
                  <a:rPr lang="en-AU" dirty="0">
                    <a:latin typeface="+mn-lt"/>
                  </a:rPr>
                  <a:t> Find the derivative of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e>
                        </m:rad>
                      </m:den>
                    </m:f>
                    <m:r>
                      <a:rPr lang="en-AU" b="0" i="0" smtClean="0">
                        <a:latin typeface="Cambria Math" panose="02040503050406030204" pitchFamily="18" charset="0"/>
                      </a:rPr>
                      <m:t> .</m:t>
                    </m:r>
                  </m:oMath>
                </a14:m>
                <a:r>
                  <a:rPr lang="en-AU" b="0" dirty="0">
                    <a:latin typeface="+mn-lt"/>
                  </a:rPr>
                  <a:t> Leave your answer in surd form.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77CDF1C8-FC87-D58E-AA1F-127D97506333}"/>
                  </a:ext>
                </a:extLst>
              </p:cNvPr>
              <p:cNvSpPr>
                <a:spLocks noGrp="1" noRot="1" noChangeAspect="1" noMove="1" noResize="1" noEditPoints="1" noAdjustHandles="1" noChangeArrowheads="1" noChangeShapeType="1" noTextEdit="1"/>
              </p:cNvSpPr>
              <p:nvPr>
                <p:ph type="body" sz="quarter" idx="17"/>
              </p:nvPr>
            </p:nvSpPr>
            <p:spPr>
              <a:xfrm>
                <a:off x="354000" y="1105978"/>
                <a:ext cx="11484000" cy="832237"/>
              </a:xfrm>
              <a:blipFill>
                <a:blip r:embed="rId3"/>
                <a:stretch>
                  <a:fillRect l="-743"/>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4F0038AD-052E-7171-0CDC-A2BD7360E4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67D88A0-525B-430A-DABA-2424255734C0}"/>
                  </a:ext>
                </a:extLst>
              </p:cNvPr>
              <p:cNvSpPr txBox="1"/>
              <p:nvPr/>
            </p:nvSpPr>
            <p:spPr>
              <a:xfrm>
                <a:off x="2858507" y="2138592"/>
                <a:ext cx="4359897" cy="4465408"/>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−2</m:t>
                              </m:r>
                            </m:e>
                          </m:d>
                        </m:e>
                        <m:sup>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sup>
                      </m:sSup>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𝑛</m:t>
                          </m:r>
                          <m:r>
                            <a:rPr lang="en-AU" sz="1800" b="0" i="1" smtClean="0">
                              <a:latin typeface="Cambria Math" panose="02040503050406030204" pitchFamily="18" charset="0"/>
                            </a:rPr>
                            <m:t> </m:t>
                          </m:r>
                          <m:r>
                            <a:rPr lang="en-AU" sz="1800" b="0" i="1" smtClean="0">
                              <a:latin typeface="Cambria Math" panose="02040503050406030204" pitchFamily="18" charset="0"/>
                            </a:rPr>
                            <m:t>𝑓</m:t>
                          </m:r>
                        </m:e>
                        <m:sup>
                          <m:r>
                            <a:rPr lang="en-AU" sz="1800" b="0" i="1" smtClean="0">
                              <a:latin typeface="Cambria Math" panose="02040503050406030204" pitchFamily="18" charset="0"/>
                            </a:rPr>
                            <m:t>′</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sSup>
                        <m:sSupPr>
                          <m:ctrlPr>
                            <a:rPr lang="en-AU" sz="1800" b="0" i="1" smtClean="0">
                              <a:latin typeface="Cambria Math" panose="02040503050406030204" pitchFamily="18" charset="0"/>
                            </a:rPr>
                          </m:ctrlPr>
                        </m:sSupPr>
                        <m:e>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e>
                          </m:d>
                        </m:e>
                        <m:sup>
                          <m:r>
                            <a:rPr lang="en-AU" sz="1800" b="0" i="1" smtClean="0">
                              <a:latin typeface="Cambria Math" panose="02040503050406030204" pitchFamily="18" charset="0"/>
                            </a:rPr>
                            <m:t>𝑛</m:t>
                          </m:r>
                          <m:r>
                            <a:rPr lang="en-AU" sz="1800" b="0" i="1" smtClean="0">
                              <a:latin typeface="Cambria Math" panose="02040503050406030204" pitchFamily="18" charset="0"/>
                            </a:rPr>
                            <m:t>−1</m:t>
                          </m:r>
                        </m:sup>
                      </m:sSup>
                    </m:oMath>
                    <m:oMath xmlns:m="http://schemas.openxmlformats.org/officeDocument/2006/math">
                      <m:r>
                        <m:rPr>
                          <m:aln/>
                        </m:rPr>
                        <a:rPr lang="en-AU" sz="1800" b="0" i="1" smtClean="0">
                          <a:latin typeface="Cambria Math" panose="02040503050406030204" pitchFamily="18" charset="0"/>
                        </a:rPr>
                        <m:t>=</m:t>
                      </m:r>
                      <m:r>
                        <a:rPr lang="en-AU" sz="1800" b="0" i="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1</m:t>
                          </m:r>
                        </m:num>
                        <m:den>
                          <m:r>
                            <a:rPr lang="en-AU" sz="1800" b="0" i="0" smtClean="0">
                              <a:latin typeface="Cambria Math" panose="02040503050406030204" pitchFamily="18" charset="0"/>
                            </a:rPr>
                            <m:t>2</m:t>
                          </m:r>
                        </m:den>
                      </m:f>
                      <m:r>
                        <a:rPr lang="en-AU" sz="1800" b="0" i="1" smtClean="0">
                          <a:latin typeface="Cambria Math" panose="02040503050406030204" pitchFamily="18" charset="0"/>
                        </a:rPr>
                        <m:t>×4×5×</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−2</m:t>
                              </m:r>
                            </m:e>
                          </m:d>
                        </m:e>
                        <m: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 −1</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10</m:t>
                          </m:r>
                        </m:num>
                        <m:den>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−2</m:t>
                                  </m:r>
                                </m:e>
                              </m:d>
                            </m:e>
                            <m:sup>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2</m:t>
                                  </m:r>
                                </m:den>
                              </m:f>
                            </m:sup>
                          </m:sSup>
                        </m:den>
                      </m:f>
                    </m:oMath>
                    <m:oMath xmlns:m="http://schemas.openxmlformats.org/officeDocument/2006/math">
                      <m:r>
                        <m:rPr>
                          <m:aln/>
                        </m:rP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−10</m:t>
                          </m:r>
                        </m:num>
                        <m:den>
                          <m:rad>
                            <m:radPr>
                              <m:degHide m:val="on"/>
                              <m:ctrlPr>
                                <a:rPr lang="en-AU" sz="1800" i="1">
                                  <a:latin typeface="Cambria Math" panose="02040503050406030204" pitchFamily="18" charset="0"/>
                                </a:rPr>
                              </m:ctrlPr>
                            </m:radPr>
                            <m:deg/>
                            <m:e>
                              <m:sSup>
                                <m:sSupPr>
                                  <m:ctrlPr>
                                    <a:rPr lang="en-AU" sz="1800" i="1">
                                      <a:latin typeface="Cambria Math" panose="02040503050406030204" pitchFamily="18" charset="0"/>
                                    </a:rPr>
                                  </m:ctrlPr>
                                </m:sSupPr>
                                <m:e>
                                  <m:r>
                                    <a:rPr lang="en-AU" sz="1800" i="1">
                                      <a:latin typeface="Cambria Math" panose="02040503050406030204" pitchFamily="18" charset="0"/>
                                    </a:rPr>
                                    <m:t>(5</m:t>
                                  </m:r>
                                  <m:r>
                                    <a:rPr lang="en-AU" sz="1800" i="1">
                                      <a:latin typeface="Cambria Math" panose="02040503050406030204" pitchFamily="18" charset="0"/>
                                    </a:rPr>
                                    <m:t>𝑥</m:t>
                                  </m:r>
                                  <m:r>
                                    <a:rPr lang="en-AU" sz="1800" i="1">
                                      <a:latin typeface="Cambria Math" panose="02040503050406030204" pitchFamily="18" charset="0"/>
                                    </a:rPr>
                                    <m:t>−2)</m:t>
                                  </m:r>
                                </m:e>
                                <m:sup>
                                  <m:r>
                                    <a:rPr lang="en-AU" sz="1800" i="1">
                                      <a:latin typeface="Cambria Math" panose="02040503050406030204" pitchFamily="18" charset="0"/>
                                    </a:rPr>
                                    <m:t>3</m:t>
                                  </m:r>
                                </m:sup>
                              </m:sSup>
                            </m:e>
                          </m:rad>
                        </m:den>
                      </m:f>
                    </m:oMath>
                  </m:oMathPara>
                </a14:m>
                <a:endParaRPr lang="en-AU" sz="1800" dirty="0"/>
              </a:p>
            </p:txBody>
          </p:sp>
        </mc:Choice>
        <mc:Fallback xmlns="">
          <p:sp>
            <p:nvSpPr>
              <p:cNvPr id="9" name="TextBox 8">
                <a:extLst>
                  <a:ext uri="{FF2B5EF4-FFF2-40B4-BE49-F238E27FC236}">
                    <a16:creationId xmlns:a16="http://schemas.microsoft.com/office/drawing/2014/main" id="{E67D88A0-525B-430A-DABA-2424255734C0}"/>
                  </a:ext>
                </a:extLst>
              </p:cNvPr>
              <p:cNvSpPr txBox="1">
                <a:spLocks noRot="1" noChangeAspect="1" noMove="1" noResize="1" noEditPoints="1" noAdjustHandles="1" noChangeArrowheads="1" noChangeShapeType="1" noTextEdit="1"/>
              </p:cNvSpPr>
              <p:nvPr/>
            </p:nvSpPr>
            <p:spPr>
              <a:xfrm>
                <a:off x="2858507" y="2138592"/>
                <a:ext cx="4359897" cy="446540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922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AAB64-9E54-84CD-ECAB-2CCEEDB489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9A57D2-0234-9CB4-97A2-1D56C0ED7194}"/>
              </a:ext>
            </a:extLst>
          </p:cNvPr>
          <p:cNvSpPr>
            <a:spLocks noGrp="1"/>
          </p:cNvSpPr>
          <p:nvPr>
            <p:ph type="title"/>
          </p:nvPr>
        </p:nvSpPr>
        <p:spPr/>
        <p:txBody>
          <a:bodyPr/>
          <a:lstStyle/>
          <a:p>
            <a:r>
              <a:rPr lang="en-AU" dirty="0">
                <a:latin typeface="+mj-lt"/>
              </a:rPr>
              <a:t>HSC Style question (3)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EA3BC61-2444-1775-3163-F1F8F1F867B3}"/>
                  </a:ext>
                </a:extLst>
              </p:cNvPr>
              <p:cNvSpPr txBox="1"/>
              <p:nvPr/>
            </p:nvSpPr>
            <p:spPr>
              <a:xfrm>
                <a:off x="359999" y="1246011"/>
                <a:ext cx="10474487" cy="403637"/>
              </a:xfrm>
              <a:prstGeom prst="rect">
                <a:avLst/>
              </a:prstGeom>
              <a:noFill/>
            </p:spPr>
            <p:txBody>
              <a:bodyPr wrap="square">
                <a:spAutoFit/>
              </a:bodyPr>
              <a:lstStyle/>
              <a:p>
                <a:r>
                  <a:rPr lang="en-AU" sz="2000" dirty="0"/>
                  <a:t> If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2</m:t>
                            </m:r>
                            <m:r>
                              <a:rPr lang="en-AU" sz="2000" b="0" i="1" smtClean="0">
                                <a:latin typeface="Cambria Math" panose="02040503050406030204" pitchFamily="18" charset="0"/>
                              </a:rPr>
                              <m:t>𝑥</m:t>
                            </m:r>
                            <m:r>
                              <a:rPr lang="en-AU" sz="2000" b="0" i="1" smtClean="0">
                                <a:latin typeface="Cambria Math" panose="02040503050406030204" pitchFamily="18" charset="0"/>
                              </a:rPr>
                              <m:t>−3</m:t>
                            </m:r>
                          </m:e>
                        </m:d>
                      </m:e>
                      <m:sup>
                        <m:r>
                          <a:rPr lang="en-AU" sz="2000" b="0" i="1" smtClean="0">
                            <a:latin typeface="Cambria Math" panose="02040503050406030204" pitchFamily="18" charset="0"/>
                          </a:rPr>
                          <m:t>5</m:t>
                        </m:r>
                      </m:sup>
                    </m:sSup>
                    <m:r>
                      <a:rPr lang="en-AU" sz="2000" b="0" i="0" smtClean="0">
                        <a:latin typeface="Cambria Math" panose="02040503050406030204" pitchFamily="18" charset="0"/>
                      </a:rPr>
                      <m:t> </m:t>
                    </m:r>
                  </m:oMath>
                </a14:m>
                <a:r>
                  <a:rPr lang="en-AU" sz="2000" dirty="0"/>
                  <a:t> find the equation of the normal to the curve when </a:t>
                </a:r>
                <a14:m>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=1</m:t>
                    </m:r>
                  </m:oMath>
                </a14:m>
                <a:r>
                  <a:rPr lang="en-AU" sz="2000" dirty="0"/>
                  <a:t>?</a:t>
                </a:r>
              </a:p>
            </p:txBody>
          </p:sp>
        </mc:Choice>
        <mc:Fallback xmlns="">
          <p:sp>
            <p:nvSpPr>
              <p:cNvPr id="5" name="TextBox 4">
                <a:extLst>
                  <a:ext uri="{FF2B5EF4-FFF2-40B4-BE49-F238E27FC236}">
                    <a16:creationId xmlns:a16="http://schemas.microsoft.com/office/drawing/2014/main" id="{6EA3BC61-2444-1775-3163-F1F8F1F867B3}"/>
                  </a:ext>
                </a:extLst>
              </p:cNvPr>
              <p:cNvSpPr txBox="1">
                <a:spLocks noRot="1" noChangeAspect="1" noMove="1" noResize="1" noEditPoints="1" noAdjustHandles="1" noChangeArrowheads="1" noChangeShapeType="1" noTextEdit="1"/>
              </p:cNvSpPr>
              <p:nvPr/>
            </p:nvSpPr>
            <p:spPr>
              <a:xfrm>
                <a:off x="359999" y="1246011"/>
                <a:ext cx="10474487" cy="403637"/>
              </a:xfrm>
              <a:prstGeom prst="rect">
                <a:avLst/>
              </a:prstGeom>
              <a:blipFill>
                <a:blip r:embed="rId4"/>
                <a:stretch>
                  <a:fillRect t="-5970" b="-2537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9375093-BD6B-7977-B486-1DAEE2B5701F}"/>
                  </a:ext>
                </a:extLst>
              </p:cNvPr>
              <p:cNvSpPr>
                <a:spLocks noGrp="1"/>
              </p:cNvSpPr>
              <p:nvPr>
                <p:ph type="body" sz="quarter" idx="17"/>
              </p:nvPr>
            </p:nvSpPr>
            <p:spPr>
              <a:xfrm>
                <a:off x="1357514" y="1649648"/>
                <a:ext cx="3520086" cy="5046352"/>
              </a:xfrm>
            </p:spPr>
            <p:txBody>
              <a:bodyPr/>
              <a:lstStyle/>
              <a:p>
                <a:r>
                  <a:rPr lang="en-AU" u="sng" dirty="0">
                    <a:latin typeface="+mn-lt"/>
                  </a:rPr>
                  <a:t> Finding the gradient function</a:t>
                </a:r>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m:rPr>
                          <m:aln/>
                        </m:rPr>
                        <a:rPr lang="en-AU" b="0" i="1" smtClean="0">
                          <a:latin typeface="Cambria Math" panose="02040503050406030204" pitchFamily="18" charset="0"/>
                        </a:rPr>
                        <m:t>=</m:t>
                      </m:r>
                      <m:r>
                        <a:rPr lang="en-AU" b="0" i="1" smtClean="0">
                          <a:latin typeface="Cambria Math" panose="02040503050406030204" pitchFamily="18" charset="0"/>
                        </a:rPr>
                        <m:t>5×2×</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4</m:t>
                          </m:r>
                        </m:sup>
                      </m:sSup>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10</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4</m:t>
                          </m:r>
                        </m:sup>
                      </m:sSup>
                    </m:oMath>
                  </m:oMathPara>
                </a14:m>
                <a:endParaRPr lang="en-AU" b="0" i="1" dirty="0">
                  <a:latin typeface="Cambria Math" panose="02040503050406030204" pitchFamily="18" charset="0"/>
                </a:endParaRPr>
              </a:p>
              <a:p>
                <a:pPr/>
                <a:r>
                  <a:rPr lang="en-AU" u="sng" dirty="0">
                    <a:latin typeface="+mn-lt"/>
                  </a:rPr>
                  <a:t>Find the gradient at </a:t>
                </a:r>
                <a14:m>
                  <m:oMath xmlns:m="http://schemas.openxmlformats.org/officeDocument/2006/math">
                    <m:r>
                      <a:rPr lang="en-AU" b="0" i="1" u="sng" smtClean="0">
                        <a:latin typeface="Cambria Math" panose="02040503050406030204" pitchFamily="18" charset="0"/>
                      </a:rPr>
                      <m:t>𝑥</m:t>
                    </m:r>
                    <m:r>
                      <a:rPr lang="en-AU" b="0" i="1" u="sng" smtClean="0">
                        <a:latin typeface="Cambria Math" panose="02040503050406030204" pitchFamily="18" charset="0"/>
                      </a:rPr>
                      <m:t>=1</m:t>
                    </m:r>
                  </m:oMath>
                </a14:m>
                <a:br>
                  <a:rPr lang="en-AU"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𝑚</m:t>
                      </m:r>
                      <m:r>
                        <m:rPr>
                          <m:aln/>
                        </m:rPr>
                        <a:rPr lang="en-AU" b="0" i="1" smtClean="0">
                          <a:latin typeface="Cambria Math" panose="02040503050406030204" pitchFamily="18" charset="0"/>
                        </a:rPr>
                        <m:t>=</m:t>
                      </m:r>
                      <m:r>
                        <a:rPr lang="en-AU" b="0" i="1" smtClean="0">
                          <a:latin typeface="Cambria Math" panose="02040503050406030204" pitchFamily="18" charset="0"/>
                        </a:rPr>
                        <m:t>10</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d>
                                <m:dPr>
                                  <m:ctrlPr>
                                    <a:rPr lang="en-AU" b="0" i="1" smtClean="0">
                                      <a:latin typeface="Cambria Math" panose="02040503050406030204" pitchFamily="18" charset="0"/>
                                    </a:rPr>
                                  </m:ctrlPr>
                                </m:dPr>
                                <m:e>
                                  <m:r>
                                    <a:rPr lang="en-AU" b="0" i="1" smtClean="0">
                                      <a:latin typeface="Cambria Math" panose="02040503050406030204" pitchFamily="18" charset="0"/>
                                    </a:rPr>
                                    <m:t>1</m:t>
                                  </m:r>
                                </m:e>
                              </m:d>
                              <m:r>
                                <a:rPr lang="en-AU" b="0" i="1" smtClean="0">
                                  <a:latin typeface="Cambria Math" panose="02040503050406030204" pitchFamily="18" charset="0"/>
                                </a:rPr>
                                <m:t>−3</m:t>
                              </m:r>
                            </m:e>
                          </m:d>
                        </m:e>
                        <m:sup>
                          <m:r>
                            <a:rPr lang="en-AU" b="0" i="1" smtClean="0">
                              <a:latin typeface="Cambria Math" panose="02040503050406030204" pitchFamily="18" charset="0"/>
                            </a:rPr>
                            <m:t>4</m:t>
                          </m:r>
                        </m:sup>
                      </m:sSup>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10×</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m:t>
                              </m:r>
                            </m:e>
                          </m:d>
                        </m:e>
                        <m:sup>
                          <m:r>
                            <a:rPr lang="en-AU" b="0" i="1" smtClean="0">
                              <a:latin typeface="Cambria Math" panose="02040503050406030204" pitchFamily="18" charset="0"/>
                            </a:rPr>
                            <m:t>4</m:t>
                          </m:r>
                        </m:sup>
                      </m:sSup>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10</m:t>
                      </m:r>
                    </m:oMath>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𝑚</m:t>
                          </m:r>
                        </m:e>
                        <m:sub>
                          <m:r>
                            <a:rPr lang="en-AU" b="0" i="1" smtClean="0">
                              <a:latin typeface="Cambria Math" panose="02040503050406030204" pitchFamily="18" charset="0"/>
                            </a:rPr>
                            <m:t>𝑛𝑜𝑟𝑚𝑎𝑙</m:t>
                          </m:r>
                        </m:sub>
                      </m:sSub>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10</m:t>
                          </m:r>
                        </m:den>
                      </m:f>
                    </m:oMath>
                  </m:oMathPara>
                </a14:m>
                <a:endParaRPr lang="en-AU" b="0" dirty="0">
                  <a:latin typeface="+mn-lt"/>
                </a:endParaRPr>
              </a:p>
            </p:txBody>
          </p:sp>
        </mc:Choice>
        <mc:Fallback xmlns="">
          <p:sp>
            <p:nvSpPr>
              <p:cNvPr id="12" name="Text Placeholder 11">
                <a:extLst>
                  <a:ext uri="{FF2B5EF4-FFF2-40B4-BE49-F238E27FC236}">
                    <a16:creationId xmlns:a16="http://schemas.microsoft.com/office/drawing/2014/main" id="{09375093-BD6B-7977-B486-1DAEE2B5701F}"/>
                  </a:ext>
                </a:extLst>
              </p:cNvPr>
              <p:cNvSpPr>
                <a:spLocks noGrp="1" noRot="1" noChangeAspect="1" noMove="1" noResize="1" noEditPoints="1" noAdjustHandles="1" noChangeArrowheads="1" noChangeShapeType="1" noTextEdit="1"/>
              </p:cNvSpPr>
              <p:nvPr>
                <p:ph type="body" sz="quarter" idx="17"/>
              </p:nvPr>
            </p:nvSpPr>
            <p:spPr>
              <a:xfrm>
                <a:off x="1357514" y="1649648"/>
                <a:ext cx="3520086" cy="5046352"/>
              </a:xfrm>
              <a:blipFill>
                <a:blip r:embed="rId5"/>
                <a:stretch>
                  <a:fillRect l="-4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09B2B6-5453-819D-F7DC-AE7F6F90B035}"/>
                  </a:ext>
                </a:extLst>
              </p:cNvPr>
              <p:cNvSpPr txBox="1"/>
              <p:nvPr/>
            </p:nvSpPr>
            <p:spPr>
              <a:xfrm>
                <a:off x="5934584" y="1749287"/>
                <a:ext cx="4003382" cy="4946713"/>
              </a:xfrm>
              <a:prstGeom prst="rect">
                <a:avLst/>
              </a:prstGeom>
              <a:noFill/>
            </p:spPr>
            <p:txBody>
              <a:bodyPr wrap="none" lIns="0" tIns="0" rIns="0" bIns="0" rtlCol="0">
                <a:noAutofit/>
              </a:bodyPr>
              <a:lstStyle/>
              <a:p>
                <a:pPr algn="l"/>
                <a:r>
                  <a:rPr lang="en-AU" sz="2000" b="0" u="sng" dirty="0"/>
                  <a:t>Finding the y value of the point</a:t>
                </a:r>
              </a:p>
              <a:p>
                <a:pPr algn="l"/>
                <a:r>
                  <a:rPr lang="en-AU" sz="2000" b="0" dirty="0"/>
                  <a:t>When </a:t>
                </a:r>
                <a14:m>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=1 </m:t>
                    </m:r>
                  </m:oMath>
                </a14:m>
                <a:endParaRPr lang="en-AU" sz="2000" b="0" i="1" dirty="0">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2</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1</m:t>
                                  </m:r>
                                </m:e>
                              </m:d>
                              <m:r>
                                <a:rPr lang="en-AU" sz="2000" b="0" i="1" smtClean="0">
                                  <a:latin typeface="Cambria Math" panose="02040503050406030204" pitchFamily="18" charset="0"/>
                                </a:rPr>
                                <m:t>−3</m:t>
                              </m:r>
                            </m:e>
                          </m:d>
                        </m:e>
                        <m:sup>
                          <m:r>
                            <a:rPr lang="en-AU" sz="2000" b="0" i="1" smtClean="0">
                              <a:latin typeface="Cambria Math" panose="02040503050406030204" pitchFamily="18" charset="0"/>
                            </a:rPr>
                            <m:t>5</m:t>
                          </m:r>
                        </m:sup>
                      </m:sSup>
                    </m:oMath>
                    <m:oMath xmlns:m="http://schemas.openxmlformats.org/officeDocument/2006/math">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−1</m:t>
                              </m:r>
                            </m:e>
                          </m:d>
                        </m:e>
                        <m:sup>
                          <m:r>
                            <a:rPr lang="en-AU" sz="2000" b="0" i="1" smtClean="0">
                              <a:latin typeface="Cambria Math" panose="02040503050406030204" pitchFamily="18" charset="0"/>
                            </a:rPr>
                            <m:t>5</m:t>
                          </m:r>
                        </m:sup>
                      </m:sSup>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−1</m:t>
                      </m:r>
                      <m:r>
                        <a:rPr lang="en-AU" sz="2000" b="0" i="0" smtClean="0">
                          <a:latin typeface="Cambria Math" panose="02040503050406030204" pitchFamily="18" charset="0"/>
                        </a:rPr>
                        <m:t> </m:t>
                      </m:r>
                    </m:oMath>
                  </m:oMathPara>
                </a14:m>
                <a:endParaRPr lang="en-AU" sz="2000" b="0" dirty="0"/>
              </a:p>
              <a:p>
                <a:pPr algn="l"/>
                <a:endParaRPr lang="en-AU" sz="2000" b="0" dirty="0"/>
              </a:p>
              <a:p>
                <a:pPr algn="l"/>
                <a14:m>
                  <m:oMath xmlns:m="http://schemas.openxmlformats.org/officeDocument/2006/math">
                    <m:r>
                      <a:rPr lang="en-AU" sz="2000" b="0" i="1" smtClean="0">
                        <a:latin typeface="Cambria Math" panose="02040503050406030204" pitchFamily="18" charset="0"/>
                      </a:rPr>
                      <m:t>𝑚</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10</m:t>
                        </m:r>
                      </m:den>
                    </m:f>
                    <m:r>
                      <a:rPr lang="en-AU" sz="2000" b="0" i="1" smtClean="0">
                        <a:latin typeface="Cambria Math" panose="02040503050406030204" pitchFamily="18" charset="0"/>
                      </a:rPr>
                      <m:t> </m:t>
                    </m:r>
                  </m:oMath>
                </a14:m>
                <a:r>
                  <a:rPr lang="en-AU" sz="2000" b="0" dirty="0"/>
                  <a:t>at </a:t>
                </a:r>
                <a14:m>
                  <m:oMath xmlns:m="http://schemas.openxmlformats.org/officeDocument/2006/math">
                    <m:d>
                      <m:dPr>
                        <m:ctrlPr>
                          <a:rPr lang="en-AU" sz="2000" b="0" i="1" smtClean="0">
                            <a:latin typeface="Cambria Math" panose="02040503050406030204" pitchFamily="18" charset="0"/>
                          </a:rPr>
                        </m:ctrlPr>
                      </m:dPr>
                      <m:e>
                        <m:r>
                          <a:rPr lang="en-AU" sz="2000" b="0" i="1" smtClean="0">
                            <a:latin typeface="Cambria Math" panose="02040503050406030204" pitchFamily="18" charset="0"/>
                          </a:rPr>
                          <m:t>1,−1</m:t>
                        </m:r>
                      </m:e>
                    </m:d>
                  </m:oMath>
                </a14:m>
                <a:endParaRPr lang="en-AU" sz="2000" b="0" dirty="0"/>
              </a:p>
              <a:p>
                <a:pPr algn="l"/>
                <a:endParaRPr lang="en-AU" sz="2000" dirty="0"/>
              </a:p>
              <a:p>
                <a:pPr algn="l">
                  <a:lnSpc>
                    <a:spcPct val="125000"/>
                  </a:lnSpc>
                </a:pPr>
                <a:r>
                  <a:rPr lang="en-AU" sz="2000" b="0" u="sng" dirty="0"/>
                  <a:t>Finding equation of the normal</a:t>
                </a:r>
                <a:br>
                  <a:rPr lang="en-AU" sz="2000" b="0" dirty="0"/>
                </a:b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𝑦</m:t>
                          </m:r>
                        </m:e>
                        <m:sub>
                          <m:r>
                            <a:rPr lang="en-AU" sz="2000" b="0" i="1" smtClean="0">
                              <a:latin typeface="Cambria Math" panose="02040503050406030204" pitchFamily="18" charset="0"/>
                            </a:rPr>
                            <m:t>1</m:t>
                          </m:r>
                        </m:sub>
                      </m:sSub>
                      <m:r>
                        <m:rPr>
                          <m:aln/>
                        </m:rPr>
                        <a:rPr lang="en-AU" sz="2000" b="0" i="1" smtClean="0">
                          <a:latin typeface="Cambria Math" panose="02040503050406030204" pitchFamily="18" charset="0"/>
                        </a:rPr>
                        <m:t>=</m:t>
                      </m:r>
                      <m:r>
                        <a:rPr lang="en-AU" sz="2000" b="0" i="1" smtClean="0">
                          <a:latin typeface="Cambria Math" panose="02040503050406030204" pitchFamily="18" charset="0"/>
                        </a:rPr>
                        <m:t>𝑚</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𝑥</m:t>
                              </m:r>
                            </m:e>
                            <m:sub>
                              <m:r>
                                <a:rPr lang="en-AU" sz="2000" b="0" i="1" smtClean="0">
                                  <a:latin typeface="Cambria Math" panose="02040503050406030204" pitchFamily="18" charset="0"/>
                                </a:rPr>
                                <m:t>1</m:t>
                              </m:r>
                            </m:sub>
                          </m:sSub>
                        </m:e>
                      </m:d>
                    </m:oMath>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−1</m:t>
                          </m:r>
                        </m:e>
                      </m:d>
                      <m:r>
                        <m:rPr>
                          <m:aln/>
                        </m:rPr>
                        <a:rPr lang="en-AU" sz="2000" b="0" i="1" smtClean="0">
                          <a:latin typeface="Cambria Math" panose="02040503050406030204" pitchFamily="18" charset="0"/>
                        </a:rPr>
                        <m:t>=</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10</m:t>
                          </m:r>
                        </m:den>
                      </m:f>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−1</m:t>
                          </m:r>
                        </m:e>
                      </m:d>
                    </m:oMath>
                    <m:oMath xmlns:m="http://schemas.openxmlformats.org/officeDocument/2006/math">
                      <m:r>
                        <a:rPr lang="en-AU" sz="2000" b="0" i="1" smtClean="0">
                          <a:latin typeface="Cambria Math" panose="02040503050406030204" pitchFamily="18" charset="0"/>
                        </a:rPr>
                        <m:t>10</m:t>
                      </m:r>
                      <m:r>
                        <a:rPr lang="en-AU" sz="2000" b="0" i="1" smtClean="0">
                          <a:latin typeface="Cambria Math" panose="02040503050406030204" pitchFamily="18" charset="0"/>
                        </a:rPr>
                        <m:t>𝑦</m:t>
                      </m:r>
                      <m:r>
                        <a:rPr lang="en-AU" sz="2000" b="0" i="1" smtClean="0">
                          <a:latin typeface="Cambria Math" panose="02040503050406030204" pitchFamily="18" charset="0"/>
                        </a:rPr>
                        <m:t>+10</m:t>
                      </m:r>
                      <m:r>
                        <m:rPr>
                          <m:aln/>
                        </m:rPr>
                        <a:rPr lang="en-AU" sz="2000" b="0" i="1" smtClean="0">
                          <a:latin typeface="Cambria Math" panose="02040503050406030204" pitchFamily="18" charset="0"/>
                        </a:rPr>
                        <m:t>=</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+1</m:t>
                      </m:r>
                    </m:oMath>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+10</m:t>
                      </m:r>
                      <m:r>
                        <a:rPr lang="en-AU" sz="2000" b="0" i="1" smtClean="0">
                          <a:latin typeface="Cambria Math" panose="02040503050406030204" pitchFamily="18" charset="0"/>
                        </a:rPr>
                        <m:t>𝑦</m:t>
                      </m:r>
                      <m:r>
                        <a:rPr lang="en-AU" sz="2000" b="0" i="1" smtClean="0">
                          <a:latin typeface="Cambria Math" panose="02040503050406030204" pitchFamily="18" charset="0"/>
                        </a:rPr>
                        <m:t>+9</m:t>
                      </m:r>
                      <m:r>
                        <m:rPr>
                          <m:aln/>
                        </m:rPr>
                        <a:rPr lang="en-AU" sz="2000" b="0" i="1" smtClean="0">
                          <a:latin typeface="Cambria Math" panose="02040503050406030204" pitchFamily="18" charset="0"/>
                        </a:rPr>
                        <m:t>=</m:t>
                      </m:r>
                      <m:r>
                        <a:rPr lang="en-AU" sz="2000" b="0" i="1" smtClean="0">
                          <a:latin typeface="Cambria Math" panose="02040503050406030204" pitchFamily="18" charset="0"/>
                        </a:rPr>
                        <m:t>0</m:t>
                      </m:r>
                    </m:oMath>
                  </m:oMathPara>
                </a14:m>
                <a:endParaRPr lang="en-AU" sz="2000" b="0" dirty="0"/>
              </a:p>
            </p:txBody>
          </p:sp>
        </mc:Choice>
        <mc:Fallback xmlns="">
          <p:sp>
            <p:nvSpPr>
              <p:cNvPr id="8" name="TextBox 7">
                <a:extLst>
                  <a:ext uri="{FF2B5EF4-FFF2-40B4-BE49-F238E27FC236}">
                    <a16:creationId xmlns:a16="http://schemas.microsoft.com/office/drawing/2014/main" id="{9209B2B6-5453-819D-F7DC-AE7F6F90B035}"/>
                  </a:ext>
                </a:extLst>
              </p:cNvPr>
              <p:cNvSpPr txBox="1">
                <a:spLocks noRot="1" noChangeAspect="1" noMove="1" noResize="1" noEditPoints="1" noAdjustHandles="1" noChangeArrowheads="1" noChangeShapeType="1" noTextEdit="1"/>
              </p:cNvSpPr>
              <p:nvPr/>
            </p:nvSpPr>
            <p:spPr>
              <a:xfrm>
                <a:off x="5934584" y="1749287"/>
                <a:ext cx="4003382" cy="4946713"/>
              </a:xfrm>
              <a:prstGeom prst="rect">
                <a:avLst/>
              </a:prstGeom>
              <a:blipFill>
                <a:blip r:embed="rId6"/>
                <a:stretch>
                  <a:fillRect l="-3797" t="-153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05F3840-20D0-963F-3FF0-0F6E36ADE0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36893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3637A-718B-1505-51EC-A6EBF21254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F80D85-540F-0D30-C65C-88361D4C69C5}"/>
              </a:ext>
            </a:extLst>
          </p:cNvPr>
          <p:cNvSpPr>
            <a:spLocks noGrp="1"/>
          </p:cNvSpPr>
          <p:nvPr>
            <p:ph type="title"/>
          </p:nvPr>
        </p:nvSpPr>
        <p:spPr/>
        <p:txBody>
          <a:bodyPr/>
          <a:lstStyle/>
          <a:p>
            <a:r>
              <a:rPr lang="en-AU" dirty="0">
                <a:latin typeface="+mj-lt"/>
              </a:rPr>
              <a:t>HSC Style question (4)</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EC01486-C4A9-8668-751C-FCA7109C15CF}"/>
                  </a:ext>
                </a:extLst>
              </p:cNvPr>
              <p:cNvSpPr>
                <a:spLocks noGrp="1"/>
              </p:cNvSpPr>
              <p:nvPr>
                <p:ph type="body" sz="quarter" idx="17"/>
              </p:nvPr>
            </p:nvSpPr>
            <p:spPr>
              <a:xfrm>
                <a:off x="354000" y="1105979"/>
                <a:ext cx="11484000" cy="830398"/>
              </a:xfrm>
            </p:spPr>
            <p:txBody>
              <a:bodyPr/>
              <a:lstStyle/>
              <a:p>
                <a:r>
                  <a:rPr lang="en-AU" dirty="0">
                    <a:latin typeface="+mn-lt"/>
                  </a:rPr>
                  <a:t> If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e>
                        </m:d>
                      </m:e>
                      <m:sup>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2</m:t>
                            </m:r>
                          </m:den>
                        </m:f>
                      </m:sup>
                    </m:sSup>
                    <m:r>
                      <a:rPr lang="en-AU" b="0" i="0" smtClean="0">
                        <a:latin typeface="Cambria Math" panose="02040503050406030204" pitchFamily="18" charset="0"/>
                      </a:rPr>
                      <m:t> </m:t>
                    </m:r>
                  </m:oMath>
                </a14:m>
                <a:r>
                  <a:rPr lang="en-AU" dirty="0">
                    <a:latin typeface="+mn-lt"/>
                  </a:rPr>
                  <a:t> find the value(s) of </a:t>
                </a:r>
                <a14:m>
                  <m:oMath xmlns:m="http://schemas.openxmlformats.org/officeDocument/2006/math">
                    <m:r>
                      <a:rPr lang="en-AU" b="0" i="1" smtClean="0">
                        <a:latin typeface="Cambria Math" panose="02040503050406030204" pitchFamily="18" charset="0"/>
                      </a:rPr>
                      <m:t>𝑥</m:t>
                    </m:r>
                  </m:oMath>
                </a14:m>
                <a:r>
                  <a:rPr lang="en-AU" dirty="0">
                    <a:latin typeface="+mn-lt"/>
                  </a:rPr>
                  <a:t> when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=0</m:t>
                    </m:r>
                  </m:oMath>
                </a14:m>
                <a:r>
                  <a:rPr lang="en-AU" dirty="0">
                    <a:latin typeface="+mn-lt"/>
                  </a:rPr>
                  <a:t>? </a:t>
                </a:r>
              </a:p>
            </p:txBody>
          </p:sp>
        </mc:Choice>
        <mc:Fallback xmlns="">
          <p:sp>
            <p:nvSpPr>
              <p:cNvPr id="12" name="Text Placeholder 11">
                <a:extLst>
                  <a:ext uri="{FF2B5EF4-FFF2-40B4-BE49-F238E27FC236}">
                    <a16:creationId xmlns:a16="http://schemas.microsoft.com/office/drawing/2014/main" id="{4EC01486-C4A9-8668-751C-FCA7109C15CF}"/>
                  </a:ext>
                </a:extLst>
              </p:cNvPr>
              <p:cNvSpPr>
                <a:spLocks noGrp="1" noRot="1" noChangeAspect="1" noMove="1" noResize="1" noEditPoints="1" noAdjustHandles="1" noChangeArrowheads="1" noChangeShapeType="1" noTextEdit="1"/>
              </p:cNvSpPr>
              <p:nvPr>
                <p:ph type="body" sz="quarter" idx="17"/>
              </p:nvPr>
            </p:nvSpPr>
            <p:spPr>
              <a:xfrm>
                <a:off x="354000" y="1105979"/>
                <a:ext cx="11484000" cy="830398"/>
              </a:xfrm>
              <a:blipFill>
                <a:blip r:embed="rId3"/>
                <a:stretch>
                  <a:fillRect l="-743"/>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5142E20-30EF-7532-6A10-F0844A5C75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3CC088-6AAC-7F42-A3C0-C9536413D044}"/>
                  </a:ext>
                </a:extLst>
              </p:cNvPr>
              <p:cNvSpPr txBox="1"/>
              <p:nvPr/>
            </p:nvSpPr>
            <p:spPr>
              <a:xfrm>
                <a:off x="3896060" y="2113174"/>
                <a:ext cx="4399878" cy="1315826"/>
              </a:xfrm>
              <a:prstGeom prst="rect">
                <a:avLst/>
              </a:prstGeom>
              <a:noFill/>
            </p:spPr>
            <p:txBody>
              <a:bodyPr wrap="none" lIns="0" tIns="0" rIns="0" bIns="0" rtlCol="0">
                <a:noAutofit/>
              </a:bodyPr>
              <a:lstStyle/>
              <a:p>
                <a:pPr algn="l">
                  <a:spcAft>
                    <a:spcPts val="1200"/>
                  </a:spcAft>
                </a:pPr>
                <a:r>
                  <a:rPr lang="en-AU" sz="2000" u="sng" dirty="0">
                    <a:cs typeface="Arial" panose="020B0604020202020204" pitchFamily="34" charset="0"/>
                  </a:rPr>
                  <a:t>Finding the gradient function</a:t>
                </a:r>
              </a:p>
              <a:p>
                <a:pPr algn="l">
                  <a:spcAft>
                    <a:spcPts val="1200"/>
                  </a:spcAft>
                </a:pPr>
                <a14:m>
                  <m:oMathPara xmlns:m="http://schemas.openxmlformats.org/officeDocument/2006/math">
                    <m:oMathParaPr>
                      <m:jc m:val="centerGroup"/>
                    </m:oMathParaPr>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𝑓</m:t>
                          </m:r>
                        </m:e>
                        <m:sup>
                          <m:r>
                            <a:rPr lang="en-AU" sz="2000" b="0" i="1" smtClean="0">
                              <a:latin typeface="Cambria Math" panose="02040503050406030204" pitchFamily="18" charset="0"/>
                            </a:rPr>
                            <m:t>′</m:t>
                          </m:r>
                        </m:sup>
                      </m:sSup>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3</m:t>
                          </m:r>
                        </m:num>
                        <m:den>
                          <m:r>
                            <a:rPr lang="en-AU" sz="2000" b="0" i="1" smtClean="0">
                              <a:latin typeface="Cambria Math" panose="02040503050406030204" pitchFamily="18" charset="0"/>
                            </a:rPr>
                            <m:t>2</m:t>
                          </m:r>
                        </m:den>
                      </m:f>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2</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−4</m:t>
                              </m:r>
                              <m:r>
                                <a:rPr lang="en-AU" sz="2000" b="0" i="1" smtClean="0">
                                  <a:latin typeface="Cambria Math" panose="02040503050406030204" pitchFamily="18" charset="0"/>
                                </a:rPr>
                                <m:t>𝑥</m:t>
                              </m:r>
                            </m:e>
                          </m:d>
                        </m:e>
                        <m:sup>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sup>
                      </m:sSup>
                      <m:r>
                        <a:rPr lang="en-AU" sz="2000" b="0" i="1" smtClean="0">
                          <a:latin typeface="Cambria Math" panose="02040503050406030204" pitchFamily="18" charset="0"/>
                        </a:rPr>
                        <m:t>×</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4</m:t>
                          </m:r>
                          <m:r>
                            <a:rPr lang="en-AU" sz="2000" b="0" i="1" smtClean="0">
                              <a:latin typeface="Cambria Math" panose="02040503050406030204" pitchFamily="18" charset="0"/>
                            </a:rPr>
                            <m:t>𝑥</m:t>
                          </m:r>
                          <m:r>
                            <a:rPr lang="en-AU" sz="2000" b="0" i="1" smtClean="0">
                              <a:latin typeface="Cambria Math" panose="02040503050406030204" pitchFamily="18" charset="0"/>
                            </a:rPr>
                            <m:t>−4</m:t>
                          </m:r>
                        </m:e>
                      </m:d>
                    </m:oMath>
                    <m:oMath xmlns:m="http://schemas.openxmlformats.org/officeDocument/2006/math">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3</m:t>
                          </m:r>
                        </m:num>
                        <m:den>
                          <m:r>
                            <a:rPr lang="en-AU" sz="2000" b="0" i="1" smtClean="0">
                              <a:latin typeface="Cambria Math" panose="02040503050406030204" pitchFamily="18" charset="0"/>
                            </a:rPr>
                            <m:t>2</m:t>
                          </m:r>
                        </m:den>
                      </m:f>
                      <m:d>
                        <m:dPr>
                          <m:ctrlPr>
                            <a:rPr lang="en-AU" sz="2000" b="0" i="1" smtClean="0">
                              <a:latin typeface="Cambria Math" panose="02040503050406030204" pitchFamily="18" charset="0"/>
                            </a:rPr>
                          </m:ctrlPr>
                        </m:dPr>
                        <m:e>
                          <m:r>
                            <a:rPr lang="en-AU" sz="2000" b="0" i="1" smtClean="0">
                              <a:latin typeface="Cambria Math" panose="02040503050406030204" pitchFamily="18" charset="0"/>
                            </a:rPr>
                            <m:t>4</m:t>
                          </m:r>
                          <m:r>
                            <a:rPr lang="en-AU" sz="2000" b="0" i="1" smtClean="0">
                              <a:latin typeface="Cambria Math" panose="02040503050406030204" pitchFamily="18" charset="0"/>
                            </a:rPr>
                            <m:t>𝑥</m:t>
                          </m:r>
                          <m:r>
                            <a:rPr lang="en-AU" sz="2000" b="0" i="1" smtClean="0">
                              <a:latin typeface="Cambria Math" panose="02040503050406030204" pitchFamily="18" charset="0"/>
                            </a:rPr>
                            <m:t>−4</m:t>
                          </m:r>
                        </m:e>
                      </m:d>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2</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−4</m:t>
                          </m:r>
                          <m:r>
                            <a:rPr lang="en-AU" sz="2000" b="0" i="1" smtClean="0">
                              <a:latin typeface="Cambria Math" panose="02040503050406030204" pitchFamily="18" charset="0"/>
                            </a:rPr>
                            <m:t>𝑥</m:t>
                          </m:r>
                        </m:e>
                      </m:rad>
                    </m:oMath>
                  </m:oMathPara>
                </a14:m>
                <a:endParaRPr lang="en-AU" sz="2000" dirty="0"/>
              </a:p>
              <a:p>
                <a:pPr algn="l">
                  <a:spcAft>
                    <a:spcPts val="1200"/>
                  </a:spcAft>
                </a:pPr>
                <a:r>
                  <a:rPr lang="en-AU" sz="2000" u="sng" dirty="0"/>
                  <a:t>Solve for </a:t>
                </a:r>
                <a14:m>
                  <m:oMath xmlns:m="http://schemas.openxmlformats.org/officeDocument/2006/math">
                    <m:sSup>
                      <m:sSupPr>
                        <m:ctrlPr>
                          <a:rPr lang="en-AU" sz="2000" b="0" i="1" u="sng" smtClean="0">
                            <a:latin typeface="Cambria Math" panose="02040503050406030204" pitchFamily="18" charset="0"/>
                          </a:rPr>
                        </m:ctrlPr>
                      </m:sSupPr>
                      <m:e>
                        <m:r>
                          <a:rPr lang="en-AU" sz="2000" b="0" i="1" u="sng" smtClean="0">
                            <a:latin typeface="Cambria Math" panose="02040503050406030204" pitchFamily="18" charset="0"/>
                          </a:rPr>
                          <m:t>𝑓</m:t>
                        </m:r>
                      </m:e>
                      <m:sup>
                        <m:r>
                          <a:rPr lang="en-AU" sz="2000" b="0" i="1" u="sng" smtClean="0">
                            <a:latin typeface="Cambria Math" panose="02040503050406030204" pitchFamily="18" charset="0"/>
                          </a:rPr>
                          <m:t>′</m:t>
                        </m:r>
                      </m:sup>
                    </m:sSup>
                    <m:d>
                      <m:dPr>
                        <m:ctrlPr>
                          <a:rPr lang="en-AU" sz="2000" b="0" i="1" u="sng" smtClean="0">
                            <a:latin typeface="Cambria Math" panose="02040503050406030204" pitchFamily="18" charset="0"/>
                          </a:rPr>
                        </m:ctrlPr>
                      </m:dPr>
                      <m:e>
                        <m:r>
                          <a:rPr lang="en-AU" sz="2000" b="0" i="1" u="sng" smtClean="0">
                            <a:latin typeface="Cambria Math" panose="02040503050406030204" pitchFamily="18" charset="0"/>
                          </a:rPr>
                          <m:t>𝑥</m:t>
                        </m:r>
                      </m:e>
                    </m:d>
                    <m:r>
                      <a:rPr lang="en-AU" sz="2000" b="0" i="1" u="sng" smtClean="0">
                        <a:latin typeface="Cambria Math" panose="02040503050406030204" pitchFamily="18" charset="0"/>
                      </a:rPr>
                      <m:t>=0</m:t>
                    </m:r>
                  </m:oMath>
                </a14:m>
                <a:endParaRPr lang="en-AU" sz="2000" dirty="0"/>
              </a:p>
            </p:txBody>
          </p:sp>
        </mc:Choice>
        <mc:Fallback xmlns="">
          <p:sp>
            <p:nvSpPr>
              <p:cNvPr id="2" name="TextBox 1">
                <a:extLst>
                  <a:ext uri="{FF2B5EF4-FFF2-40B4-BE49-F238E27FC236}">
                    <a16:creationId xmlns:a16="http://schemas.microsoft.com/office/drawing/2014/main" id="{613CC088-6AAC-7F42-A3C0-C9536413D044}"/>
                  </a:ext>
                </a:extLst>
              </p:cNvPr>
              <p:cNvSpPr txBox="1">
                <a:spLocks noRot="1" noChangeAspect="1" noMove="1" noResize="1" noEditPoints="1" noAdjustHandles="1" noChangeArrowheads="1" noChangeShapeType="1" noTextEdit="1"/>
              </p:cNvSpPr>
              <p:nvPr/>
            </p:nvSpPr>
            <p:spPr>
              <a:xfrm>
                <a:off x="3896060" y="2113174"/>
                <a:ext cx="4399878" cy="1315826"/>
              </a:xfrm>
              <a:prstGeom prst="rect">
                <a:avLst/>
              </a:prstGeom>
              <a:blipFill>
                <a:blip r:embed="rId4"/>
                <a:stretch>
                  <a:fillRect l="-3448" t="-5714" b="-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37948A0-EC22-303B-5DB3-8ED2B2697207}"/>
                  </a:ext>
                </a:extLst>
              </p:cNvPr>
              <p:cNvSpPr txBox="1"/>
              <p:nvPr/>
            </p:nvSpPr>
            <p:spPr>
              <a:xfrm>
                <a:off x="3195020" y="4459305"/>
                <a:ext cx="2900979"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4</m:t>
                      </m:r>
                      <m:r>
                        <a:rPr lang="en-AU" sz="2000" b="0" i="1" smtClean="0">
                          <a:latin typeface="Cambria Math" panose="02040503050406030204" pitchFamily="18" charset="0"/>
                        </a:rPr>
                        <m:t>𝑥</m:t>
                      </m:r>
                      <m:r>
                        <a:rPr lang="en-AU" sz="2000" b="0" i="1" smtClean="0">
                          <a:latin typeface="Cambria Math" panose="02040503050406030204" pitchFamily="18" charset="0"/>
                        </a:rPr>
                        <m:t>−4</m:t>
                      </m:r>
                      <m:r>
                        <m:rPr>
                          <m:aln/>
                        </m:rPr>
                        <a:rPr lang="en-AU" sz="2000" b="0" i="1" smtClean="0">
                          <a:latin typeface="Cambria Math" panose="02040503050406030204" pitchFamily="18" charset="0"/>
                        </a:rPr>
                        <m:t>=</m:t>
                      </m:r>
                      <m:r>
                        <a:rPr lang="en-AU" sz="2000" b="0" i="1" smtClean="0">
                          <a:latin typeface="Cambria Math" panose="02040503050406030204" pitchFamily="18" charset="0"/>
                        </a:rPr>
                        <m:t>0</m:t>
                      </m:r>
                    </m:oMath>
                    <m:oMath xmlns:m="http://schemas.openxmlformats.org/officeDocument/2006/math">
                      <m:r>
                        <a:rPr lang="en-AU" sz="2000" b="0" i="1" smtClean="0">
                          <a:latin typeface="Cambria Math" panose="02040503050406030204" pitchFamily="18" charset="0"/>
                        </a:rPr>
                        <m:t>𝑥</m:t>
                      </m:r>
                      <m:r>
                        <m:rPr>
                          <m:aln/>
                        </m:rPr>
                        <a:rPr lang="en-AU" sz="2000" b="0" i="1" smtClean="0">
                          <a:latin typeface="Cambria Math" panose="02040503050406030204" pitchFamily="18" charset="0"/>
                        </a:rPr>
                        <m:t>=</m:t>
                      </m:r>
                      <m:r>
                        <a:rPr lang="en-AU" sz="2000" b="0" i="1" smtClean="0">
                          <a:latin typeface="Cambria Math" panose="02040503050406030204" pitchFamily="18" charset="0"/>
                        </a:rPr>
                        <m:t>1</m:t>
                      </m:r>
                    </m:oMath>
                  </m:oMathPara>
                </a14:m>
                <a:endParaRPr lang="en-AU" sz="2000" dirty="0"/>
              </a:p>
            </p:txBody>
          </p:sp>
        </mc:Choice>
        <mc:Fallback xmlns="">
          <p:sp>
            <p:nvSpPr>
              <p:cNvPr id="6" name="TextBox 5">
                <a:extLst>
                  <a:ext uri="{FF2B5EF4-FFF2-40B4-BE49-F238E27FC236}">
                    <a16:creationId xmlns:a16="http://schemas.microsoft.com/office/drawing/2014/main" id="{437948A0-EC22-303B-5DB3-8ED2B2697207}"/>
                  </a:ext>
                </a:extLst>
              </p:cNvPr>
              <p:cNvSpPr txBox="1">
                <a:spLocks noRot="1" noChangeAspect="1" noMove="1" noResize="1" noEditPoints="1" noAdjustHandles="1" noChangeArrowheads="1" noChangeShapeType="1" noTextEdit="1"/>
              </p:cNvSpPr>
              <p:nvPr/>
            </p:nvSpPr>
            <p:spPr>
              <a:xfrm>
                <a:off x="3195020" y="4459305"/>
                <a:ext cx="2900979" cy="707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636141-BBDE-1FF6-B1AB-9E95C6EC6E64}"/>
                  </a:ext>
                </a:extLst>
              </p:cNvPr>
              <p:cNvSpPr txBox="1"/>
              <p:nvPr/>
            </p:nvSpPr>
            <p:spPr>
              <a:xfrm>
                <a:off x="6556874" y="4413792"/>
                <a:ext cx="2900979" cy="10156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rPr>
                        <m:t>2</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−4</m:t>
                      </m:r>
                      <m:r>
                        <a:rPr lang="en-AU" sz="2000" b="0" i="1" smtClean="0">
                          <a:latin typeface="Cambria Math" panose="02040503050406030204" pitchFamily="18" charset="0"/>
                        </a:rPr>
                        <m:t>𝑥</m:t>
                      </m:r>
                      <m:r>
                        <m:rPr>
                          <m:aln/>
                        </m:rPr>
                        <a:rPr lang="en-AU" sz="2000" b="0" i="1" smtClean="0">
                          <a:latin typeface="Cambria Math" panose="02040503050406030204" pitchFamily="18" charset="0"/>
                        </a:rPr>
                        <m:t>=</m:t>
                      </m:r>
                      <m:r>
                        <a:rPr lang="en-AU" sz="2000" b="0" i="1" smtClean="0">
                          <a:latin typeface="Cambria Math" panose="02040503050406030204" pitchFamily="18" charset="0"/>
                        </a:rPr>
                        <m:t>0</m:t>
                      </m:r>
                    </m:oMath>
                    <m:oMath xmlns:m="http://schemas.openxmlformats.org/officeDocument/2006/math">
                      <m:r>
                        <a:rPr lang="en-AU" sz="2000" b="0" i="1" smtClean="0">
                          <a:latin typeface="Cambria Math" panose="02040503050406030204" pitchFamily="18" charset="0"/>
                        </a:rPr>
                        <m:t>2</m:t>
                      </m:r>
                      <m:r>
                        <a:rPr lang="en-AU" sz="2000" b="0" i="1" smtClean="0">
                          <a:latin typeface="Cambria Math" panose="02040503050406030204" pitchFamily="18" charset="0"/>
                        </a:rPr>
                        <m:t>𝑥</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−2</m:t>
                          </m:r>
                        </m:e>
                      </m:d>
                      <m:r>
                        <m:rPr>
                          <m:aln/>
                        </m:rPr>
                        <a:rPr lang="en-AU" sz="2000" b="0" i="1" smtClean="0">
                          <a:latin typeface="Cambria Math" panose="02040503050406030204" pitchFamily="18" charset="0"/>
                        </a:rPr>
                        <m:t>=</m:t>
                      </m:r>
                      <m:r>
                        <a:rPr lang="en-AU" sz="2000" b="0" i="1" smtClean="0">
                          <a:latin typeface="Cambria Math" panose="02040503050406030204" pitchFamily="18" charset="0"/>
                        </a:rPr>
                        <m:t>0</m:t>
                      </m:r>
                    </m:oMath>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=0, </m:t>
                      </m:r>
                      <m:r>
                        <a:rPr lang="en-AU" sz="2000" b="0" i="1" smtClean="0">
                          <a:latin typeface="Cambria Math" panose="02040503050406030204" pitchFamily="18" charset="0"/>
                        </a:rPr>
                        <m:t>𝑥</m:t>
                      </m:r>
                      <m:r>
                        <m:rPr>
                          <m:aln/>
                        </m:rPr>
                        <a:rPr lang="en-AU" sz="2000" b="0" i="1" smtClean="0">
                          <a:latin typeface="Cambria Math" panose="02040503050406030204" pitchFamily="18" charset="0"/>
                        </a:rPr>
                        <m:t>=</m:t>
                      </m:r>
                      <m:r>
                        <a:rPr lang="en-AU" sz="2000" b="0" i="1" smtClean="0">
                          <a:latin typeface="Cambria Math" panose="02040503050406030204" pitchFamily="18" charset="0"/>
                        </a:rPr>
                        <m:t>2</m:t>
                      </m:r>
                    </m:oMath>
                  </m:oMathPara>
                </a14:m>
                <a:endParaRPr lang="en-AU" sz="2000" i="1" dirty="0"/>
              </a:p>
            </p:txBody>
          </p:sp>
        </mc:Choice>
        <mc:Fallback xmlns="">
          <p:sp>
            <p:nvSpPr>
              <p:cNvPr id="7" name="TextBox 6">
                <a:extLst>
                  <a:ext uri="{FF2B5EF4-FFF2-40B4-BE49-F238E27FC236}">
                    <a16:creationId xmlns:a16="http://schemas.microsoft.com/office/drawing/2014/main" id="{54636141-BBDE-1FF6-B1AB-9E95C6EC6E64}"/>
                  </a:ext>
                </a:extLst>
              </p:cNvPr>
              <p:cNvSpPr txBox="1">
                <a:spLocks noRot="1" noChangeAspect="1" noMove="1" noResize="1" noEditPoints="1" noAdjustHandles="1" noChangeArrowheads="1" noChangeShapeType="1" noTextEdit="1"/>
              </p:cNvSpPr>
              <p:nvPr/>
            </p:nvSpPr>
            <p:spPr>
              <a:xfrm>
                <a:off x="6556874" y="4413792"/>
                <a:ext cx="2900979" cy="101566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C6F975C-6BD8-4754-606D-DE6B364AD91D}"/>
                  </a:ext>
                </a:extLst>
              </p:cNvPr>
              <p:cNvSpPr txBox="1"/>
              <p:nvPr/>
            </p:nvSpPr>
            <p:spPr>
              <a:xfrm>
                <a:off x="4645510" y="5429455"/>
                <a:ext cx="290097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m:t>
                      </m:r>
                      <m:r>
                        <a:rPr lang="en-AU" sz="2000" b="0" i="1" smtClean="0">
                          <a:latin typeface="Cambria Math" panose="02040503050406030204" pitchFamily="18" charset="0"/>
                        </a:rPr>
                        <m:t>𝑥</m:t>
                      </m:r>
                      <m:r>
                        <m:rPr>
                          <m:aln/>
                        </m:rPr>
                        <a:rPr lang="en-AU" sz="2000" b="0" i="1" smtClean="0">
                          <a:latin typeface="Cambria Math" panose="02040503050406030204" pitchFamily="18" charset="0"/>
                        </a:rPr>
                        <m:t>=</m:t>
                      </m:r>
                      <m:r>
                        <a:rPr lang="en-AU" sz="2000" b="0" i="1" smtClean="0">
                          <a:latin typeface="Cambria Math" panose="02040503050406030204" pitchFamily="18" charset="0"/>
                        </a:rPr>
                        <m:t>0, 1, 2</m:t>
                      </m:r>
                    </m:oMath>
                  </m:oMathPara>
                </a14:m>
                <a:endParaRPr lang="en-AU" sz="2000" dirty="0"/>
              </a:p>
            </p:txBody>
          </p:sp>
        </mc:Choice>
        <mc:Fallback xmlns="">
          <p:sp>
            <p:nvSpPr>
              <p:cNvPr id="10" name="TextBox 9">
                <a:extLst>
                  <a:ext uri="{FF2B5EF4-FFF2-40B4-BE49-F238E27FC236}">
                    <a16:creationId xmlns:a16="http://schemas.microsoft.com/office/drawing/2014/main" id="{EC6F975C-6BD8-4754-606D-DE6B364AD91D}"/>
                  </a:ext>
                </a:extLst>
              </p:cNvPr>
              <p:cNvSpPr txBox="1">
                <a:spLocks noRot="1" noChangeAspect="1" noMove="1" noResize="1" noEditPoints="1" noAdjustHandles="1" noChangeArrowheads="1" noChangeShapeType="1" noTextEdit="1"/>
              </p:cNvSpPr>
              <p:nvPr/>
            </p:nvSpPr>
            <p:spPr>
              <a:xfrm>
                <a:off x="4645510" y="5429455"/>
                <a:ext cx="2900979" cy="40011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703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75CC6D-0DFE-1171-50F6-E52FA2791F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
        <p:nvSpPr>
          <p:cNvPr id="3" name="Title 2">
            <a:extLst>
              <a:ext uri="{FF2B5EF4-FFF2-40B4-BE49-F238E27FC236}">
                <a16:creationId xmlns:a16="http://schemas.microsoft.com/office/drawing/2014/main" id="{270BF8B5-C4F6-6234-26A2-945BD8D9F49E}"/>
              </a:ext>
            </a:extLst>
          </p:cNvPr>
          <p:cNvSpPr>
            <a:spLocks noGrp="1"/>
          </p:cNvSpPr>
          <p:nvPr>
            <p:ph type="title"/>
          </p:nvPr>
        </p:nvSpPr>
        <p:spPr/>
        <p:txBody>
          <a:bodyPr/>
          <a:lstStyle/>
          <a:p>
            <a:r>
              <a:rPr lang="en-AU" dirty="0"/>
              <a:t>Differentiating (1) </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098A55B-8EE6-672B-027F-ADF0C60D4E76}"/>
                  </a:ext>
                </a:extLst>
              </p:cNvPr>
              <p:cNvSpPr>
                <a:spLocks noGrp="1"/>
              </p:cNvSpPr>
              <p:nvPr>
                <p:ph type="body" sz="quarter" idx="18"/>
              </p:nvPr>
            </p:nvSpPr>
            <p:spPr>
              <a:xfrm>
                <a:off x="360001" y="1178389"/>
                <a:ext cx="11483999" cy="310015"/>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oMath>
                  </m:oMathPara>
                </a14:m>
                <a:endParaRPr lang="en-AU" dirty="0"/>
              </a:p>
            </p:txBody>
          </p:sp>
        </mc:Choice>
        <mc:Fallback xmlns="">
          <p:sp>
            <p:nvSpPr>
              <p:cNvPr id="4" name="Text Placeholder 3">
                <a:extLst>
                  <a:ext uri="{FF2B5EF4-FFF2-40B4-BE49-F238E27FC236}">
                    <a16:creationId xmlns:a16="http://schemas.microsoft.com/office/drawing/2014/main" id="{8098A55B-8EE6-672B-027F-ADF0C60D4E76}"/>
                  </a:ext>
                </a:extLst>
              </p:cNvPr>
              <p:cNvSpPr>
                <a:spLocks noGrp="1" noRot="1" noChangeAspect="1" noMove="1" noResize="1" noEditPoints="1" noAdjustHandles="1" noChangeArrowheads="1" noChangeShapeType="1" noTextEdit="1"/>
              </p:cNvSpPr>
              <p:nvPr>
                <p:ph type="body" sz="quarter" idx="18"/>
              </p:nvPr>
            </p:nvSpPr>
            <p:spPr>
              <a:xfrm>
                <a:off x="360001" y="1178389"/>
                <a:ext cx="11483999" cy="310015"/>
              </a:xfrm>
              <a:blipFill>
                <a:blip r:embed="rId2"/>
                <a:stretch>
                  <a:fillRect t="-5294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7F7C6DF0-DCFF-3432-8574-8681FB9EC636}"/>
                  </a:ext>
                </a:extLst>
              </p:cNvPr>
              <p:cNvGraphicFramePr>
                <a:graphicFrameLocks noGrp="1"/>
              </p:cNvGraphicFramePr>
              <p:nvPr>
                <p:extLst>
                  <p:ext uri="{D42A27DB-BD31-4B8C-83A1-F6EECF244321}">
                    <p14:modId xmlns:p14="http://schemas.microsoft.com/office/powerpoint/2010/main" val="723558224"/>
                  </p:ext>
                </p:extLst>
              </p:nvPr>
            </p:nvGraphicFramePr>
            <p:xfrm>
              <a:off x="1836057" y="2206875"/>
              <a:ext cx="8499929" cy="2559558"/>
            </p:xfrm>
            <a:graphic>
              <a:graphicData uri="http://schemas.openxmlformats.org/drawingml/2006/table">
                <a:tbl>
                  <a:tblPr firstRow="1" bandRow="1">
                    <a:tableStyleId>{B301B821-A1FF-4177-AEE7-76D212191A09}</a:tableStyleId>
                  </a:tblPr>
                  <a:tblGrid>
                    <a:gridCol w="1930509">
                      <a:extLst>
                        <a:ext uri="{9D8B030D-6E8A-4147-A177-3AD203B41FA5}">
                          <a16:colId xmlns:a16="http://schemas.microsoft.com/office/drawing/2014/main" val="261957140"/>
                        </a:ext>
                      </a:extLst>
                    </a:gridCol>
                    <a:gridCol w="3736110">
                      <a:extLst>
                        <a:ext uri="{9D8B030D-6E8A-4147-A177-3AD203B41FA5}">
                          <a16:colId xmlns:a16="http://schemas.microsoft.com/office/drawing/2014/main" val="761025837"/>
                        </a:ext>
                      </a:extLst>
                    </a:gridCol>
                    <a:gridCol w="2833310">
                      <a:extLst>
                        <a:ext uri="{9D8B030D-6E8A-4147-A177-3AD203B41FA5}">
                          <a16:colId xmlns:a16="http://schemas.microsoft.com/office/drawing/2014/main" val="1932326721"/>
                        </a:ext>
                      </a:extLst>
                    </a:gridCol>
                  </a:tblGrid>
                  <a:tr h="594556">
                    <a:tc>
                      <a:txBody>
                        <a:bodyPr/>
                        <a:lstStyle/>
                        <a:p>
                          <a:pPr>
                            <a:lnSpc>
                              <a:spcPct val="200000"/>
                            </a:lnSpc>
                          </a:pPr>
                          <a:r>
                            <a:rPr lang="en-AU" sz="2000" dirty="0">
                              <a:latin typeface="+mj-lt"/>
                            </a:rPr>
                            <a:t>Function</a:t>
                          </a:r>
                        </a:p>
                      </a:txBody>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AU" sz="2000" b="0" smtClean="0">
                                    <a:latin typeface="Cambria Math" panose="02040503050406030204" pitchFamily="18" charset="0"/>
                                  </a:rPr>
                                  <m:t>𝑦</m:t>
                                </m:r>
                                <m:r>
                                  <a:rPr lang="en-AU" sz="2000" b="0" smtClean="0">
                                    <a:latin typeface="Cambria Math" panose="02040503050406030204" pitchFamily="18" charset="0"/>
                                  </a:rPr>
                                  <m:t>=</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smtClean="0">
                                            <a:latin typeface="Cambria Math" panose="02040503050406030204" pitchFamily="18" charset="0"/>
                                          </a:rPr>
                                          <m:t>3</m:t>
                                        </m:r>
                                        <m:r>
                                          <a:rPr lang="en-AU" sz="2000" b="0" smtClean="0">
                                            <a:latin typeface="Cambria Math" panose="02040503050406030204" pitchFamily="18" charset="0"/>
                                          </a:rPr>
                                          <m:t>𝑥</m:t>
                                        </m:r>
                                        <m:r>
                                          <a:rPr lang="en-AU" sz="2000" b="0" smtClean="0">
                                            <a:latin typeface="Cambria Math" panose="02040503050406030204" pitchFamily="18" charset="0"/>
                                          </a:rPr>
                                          <m:t>+1</m:t>
                                        </m:r>
                                      </m:e>
                                    </m:d>
                                  </m:e>
                                  <m:sup>
                                    <m:r>
                                      <a:rPr lang="en-AU" sz="2000" b="0" smtClean="0">
                                        <a:latin typeface="Cambria Math" panose="02040503050406030204" pitchFamily="18" charset="0"/>
                                      </a:rPr>
                                      <m:t>2</m:t>
                                    </m:r>
                                  </m:sup>
                                </m:sSup>
                              </m:oMath>
                            </m:oMathPara>
                          </a14:m>
                          <a:endParaRPr lang="en-AU" sz="2000" dirty="0">
                            <a:latin typeface="+mj-lt"/>
                          </a:endParaRPr>
                        </a:p>
                      </a:txBody>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AU" sz="2000" b="0" smtClean="0">
                                    <a:latin typeface="Cambria Math" panose="02040503050406030204" pitchFamily="18" charset="0"/>
                                  </a:rPr>
                                  <m:t>𝑦</m:t>
                                </m:r>
                                <m:r>
                                  <a:rPr lang="en-AU" sz="2000" b="0" smtClean="0">
                                    <a:latin typeface="Cambria Math" panose="02040503050406030204" pitchFamily="18" charset="0"/>
                                  </a:rPr>
                                  <m:t>=9</m:t>
                                </m:r>
                                <m:sSup>
                                  <m:sSupPr>
                                    <m:ctrlPr>
                                      <a:rPr lang="en-AU" sz="2000" b="0" i="1" smtClean="0">
                                        <a:latin typeface="Cambria Math" panose="02040503050406030204" pitchFamily="18" charset="0"/>
                                      </a:rPr>
                                    </m:ctrlPr>
                                  </m:sSupPr>
                                  <m:e>
                                    <m:r>
                                      <a:rPr lang="en-AU" sz="2000" b="0" smtClean="0">
                                        <a:latin typeface="Cambria Math" panose="02040503050406030204" pitchFamily="18" charset="0"/>
                                      </a:rPr>
                                      <m:t>𝑥</m:t>
                                    </m:r>
                                  </m:e>
                                  <m:sup>
                                    <m:r>
                                      <a:rPr lang="en-AU" sz="2000" b="0" smtClean="0">
                                        <a:latin typeface="Cambria Math" panose="02040503050406030204" pitchFamily="18" charset="0"/>
                                      </a:rPr>
                                      <m:t>2</m:t>
                                    </m:r>
                                  </m:sup>
                                </m:sSup>
                                <m:r>
                                  <a:rPr lang="en-AU" sz="2000" b="0" smtClean="0">
                                    <a:latin typeface="Cambria Math" panose="02040503050406030204" pitchFamily="18" charset="0"/>
                                  </a:rPr>
                                  <m:t>+6</m:t>
                                </m:r>
                                <m:r>
                                  <a:rPr lang="en-AU" sz="2000" b="0" smtClean="0">
                                    <a:latin typeface="Cambria Math" panose="02040503050406030204" pitchFamily="18" charset="0"/>
                                  </a:rPr>
                                  <m:t>𝑥</m:t>
                                </m:r>
                                <m:r>
                                  <a:rPr lang="en-AU" sz="2000" b="0" smtClean="0">
                                    <a:latin typeface="Cambria Math" panose="02040503050406030204" pitchFamily="18" charset="0"/>
                                  </a:rPr>
                                  <m:t>+1</m:t>
                                </m:r>
                              </m:oMath>
                            </m:oMathPara>
                          </a14:m>
                          <a:endParaRPr lang="en-AU" sz="2000" dirty="0">
                            <a:latin typeface="+mj-lt"/>
                          </a:endParaRPr>
                        </a:p>
                      </a:txBody>
                      <a:tcPr/>
                    </a:tc>
                    <a:extLst>
                      <a:ext uri="{0D108BD9-81ED-4DB2-BD59-A6C34878D82A}">
                        <a16:rowId xmlns:a16="http://schemas.microsoft.com/office/drawing/2014/main" val="4266657328"/>
                      </a:ext>
                    </a:extLst>
                  </a:tr>
                  <a:tr h="1421444">
                    <a:tc>
                      <a:txBody>
                        <a:bodyPr/>
                        <a:lstStyle/>
                        <a:p>
                          <a:pPr>
                            <a:lnSpc>
                              <a:spcPct val="200000"/>
                            </a:lnSpc>
                          </a:pPr>
                          <a:r>
                            <a:rPr lang="en-AU" sz="2000" dirty="0">
                              <a:latin typeface="+mn-lt"/>
                            </a:rPr>
                            <a:t>Derivative</a:t>
                          </a:r>
                        </a:p>
                      </a:txBody>
                      <a:tcPr/>
                    </a:tc>
                    <a:tc>
                      <a:txBody>
                        <a:bodyPr/>
                        <a:lstStyle/>
                        <a:p>
                          <a:pPr>
                            <a:lnSpc>
                              <a:spcPct val="200000"/>
                            </a:lnSpc>
                          </a:pPr>
                          <a14:m>
                            <m:oMathPara xmlns:m="http://schemas.openxmlformats.org/officeDocument/2006/math">
                              <m:oMathParaPr>
                                <m:jc m:val="centerGroup"/>
                              </m:oMathParaPr>
                              <m:oMath xmlns:m="http://schemas.openxmlformats.org/officeDocument/2006/math">
                                <m:f>
                                  <m:fPr>
                                    <m:ctrlPr>
                                      <a:rPr lang="en-AU" sz="2000" b="0" i="1" smtClean="0">
                                        <a:latin typeface="Cambria Math" panose="02040503050406030204" pitchFamily="18" charset="0"/>
                                      </a:rPr>
                                    </m:ctrlPr>
                                  </m:fPr>
                                  <m:num>
                                    <m:r>
                                      <a:rPr lang="en-AU" sz="2000" b="0" smtClean="0">
                                        <a:latin typeface="Cambria Math" panose="02040503050406030204" pitchFamily="18" charset="0"/>
                                      </a:rPr>
                                      <m:t>𝑑𝑦</m:t>
                                    </m:r>
                                  </m:num>
                                  <m:den>
                                    <m:r>
                                      <a:rPr lang="en-AU" sz="2000" b="0" smtClean="0">
                                        <a:latin typeface="Cambria Math" panose="02040503050406030204" pitchFamily="18" charset="0"/>
                                      </a:rPr>
                                      <m:t>𝑑𝑥</m:t>
                                    </m:r>
                                  </m:den>
                                </m:f>
                                <m:r>
                                  <a:rPr lang="en-AU" sz="2000" b="0" smtClean="0">
                                    <a:latin typeface="Cambria Math" panose="02040503050406030204" pitchFamily="18" charset="0"/>
                                  </a:rPr>
                                  <m:t>=2×</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smtClean="0">
                                            <a:latin typeface="Cambria Math" panose="02040503050406030204" pitchFamily="18" charset="0"/>
                                          </a:rPr>
                                          <m:t>3</m:t>
                                        </m:r>
                                        <m:r>
                                          <a:rPr lang="en-AU" sz="2000" b="0" smtClean="0">
                                            <a:latin typeface="Cambria Math" panose="02040503050406030204" pitchFamily="18" charset="0"/>
                                          </a:rPr>
                                          <m:t>𝑥</m:t>
                                        </m:r>
                                        <m:r>
                                          <a:rPr lang="en-AU" sz="2000" b="0" smtClean="0">
                                            <a:latin typeface="Cambria Math" panose="02040503050406030204" pitchFamily="18" charset="0"/>
                                          </a:rPr>
                                          <m:t>+1</m:t>
                                        </m:r>
                                      </m:e>
                                    </m:d>
                                  </m:e>
                                  <m:sup>
                                    <m:r>
                                      <a:rPr lang="en-AU" sz="2000" b="0" smtClean="0">
                                        <a:latin typeface="Cambria Math" panose="02040503050406030204" pitchFamily="18" charset="0"/>
                                      </a:rPr>
                                      <m:t>1</m:t>
                                    </m:r>
                                  </m:sup>
                                </m:sSup>
                              </m:oMath>
                            </m:oMathPara>
                          </a14:m>
                          <a:br>
                            <a:rPr lang="en-AU" sz="2000" b="0" dirty="0">
                              <a:latin typeface="+mn-lt"/>
                            </a:rPr>
                          </a:br>
                          <a:endParaRPr lang="en-AU" sz="2000" b="0" dirty="0">
                            <a:latin typeface="+mn-lt"/>
                          </a:endParaRPr>
                        </a:p>
                        <a:p>
                          <a:pPr>
                            <a:lnSpc>
                              <a:spcPct val="200000"/>
                            </a:lnSpc>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m:t>
                                </m:r>
                                <m:r>
                                  <a:rPr lang="en-AU" sz="2000" b="0" smtClean="0">
                                    <a:latin typeface="Cambria Math" panose="02040503050406030204" pitchFamily="18" charset="0"/>
                                  </a:rPr>
                                  <m:t>2 (3</m:t>
                                </m:r>
                                <m:r>
                                  <a:rPr lang="en-AU" sz="2000" b="0" smtClean="0">
                                    <a:latin typeface="Cambria Math" panose="02040503050406030204" pitchFamily="18" charset="0"/>
                                  </a:rPr>
                                  <m:t>𝑥</m:t>
                                </m:r>
                                <m:r>
                                  <a:rPr lang="en-AU" sz="2000" b="0" smtClean="0">
                                    <a:latin typeface="Cambria Math" panose="02040503050406030204" pitchFamily="18" charset="0"/>
                                  </a:rPr>
                                  <m:t>+1)</m:t>
                                </m:r>
                              </m:oMath>
                            </m:oMathPara>
                          </a14:m>
                          <a:endParaRPr lang="en-AU" sz="2000" dirty="0">
                            <a:latin typeface="+mn-lt"/>
                          </a:endParaRPr>
                        </a:p>
                      </a:txBody>
                      <a:tcPr/>
                    </a:tc>
                    <a:tc>
                      <a:txBody>
                        <a:bodyPr/>
                        <a:lstStyle/>
                        <a:p>
                          <a:pPr>
                            <a:lnSpc>
                              <a:spcPct val="200000"/>
                            </a:lnSpc>
                          </a:pPr>
                          <a14:m>
                            <m:oMathPara xmlns:m="http://schemas.openxmlformats.org/officeDocument/2006/math">
                              <m:oMathParaPr>
                                <m:jc m:val="centerGroup"/>
                              </m:oMathParaPr>
                              <m:oMath xmlns:m="http://schemas.openxmlformats.org/officeDocument/2006/math">
                                <m:f>
                                  <m:fPr>
                                    <m:ctrlPr>
                                      <a:rPr lang="en-AU" sz="2000" b="0" i="1" smtClean="0">
                                        <a:latin typeface="Cambria Math" panose="02040503050406030204" pitchFamily="18" charset="0"/>
                                      </a:rPr>
                                    </m:ctrlPr>
                                  </m:fPr>
                                  <m:num>
                                    <m:r>
                                      <a:rPr lang="en-AU" sz="2000" b="0" smtClean="0">
                                        <a:latin typeface="Cambria Math" panose="02040503050406030204" pitchFamily="18" charset="0"/>
                                      </a:rPr>
                                      <m:t>𝑑𝑦</m:t>
                                    </m:r>
                                  </m:num>
                                  <m:den>
                                    <m:r>
                                      <a:rPr lang="en-AU" sz="2000" b="0" smtClean="0">
                                        <a:latin typeface="Cambria Math" panose="02040503050406030204" pitchFamily="18" charset="0"/>
                                      </a:rPr>
                                      <m:t>𝑑𝑥</m:t>
                                    </m:r>
                                  </m:den>
                                </m:f>
                                <m:r>
                                  <a:rPr lang="en-AU" sz="2000" b="0" smtClean="0">
                                    <a:latin typeface="Cambria Math" panose="02040503050406030204" pitchFamily="18" charset="0"/>
                                  </a:rPr>
                                  <m:t>=18</m:t>
                                </m:r>
                                <m:r>
                                  <a:rPr lang="en-AU" sz="2000" b="0" smtClean="0">
                                    <a:latin typeface="Cambria Math" panose="02040503050406030204" pitchFamily="18" charset="0"/>
                                  </a:rPr>
                                  <m:t>𝑥</m:t>
                                </m:r>
                                <m:r>
                                  <a:rPr lang="en-AU" sz="2000" b="0" smtClean="0">
                                    <a:latin typeface="Cambria Math" panose="02040503050406030204" pitchFamily="18" charset="0"/>
                                  </a:rPr>
                                  <m:t>+6</m:t>
                                </m:r>
                              </m:oMath>
                            </m:oMathPara>
                          </a14:m>
                          <a:endParaRPr lang="en-AU" sz="2000" dirty="0">
                            <a:latin typeface="+mn-lt"/>
                          </a:endParaRPr>
                        </a:p>
                      </a:txBody>
                      <a:tcPr/>
                    </a:tc>
                    <a:extLst>
                      <a:ext uri="{0D108BD9-81ED-4DB2-BD59-A6C34878D82A}">
                        <a16:rowId xmlns:a16="http://schemas.microsoft.com/office/drawing/2014/main" val="1517186836"/>
                      </a:ext>
                    </a:extLst>
                  </a:tr>
                </a:tbl>
              </a:graphicData>
            </a:graphic>
          </p:graphicFrame>
        </mc:Choice>
        <mc:Fallback xmlns="">
          <p:graphicFrame>
            <p:nvGraphicFramePr>
              <p:cNvPr id="8" name="Table 7">
                <a:extLst>
                  <a:ext uri="{FF2B5EF4-FFF2-40B4-BE49-F238E27FC236}">
                    <a16:creationId xmlns:a16="http://schemas.microsoft.com/office/drawing/2014/main" id="{7F7C6DF0-DCFF-3432-8574-8681FB9EC636}"/>
                  </a:ext>
                </a:extLst>
              </p:cNvPr>
              <p:cNvGraphicFramePr>
                <a:graphicFrameLocks noGrp="1"/>
              </p:cNvGraphicFramePr>
              <p:nvPr>
                <p:extLst>
                  <p:ext uri="{D42A27DB-BD31-4B8C-83A1-F6EECF244321}">
                    <p14:modId xmlns:p14="http://schemas.microsoft.com/office/powerpoint/2010/main" val="723558224"/>
                  </p:ext>
                </p:extLst>
              </p:nvPr>
            </p:nvGraphicFramePr>
            <p:xfrm>
              <a:off x="1836057" y="2206875"/>
              <a:ext cx="8499929" cy="2573401"/>
            </p:xfrm>
            <a:graphic>
              <a:graphicData uri="http://schemas.openxmlformats.org/drawingml/2006/table">
                <a:tbl>
                  <a:tblPr firstRow="1" bandRow="1">
                    <a:tableStyleId>{B301B821-A1FF-4177-AEE7-76D212191A09}</a:tableStyleId>
                  </a:tblPr>
                  <a:tblGrid>
                    <a:gridCol w="1930509">
                      <a:extLst>
                        <a:ext uri="{9D8B030D-6E8A-4147-A177-3AD203B41FA5}">
                          <a16:colId xmlns:a16="http://schemas.microsoft.com/office/drawing/2014/main" val="261957140"/>
                        </a:ext>
                      </a:extLst>
                    </a:gridCol>
                    <a:gridCol w="3736110">
                      <a:extLst>
                        <a:ext uri="{9D8B030D-6E8A-4147-A177-3AD203B41FA5}">
                          <a16:colId xmlns:a16="http://schemas.microsoft.com/office/drawing/2014/main" val="761025837"/>
                        </a:ext>
                      </a:extLst>
                    </a:gridCol>
                    <a:gridCol w="2833310">
                      <a:extLst>
                        <a:ext uri="{9D8B030D-6E8A-4147-A177-3AD203B41FA5}">
                          <a16:colId xmlns:a16="http://schemas.microsoft.com/office/drawing/2014/main" val="1932326721"/>
                        </a:ext>
                      </a:extLst>
                    </a:gridCol>
                  </a:tblGrid>
                  <a:tr h="714883">
                    <a:tc>
                      <a:txBody>
                        <a:bodyPr/>
                        <a:lstStyle/>
                        <a:p>
                          <a:pPr>
                            <a:lnSpc>
                              <a:spcPct val="200000"/>
                            </a:lnSpc>
                          </a:pPr>
                          <a:r>
                            <a:rPr lang="en-AU" sz="2000" dirty="0">
                              <a:latin typeface="+mj-lt"/>
                            </a:rPr>
                            <a:t>Function</a:t>
                          </a:r>
                        </a:p>
                      </a:txBody>
                      <a:tcPr/>
                    </a:tc>
                    <a:tc>
                      <a:txBody>
                        <a:bodyPr/>
                        <a:lstStyle/>
                        <a:p>
                          <a:endParaRPr lang="en-US"/>
                        </a:p>
                      </a:txBody>
                      <a:tcPr>
                        <a:blipFill>
                          <a:blip r:embed="rId3"/>
                          <a:stretch>
                            <a:fillRect l="-51525" t="-1754" r="-76271" b="-259649"/>
                          </a:stretch>
                        </a:blipFill>
                      </a:tcPr>
                    </a:tc>
                    <a:tc>
                      <a:txBody>
                        <a:bodyPr/>
                        <a:lstStyle/>
                        <a:p>
                          <a:endParaRPr lang="en-US"/>
                        </a:p>
                      </a:txBody>
                      <a:tcPr>
                        <a:blipFill>
                          <a:blip r:embed="rId3"/>
                          <a:stretch>
                            <a:fillRect l="-200448" t="-1754" r="-897" b="-259649"/>
                          </a:stretch>
                        </a:blipFill>
                      </a:tcPr>
                    </a:tc>
                    <a:extLst>
                      <a:ext uri="{0D108BD9-81ED-4DB2-BD59-A6C34878D82A}">
                        <a16:rowId xmlns:a16="http://schemas.microsoft.com/office/drawing/2014/main" val="4266657328"/>
                      </a:ext>
                    </a:extLst>
                  </a:tr>
                  <a:tr h="1858518">
                    <a:tc>
                      <a:txBody>
                        <a:bodyPr/>
                        <a:lstStyle/>
                        <a:p>
                          <a:pPr>
                            <a:lnSpc>
                              <a:spcPct val="200000"/>
                            </a:lnSpc>
                          </a:pPr>
                          <a:r>
                            <a:rPr lang="en-AU" sz="2000" dirty="0">
                              <a:latin typeface="+mn-lt"/>
                            </a:rPr>
                            <a:t>Derivative</a:t>
                          </a:r>
                        </a:p>
                      </a:txBody>
                      <a:tcPr/>
                    </a:tc>
                    <a:tc>
                      <a:txBody>
                        <a:bodyPr/>
                        <a:lstStyle/>
                        <a:p>
                          <a:endParaRPr lang="en-US"/>
                        </a:p>
                      </a:txBody>
                      <a:tcPr>
                        <a:blipFill>
                          <a:blip r:embed="rId3"/>
                          <a:stretch>
                            <a:fillRect l="-51525" t="-39456" r="-76271" b="-680"/>
                          </a:stretch>
                        </a:blipFill>
                      </a:tcPr>
                    </a:tc>
                    <a:tc>
                      <a:txBody>
                        <a:bodyPr/>
                        <a:lstStyle/>
                        <a:p>
                          <a:endParaRPr lang="en-US"/>
                        </a:p>
                      </a:txBody>
                      <a:tcPr>
                        <a:blipFill>
                          <a:blip r:embed="rId3"/>
                          <a:stretch>
                            <a:fillRect l="-200448" t="-39456" r="-897" b="-680"/>
                          </a:stretch>
                        </a:blipFill>
                      </a:tcPr>
                    </a:tc>
                    <a:extLst>
                      <a:ext uri="{0D108BD9-81ED-4DB2-BD59-A6C34878D82A}">
                        <a16:rowId xmlns:a16="http://schemas.microsoft.com/office/drawing/2014/main" val="1517186836"/>
                      </a:ext>
                    </a:extLst>
                  </a:tr>
                </a:tbl>
              </a:graphicData>
            </a:graphic>
          </p:graphicFrame>
        </mc:Fallback>
      </mc:AlternateContent>
    </p:spTree>
    <p:extLst>
      <p:ext uri="{BB962C8B-B14F-4D97-AF65-F5344CB8AC3E}">
        <p14:creationId xmlns:p14="http://schemas.microsoft.com/office/powerpoint/2010/main" val="12285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96D5D-BA08-F325-A3B4-B02A57522F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C6010A-A499-3EDB-1115-B7942D6A0C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
        <p:nvSpPr>
          <p:cNvPr id="3" name="Title 2">
            <a:extLst>
              <a:ext uri="{FF2B5EF4-FFF2-40B4-BE49-F238E27FC236}">
                <a16:creationId xmlns:a16="http://schemas.microsoft.com/office/drawing/2014/main" id="{F03CB524-A80D-0473-BBE2-93458539085C}"/>
              </a:ext>
            </a:extLst>
          </p:cNvPr>
          <p:cNvSpPr>
            <a:spLocks noGrp="1"/>
          </p:cNvSpPr>
          <p:nvPr>
            <p:ph type="title"/>
          </p:nvPr>
        </p:nvSpPr>
        <p:spPr/>
        <p:txBody>
          <a:bodyPr/>
          <a:lstStyle/>
          <a:p>
            <a:r>
              <a:rPr lang="en-AU" dirty="0"/>
              <a:t>Differentiating (2) </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32B04C21-5556-F6AA-762E-CAD5686DD45C}"/>
                  </a:ext>
                </a:extLst>
              </p:cNvPr>
              <p:cNvSpPr>
                <a:spLocks noGrp="1"/>
              </p:cNvSpPr>
              <p:nvPr>
                <p:ph type="body" sz="quarter" idx="18"/>
              </p:nvPr>
            </p:nvSpPr>
            <p:spPr>
              <a:xfrm>
                <a:off x="359999" y="1088582"/>
                <a:ext cx="11483999" cy="545601"/>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e>
                        <m:sup>
                          <m:r>
                            <a:rPr lang="en-AU" b="0" i="1" smtClean="0">
                              <a:latin typeface="Cambria Math" panose="02040503050406030204" pitchFamily="18" charset="0"/>
                            </a:rPr>
                            <m:t>2</m:t>
                          </m:r>
                        </m:sup>
                      </m:sSup>
                    </m:oMath>
                  </m:oMathPara>
                </a14:m>
                <a:endParaRPr lang="en-AU" dirty="0"/>
              </a:p>
            </p:txBody>
          </p:sp>
        </mc:Choice>
        <mc:Fallback xmlns="">
          <p:sp>
            <p:nvSpPr>
              <p:cNvPr id="4" name="Text Placeholder 3">
                <a:extLst>
                  <a:ext uri="{FF2B5EF4-FFF2-40B4-BE49-F238E27FC236}">
                    <a16:creationId xmlns:a16="http://schemas.microsoft.com/office/drawing/2014/main" id="{32B04C21-5556-F6AA-762E-CAD5686DD45C}"/>
                  </a:ext>
                </a:extLst>
              </p:cNvPr>
              <p:cNvSpPr>
                <a:spLocks noGrp="1" noRot="1" noChangeAspect="1" noMove="1" noResize="1" noEditPoints="1" noAdjustHandles="1" noChangeArrowheads="1" noChangeShapeType="1" noTextEdit="1"/>
              </p:cNvSpPr>
              <p:nvPr>
                <p:ph type="body" sz="quarter" idx="18"/>
              </p:nvPr>
            </p:nvSpPr>
            <p:spPr>
              <a:xfrm>
                <a:off x="359999" y="1088582"/>
                <a:ext cx="11483999" cy="545601"/>
              </a:xfrm>
              <a:blipFill>
                <a:blip r:embed="rId2"/>
                <a:stretch>
                  <a:fillRect l="-7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147EFE6A-DF22-1033-F403-525D692E7589}"/>
                  </a:ext>
                </a:extLst>
              </p:cNvPr>
              <p:cNvGraphicFramePr>
                <a:graphicFrameLocks noGrp="1"/>
              </p:cNvGraphicFramePr>
              <p:nvPr>
                <p:extLst>
                  <p:ext uri="{D42A27DB-BD31-4B8C-83A1-F6EECF244321}">
                    <p14:modId xmlns:p14="http://schemas.microsoft.com/office/powerpoint/2010/main" val="3406989411"/>
                  </p:ext>
                </p:extLst>
              </p:nvPr>
            </p:nvGraphicFramePr>
            <p:xfrm>
              <a:off x="1836057" y="2206875"/>
              <a:ext cx="8499929" cy="2559558"/>
            </p:xfrm>
            <a:graphic>
              <a:graphicData uri="http://schemas.openxmlformats.org/drawingml/2006/table">
                <a:tbl>
                  <a:tblPr firstRow="1" bandRow="1">
                    <a:tableStyleId>{B301B821-A1FF-4177-AEE7-76D212191A09}</a:tableStyleId>
                  </a:tblPr>
                  <a:tblGrid>
                    <a:gridCol w="1930509">
                      <a:extLst>
                        <a:ext uri="{9D8B030D-6E8A-4147-A177-3AD203B41FA5}">
                          <a16:colId xmlns:a16="http://schemas.microsoft.com/office/drawing/2014/main" val="261957140"/>
                        </a:ext>
                      </a:extLst>
                    </a:gridCol>
                    <a:gridCol w="3736110">
                      <a:extLst>
                        <a:ext uri="{9D8B030D-6E8A-4147-A177-3AD203B41FA5}">
                          <a16:colId xmlns:a16="http://schemas.microsoft.com/office/drawing/2014/main" val="761025837"/>
                        </a:ext>
                      </a:extLst>
                    </a:gridCol>
                    <a:gridCol w="2833310">
                      <a:extLst>
                        <a:ext uri="{9D8B030D-6E8A-4147-A177-3AD203B41FA5}">
                          <a16:colId xmlns:a16="http://schemas.microsoft.com/office/drawing/2014/main" val="1932326721"/>
                        </a:ext>
                      </a:extLst>
                    </a:gridCol>
                  </a:tblGrid>
                  <a:tr h="594556">
                    <a:tc>
                      <a:txBody>
                        <a:bodyPr/>
                        <a:lstStyle/>
                        <a:p>
                          <a:pPr>
                            <a:lnSpc>
                              <a:spcPct val="200000"/>
                            </a:lnSpc>
                          </a:pPr>
                          <a:r>
                            <a:rPr lang="en-AU" sz="2000" dirty="0"/>
                            <a:t>Function</a:t>
                          </a:r>
                        </a:p>
                      </a:txBody>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AU" sz="2000" b="0" smtClean="0">
                                    <a:latin typeface="Cambria Math" panose="02040503050406030204" pitchFamily="18" charset="0"/>
                                  </a:rPr>
                                  <m:t>𝑦</m:t>
                                </m:r>
                                <m:r>
                                  <a:rPr lang="en-AU" sz="2000" b="0" smtClean="0">
                                    <a:latin typeface="Cambria Math" panose="02040503050406030204" pitchFamily="18" charset="0"/>
                                  </a:rPr>
                                  <m:t>=</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smtClean="0">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smtClean="0">
                                                <a:latin typeface="Cambria Math" panose="02040503050406030204" pitchFamily="18" charset="0"/>
                                              </a:rPr>
                                              <m:t>𝑥</m:t>
                                            </m:r>
                                          </m:e>
                                          <m:sup>
                                            <m:r>
                                              <a:rPr lang="en-AU" sz="2000" b="0" i="0" smtClean="0">
                                                <a:latin typeface="Cambria Math" panose="02040503050406030204" pitchFamily="18" charset="0"/>
                                              </a:rPr>
                                              <m:t>2</m:t>
                                            </m:r>
                                          </m:sup>
                                        </m:sSup>
                                        <m:r>
                                          <a:rPr lang="en-AU" sz="2000" b="0" smtClean="0">
                                            <a:latin typeface="Cambria Math" panose="02040503050406030204" pitchFamily="18" charset="0"/>
                                          </a:rPr>
                                          <m:t>+1</m:t>
                                        </m:r>
                                      </m:e>
                                    </m:d>
                                  </m:e>
                                  <m:sup>
                                    <m:r>
                                      <a:rPr lang="en-AU" sz="2000" b="0" smtClean="0">
                                        <a:latin typeface="Cambria Math" panose="02040503050406030204" pitchFamily="18" charset="0"/>
                                      </a:rPr>
                                      <m:t>2</m:t>
                                    </m:r>
                                  </m:sup>
                                </m:sSup>
                              </m:oMath>
                            </m:oMathPara>
                          </a14:m>
                          <a:endParaRPr lang="en-AU" sz="2000" dirty="0"/>
                        </a:p>
                      </a:txBody>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AU" sz="2000" b="0" smtClean="0">
                                    <a:latin typeface="Cambria Math" panose="02040503050406030204" pitchFamily="18" charset="0"/>
                                  </a:rPr>
                                  <m:t>𝑦</m:t>
                                </m:r>
                                <m:r>
                                  <a:rPr lang="en-AU" sz="2000" b="0" smtClean="0">
                                    <a:latin typeface="Cambria Math" panose="02040503050406030204" pitchFamily="18" charset="0"/>
                                  </a:rPr>
                                  <m:t>=9</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4</m:t>
                                    </m:r>
                                  </m:sup>
                                </m:sSup>
                                <m:r>
                                  <a:rPr lang="en-AU" sz="2000" b="0" smtClean="0">
                                    <a:latin typeface="Cambria Math" panose="02040503050406030204" pitchFamily="18" charset="0"/>
                                  </a:rPr>
                                  <m:t>+6</m:t>
                                </m:r>
                                <m:sSup>
                                  <m:sSupPr>
                                    <m:ctrlPr>
                                      <a:rPr lang="en-AU" sz="2000" b="0" i="1" smtClean="0">
                                        <a:latin typeface="Cambria Math" panose="02040503050406030204" pitchFamily="18" charset="0"/>
                                      </a:rPr>
                                    </m:ctrlPr>
                                  </m:sSupPr>
                                  <m:e>
                                    <m:r>
                                      <a:rPr lang="en-AU" sz="2000" b="0" smtClean="0">
                                        <a:latin typeface="Cambria Math" panose="02040503050406030204" pitchFamily="18" charset="0"/>
                                      </a:rPr>
                                      <m:t>𝑥</m:t>
                                    </m:r>
                                  </m:e>
                                  <m:sup>
                                    <m:r>
                                      <a:rPr lang="en-AU" sz="2000" b="0" i="0" smtClean="0">
                                        <a:latin typeface="Cambria Math" panose="02040503050406030204" pitchFamily="18" charset="0"/>
                                      </a:rPr>
                                      <m:t>2</m:t>
                                    </m:r>
                                  </m:sup>
                                </m:sSup>
                                <m:r>
                                  <a:rPr lang="en-AU" sz="2000" b="0" smtClean="0">
                                    <a:latin typeface="Cambria Math" panose="02040503050406030204" pitchFamily="18" charset="0"/>
                                  </a:rPr>
                                  <m:t>+1</m:t>
                                </m:r>
                              </m:oMath>
                            </m:oMathPara>
                          </a14:m>
                          <a:endParaRPr lang="en-AU" sz="2000" dirty="0"/>
                        </a:p>
                      </a:txBody>
                      <a:tcPr/>
                    </a:tc>
                    <a:extLst>
                      <a:ext uri="{0D108BD9-81ED-4DB2-BD59-A6C34878D82A}">
                        <a16:rowId xmlns:a16="http://schemas.microsoft.com/office/drawing/2014/main" val="4266657328"/>
                      </a:ext>
                    </a:extLst>
                  </a:tr>
                  <a:tr h="1421444">
                    <a:tc>
                      <a:txBody>
                        <a:bodyPr/>
                        <a:lstStyle/>
                        <a:p>
                          <a:pPr>
                            <a:lnSpc>
                              <a:spcPct val="200000"/>
                            </a:lnSpc>
                          </a:pPr>
                          <a:r>
                            <a:rPr lang="en-AU" sz="2000" dirty="0"/>
                            <a:t>Derivative</a:t>
                          </a:r>
                        </a:p>
                      </a:txBody>
                      <a:tcPr/>
                    </a:tc>
                    <a:tc>
                      <a:txBody>
                        <a:bodyPr/>
                        <a:lstStyle/>
                        <a:p>
                          <a:pPr>
                            <a:lnSpc>
                              <a:spcPct val="200000"/>
                            </a:lnSpc>
                          </a:pPr>
                          <a14:m>
                            <m:oMathPara xmlns:m="http://schemas.openxmlformats.org/officeDocument/2006/math">
                              <m:oMathParaPr>
                                <m:jc m:val="centerGroup"/>
                              </m:oMathParaPr>
                              <m:oMath xmlns:m="http://schemas.openxmlformats.org/officeDocument/2006/math">
                                <m:f>
                                  <m:fPr>
                                    <m:ctrlPr>
                                      <a:rPr lang="en-AU" sz="2000" b="0" i="1" smtClean="0">
                                        <a:latin typeface="Cambria Math" panose="02040503050406030204" pitchFamily="18" charset="0"/>
                                      </a:rPr>
                                    </m:ctrlPr>
                                  </m:fPr>
                                  <m:num>
                                    <m:r>
                                      <a:rPr lang="en-AU" sz="2000" b="0" smtClean="0">
                                        <a:latin typeface="Cambria Math" panose="02040503050406030204" pitchFamily="18" charset="0"/>
                                      </a:rPr>
                                      <m:t>𝑑𝑦</m:t>
                                    </m:r>
                                  </m:num>
                                  <m:den>
                                    <m:r>
                                      <a:rPr lang="en-AU" sz="2000" b="0" smtClean="0">
                                        <a:latin typeface="Cambria Math" panose="02040503050406030204" pitchFamily="18" charset="0"/>
                                      </a:rPr>
                                      <m:t>𝑑𝑥</m:t>
                                    </m:r>
                                  </m:den>
                                </m:f>
                                <m:r>
                                  <a:rPr lang="en-AU" sz="2000" b="0" smtClean="0">
                                    <a:latin typeface="Cambria Math" panose="02040503050406030204" pitchFamily="18" charset="0"/>
                                  </a:rPr>
                                  <m:t>=2×</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smtClean="0">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smtClean="0">
                                                <a:latin typeface="Cambria Math" panose="02040503050406030204" pitchFamily="18" charset="0"/>
                                              </a:rPr>
                                              <m:t>𝑥</m:t>
                                            </m:r>
                                          </m:e>
                                          <m:sup>
                                            <m:r>
                                              <a:rPr lang="en-AU" sz="2000" b="0" i="0" smtClean="0">
                                                <a:latin typeface="Cambria Math" panose="02040503050406030204" pitchFamily="18" charset="0"/>
                                              </a:rPr>
                                              <m:t>2</m:t>
                                            </m:r>
                                          </m:sup>
                                        </m:sSup>
                                        <m:r>
                                          <a:rPr lang="en-AU" sz="2000" b="0" smtClean="0">
                                            <a:latin typeface="Cambria Math" panose="02040503050406030204" pitchFamily="18" charset="0"/>
                                          </a:rPr>
                                          <m:t>+1</m:t>
                                        </m:r>
                                      </m:e>
                                    </m:d>
                                  </m:e>
                                  <m:sup>
                                    <m:r>
                                      <a:rPr lang="en-AU" sz="2000" b="0" smtClean="0">
                                        <a:latin typeface="Cambria Math" panose="02040503050406030204" pitchFamily="18" charset="0"/>
                                      </a:rPr>
                                      <m:t>1</m:t>
                                    </m:r>
                                  </m:sup>
                                </m:sSup>
                              </m:oMath>
                            </m:oMathPara>
                          </a14:m>
                          <a:br>
                            <a:rPr lang="en-AU" sz="2000" b="0" dirty="0"/>
                          </a:br>
                          <a:endParaRPr lang="en-AU" sz="2000" b="0" dirty="0"/>
                        </a:p>
                        <a:p>
                          <a:pPr>
                            <a:lnSpc>
                              <a:spcPct val="200000"/>
                            </a:lnSpc>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m:t>
                                </m:r>
                                <m:r>
                                  <a:rPr lang="en-AU" sz="2000" b="0" smtClean="0">
                                    <a:latin typeface="Cambria Math" panose="02040503050406030204" pitchFamily="18" charset="0"/>
                                  </a:rPr>
                                  <m:t>2 (3</m:t>
                                </m:r>
                                <m:sSup>
                                  <m:sSupPr>
                                    <m:ctrlPr>
                                      <a:rPr lang="en-AU" sz="2000" b="0" i="1" smtClean="0">
                                        <a:latin typeface="Cambria Math" panose="02040503050406030204" pitchFamily="18" charset="0"/>
                                      </a:rPr>
                                    </m:ctrlPr>
                                  </m:sSupPr>
                                  <m:e>
                                    <m:r>
                                      <a:rPr lang="en-AU" sz="2000" b="0" smtClean="0">
                                        <a:latin typeface="Cambria Math" panose="02040503050406030204" pitchFamily="18" charset="0"/>
                                      </a:rPr>
                                      <m:t>𝑥</m:t>
                                    </m:r>
                                  </m:e>
                                  <m:sup>
                                    <m:r>
                                      <a:rPr lang="en-AU" sz="2000" b="0" i="0" smtClean="0">
                                        <a:latin typeface="Cambria Math" panose="02040503050406030204" pitchFamily="18" charset="0"/>
                                      </a:rPr>
                                      <m:t>2</m:t>
                                    </m:r>
                                  </m:sup>
                                </m:sSup>
                                <m:r>
                                  <a:rPr lang="en-AU" sz="2000" b="0" smtClean="0">
                                    <a:latin typeface="Cambria Math" panose="02040503050406030204" pitchFamily="18" charset="0"/>
                                  </a:rPr>
                                  <m:t>+1)</m:t>
                                </m:r>
                              </m:oMath>
                            </m:oMathPara>
                          </a14:m>
                          <a:endParaRPr lang="en-AU" sz="2000" dirty="0"/>
                        </a:p>
                      </a:txBody>
                      <a:tcPr/>
                    </a:tc>
                    <a:tc>
                      <a:txBody>
                        <a:bodyPr/>
                        <a:lstStyle/>
                        <a:p>
                          <a:pPr>
                            <a:lnSpc>
                              <a:spcPct val="200000"/>
                            </a:lnSpc>
                          </a:pPr>
                          <a14:m>
                            <m:oMathPara xmlns:m="http://schemas.openxmlformats.org/officeDocument/2006/math">
                              <m:oMathParaPr>
                                <m:jc m:val="centerGroup"/>
                              </m:oMathParaPr>
                              <m:oMath xmlns:m="http://schemas.openxmlformats.org/officeDocument/2006/math">
                                <m:f>
                                  <m:fPr>
                                    <m:ctrlPr>
                                      <a:rPr lang="en-AU" sz="2000" b="0" i="1" smtClean="0">
                                        <a:latin typeface="Cambria Math" panose="02040503050406030204" pitchFamily="18" charset="0"/>
                                      </a:rPr>
                                    </m:ctrlPr>
                                  </m:fPr>
                                  <m:num>
                                    <m:r>
                                      <a:rPr lang="en-AU" sz="2000" b="0" smtClean="0">
                                        <a:latin typeface="Cambria Math" panose="02040503050406030204" pitchFamily="18" charset="0"/>
                                      </a:rPr>
                                      <m:t>𝑑𝑦</m:t>
                                    </m:r>
                                  </m:num>
                                  <m:den>
                                    <m:r>
                                      <a:rPr lang="en-AU" sz="2000" b="0" smtClean="0">
                                        <a:latin typeface="Cambria Math" panose="02040503050406030204" pitchFamily="18" charset="0"/>
                                      </a:rPr>
                                      <m:t>𝑑𝑥</m:t>
                                    </m:r>
                                  </m:den>
                                </m:f>
                                <m:r>
                                  <a:rPr lang="en-AU" sz="2000" b="0" smtClean="0">
                                    <a:latin typeface="Cambria Math" panose="02040503050406030204" pitchFamily="18" charset="0"/>
                                  </a:rPr>
                                  <m:t>=</m:t>
                                </m:r>
                                <m:r>
                                  <a:rPr lang="en-AU" sz="2000" b="0" i="0" smtClean="0">
                                    <a:latin typeface="Cambria Math" panose="02040503050406030204" pitchFamily="18" charset="0"/>
                                  </a:rPr>
                                  <m:t>36</m:t>
                                </m:r>
                                <m:sSup>
                                  <m:sSupPr>
                                    <m:ctrlPr>
                                      <a:rPr lang="en-AU" sz="2000" b="0" i="1" smtClean="0">
                                        <a:latin typeface="Cambria Math" panose="02040503050406030204" pitchFamily="18" charset="0"/>
                                      </a:rPr>
                                    </m:ctrlPr>
                                  </m:sSupPr>
                                  <m:e>
                                    <m:r>
                                      <a:rPr lang="en-AU" sz="2000" b="0" smtClean="0">
                                        <a:latin typeface="Cambria Math" panose="02040503050406030204" pitchFamily="18" charset="0"/>
                                      </a:rPr>
                                      <m:t>𝑥</m:t>
                                    </m:r>
                                  </m:e>
                                  <m:sup>
                                    <m:r>
                                      <a:rPr lang="en-AU" sz="2000" b="0" i="0" smtClean="0">
                                        <a:latin typeface="Cambria Math" panose="02040503050406030204" pitchFamily="18" charset="0"/>
                                      </a:rPr>
                                      <m:t>3</m:t>
                                    </m:r>
                                  </m:sup>
                                </m:sSup>
                                <m:r>
                                  <a:rPr lang="en-AU" sz="2000" b="0" smtClean="0">
                                    <a:latin typeface="Cambria Math" panose="02040503050406030204" pitchFamily="18" charset="0"/>
                                  </a:rPr>
                                  <m:t>+</m:t>
                                </m:r>
                                <m:r>
                                  <a:rPr lang="en-AU" sz="2000" b="0" i="0" smtClean="0">
                                    <a:latin typeface="Cambria Math" panose="02040503050406030204" pitchFamily="18" charset="0"/>
                                  </a:rPr>
                                  <m:t>12</m:t>
                                </m:r>
                                <m:r>
                                  <a:rPr lang="en-AU" sz="2000" b="0" i="1" smtClean="0">
                                    <a:latin typeface="Cambria Math" panose="02040503050406030204" pitchFamily="18" charset="0"/>
                                  </a:rPr>
                                  <m:t>𝑥</m:t>
                                </m:r>
                              </m:oMath>
                            </m:oMathPara>
                          </a14:m>
                          <a:endParaRPr lang="en-AU" sz="2000" dirty="0"/>
                        </a:p>
                      </a:txBody>
                      <a:tcPr/>
                    </a:tc>
                    <a:extLst>
                      <a:ext uri="{0D108BD9-81ED-4DB2-BD59-A6C34878D82A}">
                        <a16:rowId xmlns:a16="http://schemas.microsoft.com/office/drawing/2014/main" val="1517186836"/>
                      </a:ext>
                    </a:extLst>
                  </a:tr>
                </a:tbl>
              </a:graphicData>
            </a:graphic>
          </p:graphicFrame>
        </mc:Choice>
        <mc:Fallback xmlns="">
          <p:graphicFrame>
            <p:nvGraphicFramePr>
              <p:cNvPr id="8" name="Table 7">
                <a:extLst>
                  <a:ext uri="{FF2B5EF4-FFF2-40B4-BE49-F238E27FC236}">
                    <a16:creationId xmlns:a16="http://schemas.microsoft.com/office/drawing/2014/main" id="{147EFE6A-DF22-1033-F403-525D692E7589}"/>
                  </a:ext>
                </a:extLst>
              </p:cNvPr>
              <p:cNvGraphicFramePr>
                <a:graphicFrameLocks noGrp="1"/>
              </p:cNvGraphicFramePr>
              <p:nvPr>
                <p:extLst>
                  <p:ext uri="{D42A27DB-BD31-4B8C-83A1-F6EECF244321}">
                    <p14:modId xmlns:p14="http://schemas.microsoft.com/office/powerpoint/2010/main" val="3406989411"/>
                  </p:ext>
                </p:extLst>
              </p:nvPr>
            </p:nvGraphicFramePr>
            <p:xfrm>
              <a:off x="1836057" y="2206875"/>
              <a:ext cx="8499929" cy="2559558"/>
            </p:xfrm>
            <a:graphic>
              <a:graphicData uri="http://schemas.openxmlformats.org/drawingml/2006/table">
                <a:tbl>
                  <a:tblPr firstRow="1" bandRow="1">
                    <a:tableStyleId>{B301B821-A1FF-4177-AEE7-76D212191A09}</a:tableStyleId>
                  </a:tblPr>
                  <a:tblGrid>
                    <a:gridCol w="1930509">
                      <a:extLst>
                        <a:ext uri="{9D8B030D-6E8A-4147-A177-3AD203B41FA5}">
                          <a16:colId xmlns:a16="http://schemas.microsoft.com/office/drawing/2014/main" val="261957140"/>
                        </a:ext>
                      </a:extLst>
                    </a:gridCol>
                    <a:gridCol w="3736110">
                      <a:extLst>
                        <a:ext uri="{9D8B030D-6E8A-4147-A177-3AD203B41FA5}">
                          <a16:colId xmlns:a16="http://schemas.microsoft.com/office/drawing/2014/main" val="761025837"/>
                        </a:ext>
                      </a:extLst>
                    </a:gridCol>
                    <a:gridCol w="2833310">
                      <a:extLst>
                        <a:ext uri="{9D8B030D-6E8A-4147-A177-3AD203B41FA5}">
                          <a16:colId xmlns:a16="http://schemas.microsoft.com/office/drawing/2014/main" val="1932326721"/>
                        </a:ext>
                      </a:extLst>
                    </a:gridCol>
                  </a:tblGrid>
                  <a:tr h="701040">
                    <a:tc>
                      <a:txBody>
                        <a:bodyPr/>
                        <a:lstStyle/>
                        <a:p>
                          <a:pPr>
                            <a:lnSpc>
                              <a:spcPct val="200000"/>
                            </a:lnSpc>
                          </a:pPr>
                          <a:r>
                            <a:rPr lang="en-AU" sz="2000"/>
                            <a:t>Function</a:t>
                          </a:r>
                        </a:p>
                      </a:txBody>
                      <a:tcPr/>
                    </a:tc>
                    <a:tc>
                      <a:txBody>
                        <a:bodyPr/>
                        <a:lstStyle/>
                        <a:p>
                          <a:endParaRPr lang="en-US"/>
                        </a:p>
                      </a:txBody>
                      <a:tcPr>
                        <a:blipFill>
                          <a:blip r:embed="rId3"/>
                          <a:stretch>
                            <a:fillRect l="-51876" t="-1739" r="-76183" b="-266957"/>
                          </a:stretch>
                        </a:blipFill>
                      </a:tcPr>
                    </a:tc>
                    <a:tc>
                      <a:txBody>
                        <a:bodyPr/>
                        <a:lstStyle/>
                        <a:p>
                          <a:endParaRPr lang="en-US"/>
                        </a:p>
                      </a:txBody>
                      <a:tcPr>
                        <a:blipFill>
                          <a:blip r:embed="rId3"/>
                          <a:stretch>
                            <a:fillRect l="-200215" t="-1739" r="-430" b="-266957"/>
                          </a:stretch>
                        </a:blipFill>
                      </a:tcPr>
                    </a:tc>
                    <a:extLst>
                      <a:ext uri="{0D108BD9-81ED-4DB2-BD59-A6C34878D82A}">
                        <a16:rowId xmlns:a16="http://schemas.microsoft.com/office/drawing/2014/main" val="4266657328"/>
                      </a:ext>
                    </a:extLst>
                  </a:tr>
                  <a:tr h="1858518">
                    <a:tc>
                      <a:txBody>
                        <a:bodyPr/>
                        <a:lstStyle/>
                        <a:p>
                          <a:pPr>
                            <a:lnSpc>
                              <a:spcPct val="200000"/>
                            </a:lnSpc>
                          </a:pPr>
                          <a:r>
                            <a:rPr lang="en-AU" sz="2000"/>
                            <a:t>Derivative</a:t>
                          </a:r>
                        </a:p>
                      </a:txBody>
                      <a:tcPr/>
                    </a:tc>
                    <a:tc>
                      <a:txBody>
                        <a:bodyPr/>
                        <a:lstStyle/>
                        <a:p>
                          <a:endParaRPr lang="en-US"/>
                        </a:p>
                      </a:txBody>
                      <a:tcPr>
                        <a:blipFill>
                          <a:blip r:embed="rId3"/>
                          <a:stretch>
                            <a:fillRect l="-51876" t="-38361" r="-76183" b="-656"/>
                          </a:stretch>
                        </a:blipFill>
                      </a:tcPr>
                    </a:tc>
                    <a:tc>
                      <a:txBody>
                        <a:bodyPr/>
                        <a:lstStyle/>
                        <a:p>
                          <a:endParaRPr lang="en-US"/>
                        </a:p>
                      </a:txBody>
                      <a:tcPr>
                        <a:blipFill>
                          <a:blip r:embed="rId3"/>
                          <a:stretch>
                            <a:fillRect l="-200215" t="-38361" r="-430" b="-656"/>
                          </a:stretch>
                        </a:blipFill>
                      </a:tcPr>
                    </a:tc>
                    <a:extLst>
                      <a:ext uri="{0D108BD9-81ED-4DB2-BD59-A6C34878D82A}">
                        <a16:rowId xmlns:a16="http://schemas.microsoft.com/office/drawing/2014/main" val="1517186836"/>
                      </a:ext>
                    </a:extLst>
                  </a:tr>
                </a:tbl>
              </a:graphicData>
            </a:graphic>
          </p:graphicFrame>
        </mc:Fallback>
      </mc:AlternateContent>
    </p:spTree>
    <p:extLst>
      <p:ext uri="{BB962C8B-B14F-4D97-AF65-F5344CB8AC3E}">
        <p14:creationId xmlns:p14="http://schemas.microsoft.com/office/powerpoint/2010/main" val="60145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21525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t>To be able to differentiate composite functions using the chain rule</a:t>
                </a:r>
                <a14:m>
                  <m:oMath xmlns:m="http://schemas.openxmlformats.org/officeDocument/2006/math">
                    <m:r>
                      <a:rPr lang="en-AU" sz="2000">
                        <a:latin typeface="Cambria Math" panose="02040503050406030204" pitchFamily="18" charset="0"/>
                        <a:cs typeface="Arial" panose="020B0604020202020204" pitchFamily="34" charset="0"/>
                      </a:rPr>
                      <m:t>.</m:t>
                    </m:r>
                  </m:oMath>
                </a14:m>
                <a:endParaRPr lang="en-AU" sz="2000" dirty="0"/>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t>I can explain why the derivative of a function in the form </a:t>
                </a:r>
                <a14:m>
                  <m:oMath xmlns:m="http://schemas.openxmlformats.org/officeDocument/2006/math">
                    <m:r>
                      <a:rPr lang="en-AU" sz="2000" i="1">
                        <a:latin typeface="Cambria Math" panose="02040503050406030204" pitchFamily="18" charset="0"/>
                      </a:rPr>
                      <m:t>𝑦</m:t>
                    </m:r>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𝑓</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e>
                      <m:sup>
                        <m:r>
                          <a:rPr lang="en-AU" sz="2000" i="1">
                            <a:latin typeface="Cambria Math" panose="02040503050406030204" pitchFamily="18" charset="0"/>
                          </a:rPr>
                          <m:t>𝑛</m:t>
                        </m:r>
                      </m:sup>
                    </m:sSup>
                  </m:oMath>
                </a14:m>
                <a:r>
                  <a:rPr lang="en-AU" sz="2000" dirty="0"/>
                  <a:t> includes the derivative of the function. </a:t>
                </a:r>
              </a:p>
              <a:p>
                <a:pPr marL="342900" lvl="0" indent="-342900">
                  <a:lnSpc>
                    <a:spcPct val="150000"/>
                  </a:lnSpc>
                  <a:spcAft>
                    <a:spcPts val="1200"/>
                  </a:spcAft>
                  <a:buFont typeface="Arial" panose="020B0604020202020204" pitchFamily="34" charset="0"/>
                  <a:buChar char="•"/>
                </a:pPr>
                <a:r>
                  <a:rPr lang="en-AU" sz="2000" dirty="0"/>
                  <a:t>I can differentiate using the chain rule in the form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𝑑𝑦</m:t>
                        </m:r>
                      </m:num>
                      <m:den>
                        <m:r>
                          <a:rPr lang="en-AU" sz="2000" i="1">
                            <a:latin typeface="Cambria Math" panose="02040503050406030204" pitchFamily="18" charset="0"/>
                          </a:rPr>
                          <m:t>𝑑𝑥</m:t>
                        </m:r>
                      </m:den>
                    </m:f>
                    <m:r>
                      <a:rPr lang="en-AU" sz="2000" i="1">
                        <a:latin typeface="Cambria Math" panose="02040503050406030204" pitchFamily="18" charset="0"/>
                      </a:rPr>
                      <m:t>=</m:t>
                    </m:r>
                    <m:r>
                      <a:rPr lang="en-AU" sz="2000" i="1">
                        <a:latin typeface="Cambria Math" panose="02040503050406030204" pitchFamily="18" charset="0"/>
                      </a:rPr>
                      <m:t>𝑛</m:t>
                    </m:r>
                    <m:sSup>
                      <m:sSupPr>
                        <m:ctrlPr>
                          <a:rPr lang="en-AU" sz="2000" i="1">
                            <a:latin typeface="Cambria Math" panose="02040503050406030204" pitchFamily="18" charset="0"/>
                          </a:rPr>
                        </m:ctrlPr>
                      </m:sSupPr>
                      <m:e>
                        <m:r>
                          <a:rPr lang="en-AU" sz="2000" i="1">
                            <a:latin typeface="Cambria Math" panose="02040503050406030204" pitchFamily="18" charset="0"/>
                          </a:rPr>
                          <m:t>𝑓</m:t>
                        </m:r>
                      </m:e>
                      <m:sup>
                        <m:r>
                          <a:rPr lang="en-AU" sz="2000" i="1">
                            <a:latin typeface="Cambria Math" panose="02040503050406030204" pitchFamily="18" charset="0"/>
                          </a:rPr>
                          <m:t>′</m:t>
                        </m:r>
                      </m:sup>
                    </m:sSup>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i="1">
                        <a:latin typeface="Cambria Math" panose="02040503050406030204" pitchFamily="18" charset="0"/>
                      </a:rPr>
                      <m:t>×</m:t>
                    </m:r>
                    <m:sSup>
                      <m:sSupPr>
                        <m:ctrlPr>
                          <a:rPr lang="en-AU" sz="2000" i="1">
                            <a:latin typeface="Cambria Math" panose="02040503050406030204" pitchFamily="18" charset="0"/>
                          </a:rPr>
                        </m:ctrlPr>
                      </m:sSupPr>
                      <m:e>
                        <m:d>
                          <m:dPr>
                            <m:begChr m:val="["/>
                            <m:endChr m:val="]"/>
                            <m:ctrlPr>
                              <a:rPr lang="en-AU" sz="2000" i="1">
                                <a:latin typeface="Cambria Math" panose="02040503050406030204" pitchFamily="18" charset="0"/>
                              </a:rPr>
                            </m:ctrlPr>
                          </m:dPr>
                          <m:e>
                            <m:r>
                              <a:rPr lang="en-AU" sz="2000" i="1">
                                <a:latin typeface="Cambria Math" panose="02040503050406030204" pitchFamily="18" charset="0"/>
                              </a:rPr>
                              <m:t>𝑓</m:t>
                            </m:r>
                            <m:d>
                              <m:dPr>
                                <m:ctrlPr>
                                  <a:rPr lang="en-AU" sz="2000" i="1">
                                    <a:latin typeface="Cambria Math" panose="02040503050406030204" pitchFamily="18" charset="0"/>
                                  </a:rPr>
                                </m:ctrlPr>
                              </m:dPr>
                              <m:e>
                                <m:r>
                                  <a:rPr lang="en-AU" sz="2000" i="1">
                                    <a:latin typeface="Cambria Math" panose="02040503050406030204" pitchFamily="18" charset="0"/>
                                  </a:rPr>
                                  <m:t>𝑥</m:t>
                                </m:r>
                              </m:e>
                            </m:d>
                          </m:e>
                        </m:d>
                      </m:e>
                      <m:sup>
                        <m:r>
                          <a:rPr lang="en-AU" sz="2000" i="1">
                            <a:latin typeface="Cambria Math" panose="02040503050406030204" pitchFamily="18" charset="0"/>
                          </a:rPr>
                          <m:t>𝑛</m:t>
                        </m:r>
                        <m:r>
                          <a:rPr lang="en-AU" sz="2000" i="1">
                            <a:latin typeface="Cambria Math" panose="02040503050406030204" pitchFamily="18" charset="0"/>
                          </a:rPr>
                          <m:t>−1</m:t>
                        </m:r>
                      </m:sup>
                    </m:sSup>
                  </m:oMath>
                </a14:m>
                <a:endParaRPr lang="en-AU" sz="2000" dirty="0"/>
              </a:p>
              <a:p>
                <a:pPr marL="342900" lvl="0" indent="-342900">
                  <a:lnSpc>
                    <a:spcPct val="150000"/>
                  </a:lnSpc>
                  <a:spcAft>
                    <a:spcPts val="1200"/>
                  </a:spcAft>
                  <a:buFont typeface="Arial" panose="020B0604020202020204" pitchFamily="34" charset="0"/>
                  <a:buChar char="•"/>
                </a:pPr>
                <a:r>
                  <a:rPr lang="en-AU" sz="2000" dirty="0"/>
                  <a:t>I can differentiate using the chain rule in the form </a:t>
                </a:r>
                <a14:m>
                  <m:oMath xmlns:m="http://schemas.openxmlformats.org/officeDocument/2006/math">
                    <m:sSup>
                      <m:sSupPr>
                        <m:ctrlPr>
                          <a:rPr lang="en-AU" sz="2000" i="1">
                            <a:latin typeface="Cambria Math" panose="02040503050406030204" pitchFamily="18" charset="0"/>
                          </a:rPr>
                        </m:ctrlPr>
                      </m:sSupPr>
                      <m:e>
                        <m:r>
                          <a:rPr lang="en-AU" sz="2000" i="1">
                            <a:latin typeface="Cambria Math" panose="02040503050406030204" pitchFamily="18" charset="0"/>
                          </a:rPr>
                          <m:t>h</m:t>
                        </m:r>
                      </m:e>
                      <m:sup>
                        <m:r>
                          <a:rPr lang="en-AU" sz="2000" i="1">
                            <a:latin typeface="Cambria Math" panose="02040503050406030204" pitchFamily="18" charset="0"/>
                          </a:rPr>
                          <m:t>′</m:t>
                        </m:r>
                      </m:sup>
                    </m:sSup>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𝑓</m:t>
                        </m:r>
                      </m:e>
                      <m:sup>
                        <m:r>
                          <a:rPr lang="en-AU" sz="2000" i="1">
                            <a:latin typeface="Cambria Math" panose="02040503050406030204" pitchFamily="18" charset="0"/>
                          </a:rPr>
                          <m:t>′</m:t>
                        </m:r>
                      </m:sup>
                    </m:sSup>
                    <m:d>
                      <m:dPr>
                        <m:ctrlPr>
                          <a:rPr lang="en-AU" sz="2000" i="1">
                            <a:latin typeface="Cambria Math" panose="02040503050406030204" pitchFamily="18" charset="0"/>
                          </a:rPr>
                        </m:ctrlPr>
                      </m:dPr>
                      <m:e>
                        <m:r>
                          <a:rPr lang="en-AU" sz="2000" i="1">
                            <a:latin typeface="Cambria Math" panose="02040503050406030204" pitchFamily="18" charset="0"/>
                          </a:rPr>
                          <m:t>𝑔</m:t>
                        </m:r>
                        <m:d>
                          <m:dPr>
                            <m:ctrlPr>
                              <a:rPr lang="en-AU" sz="2000" i="1">
                                <a:latin typeface="Cambria Math" panose="02040503050406030204" pitchFamily="18" charset="0"/>
                              </a:rPr>
                            </m:ctrlPr>
                          </m:dPr>
                          <m:e>
                            <m:r>
                              <a:rPr lang="en-AU" sz="2000" i="1">
                                <a:latin typeface="Cambria Math" panose="02040503050406030204" pitchFamily="18" charset="0"/>
                              </a:rPr>
                              <m:t>𝑥</m:t>
                            </m:r>
                          </m:e>
                        </m:d>
                      </m:e>
                    </m:d>
                    <m:sSup>
                      <m:sSupPr>
                        <m:ctrlPr>
                          <a:rPr lang="en-AU" sz="2000" i="1">
                            <a:latin typeface="Cambria Math" panose="02040503050406030204" pitchFamily="18" charset="0"/>
                          </a:rPr>
                        </m:ctrlPr>
                      </m:sSupPr>
                      <m:e>
                        <m:r>
                          <a:rPr lang="en-AU" sz="2000" i="1">
                            <a:latin typeface="Cambria Math" panose="02040503050406030204" pitchFamily="18" charset="0"/>
                          </a:rPr>
                          <m:t>𝑔</m:t>
                        </m:r>
                      </m:e>
                      <m:sup>
                        <m:r>
                          <a:rPr lang="en-AU" sz="2000" i="1">
                            <a:latin typeface="Cambria Math" panose="02040503050406030204" pitchFamily="18" charset="0"/>
                          </a:rPr>
                          <m:t>′</m:t>
                        </m:r>
                      </m:sup>
                    </m:sSup>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i="1">
                        <a:latin typeface="Cambria Math" panose="02040503050406030204" pitchFamily="18" charset="0"/>
                      </a:rPr>
                      <m:t>.</m:t>
                    </m:r>
                  </m:oMath>
                </a14:m>
                <a:endParaRPr lang="en-AU" sz="2000" dirty="0"/>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215257"/>
              </a:xfrm>
              <a:prstGeom prst="rect">
                <a:avLst/>
              </a:prstGeom>
              <a:blipFill>
                <a:blip r:embed="rId3"/>
                <a:stretch>
                  <a:fillRect l="-1459" b="-241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latin typeface="+mj-lt"/>
              </a:rPr>
              <a:t>The chain rule (1) </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latin typeface="+mj-lt"/>
              </a:rPr>
              <a:t>Different notation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041668" y="4659124"/>
                <a:ext cx="6108663" cy="749838"/>
              </a:xfrm>
              <a:solidFill>
                <a:schemeClr val="accent4"/>
              </a:solidFill>
            </p:spPr>
            <p:txBody>
              <a:bodyPr/>
              <a:lstStyle/>
              <a:p>
                <a:pPr algn="ctr">
                  <a:lnSpc>
                    <a:spcPct val="200000"/>
                  </a:lnSpc>
                </a:pPr>
                <a:r>
                  <a:rPr lang="en-AU" dirty="0"/>
                  <a:t>If </a:t>
                </a:r>
                <a14:m>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𝑔</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 then </a:t>
                </a:r>
                <a14:m>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𝑔</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𝑔</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endParaRPr lang="en-AU" dirty="0"/>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041668" y="4659124"/>
                <a:ext cx="6108663" cy="749838"/>
              </a:xfrm>
              <a:blipFill>
                <a:blip r:embed="rId2"/>
                <a:stretch>
                  <a:fillRect/>
                </a:stretch>
              </a:blipFill>
            </p:spPr>
            <p:txBody>
              <a:bodyPr/>
              <a:lstStyle/>
              <a:p>
                <a:r>
                  <a:rPr lang="en-US">
                    <a:noFill/>
                  </a:rPr>
                  <a:t> </a:t>
                </a:r>
              </a:p>
            </p:txBody>
          </p:sp>
        </mc:Fallback>
      </mc:AlternateContent>
      <p:pic>
        <p:nvPicPr>
          <p:cNvPr id="7" name="Picture 6" descr="Formulas as found on the reference sheet. ">
            <a:extLst>
              <a:ext uri="{FF2B5EF4-FFF2-40B4-BE49-F238E27FC236}">
                <a16:creationId xmlns:a16="http://schemas.microsoft.com/office/drawing/2014/main" id="{A7034BE4-5B31-3B62-E8FC-E3C25DA95B9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103684" y="2090430"/>
            <a:ext cx="5401823" cy="2070894"/>
          </a:xfrm>
          <a:prstGeom prst="rect">
            <a:avLst/>
          </a:prstGeom>
        </p:spPr>
      </p:pic>
      <p:sp>
        <p:nvSpPr>
          <p:cNvPr id="6" name="Rectangle 5">
            <a:extLst>
              <a:ext uri="{FF2B5EF4-FFF2-40B4-BE49-F238E27FC236}">
                <a16:creationId xmlns:a16="http://schemas.microsoft.com/office/drawing/2014/main" id="{97D53AD8-23EC-3F89-55B2-F25CA46F955E}"/>
              </a:ext>
              <a:ext uri="{C183D7F6-B498-43B3-948B-1728B52AA6E4}">
                <adec:decorative xmlns:adec="http://schemas.microsoft.com/office/drawing/2017/decorative" val="1"/>
              </a:ext>
            </a:extLst>
          </p:cNvPr>
          <p:cNvSpPr/>
          <p:nvPr/>
        </p:nvSpPr>
        <p:spPr>
          <a:xfrm>
            <a:off x="3311477" y="3229537"/>
            <a:ext cx="5149516" cy="96252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Differentiate using the chain rule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7"/>
                <a:ext cx="6779709" cy="687300"/>
              </a:xfrm>
            </p:spPr>
            <p:txBody>
              <a:bodyPr/>
              <a:lstStyle/>
              <a:p>
                <a:r>
                  <a:rPr lang="en-AU" dirty="0">
                    <a:latin typeface="+mn-lt"/>
                  </a:rPr>
                  <a:t> Find </a:t>
                </a:r>
                <a14:m>
                  <m:oMath xmlns:m="http://schemas.openxmlformats.org/officeDocument/2006/math">
                    <m:f>
                      <m:fPr>
                        <m:ctrlPr>
                          <a:rPr lang="en-AU" i="1" dirty="0" smtClean="0">
                            <a:latin typeface="Cambria Math" panose="02040503050406030204" pitchFamily="18" charset="0"/>
                          </a:rPr>
                        </m:ctrlPr>
                      </m:fPr>
                      <m:num>
                        <m:r>
                          <a:rPr lang="en-AU" i="1" dirty="0" smtClean="0">
                            <a:latin typeface="Cambria Math" panose="02040503050406030204" pitchFamily="18" charset="0"/>
                          </a:rPr>
                          <m:t>𝑑𝑦</m:t>
                        </m:r>
                      </m:num>
                      <m:den>
                        <m:r>
                          <a:rPr lang="en-AU" i="1" dirty="0" smtClean="0">
                            <a:latin typeface="Cambria Math" panose="02040503050406030204" pitchFamily="18" charset="0"/>
                          </a:rPr>
                          <m:t>𝑑𝑥</m:t>
                        </m:r>
                      </m:den>
                    </m:f>
                    <m:r>
                      <a:rPr lang="en-AU" i="1" dirty="0" smtClean="0">
                        <a:latin typeface="Cambria Math" panose="02040503050406030204" pitchFamily="18" charset="0"/>
                      </a:rPr>
                      <m:t> </m:t>
                    </m:r>
                  </m:oMath>
                </a14:m>
                <a:r>
                  <a:rPr lang="en-AU" dirty="0">
                    <a:latin typeface="+mn-lt"/>
                  </a:rPr>
                  <a:t> if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7</m:t>
                            </m:r>
                            <m:r>
                              <a:rPr lang="en-AU" b="0" i="1" smtClean="0">
                                <a:latin typeface="Cambria Math" panose="02040503050406030204" pitchFamily="18" charset="0"/>
                              </a:rPr>
                              <m:t>𝑥</m:t>
                            </m:r>
                            <m:r>
                              <a:rPr lang="en-AU" b="0" i="1" smtClean="0">
                                <a:latin typeface="Cambria Math" panose="02040503050406030204" pitchFamily="18" charset="0"/>
                              </a:rPr>
                              <m:t>+5</m:t>
                            </m:r>
                          </m:e>
                        </m:d>
                      </m:e>
                      <m:sup>
                        <m:r>
                          <a:rPr lang="en-AU" b="0" i="1" smtClean="0">
                            <a:latin typeface="Cambria Math" panose="02040503050406030204" pitchFamily="18" charset="0"/>
                          </a:rPr>
                          <m:t>6</m:t>
                        </m:r>
                      </m:sup>
                    </m:sSup>
                  </m:oMath>
                </a14:m>
                <a:r>
                  <a:rPr lang="en-AU" b="0" dirty="0">
                    <a:latin typeface="+mn-lt"/>
                  </a:rPr>
                  <a:t>.</a:t>
                </a: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7"/>
                <a:ext cx="6779709" cy="687300"/>
              </a:xfrm>
              <a:blipFill>
                <a:blip r:embed="rId3"/>
                <a:stretch>
                  <a:fillRect l="-130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DC7DC4-B591-2842-FDE0-D953984E9E54}"/>
                  </a:ext>
                </a:extLst>
              </p:cNvPr>
              <p:cNvSpPr txBox="1"/>
              <p:nvPr/>
            </p:nvSpPr>
            <p:spPr>
              <a:xfrm>
                <a:off x="3649579" y="2085532"/>
                <a:ext cx="3673642" cy="3789948"/>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AU" sz="1800" i="1" smtClean="0">
                              <a:latin typeface="Cambria Math" panose="02040503050406030204" pitchFamily="18" charset="0"/>
                            </a:rPr>
                          </m:ctrlPr>
                        </m:fPr>
                        <m:num>
                          <m:r>
                            <a:rPr lang="en-AU" sz="1800" i="1">
                              <a:latin typeface="Cambria Math" panose="02040503050406030204" pitchFamily="18" charset="0"/>
                            </a:rPr>
                            <m:t>𝑑𝑦</m:t>
                          </m:r>
                        </m:num>
                        <m:den>
                          <m:r>
                            <a:rPr lang="en-AU" sz="1800" i="1">
                              <a:latin typeface="Cambria Math" panose="02040503050406030204" pitchFamily="18" charset="0"/>
                            </a:rPr>
                            <m:t>𝑑𝑥</m:t>
                          </m:r>
                        </m:den>
                      </m:f>
                      <m:r>
                        <m:rPr>
                          <m:aln/>
                        </m:rPr>
                        <a:rPr lang="en-AU" sz="1800" i="1">
                          <a:latin typeface="Cambria Math" panose="02040503050406030204" pitchFamily="18" charset="0"/>
                        </a:rPr>
                        <m:t>=</m:t>
                      </m:r>
                      <m:r>
                        <a:rPr lang="en-AU" sz="1800" i="1">
                          <a:latin typeface="Cambria Math" panose="02040503050406030204" pitchFamily="18" charset="0"/>
                        </a:rPr>
                        <m:t>𝑛</m:t>
                      </m:r>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i="1">
                              <a:latin typeface="Cambria Math" panose="02040503050406030204" pitchFamily="18" charset="0"/>
                            </a:rPr>
                            <m:t>𝑥</m:t>
                          </m:r>
                        </m:e>
                      </m:d>
                      <m:sSup>
                        <m:sSupPr>
                          <m:ctrlPr>
                            <a:rPr lang="en-AU" sz="1800" i="1">
                              <a:latin typeface="Cambria Math" panose="02040503050406030204" pitchFamily="18" charset="0"/>
                            </a:rPr>
                          </m:ctrlPr>
                        </m:sSupPr>
                        <m:e>
                          <m:d>
                            <m:dPr>
                              <m:begChr m:val="["/>
                              <m:endChr m:val="]"/>
                              <m:ctrlPr>
                                <a:rPr lang="en-AU" sz="1800" i="1">
                                  <a:latin typeface="Cambria Math" panose="02040503050406030204" pitchFamily="18" charset="0"/>
                                </a:rPr>
                              </m:ctrlPr>
                            </m:dPr>
                            <m:e>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e>
                              </m:d>
                            </m:e>
                          </m:d>
                        </m:e>
                        <m:sup>
                          <m:r>
                            <a:rPr lang="en-AU" sz="1800" i="1">
                              <a:latin typeface="Cambria Math" panose="02040503050406030204" pitchFamily="18" charset="0"/>
                            </a:rPr>
                            <m:t>𝑛</m:t>
                          </m:r>
                          <m:r>
                            <a:rPr lang="en-AU" sz="1800" i="1">
                              <a:latin typeface="Cambria Math" panose="02040503050406030204" pitchFamily="18" charset="0"/>
                            </a:rPr>
                            <m:t>−1</m:t>
                          </m:r>
                        </m:sup>
                      </m:sSup>
                    </m:oMath>
                  </m:oMathPara>
                </a14:m>
                <a:endParaRPr lang="en-AU" sz="1800" i="1"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𝑛</m:t>
                      </m:r>
                      <m:r>
                        <a:rPr lang="en-AU" sz="1800" b="0" i="1" smtClean="0">
                          <a:latin typeface="Cambria Math" panose="02040503050406030204" pitchFamily="18" charset="0"/>
                        </a:rPr>
                        <m:t>=6, </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=7</m:t>
                      </m:r>
                      <m:r>
                        <a:rPr lang="en-AU" sz="1800" b="0" i="1" smtClean="0">
                          <a:latin typeface="Cambria Math" panose="02040503050406030204" pitchFamily="18" charset="0"/>
                        </a:rPr>
                        <m:t>𝑥</m:t>
                      </m:r>
                      <m:r>
                        <a:rPr lang="en-AU" sz="1800" b="0" i="1" smtClean="0">
                          <a:latin typeface="Cambria Math" panose="02040503050406030204" pitchFamily="18" charset="0"/>
                        </a:rPr>
                        <m:t>+5, 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e>
                        <m:sup>
                          <m:r>
                            <a:rPr lang="en-AU" sz="1800" b="0" i="1" smtClean="0">
                              <a:latin typeface="Cambria Math" panose="02040503050406030204" pitchFamily="18" charset="0"/>
                            </a:rPr>
                            <m:t>′</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=7</m:t>
                      </m:r>
                    </m:oMath>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𝑑𝑦</m:t>
                          </m:r>
                        </m:num>
                        <m:den>
                          <m:r>
                            <a:rPr lang="en-AU" sz="1800" i="1">
                              <a:latin typeface="Cambria Math" panose="02040503050406030204" pitchFamily="18" charset="0"/>
                            </a:rPr>
                            <m:t>𝑑𝑥</m:t>
                          </m:r>
                        </m:den>
                      </m:f>
                      <m:r>
                        <m:rPr>
                          <m:aln/>
                        </m:rPr>
                        <a:rPr lang="en-AU" sz="1800" i="1">
                          <a:latin typeface="Cambria Math" panose="02040503050406030204" pitchFamily="18" charset="0"/>
                        </a:rPr>
                        <m:t>=</m:t>
                      </m:r>
                      <m:r>
                        <a:rPr lang="en-AU" sz="1800" i="1">
                          <a:latin typeface="Cambria Math" panose="02040503050406030204" pitchFamily="18" charset="0"/>
                        </a:rPr>
                        <m:t>6×</m:t>
                      </m:r>
                      <m:r>
                        <a:rPr lang="en-AU" sz="1800" b="0" i="1" smtClean="0">
                          <a:latin typeface="Cambria Math" panose="02040503050406030204" pitchFamily="18" charset="0"/>
                        </a:rPr>
                        <m:t>7</m:t>
                      </m:r>
                      <m:r>
                        <a:rPr lang="en-AU" sz="1800" i="1">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b="0" i="1" smtClean="0">
                                  <a:latin typeface="Cambria Math" panose="02040503050406030204" pitchFamily="18" charset="0"/>
                                </a:rPr>
                                <m:t>7</m:t>
                              </m:r>
                              <m:r>
                                <a:rPr lang="en-AU" sz="1800" i="1">
                                  <a:latin typeface="Cambria Math" panose="02040503050406030204" pitchFamily="18" charset="0"/>
                                </a:rPr>
                                <m:t>𝑥</m:t>
                              </m:r>
                              <m:r>
                                <a:rPr lang="en-AU" sz="1800" i="1">
                                  <a:latin typeface="Cambria Math" panose="02040503050406030204" pitchFamily="18" charset="0"/>
                                </a:rPr>
                                <m:t>+5</m:t>
                              </m:r>
                            </m:e>
                          </m:d>
                        </m:e>
                        <m:sup>
                          <m:r>
                            <a:rPr lang="en-AU" sz="1800" i="1">
                              <a:latin typeface="Cambria Math" panose="02040503050406030204" pitchFamily="18" charset="0"/>
                            </a:rPr>
                            <m:t>6−1</m:t>
                          </m:r>
                        </m:sup>
                      </m:sSup>
                    </m:oMath>
                    <m:oMath xmlns:m="http://schemas.openxmlformats.org/officeDocument/2006/math">
                      <m:r>
                        <m:rPr>
                          <m:aln/>
                        </m:rPr>
                        <a:rPr lang="en-AU" sz="1800" i="1">
                          <a:latin typeface="Cambria Math" panose="02040503050406030204" pitchFamily="18" charset="0"/>
                        </a:rPr>
                        <m:t>=</m:t>
                      </m:r>
                      <m:r>
                        <a:rPr lang="en-AU" sz="1800" b="0" i="1" smtClean="0">
                          <a:latin typeface="Cambria Math" panose="02040503050406030204" pitchFamily="18" charset="0"/>
                        </a:rPr>
                        <m:t>42</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b="0" i="1" smtClean="0">
                                  <a:latin typeface="Cambria Math" panose="02040503050406030204" pitchFamily="18" charset="0"/>
                                </a:rPr>
                                <m:t>7</m:t>
                              </m:r>
                              <m:r>
                                <a:rPr lang="en-AU" sz="1800" i="1">
                                  <a:latin typeface="Cambria Math" panose="02040503050406030204" pitchFamily="18" charset="0"/>
                                </a:rPr>
                                <m:t>𝑥</m:t>
                              </m:r>
                              <m:r>
                                <a:rPr lang="en-AU" sz="1800" i="1">
                                  <a:latin typeface="Cambria Math" panose="02040503050406030204" pitchFamily="18" charset="0"/>
                                </a:rPr>
                                <m:t>+3</m:t>
                              </m:r>
                            </m:e>
                          </m:d>
                        </m:e>
                        <m:sup>
                          <m:r>
                            <a:rPr lang="en-AU" sz="1800" i="1">
                              <a:latin typeface="Cambria Math" panose="02040503050406030204" pitchFamily="18" charset="0"/>
                            </a:rPr>
                            <m:t>5</m:t>
                          </m:r>
                        </m:sup>
                      </m:sSup>
                    </m:oMath>
                  </m:oMathPara>
                </a14:m>
                <a:endParaRPr lang="en-AU" sz="1800" dirty="0"/>
              </a:p>
            </p:txBody>
          </p:sp>
        </mc:Choice>
        <mc:Fallback xmlns="">
          <p:sp>
            <p:nvSpPr>
              <p:cNvPr id="5" name="TextBox 4">
                <a:extLst>
                  <a:ext uri="{FF2B5EF4-FFF2-40B4-BE49-F238E27FC236}">
                    <a16:creationId xmlns:a16="http://schemas.microsoft.com/office/drawing/2014/main" id="{54DC7DC4-B591-2842-FDE0-D953984E9E54}"/>
                  </a:ext>
                </a:extLst>
              </p:cNvPr>
              <p:cNvSpPr txBox="1">
                <a:spLocks noRot="1" noChangeAspect="1" noMove="1" noResize="1" noEditPoints="1" noAdjustHandles="1" noChangeArrowheads="1" noChangeShapeType="1" noTextEdit="1"/>
              </p:cNvSpPr>
              <p:nvPr/>
            </p:nvSpPr>
            <p:spPr>
              <a:xfrm>
                <a:off x="3649579" y="2085532"/>
                <a:ext cx="3673642" cy="3789948"/>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4A35B164-6D6F-A422-0511-88C68B2E25EA}"/>
                  </a:ext>
                </a:extLst>
              </p:cNvPr>
              <p:cNvSpPr/>
              <p:nvPr/>
            </p:nvSpPr>
            <p:spPr>
              <a:xfrm>
                <a:off x="7405925" y="1567086"/>
                <a:ext cx="3206875" cy="1500009"/>
              </a:xfrm>
              <a:prstGeom prst="wedgeRoundRectCallout">
                <a:avLst>
                  <a:gd name="adj1" fmla="val -70671"/>
                  <a:gd name="adj2" fmla="val 10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would change in your answer in the bracket was </a:t>
                </a:r>
                <a14:m>
                  <m:oMath xmlns:m="http://schemas.openxmlformats.org/officeDocument/2006/math">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oMath>
                </a14:m>
                <a:r>
                  <a:rPr lang="en-AU" sz="1800" dirty="0"/>
                  <a:t>?</a:t>
                </a:r>
              </a:p>
            </p:txBody>
          </p:sp>
        </mc:Choice>
        <mc:Fallback xmlns="">
          <p:sp>
            <p:nvSpPr>
              <p:cNvPr id="2" name="Speech Bubble: Rectangle with Corners Rounded 1">
                <a:extLst>
                  <a:ext uri="{FF2B5EF4-FFF2-40B4-BE49-F238E27FC236}">
                    <a16:creationId xmlns:a16="http://schemas.microsoft.com/office/drawing/2014/main" id="{4A35B164-6D6F-A422-0511-88C68B2E25EA}"/>
                  </a:ext>
                </a:extLst>
              </p:cNvPr>
              <p:cNvSpPr>
                <a:spLocks noRot="1" noChangeAspect="1" noMove="1" noResize="1" noEditPoints="1" noAdjustHandles="1" noChangeArrowheads="1" noChangeShapeType="1" noTextEdit="1"/>
              </p:cNvSpPr>
              <p:nvPr/>
            </p:nvSpPr>
            <p:spPr>
              <a:xfrm>
                <a:off x="7405925" y="1567086"/>
                <a:ext cx="3206875" cy="1500009"/>
              </a:xfrm>
              <a:prstGeom prst="wedgeRoundRectCallout">
                <a:avLst>
                  <a:gd name="adj1" fmla="val -70671"/>
                  <a:gd name="adj2" fmla="val 101003"/>
                  <a:gd name="adj3" fmla="val 16667"/>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C921B05D-95CF-8A62-168F-78A99A78E8A6}"/>
                  </a:ext>
                </a:extLst>
              </p:cNvPr>
              <p:cNvSpPr/>
              <p:nvPr/>
            </p:nvSpPr>
            <p:spPr>
              <a:xfrm>
                <a:off x="495809" y="4603614"/>
                <a:ext cx="3206875" cy="1500009"/>
              </a:xfrm>
              <a:prstGeom prst="wedgeRoundRectCallout">
                <a:avLst>
                  <a:gd name="adj1" fmla="val 69804"/>
                  <a:gd name="adj2" fmla="val -583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would change in your answer if the question was </a:t>
                </a:r>
                <a14:m>
                  <m:oMath xmlns:m="http://schemas.openxmlformats.org/officeDocument/2006/math">
                    <m:r>
                      <a:rPr lang="en-AU" sz="1800" b="0" i="1" smtClean="0">
                        <a:latin typeface="Cambria Math" panose="02040503050406030204" pitchFamily="18" charset="0"/>
                      </a:rPr>
                      <m:t>𝑦</m:t>
                    </m:r>
                    <m:r>
                      <a:rPr lang="en-AU" sz="1800" b="0" i="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1</m:t>
                        </m:r>
                      </m:num>
                      <m:den>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7</m:t>
                                </m:r>
                                <m:r>
                                  <a:rPr lang="en-AU" sz="1800" b="0" i="1" smtClean="0">
                                    <a:latin typeface="Cambria Math" panose="02040503050406030204" pitchFamily="18" charset="0"/>
                                  </a:rPr>
                                  <m:t>𝑥</m:t>
                                </m:r>
                                <m:r>
                                  <a:rPr lang="en-AU" sz="1800" b="0" i="1" smtClean="0">
                                    <a:latin typeface="Cambria Math" panose="02040503050406030204" pitchFamily="18" charset="0"/>
                                  </a:rPr>
                                  <m:t>+5</m:t>
                                </m:r>
                              </m:e>
                            </m:d>
                          </m:e>
                          <m:sup>
                            <m:r>
                              <a:rPr lang="en-AU" sz="1800" b="0" i="1" smtClean="0">
                                <a:latin typeface="Cambria Math" panose="02040503050406030204" pitchFamily="18" charset="0"/>
                              </a:rPr>
                              <m:t>6</m:t>
                            </m:r>
                          </m:sup>
                        </m:sSup>
                      </m:den>
                    </m:f>
                  </m:oMath>
                </a14:m>
                <a:r>
                  <a:rPr lang="en-AU" sz="1800" dirty="0"/>
                  <a:t>?</a:t>
                </a:r>
              </a:p>
            </p:txBody>
          </p:sp>
        </mc:Choice>
        <mc:Fallback xmlns="">
          <p:sp>
            <p:nvSpPr>
              <p:cNvPr id="6" name="Speech Bubble: Rectangle with Corners Rounded 5">
                <a:extLst>
                  <a:ext uri="{FF2B5EF4-FFF2-40B4-BE49-F238E27FC236}">
                    <a16:creationId xmlns:a16="http://schemas.microsoft.com/office/drawing/2014/main" id="{C921B05D-95CF-8A62-168F-78A99A78E8A6}"/>
                  </a:ext>
                </a:extLst>
              </p:cNvPr>
              <p:cNvSpPr>
                <a:spLocks noRot="1" noChangeAspect="1" noMove="1" noResize="1" noEditPoints="1" noAdjustHandles="1" noChangeArrowheads="1" noChangeShapeType="1" noTextEdit="1"/>
              </p:cNvSpPr>
              <p:nvPr/>
            </p:nvSpPr>
            <p:spPr>
              <a:xfrm>
                <a:off x="495809" y="4603614"/>
                <a:ext cx="3206875" cy="1500009"/>
              </a:xfrm>
              <a:prstGeom prst="wedgeRoundRectCallout">
                <a:avLst>
                  <a:gd name="adj1" fmla="val 69804"/>
                  <a:gd name="adj2" fmla="val -58393"/>
                  <a:gd name="adj3" fmla="val 16667"/>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B575B419-946D-3A95-168C-9214709A21BA}"/>
                  </a:ext>
                </a:extLst>
              </p:cNvPr>
              <p:cNvSpPr/>
              <p:nvPr/>
            </p:nvSpPr>
            <p:spPr>
              <a:xfrm>
                <a:off x="7323221" y="4104856"/>
                <a:ext cx="3458193" cy="1770624"/>
              </a:xfrm>
              <a:prstGeom prst="wedgeRoundRectCallout">
                <a:avLst>
                  <a:gd name="adj1" fmla="val -103163"/>
                  <a:gd name="adj2" fmla="val -379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b="0" dirty="0"/>
                  <a:t>Why do you NOT need to use the chain rule for</a:t>
                </a:r>
                <a14:m>
                  <m:oMath xmlns:m="http://schemas.openxmlformats.org/officeDocument/2006/math">
                    <m:r>
                      <a:rPr lang="en-AU" sz="1800" b="0" i="0" smtClean="0">
                        <a:latin typeface="Cambria Math" panose="02040503050406030204" pitchFamily="18" charset="0"/>
                      </a:rPr>
                      <m:t> </m:t>
                    </m:r>
                    <m:r>
                      <m:rPr>
                        <m:sty m:val="p"/>
                      </m:rPr>
                      <a:rPr lang="en-AU" sz="1800" b="0" i="0" smtClean="0">
                        <a:latin typeface="Cambria Math" panose="02040503050406030204" pitchFamily="18" charset="0"/>
                      </a:rPr>
                      <m:t>y</m:t>
                    </m:r>
                    <m:r>
                      <a:rPr lang="en-AU" sz="1800" b="0" i="0"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+5</m:t>
                            </m:r>
                          </m:e>
                        </m:d>
                      </m:e>
                      <m:sup>
                        <m:r>
                          <a:rPr lang="en-AU" sz="1800" b="0" i="1" smtClean="0">
                            <a:latin typeface="Cambria Math" panose="02040503050406030204" pitchFamily="18" charset="0"/>
                          </a:rPr>
                          <m:t>6</m:t>
                        </m:r>
                      </m:sup>
                    </m:sSup>
                    <m:r>
                      <a:rPr lang="en-AU" sz="1800" b="0" i="0" smtClean="0">
                        <a:latin typeface="Cambria Math" panose="02040503050406030204" pitchFamily="18" charset="0"/>
                      </a:rPr>
                      <m:t>?</m:t>
                    </m:r>
                  </m:oMath>
                </a14:m>
                <a:r>
                  <a:rPr lang="en-AU" sz="1800" dirty="0"/>
                  <a:t> </a:t>
                </a:r>
              </a:p>
            </p:txBody>
          </p:sp>
        </mc:Choice>
        <mc:Fallback xmlns="">
          <p:sp>
            <p:nvSpPr>
              <p:cNvPr id="7" name="Speech Bubble: Rectangle with Corners Rounded 6">
                <a:extLst>
                  <a:ext uri="{FF2B5EF4-FFF2-40B4-BE49-F238E27FC236}">
                    <a16:creationId xmlns:a16="http://schemas.microsoft.com/office/drawing/2014/main" id="{B575B419-946D-3A95-168C-9214709A21BA}"/>
                  </a:ext>
                </a:extLst>
              </p:cNvPr>
              <p:cNvSpPr>
                <a:spLocks noRot="1" noChangeAspect="1" noMove="1" noResize="1" noEditPoints="1" noAdjustHandles="1" noChangeArrowheads="1" noChangeShapeType="1" noTextEdit="1"/>
              </p:cNvSpPr>
              <p:nvPr/>
            </p:nvSpPr>
            <p:spPr>
              <a:xfrm>
                <a:off x="7323221" y="4104856"/>
                <a:ext cx="3458193" cy="1770624"/>
              </a:xfrm>
              <a:prstGeom prst="wedgeRoundRectCallout">
                <a:avLst>
                  <a:gd name="adj1" fmla="val -103163"/>
                  <a:gd name="adj2" fmla="val -37928"/>
                  <a:gd name="adj3" fmla="val 16667"/>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Differentiating using the chain rule (2)</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latin typeface="+mj-lt"/>
              </a:rPr>
              <a:t>Your turn – Question 1</a:t>
            </a:r>
          </a:p>
        </p:txBody>
      </p: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D33E0A9F-586E-625E-3335-6DFA7B5796D2}"/>
                  </a:ext>
                </a:extLst>
              </p:cNvPr>
              <p:cNvSpPr txBox="1">
                <a:spLocks/>
              </p:cNvSpPr>
              <p:nvPr/>
            </p:nvSpPr>
            <p:spPr>
              <a:xfrm>
                <a:off x="512400" y="1719486"/>
                <a:ext cx="11180836" cy="70044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 Find </a:t>
                </a:r>
                <a14:m>
                  <m:oMath xmlns:m="http://schemas.openxmlformats.org/officeDocument/2006/math">
                    <m:f>
                      <m:fPr>
                        <m:ctrlPr>
                          <a:rPr lang="en-AU" i="1" dirty="0" smtClean="0">
                            <a:latin typeface="Cambria Math" panose="02040503050406030204" pitchFamily="18" charset="0"/>
                          </a:rPr>
                        </m:ctrlPr>
                      </m:fPr>
                      <m:num>
                        <m:r>
                          <a:rPr lang="en-AU" i="1" dirty="0" smtClean="0">
                            <a:latin typeface="Cambria Math" panose="02040503050406030204" pitchFamily="18" charset="0"/>
                          </a:rPr>
                          <m:t>𝑑𝑦</m:t>
                        </m:r>
                      </m:num>
                      <m:den>
                        <m:r>
                          <a:rPr lang="en-AU" i="1" dirty="0" smtClean="0">
                            <a:latin typeface="Cambria Math" panose="02040503050406030204" pitchFamily="18" charset="0"/>
                          </a:rPr>
                          <m:t>𝑑𝑥</m:t>
                        </m:r>
                      </m:den>
                    </m:f>
                    <m:r>
                      <a:rPr lang="en-AU" i="1" dirty="0" smtClean="0">
                        <a:latin typeface="Cambria Math" panose="02040503050406030204" pitchFamily="18" charset="0"/>
                      </a:rPr>
                      <m:t> </m:t>
                    </m:r>
                  </m:oMath>
                </a14:m>
                <a:r>
                  <a:rPr lang="en-AU" dirty="0">
                    <a:latin typeface="+mn-lt"/>
                  </a:rPr>
                  <a:t> if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r>
                              <a:rPr lang="en-AU" b="0" i="1" smtClean="0">
                                <a:latin typeface="Cambria Math" panose="02040503050406030204" pitchFamily="18" charset="0"/>
                              </a:rPr>
                              <m:t>6</m:t>
                            </m:r>
                            <m:r>
                              <a:rPr lang="en-AU" i="1" smtClean="0">
                                <a:latin typeface="Cambria Math" panose="02040503050406030204" pitchFamily="18" charset="0"/>
                              </a:rPr>
                              <m:t>𝑥</m:t>
                            </m:r>
                            <m:r>
                              <a:rPr lang="en-AU" i="1" smtClean="0">
                                <a:latin typeface="Cambria Math" panose="02040503050406030204" pitchFamily="18" charset="0"/>
                              </a:rPr>
                              <m:t>+3</m:t>
                            </m:r>
                          </m:e>
                        </m:d>
                      </m:e>
                      <m:sup>
                        <m:r>
                          <a:rPr lang="en-AU" b="0" i="1" smtClean="0">
                            <a:latin typeface="Cambria Math" panose="02040503050406030204" pitchFamily="18" charset="0"/>
                          </a:rPr>
                          <m:t>5</m:t>
                        </m:r>
                      </m:sup>
                    </m:sSup>
                  </m:oMath>
                </a14:m>
                <a:r>
                  <a:rPr lang="en-AU" dirty="0">
                    <a:latin typeface="+mn-lt"/>
                  </a:rPr>
                  <a:t>.</a:t>
                </a:r>
              </a:p>
              <a:p>
                <a:endParaRPr lang="en-AU" dirty="0">
                  <a:latin typeface="+mn-lt"/>
                </a:endParaRPr>
              </a:p>
              <a:p>
                <a:endParaRPr lang="en-AU" dirty="0">
                  <a:latin typeface="+mn-lt"/>
                </a:endParaRPr>
              </a:p>
            </p:txBody>
          </p:sp>
        </mc:Choice>
        <mc:Fallback xmlns="">
          <p:sp>
            <p:nvSpPr>
              <p:cNvPr id="6" name="Text Placeholder 11">
                <a:extLst>
                  <a:ext uri="{FF2B5EF4-FFF2-40B4-BE49-F238E27FC236}">
                    <a16:creationId xmlns:a16="http://schemas.microsoft.com/office/drawing/2014/main" id="{D33E0A9F-586E-625E-3335-6DFA7B5796D2}"/>
                  </a:ext>
                </a:extLst>
              </p:cNvPr>
              <p:cNvSpPr txBox="1">
                <a:spLocks noRot="1" noChangeAspect="1" noMove="1" noResize="1" noEditPoints="1" noAdjustHandles="1" noChangeArrowheads="1" noChangeShapeType="1" noTextEdit="1"/>
              </p:cNvSpPr>
              <p:nvPr/>
            </p:nvSpPr>
            <p:spPr>
              <a:xfrm>
                <a:off x="512400" y="1719486"/>
                <a:ext cx="11180836" cy="700441"/>
              </a:xfrm>
              <a:prstGeom prst="rect">
                <a:avLst/>
              </a:prstGeom>
              <a:blipFill>
                <a:blip r:embed="rId2"/>
                <a:stretch>
                  <a:fillRect l="-7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E2058C-AFC1-0383-1350-65FC58CC567E}"/>
                  </a:ext>
                </a:extLst>
              </p:cNvPr>
              <p:cNvSpPr txBox="1"/>
              <p:nvPr/>
            </p:nvSpPr>
            <p:spPr>
              <a:xfrm>
                <a:off x="4074121" y="2644808"/>
                <a:ext cx="3673642" cy="3789948"/>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AU" sz="1800" i="1" smtClean="0">
                              <a:latin typeface="Cambria Math" panose="02040503050406030204" pitchFamily="18" charset="0"/>
                            </a:rPr>
                          </m:ctrlPr>
                        </m:fPr>
                        <m:num>
                          <m:r>
                            <a:rPr lang="en-AU" sz="1800" i="1">
                              <a:latin typeface="Cambria Math" panose="02040503050406030204" pitchFamily="18" charset="0"/>
                            </a:rPr>
                            <m:t>𝑑𝑦</m:t>
                          </m:r>
                        </m:num>
                        <m:den>
                          <m:r>
                            <a:rPr lang="en-AU" sz="1800" i="1">
                              <a:latin typeface="Cambria Math" panose="02040503050406030204" pitchFamily="18" charset="0"/>
                            </a:rPr>
                            <m:t>𝑑𝑥</m:t>
                          </m:r>
                        </m:den>
                      </m:f>
                      <m:r>
                        <m:rPr>
                          <m:aln/>
                        </m:rPr>
                        <a:rPr lang="en-AU" sz="1800" i="1">
                          <a:latin typeface="Cambria Math" panose="02040503050406030204" pitchFamily="18" charset="0"/>
                        </a:rPr>
                        <m:t>=</m:t>
                      </m:r>
                      <m:r>
                        <a:rPr lang="en-AU" sz="1800" i="1">
                          <a:latin typeface="Cambria Math" panose="02040503050406030204" pitchFamily="18" charset="0"/>
                        </a:rPr>
                        <m:t>𝑛</m:t>
                      </m:r>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i="1">
                              <a:latin typeface="Cambria Math" panose="02040503050406030204" pitchFamily="18" charset="0"/>
                            </a:rPr>
                            <m:t>𝑥</m:t>
                          </m:r>
                        </m:e>
                      </m:d>
                      <m:sSup>
                        <m:sSupPr>
                          <m:ctrlPr>
                            <a:rPr lang="en-AU" sz="1800" i="1">
                              <a:latin typeface="Cambria Math" panose="02040503050406030204" pitchFamily="18" charset="0"/>
                            </a:rPr>
                          </m:ctrlPr>
                        </m:sSupPr>
                        <m:e>
                          <m:d>
                            <m:dPr>
                              <m:begChr m:val="["/>
                              <m:endChr m:val="]"/>
                              <m:ctrlPr>
                                <a:rPr lang="en-AU" sz="1800" i="1">
                                  <a:latin typeface="Cambria Math" panose="02040503050406030204" pitchFamily="18" charset="0"/>
                                </a:rPr>
                              </m:ctrlPr>
                            </m:dPr>
                            <m:e>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e>
                              </m:d>
                            </m:e>
                          </m:d>
                        </m:e>
                        <m:sup>
                          <m:r>
                            <a:rPr lang="en-AU" sz="1800" i="1">
                              <a:latin typeface="Cambria Math" panose="02040503050406030204" pitchFamily="18" charset="0"/>
                            </a:rPr>
                            <m:t>𝑛</m:t>
                          </m:r>
                          <m:r>
                            <a:rPr lang="en-AU" sz="1800" i="1">
                              <a:latin typeface="Cambria Math" panose="02040503050406030204" pitchFamily="18" charset="0"/>
                            </a:rPr>
                            <m:t>−1</m:t>
                          </m:r>
                        </m:sup>
                      </m:sSup>
                    </m:oMath>
                  </m:oMathPara>
                </a14:m>
                <a:endParaRPr lang="en-AU" sz="1800" i="1"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𝑛</m:t>
                      </m:r>
                      <m:r>
                        <a:rPr lang="en-AU" sz="1800" b="0" i="1" smtClean="0">
                          <a:latin typeface="Cambria Math" panose="02040503050406030204" pitchFamily="18" charset="0"/>
                        </a:rPr>
                        <m:t>=5, </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=6</m:t>
                      </m:r>
                      <m:r>
                        <a:rPr lang="en-AU" sz="1800" b="0" i="1" smtClean="0">
                          <a:latin typeface="Cambria Math" panose="02040503050406030204" pitchFamily="18" charset="0"/>
                        </a:rPr>
                        <m:t>𝑥</m:t>
                      </m:r>
                      <m:r>
                        <a:rPr lang="en-AU" sz="1800" b="0" i="1" smtClean="0">
                          <a:latin typeface="Cambria Math" panose="02040503050406030204" pitchFamily="18" charset="0"/>
                        </a:rPr>
                        <m:t>+3, 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e>
                        <m:sup>
                          <m:r>
                            <a:rPr lang="en-AU" sz="1800" b="0" i="1" smtClean="0">
                              <a:latin typeface="Cambria Math" panose="02040503050406030204" pitchFamily="18" charset="0"/>
                            </a:rPr>
                            <m:t>′</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=6</m:t>
                      </m:r>
                    </m:oMath>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𝑑𝑦</m:t>
                          </m:r>
                        </m:num>
                        <m:den>
                          <m:r>
                            <a:rPr lang="en-AU" sz="1800" i="1">
                              <a:latin typeface="Cambria Math" panose="02040503050406030204" pitchFamily="18" charset="0"/>
                            </a:rPr>
                            <m:t>𝑑𝑥</m:t>
                          </m:r>
                        </m:den>
                      </m:f>
                      <m:r>
                        <m:rPr>
                          <m:aln/>
                        </m:rPr>
                        <a:rPr lang="en-AU" sz="1800" i="1">
                          <a:latin typeface="Cambria Math" panose="02040503050406030204" pitchFamily="18" charset="0"/>
                        </a:rPr>
                        <m:t>=</m:t>
                      </m:r>
                      <m:r>
                        <a:rPr lang="en-AU" sz="1800" b="0" i="1" smtClean="0">
                          <a:latin typeface="Cambria Math" panose="02040503050406030204" pitchFamily="18" charset="0"/>
                        </a:rPr>
                        <m:t>5</m:t>
                      </m:r>
                      <m:r>
                        <a:rPr lang="en-AU" sz="1800" i="1">
                          <a:latin typeface="Cambria Math" panose="02040503050406030204" pitchFamily="18" charset="0"/>
                        </a:rPr>
                        <m:t>×</m:t>
                      </m:r>
                      <m:r>
                        <a:rPr lang="en-AU" sz="1800" b="0" i="1" smtClean="0">
                          <a:latin typeface="Cambria Math" panose="02040503050406030204" pitchFamily="18" charset="0"/>
                        </a:rPr>
                        <m:t>6</m:t>
                      </m:r>
                      <m:r>
                        <a:rPr lang="en-AU" sz="1800" i="1">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smtClean="0">
                                  <a:latin typeface="Cambria Math" panose="02040503050406030204" pitchFamily="18" charset="0"/>
                                </a:rPr>
                              </m:ctrlPr>
                            </m:dPr>
                            <m:e>
                              <m:r>
                                <a:rPr lang="en-AU" sz="1800" b="0" i="1" smtClean="0">
                                  <a:latin typeface="Cambria Math" panose="02040503050406030204" pitchFamily="18" charset="0"/>
                                </a:rPr>
                                <m:t>6</m:t>
                              </m:r>
                              <m:r>
                                <a:rPr lang="en-AU" sz="1800" i="1">
                                  <a:latin typeface="Cambria Math" panose="02040503050406030204" pitchFamily="18" charset="0"/>
                                </a:rPr>
                                <m:t>𝑥</m:t>
                              </m:r>
                              <m:r>
                                <a:rPr lang="en-AU" sz="1800" i="1">
                                  <a:latin typeface="Cambria Math" panose="02040503050406030204" pitchFamily="18" charset="0"/>
                                </a:rPr>
                                <m:t>+3</m:t>
                              </m:r>
                            </m:e>
                          </m:d>
                        </m:e>
                        <m:sup>
                          <m:r>
                            <a:rPr lang="en-AU" sz="1800" b="0" i="1" smtClean="0">
                              <a:latin typeface="Cambria Math" panose="02040503050406030204" pitchFamily="18" charset="0"/>
                            </a:rPr>
                            <m:t>5</m:t>
                          </m:r>
                          <m:r>
                            <a:rPr lang="en-AU" sz="1800" i="1">
                              <a:latin typeface="Cambria Math" panose="02040503050406030204" pitchFamily="18" charset="0"/>
                            </a:rPr>
                            <m:t>−1</m:t>
                          </m:r>
                        </m:sup>
                      </m:sSup>
                    </m:oMath>
                    <m:oMath xmlns:m="http://schemas.openxmlformats.org/officeDocument/2006/math">
                      <m:r>
                        <m:rPr>
                          <m:aln/>
                        </m:rPr>
                        <a:rPr lang="en-AU" sz="1800" i="1">
                          <a:latin typeface="Cambria Math" panose="02040503050406030204" pitchFamily="18" charset="0"/>
                        </a:rPr>
                        <m:t>=</m:t>
                      </m:r>
                      <m:r>
                        <a:rPr lang="en-AU" sz="1800" b="0" i="1" smtClean="0">
                          <a:latin typeface="Cambria Math" panose="02040503050406030204" pitchFamily="18" charset="0"/>
                        </a:rPr>
                        <m:t>30</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b="0" i="1" smtClean="0">
                                  <a:latin typeface="Cambria Math" panose="02040503050406030204" pitchFamily="18" charset="0"/>
                                </a:rPr>
                                <m:t>6</m:t>
                              </m:r>
                              <m:r>
                                <a:rPr lang="en-AU" sz="1800" i="1">
                                  <a:latin typeface="Cambria Math" panose="02040503050406030204" pitchFamily="18" charset="0"/>
                                </a:rPr>
                                <m:t>𝑥</m:t>
                              </m:r>
                              <m:r>
                                <a:rPr lang="en-AU" sz="1800" i="1">
                                  <a:latin typeface="Cambria Math" panose="02040503050406030204" pitchFamily="18" charset="0"/>
                                </a:rPr>
                                <m:t>+3</m:t>
                              </m:r>
                            </m:e>
                          </m:d>
                        </m:e>
                        <m:sup>
                          <m:r>
                            <a:rPr lang="en-AU" sz="1800" b="0" i="1" smtClean="0">
                              <a:latin typeface="Cambria Math" panose="02040503050406030204" pitchFamily="18" charset="0"/>
                            </a:rPr>
                            <m:t>4</m:t>
                          </m:r>
                        </m:sup>
                      </m:sSup>
                    </m:oMath>
                  </m:oMathPara>
                </a14:m>
                <a:endParaRPr lang="en-AU" sz="1800" dirty="0"/>
              </a:p>
            </p:txBody>
          </p:sp>
        </mc:Choice>
        <mc:Fallback xmlns="">
          <p:sp>
            <p:nvSpPr>
              <p:cNvPr id="5" name="TextBox 4">
                <a:extLst>
                  <a:ext uri="{FF2B5EF4-FFF2-40B4-BE49-F238E27FC236}">
                    <a16:creationId xmlns:a16="http://schemas.microsoft.com/office/drawing/2014/main" id="{50E2058C-AFC1-0383-1350-65FC58CC567E}"/>
                  </a:ext>
                </a:extLst>
              </p:cNvPr>
              <p:cNvSpPr txBox="1">
                <a:spLocks noRot="1" noChangeAspect="1" noMove="1" noResize="1" noEditPoints="1" noAdjustHandles="1" noChangeArrowheads="1" noChangeShapeType="1" noTextEdit="1"/>
              </p:cNvSpPr>
              <p:nvPr/>
            </p:nvSpPr>
            <p:spPr>
              <a:xfrm>
                <a:off x="4074121" y="2644808"/>
                <a:ext cx="3673642" cy="3789948"/>
              </a:xfrm>
              <a:prstGeom prst="rect">
                <a:avLst/>
              </a:prstGeom>
              <a:blipFill>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143EC6-CC34-4924-898A-2F691CCC8F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E76218-B129-49DE-ACFC-BAB9D9414ACE}">
  <ds:schemaRefs>
    <ds:schemaRef ds:uri="http://schemas.openxmlformats.org/package/2006/metadata/core-propertie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9191b990-ddf9-46cb-8ffe-20db9d3a58aa"/>
    <ds:schemaRef ds:uri="95386ad3-46d6-4eb6-bbc1-9b19b13a5756"/>
    <ds:schemaRef ds:uri="http://www.w3.org/XML/1998/namespace"/>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Template>
  <TotalTime>451</TotalTime>
  <Words>1452</Words>
  <Application>Microsoft Office PowerPoint</Application>
  <PresentationFormat>Widescreen</PresentationFormat>
  <Paragraphs>135</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Cambria Math</vt:lpstr>
      <vt:lpstr>Calibri</vt:lpstr>
      <vt:lpstr>Arial</vt:lpstr>
      <vt:lpstr>Public Sans</vt:lpstr>
      <vt:lpstr>Times New Roman</vt:lpstr>
      <vt:lpstr>NSWG Corporate</vt:lpstr>
      <vt:lpstr>The chain rule – part 1</vt:lpstr>
      <vt:lpstr>Connecting learning</vt:lpstr>
      <vt:lpstr>Differentiating (1) </vt:lpstr>
      <vt:lpstr>Differentiating (2) </vt:lpstr>
      <vt:lpstr>Learning intention and success criteria</vt:lpstr>
      <vt:lpstr>The chain rule (1) </vt:lpstr>
      <vt:lpstr>Releasing responsibility</vt:lpstr>
      <vt:lpstr>Differentiate using the chain rule (1)</vt:lpstr>
      <vt:lpstr>Differentiating using the chain rule (2)</vt:lpstr>
      <vt:lpstr>Differentiate y=(4x^2+3x)^6</vt:lpstr>
      <vt:lpstr>Independent practice</vt:lpstr>
      <vt:lpstr>HSC Style questions (1)</vt:lpstr>
      <vt:lpstr>HSC Style question (2)</vt:lpstr>
      <vt:lpstr>HSC Style question (3)</vt:lpstr>
      <vt:lpstr>HSC Style question (4)</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lesson 3 – The chain rule, rule 1, slide deck – Mathematics Advanced</dc:title>
  <dc:subject/>
  <dc:creator>NSW Department of Education</dc:creator>
  <cp:keywords/>
  <dc:description/>
  <dcterms:created xsi:type="dcterms:W3CDTF">2025-04-09T21:11:40Z</dcterms:created>
  <dcterms:modified xsi:type="dcterms:W3CDTF">2026-02-09T05:43:54Z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ies>
</file>