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0"/>
  </p:notesMasterIdLst>
  <p:handoutMasterIdLst>
    <p:handoutMasterId r:id="rId21"/>
  </p:handoutMasterIdLst>
  <p:sldIdLst>
    <p:sldId id="26505" r:id="rId5"/>
    <p:sldId id="26383" r:id="rId6"/>
    <p:sldId id="271" r:id="rId7"/>
    <p:sldId id="289" r:id="rId8"/>
    <p:sldId id="26533" r:id="rId9"/>
    <p:sldId id="26534" r:id="rId10"/>
    <p:sldId id="26506" r:id="rId11"/>
    <p:sldId id="26507" r:id="rId12"/>
    <p:sldId id="26508" r:id="rId13"/>
    <p:sldId id="26529" r:id="rId14"/>
    <p:sldId id="26530" r:id="rId15"/>
    <p:sldId id="26511" r:id="rId16"/>
    <p:sldId id="26527" r:id="rId17"/>
    <p:sldId id="360" r:id="rId18"/>
    <p:sldId id="361" r:id="rId19"/>
  </p:sldIdLst>
  <p:sldSz cx="12192000" cy="6858000"/>
  <p:notesSz cx="6858000" cy="9144000"/>
  <p:embeddedFontLst>
    <p:embeddedFont>
      <p:font typeface="Cambria Math" panose="02040503050406030204" pitchFamily="18" charset="0"/>
      <p:regular r:id="rId22"/>
    </p:embeddedFont>
    <p:embeddedFont>
      <p:font typeface="Public Sans" pitchFamily="2" charset="0"/>
      <p:regular r:id="rId23"/>
      <p:bold r:id="rId24"/>
      <p:italic r:id="rId25"/>
      <p:boldItalic r:id="rId26"/>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Lesson 2" id="{37641C72-2B0D-4DA7-863C-82465FA72A95}">
          <p14:sldIdLst>
            <p14:sldId id="26505"/>
            <p14:sldId id="26383"/>
            <p14:sldId id="271"/>
            <p14:sldId id="289"/>
            <p14:sldId id="26533"/>
            <p14:sldId id="26534"/>
            <p14:sldId id="26506"/>
            <p14:sldId id="26507"/>
            <p14:sldId id="26508"/>
            <p14:sldId id="26529"/>
            <p14:sldId id="26530"/>
            <p14:sldId id="26511"/>
            <p14:sldId id="26527"/>
            <p14:sldId id="360"/>
            <p14:sldId id="361"/>
          </p14:sldIdLst>
        </p14:section>
        <p14:section name="Remove slides below once finalised" id="{BEA36A65-5040-4542-B1F5-8DA14C22E91D}">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217C917-583C-E77D-B579-6E8946FFDC11}" name="Sam Houda" initials="SH" userId="S::samantha.houda1@det.nsw.edu.au::8177d86a-8cc2-4537-942b-686d9dda63ce" providerId="AD"/>
  <p188:author id="{07BE1E32-B1B9-C586-6223-7A9FA1A7B64E}" name="Colleen Worton" initials="CW" userId="S::Colleen.Worton1@det.nsw.edu.au::a6748734-c10b-4b5d-9295-d5dfe3f3f624" providerId="AD"/>
  <p188:author id="{57179A7F-18D6-D1D3-82DA-BDAB1F2333C2}" name="Liv Howard" initials="LH" userId="S::Liv.Howard@det.nsw.edu.au::e43a82a0-9159-4f0f-aa14-ac7f95b5b562" providerId="AD"/>
  <p188:author id="{C461638E-F1F5-7186-9758-0B4A52497F93}" name="Meagan Rodda" initials="MR" userId="S::Meagan.Rodda@det.nsw.edu.au::efecb8de-290d-42b5-96ee-00df0648c086" providerId="AD"/>
  <p188:author id="{F6A5708F-C57C-9878-4BD1-7490923A900F}" name="Colleen Worton" initials="CW" userId="S::colleen.worton1@det.nsw.edu.au::a6748734-c10b-4b5d-9295-d5dfe3f3f624" providerId="AD"/>
  <p188:author id="{A29880FB-22F1-2FCE-171F-45F93F7D7947}" name="Christopher Farlow" initials="CF" userId="S::Christopher.Farlow2@det.nsw.edu.au::1d6e7c80-f391-4c69-991c-b443ceeb16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A3C566-C2FC-4DA9-9E61-8ECA15E0F81B}" v="1" dt="2026-02-09T05:39:27.528"/>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97"/>
    <p:restoredTop sz="94719"/>
  </p:normalViewPr>
  <p:slideViewPr>
    <p:cSldViewPr snapToGrid="0">
      <p:cViewPr varScale="1">
        <p:scale>
          <a:sx n="81" d="100"/>
          <a:sy n="81" d="100"/>
        </p:scale>
        <p:origin x="114" y="564"/>
      </p:cViewPr>
      <p:guideLst>
        <p:guide orient="horz" pos="2160"/>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9/02/2026</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9/02/2026</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6E49E-9E01-C633-E9C3-19C502F0AC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E8F8A4-5F33-BB46-C152-7B2FAB4D76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134824-CB21-D8A7-1F84-37DA2FD78CFB}"/>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511ACA4-C441-E4EF-92EF-EB5FE39426C1}"/>
              </a:ext>
            </a:extLst>
          </p:cNvPr>
          <p:cNvSpPr>
            <a:spLocks noGrp="1"/>
          </p:cNvSpPr>
          <p:nvPr>
            <p:ph type="sldNum" sz="quarter" idx="5"/>
          </p:nvPr>
        </p:nvSpPr>
        <p:spPr/>
        <p:txBody>
          <a:bodyPr/>
          <a:lstStyle/>
          <a:p>
            <a:fld id="{B07158C4-A119-4B78-9DE8-A50001BC31DC}" type="slidenum">
              <a:rPr lang="en-AU" smtClean="0"/>
              <a:pPr/>
              <a:t>12</a:t>
            </a:fld>
            <a:endParaRPr lang="en-AU" dirty="0"/>
          </a:p>
        </p:txBody>
      </p:sp>
    </p:spTree>
    <p:extLst>
      <p:ext uri="{BB962C8B-B14F-4D97-AF65-F5344CB8AC3E}">
        <p14:creationId xmlns:p14="http://schemas.microsoft.com/office/powerpoint/2010/main" val="3231249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FB4FF-DAB8-2D37-924D-5E4F854262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921EE0-4BD6-9C03-A50E-35D37386B1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502B55-63C3-91C2-E692-E9DDA75B641B}"/>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F452AE16-52E9-7AD9-D625-A973F97BA10A}"/>
              </a:ext>
            </a:extLst>
          </p:cNvPr>
          <p:cNvSpPr>
            <a:spLocks noGrp="1"/>
          </p:cNvSpPr>
          <p:nvPr>
            <p:ph type="sldNum" sz="quarter" idx="5"/>
          </p:nvPr>
        </p:nvSpPr>
        <p:spPr/>
        <p:txBody>
          <a:bodyPr/>
          <a:lstStyle/>
          <a:p>
            <a:fld id="{B07158C4-A119-4B78-9DE8-A50001BC31DC}" type="slidenum">
              <a:rPr lang="en-AU" smtClean="0"/>
              <a:pPr/>
              <a:t>13</a:t>
            </a:fld>
            <a:endParaRPr lang="en-AU" dirty="0"/>
          </a:p>
        </p:txBody>
      </p:sp>
    </p:spTree>
    <p:extLst>
      <p:ext uri="{BB962C8B-B14F-4D97-AF65-F5344CB8AC3E}">
        <p14:creationId xmlns:p14="http://schemas.microsoft.com/office/powerpoint/2010/main" val="953058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dirty="0"/>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961419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570C6B-1BE3-EC9E-29FA-855D5D456F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DA43F5-2596-34A9-3DC8-FA3C45D5E9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0F4A04-03E9-BDA4-2A93-1B0485A104A3}"/>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09FBDB00-2B6F-9D39-F917-72E11EDD3579}"/>
              </a:ext>
            </a:extLst>
          </p:cNvPr>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3550679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7</a:t>
            </a:fld>
            <a:endParaRPr lang="en-AU" dirty="0"/>
          </a:p>
        </p:txBody>
      </p:sp>
    </p:spTree>
    <p:extLst>
      <p:ext uri="{BB962C8B-B14F-4D97-AF65-F5344CB8AC3E}">
        <p14:creationId xmlns:p14="http://schemas.microsoft.com/office/powerpoint/2010/main" val="3997742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58E19-7B9E-9D20-75CC-3897DAA86D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75F44-63A2-78AA-E7B5-5426ECDFD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100D6-76F9-0FB3-65C4-E133BFB25BD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17AD0CD-94BB-40BD-107C-B60AC853F994}"/>
              </a:ext>
            </a:extLst>
          </p:cNvPr>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2998195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9</a:t>
            </a:fld>
            <a:endParaRPr lang="en-AU" dirty="0"/>
          </a:p>
        </p:txBody>
      </p:sp>
    </p:spTree>
    <p:extLst>
      <p:ext uri="{BB962C8B-B14F-4D97-AF65-F5344CB8AC3E}">
        <p14:creationId xmlns:p14="http://schemas.microsoft.com/office/powerpoint/2010/main" val="4135182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890C3-E755-6928-60C4-A078335D59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EA6B1B-1903-5733-D531-16DA2613EC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56819D-7701-7698-EAD6-A5445D33866E}"/>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FDBE5E4-5673-96DE-5EE3-7705BBDE5857}"/>
              </a:ext>
            </a:extLst>
          </p:cNvPr>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41520334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00.png"/></Relationships>
</file>

<file path=ppt/slides/_rels/slide11.xml.rels><?xml version="1.0" encoding="UTF-8" standalone="yes"?>
<Relationships xmlns="http://schemas.openxmlformats.org/package/2006/relationships"><Relationship Id="rId8" Type="http://schemas.openxmlformats.org/officeDocument/2006/relationships/image" Target="../media/image160.png"/><Relationship Id="rId7"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advance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latin typeface="+mj-lt"/>
              </a:rPr>
              <a:t>Tangents and normals</a:t>
            </a: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Advanced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Differentiation techniques and applications</a:t>
            </a:r>
          </a:p>
        </p:txBody>
      </p:sp>
      <p:pic>
        <p:nvPicPr>
          <p:cNvPr id="5" name="Picture Placeholder 4">
            <a:extLst>
              <a:ext uri="{FF2B5EF4-FFF2-40B4-BE49-F238E27FC236}">
                <a16:creationId xmlns:a16="http://schemas.microsoft.com/office/drawing/2014/main" id="{588093F1-C345-A1D9-8DEF-8008A261A58D}"/>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8C117-1EDF-2879-8D4A-2D5A0EDF3A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0994A1-6280-637C-A32E-0A999DF0F5FE}"/>
              </a:ext>
            </a:extLst>
          </p:cNvPr>
          <p:cNvSpPr>
            <a:spLocks noGrp="1"/>
          </p:cNvSpPr>
          <p:nvPr>
            <p:ph type="title"/>
          </p:nvPr>
        </p:nvSpPr>
        <p:spPr/>
        <p:txBody>
          <a:bodyPr/>
          <a:lstStyle/>
          <a:p>
            <a:r>
              <a:rPr lang="en-AU" dirty="0">
                <a:latin typeface="+mj-lt"/>
              </a:rPr>
              <a:t>Equation of a tangent (1)</a:t>
            </a:r>
          </a:p>
        </p:txBody>
      </p:sp>
      <p:sp>
        <p:nvSpPr>
          <p:cNvPr id="13" name="Text Placeholder 12">
            <a:extLst>
              <a:ext uri="{FF2B5EF4-FFF2-40B4-BE49-F238E27FC236}">
                <a16:creationId xmlns:a16="http://schemas.microsoft.com/office/drawing/2014/main" id="{423A5A2F-1AC4-086C-B7B1-D48366C09537}"/>
              </a:ext>
            </a:extLst>
          </p:cNvPr>
          <p:cNvSpPr>
            <a:spLocks noGrp="1"/>
          </p:cNvSpPr>
          <p:nvPr>
            <p:ph type="body" sz="quarter" idx="18"/>
          </p:nvPr>
        </p:nvSpPr>
        <p:spPr>
          <a:xfrm>
            <a:off x="360000" y="982520"/>
            <a:ext cx="11483998" cy="356423"/>
          </a:xfrm>
        </p:spPr>
        <p:txBody>
          <a:bodyPr/>
          <a:lstStyle/>
          <a:p>
            <a:r>
              <a:rPr lang="en-AU" dirty="0">
                <a:latin typeface="+mj-lt"/>
              </a:rPr>
              <a:t>Worked example 1</a:t>
            </a:r>
          </a:p>
        </p:txBody>
      </p:sp>
      <p:sp>
        <p:nvSpPr>
          <p:cNvPr id="3" name="Slide Number Placeholder 2">
            <a:extLst>
              <a:ext uri="{FF2B5EF4-FFF2-40B4-BE49-F238E27FC236}">
                <a16:creationId xmlns:a16="http://schemas.microsoft.com/office/drawing/2014/main" id="{194087F6-28AA-1B72-4F93-117C0DD4682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10</a:t>
            </a:fld>
            <a:endParaRPr lang="en-AU"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8D20520-E76E-2915-9C67-F7300194F77C}"/>
                  </a:ext>
                </a:extLst>
              </p:cNvPr>
              <p:cNvSpPr txBox="1"/>
              <p:nvPr/>
            </p:nvSpPr>
            <p:spPr>
              <a:xfrm>
                <a:off x="382015" y="1477086"/>
                <a:ext cx="8277279" cy="5128914"/>
              </a:xfrm>
              <a:prstGeom prst="rect">
                <a:avLst/>
              </a:prstGeom>
              <a:noFill/>
            </p:spPr>
            <p:txBody>
              <a:bodyPr wrap="none" lIns="0" tIns="0" rIns="0" bIns="0" rtlCol="0">
                <a:noAutofit/>
              </a:bodyPr>
              <a:lstStyle/>
              <a:p>
                <a:pPr algn="l"/>
                <a:r>
                  <a:rPr lang="en-AU" sz="1800" dirty="0"/>
                  <a:t>Find the equation of the tangent to the curve </a:t>
                </a:r>
                <a14:m>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+3</m:t>
                    </m:r>
                    <m:r>
                      <a:rPr lang="en-AU" sz="1800" b="0" i="1" smtClean="0">
                        <a:latin typeface="Cambria Math" panose="02040503050406030204" pitchFamily="18" charset="0"/>
                      </a:rPr>
                      <m:t>𝑥</m:t>
                    </m:r>
                    <m:r>
                      <a:rPr lang="en-AU" sz="1800" b="0" i="1" smtClean="0">
                        <a:latin typeface="Cambria Math" panose="02040503050406030204" pitchFamily="18" charset="0"/>
                      </a:rPr>
                      <m:t>−2 </m:t>
                    </m:r>
                  </m:oMath>
                </a14:m>
                <a:r>
                  <a:rPr lang="en-AU" sz="1800" dirty="0"/>
                  <a:t>at the point </a:t>
                </a:r>
                <a14:m>
                  <m:oMath xmlns:m="http://schemas.openxmlformats.org/officeDocument/2006/math">
                    <m:r>
                      <a:rPr lang="en-AU" sz="1800" i="1" dirty="0" smtClean="0">
                        <a:latin typeface="Cambria Math" panose="02040503050406030204" pitchFamily="18" charset="0"/>
                      </a:rPr>
                      <m:t>𝑥</m:t>
                    </m:r>
                    <m:r>
                      <a:rPr lang="en-AU" sz="1800" i="1" dirty="0" smtClean="0">
                        <a:latin typeface="Cambria Math" panose="02040503050406030204" pitchFamily="18" charset="0"/>
                      </a:rPr>
                      <m:t>=−2</m:t>
                    </m:r>
                  </m:oMath>
                </a14:m>
                <a:r>
                  <a:rPr lang="en-AU" sz="1800" dirty="0"/>
                  <a:t>.</a:t>
                </a:r>
              </a:p>
              <a:p>
                <a:pPr algn="l"/>
                <a:endParaRPr lang="en-AU" sz="1800" dirty="0"/>
              </a:p>
              <a:p>
                <a:r>
                  <a:rPr lang="en-AU" sz="1800" b="0" dirty="0">
                    <a:solidFill>
                      <a:schemeClr val="accent2"/>
                    </a:solidFill>
                  </a:rPr>
                  <a:t>Solution:</a:t>
                </a:r>
              </a:p>
              <a:p>
                <a:pPr>
                  <a:lnSpc>
                    <a:spcPct val="150000"/>
                  </a:lnSpc>
                </a:pPr>
                <a:r>
                  <a:rPr lang="en-AU" sz="1800" u="sng" dirty="0"/>
                  <a:t>Finding the </a:t>
                </a:r>
                <a14:m>
                  <m:oMath xmlns:m="http://schemas.openxmlformats.org/officeDocument/2006/math">
                    <m:r>
                      <a:rPr lang="en-AU" sz="1800" i="1" u="sng" dirty="0" smtClean="0">
                        <a:latin typeface="Cambria Math" panose="02040503050406030204" pitchFamily="18" charset="0"/>
                      </a:rPr>
                      <m:t>𝑦</m:t>
                    </m:r>
                  </m:oMath>
                </a14:m>
                <a:r>
                  <a:rPr lang="en-AU" sz="1800" u="sng" dirty="0"/>
                  <a:t> value of the point</a:t>
                </a:r>
                <a:endParaRPr lang="en-AU" sz="1800" b="0" u="sng" dirty="0"/>
              </a:p>
              <a:p>
                <a:pPr>
                  <a:lnSpc>
                    <a:spcPct val="150000"/>
                  </a:lnSpc>
                </a:pPr>
                <a:r>
                  <a:rPr lang="en-AU" sz="1800" b="0" dirty="0"/>
                  <a:t>When </a:t>
                </a:r>
              </a:p>
              <a:p>
                <a:pPr algn="ctr">
                  <a:lnSpc>
                    <a:spcPct val="15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   </m:t>
                      </m:r>
                      <m:r>
                        <a:rPr lang="en-AU" sz="1800" b="0" i="1" smtClean="0">
                          <a:latin typeface="Cambria Math" panose="02040503050406030204" pitchFamily="18" charset="0"/>
                        </a:rPr>
                        <m:t>𝑥</m:t>
                      </m:r>
                      <m:r>
                        <a:rPr lang="en-AU" sz="1800" b="0" i="1" smtClean="0">
                          <a:latin typeface="Cambria Math" panose="02040503050406030204" pitchFamily="18" charset="0"/>
                        </a:rPr>
                        <m:t>=−2</m:t>
                      </m:r>
                    </m:oMath>
                    <m:oMath xmlns:m="http://schemas.openxmlformats.org/officeDocument/2006/math">
                      <m:r>
                        <a:rPr lang="en-AU" sz="1800" b="0" i="0" smtClean="0">
                          <a:latin typeface="Cambria Math" panose="02040503050406030204" pitchFamily="18" charset="0"/>
                        </a:rPr>
                        <m:t>   </m:t>
                      </m:r>
                      <m:r>
                        <a:rPr lang="en-AU" sz="1800" b="0" i="1" smtClean="0">
                          <a:latin typeface="Cambria Math" panose="02040503050406030204" pitchFamily="18" charset="0"/>
                        </a:rPr>
                        <m:t>𝑦</m:t>
                      </m:r>
                      <m:r>
                        <m:rPr>
                          <m:aln/>
                        </m:rP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(−2)</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+3</m:t>
                      </m:r>
                      <m:r>
                        <a:rPr lang="en-AU" sz="1800" b="0" i="1" smtClean="0">
                          <a:latin typeface="Cambria Math" panose="02040503050406030204" pitchFamily="18" charset="0"/>
                          <a:ea typeface="Cambria Math" panose="02040503050406030204" pitchFamily="18" charset="0"/>
                        </a:rPr>
                        <m:t>×(−2) −2</m:t>
                      </m:r>
                    </m:oMath>
                    <m:oMath xmlns:m="http://schemas.openxmlformats.org/officeDocument/2006/math">
                      <m:r>
                        <a:rPr lang="en-AU" sz="1800">
                          <a:latin typeface="Cambria Math" panose="02040503050406030204" pitchFamily="18" charset="0"/>
                        </a:rPr>
                        <m:t>   </m:t>
                      </m:r>
                      <m:r>
                        <a:rPr lang="en-AU" sz="1800">
                          <a:latin typeface="Cambria Math" panose="02040503050406030204" pitchFamily="18" charset="0"/>
                        </a:rPr>
                        <m:t>𝑦</m:t>
                      </m:r>
                      <m:r>
                        <m:rPr>
                          <m:aln/>
                        </m:rPr>
                        <a:rPr lang="en-AU" sz="1800">
                          <a:latin typeface="Cambria Math" panose="02040503050406030204" pitchFamily="18" charset="0"/>
                        </a:rPr>
                        <m:t>=</m:t>
                      </m:r>
                      <m:r>
                        <a:rPr lang="en-AU" sz="1800">
                          <a:latin typeface="Cambria Math" panose="02040503050406030204" pitchFamily="18" charset="0"/>
                        </a:rPr>
                        <m:t>4−6−2</m:t>
                      </m:r>
                    </m:oMath>
                    <m:oMath xmlns:m="http://schemas.openxmlformats.org/officeDocument/2006/math">
                      <m:r>
                        <a:rPr lang="en-AU" sz="1800" b="0" i="0" smtClean="0">
                          <a:latin typeface="Cambria Math" panose="02040503050406030204" pitchFamily="18" charset="0"/>
                          <a:ea typeface="Cambria Math" panose="02040503050406030204" pitchFamily="18" charset="0"/>
                        </a:rPr>
                        <m:t>   </m:t>
                      </m:r>
                      <m:r>
                        <a:rPr lang="en-AU" sz="1800" b="0" i="1" smtClean="0">
                          <a:latin typeface="Cambria Math" panose="02040503050406030204" pitchFamily="18" charset="0"/>
                          <a:ea typeface="Cambria Math" panose="02040503050406030204" pitchFamily="18" charset="0"/>
                        </a:rPr>
                        <m:t>𝑦</m:t>
                      </m:r>
                      <m:r>
                        <m:rPr>
                          <m:aln/>
                        </m:rP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−4</m:t>
                      </m:r>
                    </m:oMath>
                  </m:oMathPara>
                </a14:m>
                <a:endParaRPr lang="en-AU" sz="1800" b="0" i="1" dirty="0">
                  <a:latin typeface="Cambria Math" panose="02040503050406030204" pitchFamily="18" charset="0"/>
                  <a:ea typeface="Cambria Math" panose="02040503050406030204" pitchFamily="18" charset="0"/>
                </a:endParaRPr>
              </a:p>
              <a:p>
                <a:pPr>
                  <a:lnSpc>
                    <a:spcPct val="150000"/>
                  </a:lnSpc>
                </a:pPr>
                <a:endParaRPr lang="en-AU" sz="1800" b="0" i="1" u="sng" baseline="-25000" dirty="0">
                  <a:latin typeface="Cambria Math" panose="02040503050406030204" pitchFamily="18" charset="0"/>
                  <a:ea typeface="Cambria Math" panose="02040503050406030204" pitchFamily="18" charset="0"/>
                </a:endParaRPr>
              </a:p>
              <a:p>
                <a:pPr>
                  <a:lnSpc>
                    <a:spcPct val="150000"/>
                  </a:lnSpc>
                </a:pPr>
                <a:r>
                  <a:rPr lang="en-AU" sz="1800" u="sng" dirty="0"/>
                  <a:t>Finding the gradient function</a:t>
                </a:r>
                <a:endParaRPr lang="en-AU" sz="1800" b="0" baseline="-25000" dirty="0">
                  <a:latin typeface="Cambria Math" panose="02040503050406030204" pitchFamily="18" charset="0"/>
                  <a:ea typeface="Cambria Math" panose="02040503050406030204" pitchFamily="18" charset="0"/>
                </a:endParaRPr>
              </a:p>
              <a:p>
                <a:pPr>
                  <a:lnSpc>
                    <a:spcPct val="150000"/>
                  </a:lnSpc>
                </a:pPr>
                <a14:m>
                  <m:oMath xmlns:m="http://schemas.openxmlformats.org/officeDocument/2006/math">
                    <m:r>
                      <a:rPr lang="en-AU" sz="1800" b="0" i="1" smtClean="0">
                        <a:latin typeface="Cambria Math" panose="02040503050406030204" pitchFamily="18" charset="0"/>
                      </a:rPr>
                      <m:t>  </m:t>
                    </m:r>
                    <m:f>
                      <m:fPr>
                        <m:ctrlPr>
                          <a:rPr lang="en-AU" sz="1800" i="1" smtClean="0">
                            <a:latin typeface="Cambria Math" panose="02040503050406030204" pitchFamily="18" charset="0"/>
                          </a:rPr>
                        </m:ctrlPr>
                      </m:fPr>
                      <m:num>
                        <m:r>
                          <a:rPr lang="en-AU" sz="1800" i="1" smtClean="0">
                            <a:latin typeface="Cambria Math" panose="02040503050406030204" pitchFamily="18" charset="0"/>
                          </a:rPr>
                          <m:t>𝑑𝑦</m:t>
                        </m:r>
                      </m:num>
                      <m:den>
                        <m:r>
                          <a:rPr lang="en-AU" sz="1800" i="1" smtClean="0">
                            <a:latin typeface="Cambria Math" panose="02040503050406030204" pitchFamily="18" charset="0"/>
                          </a:rPr>
                          <m:t>𝑑𝑥</m:t>
                        </m:r>
                      </m:den>
                    </m:f>
                    <m:r>
                      <m:rPr>
                        <m:aln/>
                      </m:rPr>
                      <a:rPr lang="en-AU" sz="1800" b="0" i="1" smtClean="0">
                        <a:latin typeface="Cambria Math" panose="02040503050406030204" pitchFamily="18" charset="0"/>
                      </a:rPr>
                      <m:t>=</m:t>
                    </m:r>
                    <m:r>
                      <a:rPr lang="en-AU" sz="1800" b="0" i="1" smtClean="0">
                        <a:latin typeface="Cambria Math" panose="02040503050406030204" pitchFamily="18" charset="0"/>
                      </a:rPr>
                      <m:t>2</m:t>
                    </m:r>
                    <m:r>
                      <a:rPr lang="en-AU" sz="1800" b="0" i="1" smtClean="0">
                        <a:latin typeface="Cambria Math" panose="02040503050406030204" pitchFamily="18" charset="0"/>
                      </a:rPr>
                      <m:t>𝑥</m:t>
                    </m:r>
                    <m:r>
                      <a:rPr lang="en-AU" sz="1800" b="0" i="1" smtClean="0">
                        <a:latin typeface="Cambria Math" panose="02040503050406030204" pitchFamily="18" charset="0"/>
                      </a:rPr>
                      <m:t>+3</m:t>
                    </m:r>
                  </m:oMath>
                </a14:m>
                <a:r>
                  <a:rPr lang="en-AU" sz="1800" b="0" dirty="0"/>
                  <a:t>	</a:t>
                </a:r>
              </a:p>
            </p:txBody>
          </p:sp>
        </mc:Choice>
        <mc:Fallback xmlns="">
          <p:sp>
            <p:nvSpPr>
              <p:cNvPr id="5" name="TextBox 4">
                <a:extLst>
                  <a:ext uri="{FF2B5EF4-FFF2-40B4-BE49-F238E27FC236}">
                    <a16:creationId xmlns:a16="http://schemas.microsoft.com/office/drawing/2014/main" id="{88D20520-E76E-2915-9C67-F7300194F77C}"/>
                  </a:ext>
                </a:extLst>
              </p:cNvPr>
              <p:cNvSpPr txBox="1">
                <a:spLocks noRot="1" noChangeAspect="1" noMove="1" noResize="1" noEditPoints="1" noAdjustHandles="1" noChangeArrowheads="1" noChangeShapeType="1" noTextEdit="1"/>
              </p:cNvSpPr>
              <p:nvPr/>
            </p:nvSpPr>
            <p:spPr>
              <a:xfrm>
                <a:off x="382015" y="1477086"/>
                <a:ext cx="8277279" cy="5128914"/>
              </a:xfrm>
              <a:prstGeom prst="rect">
                <a:avLst/>
              </a:prstGeom>
              <a:blipFill>
                <a:blip r:embed="rId3"/>
                <a:stretch>
                  <a:fillRect l="-1840" t="-1481" r="-613"/>
                </a:stretch>
              </a:blipFill>
            </p:spPr>
            <p:txBody>
              <a:bodyPr/>
              <a:lstStyle/>
              <a:p>
                <a:r>
                  <a:rPr lang="en-US">
                    <a:noFill/>
                  </a:rPr>
                  <a:t> </a:t>
                </a:r>
              </a:p>
            </p:txBody>
          </p:sp>
        </mc:Fallback>
      </mc:AlternateContent>
      <p:cxnSp>
        <p:nvCxnSpPr>
          <p:cNvPr id="9" name="Straight Connector 8">
            <a:extLst>
              <a:ext uri="{FF2B5EF4-FFF2-40B4-BE49-F238E27FC236}">
                <a16:creationId xmlns:a16="http://schemas.microsoft.com/office/drawing/2014/main" id="{6CDEE30E-6EA8-1B9D-84F9-C89B94838716}"/>
              </a:ext>
              <a:ext uri="{C183D7F6-B498-43B3-948B-1728B52AA6E4}">
                <adec:decorative xmlns:adec="http://schemas.microsoft.com/office/drawing/2017/decorative" val="1"/>
              </a:ext>
            </a:extLst>
          </p:cNvPr>
          <p:cNvCxnSpPr>
            <a:cxnSpLocks/>
          </p:cNvCxnSpPr>
          <p:nvPr/>
        </p:nvCxnSpPr>
        <p:spPr>
          <a:xfrm>
            <a:off x="8704385" y="3077308"/>
            <a:ext cx="832084" cy="2690446"/>
          </a:xfrm>
          <a:prstGeom prst="line">
            <a:avLst/>
          </a:prstGeom>
          <a:ln w="19050">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67CEA09A-5C50-9B36-D366-83CAA1B0134D}"/>
              </a:ext>
              <a:ext uri="{C183D7F6-B498-43B3-948B-1728B52AA6E4}">
                <adec:decorative xmlns:adec="http://schemas.microsoft.com/office/drawing/2017/decorative" val="1"/>
              </a:ext>
            </a:extLst>
          </p:cNvPr>
          <p:cNvSpPr/>
          <p:nvPr/>
        </p:nvSpPr>
        <p:spPr>
          <a:xfrm>
            <a:off x="9151051" y="4600890"/>
            <a:ext cx="61546" cy="6154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9467B1B-8CC8-D39D-BC63-0CD639F664EE}"/>
                  </a:ext>
                </a:extLst>
              </p:cNvPr>
              <p:cNvSpPr txBox="1"/>
              <p:nvPr/>
            </p:nvSpPr>
            <p:spPr>
              <a:xfrm>
                <a:off x="4437760" y="2350006"/>
                <a:ext cx="3026229" cy="4165994"/>
              </a:xfrm>
              <a:prstGeom prst="rect">
                <a:avLst/>
              </a:prstGeom>
              <a:noFill/>
            </p:spPr>
            <p:txBody>
              <a:bodyPr wrap="none" lIns="0" tIns="0" rIns="0" bIns="0" rtlCol="0">
                <a:noAutofit/>
              </a:bodyPr>
              <a:lstStyle/>
              <a:p>
                <a:r>
                  <a:rPr lang="en-AU" sz="1800" u="sng" dirty="0"/>
                  <a:t>Finding the gradient of the tangent</a:t>
                </a:r>
              </a:p>
              <a:p>
                <a:pPr>
                  <a:lnSpc>
                    <a:spcPct val="150000"/>
                  </a:lnSpc>
                </a:pPr>
                <a14:m>
                  <m:oMathPara xmlns:m="http://schemas.openxmlformats.org/officeDocument/2006/math">
                    <m:oMathParaPr>
                      <m:jc m:val="centerGroup"/>
                    </m:oMathParaPr>
                    <m:oMath xmlns:m="http://schemas.openxmlformats.org/officeDocument/2006/math">
                      <m:sSub>
                        <m:sSubPr>
                          <m:ctrlPr>
                            <a:rPr lang="en-AU" sz="1800" i="1" smtClean="0">
                              <a:latin typeface="Cambria Math" panose="02040503050406030204" pitchFamily="18" charset="0"/>
                            </a:rPr>
                          </m:ctrlPr>
                        </m:sSubPr>
                        <m:e>
                          <m:r>
                            <a:rPr lang="en-AU" sz="1800" b="0" i="1" smtClean="0">
                              <a:latin typeface="Cambria Math" panose="02040503050406030204" pitchFamily="18" charset="0"/>
                            </a:rPr>
                            <m:t>𝑚</m:t>
                          </m:r>
                        </m:e>
                        <m:sub>
                          <m:r>
                            <a:rPr lang="en-AU" sz="1800" b="0" i="1" smtClean="0">
                              <a:latin typeface="Cambria Math" panose="02040503050406030204" pitchFamily="18" charset="0"/>
                            </a:rPr>
                            <m:t>𝑡𝑎𝑛𝑔𝑒𝑛𝑡</m:t>
                          </m:r>
                        </m:sub>
                      </m:sSub>
                      <m:r>
                        <m:rPr>
                          <m:aln/>
                        </m:rPr>
                        <a:rPr lang="en-AU" sz="1800" i="1">
                          <a:latin typeface="Cambria Math" panose="02040503050406030204" pitchFamily="18" charset="0"/>
                        </a:rPr>
                        <m:t>=</m:t>
                      </m:r>
                      <m:r>
                        <a:rPr lang="en-AU" sz="1800" i="1">
                          <a:latin typeface="Cambria Math" panose="02040503050406030204" pitchFamily="18" charset="0"/>
                        </a:rPr>
                        <m:t>2</m:t>
                      </m:r>
                      <m:r>
                        <a:rPr lang="en-AU" sz="1800" i="1">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m:t>
                      </m:r>
                      <m:r>
                        <a:rPr lang="en-AU" sz="1800" i="1">
                          <a:latin typeface="Cambria Math" panose="02040503050406030204" pitchFamily="18" charset="0"/>
                          <a:ea typeface="Cambria Math" panose="02040503050406030204" pitchFamily="18" charset="0"/>
                        </a:rPr>
                        <m:t>−2</m:t>
                      </m:r>
                      <m:r>
                        <a:rPr lang="en-AU" sz="1800" b="0" i="1" smtClean="0">
                          <a:latin typeface="Cambria Math" panose="02040503050406030204" pitchFamily="18" charset="0"/>
                          <a:ea typeface="Cambria Math" panose="02040503050406030204" pitchFamily="18" charset="0"/>
                        </a:rPr>
                        <m:t>)</m:t>
                      </m:r>
                      <m:r>
                        <a:rPr lang="en-AU" sz="1800" i="1">
                          <a:latin typeface="Cambria Math" panose="02040503050406030204" pitchFamily="18" charset="0"/>
                          <a:ea typeface="Cambria Math" panose="02040503050406030204" pitchFamily="18" charset="0"/>
                        </a:rPr>
                        <m:t>+3</m:t>
                      </m:r>
                    </m:oMath>
                    <m:oMath xmlns:m="http://schemas.openxmlformats.org/officeDocument/2006/math">
                      <m:r>
                        <m:rPr>
                          <m:aln/>
                        </m:rPr>
                        <a:rPr lang="en-AU" sz="1800" i="1">
                          <a:latin typeface="Cambria Math" panose="02040503050406030204" pitchFamily="18" charset="0"/>
                          <a:ea typeface="Cambria Math" panose="02040503050406030204" pitchFamily="18" charset="0"/>
                        </a:rPr>
                        <m:t>=</m:t>
                      </m:r>
                      <m:r>
                        <a:rPr lang="en-AU" sz="1800" i="1">
                          <a:latin typeface="Cambria Math" panose="02040503050406030204" pitchFamily="18" charset="0"/>
                          <a:ea typeface="Cambria Math" panose="02040503050406030204" pitchFamily="18" charset="0"/>
                        </a:rPr>
                        <m:t>−1</m:t>
                      </m:r>
                    </m:oMath>
                  </m:oMathPara>
                </a14:m>
                <a:br>
                  <a:rPr lang="en-AU" sz="1800" i="1" dirty="0">
                    <a:latin typeface="Cambria Math" panose="02040503050406030204" pitchFamily="18" charset="0"/>
                    <a:ea typeface="Cambria Math" panose="02040503050406030204" pitchFamily="18" charset="0"/>
                  </a:rPr>
                </a:br>
                <a14:m>
                  <m:oMath xmlns:m="http://schemas.openxmlformats.org/officeDocument/2006/math">
                    <m:r>
                      <a:rPr lang="en-AU" sz="180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𝑚</m:t>
                    </m:r>
                    <m:r>
                      <m:rPr>
                        <m:aln/>
                      </m:rP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−1 </m:t>
                    </m:r>
                  </m:oMath>
                </a14:m>
                <a:r>
                  <a:rPr lang="en-AU" sz="1800" b="0" i="0" dirty="0">
                    <a:latin typeface="+mj-lt"/>
                    <a:ea typeface="Cambria Math" panose="02040503050406030204" pitchFamily="18" charset="0"/>
                  </a:rPr>
                  <a:t>at</a:t>
                </a:r>
                <a14:m>
                  <m:oMath xmlns:m="http://schemas.openxmlformats.org/officeDocument/2006/math">
                    <m:r>
                      <a:rPr lang="en-AU" sz="1800" b="0" i="1" smtClean="0">
                        <a:latin typeface="Cambria Math" panose="02040503050406030204" pitchFamily="18" charset="0"/>
                        <a:ea typeface="Cambria Math" panose="02040503050406030204" pitchFamily="18" charset="0"/>
                      </a:rPr>
                      <m:t> (−2,−4)</m:t>
                    </m:r>
                  </m:oMath>
                </a14:m>
                <a:endParaRPr lang="en-AU" sz="1800" i="1" dirty="0">
                  <a:latin typeface="Cambria Math" panose="02040503050406030204" pitchFamily="18" charset="0"/>
                  <a:ea typeface="Cambria Math" panose="02040503050406030204" pitchFamily="18" charset="0"/>
                </a:endParaRPr>
              </a:p>
              <a:p>
                <a:pPr>
                  <a:lnSpc>
                    <a:spcPct val="150000"/>
                  </a:lnSpc>
                </a:pPr>
                <a:r>
                  <a:rPr lang="en-AU" sz="1800" u="sng" dirty="0"/>
                  <a:t>Finding the equation of the tangent</a:t>
                </a:r>
                <a:br>
                  <a:rPr lang="en-AU" sz="1800" i="1" dirty="0">
                    <a:latin typeface="Cambria Math" panose="02040503050406030204" pitchFamily="18" charset="0"/>
                    <a:ea typeface="Cambria Math" panose="02040503050406030204" pitchFamily="18" charset="0"/>
                  </a:rPr>
                </a:br>
                <a14:m>
                  <m:oMathPara xmlns:m="http://schemas.openxmlformats.org/officeDocument/2006/math">
                    <m:oMathParaPr>
                      <m:jc m:val="centerGroup"/>
                    </m:oMathParaPr>
                    <m:oMath xmlns:m="http://schemas.openxmlformats.org/officeDocument/2006/math">
                      <m:r>
                        <a:rPr lang="en-AU" sz="1800" i="1">
                          <a:latin typeface="Cambria Math" panose="02040503050406030204" pitchFamily="18" charset="0"/>
                          <a:ea typeface="Cambria Math" panose="02040503050406030204" pitchFamily="18" charset="0"/>
                        </a:rPr>
                        <m:t>𝑦</m:t>
                      </m:r>
                      <m:r>
                        <a:rPr lang="en-AU" sz="1800" i="1">
                          <a:latin typeface="Cambria Math" panose="02040503050406030204" pitchFamily="18" charset="0"/>
                          <a:ea typeface="Cambria Math" panose="02040503050406030204" pitchFamily="18" charset="0"/>
                        </a:rPr>
                        <m:t>−</m:t>
                      </m:r>
                      <m:sSub>
                        <m:sSubPr>
                          <m:ctrlPr>
                            <a:rPr lang="en-AU" sz="1800" i="1">
                              <a:latin typeface="Cambria Math" panose="02040503050406030204" pitchFamily="18" charset="0"/>
                              <a:ea typeface="Cambria Math" panose="02040503050406030204" pitchFamily="18" charset="0"/>
                            </a:rPr>
                          </m:ctrlPr>
                        </m:sSubPr>
                        <m:e>
                          <m:r>
                            <a:rPr lang="en-AU" sz="1800" i="1">
                              <a:latin typeface="Cambria Math" panose="02040503050406030204" pitchFamily="18" charset="0"/>
                              <a:ea typeface="Cambria Math" panose="02040503050406030204" pitchFamily="18" charset="0"/>
                            </a:rPr>
                            <m:t>𝑦</m:t>
                          </m:r>
                        </m:e>
                        <m:sub>
                          <m:r>
                            <a:rPr lang="en-AU" sz="1800" i="1">
                              <a:latin typeface="Cambria Math" panose="02040503050406030204" pitchFamily="18" charset="0"/>
                              <a:ea typeface="Cambria Math" panose="02040503050406030204" pitchFamily="18" charset="0"/>
                            </a:rPr>
                            <m:t>1</m:t>
                          </m:r>
                        </m:sub>
                      </m:sSub>
                      <m:r>
                        <m:rPr>
                          <m:aln/>
                        </m:rPr>
                        <a:rPr lang="en-AU" sz="1800" i="1">
                          <a:latin typeface="Cambria Math" panose="02040503050406030204" pitchFamily="18" charset="0"/>
                          <a:ea typeface="Cambria Math" panose="02040503050406030204" pitchFamily="18" charset="0"/>
                        </a:rPr>
                        <m:t>=</m:t>
                      </m:r>
                      <m:r>
                        <a:rPr lang="en-AU" sz="1800" i="1">
                          <a:latin typeface="Cambria Math" panose="02040503050406030204" pitchFamily="18" charset="0"/>
                          <a:ea typeface="Cambria Math" panose="02040503050406030204" pitchFamily="18" charset="0"/>
                        </a:rPr>
                        <m:t>𝑚</m:t>
                      </m:r>
                      <m:d>
                        <m:dPr>
                          <m:ctrlPr>
                            <a:rPr lang="en-AU" sz="1800" i="1">
                              <a:latin typeface="Cambria Math" panose="02040503050406030204" pitchFamily="18" charset="0"/>
                              <a:ea typeface="Cambria Math" panose="02040503050406030204" pitchFamily="18" charset="0"/>
                            </a:rPr>
                          </m:ctrlPr>
                        </m:dPr>
                        <m:e>
                          <m:r>
                            <a:rPr lang="en-AU" sz="1800" i="1">
                              <a:latin typeface="Cambria Math" panose="02040503050406030204" pitchFamily="18" charset="0"/>
                              <a:ea typeface="Cambria Math" panose="02040503050406030204" pitchFamily="18" charset="0"/>
                            </a:rPr>
                            <m:t>𝑥</m:t>
                          </m:r>
                          <m:r>
                            <a:rPr lang="en-AU" sz="1800" i="1">
                              <a:latin typeface="Cambria Math" panose="02040503050406030204" pitchFamily="18" charset="0"/>
                              <a:ea typeface="Cambria Math" panose="02040503050406030204" pitchFamily="18" charset="0"/>
                            </a:rPr>
                            <m:t>−</m:t>
                          </m:r>
                          <m:sSub>
                            <m:sSubPr>
                              <m:ctrlPr>
                                <a:rPr lang="en-AU" sz="1800" i="1">
                                  <a:latin typeface="Cambria Math" panose="02040503050406030204" pitchFamily="18" charset="0"/>
                                  <a:ea typeface="Cambria Math" panose="02040503050406030204" pitchFamily="18" charset="0"/>
                                </a:rPr>
                              </m:ctrlPr>
                            </m:sSubPr>
                            <m:e>
                              <m:r>
                                <a:rPr lang="en-AU" sz="1800" i="1">
                                  <a:latin typeface="Cambria Math" panose="02040503050406030204" pitchFamily="18" charset="0"/>
                                  <a:ea typeface="Cambria Math" panose="02040503050406030204" pitchFamily="18" charset="0"/>
                                </a:rPr>
                                <m:t>𝑥</m:t>
                              </m:r>
                            </m:e>
                            <m:sub>
                              <m:r>
                                <a:rPr lang="en-AU" sz="1800" i="1">
                                  <a:latin typeface="Cambria Math" panose="02040503050406030204" pitchFamily="18" charset="0"/>
                                  <a:ea typeface="Cambria Math" panose="02040503050406030204" pitchFamily="18" charset="0"/>
                                </a:rPr>
                                <m:t>1</m:t>
                              </m:r>
                            </m:sub>
                          </m:sSub>
                        </m:e>
                      </m:d>
                    </m:oMath>
                    <m:oMath xmlns:m="http://schemas.openxmlformats.org/officeDocument/2006/math">
                      <m:r>
                        <a:rPr lang="en-AU" sz="1800">
                          <a:latin typeface="Cambria Math" panose="02040503050406030204" pitchFamily="18" charset="0"/>
                          <a:ea typeface="Cambria Math" panose="02040503050406030204" pitchFamily="18" charset="0"/>
                        </a:rPr>
                        <m:t>     </m:t>
                      </m:r>
                      <m:r>
                        <a:rPr lang="en-AU" sz="1800" i="1">
                          <a:latin typeface="Cambria Math" panose="02040503050406030204" pitchFamily="18" charset="0"/>
                          <a:ea typeface="Cambria Math" panose="02040503050406030204" pitchFamily="18" charset="0"/>
                        </a:rPr>
                        <m:t>𝑦</m:t>
                      </m:r>
                      <m:r>
                        <a:rPr lang="en-AU" sz="1800" i="1">
                          <a:latin typeface="Cambria Math" panose="02040503050406030204" pitchFamily="18" charset="0"/>
                          <a:ea typeface="Cambria Math" panose="02040503050406030204" pitchFamily="18" charset="0"/>
                        </a:rPr>
                        <m:t>−(−4)</m:t>
                      </m:r>
                      <m:r>
                        <m:rPr>
                          <m:aln/>
                        </m:rPr>
                        <a:rPr lang="en-AU" sz="1800" i="1">
                          <a:latin typeface="Cambria Math" panose="02040503050406030204" pitchFamily="18" charset="0"/>
                          <a:ea typeface="Cambria Math" panose="02040503050406030204" pitchFamily="18" charset="0"/>
                        </a:rPr>
                        <m:t>=</m:t>
                      </m:r>
                      <m:r>
                        <a:rPr lang="en-AU" sz="1800" i="1">
                          <a:latin typeface="Cambria Math" panose="02040503050406030204" pitchFamily="18" charset="0"/>
                          <a:ea typeface="Cambria Math" panose="02040503050406030204" pitchFamily="18" charset="0"/>
                        </a:rPr>
                        <m:t>−1</m:t>
                      </m:r>
                      <m:d>
                        <m:dPr>
                          <m:ctrlPr>
                            <a:rPr lang="en-AU" sz="1800" i="1">
                              <a:latin typeface="Cambria Math" panose="02040503050406030204" pitchFamily="18" charset="0"/>
                              <a:ea typeface="Cambria Math" panose="02040503050406030204" pitchFamily="18" charset="0"/>
                            </a:rPr>
                          </m:ctrlPr>
                        </m:dPr>
                        <m:e>
                          <m:r>
                            <a:rPr lang="en-AU" sz="1800" i="1">
                              <a:latin typeface="Cambria Math" panose="02040503050406030204" pitchFamily="18" charset="0"/>
                              <a:ea typeface="Cambria Math" panose="02040503050406030204" pitchFamily="18" charset="0"/>
                            </a:rPr>
                            <m:t>𝑥</m:t>
                          </m:r>
                          <m:r>
                            <a:rPr lang="en-AU" sz="1800" i="1">
                              <a:latin typeface="Cambria Math" panose="02040503050406030204" pitchFamily="18" charset="0"/>
                              <a:ea typeface="Cambria Math" panose="02040503050406030204" pitchFamily="18" charset="0"/>
                            </a:rPr>
                            <m:t>−(−2)</m:t>
                          </m:r>
                        </m:e>
                      </m:d>
                    </m:oMath>
                    <m:oMath xmlns:m="http://schemas.openxmlformats.org/officeDocument/2006/math">
                      <m:r>
                        <a:rPr lang="en-AU" sz="1800" i="1">
                          <a:latin typeface="Cambria Math" panose="02040503050406030204" pitchFamily="18" charset="0"/>
                          <a:ea typeface="Cambria Math" panose="02040503050406030204" pitchFamily="18" charset="0"/>
                        </a:rPr>
                        <m:t>𝑦</m:t>
                      </m:r>
                      <m:r>
                        <a:rPr lang="en-AU" sz="1800" i="1">
                          <a:latin typeface="Cambria Math" panose="02040503050406030204" pitchFamily="18" charset="0"/>
                          <a:ea typeface="Cambria Math" panose="02040503050406030204" pitchFamily="18" charset="0"/>
                        </a:rPr>
                        <m:t>+4</m:t>
                      </m:r>
                      <m:r>
                        <m:rPr>
                          <m:aln/>
                        </m:rPr>
                        <a:rPr lang="en-AU" sz="1800" i="1">
                          <a:latin typeface="Cambria Math" panose="02040503050406030204" pitchFamily="18" charset="0"/>
                          <a:ea typeface="Cambria Math" panose="02040503050406030204" pitchFamily="18" charset="0"/>
                        </a:rPr>
                        <m:t>=</m:t>
                      </m:r>
                      <m:r>
                        <a:rPr lang="en-AU" sz="1800" i="1">
                          <a:latin typeface="Cambria Math" panose="02040503050406030204" pitchFamily="18" charset="0"/>
                          <a:ea typeface="Cambria Math" panose="02040503050406030204" pitchFamily="18" charset="0"/>
                        </a:rPr>
                        <m:t>−</m:t>
                      </m:r>
                      <m:r>
                        <a:rPr lang="en-AU" sz="1800" i="1">
                          <a:latin typeface="Cambria Math" panose="02040503050406030204" pitchFamily="18" charset="0"/>
                          <a:ea typeface="Cambria Math" panose="02040503050406030204" pitchFamily="18" charset="0"/>
                        </a:rPr>
                        <m:t>𝑥</m:t>
                      </m:r>
                      <m:r>
                        <a:rPr lang="en-AU" sz="1800" i="1">
                          <a:latin typeface="Cambria Math" panose="02040503050406030204" pitchFamily="18" charset="0"/>
                          <a:ea typeface="Cambria Math" panose="02040503050406030204" pitchFamily="18" charset="0"/>
                        </a:rPr>
                        <m:t>−2</m:t>
                      </m:r>
                    </m:oMath>
                    <m:oMath xmlns:m="http://schemas.openxmlformats.org/officeDocument/2006/math">
                      <m:r>
                        <a:rPr lang="en-AU" sz="1800" i="1">
                          <a:latin typeface="Cambria Math" panose="02040503050406030204" pitchFamily="18" charset="0"/>
                          <a:ea typeface="Cambria Math" panose="02040503050406030204" pitchFamily="18" charset="0"/>
                        </a:rPr>
                        <m:t>𝑦</m:t>
                      </m:r>
                      <m:r>
                        <m:rPr>
                          <m:aln/>
                        </m:rPr>
                        <a:rPr lang="en-AU" sz="1800" i="1">
                          <a:latin typeface="Cambria Math" panose="02040503050406030204" pitchFamily="18" charset="0"/>
                          <a:ea typeface="Cambria Math" panose="02040503050406030204" pitchFamily="18" charset="0"/>
                        </a:rPr>
                        <m:t>=</m:t>
                      </m:r>
                      <m:r>
                        <a:rPr lang="en-AU" sz="1800" i="1">
                          <a:latin typeface="Cambria Math" panose="02040503050406030204" pitchFamily="18" charset="0"/>
                          <a:ea typeface="Cambria Math" panose="02040503050406030204" pitchFamily="18" charset="0"/>
                        </a:rPr>
                        <m:t>−</m:t>
                      </m:r>
                      <m:r>
                        <a:rPr lang="en-AU" sz="1800" i="1">
                          <a:latin typeface="Cambria Math" panose="02040503050406030204" pitchFamily="18" charset="0"/>
                          <a:ea typeface="Cambria Math" panose="02040503050406030204" pitchFamily="18" charset="0"/>
                        </a:rPr>
                        <m:t>𝑥</m:t>
                      </m:r>
                      <m:r>
                        <a:rPr lang="en-AU" sz="1800" i="1">
                          <a:latin typeface="Cambria Math" panose="02040503050406030204" pitchFamily="18" charset="0"/>
                          <a:ea typeface="Cambria Math" panose="02040503050406030204" pitchFamily="18" charset="0"/>
                        </a:rPr>
                        <m:t>−6</m:t>
                      </m:r>
                    </m:oMath>
                    <m:oMath xmlns:m="http://schemas.openxmlformats.org/officeDocument/2006/math">
                      <m:r>
                        <a:rPr lang="en-AU" sz="1800" i="1">
                          <a:latin typeface="Cambria Math" panose="02040503050406030204" pitchFamily="18" charset="0"/>
                          <a:ea typeface="Cambria Math" panose="02040503050406030204" pitchFamily="18" charset="0"/>
                        </a:rPr>
                        <m:t>𝑥</m:t>
                      </m:r>
                      <m:r>
                        <a:rPr lang="en-AU" sz="1800" i="1">
                          <a:latin typeface="Cambria Math" panose="02040503050406030204" pitchFamily="18" charset="0"/>
                          <a:ea typeface="Cambria Math" panose="02040503050406030204" pitchFamily="18" charset="0"/>
                        </a:rPr>
                        <m:t>+</m:t>
                      </m:r>
                      <m:r>
                        <a:rPr lang="en-AU" sz="1800" i="1">
                          <a:latin typeface="Cambria Math" panose="02040503050406030204" pitchFamily="18" charset="0"/>
                          <a:ea typeface="Cambria Math" panose="02040503050406030204" pitchFamily="18" charset="0"/>
                        </a:rPr>
                        <m:t>𝑦</m:t>
                      </m:r>
                      <m:r>
                        <a:rPr lang="en-AU" sz="1800" i="1">
                          <a:latin typeface="Cambria Math" panose="02040503050406030204" pitchFamily="18" charset="0"/>
                          <a:ea typeface="Cambria Math" panose="02040503050406030204" pitchFamily="18" charset="0"/>
                        </a:rPr>
                        <m:t>+6</m:t>
                      </m:r>
                      <m:r>
                        <m:rPr>
                          <m:aln/>
                        </m:rPr>
                        <a:rPr lang="en-AU" sz="1800" i="1">
                          <a:latin typeface="Cambria Math" panose="02040503050406030204" pitchFamily="18" charset="0"/>
                          <a:ea typeface="Cambria Math" panose="02040503050406030204" pitchFamily="18" charset="0"/>
                        </a:rPr>
                        <m:t>=</m:t>
                      </m:r>
                      <m:r>
                        <a:rPr lang="en-AU" sz="1800" i="1">
                          <a:latin typeface="Cambria Math" panose="02040503050406030204" pitchFamily="18" charset="0"/>
                          <a:ea typeface="Cambria Math" panose="02040503050406030204" pitchFamily="18" charset="0"/>
                        </a:rPr>
                        <m:t>0</m:t>
                      </m:r>
                    </m:oMath>
                  </m:oMathPara>
                </a14:m>
                <a:br>
                  <a:rPr lang="en-AU" sz="1800" dirty="0">
                    <a:ea typeface="Cambria Math" panose="02040503050406030204" pitchFamily="18" charset="0"/>
                  </a:rPr>
                </a:br>
                <a:endParaRPr lang="en-AU" sz="1800" dirty="0"/>
              </a:p>
            </p:txBody>
          </p:sp>
        </mc:Choice>
        <mc:Fallback xmlns="">
          <p:sp>
            <p:nvSpPr>
              <p:cNvPr id="23" name="TextBox 22">
                <a:extLst>
                  <a:ext uri="{FF2B5EF4-FFF2-40B4-BE49-F238E27FC236}">
                    <a16:creationId xmlns:a16="http://schemas.microsoft.com/office/drawing/2014/main" id="{39467B1B-8CC8-D39D-BC63-0CD639F664EE}"/>
                  </a:ext>
                </a:extLst>
              </p:cNvPr>
              <p:cNvSpPr txBox="1">
                <a:spLocks noRot="1" noChangeAspect="1" noMove="1" noResize="1" noEditPoints="1" noAdjustHandles="1" noChangeArrowheads="1" noChangeShapeType="1" noTextEdit="1"/>
              </p:cNvSpPr>
              <p:nvPr/>
            </p:nvSpPr>
            <p:spPr>
              <a:xfrm>
                <a:off x="4437760" y="2350006"/>
                <a:ext cx="3026229" cy="4165994"/>
              </a:xfrm>
              <a:prstGeom prst="rect">
                <a:avLst/>
              </a:prstGeom>
              <a:blipFill>
                <a:blip r:embed="rId6"/>
                <a:stretch>
                  <a:fillRect l="-4839" t="-1754" r="-21573"/>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7E422FF-CE3A-0AFA-5188-9042BC5C9CBF}"/>
                  </a:ext>
                </a:extLst>
              </p:cNvPr>
              <p:cNvSpPr txBox="1"/>
              <p:nvPr/>
            </p:nvSpPr>
            <p:spPr>
              <a:xfrm>
                <a:off x="9257688" y="4422531"/>
                <a:ext cx="914400" cy="345411"/>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(−2,−4)</m:t>
                      </m:r>
                    </m:oMath>
                  </m:oMathPara>
                </a14:m>
                <a:endParaRPr lang="en-AU" sz="1800" dirty="0"/>
              </a:p>
            </p:txBody>
          </p:sp>
        </mc:Choice>
        <mc:Fallback xmlns="">
          <p:sp>
            <p:nvSpPr>
              <p:cNvPr id="7" name="TextBox 6">
                <a:extLst>
                  <a:ext uri="{FF2B5EF4-FFF2-40B4-BE49-F238E27FC236}">
                    <a16:creationId xmlns:a16="http://schemas.microsoft.com/office/drawing/2014/main" id="{47E422FF-CE3A-0AFA-5188-9042BC5C9CBF}"/>
                  </a:ext>
                </a:extLst>
              </p:cNvPr>
              <p:cNvSpPr txBox="1">
                <a:spLocks noRot="1" noChangeAspect="1" noMove="1" noResize="1" noEditPoints="1" noAdjustHandles="1" noChangeArrowheads="1" noChangeShapeType="1" noTextEdit="1"/>
              </p:cNvSpPr>
              <p:nvPr/>
            </p:nvSpPr>
            <p:spPr>
              <a:xfrm>
                <a:off x="9257688" y="4422531"/>
                <a:ext cx="914400" cy="345411"/>
              </a:xfrm>
              <a:prstGeom prst="rect">
                <a:avLst/>
              </a:prstGeom>
              <a:blipFill>
                <a:blip r:embed="rId7"/>
                <a:stretch>
                  <a:fillRect l="-10000" r="-10000" b="-8772"/>
                </a:stretch>
              </a:blipFill>
            </p:spPr>
            <p:txBody>
              <a:bodyPr/>
              <a:lstStyle/>
              <a:p>
                <a:r>
                  <a:rPr lang="en-AU">
                    <a:noFill/>
                  </a:rPr>
                  <a:t> </a:t>
                </a:r>
              </a:p>
            </p:txBody>
          </p:sp>
        </mc:Fallback>
      </mc:AlternateContent>
      <p:pic>
        <p:nvPicPr>
          <p:cNvPr id="16" name="Picture 15" descr="Graph of the parabola and tangent at the point (-2,-4) ">
            <a:extLst>
              <a:ext uri="{FF2B5EF4-FFF2-40B4-BE49-F238E27FC236}">
                <a16:creationId xmlns:a16="http://schemas.microsoft.com/office/drawing/2014/main" id="{D8946B58-79F4-4D2D-810E-EA3E7C0E01CA}"/>
              </a:ext>
            </a:extLst>
          </p:cNvPr>
          <p:cNvPicPr>
            <a:picLocks noChangeAspect="1"/>
          </p:cNvPicPr>
          <p:nvPr/>
        </p:nvPicPr>
        <p:blipFill>
          <a:blip r:embed="rId8"/>
          <a:stretch>
            <a:fillRect/>
          </a:stretch>
        </p:blipFill>
        <p:spPr>
          <a:xfrm>
            <a:off x="8525966" y="2350006"/>
            <a:ext cx="3500424" cy="3500424"/>
          </a:xfrm>
          <a:prstGeom prst="rect">
            <a:avLst/>
          </a:prstGeom>
        </p:spPr>
      </p:pic>
      <p:sp>
        <p:nvSpPr>
          <p:cNvPr id="24" name="Speech Bubble: Rectangle with Corners Rounded 23">
            <a:extLst>
              <a:ext uri="{FF2B5EF4-FFF2-40B4-BE49-F238E27FC236}">
                <a16:creationId xmlns:a16="http://schemas.microsoft.com/office/drawing/2014/main" id="{63757D9C-77E9-B6A1-E06E-C82613AE9A18}"/>
              </a:ext>
            </a:extLst>
          </p:cNvPr>
          <p:cNvSpPr/>
          <p:nvPr/>
        </p:nvSpPr>
        <p:spPr>
          <a:xfrm>
            <a:off x="2117034" y="4885655"/>
            <a:ext cx="2378237" cy="1631631"/>
          </a:xfrm>
          <a:prstGeom prst="wedgeRoundRectCallout">
            <a:avLst>
              <a:gd name="adj1" fmla="val 40445"/>
              <a:gd name="adj2" fmla="val -6362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600" dirty="0"/>
              <a:t>Why is the equation of the tangent given in two different forms? Does it matter?</a:t>
            </a:r>
          </a:p>
        </p:txBody>
      </p:sp>
      <p:sp>
        <p:nvSpPr>
          <p:cNvPr id="2" name="Speech Bubble: Rectangle with Corners Rounded 1">
            <a:extLst>
              <a:ext uri="{FF2B5EF4-FFF2-40B4-BE49-F238E27FC236}">
                <a16:creationId xmlns:a16="http://schemas.microsoft.com/office/drawing/2014/main" id="{F0D26F56-45EA-0083-3F56-CF5F84935CAA}"/>
              </a:ext>
            </a:extLst>
          </p:cNvPr>
          <p:cNvSpPr/>
          <p:nvPr/>
        </p:nvSpPr>
        <p:spPr>
          <a:xfrm>
            <a:off x="9806133" y="162000"/>
            <a:ext cx="2180145" cy="1379330"/>
          </a:xfrm>
          <a:prstGeom prst="wedgeRoundRectCallout">
            <a:avLst>
              <a:gd name="adj1" fmla="val -58467"/>
              <a:gd name="adj2" fmla="val 10412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600" dirty="0"/>
              <a:t>Why are we using the first derivative to find the gradient?</a:t>
            </a:r>
          </a:p>
        </p:txBody>
      </p:sp>
      <p:sp>
        <p:nvSpPr>
          <p:cNvPr id="6" name="Speech Bubble: Rectangle with Corners Rounded 5">
            <a:extLst>
              <a:ext uri="{FF2B5EF4-FFF2-40B4-BE49-F238E27FC236}">
                <a16:creationId xmlns:a16="http://schemas.microsoft.com/office/drawing/2014/main" id="{7BF25FBD-38BA-7E8B-AAFE-A012670CF338}"/>
              </a:ext>
            </a:extLst>
          </p:cNvPr>
          <p:cNvSpPr/>
          <p:nvPr/>
        </p:nvSpPr>
        <p:spPr>
          <a:xfrm>
            <a:off x="7029407" y="5560405"/>
            <a:ext cx="2862240" cy="1135595"/>
          </a:xfrm>
          <a:prstGeom prst="wedgeRoundRectCallout">
            <a:avLst>
              <a:gd name="adj1" fmla="val 2278"/>
              <a:gd name="adj2" fmla="val -10704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600" dirty="0"/>
              <a:t>What would change if you were finding the equation of the normal? </a:t>
            </a:r>
          </a:p>
        </p:txBody>
      </p:sp>
    </p:spTree>
    <p:extLst>
      <p:ext uri="{BB962C8B-B14F-4D97-AF65-F5344CB8AC3E}">
        <p14:creationId xmlns:p14="http://schemas.microsoft.com/office/powerpoint/2010/main" val="398314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066BB2-79AC-DF13-0444-D81A94B2F46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dirty="0"/>
          </a:p>
        </p:txBody>
      </p:sp>
      <p:sp>
        <p:nvSpPr>
          <p:cNvPr id="3" name="Title 2">
            <a:extLst>
              <a:ext uri="{FF2B5EF4-FFF2-40B4-BE49-F238E27FC236}">
                <a16:creationId xmlns:a16="http://schemas.microsoft.com/office/drawing/2014/main" id="{3C62A30F-6710-05FB-60E3-B80C6F844834}"/>
              </a:ext>
            </a:extLst>
          </p:cNvPr>
          <p:cNvSpPr>
            <a:spLocks noGrp="1"/>
          </p:cNvSpPr>
          <p:nvPr>
            <p:ph type="title"/>
          </p:nvPr>
        </p:nvSpPr>
        <p:spPr/>
        <p:txBody>
          <a:bodyPr/>
          <a:lstStyle/>
          <a:p>
            <a:r>
              <a:rPr lang="en-AU" dirty="0">
                <a:latin typeface="+mj-lt"/>
              </a:rPr>
              <a:t>Equation of a tangent (2)</a:t>
            </a:r>
          </a:p>
        </p:txBody>
      </p:sp>
      <p:sp>
        <p:nvSpPr>
          <p:cNvPr id="4" name="Text Placeholder 3">
            <a:extLst>
              <a:ext uri="{FF2B5EF4-FFF2-40B4-BE49-F238E27FC236}">
                <a16:creationId xmlns:a16="http://schemas.microsoft.com/office/drawing/2014/main" id="{49E943AC-5EC4-A7E7-2FBB-64DD09E322F2}"/>
              </a:ext>
            </a:extLst>
          </p:cNvPr>
          <p:cNvSpPr>
            <a:spLocks noGrp="1"/>
          </p:cNvSpPr>
          <p:nvPr>
            <p:ph type="body" sz="quarter" idx="18"/>
          </p:nvPr>
        </p:nvSpPr>
        <p:spPr/>
        <p:txBody>
          <a:bodyPr/>
          <a:lstStyle/>
          <a:p>
            <a:r>
              <a:rPr lang="en-AU" dirty="0">
                <a:latin typeface="+mj-lt"/>
              </a:rPr>
              <a:t>Your turn – Question 1</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393BFC5F-714A-E247-AD99-2B3611DD3153}"/>
                  </a:ext>
                </a:extLst>
              </p:cNvPr>
              <p:cNvSpPr>
                <a:spLocks noGrp="1"/>
              </p:cNvSpPr>
              <p:nvPr>
                <p:ph type="body" sz="quarter" idx="17"/>
              </p:nvPr>
            </p:nvSpPr>
            <p:spPr>
              <a:xfrm>
                <a:off x="359999" y="1373644"/>
                <a:ext cx="11484000" cy="692537"/>
              </a:xfrm>
            </p:spPr>
            <p:txBody>
              <a:bodyPr/>
              <a:lstStyle/>
              <a:p>
                <a:r>
                  <a:rPr lang="en-AU" dirty="0"/>
                  <a:t>Find the equation of the tangent to the curve </a:t>
                </a:r>
                <a14:m>
                  <m:oMath xmlns:m="http://schemas.openxmlformats.org/officeDocument/2006/math">
                    <m:r>
                      <a:rPr lang="en-AU" i="1" smtClean="0">
                        <a:latin typeface="Cambria Math" panose="02040503050406030204" pitchFamily="18" charset="0"/>
                      </a:rPr>
                      <m:t>𝑦</m:t>
                    </m:r>
                    <m:r>
                      <a:rPr lang="en-AU" i="1" smtClean="0">
                        <a:latin typeface="Cambria Math" panose="02040503050406030204" pitchFamily="18" charset="0"/>
                      </a:rPr>
                      <m:t>=</m:t>
                    </m:r>
                    <m:sSup>
                      <m:sSupPr>
                        <m:ctrlPr>
                          <a:rPr lang="es-ES" i="1">
                            <a:latin typeface="Cambria Math" panose="02040503050406030204" pitchFamily="18" charset="0"/>
                          </a:rPr>
                        </m:ctrlPr>
                      </m:sSupPr>
                      <m:e>
                        <m:r>
                          <a:rPr lang="es-ES" i="1">
                            <a:latin typeface="Cambria Math" panose="02040503050406030204" pitchFamily="18" charset="0"/>
                          </a:rPr>
                          <m:t>𝑥</m:t>
                        </m:r>
                      </m:e>
                      <m:sup>
                        <m:r>
                          <a:rPr lang="en-AU" b="0" i="1" smtClean="0">
                            <a:latin typeface="Cambria Math" panose="02040503050406030204" pitchFamily="18" charset="0"/>
                          </a:rPr>
                          <m:t>3</m:t>
                        </m:r>
                      </m:sup>
                    </m:sSup>
                    <m:r>
                      <a:rPr lang="es-ES" i="1">
                        <a:latin typeface="Cambria Math" panose="02040503050406030204" pitchFamily="18" charset="0"/>
                      </a:rPr>
                      <m:t>+</m:t>
                    </m:r>
                    <m:sSup>
                      <m:sSupPr>
                        <m:ctrlPr>
                          <a:rPr lang="es-ES" i="1">
                            <a:latin typeface="Cambria Math" panose="02040503050406030204" pitchFamily="18" charset="0"/>
                          </a:rPr>
                        </m:ctrlPr>
                      </m:sSupPr>
                      <m:e>
                        <m:r>
                          <a:rPr lang="en-AU" b="0" i="1" smtClean="0">
                            <a:latin typeface="Cambria Math" panose="02040503050406030204" pitchFamily="18" charset="0"/>
                          </a:rPr>
                          <m:t>2</m:t>
                        </m:r>
                        <m:r>
                          <a:rPr lang="es-ES" i="1">
                            <a:latin typeface="Cambria Math" panose="02040503050406030204" pitchFamily="18" charset="0"/>
                          </a:rPr>
                          <m:t>𝑥</m:t>
                        </m:r>
                      </m:e>
                      <m:sup>
                        <m:r>
                          <a:rPr lang="en-AU" b="0" i="1" smtClean="0">
                            <a:latin typeface="Cambria Math" panose="02040503050406030204" pitchFamily="18" charset="0"/>
                          </a:rPr>
                          <m:t>2</m:t>
                        </m:r>
                      </m:sup>
                    </m:sSup>
                    <m:r>
                      <a:rPr lang="es-ES" i="1">
                        <a:latin typeface="Cambria Math" panose="02040503050406030204" pitchFamily="18" charset="0"/>
                      </a:rPr>
                      <m:t>−2</m:t>
                    </m:r>
                    <m:r>
                      <a:rPr lang="es-ES" i="1">
                        <a:latin typeface="Cambria Math" panose="02040503050406030204" pitchFamily="18" charset="0"/>
                      </a:rPr>
                      <m:t>𝑥</m:t>
                    </m:r>
                    <m:r>
                      <a:rPr lang="en-AU" b="0" i="1" smtClean="0">
                        <a:latin typeface="Cambria Math" panose="02040503050406030204" pitchFamily="18" charset="0"/>
                      </a:rPr>
                      <m:t>−1</m:t>
                    </m:r>
                  </m:oMath>
                </a14:m>
                <a:r>
                  <a:rPr lang="en-AU" dirty="0"/>
                  <a:t> at the point </a:t>
                </a:r>
                <a14:m>
                  <m:oMath xmlns:m="http://schemas.openxmlformats.org/officeDocument/2006/math">
                    <m:r>
                      <a:rPr lang="en-AU" i="1" dirty="0">
                        <a:latin typeface="Cambria Math" panose="02040503050406030204" pitchFamily="18" charset="0"/>
                      </a:rPr>
                      <m:t>𝑥</m:t>
                    </m:r>
                    <m:r>
                      <a:rPr lang="en-AU" i="1" dirty="0">
                        <a:latin typeface="Cambria Math" panose="02040503050406030204" pitchFamily="18" charset="0"/>
                      </a:rPr>
                      <m:t>=−3</m:t>
                    </m:r>
                  </m:oMath>
                </a14:m>
                <a:r>
                  <a:rPr lang="en-AU" dirty="0"/>
                  <a:t>.</a:t>
                </a:r>
              </a:p>
            </p:txBody>
          </p:sp>
        </mc:Choice>
        <mc:Fallback xmlns="">
          <p:sp>
            <p:nvSpPr>
              <p:cNvPr id="5" name="Text Placeholder 4">
                <a:extLst>
                  <a:ext uri="{FF2B5EF4-FFF2-40B4-BE49-F238E27FC236}">
                    <a16:creationId xmlns:a16="http://schemas.microsoft.com/office/drawing/2014/main" id="{393BFC5F-714A-E247-AD99-2B3611DD3153}"/>
                  </a:ext>
                </a:extLst>
              </p:cNvPr>
              <p:cNvSpPr>
                <a:spLocks noGrp="1" noRot="1" noChangeAspect="1" noMove="1" noResize="1" noEditPoints="1" noAdjustHandles="1" noChangeArrowheads="1" noChangeShapeType="1" noTextEdit="1"/>
              </p:cNvSpPr>
              <p:nvPr>
                <p:ph type="body" sz="quarter" idx="17"/>
              </p:nvPr>
            </p:nvSpPr>
            <p:spPr>
              <a:xfrm>
                <a:off x="359999" y="1373644"/>
                <a:ext cx="11484000" cy="692537"/>
              </a:xfrm>
              <a:blipFill>
                <a:blip r:embed="rId4"/>
                <a:stretch>
                  <a:fillRect l="-132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D532622-4D4E-C4B0-453E-47B96CC5301B}"/>
                  </a:ext>
                </a:extLst>
              </p:cNvPr>
              <p:cNvSpPr txBox="1"/>
              <p:nvPr/>
            </p:nvSpPr>
            <p:spPr>
              <a:xfrm>
                <a:off x="359999" y="1888713"/>
                <a:ext cx="3939439" cy="4627287"/>
              </a:xfrm>
              <a:prstGeom prst="rect">
                <a:avLst/>
              </a:prstGeom>
              <a:noFill/>
            </p:spPr>
            <p:txBody>
              <a:bodyPr wrap="none" lIns="0" tIns="0" rIns="0" bIns="0" rtlCol="0">
                <a:noAutofit/>
              </a:bodyPr>
              <a:lstStyle/>
              <a:p>
                <a:pPr/>
                <a14:m>
                  <m:oMathPara xmlns:m="http://schemas.openxmlformats.org/officeDocument/2006/math">
                    <m:oMathParaPr>
                      <m:jc m:val="left"/>
                    </m:oMathParaPr>
                    <m:oMath xmlns:m="http://schemas.openxmlformats.org/officeDocument/2006/math">
                      <m:r>
                        <m:rPr>
                          <m:nor/>
                        </m:rPr>
                        <a:rPr lang="en-AU" sz="1800" dirty="0">
                          <a:solidFill>
                            <a:schemeClr val="accent2"/>
                          </a:solidFill>
                        </a:rPr>
                        <m:t>Solution</m:t>
                      </m:r>
                      <m:r>
                        <m:rPr>
                          <m:nor/>
                        </m:rPr>
                        <a:rPr lang="en-AU" sz="1800" dirty="0">
                          <a:solidFill>
                            <a:schemeClr val="accent2"/>
                          </a:solidFill>
                        </a:rPr>
                        <m:t>:</m:t>
                      </m:r>
                    </m:oMath>
                  </m:oMathPara>
                </a14:m>
                <a:endParaRPr lang="en-AU" sz="1800" dirty="0">
                  <a:solidFill>
                    <a:schemeClr val="accent2"/>
                  </a:solidFill>
                </a:endParaRPr>
              </a:p>
              <a:p>
                <a:pPr>
                  <a:lnSpc>
                    <a:spcPct val="150000"/>
                  </a:lnSpc>
                </a:pPr>
                <a14:m>
                  <m:oMathPara xmlns:m="http://schemas.openxmlformats.org/officeDocument/2006/math">
                    <m:oMathParaPr>
                      <m:jc m:val="left"/>
                    </m:oMathParaPr>
                    <m:oMath xmlns:m="http://schemas.openxmlformats.org/officeDocument/2006/math">
                      <m:r>
                        <m:rPr>
                          <m:nor/>
                        </m:rPr>
                        <a:rPr lang="en-AU" sz="1800" u="sng" dirty="0"/>
                        <m:t>Finding</m:t>
                      </m:r>
                      <m:r>
                        <m:rPr>
                          <m:nor/>
                        </m:rPr>
                        <a:rPr lang="en-AU" sz="1800" u="sng" dirty="0"/>
                        <m:t> </m:t>
                      </m:r>
                      <m:r>
                        <m:rPr>
                          <m:nor/>
                        </m:rPr>
                        <a:rPr lang="en-AU" sz="1800" u="sng" dirty="0"/>
                        <m:t>the</m:t>
                      </m:r>
                      <m:r>
                        <m:rPr>
                          <m:nor/>
                        </m:rPr>
                        <a:rPr lang="en-AU" sz="1800" u="sng" dirty="0"/>
                        <m:t> </m:t>
                      </m:r>
                      <m:r>
                        <m:rPr>
                          <m:sty m:val="p"/>
                        </m:rPr>
                        <a:rPr lang="en-AU" sz="1800" u="sng" dirty="0">
                          <a:latin typeface="Cambria Math" panose="02040503050406030204" pitchFamily="18" charset="0"/>
                        </a:rPr>
                        <m:t>y</m:t>
                      </m:r>
                      <m:r>
                        <m:rPr>
                          <m:nor/>
                        </m:rPr>
                        <a:rPr lang="en-AU" sz="1800" u="sng" dirty="0"/>
                        <m:t> </m:t>
                      </m:r>
                      <m:r>
                        <m:rPr>
                          <m:nor/>
                        </m:rPr>
                        <a:rPr lang="en-AU" sz="1800" u="sng" dirty="0"/>
                        <m:t>value</m:t>
                      </m:r>
                      <m:r>
                        <m:rPr>
                          <m:nor/>
                        </m:rPr>
                        <a:rPr lang="en-AU" sz="1800" u="sng" dirty="0"/>
                        <m:t> </m:t>
                      </m:r>
                      <m:r>
                        <m:rPr>
                          <m:nor/>
                        </m:rPr>
                        <a:rPr lang="en-AU" sz="1800" u="sng" dirty="0"/>
                        <m:t>of</m:t>
                      </m:r>
                      <m:r>
                        <m:rPr>
                          <m:nor/>
                        </m:rPr>
                        <a:rPr lang="en-AU" sz="1800" u="sng" dirty="0"/>
                        <m:t> </m:t>
                      </m:r>
                      <m:r>
                        <m:rPr>
                          <m:nor/>
                        </m:rPr>
                        <a:rPr lang="en-AU" sz="1800" u="sng" dirty="0"/>
                        <m:t>the</m:t>
                      </m:r>
                      <m:r>
                        <m:rPr>
                          <m:nor/>
                        </m:rPr>
                        <a:rPr lang="en-AU" sz="1800" u="sng" dirty="0"/>
                        <m:t> </m:t>
                      </m:r>
                      <m:r>
                        <m:rPr>
                          <m:nor/>
                        </m:rPr>
                        <a:rPr lang="en-AU" sz="1800" u="sng" dirty="0"/>
                        <m:t>point</m:t>
                      </m:r>
                    </m:oMath>
                  </m:oMathPara>
                </a14:m>
                <a:endParaRPr lang="en-AU" sz="1800" u="sng" dirty="0"/>
              </a:p>
              <a:p>
                <a:pPr>
                  <a:lnSpc>
                    <a:spcPct val="150000"/>
                  </a:lnSpc>
                </a:pPr>
                <a14:m>
                  <m:oMathPara xmlns:m="http://schemas.openxmlformats.org/officeDocument/2006/math">
                    <m:oMathParaPr>
                      <m:jc m:val="left"/>
                    </m:oMathParaPr>
                    <m:oMath xmlns:m="http://schemas.openxmlformats.org/officeDocument/2006/math">
                      <m:r>
                        <m:rPr>
                          <m:nor/>
                        </m:rPr>
                        <a:rPr lang="en-AU" sz="1800" dirty="0" smtClean="0"/>
                        <m:t>When</m:t>
                      </m:r>
                      <m:r>
                        <m:rPr>
                          <m:nor/>
                        </m:rPr>
                        <a:rPr lang="en-AU" sz="1800" dirty="0" smtClean="0"/>
                        <m:t> </m:t>
                      </m:r>
                    </m:oMath>
                  </m:oMathPara>
                </a14:m>
                <a:endParaRPr lang="en-AU" sz="1800" dirty="0"/>
              </a:p>
              <a:p>
                <a:pPr algn="ctr">
                  <a:lnSpc>
                    <a:spcPct val="150000"/>
                  </a:lnSpc>
                </a:pPr>
                <a14:m>
                  <m:oMathPara xmlns:m="http://schemas.openxmlformats.org/officeDocument/2006/math">
                    <m:oMathParaPr>
                      <m:jc m:val="left"/>
                    </m:oMathParaPr>
                    <m:oMath xmlns:m="http://schemas.openxmlformats.org/officeDocument/2006/math">
                      <m:r>
                        <a:rPr lang="en-AU" sz="1800" i="1">
                          <a:latin typeface="Cambria Math" panose="02040503050406030204" pitchFamily="18" charset="0"/>
                        </a:rPr>
                        <m:t>   </m:t>
                      </m:r>
                      <m:r>
                        <a:rPr lang="en-AU" sz="1800" i="1">
                          <a:latin typeface="Cambria Math" panose="02040503050406030204" pitchFamily="18" charset="0"/>
                        </a:rPr>
                        <m:t>𝑥</m:t>
                      </m:r>
                      <m:r>
                        <a:rPr lang="en-AU" sz="1800" i="1">
                          <a:latin typeface="Cambria Math" panose="02040503050406030204" pitchFamily="18" charset="0"/>
                        </a:rPr>
                        <m:t>=−3</m:t>
                      </m:r>
                    </m:oMath>
                    <m:oMath xmlns:m="http://schemas.openxmlformats.org/officeDocument/2006/math">
                      <m:r>
                        <a:rPr lang="en-AU" sz="1800">
                          <a:latin typeface="Cambria Math" panose="02040503050406030204" pitchFamily="18" charset="0"/>
                        </a:rPr>
                        <m:t>   </m:t>
                      </m:r>
                      <m:r>
                        <a:rPr lang="en-AU" sz="1800" i="1">
                          <a:latin typeface="Cambria Math" panose="02040503050406030204" pitchFamily="18" charset="0"/>
                        </a:rPr>
                        <m:t>𝑦</m:t>
                      </m:r>
                      <m:r>
                        <m:rPr>
                          <m:aln/>
                        </m:rPr>
                        <a:rPr lang="en-AU" sz="1800" i="1">
                          <a:latin typeface="Cambria Math" panose="02040503050406030204" pitchFamily="18" charset="0"/>
                        </a:rPr>
                        <m:t>=</m:t>
                      </m:r>
                      <m:sSup>
                        <m:sSupPr>
                          <m:ctrlPr>
                            <a:rPr lang="en-AU" sz="1800" i="1">
                              <a:latin typeface="Cambria Math" panose="02040503050406030204" pitchFamily="18" charset="0"/>
                            </a:rPr>
                          </m:ctrlPr>
                        </m:sSupPr>
                        <m:e>
                          <m:r>
                            <a:rPr lang="en-AU" sz="1800" i="1">
                              <a:latin typeface="Cambria Math" panose="02040503050406030204" pitchFamily="18" charset="0"/>
                            </a:rPr>
                            <m:t>(−</m:t>
                          </m:r>
                          <m:r>
                            <a:rPr lang="en-AU" sz="1800" b="0" i="1" smtClean="0">
                              <a:latin typeface="Cambria Math" panose="02040503050406030204" pitchFamily="18" charset="0"/>
                            </a:rPr>
                            <m:t>3</m:t>
                          </m:r>
                          <m:r>
                            <a:rPr lang="en-AU" sz="1800" i="1">
                              <a:latin typeface="Cambria Math" panose="02040503050406030204" pitchFamily="18" charset="0"/>
                            </a:rPr>
                            <m:t>)</m:t>
                          </m:r>
                        </m:e>
                        <m:sup>
                          <m:r>
                            <a:rPr lang="en-AU" sz="1800" b="0" i="1" smtClean="0">
                              <a:latin typeface="Cambria Math" panose="02040503050406030204" pitchFamily="18" charset="0"/>
                            </a:rPr>
                            <m:t>3</m:t>
                          </m:r>
                        </m:sup>
                      </m:sSup>
                      <m:r>
                        <a:rPr lang="en-AU" sz="1800" i="1">
                          <a:latin typeface="Cambria Math" panose="02040503050406030204" pitchFamily="18" charset="0"/>
                        </a:rPr>
                        <m:t>+</m:t>
                      </m:r>
                      <m:r>
                        <a:rPr lang="en-AU" sz="1800" b="0" i="1" smtClean="0">
                          <a:latin typeface="Cambria Math" panose="02040503050406030204" pitchFamily="18" charset="0"/>
                        </a:rPr>
                        <m:t>2</m:t>
                      </m:r>
                      <m:r>
                        <a:rPr lang="en-AU" sz="1800" b="0" i="1" smtClean="0">
                          <a:latin typeface="Cambria Math" panose="02040503050406030204" pitchFamily="18" charset="0"/>
                          <a:ea typeface="Cambria Math" panose="02040503050406030204" pitchFamily="18" charset="0"/>
                        </a:rPr>
                        <m:t>×</m:t>
                      </m:r>
                      <m:sSup>
                        <m:sSupPr>
                          <m:ctrlPr>
                            <a:rPr lang="en-AU" sz="1800" i="1" smtClean="0">
                              <a:latin typeface="Cambria Math" panose="02040503050406030204" pitchFamily="18" charset="0"/>
                            </a:rPr>
                          </m:ctrlPr>
                        </m:sSupPr>
                        <m:e>
                          <m:d>
                            <m:dPr>
                              <m:ctrlPr>
                                <a:rPr lang="en-AU" sz="1800" i="1">
                                  <a:latin typeface="Cambria Math" panose="02040503050406030204" pitchFamily="18" charset="0"/>
                                </a:rPr>
                              </m:ctrlPr>
                            </m:dPr>
                            <m:e>
                              <m:r>
                                <a:rPr lang="en-AU" sz="1800" i="1">
                                  <a:latin typeface="Cambria Math" panose="02040503050406030204" pitchFamily="18" charset="0"/>
                                </a:rPr>
                                <m:t>−</m:t>
                              </m:r>
                              <m:r>
                                <a:rPr lang="en-AU" sz="1800" b="0" i="1" smtClean="0">
                                  <a:latin typeface="Cambria Math" panose="02040503050406030204" pitchFamily="18" charset="0"/>
                                </a:rPr>
                                <m:t>3</m:t>
                              </m:r>
                            </m:e>
                          </m:d>
                        </m:e>
                        <m:sup>
                          <m:r>
                            <a:rPr lang="en-AU" sz="1800" b="0" i="1" smtClean="0">
                              <a:latin typeface="Cambria Math" panose="02040503050406030204" pitchFamily="18" charset="0"/>
                            </a:rPr>
                            <m:t>2</m:t>
                          </m:r>
                        </m:sup>
                      </m:sSup>
                      <m:r>
                        <a:rPr lang="en-AU" sz="1800" b="0" i="1" smtClean="0">
                          <a:latin typeface="Cambria Math" panose="02040503050406030204" pitchFamily="18" charset="0"/>
                        </a:rPr>
                        <m:t>−2</m:t>
                      </m:r>
                      <m:r>
                        <a:rPr lang="en-AU" sz="1800" i="1">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3+1</m:t>
                      </m:r>
                    </m:oMath>
                    <m:oMath xmlns:m="http://schemas.openxmlformats.org/officeDocument/2006/math">
                      <m:r>
                        <a:rPr lang="en-AU" sz="1800">
                          <a:latin typeface="Cambria Math" panose="02040503050406030204" pitchFamily="18" charset="0"/>
                          <a:ea typeface="Cambria Math" panose="02040503050406030204" pitchFamily="18" charset="0"/>
                        </a:rPr>
                        <m:t>   </m:t>
                      </m:r>
                      <m:r>
                        <a:rPr lang="en-AU" sz="1800" i="1">
                          <a:latin typeface="Cambria Math" panose="02040503050406030204" pitchFamily="18" charset="0"/>
                          <a:ea typeface="Cambria Math" panose="02040503050406030204" pitchFamily="18" charset="0"/>
                        </a:rPr>
                        <m:t>𝑦</m:t>
                      </m:r>
                      <m:r>
                        <m:rPr>
                          <m:aln/>
                        </m:rPr>
                        <a:rPr lang="en-AU" sz="1800" i="1">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−27+2×9−2×−3−1</m:t>
                      </m:r>
                    </m:oMath>
                    <m:oMath xmlns:m="http://schemas.openxmlformats.org/officeDocument/2006/math">
                      <m:r>
                        <a:rPr lang="en-AU" sz="1800">
                          <a:latin typeface="Cambria Math" panose="02040503050406030204" pitchFamily="18" charset="0"/>
                          <a:ea typeface="Cambria Math" panose="02040503050406030204" pitchFamily="18" charset="0"/>
                        </a:rPr>
                        <m:t>   </m:t>
                      </m:r>
                      <m:r>
                        <a:rPr lang="en-AU" sz="1800" i="1">
                          <a:latin typeface="Cambria Math" panose="02040503050406030204" pitchFamily="18" charset="0"/>
                          <a:ea typeface="Cambria Math" panose="02040503050406030204" pitchFamily="18" charset="0"/>
                        </a:rPr>
                        <m:t>𝑦</m:t>
                      </m:r>
                      <m:r>
                        <m:rPr>
                          <m:aln/>
                        </m:rPr>
                        <a:rPr lang="en-AU" sz="1800" i="1">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−4</m:t>
                      </m:r>
                    </m:oMath>
                  </m:oMathPara>
                </a14:m>
                <a:endParaRPr lang="en-AU" sz="1800" i="1" dirty="0">
                  <a:latin typeface="Cambria Math" panose="02040503050406030204" pitchFamily="18" charset="0"/>
                  <a:ea typeface="Cambria Math" panose="02040503050406030204" pitchFamily="18" charset="0"/>
                </a:endParaRPr>
              </a:p>
              <a:p>
                <a:pPr>
                  <a:lnSpc>
                    <a:spcPct val="150000"/>
                  </a:lnSpc>
                </a:pPr>
                <a:endParaRPr lang="en-AU" sz="1800" u="sng" dirty="0"/>
              </a:p>
              <a:p>
                <a:pPr>
                  <a:lnSpc>
                    <a:spcPct val="150000"/>
                  </a:lnSpc>
                </a:pPr>
                <a:r>
                  <a:rPr lang="en-AU" sz="1800" u="sng" dirty="0"/>
                  <a:t>Finding the gradient function</a:t>
                </a:r>
                <a:endParaRPr lang="en-AU" sz="1800" i="1" dirty="0">
                  <a:latin typeface="Cambria Math" panose="02040503050406030204" pitchFamily="18" charset="0"/>
                  <a:ea typeface="Cambria Math" panose="02040503050406030204" pitchFamily="18" charset="0"/>
                </a:endParaRPr>
              </a:p>
              <a:p>
                <a:pPr algn="ctr">
                  <a:lnSpc>
                    <a:spcPct val="150000"/>
                  </a:lnSpc>
                </a:pPr>
                <a14:m>
                  <m:oMathPara xmlns:m="http://schemas.openxmlformats.org/officeDocument/2006/math">
                    <m:oMathParaPr>
                      <m:jc m:val="left"/>
                    </m:oMathParaPr>
                    <m:oMath xmlns:m="http://schemas.openxmlformats.org/officeDocument/2006/math">
                      <m:f>
                        <m:fPr>
                          <m:ctrlPr>
                            <a:rPr lang="en-AU" sz="1800" i="1">
                              <a:latin typeface="Cambria Math" panose="02040503050406030204" pitchFamily="18" charset="0"/>
                            </a:rPr>
                          </m:ctrlPr>
                        </m:fPr>
                        <m:num>
                          <m:r>
                            <a:rPr lang="en-AU" sz="1800" i="1">
                              <a:latin typeface="Cambria Math" panose="02040503050406030204" pitchFamily="18" charset="0"/>
                            </a:rPr>
                            <m:t>𝑑𝑦</m:t>
                          </m:r>
                        </m:num>
                        <m:den>
                          <m:r>
                            <a:rPr lang="en-AU" sz="1800" i="1">
                              <a:latin typeface="Cambria Math" panose="02040503050406030204" pitchFamily="18" charset="0"/>
                            </a:rPr>
                            <m:t>𝑑𝑥</m:t>
                          </m:r>
                        </m:den>
                      </m:f>
                      <m:r>
                        <m:rPr>
                          <m:aln/>
                        </m:rPr>
                        <a:rPr lang="en-AU" sz="1800" i="1">
                          <a:latin typeface="Cambria Math" panose="02040503050406030204" pitchFamily="18" charset="0"/>
                        </a:rPr>
                        <m:t>=</m:t>
                      </m:r>
                      <m:r>
                        <a:rPr lang="en-AU" sz="1800" b="0" i="1" smtClean="0">
                          <a:latin typeface="Cambria Math" panose="02040503050406030204" pitchFamily="18" charset="0"/>
                        </a:rPr>
                        <m:t>3</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+4</m:t>
                      </m:r>
                      <m:r>
                        <a:rPr lang="en-AU" sz="1800" b="0" i="1" smtClean="0">
                          <a:latin typeface="Cambria Math" panose="02040503050406030204" pitchFamily="18" charset="0"/>
                        </a:rPr>
                        <m:t>𝑥</m:t>
                      </m:r>
                      <m:r>
                        <a:rPr lang="en-AU" sz="1800" b="0" i="1" smtClean="0">
                          <a:latin typeface="Cambria Math" panose="02040503050406030204" pitchFamily="18" charset="0"/>
                        </a:rPr>
                        <m:t>−2</m:t>
                      </m:r>
                    </m:oMath>
                  </m:oMathPara>
                </a14:m>
                <a:endParaRPr lang="en-AU" sz="1800" dirty="0"/>
              </a:p>
            </p:txBody>
          </p:sp>
        </mc:Choice>
        <mc:Fallback xmlns="">
          <p:sp>
            <p:nvSpPr>
              <p:cNvPr id="10" name="TextBox 9">
                <a:extLst>
                  <a:ext uri="{FF2B5EF4-FFF2-40B4-BE49-F238E27FC236}">
                    <a16:creationId xmlns:a16="http://schemas.microsoft.com/office/drawing/2014/main" id="{6D532622-4D4E-C4B0-453E-47B96CC5301B}"/>
                  </a:ext>
                </a:extLst>
              </p:cNvPr>
              <p:cNvSpPr txBox="1">
                <a:spLocks noRot="1" noChangeAspect="1" noMove="1" noResize="1" noEditPoints="1" noAdjustHandles="1" noChangeArrowheads="1" noChangeShapeType="1" noTextEdit="1"/>
              </p:cNvSpPr>
              <p:nvPr/>
            </p:nvSpPr>
            <p:spPr>
              <a:xfrm>
                <a:off x="359999" y="1888713"/>
                <a:ext cx="3939439" cy="4627287"/>
              </a:xfrm>
              <a:prstGeom prst="rect">
                <a:avLst/>
              </a:prstGeom>
              <a:blipFill>
                <a:blip r:embed="rId5"/>
                <a:stretch>
                  <a:fillRect l="-35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6263177F-4853-18E4-C0BF-B01A367C370C}"/>
                  </a:ext>
                </a:extLst>
              </p:cNvPr>
              <p:cNvSpPr txBox="1"/>
              <p:nvPr/>
            </p:nvSpPr>
            <p:spPr>
              <a:xfrm>
                <a:off x="4396153" y="2196279"/>
                <a:ext cx="4074460" cy="4426194"/>
              </a:xfrm>
              <a:prstGeom prst="rect">
                <a:avLst/>
              </a:prstGeom>
              <a:noFill/>
            </p:spPr>
            <p:txBody>
              <a:bodyPr wrap="none" lIns="0" tIns="0" rIns="0" bIns="0" rtlCol="0">
                <a:noAutofit/>
              </a:bodyPr>
              <a:lstStyle/>
              <a:p>
                <a:pPr>
                  <a:lnSpc>
                    <a:spcPct val="150000"/>
                  </a:lnSpc>
                </a:pPr>
                <a:r>
                  <a:rPr lang="en-AU" sz="1800" u="sng" dirty="0"/>
                  <a:t>Finding the gradient of the tangent</a:t>
                </a:r>
              </a:p>
              <a:p>
                <a:pPr>
                  <a:lnSpc>
                    <a:spcPct val="150000"/>
                  </a:lnSpc>
                </a:pPr>
                <a14:m>
                  <m:oMathPara xmlns:m="http://schemas.openxmlformats.org/officeDocument/2006/math">
                    <m:oMathParaPr>
                      <m:jc m:val="left"/>
                    </m:oMathParaPr>
                    <m:oMath xmlns:m="http://schemas.openxmlformats.org/officeDocument/2006/math">
                      <m:sSub>
                        <m:sSubPr>
                          <m:ctrlPr>
                            <a:rPr lang="en-AU" sz="1800" i="1" smtClean="0">
                              <a:latin typeface="Cambria Math" panose="02040503050406030204" pitchFamily="18" charset="0"/>
                            </a:rPr>
                          </m:ctrlPr>
                        </m:sSubPr>
                        <m:e>
                          <m:r>
                            <a:rPr lang="en-AU" sz="1800" b="0" i="1" smtClean="0">
                              <a:latin typeface="Cambria Math" panose="02040503050406030204" pitchFamily="18" charset="0"/>
                            </a:rPr>
                            <m:t>𝑚</m:t>
                          </m:r>
                        </m:e>
                        <m:sub>
                          <m:r>
                            <a:rPr lang="en-AU" sz="1800" b="0" i="1" smtClean="0">
                              <a:latin typeface="Cambria Math" panose="02040503050406030204" pitchFamily="18" charset="0"/>
                            </a:rPr>
                            <m:t>𝑡𝑎𝑛𝑔𝑒𝑛𝑡</m:t>
                          </m:r>
                        </m:sub>
                      </m:sSub>
                      <m:r>
                        <m:rPr>
                          <m:aln/>
                        </m:rPr>
                        <a:rPr lang="en-AU" sz="1800" i="1">
                          <a:latin typeface="Cambria Math" panose="02040503050406030204" pitchFamily="18" charset="0"/>
                        </a:rPr>
                        <m:t>=</m:t>
                      </m:r>
                      <m:r>
                        <a:rPr lang="en-AU" sz="1800" i="1">
                          <a:latin typeface="Cambria Math" panose="02040503050406030204" pitchFamily="18" charset="0"/>
                        </a:rPr>
                        <m:t>3</m:t>
                      </m:r>
                      <m:r>
                        <a:rPr lang="en-AU" sz="1800" i="1">
                          <a:latin typeface="Cambria Math" panose="02040503050406030204" pitchFamily="18" charset="0"/>
                          <a:ea typeface="Cambria Math" panose="02040503050406030204" pitchFamily="18" charset="0"/>
                        </a:rPr>
                        <m:t>×</m:t>
                      </m:r>
                      <m:sSup>
                        <m:sSupPr>
                          <m:ctrlPr>
                            <a:rPr lang="en-AU" sz="1800" i="1">
                              <a:latin typeface="Cambria Math" panose="02040503050406030204" pitchFamily="18" charset="0"/>
                              <a:ea typeface="Cambria Math" panose="02040503050406030204" pitchFamily="18" charset="0"/>
                            </a:rPr>
                          </m:ctrlPr>
                        </m:sSupPr>
                        <m:e>
                          <m:r>
                            <a:rPr lang="en-AU" sz="1800" i="1">
                              <a:latin typeface="Cambria Math" panose="02040503050406030204" pitchFamily="18" charset="0"/>
                              <a:ea typeface="Cambria Math" panose="02040503050406030204" pitchFamily="18" charset="0"/>
                            </a:rPr>
                            <m:t>(−3)</m:t>
                          </m:r>
                        </m:e>
                        <m:sup>
                          <m:r>
                            <a:rPr lang="en-AU" sz="1800" i="1">
                              <a:latin typeface="Cambria Math" panose="02040503050406030204" pitchFamily="18" charset="0"/>
                              <a:ea typeface="Cambria Math" panose="02040503050406030204" pitchFamily="18" charset="0"/>
                            </a:rPr>
                            <m:t>2</m:t>
                          </m:r>
                        </m:sup>
                      </m:sSup>
                      <m:r>
                        <a:rPr lang="en-AU" sz="1800" i="1">
                          <a:latin typeface="Cambria Math" panose="02040503050406030204" pitchFamily="18" charset="0"/>
                          <a:ea typeface="Cambria Math" panose="02040503050406030204" pitchFamily="18" charset="0"/>
                        </a:rPr>
                        <m:t>+4×−3−2</m:t>
                      </m:r>
                    </m:oMath>
                    <m:oMath xmlns:m="http://schemas.openxmlformats.org/officeDocument/2006/math">
                      <m:sSub>
                        <m:sSubPr>
                          <m:ctrlPr>
                            <a:rPr lang="en-AU" sz="1800" i="1">
                              <a:latin typeface="Cambria Math" panose="02040503050406030204" pitchFamily="18" charset="0"/>
                            </a:rPr>
                          </m:ctrlPr>
                        </m:sSubPr>
                        <m:e>
                          <m:r>
                            <a:rPr lang="en-AU" sz="1800" i="1">
                              <a:latin typeface="Cambria Math" panose="02040503050406030204" pitchFamily="18" charset="0"/>
                            </a:rPr>
                            <m:t>𝑚</m:t>
                          </m:r>
                        </m:e>
                        <m:sub>
                          <m:r>
                            <a:rPr lang="en-AU" sz="1800" i="1">
                              <a:latin typeface="Cambria Math" panose="02040503050406030204" pitchFamily="18" charset="0"/>
                            </a:rPr>
                            <m:t>𝑡𝑎𝑛𝑔𝑒𝑛𝑡</m:t>
                          </m:r>
                        </m:sub>
                      </m:sSub>
                      <m:r>
                        <m:rPr>
                          <m:aln/>
                        </m:rPr>
                        <a:rPr lang="en-AU" sz="1800" i="1">
                          <a:latin typeface="Cambria Math" panose="02040503050406030204" pitchFamily="18" charset="0"/>
                          <a:ea typeface="Cambria Math" panose="02040503050406030204" pitchFamily="18" charset="0"/>
                        </a:rPr>
                        <m:t>=</m:t>
                      </m:r>
                      <m:r>
                        <a:rPr lang="en-AU" sz="1800" i="1">
                          <a:latin typeface="Cambria Math" panose="02040503050406030204" pitchFamily="18" charset="0"/>
                          <a:ea typeface="Cambria Math" panose="02040503050406030204" pitchFamily="18" charset="0"/>
                        </a:rPr>
                        <m:t>13</m:t>
                      </m:r>
                    </m:oMath>
                  </m:oMathPara>
                </a14:m>
                <a:endParaRPr lang="en-AU" sz="1800" dirty="0">
                  <a:ea typeface="Cambria Math" panose="02040503050406030204" pitchFamily="18" charset="0"/>
                </a:endParaRPr>
              </a:p>
              <a:p>
                <a:pPr>
                  <a:lnSpc>
                    <a:spcPct val="150000"/>
                  </a:lnSpc>
                </a:pPr>
                <a14:m>
                  <m:oMathPara xmlns:m="http://schemas.openxmlformats.org/officeDocument/2006/math">
                    <m:oMathParaPr>
                      <m:jc m:val="left"/>
                    </m:oMathParaPr>
                    <m:oMath xmlns:m="http://schemas.openxmlformats.org/officeDocument/2006/math">
                      <m:r>
                        <a:rPr lang="en-AU" sz="1800" i="1">
                          <a:latin typeface="Cambria Math" panose="02040503050406030204" pitchFamily="18" charset="0"/>
                          <a:ea typeface="Cambria Math" panose="02040503050406030204" pitchFamily="18" charset="0"/>
                        </a:rPr>
                        <m:t>∴</m:t>
                      </m:r>
                      <m:r>
                        <a:rPr lang="en-AU" sz="1800" i="1">
                          <a:latin typeface="Cambria Math" panose="02040503050406030204" pitchFamily="18" charset="0"/>
                          <a:ea typeface="Cambria Math" panose="02040503050406030204" pitchFamily="18" charset="0"/>
                        </a:rPr>
                        <m:t>𝑚</m:t>
                      </m:r>
                      <m:r>
                        <m:rPr>
                          <m:aln/>
                        </m:rPr>
                        <a:rPr lang="en-AU" sz="1800" i="1">
                          <a:latin typeface="Cambria Math" panose="02040503050406030204" pitchFamily="18" charset="0"/>
                          <a:ea typeface="Cambria Math" panose="02040503050406030204" pitchFamily="18" charset="0"/>
                        </a:rPr>
                        <m:t>=</m:t>
                      </m:r>
                      <m:r>
                        <a:rPr lang="en-AU" sz="1800" i="1">
                          <a:latin typeface="Cambria Math" panose="02040503050406030204" pitchFamily="18" charset="0"/>
                          <a:ea typeface="Cambria Math" panose="02040503050406030204" pitchFamily="18" charset="0"/>
                        </a:rPr>
                        <m:t>1 </m:t>
                      </m:r>
                      <m:r>
                        <a:rPr lang="en-AU" sz="1800" i="1">
                          <a:latin typeface="Cambria Math" panose="02040503050406030204" pitchFamily="18" charset="0"/>
                          <a:ea typeface="Cambria Math" panose="02040503050406030204" pitchFamily="18" charset="0"/>
                        </a:rPr>
                        <m:t>𝑎𝑡</m:t>
                      </m:r>
                      <m:r>
                        <a:rPr lang="en-AU" sz="1800" i="1">
                          <a:latin typeface="Cambria Math" panose="02040503050406030204" pitchFamily="18" charset="0"/>
                          <a:ea typeface="Cambria Math" panose="02040503050406030204" pitchFamily="18" charset="0"/>
                        </a:rPr>
                        <m:t> (−3,−4)</m:t>
                      </m:r>
                    </m:oMath>
                  </m:oMathPara>
                </a14:m>
                <a:endParaRPr lang="en-AU" sz="1800" dirty="0">
                  <a:ea typeface="Cambria Math" panose="02040503050406030204" pitchFamily="18" charset="0"/>
                </a:endParaRPr>
              </a:p>
              <a:p>
                <a:pPr>
                  <a:lnSpc>
                    <a:spcPct val="150000"/>
                  </a:lnSpc>
                </a:pPr>
                <a:r>
                  <a:rPr lang="en-AU" sz="1800" u="sng" dirty="0"/>
                  <a:t>Finding the equation of the tangent</a:t>
                </a:r>
                <a:br>
                  <a:rPr lang="en-AU" sz="1800" i="1" dirty="0">
                    <a:latin typeface="Cambria Math" panose="02040503050406030204" pitchFamily="18" charset="0"/>
                    <a:ea typeface="Cambria Math" panose="02040503050406030204" pitchFamily="18" charset="0"/>
                  </a:rPr>
                </a:br>
                <a14:m>
                  <m:oMathPara xmlns:m="http://schemas.openxmlformats.org/officeDocument/2006/math">
                    <m:oMathParaPr>
                      <m:jc m:val="left"/>
                    </m:oMathParaPr>
                    <m:oMath xmlns:m="http://schemas.openxmlformats.org/officeDocument/2006/math">
                      <m:r>
                        <a:rPr lang="en-AU" sz="1800" i="1">
                          <a:latin typeface="Cambria Math" panose="02040503050406030204" pitchFamily="18" charset="0"/>
                          <a:ea typeface="Cambria Math" panose="02040503050406030204" pitchFamily="18" charset="0"/>
                        </a:rPr>
                        <m:t>𝑦</m:t>
                      </m:r>
                      <m:r>
                        <a:rPr lang="en-AU" sz="1800" i="1">
                          <a:latin typeface="Cambria Math" panose="02040503050406030204" pitchFamily="18" charset="0"/>
                          <a:ea typeface="Cambria Math" panose="02040503050406030204" pitchFamily="18" charset="0"/>
                        </a:rPr>
                        <m:t>−</m:t>
                      </m:r>
                      <m:sSub>
                        <m:sSubPr>
                          <m:ctrlPr>
                            <a:rPr lang="en-AU" sz="1800" i="1">
                              <a:latin typeface="Cambria Math" panose="02040503050406030204" pitchFamily="18" charset="0"/>
                              <a:ea typeface="Cambria Math" panose="02040503050406030204" pitchFamily="18" charset="0"/>
                            </a:rPr>
                          </m:ctrlPr>
                        </m:sSubPr>
                        <m:e>
                          <m:r>
                            <a:rPr lang="en-AU" sz="1800" i="1">
                              <a:latin typeface="Cambria Math" panose="02040503050406030204" pitchFamily="18" charset="0"/>
                              <a:ea typeface="Cambria Math" panose="02040503050406030204" pitchFamily="18" charset="0"/>
                            </a:rPr>
                            <m:t>𝑦</m:t>
                          </m:r>
                        </m:e>
                        <m:sub>
                          <m:r>
                            <a:rPr lang="en-AU" sz="1800" i="1">
                              <a:latin typeface="Cambria Math" panose="02040503050406030204" pitchFamily="18" charset="0"/>
                              <a:ea typeface="Cambria Math" panose="02040503050406030204" pitchFamily="18" charset="0"/>
                            </a:rPr>
                            <m:t>1</m:t>
                          </m:r>
                        </m:sub>
                      </m:sSub>
                      <m:r>
                        <m:rPr>
                          <m:aln/>
                        </m:rPr>
                        <a:rPr lang="en-AU" sz="1800" i="1">
                          <a:latin typeface="Cambria Math" panose="02040503050406030204" pitchFamily="18" charset="0"/>
                          <a:ea typeface="Cambria Math" panose="02040503050406030204" pitchFamily="18" charset="0"/>
                        </a:rPr>
                        <m:t>=</m:t>
                      </m:r>
                      <m:r>
                        <a:rPr lang="en-AU" sz="1800" i="1">
                          <a:latin typeface="Cambria Math" panose="02040503050406030204" pitchFamily="18" charset="0"/>
                          <a:ea typeface="Cambria Math" panose="02040503050406030204" pitchFamily="18" charset="0"/>
                        </a:rPr>
                        <m:t>𝑚</m:t>
                      </m:r>
                      <m:d>
                        <m:dPr>
                          <m:ctrlPr>
                            <a:rPr lang="en-AU" sz="1800" i="1">
                              <a:latin typeface="Cambria Math" panose="02040503050406030204" pitchFamily="18" charset="0"/>
                              <a:ea typeface="Cambria Math" panose="02040503050406030204" pitchFamily="18" charset="0"/>
                            </a:rPr>
                          </m:ctrlPr>
                        </m:dPr>
                        <m:e>
                          <m:r>
                            <a:rPr lang="en-AU" sz="1800" i="1">
                              <a:latin typeface="Cambria Math" panose="02040503050406030204" pitchFamily="18" charset="0"/>
                              <a:ea typeface="Cambria Math" panose="02040503050406030204" pitchFamily="18" charset="0"/>
                            </a:rPr>
                            <m:t>𝑥</m:t>
                          </m:r>
                          <m:r>
                            <a:rPr lang="en-AU" sz="1800" i="1">
                              <a:latin typeface="Cambria Math" panose="02040503050406030204" pitchFamily="18" charset="0"/>
                              <a:ea typeface="Cambria Math" panose="02040503050406030204" pitchFamily="18" charset="0"/>
                            </a:rPr>
                            <m:t>−</m:t>
                          </m:r>
                          <m:sSub>
                            <m:sSubPr>
                              <m:ctrlPr>
                                <a:rPr lang="en-AU" sz="1800" i="1">
                                  <a:latin typeface="Cambria Math" panose="02040503050406030204" pitchFamily="18" charset="0"/>
                                  <a:ea typeface="Cambria Math" panose="02040503050406030204" pitchFamily="18" charset="0"/>
                                </a:rPr>
                              </m:ctrlPr>
                            </m:sSubPr>
                            <m:e>
                              <m:r>
                                <a:rPr lang="en-AU" sz="1800" i="1">
                                  <a:latin typeface="Cambria Math" panose="02040503050406030204" pitchFamily="18" charset="0"/>
                                  <a:ea typeface="Cambria Math" panose="02040503050406030204" pitchFamily="18" charset="0"/>
                                </a:rPr>
                                <m:t>𝑥</m:t>
                              </m:r>
                            </m:e>
                            <m:sub>
                              <m:r>
                                <a:rPr lang="en-AU" sz="1800" i="1">
                                  <a:latin typeface="Cambria Math" panose="02040503050406030204" pitchFamily="18" charset="0"/>
                                  <a:ea typeface="Cambria Math" panose="02040503050406030204" pitchFamily="18" charset="0"/>
                                </a:rPr>
                                <m:t>1</m:t>
                              </m:r>
                            </m:sub>
                          </m:sSub>
                        </m:e>
                      </m:d>
                    </m:oMath>
                    <m:oMath xmlns:m="http://schemas.openxmlformats.org/officeDocument/2006/math">
                      <m:r>
                        <a:rPr lang="en-AU" sz="1800">
                          <a:latin typeface="Cambria Math" panose="02040503050406030204" pitchFamily="18" charset="0"/>
                          <a:ea typeface="Cambria Math" panose="02040503050406030204" pitchFamily="18" charset="0"/>
                        </a:rPr>
                        <m:t>     </m:t>
                      </m:r>
                      <m:r>
                        <a:rPr lang="en-AU" sz="1800" i="1">
                          <a:latin typeface="Cambria Math" panose="02040503050406030204" pitchFamily="18" charset="0"/>
                          <a:ea typeface="Cambria Math" panose="02040503050406030204" pitchFamily="18" charset="0"/>
                        </a:rPr>
                        <m:t>𝑦</m:t>
                      </m:r>
                      <m:r>
                        <a:rPr lang="en-AU" sz="1800" i="1">
                          <a:latin typeface="Cambria Math" panose="02040503050406030204" pitchFamily="18" charset="0"/>
                          <a:ea typeface="Cambria Math" panose="02040503050406030204" pitchFamily="18" charset="0"/>
                        </a:rPr>
                        <m:t>−(−4)</m:t>
                      </m:r>
                      <m:r>
                        <m:rPr>
                          <m:aln/>
                        </m:rPr>
                        <a:rPr lang="en-AU" sz="1800" i="1">
                          <a:latin typeface="Cambria Math" panose="02040503050406030204" pitchFamily="18" charset="0"/>
                          <a:ea typeface="Cambria Math" panose="02040503050406030204" pitchFamily="18" charset="0"/>
                        </a:rPr>
                        <m:t>=</m:t>
                      </m:r>
                      <m:r>
                        <a:rPr lang="en-AU" sz="1800" i="1">
                          <a:latin typeface="Cambria Math" panose="02040503050406030204" pitchFamily="18" charset="0"/>
                          <a:ea typeface="Cambria Math" panose="02040503050406030204" pitchFamily="18" charset="0"/>
                        </a:rPr>
                        <m:t>13</m:t>
                      </m:r>
                      <m:d>
                        <m:dPr>
                          <m:ctrlPr>
                            <a:rPr lang="en-AU" sz="1800" i="1">
                              <a:latin typeface="Cambria Math" panose="02040503050406030204" pitchFamily="18" charset="0"/>
                              <a:ea typeface="Cambria Math" panose="02040503050406030204" pitchFamily="18" charset="0"/>
                            </a:rPr>
                          </m:ctrlPr>
                        </m:dPr>
                        <m:e>
                          <m:r>
                            <a:rPr lang="en-AU" sz="1800" i="1">
                              <a:latin typeface="Cambria Math" panose="02040503050406030204" pitchFamily="18" charset="0"/>
                              <a:ea typeface="Cambria Math" panose="02040503050406030204" pitchFamily="18" charset="0"/>
                            </a:rPr>
                            <m:t>𝑥</m:t>
                          </m:r>
                          <m:r>
                            <a:rPr lang="en-AU" sz="1800" i="1">
                              <a:latin typeface="Cambria Math" panose="02040503050406030204" pitchFamily="18" charset="0"/>
                              <a:ea typeface="Cambria Math" panose="02040503050406030204" pitchFamily="18" charset="0"/>
                            </a:rPr>
                            <m:t>−(−3)</m:t>
                          </m:r>
                        </m:e>
                      </m:d>
                    </m:oMath>
                    <m:oMath xmlns:m="http://schemas.openxmlformats.org/officeDocument/2006/math">
                      <m:r>
                        <a:rPr lang="en-AU" sz="1800" i="1">
                          <a:latin typeface="Cambria Math" panose="02040503050406030204" pitchFamily="18" charset="0"/>
                          <a:ea typeface="Cambria Math" panose="02040503050406030204" pitchFamily="18" charset="0"/>
                        </a:rPr>
                        <m:t>𝑦</m:t>
                      </m:r>
                      <m:r>
                        <a:rPr lang="en-AU" sz="1800" i="1">
                          <a:latin typeface="Cambria Math" panose="02040503050406030204" pitchFamily="18" charset="0"/>
                          <a:ea typeface="Cambria Math" panose="02040503050406030204" pitchFamily="18" charset="0"/>
                        </a:rPr>
                        <m:t>+4</m:t>
                      </m:r>
                      <m:r>
                        <m:rPr>
                          <m:aln/>
                        </m:rPr>
                        <a:rPr lang="en-AU" sz="1800" i="1">
                          <a:latin typeface="Cambria Math" panose="02040503050406030204" pitchFamily="18" charset="0"/>
                          <a:ea typeface="Cambria Math" panose="02040503050406030204" pitchFamily="18" charset="0"/>
                        </a:rPr>
                        <m:t>=</m:t>
                      </m:r>
                      <m:r>
                        <a:rPr lang="en-AU" sz="1800" i="1">
                          <a:latin typeface="Cambria Math" panose="02040503050406030204" pitchFamily="18" charset="0"/>
                          <a:ea typeface="Cambria Math" panose="02040503050406030204" pitchFamily="18" charset="0"/>
                        </a:rPr>
                        <m:t>13</m:t>
                      </m:r>
                      <m:r>
                        <a:rPr lang="en-AU" sz="1800" i="1">
                          <a:latin typeface="Cambria Math" panose="02040503050406030204" pitchFamily="18" charset="0"/>
                          <a:ea typeface="Cambria Math" panose="02040503050406030204" pitchFamily="18" charset="0"/>
                        </a:rPr>
                        <m:t>𝑥</m:t>
                      </m:r>
                      <m:r>
                        <a:rPr lang="en-AU" sz="1800" i="1">
                          <a:latin typeface="Cambria Math" panose="02040503050406030204" pitchFamily="18" charset="0"/>
                          <a:ea typeface="Cambria Math" panose="02040503050406030204" pitchFamily="18" charset="0"/>
                        </a:rPr>
                        <m:t>+39</m:t>
                      </m:r>
                    </m:oMath>
                    <m:oMath xmlns:m="http://schemas.openxmlformats.org/officeDocument/2006/math">
                      <m:r>
                        <a:rPr lang="en-AU" sz="1800" i="1">
                          <a:latin typeface="Cambria Math" panose="02040503050406030204" pitchFamily="18" charset="0"/>
                          <a:ea typeface="Cambria Math" panose="02040503050406030204" pitchFamily="18" charset="0"/>
                        </a:rPr>
                        <m:t>𝑦</m:t>
                      </m:r>
                      <m:r>
                        <m:rPr>
                          <m:aln/>
                        </m:rPr>
                        <a:rPr lang="en-AU" sz="1800" i="1">
                          <a:latin typeface="Cambria Math" panose="02040503050406030204" pitchFamily="18" charset="0"/>
                          <a:ea typeface="Cambria Math" panose="02040503050406030204" pitchFamily="18" charset="0"/>
                        </a:rPr>
                        <m:t>=</m:t>
                      </m:r>
                      <m:r>
                        <a:rPr lang="en-AU" sz="1800" i="1">
                          <a:latin typeface="Cambria Math" panose="02040503050406030204" pitchFamily="18" charset="0"/>
                          <a:ea typeface="Cambria Math" panose="02040503050406030204" pitchFamily="18" charset="0"/>
                        </a:rPr>
                        <m:t>13</m:t>
                      </m:r>
                      <m:r>
                        <a:rPr lang="en-AU" sz="1800" i="1">
                          <a:latin typeface="Cambria Math" panose="02040503050406030204" pitchFamily="18" charset="0"/>
                          <a:ea typeface="Cambria Math" panose="02040503050406030204" pitchFamily="18" charset="0"/>
                        </a:rPr>
                        <m:t>𝑥</m:t>
                      </m:r>
                      <m:r>
                        <a:rPr lang="en-AU" sz="1800" i="1">
                          <a:latin typeface="Cambria Math" panose="02040503050406030204" pitchFamily="18" charset="0"/>
                          <a:ea typeface="Cambria Math" panose="02040503050406030204" pitchFamily="18" charset="0"/>
                        </a:rPr>
                        <m:t>+35</m:t>
                      </m:r>
                    </m:oMath>
                    <m:oMath xmlns:m="http://schemas.openxmlformats.org/officeDocument/2006/math">
                      <m:r>
                        <a:rPr lang="en-AU" sz="1800" i="1">
                          <a:latin typeface="Cambria Math" panose="02040503050406030204" pitchFamily="18" charset="0"/>
                          <a:ea typeface="Cambria Math" panose="02040503050406030204" pitchFamily="18" charset="0"/>
                        </a:rPr>
                        <m:t>−13</m:t>
                      </m:r>
                      <m:r>
                        <a:rPr lang="en-AU" sz="1800" i="1">
                          <a:latin typeface="Cambria Math" panose="02040503050406030204" pitchFamily="18" charset="0"/>
                          <a:ea typeface="Cambria Math" panose="02040503050406030204" pitchFamily="18" charset="0"/>
                        </a:rPr>
                        <m:t>𝑥</m:t>
                      </m:r>
                      <m:r>
                        <a:rPr lang="en-AU" sz="1800" i="1">
                          <a:latin typeface="Cambria Math" panose="02040503050406030204" pitchFamily="18" charset="0"/>
                          <a:ea typeface="Cambria Math" panose="02040503050406030204" pitchFamily="18" charset="0"/>
                        </a:rPr>
                        <m:t>+</m:t>
                      </m:r>
                      <m:r>
                        <a:rPr lang="en-AU" sz="1800" i="1">
                          <a:latin typeface="Cambria Math" panose="02040503050406030204" pitchFamily="18" charset="0"/>
                          <a:ea typeface="Cambria Math" panose="02040503050406030204" pitchFamily="18" charset="0"/>
                        </a:rPr>
                        <m:t>𝑦</m:t>
                      </m:r>
                      <m:r>
                        <a:rPr lang="en-AU" sz="1800" i="1">
                          <a:latin typeface="Cambria Math" panose="02040503050406030204" pitchFamily="18" charset="0"/>
                          <a:ea typeface="Cambria Math" panose="02040503050406030204" pitchFamily="18" charset="0"/>
                        </a:rPr>
                        <m:t>−35</m:t>
                      </m:r>
                      <m:r>
                        <m:rPr>
                          <m:aln/>
                        </m:rPr>
                        <a:rPr lang="en-AU" sz="1800" i="1">
                          <a:latin typeface="Cambria Math" panose="02040503050406030204" pitchFamily="18" charset="0"/>
                          <a:ea typeface="Cambria Math" panose="02040503050406030204" pitchFamily="18" charset="0"/>
                        </a:rPr>
                        <m:t>=</m:t>
                      </m:r>
                      <m:r>
                        <a:rPr lang="en-AU" sz="1800" i="1">
                          <a:latin typeface="Cambria Math" panose="02040503050406030204" pitchFamily="18" charset="0"/>
                          <a:ea typeface="Cambria Math" panose="02040503050406030204" pitchFamily="18" charset="0"/>
                        </a:rPr>
                        <m:t>0</m:t>
                      </m:r>
                    </m:oMath>
                  </m:oMathPara>
                </a14:m>
                <a:endParaRPr lang="en-AU" sz="1800" dirty="0"/>
              </a:p>
            </p:txBody>
          </p:sp>
        </mc:Choice>
        <mc:Fallback xmlns="">
          <p:sp>
            <p:nvSpPr>
              <p:cNvPr id="28" name="TextBox 27">
                <a:extLst>
                  <a:ext uri="{FF2B5EF4-FFF2-40B4-BE49-F238E27FC236}">
                    <a16:creationId xmlns:a16="http://schemas.microsoft.com/office/drawing/2014/main" id="{6263177F-4853-18E4-C0BF-B01A367C370C}"/>
                  </a:ext>
                </a:extLst>
              </p:cNvPr>
              <p:cNvSpPr txBox="1">
                <a:spLocks noRot="1" noChangeAspect="1" noMove="1" noResize="1" noEditPoints="1" noAdjustHandles="1" noChangeArrowheads="1" noChangeShapeType="1" noTextEdit="1"/>
              </p:cNvSpPr>
              <p:nvPr/>
            </p:nvSpPr>
            <p:spPr>
              <a:xfrm>
                <a:off x="4396153" y="2196279"/>
                <a:ext cx="4074460" cy="4426194"/>
              </a:xfrm>
              <a:prstGeom prst="rect">
                <a:avLst/>
              </a:prstGeom>
              <a:blipFill>
                <a:blip r:embed="rId6"/>
                <a:stretch>
                  <a:fillRect l="-3416"/>
                </a:stretch>
              </a:blipFill>
            </p:spPr>
            <p:txBody>
              <a:bodyPr/>
              <a:lstStyle/>
              <a:p>
                <a:r>
                  <a:rPr lang="en-US">
                    <a:noFill/>
                  </a:rPr>
                  <a:t> </a:t>
                </a:r>
              </a:p>
            </p:txBody>
          </p:sp>
        </mc:Fallback>
      </mc:AlternateContent>
      <p:grpSp>
        <p:nvGrpSpPr>
          <p:cNvPr id="9" name="Group 8" descr="Graph of y=x^3+2x^2-2x-1 with a tangent line at (-3,-4)">
            <a:extLst>
              <a:ext uri="{FF2B5EF4-FFF2-40B4-BE49-F238E27FC236}">
                <a16:creationId xmlns:a16="http://schemas.microsoft.com/office/drawing/2014/main" id="{86345FDF-8CC6-A361-A68E-E5D10BC37DE6}"/>
              </a:ext>
            </a:extLst>
          </p:cNvPr>
          <p:cNvGrpSpPr/>
          <p:nvPr/>
        </p:nvGrpSpPr>
        <p:grpSpPr>
          <a:xfrm>
            <a:off x="8470613" y="2259623"/>
            <a:ext cx="3092609" cy="3105310"/>
            <a:chOff x="8470613" y="2259623"/>
            <a:chExt cx="3092609" cy="3105310"/>
          </a:xfrm>
        </p:grpSpPr>
        <p:grpSp>
          <p:nvGrpSpPr>
            <p:cNvPr id="7" name="Group 6">
              <a:extLst>
                <a:ext uri="{FF2B5EF4-FFF2-40B4-BE49-F238E27FC236}">
                  <a16:creationId xmlns:a16="http://schemas.microsoft.com/office/drawing/2014/main" id="{39D8ED4E-7757-8FB1-FEE9-C19C50C464F6}"/>
                </a:ext>
              </a:extLst>
            </p:cNvPr>
            <p:cNvGrpSpPr/>
            <p:nvPr/>
          </p:nvGrpSpPr>
          <p:grpSpPr>
            <a:xfrm>
              <a:off x="8470613" y="2259623"/>
              <a:ext cx="3092609" cy="3105310"/>
              <a:chOff x="8470613" y="2259623"/>
              <a:chExt cx="3092609" cy="3105310"/>
            </a:xfrm>
          </p:grpSpPr>
          <p:pic>
            <p:nvPicPr>
              <p:cNvPr id="18" name="Picture 17" descr="Graph of the curve and the tangent at the point (-3,-4).">
                <a:extLst>
                  <a:ext uri="{FF2B5EF4-FFF2-40B4-BE49-F238E27FC236}">
                    <a16:creationId xmlns:a16="http://schemas.microsoft.com/office/drawing/2014/main" id="{0FC13D02-CA85-DEC0-E44E-24AAD7C833B2}"/>
                  </a:ext>
                </a:extLst>
              </p:cNvPr>
              <p:cNvPicPr>
                <a:picLocks noChangeAspect="1"/>
              </p:cNvPicPr>
              <p:nvPr/>
            </p:nvPicPr>
            <p:blipFill>
              <a:blip r:embed="rId7"/>
              <a:stretch>
                <a:fillRect/>
              </a:stretch>
            </p:blipFill>
            <p:spPr>
              <a:xfrm>
                <a:off x="8470613" y="2259623"/>
                <a:ext cx="3092609" cy="3105310"/>
              </a:xfrm>
              <a:prstGeom prst="rect">
                <a:avLst/>
              </a:prstGeom>
            </p:spPr>
          </p:pic>
          <p:cxnSp>
            <p:nvCxnSpPr>
              <p:cNvPr id="8" name="Straight Connector 7">
                <a:extLst>
                  <a:ext uri="{FF2B5EF4-FFF2-40B4-BE49-F238E27FC236}">
                    <a16:creationId xmlns:a16="http://schemas.microsoft.com/office/drawing/2014/main" id="{4FB2B82D-18E1-6802-40B7-FA579C565288}"/>
                  </a:ext>
                  <a:ext uri="{C183D7F6-B498-43B3-948B-1728B52AA6E4}">
                    <adec:decorative xmlns:adec="http://schemas.microsoft.com/office/drawing/2017/decorative" val="1"/>
                  </a:ext>
                </a:extLst>
              </p:cNvPr>
              <p:cNvCxnSpPr>
                <a:cxnSpLocks/>
              </p:cNvCxnSpPr>
              <p:nvPr/>
            </p:nvCxnSpPr>
            <p:spPr>
              <a:xfrm flipH="1">
                <a:off x="9056077" y="3288323"/>
                <a:ext cx="193431" cy="1995854"/>
              </a:xfrm>
              <a:prstGeom prst="line">
                <a:avLst/>
              </a:prstGeom>
              <a:ln w="19050">
                <a:headEnd type="arrow"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E556999-EB80-C76C-E62A-891FB98A69CB}"/>
                      </a:ext>
                    </a:extLst>
                  </p:cNvPr>
                  <p:cNvSpPr txBox="1"/>
                  <p:nvPr/>
                </p:nvSpPr>
                <p:spPr>
                  <a:xfrm>
                    <a:off x="9152792" y="4207752"/>
                    <a:ext cx="914400" cy="345411"/>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(−3,−4)</m:t>
                          </m:r>
                        </m:oMath>
                      </m:oMathPara>
                    </a14:m>
                    <a:endParaRPr lang="en-AU" sz="1800" dirty="0"/>
                  </a:p>
                </p:txBody>
              </p:sp>
            </mc:Choice>
            <mc:Fallback xmlns="">
              <p:sp>
                <p:nvSpPr>
                  <p:cNvPr id="6" name="TextBox 5">
                    <a:extLst>
                      <a:ext uri="{FF2B5EF4-FFF2-40B4-BE49-F238E27FC236}">
                        <a16:creationId xmlns:a16="http://schemas.microsoft.com/office/drawing/2014/main" id="{3E556999-EB80-C76C-E62A-891FB98A69CB}"/>
                      </a:ext>
                    </a:extLst>
                  </p:cNvPr>
                  <p:cNvSpPr txBox="1">
                    <a:spLocks noRot="1" noChangeAspect="1" noMove="1" noResize="1" noEditPoints="1" noAdjustHandles="1" noChangeArrowheads="1" noChangeShapeType="1" noTextEdit="1"/>
                  </p:cNvSpPr>
                  <p:nvPr/>
                </p:nvSpPr>
                <p:spPr>
                  <a:xfrm>
                    <a:off x="9152792" y="4207752"/>
                    <a:ext cx="914400" cy="345411"/>
                  </a:xfrm>
                  <a:prstGeom prst="rect">
                    <a:avLst/>
                  </a:prstGeom>
                  <a:blipFill>
                    <a:blip r:embed="rId8"/>
                    <a:stretch>
                      <a:fillRect l="-10000" r="-10000" b="-8772"/>
                    </a:stretch>
                  </a:blipFill>
                </p:spPr>
                <p:txBody>
                  <a:bodyPr/>
                  <a:lstStyle/>
                  <a:p>
                    <a:r>
                      <a:rPr lang="en-AU">
                        <a:noFill/>
                      </a:rPr>
                      <a:t> </a:t>
                    </a:r>
                  </a:p>
                </p:txBody>
              </p:sp>
            </mc:Fallback>
          </mc:AlternateContent>
        </p:grpSp>
        <p:sp>
          <p:nvSpPr>
            <p:cNvPr id="27" name="Oval 26">
              <a:extLst>
                <a:ext uri="{FF2B5EF4-FFF2-40B4-BE49-F238E27FC236}">
                  <a16:creationId xmlns:a16="http://schemas.microsoft.com/office/drawing/2014/main" id="{7761DEC9-6878-9E8C-7357-F306719214F2}"/>
                </a:ext>
                <a:ext uri="{C183D7F6-B498-43B3-948B-1728B52AA6E4}">
                  <adec:decorative xmlns:adec="http://schemas.microsoft.com/office/drawing/2017/decorative" val="1"/>
                </a:ext>
              </a:extLst>
            </p:cNvPr>
            <p:cNvSpPr/>
            <p:nvPr/>
          </p:nvSpPr>
          <p:spPr>
            <a:xfrm>
              <a:off x="9122019" y="4229544"/>
              <a:ext cx="61546" cy="6154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Tree>
    <p:extLst>
      <p:ext uri="{BB962C8B-B14F-4D97-AF65-F5344CB8AC3E}">
        <p14:creationId xmlns:p14="http://schemas.microsoft.com/office/powerpoint/2010/main" val="230691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17F95-B4D9-6710-E24C-500FB204C39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F7DB02D-DDF1-422C-870D-DB3924A8FF1C}"/>
              </a:ext>
            </a:extLst>
          </p:cNvPr>
          <p:cNvSpPr>
            <a:spLocks noGrp="1"/>
          </p:cNvSpPr>
          <p:nvPr>
            <p:ph type="title"/>
          </p:nvPr>
        </p:nvSpPr>
        <p:spPr/>
        <p:txBody>
          <a:bodyPr/>
          <a:lstStyle/>
          <a:p>
            <a:r>
              <a:rPr lang="en-AU" dirty="0">
                <a:latin typeface="+mj-lt"/>
              </a:rPr>
              <a:t>Tangents and normals (4)</a:t>
            </a:r>
          </a:p>
        </p:txBody>
      </p:sp>
      <p:sp>
        <p:nvSpPr>
          <p:cNvPr id="13" name="Text Placeholder 12">
            <a:extLst>
              <a:ext uri="{FF2B5EF4-FFF2-40B4-BE49-F238E27FC236}">
                <a16:creationId xmlns:a16="http://schemas.microsoft.com/office/drawing/2014/main" id="{A98C3C5E-AA90-77C9-F430-C4D6AD65590D}"/>
              </a:ext>
            </a:extLst>
          </p:cNvPr>
          <p:cNvSpPr>
            <a:spLocks noGrp="1"/>
          </p:cNvSpPr>
          <p:nvPr>
            <p:ph type="body" sz="quarter" idx="18"/>
          </p:nvPr>
        </p:nvSpPr>
        <p:spPr>
          <a:xfrm>
            <a:off x="360000" y="982520"/>
            <a:ext cx="11483998" cy="356423"/>
          </a:xfrm>
        </p:spPr>
        <p:txBody>
          <a:bodyPr/>
          <a:lstStyle/>
          <a:p>
            <a:r>
              <a:rPr lang="en-AU" dirty="0">
                <a:latin typeface="+mj-lt"/>
              </a:rPr>
              <a:t>Find the error</a:t>
            </a:r>
          </a:p>
        </p:txBody>
      </p:sp>
      <p:sp>
        <p:nvSpPr>
          <p:cNvPr id="3" name="Slide Number Placeholder 2">
            <a:extLst>
              <a:ext uri="{FF2B5EF4-FFF2-40B4-BE49-F238E27FC236}">
                <a16:creationId xmlns:a16="http://schemas.microsoft.com/office/drawing/2014/main" id="{34C52F5F-FBF5-8430-A240-CB9CD80A242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12</a:t>
            </a:fld>
            <a:endParaRPr lang="en-AU" dirty="0"/>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A9704EB5-476C-6D64-16E0-842D8A009B22}"/>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38430422"/>
                  </p:ext>
                </p:extLst>
              </p:nvPr>
            </p:nvGraphicFramePr>
            <p:xfrm>
              <a:off x="356818" y="1603513"/>
              <a:ext cx="11483999" cy="4664766"/>
            </p:xfrm>
            <a:graphic>
              <a:graphicData uri="http://schemas.openxmlformats.org/drawingml/2006/table">
                <a:tbl>
                  <a:tblPr firstRow="1" firstCol="1" bandRow="1">
                    <a:tableStyleId>{69012ECD-51FC-41F1-AA8D-1B2483CD663E}</a:tableStyleId>
                  </a:tblPr>
                  <a:tblGrid>
                    <a:gridCol w="11483999">
                      <a:extLst>
                        <a:ext uri="{9D8B030D-6E8A-4147-A177-3AD203B41FA5}">
                          <a16:colId xmlns:a16="http://schemas.microsoft.com/office/drawing/2014/main" val="1230807547"/>
                        </a:ext>
                      </a:extLst>
                    </a:gridCol>
                  </a:tblGrid>
                  <a:tr h="515093">
                    <a:tc>
                      <a:txBody>
                        <a:bodyPr/>
                        <a:lstStyle/>
                        <a:p>
                          <a:pPr algn="ctr">
                            <a:lnSpc>
                              <a:spcPct val="150000"/>
                            </a:lnSpc>
                            <a:spcBef>
                              <a:spcPts val="600"/>
                            </a:spcBef>
                            <a:spcAft>
                              <a:spcPts val="600"/>
                            </a:spcAft>
                            <a:buNone/>
                          </a:pPr>
                          <a:r>
                            <a:rPr lang="en-AU" sz="1800" dirty="0">
                              <a:effectLst/>
                              <a:latin typeface="+mj-lt"/>
                            </a:rPr>
                            <a:t>Scenario 1</a:t>
                          </a:r>
                          <a:endParaRPr lang="en-AU" sz="1800" dirty="0">
                            <a:effectLst/>
                            <a:latin typeface="+mj-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65986668"/>
                      </a:ext>
                    </a:extLst>
                  </a:tr>
                  <a:tr h="515003">
                    <a:tc>
                      <a:txBody>
                        <a:bodyPr/>
                        <a:lstStyle/>
                        <a:p>
                          <a:pPr algn="ctr">
                            <a:lnSpc>
                              <a:spcPct val="150000"/>
                            </a:lnSpc>
                            <a:spcBef>
                              <a:spcPts val="600"/>
                            </a:spcBef>
                            <a:spcAft>
                              <a:spcPts val="600"/>
                            </a:spcAft>
                            <a:buNone/>
                          </a:pPr>
                          <a:r>
                            <a:rPr lang="en-AU" sz="1800" b="0" dirty="0">
                              <a:effectLst/>
                              <a:latin typeface="+mn-lt"/>
                            </a:rPr>
                            <a:t>Find the equation of the tangent to </a:t>
                          </a:r>
                          <a14:m>
                            <m:oMath xmlns:m="http://schemas.openxmlformats.org/officeDocument/2006/math">
                              <m:r>
                                <a:rPr lang="en-AU" sz="1800" b="0" i="1" smtClean="0">
                                  <a:effectLst/>
                                  <a:latin typeface="Cambria Math" panose="02040503050406030204" pitchFamily="18" charset="0"/>
                                </a:rPr>
                                <m:t>𝑓</m:t>
                              </m:r>
                              <m:d>
                                <m:dPr>
                                  <m:ctrlPr>
                                    <a:rPr lang="en-AU" sz="1800" b="0" i="1">
                                      <a:effectLst/>
                                      <a:latin typeface="Cambria Math" panose="02040503050406030204" pitchFamily="18" charset="0"/>
                                    </a:rPr>
                                  </m:ctrlPr>
                                </m:dPr>
                                <m:e>
                                  <m:r>
                                    <a:rPr lang="en-AU" sz="1800" b="0" i="1">
                                      <a:effectLst/>
                                      <a:latin typeface="Cambria Math" panose="02040503050406030204" pitchFamily="18" charset="0"/>
                                    </a:rPr>
                                    <m:t>𝑥</m:t>
                                  </m:r>
                                </m:e>
                              </m:d>
                              <m:r>
                                <a:rPr lang="en-AU" sz="1800" b="0">
                                  <a:effectLst/>
                                  <a:latin typeface="Cambria Math" panose="02040503050406030204" pitchFamily="18" charset="0"/>
                                </a:rPr>
                                <m:t>=</m:t>
                              </m:r>
                              <m:sSup>
                                <m:sSupPr>
                                  <m:ctrlPr>
                                    <a:rPr lang="en-AU" sz="1800" b="0" i="1">
                                      <a:effectLst/>
                                      <a:latin typeface="Cambria Math" panose="02040503050406030204" pitchFamily="18" charset="0"/>
                                    </a:rPr>
                                  </m:ctrlPr>
                                </m:sSupPr>
                                <m:e>
                                  <m:r>
                                    <a:rPr lang="en-AU" sz="1800" b="0" i="1">
                                      <a:effectLst/>
                                      <a:latin typeface="Cambria Math" panose="02040503050406030204" pitchFamily="18" charset="0"/>
                                    </a:rPr>
                                    <m:t>𝑥</m:t>
                                  </m:r>
                                </m:e>
                                <m:sup>
                                  <m:r>
                                    <a:rPr lang="en-AU" sz="1800" b="0">
                                      <a:effectLst/>
                                      <a:latin typeface="Cambria Math" panose="02040503050406030204" pitchFamily="18" charset="0"/>
                                    </a:rPr>
                                    <m:t>2</m:t>
                                  </m:r>
                                </m:sup>
                              </m:sSup>
                              <m:r>
                                <a:rPr lang="en-AU" sz="1800" b="0">
                                  <a:effectLst/>
                                  <a:latin typeface="Cambria Math" panose="02040503050406030204" pitchFamily="18" charset="0"/>
                                </a:rPr>
                                <m:t>−</m:t>
                              </m:r>
                              <m:r>
                                <a:rPr lang="en-AU" sz="1800" b="0" smtClean="0">
                                  <a:effectLst/>
                                  <a:latin typeface="Cambria Math" panose="02040503050406030204" pitchFamily="18" charset="0"/>
                                </a:rPr>
                                <m:t>5</m:t>
                              </m:r>
                              <m:r>
                                <a:rPr lang="en-AU" sz="1800" b="0" i="1">
                                  <a:effectLst/>
                                  <a:latin typeface="Cambria Math" panose="02040503050406030204" pitchFamily="18" charset="0"/>
                                </a:rPr>
                                <m:t>𝑥</m:t>
                              </m:r>
                            </m:oMath>
                          </a14:m>
                          <a:r>
                            <a:rPr lang="en-AU" sz="1800" b="0" dirty="0">
                              <a:effectLst/>
                              <a:latin typeface="+mn-lt"/>
                            </a:rPr>
                            <a:t> at </a:t>
                          </a:r>
                          <a14:m>
                            <m:oMath xmlns:m="http://schemas.openxmlformats.org/officeDocument/2006/math">
                              <m:r>
                                <a:rPr lang="en-AU" sz="1800" b="0" i="1" smtClean="0">
                                  <a:effectLst/>
                                  <a:latin typeface="Cambria Math" panose="02040503050406030204" pitchFamily="18" charset="0"/>
                                </a:rPr>
                                <m:t>𝑥</m:t>
                              </m:r>
                              <m:r>
                                <a:rPr lang="en-AU" sz="1800" b="0">
                                  <a:effectLst/>
                                  <a:latin typeface="Cambria Math" panose="02040503050406030204" pitchFamily="18" charset="0"/>
                                </a:rPr>
                                <m:t>=3</m:t>
                              </m:r>
                            </m:oMath>
                          </a14:m>
                          <a:r>
                            <a:rPr lang="en-AU" sz="1800" b="0" dirty="0">
                              <a:effectLst/>
                              <a:latin typeface="+mn-lt"/>
                            </a:rPr>
                            <a:t>. </a:t>
                          </a:r>
                          <a:endParaRPr lang="en-AU" sz="1800" b="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95994020"/>
                      </a:ext>
                    </a:extLst>
                  </a:tr>
                  <a:tr h="3634670">
                    <a:tc>
                      <a:txBody>
                        <a:bodyPr/>
                        <a:lstStyle/>
                        <a:p>
                          <a:pPr algn="ctr">
                            <a:lnSpc>
                              <a:spcPct val="150000"/>
                            </a:lnSpc>
                            <a:spcBef>
                              <a:spcPts val="600"/>
                            </a:spcBef>
                            <a:spcAft>
                              <a:spcPts val="600"/>
                            </a:spcAft>
                            <a:buNone/>
                          </a:pPr>
                          <a14:m>
                            <m:oMathPara xmlns:m="http://schemas.openxmlformats.org/officeDocument/2006/math">
                              <m:oMathParaPr>
                                <m:jc m:val="centerGroup"/>
                              </m:oMathParaPr>
                              <m:oMath xmlns:m="http://schemas.openxmlformats.org/officeDocument/2006/math">
                                <m:sSup>
                                  <m:sSupPr>
                                    <m:ctrlPr>
                                      <a:rPr lang="en-AU" sz="1800" i="1" smtClean="0">
                                        <a:effectLst/>
                                        <a:latin typeface="Cambria Math" panose="02040503050406030204" pitchFamily="18" charset="0"/>
                                      </a:rPr>
                                    </m:ctrlPr>
                                  </m:sSupPr>
                                  <m:e>
                                    <m:r>
                                      <a:rPr lang="en-AU" sz="1800">
                                        <a:effectLst/>
                                        <a:latin typeface="Cambria Math" panose="02040503050406030204" pitchFamily="18" charset="0"/>
                                      </a:rPr>
                                      <m:t>𝑓</m:t>
                                    </m:r>
                                  </m:e>
                                  <m:sup>
                                    <m:r>
                                      <a:rPr lang="en-AU" sz="1800">
                                        <a:effectLst/>
                                        <a:latin typeface="Cambria Math" panose="02040503050406030204" pitchFamily="18" charset="0"/>
                                      </a:rPr>
                                      <m:t>′</m:t>
                                    </m:r>
                                  </m:sup>
                                </m:sSup>
                                <m:d>
                                  <m:dPr>
                                    <m:ctrlPr>
                                      <a:rPr lang="en-AU" sz="1800" i="1">
                                        <a:effectLst/>
                                        <a:latin typeface="Cambria Math" panose="02040503050406030204" pitchFamily="18" charset="0"/>
                                      </a:rPr>
                                    </m:ctrlPr>
                                  </m:dPr>
                                  <m:e>
                                    <m:r>
                                      <a:rPr lang="en-AU" sz="1800">
                                        <a:effectLst/>
                                        <a:latin typeface="Cambria Math" panose="02040503050406030204" pitchFamily="18" charset="0"/>
                                      </a:rPr>
                                      <m:t>𝑥</m:t>
                                    </m:r>
                                  </m:e>
                                </m:d>
                                <m:r>
                                  <m:rPr>
                                    <m:aln/>
                                  </m:rPr>
                                  <a:rPr lang="en-AU" sz="1800">
                                    <a:effectLst/>
                                    <a:latin typeface="Cambria Math" panose="02040503050406030204" pitchFamily="18" charset="0"/>
                                  </a:rPr>
                                  <m:t>=</m:t>
                                </m:r>
                                <m:r>
                                  <a:rPr lang="en-AU" sz="1800">
                                    <a:effectLst/>
                                    <a:latin typeface="Cambria Math" panose="02040503050406030204" pitchFamily="18" charset="0"/>
                                  </a:rPr>
                                  <m:t>2</m:t>
                                </m:r>
                                <m:r>
                                  <a:rPr lang="en-AU" sz="1800">
                                    <a:effectLst/>
                                    <a:latin typeface="Cambria Math" panose="02040503050406030204" pitchFamily="18" charset="0"/>
                                  </a:rPr>
                                  <m:t>𝑥</m:t>
                                </m:r>
                                <m:r>
                                  <a:rPr lang="en-AU" sz="1800">
                                    <a:effectLst/>
                                    <a:latin typeface="Cambria Math" panose="02040503050406030204" pitchFamily="18" charset="0"/>
                                  </a:rPr>
                                  <m:t>−5</m:t>
                                </m:r>
                              </m:oMath>
                              <m:oMath xmlns:m="http://schemas.openxmlformats.org/officeDocument/2006/math">
                                <m:r>
                                  <m:rPr>
                                    <m:nor/>
                                  </m:rPr>
                                  <a:rPr lang="en-AU" sz="1800" b="0" i="0">
                                    <a:effectLst/>
                                    <a:latin typeface="+mn-lt"/>
                                  </a:rPr>
                                  <m:t>Point</m:t>
                                </m:r>
                                <m:r>
                                  <m:rPr>
                                    <m:nor/>
                                  </m:rPr>
                                  <a:rPr lang="en-AU" sz="1800" b="0" i="0">
                                    <a:effectLst/>
                                    <a:latin typeface="+mn-lt"/>
                                  </a:rPr>
                                  <m:t> </m:t>
                                </m:r>
                                <m:r>
                                  <m:rPr>
                                    <m:nor/>
                                  </m:rPr>
                                  <a:rPr lang="en-AU" sz="1800" b="0" i="0">
                                    <a:effectLst/>
                                    <a:latin typeface="+mn-lt"/>
                                  </a:rPr>
                                  <m:t>when</m:t>
                                </m:r>
                                <m:r>
                                  <m:rPr>
                                    <m:nor/>
                                  </m:rPr>
                                  <a:rPr lang="en-AU" sz="1800" b="0" i="0">
                                    <a:effectLst/>
                                    <a:latin typeface="+mn-lt"/>
                                  </a:rPr>
                                  <m:t> </m:t>
                                </m:r>
                                <m:r>
                                  <a:rPr lang="en-AU" sz="1800">
                                    <a:effectLst/>
                                    <a:latin typeface="Cambria Math" panose="02040503050406030204" pitchFamily="18" charset="0"/>
                                  </a:rPr>
                                  <m:t>𝑥</m:t>
                                </m:r>
                                <m:r>
                                  <a:rPr lang="en-AU" sz="1800">
                                    <a:effectLst/>
                                    <a:latin typeface="Cambria Math" panose="02040503050406030204" pitchFamily="18" charset="0"/>
                                  </a:rPr>
                                  <m:t>=3,  </m:t>
                                </m:r>
                                <m:r>
                                  <a:rPr lang="en-AU" sz="1800">
                                    <a:effectLst/>
                                    <a:latin typeface="Cambria Math" panose="02040503050406030204" pitchFamily="18" charset="0"/>
                                  </a:rPr>
                                  <m:t>𝑦</m:t>
                                </m:r>
                                <m:r>
                                  <m:rPr>
                                    <m:aln/>
                                  </m:rPr>
                                  <a:rPr lang="en-AU" sz="1800">
                                    <a:effectLst/>
                                    <a:latin typeface="Cambria Math" panose="02040503050406030204" pitchFamily="18" charset="0"/>
                                  </a:rPr>
                                  <m:t>=</m:t>
                                </m:r>
                                <m:r>
                                  <a:rPr lang="en-AU" sz="1800">
                                    <a:effectLst/>
                                    <a:latin typeface="Cambria Math" panose="02040503050406030204" pitchFamily="18" charset="0"/>
                                  </a:rPr>
                                  <m:t>2×3−5</m:t>
                                </m:r>
                              </m:oMath>
                              <m:oMath xmlns:m="http://schemas.openxmlformats.org/officeDocument/2006/math">
                                <m:r>
                                  <a:rPr lang="en-AU" sz="1800">
                                    <a:effectLst/>
                                    <a:latin typeface="Cambria Math" panose="02040503050406030204" pitchFamily="18" charset="0"/>
                                  </a:rPr>
                                  <m:t>𝑦</m:t>
                                </m:r>
                                <m:r>
                                  <m:rPr>
                                    <m:aln/>
                                  </m:rPr>
                                  <a:rPr lang="en-AU" sz="1800">
                                    <a:effectLst/>
                                    <a:latin typeface="Cambria Math" panose="02040503050406030204" pitchFamily="18" charset="0"/>
                                  </a:rPr>
                                  <m:t>=</m:t>
                                </m:r>
                                <m:r>
                                  <a:rPr lang="en-AU" sz="1800">
                                    <a:effectLst/>
                                    <a:latin typeface="Cambria Math" panose="02040503050406030204" pitchFamily="18" charset="0"/>
                                  </a:rPr>
                                  <m:t>1</m:t>
                                </m:r>
                              </m:oMath>
                              <m:oMath xmlns:m="http://schemas.openxmlformats.org/officeDocument/2006/math">
                                <m:r>
                                  <a:rPr lang="en-AU" sz="1800" i="1" smtClean="0">
                                    <a:latin typeface="Cambria Math" panose="02040503050406030204" pitchFamily="18" charset="0"/>
                                    <a:ea typeface="Cambria Math" panose="02040503050406030204" pitchFamily="18" charset="0"/>
                                  </a:rPr>
                                  <m:t>𝑦</m:t>
                                </m:r>
                                <m:r>
                                  <a:rPr lang="en-AU" sz="1800" i="1" smtClean="0">
                                    <a:latin typeface="Cambria Math" panose="02040503050406030204" pitchFamily="18" charset="0"/>
                                    <a:ea typeface="Cambria Math" panose="02040503050406030204" pitchFamily="18" charset="0"/>
                                  </a:rPr>
                                  <m:t>−</m:t>
                                </m:r>
                                <m:sSub>
                                  <m:sSubPr>
                                    <m:ctrlPr>
                                      <a:rPr lang="en-AU" sz="1800" i="1">
                                        <a:latin typeface="Cambria Math" panose="02040503050406030204" pitchFamily="18" charset="0"/>
                                        <a:ea typeface="Cambria Math" panose="02040503050406030204" pitchFamily="18" charset="0"/>
                                      </a:rPr>
                                    </m:ctrlPr>
                                  </m:sSubPr>
                                  <m:e>
                                    <m:r>
                                      <a:rPr lang="en-AU" sz="1800" i="1">
                                        <a:latin typeface="Cambria Math" panose="02040503050406030204" pitchFamily="18" charset="0"/>
                                        <a:ea typeface="Cambria Math" panose="02040503050406030204" pitchFamily="18" charset="0"/>
                                      </a:rPr>
                                      <m:t>𝑦</m:t>
                                    </m:r>
                                  </m:e>
                                  <m:sub>
                                    <m:r>
                                      <a:rPr lang="en-AU" sz="1800" i="1">
                                        <a:latin typeface="Cambria Math" panose="02040503050406030204" pitchFamily="18" charset="0"/>
                                        <a:ea typeface="Cambria Math" panose="02040503050406030204" pitchFamily="18" charset="0"/>
                                      </a:rPr>
                                      <m:t>1</m:t>
                                    </m:r>
                                  </m:sub>
                                </m:sSub>
                                <m:r>
                                  <m:rPr>
                                    <m:aln/>
                                  </m:rPr>
                                  <a:rPr lang="en-AU" sz="1800" i="1">
                                    <a:latin typeface="Cambria Math" panose="02040503050406030204" pitchFamily="18" charset="0"/>
                                    <a:ea typeface="Cambria Math" panose="02040503050406030204" pitchFamily="18" charset="0"/>
                                  </a:rPr>
                                  <m:t>=</m:t>
                                </m:r>
                                <m:r>
                                  <a:rPr lang="en-AU" sz="1800" i="1">
                                    <a:latin typeface="Cambria Math" panose="02040503050406030204" pitchFamily="18" charset="0"/>
                                    <a:ea typeface="Cambria Math" panose="02040503050406030204" pitchFamily="18" charset="0"/>
                                  </a:rPr>
                                  <m:t>𝑚</m:t>
                                </m:r>
                                <m:d>
                                  <m:dPr>
                                    <m:ctrlPr>
                                      <a:rPr lang="en-AU" sz="1800" i="1">
                                        <a:latin typeface="Cambria Math" panose="02040503050406030204" pitchFamily="18" charset="0"/>
                                        <a:ea typeface="Cambria Math" panose="02040503050406030204" pitchFamily="18" charset="0"/>
                                      </a:rPr>
                                    </m:ctrlPr>
                                  </m:dPr>
                                  <m:e>
                                    <m:r>
                                      <a:rPr lang="en-AU" sz="1800" i="1">
                                        <a:latin typeface="Cambria Math" panose="02040503050406030204" pitchFamily="18" charset="0"/>
                                        <a:ea typeface="Cambria Math" panose="02040503050406030204" pitchFamily="18" charset="0"/>
                                      </a:rPr>
                                      <m:t>𝑥</m:t>
                                    </m:r>
                                    <m:r>
                                      <a:rPr lang="en-AU" sz="1800" i="1">
                                        <a:latin typeface="Cambria Math" panose="02040503050406030204" pitchFamily="18" charset="0"/>
                                        <a:ea typeface="Cambria Math" panose="02040503050406030204" pitchFamily="18" charset="0"/>
                                      </a:rPr>
                                      <m:t>−</m:t>
                                    </m:r>
                                    <m:sSub>
                                      <m:sSubPr>
                                        <m:ctrlPr>
                                          <a:rPr lang="en-AU" sz="1800" i="1">
                                            <a:latin typeface="Cambria Math" panose="02040503050406030204" pitchFamily="18" charset="0"/>
                                            <a:ea typeface="Cambria Math" panose="02040503050406030204" pitchFamily="18" charset="0"/>
                                          </a:rPr>
                                        </m:ctrlPr>
                                      </m:sSubPr>
                                      <m:e>
                                        <m:r>
                                          <a:rPr lang="en-AU" sz="1800" i="1">
                                            <a:latin typeface="Cambria Math" panose="02040503050406030204" pitchFamily="18" charset="0"/>
                                            <a:ea typeface="Cambria Math" panose="02040503050406030204" pitchFamily="18" charset="0"/>
                                          </a:rPr>
                                          <m:t>𝑥</m:t>
                                        </m:r>
                                      </m:e>
                                      <m:sub>
                                        <m:r>
                                          <a:rPr lang="en-AU" sz="1800" i="1">
                                            <a:latin typeface="Cambria Math" panose="02040503050406030204" pitchFamily="18" charset="0"/>
                                            <a:ea typeface="Cambria Math" panose="02040503050406030204" pitchFamily="18" charset="0"/>
                                          </a:rPr>
                                          <m:t>1</m:t>
                                        </m:r>
                                      </m:sub>
                                    </m:sSub>
                                  </m:e>
                                </m:d>
                              </m:oMath>
                              <m:oMath xmlns:m="http://schemas.openxmlformats.org/officeDocument/2006/math">
                                <m:r>
                                  <a:rPr lang="en-AU" sz="1800">
                                    <a:effectLst/>
                                    <a:latin typeface="Cambria Math" panose="02040503050406030204" pitchFamily="18" charset="0"/>
                                  </a:rPr>
                                  <m:t>𝑦</m:t>
                                </m:r>
                                <m:r>
                                  <a:rPr lang="en-AU" sz="1800">
                                    <a:effectLst/>
                                    <a:latin typeface="Cambria Math" panose="02040503050406030204" pitchFamily="18" charset="0"/>
                                  </a:rPr>
                                  <m:t>−1=1</m:t>
                                </m:r>
                                <m:d>
                                  <m:dPr>
                                    <m:ctrlPr>
                                      <a:rPr lang="en-AU" sz="1800" i="1">
                                        <a:effectLst/>
                                        <a:latin typeface="Cambria Math" panose="02040503050406030204" pitchFamily="18" charset="0"/>
                                      </a:rPr>
                                    </m:ctrlPr>
                                  </m:dPr>
                                  <m:e>
                                    <m:r>
                                      <a:rPr lang="en-AU" sz="1800">
                                        <a:effectLst/>
                                        <a:latin typeface="Cambria Math" panose="02040503050406030204" pitchFamily="18" charset="0"/>
                                      </a:rPr>
                                      <m:t>𝑥</m:t>
                                    </m:r>
                                    <m:r>
                                      <a:rPr lang="en-AU" sz="1800">
                                        <a:effectLst/>
                                        <a:latin typeface="Cambria Math" panose="02040503050406030204" pitchFamily="18" charset="0"/>
                                      </a:rPr>
                                      <m:t>−3</m:t>
                                    </m:r>
                                  </m:e>
                                </m:d>
                              </m:oMath>
                              <m:oMath xmlns:m="http://schemas.openxmlformats.org/officeDocument/2006/math">
                                <m:r>
                                  <a:rPr lang="en-AU" sz="1800" smtClean="0">
                                    <a:effectLst/>
                                    <a:latin typeface="Cambria Math" panose="02040503050406030204" pitchFamily="18" charset="0"/>
                                  </a:rPr>
                                  <m:t>𝑦</m:t>
                                </m:r>
                                <m:r>
                                  <m:rPr>
                                    <m:aln/>
                                  </m:rPr>
                                  <a:rPr lang="en-AU" sz="1800">
                                    <a:effectLst/>
                                    <a:latin typeface="Cambria Math" panose="02040503050406030204" pitchFamily="18" charset="0"/>
                                  </a:rPr>
                                  <m:t>=</m:t>
                                </m:r>
                                <m:r>
                                  <a:rPr lang="en-AU" sz="1800">
                                    <a:effectLst/>
                                    <a:latin typeface="Cambria Math" panose="02040503050406030204" pitchFamily="18" charset="0"/>
                                  </a:rPr>
                                  <m:t>𝑥</m:t>
                                </m:r>
                                <m:r>
                                  <a:rPr lang="en-AU" sz="1800">
                                    <a:effectLst/>
                                    <a:latin typeface="Cambria Math" panose="02040503050406030204" pitchFamily="18" charset="0"/>
                                  </a:rPr>
                                  <m:t>−2</m:t>
                                </m:r>
                              </m:oMath>
                            </m:oMathPara>
                          </a14:m>
                          <a:endParaRPr lang="en-AU" sz="1800" b="0" i="1" dirty="0">
                            <a:latin typeface="+mn-lt"/>
                            <a:ea typeface="Cambria Math" panose="02040503050406030204" pitchFamily="18" charset="0"/>
                          </a:endParaRPr>
                        </a:p>
                      </a:txBody>
                      <a:tcPr marL="68580" marR="68580" marT="0" marB="0" anchor="ctr"/>
                    </a:tc>
                    <a:extLst>
                      <a:ext uri="{0D108BD9-81ED-4DB2-BD59-A6C34878D82A}">
                        <a16:rowId xmlns:a16="http://schemas.microsoft.com/office/drawing/2014/main" val="211704379"/>
                      </a:ext>
                    </a:extLst>
                  </a:tr>
                </a:tbl>
              </a:graphicData>
            </a:graphic>
          </p:graphicFrame>
        </mc:Choice>
        <mc:Fallback xmlns="">
          <p:graphicFrame>
            <p:nvGraphicFramePr>
              <p:cNvPr id="5" name="Table 4">
                <a:extLst>
                  <a:ext uri="{FF2B5EF4-FFF2-40B4-BE49-F238E27FC236}">
                    <a16:creationId xmlns:a16="http://schemas.microsoft.com/office/drawing/2014/main" id="{A9704EB5-476C-6D64-16E0-842D8A009B22}"/>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38430422"/>
                  </p:ext>
                </p:extLst>
              </p:nvPr>
            </p:nvGraphicFramePr>
            <p:xfrm>
              <a:off x="356818" y="1603513"/>
              <a:ext cx="11483999" cy="4664766"/>
            </p:xfrm>
            <a:graphic>
              <a:graphicData uri="http://schemas.openxmlformats.org/drawingml/2006/table">
                <a:tbl>
                  <a:tblPr firstRow="1" firstCol="1" bandRow="1">
                    <a:tableStyleId>{69012ECD-51FC-41F1-AA8D-1B2483CD663E}</a:tableStyleId>
                  </a:tblPr>
                  <a:tblGrid>
                    <a:gridCol w="11483999">
                      <a:extLst>
                        <a:ext uri="{9D8B030D-6E8A-4147-A177-3AD203B41FA5}">
                          <a16:colId xmlns:a16="http://schemas.microsoft.com/office/drawing/2014/main" val="1230807547"/>
                        </a:ext>
                      </a:extLst>
                    </a:gridCol>
                  </a:tblGrid>
                  <a:tr h="515093">
                    <a:tc>
                      <a:txBody>
                        <a:bodyPr/>
                        <a:lstStyle/>
                        <a:p>
                          <a:pPr algn="ctr">
                            <a:lnSpc>
                              <a:spcPct val="150000"/>
                            </a:lnSpc>
                            <a:spcBef>
                              <a:spcPts val="600"/>
                            </a:spcBef>
                            <a:spcAft>
                              <a:spcPts val="600"/>
                            </a:spcAft>
                            <a:buNone/>
                          </a:pPr>
                          <a:r>
                            <a:rPr lang="en-AU" sz="1800" dirty="0">
                              <a:effectLst/>
                              <a:latin typeface="+mj-lt"/>
                            </a:rPr>
                            <a:t>Scenario 1</a:t>
                          </a:r>
                          <a:endParaRPr lang="en-AU" sz="1800" dirty="0">
                            <a:effectLst/>
                            <a:latin typeface="+mj-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65986668"/>
                      </a:ext>
                    </a:extLst>
                  </a:tr>
                  <a:tr h="515003">
                    <a:tc>
                      <a:txBody>
                        <a:bodyPr/>
                        <a:lstStyle/>
                        <a:p>
                          <a:endParaRPr lang="en-US"/>
                        </a:p>
                      </a:txBody>
                      <a:tcPr marL="68580" marR="68580" marT="0" marB="0">
                        <a:blipFill>
                          <a:blip r:embed="rId4"/>
                          <a:stretch>
                            <a:fillRect l="-110" t="-105000" r="-110" b="-720000"/>
                          </a:stretch>
                        </a:blipFill>
                      </a:tcPr>
                    </a:tc>
                    <a:extLst>
                      <a:ext uri="{0D108BD9-81ED-4DB2-BD59-A6C34878D82A}">
                        <a16:rowId xmlns:a16="http://schemas.microsoft.com/office/drawing/2014/main" val="3395994020"/>
                      </a:ext>
                    </a:extLst>
                  </a:tr>
                  <a:tr h="3634670">
                    <a:tc>
                      <a:txBody>
                        <a:bodyPr/>
                        <a:lstStyle/>
                        <a:p>
                          <a:endParaRPr lang="en-US"/>
                        </a:p>
                      </a:txBody>
                      <a:tcPr marL="68580" marR="68580" marT="0" marB="0" anchor="ctr">
                        <a:blipFill>
                          <a:blip r:embed="rId4"/>
                          <a:stretch>
                            <a:fillRect l="-110" t="-28571" r="-110" b="-348"/>
                          </a:stretch>
                        </a:blipFill>
                      </a:tcPr>
                    </a:tc>
                    <a:extLst>
                      <a:ext uri="{0D108BD9-81ED-4DB2-BD59-A6C34878D82A}">
                        <a16:rowId xmlns:a16="http://schemas.microsoft.com/office/drawing/2014/main" val="211704379"/>
                      </a:ext>
                    </a:extLst>
                  </a:tr>
                </a:tbl>
              </a:graphicData>
            </a:graphic>
          </p:graphicFrame>
        </mc:Fallback>
      </mc:AlternateContent>
    </p:spTree>
    <p:extLst>
      <p:ext uri="{BB962C8B-B14F-4D97-AF65-F5344CB8AC3E}">
        <p14:creationId xmlns:p14="http://schemas.microsoft.com/office/powerpoint/2010/main" val="317668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D8631-F3A4-4219-8D75-C437EC7EED6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328F660-93A9-6D73-DDC5-1AEAD08B3B6E}"/>
              </a:ext>
            </a:extLst>
          </p:cNvPr>
          <p:cNvSpPr>
            <a:spLocks noGrp="1"/>
          </p:cNvSpPr>
          <p:nvPr>
            <p:ph type="title"/>
          </p:nvPr>
        </p:nvSpPr>
        <p:spPr/>
        <p:txBody>
          <a:bodyPr/>
          <a:lstStyle/>
          <a:p>
            <a:r>
              <a:rPr lang="en-AU" dirty="0">
                <a:latin typeface="+mj-lt"/>
              </a:rPr>
              <a:t>Tangents and normals (5)</a:t>
            </a:r>
          </a:p>
        </p:txBody>
      </p:sp>
      <p:sp>
        <p:nvSpPr>
          <p:cNvPr id="13" name="Text Placeholder 12">
            <a:extLst>
              <a:ext uri="{FF2B5EF4-FFF2-40B4-BE49-F238E27FC236}">
                <a16:creationId xmlns:a16="http://schemas.microsoft.com/office/drawing/2014/main" id="{FE388A76-1044-F456-7DBC-105F096F0008}"/>
              </a:ext>
            </a:extLst>
          </p:cNvPr>
          <p:cNvSpPr>
            <a:spLocks noGrp="1"/>
          </p:cNvSpPr>
          <p:nvPr>
            <p:ph type="body" sz="quarter" idx="18"/>
          </p:nvPr>
        </p:nvSpPr>
        <p:spPr>
          <a:xfrm>
            <a:off x="360000" y="982520"/>
            <a:ext cx="11483998" cy="356423"/>
          </a:xfrm>
        </p:spPr>
        <p:txBody>
          <a:bodyPr/>
          <a:lstStyle/>
          <a:p>
            <a:r>
              <a:rPr lang="en-AU" dirty="0">
                <a:latin typeface="+mj-lt"/>
              </a:rPr>
              <a:t>Find the error</a:t>
            </a:r>
          </a:p>
        </p:txBody>
      </p:sp>
      <p:graphicFrame>
        <p:nvGraphicFramePr>
          <p:cNvPr id="5" name="Table 4">
            <a:extLst>
              <a:ext uri="{FF2B5EF4-FFF2-40B4-BE49-F238E27FC236}">
                <a16:creationId xmlns:a16="http://schemas.microsoft.com/office/drawing/2014/main" id="{E44AE75A-DE41-6DB4-90BD-2D26F91BF0B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78751401"/>
              </p:ext>
            </p:extLst>
          </p:nvPr>
        </p:nvGraphicFramePr>
        <p:xfrm>
          <a:off x="360000" y="1480022"/>
          <a:ext cx="11483998" cy="4869978"/>
        </p:xfrm>
        <a:graphic>
          <a:graphicData uri="http://schemas.openxmlformats.org/drawingml/2006/table">
            <a:tbl>
              <a:tblPr firstRow="1" firstCol="1" bandRow="1">
                <a:tableStyleId>{69012ECD-51FC-41F1-AA8D-1B2483CD663E}</a:tableStyleId>
              </a:tblPr>
              <a:tblGrid>
                <a:gridCol w="11483998">
                  <a:extLst>
                    <a:ext uri="{9D8B030D-6E8A-4147-A177-3AD203B41FA5}">
                      <a16:colId xmlns:a16="http://schemas.microsoft.com/office/drawing/2014/main" val="3748784737"/>
                    </a:ext>
                  </a:extLst>
                </a:gridCol>
              </a:tblGrid>
              <a:tr h="428795">
                <a:tc>
                  <a:txBody>
                    <a:bodyPr/>
                    <a:lstStyle/>
                    <a:p>
                      <a:pPr algn="ctr">
                        <a:lnSpc>
                          <a:spcPct val="100000"/>
                        </a:lnSpc>
                        <a:spcBef>
                          <a:spcPts val="600"/>
                        </a:spcBef>
                        <a:spcAft>
                          <a:spcPts val="600"/>
                        </a:spcAft>
                        <a:buNone/>
                      </a:pPr>
                      <a:endParaRPr lang="en-AU" sz="1800" dirty="0">
                        <a:effectLst/>
                        <a:latin typeface="+mj-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65986668"/>
                  </a:ext>
                </a:extLst>
              </a:tr>
              <a:tr h="599756">
                <a:tc>
                  <a:txBody>
                    <a:bodyPr/>
                    <a:lstStyle/>
                    <a:p>
                      <a:pPr algn="ctr">
                        <a:lnSpc>
                          <a:spcPct val="100000"/>
                        </a:lnSpc>
                        <a:spcBef>
                          <a:spcPts val="600"/>
                        </a:spcBef>
                        <a:spcAft>
                          <a:spcPts val="600"/>
                        </a:spcAft>
                        <a:buNone/>
                      </a:pPr>
                      <a:endParaRPr lang="en-AU" sz="1800" b="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95994020"/>
                  </a:ext>
                </a:extLst>
              </a:tr>
              <a:tr h="3841427">
                <a:tc>
                  <a:txBody>
                    <a:bodyPr/>
                    <a:lstStyle/>
                    <a:p>
                      <a:pPr>
                        <a:lnSpc>
                          <a:spcPct val="114000"/>
                        </a:lnSpc>
                      </a:pPr>
                      <a:endParaRPr lang="en-AU" sz="18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1704379"/>
                  </a:ext>
                </a:extLst>
              </a:tr>
            </a:tbl>
          </a:graphicData>
        </a:graphic>
      </p:graphicFrame>
      <p:sp>
        <p:nvSpPr>
          <p:cNvPr id="8" name="TextBox 7">
            <a:extLst>
              <a:ext uri="{FF2B5EF4-FFF2-40B4-BE49-F238E27FC236}">
                <a16:creationId xmlns:a16="http://schemas.microsoft.com/office/drawing/2014/main" id="{AD193A29-0C00-C0F4-6486-70BC4440BC74}"/>
              </a:ext>
            </a:extLst>
          </p:cNvPr>
          <p:cNvSpPr txBox="1"/>
          <p:nvPr/>
        </p:nvSpPr>
        <p:spPr>
          <a:xfrm>
            <a:off x="3048000" y="1515920"/>
            <a:ext cx="6096000" cy="369332"/>
          </a:xfrm>
          <a:prstGeom prst="rect">
            <a:avLst/>
          </a:prstGeom>
          <a:noFill/>
        </p:spPr>
        <p:txBody>
          <a:bodyPr wrap="square">
            <a:spAutoFit/>
          </a:bodyPr>
          <a:lstStyle/>
          <a:p>
            <a:pPr algn="ctr">
              <a:lnSpc>
                <a:spcPct val="100000"/>
              </a:lnSpc>
              <a:spcBef>
                <a:spcPts val="600"/>
              </a:spcBef>
              <a:spcAft>
                <a:spcPts val="600"/>
              </a:spcAft>
              <a:buNone/>
            </a:pPr>
            <a:r>
              <a:rPr lang="en-AU" sz="1800" b="1" dirty="0">
                <a:solidFill>
                  <a:schemeClr val="bg1"/>
                </a:solidFill>
                <a:effectLst/>
                <a:latin typeface="+mj-lt"/>
              </a:rPr>
              <a:t>Scenario 2</a:t>
            </a:r>
            <a:endParaRPr lang="en-AU" sz="1800" b="1" dirty="0">
              <a:solidFill>
                <a:schemeClr val="bg1"/>
              </a:solidFill>
              <a:effectLst/>
              <a:latin typeface="+mj-lt"/>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4FD04F7-BC11-D553-AA05-B6EA97FB9016}"/>
                  </a:ext>
                </a:extLst>
              </p:cNvPr>
              <p:cNvSpPr txBox="1"/>
              <p:nvPr/>
            </p:nvSpPr>
            <p:spPr>
              <a:xfrm>
                <a:off x="1425250" y="1955791"/>
                <a:ext cx="9827467" cy="483466"/>
              </a:xfrm>
              <a:prstGeom prst="rect">
                <a:avLst/>
              </a:prstGeom>
              <a:noFill/>
            </p:spPr>
            <p:txBody>
              <a:bodyPr wrap="square">
                <a:spAutoFit/>
              </a:bodyPr>
              <a:lstStyle/>
              <a:p>
                <a:pPr algn="ctr">
                  <a:lnSpc>
                    <a:spcPct val="100000"/>
                  </a:lnSpc>
                  <a:spcBef>
                    <a:spcPts val="600"/>
                  </a:spcBef>
                  <a:spcAft>
                    <a:spcPts val="600"/>
                  </a:spcAft>
                  <a:buNone/>
                </a:pPr>
                <a:r>
                  <a:rPr lang="en-AU" sz="1800" b="0" dirty="0">
                    <a:effectLst/>
                  </a:rPr>
                  <a:t>Find the equation of the normal to the curve </a:t>
                </a:r>
                <a14:m>
                  <m:oMath xmlns:m="http://schemas.openxmlformats.org/officeDocument/2006/math">
                    <m:r>
                      <a:rPr lang="en-AU" sz="1800" b="0" i="1" smtClean="0">
                        <a:effectLst/>
                        <a:latin typeface="Cambria Math" panose="02040503050406030204" pitchFamily="18" charset="0"/>
                      </a:rPr>
                      <m:t>𝑓</m:t>
                    </m:r>
                    <m:d>
                      <m:dPr>
                        <m:ctrlPr>
                          <a:rPr lang="en-AU" sz="1800" b="0" i="1">
                            <a:effectLst/>
                            <a:latin typeface="Cambria Math" panose="02040503050406030204" pitchFamily="18" charset="0"/>
                          </a:rPr>
                        </m:ctrlPr>
                      </m:dPr>
                      <m:e>
                        <m:r>
                          <a:rPr lang="en-AU" sz="1800" b="0" i="1">
                            <a:effectLst/>
                            <a:latin typeface="Cambria Math" panose="02040503050406030204" pitchFamily="18" charset="0"/>
                          </a:rPr>
                          <m:t>𝑥</m:t>
                        </m:r>
                      </m:e>
                    </m:d>
                    <m:r>
                      <a:rPr lang="en-AU" sz="1800" b="0">
                        <a:effectLst/>
                        <a:latin typeface="Cambria Math" panose="02040503050406030204" pitchFamily="18" charset="0"/>
                      </a:rPr>
                      <m:t>=4</m:t>
                    </m:r>
                    <m:sSup>
                      <m:sSupPr>
                        <m:ctrlPr>
                          <a:rPr lang="en-AU" sz="1800" b="0" i="1">
                            <a:effectLst/>
                            <a:latin typeface="Cambria Math" panose="02040503050406030204" pitchFamily="18" charset="0"/>
                          </a:rPr>
                        </m:ctrlPr>
                      </m:sSupPr>
                      <m:e>
                        <m:r>
                          <a:rPr lang="en-AU" sz="1800" b="0" i="1">
                            <a:effectLst/>
                            <a:latin typeface="Cambria Math" panose="02040503050406030204" pitchFamily="18" charset="0"/>
                          </a:rPr>
                          <m:t>𝑥</m:t>
                        </m:r>
                      </m:e>
                      <m:sup>
                        <m:r>
                          <a:rPr lang="en-AU" sz="1800" b="0">
                            <a:effectLst/>
                            <a:latin typeface="Cambria Math" panose="02040503050406030204" pitchFamily="18" charset="0"/>
                          </a:rPr>
                          <m:t>3</m:t>
                        </m:r>
                      </m:sup>
                    </m:sSup>
                    <m:r>
                      <a:rPr lang="en-AU" sz="1800" b="0">
                        <a:effectLst/>
                        <a:latin typeface="Cambria Math" panose="02040503050406030204" pitchFamily="18" charset="0"/>
                      </a:rPr>
                      <m:t>+</m:t>
                    </m:r>
                    <m:r>
                      <a:rPr lang="en-AU" sz="1800" b="0" smtClean="0">
                        <a:effectLst/>
                        <a:latin typeface="Cambria Math" panose="02040503050406030204" pitchFamily="18" charset="0"/>
                      </a:rPr>
                      <m:t>2</m:t>
                    </m:r>
                    <m:r>
                      <a:rPr lang="en-AU" sz="1800" b="0" i="1">
                        <a:effectLst/>
                        <a:latin typeface="Cambria Math" panose="02040503050406030204" pitchFamily="18" charset="0"/>
                      </a:rPr>
                      <m:t>𝑥</m:t>
                    </m:r>
                  </m:oMath>
                </a14:m>
                <a:r>
                  <a:rPr lang="en-AU" sz="1800" b="0" dirty="0">
                    <a:effectLst/>
                  </a:rPr>
                  <a:t> at </a:t>
                </a:r>
                <a14:m>
                  <m:oMath xmlns:m="http://schemas.openxmlformats.org/officeDocument/2006/math">
                    <m:r>
                      <a:rPr lang="en-AU" sz="1800" b="0" i="1" smtClean="0">
                        <a:effectLst/>
                        <a:latin typeface="Cambria Math" panose="02040503050406030204" pitchFamily="18" charset="0"/>
                      </a:rPr>
                      <m:t>𝑥</m:t>
                    </m:r>
                    <m:r>
                      <a:rPr lang="en-AU" sz="1800" b="0">
                        <a:effectLst/>
                        <a:latin typeface="Cambria Math" panose="02040503050406030204" pitchFamily="18" charset="0"/>
                      </a:rPr>
                      <m:t>=</m:t>
                    </m:r>
                    <m:f>
                      <m:fPr>
                        <m:ctrlPr>
                          <a:rPr lang="en-AU" sz="1800" b="0" i="1">
                            <a:effectLst/>
                            <a:latin typeface="Cambria Math" panose="02040503050406030204" pitchFamily="18" charset="0"/>
                          </a:rPr>
                        </m:ctrlPr>
                      </m:fPr>
                      <m:num>
                        <m:r>
                          <a:rPr lang="en-AU" sz="1800" b="0">
                            <a:effectLst/>
                            <a:latin typeface="Cambria Math" panose="02040503050406030204" pitchFamily="18" charset="0"/>
                          </a:rPr>
                          <m:t>1</m:t>
                        </m:r>
                      </m:num>
                      <m:den>
                        <m:r>
                          <a:rPr lang="en-AU" sz="1800" b="0">
                            <a:effectLst/>
                            <a:latin typeface="Cambria Math" panose="02040503050406030204" pitchFamily="18" charset="0"/>
                          </a:rPr>
                          <m:t>2</m:t>
                        </m:r>
                      </m:den>
                    </m:f>
                  </m:oMath>
                </a14:m>
                <a:r>
                  <a:rPr lang="en-AU" sz="1800" b="0" dirty="0">
                    <a:effectLst/>
                    <a:ea typeface="Calibri" panose="020F0502020204030204" pitchFamily="34" charset="0"/>
                    <a:cs typeface="Arial" panose="020B0604020202020204" pitchFamily="34" charset="0"/>
                  </a:rPr>
                  <a:t>.</a:t>
                </a:r>
              </a:p>
            </p:txBody>
          </p:sp>
        </mc:Choice>
        <mc:Fallback xmlns="">
          <p:sp>
            <p:nvSpPr>
              <p:cNvPr id="12" name="TextBox 11">
                <a:extLst>
                  <a:ext uri="{FF2B5EF4-FFF2-40B4-BE49-F238E27FC236}">
                    <a16:creationId xmlns:a16="http://schemas.microsoft.com/office/drawing/2014/main" id="{B4FD04F7-BC11-D553-AA05-B6EA97FB9016}"/>
                  </a:ext>
                </a:extLst>
              </p:cNvPr>
              <p:cNvSpPr txBox="1">
                <a:spLocks noRot="1" noChangeAspect="1" noMove="1" noResize="1" noEditPoints="1" noAdjustHandles="1" noChangeArrowheads="1" noChangeShapeType="1" noTextEdit="1"/>
              </p:cNvSpPr>
              <p:nvPr/>
            </p:nvSpPr>
            <p:spPr>
              <a:xfrm>
                <a:off x="1425250" y="1955791"/>
                <a:ext cx="9827467" cy="483466"/>
              </a:xfrm>
              <a:prstGeom prst="rect">
                <a:avLst/>
              </a:prstGeom>
              <a:blipFill>
                <a:blip r:embed="rId4"/>
                <a:stretch>
                  <a:fillRect b="-5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AB7F162-9DDE-08BE-50E7-58898AE45D18}"/>
                  </a:ext>
                  <a:ext uri="{C183D7F6-B498-43B3-948B-1728B52AA6E4}">
                    <adec:decorative xmlns:adec="http://schemas.microsoft.com/office/drawing/2017/decorative" val="1"/>
                  </a:ext>
                </a:extLst>
              </p:cNvPr>
              <p:cNvSpPr txBox="1"/>
              <p:nvPr/>
            </p:nvSpPr>
            <p:spPr>
              <a:xfrm>
                <a:off x="2179961" y="2565515"/>
                <a:ext cx="3479800" cy="3639018"/>
              </a:xfrm>
              <a:prstGeom prst="rect">
                <a:avLst/>
              </a:prstGeom>
              <a:noFill/>
            </p:spPr>
            <p:txBody>
              <a:bodyPr wrap="none" lIns="0" tIns="0" rIns="0" bIns="0" rtlCol="0">
                <a:noAutofit/>
              </a:bodyPr>
              <a:lstStyle/>
              <a:p>
                <a:pPr/>
                <a14:m>
                  <m:oMathPara xmlns:m="http://schemas.openxmlformats.org/officeDocument/2006/math">
                    <m:oMathParaPr>
                      <m:jc m:val="centerGroup"/>
                    </m:oMathParaPr>
                    <m:oMath xmlns:m="http://schemas.openxmlformats.org/officeDocument/2006/math">
                      <m:sSup>
                        <m:sSupPr>
                          <m:ctrlPr>
                            <a:rPr lang="en-AU" sz="1800" i="1" smtClean="0">
                              <a:latin typeface="Cambria Math" panose="02040503050406030204" pitchFamily="18" charset="0"/>
                            </a:rPr>
                          </m:ctrlPr>
                        </m:sSupPr>
                        <m:e>
                          <m:r>
                            <a:rPr lang="en-AU" sz="1800">
                              <a:latin typeface="Cambria Math" panose="02040503050406030204" pitchFamily="18" charset="0"/>
                            </a:rPr>
                            <m:t>𝑓</m:t>
                          </m:r>
                        </m:e>
                        <m:sup>
                          <m:r>
                            <a:rPr lang="en-AU" sz="1800">
                              <a:latin typeface="Cambria Math" panose="02040503050406030204" pitchFamily="18" charset="0"/>
                            </a:rPr>
                            <m:t>′</m:t>
                          </m:r>
                        </m:sup>
                      </m:sSup>
                      <m:d>
                        <m:dPr>
                          <m:ctrlPr>
                            <a:rPr lang="en-AU" sz="1800" i="1">
                              <a:latin typeface="Cambria Math" panose="02040503050406030204" pitchFamily="18" charset="0"/>
                            </a:rPr>
                          </m:ctrlPr>
                        </m:dPr>
                        <m:e>
                          <m:r>
                            <a:rPr lang="en-AU" sz="1800">
                              <a:latin typeface="Cambria Math" panose="02040503050406030204" pitchFamily="18" charset="0"/>
                            </a:rPr>
                            <m:t>𝑥</m:t>
                          </m:r>
                        </m:e>
                      </m:d>
                      <m:r>
                        <m:rPr>
                          <m:aln/>
                        </m:rPr>
                        <a:rPr lang="en-AU" sz="1800">
                          <a:latin typeface="Cambria Math" panose="02040503050406030204" pitchFamily="18" charset="0"/>
                        </a:rPr>
                        <m:t>=</m:t>
                      </m:r>
                      <m:r>
                        <a:rPr lang="en-AU" sz="1800">
                          <a:latin typeface="Cambria Math" panose="02040503050406030204" pitchFamily="18" charset="0"/>
                        </a:rPr>
                        <m:t>12</m:t>
                      </m:r>
                      <m:sSup>
                        <m:sSupPr>
                          <m:ctrlPr>
                            <a:rPr lang="en-AU" sz="1800" i="1">
                              <a:latin typeface="Cambria Math" panose="02040503050406030204" pitchFamily="18" charset="0"/>
                            </a:rPr>
                          </m:ctrlPr>
                        </m:sSupPr>
                        <m:e>
                          <m:r>
                            <a:rPr lang="en-AU" sz="1800">
                              <a:latin typeface="Cambria Math" panose="02040503050406030204" pitchFamily="18" charset="0"/>
                            </a:rPr>
                            <m:t>𝑥</m:t>
                          </m:r>
                        </m:e>
                        <m:sup>
                          <m:r>
                            <a:rPr lang="en-AU" sz="1800">
                              <a:latin typeface="Cambria Math" panose="02040503050406030204" pitchFamily="18" charset="0"/>
                            </a:rPr>
                            <m:t>2</m:t>
                          </m:r>
                        </m:sup>
                      </m:sSup>
                      <m:r>
                        <a:rPr lang="en-AU" sz="1800">
                          <a:latin typeface="Cambria Math" panose="02040503050406030204" pitchFamily="18" charset="0"/>
                        </a:rPr>
                        <m:t>+2</m:t>
                      </m:r>
                    </m:oMath>
                    <m:oMath xmlns:m="http://schemas.openxmlformats.org/officeDocument/2006/math">
                      <m:sSub>
                        <m:sSubPr>
                          <m:ctrlPr>
                            <a:rPr lang="en-AU" sz="1800" i="1">
                              <a:latin typeface="Cambria Math" panose="02040503050406030204" pitchFamily="18" charset="0"/>
                            </a:rPr>
                          </m:ctrlPr>
                        </m:sSubPr>
                        <m:e>
                          <m:r>
                            <a:rPr lang="en-AU" sz="1800">
                              <a:latin typeface="Cambria Math" panose="02040503050406030204" pitchFamily="18" charset="0"/>
                            </a:rPr>
                            <m:t>𝑚</m:t>
                          </m:r>
                        </m:e>
                        <m:sub>
                          <m:r>
                            <a:rPr lang="en-AU" sz="1800">
                              <a:latin typeface="Cambria Math" panose="02040503050406030204" pitchFamily="18" charset="0"/>
                            </a:rPr>
                            <m:t>𝑡𝑎𝑛𝑔𝑒𝑛𝑡</m:t>
                          </m:r>
                        </m:sub>
                      </m:sSub>
                      <m:r>
                        <m:rPr>
                          <m:aln/>
                        </m:rPr>
                        <a:rPr lang="en-AU" sz="1800">
                          <a:latin typeface="Cambria Math" panose="02040503050406030204" pitchFamily="18" charset="0"/>
                        </a:rPr>
                        <m:t>=</m:t>
                      </m:r>
                      <m:r>
                        <a:rPr lang="en-AU" sz="1800">
                          <a:latin typeface="Cambria Math" panose="02040503050406030204" pitchFamily="18" charset="0"/>
                        </a:rPr>
                        <m:t>12×</m:t>
                      </m:r>
                      <m:sSup>
                        <m:sSupPr>
                          <m:ctrlPr>
                            <a:rPr lang="en-AU" sz="1800" i="1">
                              <a:latin typeface="Cambria Math" panose="02040503050406030204" pitchFamily="18" charset="0"/>
                            </a:rPr>
                          </m:ctrlPr>
                        </m:sSupPr>
                        <m:e>
                          <m:d>
                            <m:dPr>
                              <m:ctrlPr>
                                <a:rPr lang="en-AU" sz="1800" i="1">
                                  <a:latin typeface="Cambria Math" panose="02040503050406030204" pitchFamily="18" charset="0"/>
                                </a:rPr>
                              </m:ctrlPr>
                            </m:dPr>
                            <m:e>
                              <m:f>
                                <m:fPr>
                                  <m:ctrlPr>
                                    <a:rPr lang="en-AU" sz="1800" i="1">
                                      <a:latin typeface="Cambria Math" panose="02040503050406030204" pitchFamily="18" charset="0"/>
                                    </a:rPr>
                                  </m:ctrlPr>
                                </m:fPr>
                                <m:num>
                                  <m:r>
                                    <a:rPr lang="en-AU" sz="1800">
                                      <a:latin typeface="Cambria Math" panose="02040503050406030204" pitchFamily="18" charset="0"/>
                                    </a:rPr>
                                    <m:t>1</m:t>
                                  </m:r>
                                </m:num>
                                <m:den>
                                  <m:r>
                                    <a:rPr lang="en-AU" sz="1800">
                                      <a:latin typeface="Cambria Math" panose="02040503050406030204" pitchFamily="18" charset="0"/>
                                    </a:rPr>
                                    <m:t>2</m:t>
                                  </m:r>
                                </m:den>
                              </m:f>
                            </m:e>
                          </m:d>
                        </m:e>
                        <m:sup>
                          <m:r>
                            <a:rPr lang="en-AU" sz="1800">
                              <a:latin typeface="Cambria Math" panose="02040503050406030204" pitchFamily="18" charset="0"/>
                            </a:rPr>
                            <m:t>2</m:t>
                          </m:r>
                        </m:sup>
                      </m:sSup>
                      <m:r>
                        <a:rPr lang="en-AU" sz="1800">
                          <a:latin typeface="Cambria Math" panose="02040503050406030204" pitchFamily="18" charset="0"/>
                        </a:rPr>
                        <m:t>+2</m:t>
                      </m:r>
                    </m:oMath>
                    <m:oMath xmlns:m="http://schemas.openxmlformats.org/officeDocument/2006/math">
                      <m:r>
                        <m:rPr>
                          <m:aln/>
                        </m:rPr>
                        <a:rPr lang="en-AU" sz="1800">
                          <a:latin typeface="Cambria Math" panose="02040503050406030204" pitchFamily="18" charset="0"/>
                        </a:rPr>
                        <m:t>=</m:t>
                      </m:r>
                      <m:r>
                        <a:rPr lang="en-AU" sz="1800">
                          <a:latin typeface="Cambria Math" panose="02040503050406030204" pitchFamily="18" charset="0"/>
                        </a:rPr>
                        <m:t>5</m:t>
                      </m:r>
                    </m:oMath>
                    <m:oMath xmlns:m="http://schemas.openxmlformats.org/officeDocument/2006/math">
                      <m:sSub>
                        <m:sSubPr>
                          <m:ctrlPr>
                            <a:rPr lang="en-AU" sz="1800" i="1">
                              <a:latin typeface="Cambria Math" panose="02040503050406030204" pitchFamily="18" charset="0"/>
                            </a:rPr>
                          </m:ctrlPr>
                        </m:sSubPr>
                        <m:e>
                          <m:r>
                            <a:rPr lang="en-AU" sz="1800">
                              <a:latin typeface="Cambria Math" panose="02040503050406030204" pitchFamily="18" charset="0"/>
                            </a:rPr>
                            <m:t>𝑚</m:t>
                          </m:r>
                        </m:e>
                        <m:sub>
                          <m:r>
                            <a:rPr lang="en-AU" sz="1800">
                              <a:latin typeface="Cambria Math" panose="02040503050406030204" pitchFamily="18" charset="0"/>
                            </a:rPr>
                            <m:t>𝑛𝑜𝑟𝑚𝑎𝑙</m:t>
                          </m:r>
                        </m:sub>
                      </m:sSub>
                      <m:r>
                        <m:rPr>
                          <m:aln/>
                        </m:rPr>
                        <a:rPr lang="en-AU" sz="1800">
                          <a:latin typeface="Cambria Math" panose="02040503050406030204" pitchFamily="18" charset="0"/>
                        </a:rPr>
                        <m:t>=</m:t>
                      </m:r>
                      <m:f>
                        <m:fPr>
                          <m:ctrlPr>
                            <a:rPr lang="en-AU" sz="1800" i="1">
                              <a:latin typeface="Cambria Math" panose="02040503050406030204" pitchFamily="18" charset="0"/>
                            </a:rPr>
                          </m:ctrlPr>
                        </m:fPr>
                        <m:num>
                          <m:r>
                            <a:rPr lang="en-AU" sz="1800">
                              <a:latin typeface="Cambria Math" panose="02040503050406030204" pitchFamily="18" charset="0"/>
                            </a:rPr>
                            <m:t>1</m:t>
                          </m:r>
                        </m:num>
                        <m:den>
                          <m:r>
                            <a:rPr lang="en-AU" sz="1800">
                              <a:latin typeface="Cambria Math" panose="02040503050406030204" pitchFamily="18" charset="0"/>
                            </a:rPr>
                            <m:t>5</m:t>
                          </m:r>
                        </m:den>
                      </m:f>
                    </m:oMath>
                    <m:oMath xmlns:m="http://schemas.openxmlformats.org/officeDocument/2006/math">
                      <m:r>
                        <m:rPr>
                          <m:sty m:val="p"/>
                        </m:rPr>
                        <a:rPr lang="en-AU" sz="1800" i="0">
                          <a:latin typeface="Cambria Math" panose="02040503050406030204" pitchFamily="18" charset="0"/>
                        </a:rPr>
                        <m:t>when</m:t>
                      </m:r>
                      <m:r>
                        <a:rPr lang="en-AU" sz="1800" i="0">
                          <a:latin typeface="Cambria Math" panose="02040503050406030204" pitchFamily="18" charset="0"/>
                        </a:rPr>
                        <m:t> </m:t>
                      </m:r>
                      <m:r>
                        <a:rPr lang="en-AU" sz="1800" i="1">
                          <a:latin typeface="Cambria Math" panose="02040503050406030204" pitchFamily="18" charset="0"/>
                        </a:rPr>
                        <m:t>𝑥</m:t>
                      </m:r>
                      <m:r>
                        <m:rPr>
                          <m:aln/>
                        </m:rPr>
                        <a:rPr lang="en-AU" sz="1800" b="1" i="1">
                          <a:latin typeface="Cambria Math" panose="02040503050406030204" pitchFamily="18" charset="0"/>
                        </a:rPr>
                        <m:t>=</m:t>
                      </m:r>
                      <m:f>
                        <m:fPr>
                          <m:ctrlPr>
                            <a:rPr lang="en-AU" sz="1800" i="1">
                              <a:latin typeface="Cambria Math" panose="02040503050406030204" pitchFamily="18" charset="0"/>
                            </a:rPr>
                          </m:ctrlPr>
                        </m:fPr>
                        <m:num>
                          <m:r>
                            <a:rPr lang="en-AU" sz="1800">
                              <a:latin typeface="Cambria Math" panose="02040503050406030204" pitchFamily="18" charset="0"/>
                            </a:rPr>
                            <m:t>1</m:t>
                          </m:r>
                        </m:num>
                        <m:den>
                          <m:r>
                            <a:rPr lang="en-AU" sz="1800">
                              <a:latin typeface="Cambria Math" panose="02040503050406030204" pitchFamily="18" charset="0"/>
                            </a:rPr>
                            <m:t>2</m:t>
                          </m:r>
                        </m:den>
                      </m:f>
                    </m:oMath>
                    <m:oMath xmlns:m="http://schemas.openxmlformats.org/officeDocument/2006/math">
                      <m:r>
                        <a:rPr lang="en-AU" sz="1800" i="1">
                          <a:latin typeface="Cambria Math" panose="02040503050406030204" pitchFamily="18" charset="0"/>
                        </a:rPr>
                        <m:t>𝑦</m:t>
                      </m:r>
                      <m:r>
                        <m:rPr>
                          <m:aln/>
                        </m:rPr>
                        <a:rPr lang="en-AU" sz="1800" i="1">
                          <a:latin typeface="Cambria Math" panose="02040503050406030204" pitchFamily="18" charset="0"/>
                        </a:rPr>
                        <m:t>=</m:t>
                      </m:r>
                      <m:r>
                        <a:rPr lang="en-AU" sz="1800">
                          <a:latin typeface="Cambria Math" panose="02040503050406030204" pitchFamily="18" charset="0"/>
                        </a:rPr>
                        <m:t>4</m:t>
                      </m:r>
                      <m:sSup>
                        <m:sSupPr>
                          <m:ctrlPr>
                            <a:rPr lang="en-AU" sz="1800" i="1">
                              <a:latin typeface="Cambria Math" panose="02040503050406030204" pitchFamily="18" charset="0"/>
                            </a:rPr>
                          </m:ctrlPr>
                        </m:sSupPr>
                        <m:e>
                          <m:r>
                            <a:rPr lang="en-AU" sz="1800" i="1">
                              <a:latin typeface="Cambria Math" panose="02040503050406030204" pitchFamily="18" charset="0"/>
                            </a:rPr>
                            <m:t>𝑥</m:t>
                          </m:r>
                        </m:e>
                        <m:sup>
                          <m:r>
                            <a:rPr lang="en-AU" sz="1800">
                              <a:latin typeface="Cambria Math" panose="02040503050406030204" pitchFamily="18" charset="0"/>
                            </a:rPr>
                            <m:t>3</m:t>
                          </m:r>
                        </m:sup>
                      </m:sSup>
                      <m:r>
                        <a:rPr lang="en-AU" sz="1800">
                          <a:latin typeface="Cambria Math" panose="02040503050406030204" pitchFamily="18" charset="0"/>
                        </a:rPr>
                        <m:t>+2</m:t>
                      </m:r>
                      <m:r>
                        <a:rPr lang="en-AU" sz="1800" i="1">
                          <a:latin typeface="Cambria Math" panose="02040503050406030204" pitchFamily="18" charset="0"/>
                        </a:rPr>
                        <m:t>𝑥</m:t>
                      </m:r>
                    </m:oMath>
                    <m:oMath xmlns:m="http://schemas.openxmlformats.org/officeDocument/2006/math">
                      <m:r>
                        <a:rPr lang="en-AU" sz="1800">
                          <a:latin typeface="Cambria Math" panose="02040503050406030204" pitchFamily="18" charset="0"/>
                        </a:rPr>
                        <m:t>𝑦</m:t>
                      </m:r>
                      <m:r>
                        <m:rPr>
                          <m:aln/>
                        </m:rPr>
                        <a:rPr lang="en-AU" sz="1800">
                          <a:latin typeface="Cambria Math" panose="02040503050406030204" pitchFamily="18" charset="0"/>
                        </a:rPr>
                        <m:t>=</m:t>
                      </m:r>
                      <m:r>
                        <a:rPr lang="en-AU" sz="1800">
                          <a:latin typeface="Cambria Math" panose="02040503050406030204" pitchFamily="18" charset="0"/>
                        </a:rPr>
                        <m:t>4×</m:t>
                      </m:r>
                      <m:sSup>
                        <m:sSupPr>
                          <m:ctrlPr>
                            <a:rPr lang="en-AU" sz="1800" i="1">
                              <a:latin typeface="Cambria Math" panose="02040503050406030204" pitchFamily="18" charset="0"/>
                            </a:rPr>
                          </m:ctrlPr>
                        </m:sSupPr>
                        <m:e>
                          <m:d>
                            <m:dPr>
                              <m:ctrlPr>
                                <a:rPr lang="en-AU" sz="1800" i="1">
                                  <a:latin typeface="Cambria Math" panose="02040503050406030204" pitchFamily="18" charset="0"/>
                                </a:rPr>
                              </m:ctrlPr>
                            </m:dPr>
                            <m:e>
                              <m:f>
                                <m:fPr>
                                  <m:ctrlPr>
                                    <a:rPr lang="en-AU" sz="1800" i="1">
                                      <a:latin typeface="Cambria Math" panose="02040503050406030204" pitchFamily="18" charset="0"/>
                                    </a:rPr>
                                  </m:ctrlPr>
                                </m:fPr>
                                <m:num>
                                  <m:r>
                                    <a:rPr lang="en-AU" sz="1800">
                                      <a:latin typeface="Cambria Math" panose="02040503050406030204" pitchFamily="18" charset="0"/>
                                    </a:rPr>
                                    <m:t>1</m:t>
                                  </m:r>
                                </m:num>
                                <m:den>
                                  <m:r>
                                    <a:rPr lang="en-AU" sz="1800">
                                      <a:latin typeface="Cambria Math" panose="02040503050406030204" pitchFamily="18" charset="0"/>
                                    </a:rPr>
                                    <m:t>2</m:t>
                                  </m:r>
                                </m:den>
                              </m:f>
                            </m:e>
                          </m:d>
                        </m:e>
                        <m:sup>
                          <m:r>
                            <a:rPr lang="en-AU" sz="1800">
                              <a:latin typeface="Cambria Math" panose="02040503050406030204" pitchFamily="18" charset="0"/>
                            </a:rPr>
                            <m:t>3</m:t>
                          </m:r>
                        </m:sup>
                      </m:sSup>
                      <m:r>
                        <a:rPr lang="en-AU" sz="1800">
                          <a:latin typeface="Cambria Math" panose="02040503050406030204" pitchFamily="18" charset="0"/>
                        </a:rPr>
                        <m:t>+2×</m:t>
                      </m:r>
                      <m:f>
                        <m:fPr>
                          <m:ctrlPr>
                            <a:rPr lang="en-AU" sz="1800" i="1">
                              <a:latin typeface="Cambria Math" panose="02040503050406030204" pitchFamily="18" charset="0"/>
                            </a:rPr>
                          </m:ctrlPr>
                        </m:fPr>
                        <m:num>
                          <m:r>
                            <a:rPr lang="en-AU" sz="1800">
                              <a:latin typeface="Cambria Math" panose="02040503050406030204" pitchFamily="18" charset="0"/>
                            </a:rPr>
                            <m:t>1</m:t>
                          </m:r>
                        </m:num>
                        <m:den>
                          <m:r>
                            <a:rPr lang="en-AU" sz="1800">
                              <a:latin typeface="Cambria Math" panose="02040503050406030204" pitchFamily="18" charset="0"/>
                            </a:rPr>
                            <m:t>2</m:t>
                          </m:r>
                        </m:den>
                      </m:f>
                    </m:oMath>
                    <m:oMath xmlns:m="http://schemas.openxmlformats.org/officeDocument/2006/math">
                      <m:r>
                        <a:rPr lang="en-AU" sz="1800">
                          <a:latin typeface="Cambria Math" panose="02040503050406030204" pitchFamily="18" charset="0"/>
                        </a:rPr>
                        <m:t>𝑦</m:t>
                      </m:r>
                      <m:r>
                        <m:rPr>
                          <m:aln/>
                        </m:rPr>
                        <a:rPr lang="en-AU" sz="1800">
                          <a:latin typeface="Cambria Math" panose="02040503050406030204" pitchFamily="18" charset="0"/>
                        </a:rPr>
                        <m:t>=</m:t>
                      </m:r>
                      <m:f>
                        <m:fPr>
                          <m:ctrlPr>
                            <a:rPr lang="en-AU" sz="1800" i="1">
                              <a:latin typeface="Cambria Math" panose="02040503050406030204" pitchFamily="18" charset="0"/>
                            </a:rPr>
                          </m:ctrlPr>
                        </m:fPr>
                        <m:num>
                          <m:r>
                            <a:rPr lang="en-AU" sz="1800">
                              <a:latin typeface="Cambria Math" panose="02040503050406030204" pitchFamily="18" charset="0"/>
                            </a:rPr>
                            <m:t>3</m:t>
                          </m:r>
                        </m:num>
                        <m:den>
                          <m:r>
                            <a:rPr lang="en-AU" sz="1800">
                              <a:latin typeface="Cambria Math" panose="02040503050406030204" pitchFamily="18" charset="0"/>
                            </a:rPr>
                            <m:t>2</m:t>
                          </m:r>
                        </m:den>
                      </m:f>
                    </m:oMath>
                  </m:oMathPara>
                </a14:m>
                <a:br>
                  <a:rPr lang="en-AU" sz="1800" i="1" dirty="0">
                    <a:latin typeface="Cambria Math" panose="02040503050406030204" pitchFamily="18" charset="0"/>
                    <a:ea typeface="Cambria Math" panose="02040503050406030204" pitchFamily="18" charset="0"/>
                  </a:rPr>
                </a:br>
                <a:endParaRPr lang="en-AU" sz="1800" dirty="0"/>
              </a:p>
            </p:txBody>
          </p:sp>
        </mc:Choice>
        <mc:Fallback xmlns="">
          <p:sp>
            <p:nvSpPr>
              <p:cNvPr id="6" name="TextBox 5">
                <a:extLst>
                  <a:ext uri="{FF2B5EF4-FFF2-40B4-BE49-F238E27FC236}">
                    <a16:creationId xmlns:a16="http://schemas.microsoft.com/office/drawing/2014/main" id="{BAB7F162-9DDE-08BE-50E7-58898AE45D18}"/>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2179961" y="2565515"/>
                <a:ext cx="3479800" cy="3639018"/>
              </a:xfrm>
              <a:prstGeom prst="rect">
                <a:avLst/>
              </a:prstGeom>
              <a:blipFill>
                <a:blip r:embed="rId5"/>
                <a:stretch>
                  <a:fillRect b="-1843"/>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9A84812-4BD1-BA87-E404-3DB34A18D7B3}"/>
                  </a:ext>
                  <a:ext uri="{C183D7F6-B498-43B3-948B-1728B52AA6E4}">
                    <adec:decorative xmlns:adec="http://schemas.microsoft.com/office/drawing/2017/decorative" val="1"/>
                  </a:ext>
                </a:extLst>
              </p:cNvPr>
              <p:cNvSpPr txBox="1"/>
              <p:nvPr/>
            </p:nvSpPr>
            <p:spPr>
              <a:xfrm>
                <a:off x="6860886" y="2565515"/>
                <a:ext cx="3232150" cy="3542068"/>
              </a:xfrm>
              <a:prstGeom prst="rect">
                <a:avLst/>
              </a:prstGeom>
              <a:noFill/>
            </p:spPr>
            <p:txBody>
              <a:bodyPr wrap="none" lIns="0" tIns="0" rIns="0" bIns="0" rtlCol="0">
                <a:noAutofit/>
              </a:bodyPr>
              <a:lstStyle/>
              <a:p>
                <a:pPr>
                  <a:lnSpc>
                    <a:spcPct val="150000"/>
                  </a:lnSpc>
                </a:pPr>
                <a14:m>
                  <m:oMathPara xmlns:m="http://schemas.openxmlformats.org/officeDocument/2006/math">
                    <m:oMathParaPr>
                      <m:jc m:val="left"/>
                    </m:oMathParaPr>
                    <m:oMath xmlns:m="http://schemas.openxmlformats.org/officeDocument/2006/math">
                      <m:r>
                        <a:rPr lang="en-AU" sz="1800" i="1">
                          <a:latin typeface="Cambria Math" panose="02040503050406030204" pitchFamily="18" charset="0"/>
                          <a:ea typeface="Cambria Math" panose="02040503050406030204" pitchFamily="18" charset="0"/>
                        </a:rPr>
                        <m:t>∴</m:t>
                      </m:r>
                      <m:r>
                        <a:rPr lang="en-AU" sz="1800" i="1">
                          <a:latin typeface="Cambria Math" panose="02040503050406030204" pitchFamily="18" charset="0"/>
                          <a:ea typeface="Cambria Math" panose="02040503050406030204" pitchFamily="18" charset="0"/>
                        </a:rPr>
                        <m:t>𝑚</m:t>
                      </m:r>
                      <m:r>
                        <m:rPr>
                          <m:aln/>
                        </m:rPr>
                        <a:rPr lang="en-AU" sz="1800" i="1">
                          <a:latin typeface="Cambria Math" panose="02040503050406030204" pitchFamily="18" charset="0"/>
                          <a:ea typeface="Cambria Math" panose="02040503050406030204" pitchFamily="18" charset="0"/>
                        </a:rPr>
                        <m:t>=</m:t>
                      </m:r>
                      <m:f>
                        <m:fPr>
                          <m:ctrlPr>
                            <a:rPr lang="en-AU" sz="1800" i="1">
                              <a:latin typeface="Cambria Math" panose="02040503050406030204" pitchFamily="18" charset="0"/>
                            </a:rPr>
                          </m:ctrlPr>
                        </m:fPr>
                        <m:num>
                          <m:r>
                            <a:rPr lang="en-AU" sz="1800">
                              <a:latin typeface="Cambria Math" panose="02040503050406030204" pitchFamily="18" charset="0"/>
                            </a:rPr>
                            <m:t>1</m:t>
                          </m:r>
                        </m:num>
                        <m:den>
                          <m:r>
                            <a:rPr lang="en-AU" sz="1800">
                              <a:latin typeface="Cambria Math" panose="02040503050406030204" pitchFamily="18" charset="0"/>
                            </a:rPr>
                            <m:t>5</m:t>
                          </m:r>
                        </m:den>
                      </m:f>
                      <m:r>
                        <m:rPr>
                          <m:sty m:val="p"/>
                        </m:rPr>
                        <a:rPr lang="en-AU" sz="1800" i="0">
                          <a:latin typeface="Cambria Math" panose="02040503050406030204" pitchFamily="18" charset="0"/>
                          <a:ea typeface="Cambria Math" panose="02040503050406030204" pitchFamily="18" charset="0"/>
                        </a:rPr>
                        <m:t>at</m:t>
                      </m:r>
                      <m:r>
                        <a:rPr lang="en-AU" sz="1800" i="1">
                          <a:latin typeface="Cambria Math" panose="02040503050406030204" pitchFamily="18" charset="0"/>
                          <a:ea typeface="Cambria Math" panose="02040503050406030204" pitchFamily="18" charset="0"/>
                        </a:rPr>
                        <m:t> (</m:t>
                      </m:r>
                      <m:f>
                        <m:fPr>
                          <m:ctrlPr>
                            <a:rPr lang="en-AU" sz="1800" i="1">
                              <a:latin typeface="Cambria Math" panose="02040503050406030204" pitchFamily="18" charset="0"/>
                            </a:rPr>
                          </m:ctrlPr>
                        </m:fPr>
                        <m:num>
                          <m:r>
                            <a:rPr lang="en-AU" sz="1800">
                              <a:latin typeface="Cambria Math" panose="02040503050406030204" pitchFamily="18" charset="0"/>
                            </a:rPr>
                            <m:t>1</m:t>
                          </m:r>
                        </m:num>
                        <m:den>
                          <m:r>
                            <a:rPr lang="en-AU" sz="1800">
                              <a:latin typeface="Cambria Math" panose="02040503050406030204" pitchFamily="18" charset="0"/>
                            </a:rPr>
                            <m:t>2</m:t>
                          </m:r>
                        </m:den>
                      </m:f>
                      <m:r>
                        <a:rPr lang="en-AU" sz="1800" i="1">
                          <a:latin typeface="Cambria Math" panose="02040503050406030204" pitchFamily="18" charset="0"/>
                          <a:ea typeface="Cambria Math" panose="02040503050406030204" pitchFamily="18" charset="0"/>
                        </a:rPr>
                        <m:t>,</m:t>
                      </m:r>
                      <m:f>
                        <m:fPr>
                          <m:ctrlPr>
                            <a:rPr lang="en-AU" sz="1800" i="1">
                              <a:latin typeface="Cambria Math" panose="02040503050406030204" pitchFamily="18" charset="0"/>
                            </a:rPr>
                          </m:ctrlPr>
                        </m:fPr>
                        <m:num>
                          <m:r>
                            <a:rPr lang="en-AU" sz="1800">
                              <a:latin typeface="Cambria Math" panose="02040503050406030204" pitchFamily="18" charset="0"/>
                            </a:rPr>
                            <m:t>3</m:t>
                          </m:r>
                        </m:num>
                        <m:den>
                          <m:r>
                            <a:rPr lang="en-AU" sz="1800">
                              <a:latin typeface="Cambria Math" panose="02040503050406030204" pitchFamily="18" charset="0"/>
                            </a:rPr>
                            <m:t>2</m:t>
                          </m:r>
                        </m:den>
                      </m:f>
                      <m:r>
                        <a:rPr lang="en-AU" sz="1800" i="1">
                          <a:latin typeface="Cambria Math" panose="02040503050406030204" pitchFamily="18" charset="0"/>
                          <a:ea typeface="Cambria Math" panose="02040503050406030204" pitchFamily="18" charset="0"/>
                        </a:rPr>
                        <m:t>)</m:t>
                      </m:r>
                    </m:oMath>
                    <m:oMath xmlns:m="http://schemas.openxmlformats.org/officeDocument/2006/math">
                      <m:r>
                        <a:rPr lang="en-AU" sz="1800">
                          <a:latin typeface="Cambria Math" panose="02040503050406030204" pitchFamily="18" charset="0"/>
                        </a:rPr>
                        <m:t>𝑦</m:t>
                      </m:r>
                      <m:r>
                        <a:rPr lang="en-AU" sz="1800">
                          <a:latin typeface="Cambria Math" panose="02040503050406030204" pitchFamily="18" charset="0"/>
                        </a:rPr>
                        <m:t>−</m:t>
                      </m:r>
                      <m:sSub>
                        <m:sSubPr>
                          <m:ctrlPr>
                            <a:rPr lang="en-AU" sz="1800" i="1">
                              <a:latin typeface="Cambria Math" panose="02040503050406030204" pitchFamily="18" charset="0"/>
                            </a:rPr>
                          </m:ctrlPr>
                        </m:sSubPr>
                        <m:e>
                          <m:r>
                            <a:rPr lang="en-AU" sz="1800">
                              <a:latin typeface="Cambria Math" panose="02040503050406030204" pitchFamily="18" charset="0"/>
                            </a:rPr>
                            <m:t>𝑦</m:t>
                          </m:r>
                        </m:e>
                        <m:sub>
                          <m:r>
                            <a:rPr lang="en-AU" sz="1800">
                              <a:latin typeface="Cambria Math" panose="02040503050406030204" pitchFamily="18" charset="0"/>
                            </a:rPr>
                            <m:t>1</m:t>
                          </m:r>
                        </m:sub>
                      </m:sSub>
                      <m:r>
                        <m:rPr>
                          <m:aln/>
                        </m:rPr>
                        <a:rPr lang="en-AU" sz="1800">
                          <a:latin typeface="Cambria Math" panose="02040503050406030204" pitchFamily="18" charset="0"/>
                        </a:rPr>
                        <m:t>=</m:t>
                      </m:r>
                      <m:r>
                        <a:rPr lang="en-AU" sz="1800">
                          <a:latin typeface="Cambria Math" panose="02040503050406030204" pitchFamily="18" charset="0"/>
                        </a:rPr>
                        <m:t>𝑚</m:t>
                      </m:r>
                      <m:d>
                        <m:dPr>
                          <m:ctrlPr>
                            <a:rPr lang="en-AU" sz="1800" i="1">
                              <a:latin typeface="Cambria Math" panose="02040503050406030204" pitchFamily="18" charset="0"/>
                            </a:rPr>
                          </m:ctrlPr>
                        </m:dPr>
                        <m:e>
                          <m:r>
                            <a:rPr lang="en-AU" sz="1800">
                              <a:latin typeface="Cambria Math" panose="02040503050406030204" pitchFamily="18" charset="0"/>
                            </a:rPr>
                            <m:t>𝑥</m:t>
                          </m:r>
                          <m:r>
                            <a:rPr lang="en-AU" sz="1800">
                              <a:latin typeface="Cambria Math" panose="02040503050406030204" pitchFamily="18" charset="0"/>
                            </a:rPr>
                            <m:t>−</m:t>
                          </m:r>
                          <m:sSub>
                            <m:sSubPr>
                              <m:ctrlPr>
                                <a:rPr lang="en-AU" sz="1800" i="1">
                                  <a:latin typeface="Cambria Math" panose="02040503050406030204" pitchFamily="18" charset="0"/>
                                </a:rPr>
                              </m:ctrlPr>
                            </m:sSubPr>
                            <m:e>
                              <m:r>
                                <a:rPr lang="en-AU" sz="1800">
                                  <a:latin typeface="Cambria Math" panose="02040503050406030204" pitchFamily="18" charset="0"/>
                                </a:rPr>
                                <m:t>𝑥</m:t>
                              </m:r>
                            </m:e>
                            <m:sub>
                              <m:r>
                                <a:rPr lang="en-AU" sz="1800">
                                  <a:latin typeface="Cambria Math" panose="02040503050406030204" pitchFamily="18" charset="0"/>
                                </a:rPr>
                                <m:t>1</m:t>
                              </m:r>
                            </m:sub>
                          </m:sSub>
                        </m:e>
                      </m:d>
                    </m:oMath>
                    <m:oMath xmlns:m="http://schemas.openxmlformats.org/officeDocument/2006/math">
                      <m:r>
                        <a:rPr lang="en-AU" sz="1800">
                          <a:latin typeface="Cambria Math" panose="02040503050406030204" pitchFamily="18" charset="0"/>
                        </a:rPr>
                        <m:t>𝑦</m:t>
                      </m:r>
                      <m:r>
                        <a:rPr lang="en-AU" sz="1800">
                          <a:latin typeface="Cambria Math" panose="02040503050406030204" pitchFamily="18" charset="0"/>
                        </a:rPr>
                        <m:t>−</m:t>
                      </m:r>
                      <m:f>
                        <m:fPr>
                          <m:ctrlPr>
                            <a:rPr lang="en-AU" sz="1800" i="1">
                              <a:latin typeface="Cambria Math" panose="02040503050406030204" pitchFamily="18" charset="0"/>
                            </a:rPr>
                          </m:ctrlPr>
                        </m:fPr>
                        <m:num>
                          <m:r>
                            <a:rPr lang="en-AU" sz="1800">
                              <a:latin typeface="Cambria Math" panose="02040503050406030204" pitchFamily="18" charset="0"/>
                            </a:rPr>
                            <m:t>3</m:t>
                          </m:r>
                        </m:num>
                        <m:den>
                          <m:r>
                            <a:rPr lang="en-AU" sz="1800">
                              <a:latin typeface="Cambria Math" panose="02040503050406030204" pitchFamily="18" charset="0"/>
                            </a:rPr>
                            <m:t>2</m:t>
                          </m:r>
                        </m:den>
                      </m:f>
                      <m:r>
                        <m:rPr>
                          <m:aln/>
                        </m:rPr>
                        <a:rPr lang="en-AU" sz="1800">
                          <a:latin typeface="Cambria Math" panose="02040503050406030204" pitchFamily="18" charset="0"/>
                        </a:rPr>
                        <m:t>=</m:t>
                      </m:r>
                      <m:f>
                        <m:fPr>
                          <m:ctrlPr>
                            <a:rPr lang="en-AU" sz="1800" i="1">
                              <a:latin typeface="Cambria Math" panose="02040503050406030204" pitchFamily="18" charset="0"/>
                            </a:rPr>
                          </m:ctrlPr>
                        </m:fPr>
                        <m:num>
                          <m:r>
                            <a:rPr lang="en-AU" sz="1800">
                              <a:latin typeface="Cambria Math" panose="02040503050406030204" pitchFamily="18" charset="0"/>
                            </a:rPr>
                            <m:t>1</m:t>
                          </m:r>
                        </m:num>
                        <m:den>
                          <m:r>
                            <a:rPr lang="en-AU" sz="1800">
                              <a:latin typeface="Cambria Math" panose="02040503050406030204" pitchFamily="18" charset="0"/>
                            </a:rPr>
                            <m:t>5</m:t>
                          </m:r>
                        </m:den>
                      </m:f>
                      <m:d>
                        <m:dPr>
                          <m:ctrlPr>
                            <a:rPr lang="en-AU" sz="1800" i="1">
                              <a:latin typeface="Cambria Math" panose="02040503050406030204" pitchFamily="18" charset="0"/>
                            </a:rPr>
                          </m:ctrlPr>
                        </m:dPr>
                        <m:e>
                          <m:r>
                            <a:rPr lang="en-AU" sz="1800">
                              <a:latin typeface="Cambria Math" panose="02040503050406030204" pitchFamily="18" charset="0"/>
                            </a:rPr>
                            <m:t>𝑥</m:t>
                          </m:r>
                          <m:r>
                            <a:rPr lang="en-AU" sz="1800">
                              <a:latin typeface="Cambria Math" panose="02040503050406030204" pitchFamily="18" charset="0"/>
                            </a:rPr>
                            <m:t>−</m:t>
                          </m:r>
                          <m:f>
                            <m:fPr>
                              <m:ctrlPr>
                                <a:rPr lang="en-AU" sz="1800" i="1">
                                  <a:latin typeface="Cambria Math" panose="02040503050406030204" pitchFamily="18" charset="0"/>
                                </a:rPr>
                              </m:ctrlPr>
                            </m:fPr>
                            <m:num>
                              <m:r>
                                <a:rPr lang="en-AU" sz="1800">
                                  <a:latin typeface="Cambria Math" panose="02040503050406030204" pitchFamily="18" charset="0"/>
                                </a:rPr>
                                <m:t>1</m:t>
                              </m:r>
                            </m:num>
                            <m:den>
                              <m:r>
                                <a:rPr lang="en-AU" sz="1800">
                                  <a:latin typeface="Cambria Math" panose="02040503050406030204" pitchFamily="18" charset="0"/>
                                </a:rPr>
                                <m:t>2</m:t>
                              </m:r>
                            </m:den>
                          </m:f>
                        </m:e>
                      </m:d>
                    </m:oMath>
                    <m:oMath xmlns:m="http://schemas.openxmlformats.org/officeDocument/2006/math">
                      <m:r>
                        <a:rPr lang="en-AU" sz="1800">
                          <a:latin typeface="Cambria Math" panose="02040503050406030204" pitchFamily="18" charset="0"/>
                        </a:rPr>
                        <m:t>𝑦</m:t>
                      </m:r>
                      <m:r>
                        <m:rPr>
                          <m:aln/>
                        </m:rPr>
                        <a:rPr lang="en-AU" sz="1800">
                          <a:latin typeface="Cambria Math" panose="02040503050406030204" pitchFamily="18" charset="0"/>
                        </a:rPr>
                        <m:t>=</m:t>
                      </m:r>
                      <m:r>
                        <a:rPr lang="en-AU" sz="1800">
                          <a:latin typeface="Cambria Math" panose="02040503050406030204" pitchFamily="18" charset="0"/>
                        </a:rPr>
                        <m:t>𝑥</m:t>
                      </m:r>
                      <m:r>
                        <a:rPr lang="en-AU" sz="1800">
                          <a:latin typeface="Cambria Math" panose="02040503050406030204" pitchFamily="18" charset="0"/>
                        </a:rPr>
                        <m:t>−2</m:t>
                      </m:r>
                    </m:oMath>
                  </m:oMathPara>
                </a14:m>
                <a:endParaRPr lang="en-AU" sz="1800" dirty="0"/>
              </a:p>
            </p:txBody>
          </p:sp>
        </mc:Choice>
        <mc:Fallback xmlns="">
          <p:sp>
            <p:nvSpPr>
              <p:cNvPr id="2" name="TextBox 1">
                <a:extLst>
                  <a:ext uri="{FF2B5EF4-FFF2-40B4-BE49-F238E27FC236}">
                    <a16:creationId xmlns:a16="http://schemas.microsoft.com/office/drawing/2014/main" id="{E9A84812-4BD1-BA87-E404-3DB34A18D7B3}"/>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6860886" y="2565515"/>
                <a:ext cx="3232150" cy="3542068"/>
              </a:xfrm>
              <a:prstGeom prst="rect">
                <a:avLst/>
              </a:prstGeom>
              <a:blipFill>
                <a:blip r:embed="rId6"/>
                <a:stretch>
                  <a:fillRect/>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2C6E81ED-B032-F1C9-C7ED-916A3F115BD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13</a:t>
            </a:fld>
            <a:endParaRPr lang="en-AU" dirty="0"/>
          </a:p>
        </p:txBody>
      </p:sp>
    </p:spTree>
    <p:extLst>
      <p:ext uri="{BB962C8B-B14F-4D97-AF65-F5344CB8AC3E}">
        <p14:creationId xmlns:p14="http://schemas.microsoft.com/office/powerpoint/2010/main" val="757573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Arial" panose="020B0604020202020204" pitchFamily="34" charset="0"/>
                <a:ea typeface="Calibri" panose="020F0502020204030204" pitchFamily="34" charset="0"/>
                <a:hlinkClick r:id="rId6"/>
              </a:rPr>
              <a:t>Mathematics Advanced 11-12 Syllabus</a:t>
            </a:r>
            <a:r>
              <a:rPr lang="en-AU" dirty="0">
                <a:effectLst/>
                <a:latin typeface="Arial" panose="020B0604020202020204" pitchFamily="34" charset="0"/>
                <a:ea typeface="Calibri" panose="020F0502020204030204" pitchFamily="34" charset="0"/>
              </a:rPr>
              <a:t>  © NSW Education Standards Authority (NESA) for and on behalf of the Crown in right of the State of New South Wales, 2024.</a:t>
            </a:r>
          </a:p>
          <a:p>
            <a:pPr>
              <a:lnSpc>
                <a:spcPct val="150000"/>
              </a:lnSpc>
              <a:spcBef>
                <a:spcPts val="1200"/>
              </a:spcBef>
              <a:spcAft>
                <a:spcPts val="600"/>
              </a:spcAft>
            </a:pPr>
            <a:endParaRPr lang="en-AU" sz="1800" dirty="0">
              <a:effectLst/>
              <a:latin typeface="Arial" panose="020B0604020202020204" pitchFamily="34" charset="0"/>
              <a:ea typeface="Calibri" panose="020F0502020204030204" pitchFamily="34" charset="0"/>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14</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2026</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a:t>
            </a:r>
            <a:r>
              <a:rPr lang="en-AU" sz="1200">
                <a:solidFill>
                  <a:schemeClr val="bg1"/>
                </a:solidFill>
              </a:rPr>
              <a:t>), 2026.</a:t>
            </a:r>
            <a:endParaRPr lang="en-AU" sz="1200" dirty="0">
              <a:solidFill>
                <a:schemeClr val="bg1"/>
              </a:solidFill>
            </a:endParaRP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48000" y="1828156"/>
            <a:ext cx="11303000" cy="394402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AU" sz="2000" b="1" dirty="0">
                <a:solidFill>
                  <a:schemeClr val="accent1"/>
                </a:solidFill>
                <a:latin typeface="+mj-lt"/>
                <a:cs typeface="Arial" panose="020B0604020202020204" pitchFamily="34" charset="0"/>
              </a:rPr>
              <a:t>Learning intentions</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1200"/>
              </a:spcAft>
              <a:buFont typeface="Arial" panose="020B0604020202020204" pitchFamily="34" charset="0"/>
              <a:buChar char="•"/>
            </a:pPr>
            <a:r>
              <a:rPr lang="en-AU" sz="2000" dirty="0"/>
              <a:t>To be able to use differentiation to find the equations of tangents and normals to a curve at a point.</a:t>
            </a:r>
            <a:endParaRPr lang="en-AU" sz="2000" dirty="0">
              <a:cs typeface="Arial" panose="020B0604020202020204" pitchFamily="34" charset="0"/>
            </a:endParaRPr>
          </a:p>
          <a:p>
            <a:pPr>
              <a:lnSpc>
                <a:spcPct val="150000"/>
              </a:lnSpc>
              <a:spcAft>
                <a:spcPts val="12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indent="-342900">
              <a:lnSpc>
                <a:spcPct val="150000"/>
              </a:lnSpc>
              <a:spcAft>
                <a:spcPts val="1200"/>
              </a:spcAft>
              <a:buFont typeface="Arial"/>
              <a:buChar char="•"/>
            </a:pPr>
            <a:r>
              <a:rPr lang="en-AU" sz="2000" dirty="0"/>
              <a:t>I can find the gradient of a tangent normal at a point.</a:t>
            </a:r>
          </a:p>
          <a:p>
            <a:pPr marL="342900" indent="-342900">
              <a:lnSpc>
                <a:spcPct val="150000"/>
              </a:lnSpc>
              <a:spcAft>
                <a:spcPts val="1200"/>
              </a:spcAft>
              <a:buFont typeface="Arial"/>
              <a:buChar char="•"/>
            </a:pPr>
            <a:r>
              <a:rPr lang="en-AU" sz="2000" dirty="0"/>
              <a:t>I can use the gradient and a point on the curve to find the equation of the tangent.</a:t>
            </a:r>
          </a:p>
          <a:p>
            <a:pPr marL="342900" indent="-342900">
              <a:lnSpc>
                <a:spcPct val="150000"/>
              </a:lnSpc>
              <a:spcAft>
                <a:spcPts val="1200"/>
              </a:spcAft>
              <a:buFont typeface="Arial"/>
              <a:buChar char="•"/>
            </a:pPr>
            <a:r>
              <a:rPr lang="en-AU" sz="2000" dirty="0"/>
              <a:t>I can use the gradient and a point on the curve to find the equation of the normal.</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Retrieval practice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CF6B04-29EE-AC15-4D22-5531060EB517}"/>
              </a:ext>
            </a:extLst>
          </p:cNvPr>
          <p:cNvSpPr>
            <a:spLocks noGrp="1"/>
          </p:cNvSpPr>
          <p:nvPr>
            <p:ph type="title"/>
          </p:nvPr>
        </p:nvSpPr>
        <p:spPr/>
        <p:txBody>
          <a:bodyPr/>
          <a:lstStyle/>
          <a:p>
            <a:r>
              <a:rPr lang="en-AU" dirty="0">
                <a:latin typeface="+mj-lt"/>
              </a:rPr>
              <a:t>Same surface, different deep</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dirty="0"/>
          </a:p>
        </p:txBody>
      </p:sp>
      <p:pic>
        <p:nvPicPr>
          <p:cNvPr id="8" name="Picture 7" descr="Four questions around a graph of y= -2x+3.&#10;1) By finding the gradient and using the point (-1,5), find the equation of the line.&#10;2) Draw and name the equation of a line that is parallel to the line drawn.&#10;3) By drawing the line y=x-3, find the solution to -2x+3=x-3.&#10;4) State whether these lines are parallel or perpendicular to the line shown. &#10;y=0.5x+3&#10;y=-2x-6&#10;2x+7=7&#10;">
            <a:extLst>
              <a:ext uri="{FF2B5EF4-FFF2-40B4-BE49-F238E27FC236}">
                <a16:creationId xmlns:a16="http://schemas.microsoft.com/office/drawing/2014/main" id="{AEE3662C-5B8B-8ED9-278B-AF29A22018EA}"/>
              </a:ext>
            </a:extLst>
          </p:cNvPr>
          <p:cNvPicPr>
            <a:picLocks noChangeAspect="1"/>
          </p:cNvPicPr>
          <p:nvPr/>
        </p:nvPicPr>
        <p:blipFill>
          <a:blip r:embed="rId3"/>
          <a:stretch>
            <a:fillRect/>
          </a:stretch>
        </p:blipFill>
        <p:spPr>
          <a:xfrm>
            <a:off x="1192090" y="960560"/>
            <a:ext cx="9931910" cy="5645440"/>
          </a:xfrm>
          <a:prstGeom prst="rect">
            <a:avLst/>
          </a:prstGeom>
        </p:spPr>
      </p:pic>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27102-C09D-2C16-72ED-88D861E38DC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825AB24-B8D0-4FE0-8B5C-08BA34F6D549}"/>
              </a:ext>
            </a:extLst>
          </p:cNvPr>
          <p:cNvSpPr>
            <a:spLocks noGrp="1"/>
          </p:cNvSpPr>
          <p:nvPr>
            <p:ph type="ctrTitle"/>
          </p:nvPr>
        </p:nvSpPr>
        <p:spPr/>
        <p:txBody>
          <a:bodyPr/>
          <a:lstStyle/>
          <a:p>
            <a:r>
              <a:rPr lang="en-AU" dirty="0">
                <a:latin typeface="+mj-lt"/>
              </a:rPr>
              <a:t>Activating prior knowledge</a:t>
            </a:r>
          </a:p>
        </p:txBody>
      </p:sp>
    </p:spTree>
    <p:extLst>
      <p:ext uri="{BB962C8B-B14F-4D97-AF65-F5344CB8AC3E}">
        <p14:creationId xmlns:p14="http://schemas.microsoft.com/office/powerpoint/2010/main" val="2147221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156017-B0E8-A2E1-A9AC-ABB8F4204BFD}"/>
              </a:ext>
            </a:extLst>
          </p:cNvPr>
          <p:cNvSpPr>
            <a:spLocks noGrp="1"/>
          </p:cNvSpPr>
          <p:nvPr>
            <p:ph type="title"/>
          </p:nvPr>
        </p:nvSpPr>
        <p:spPr/>
        <p:txBody>
          <a:bodyPr/>
          <a:lstStyle/>
          <a:p>
            <a:r>
              <a:rPr lang="en-AU" dirty="0">
                <a:latin typeface="+mj-lt"/>
              </a:rPr>
              <a:t>Mind map</a:t>
            </a:r>
          </a:p>
        </p:txBody>
      </p:sp>
      <p:pic>
        <p:nvPicPr>
          <p:cNvPr id="7" name="Picture 6" descr="Graph of y=x^2 and the tangent at x=2. ">
            <a:extLst>
              <a:ext uri="{FF2B5EF4-FFF2-40B4-BE49-F238E27FC236}">
                <a16:creationId xmlns:a16="http://schemas.microsoft.com/office/drawing/2014/main" id="{0963BF98-0721-A3CF-66B8-D0EC80300D04}"/>
              </a:ext>
            </a:extLst>
          </p:cNvPr>
          <p:cNvPicPr>
            <a:picLocks noChangeAspect="1"/>
          </p:cNvPicPr>
          <p:nvPr/>
        </p:nvPicPr>
        <p:blipFill>
          <a:blip r:embed="rId2"/>
          <a:stretch>
            <a:fillRect/>
          </a:stretch>
        </p:blipFill>
        <p:spPr>
          <a:xfrm>
            <a:off x="4505235" y="2167381"/>
            <a:ext cx="3486329" cy="3302170"/>
          </a:xfrm>
          <a:prstGeom prst="rect">
            <a:avLst/>
          </a:prstGeom>
        </p:spPr>
      </p:pic>
      <p:sp>
        <p:nvSpPr>
          <p:cNvPr id="6" name="Slide Number Placeholder 5">
            <a:extLst>
              <a:ext uri="{FF2B5EF4-FFF2-40B4-BE49-F238E27FC236}">
                <a16:creationId xmlns:a16="http://schemas.microsoft.com/office/drawing/2014/main" id="{565B198C-5C63-0C44-5FA3-2458B1B5D89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dirty="0"/>
          </a:p>
        </p:txBody>
      </p:sp>
    </p:spTree>
    <p:extLst>
      <p:ext uri="{BB962C8B-B14F-4D97-AF65-F5344CB8AC3E}">
        <p14:creationId xmlns:p14="http://schemas.microsoft.com/office/powerpoint/2010/main" val="1571490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3F182-990D-6870-1750-EC335749B0D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96CC305-1E98-FB0A-3EA0-B3CA71624764}"/>
              </a:ext>
            </a:extLst>
          </p:cNvPr>
          <p:cNvSpPr>
            <a:spLocks noGrp="1"/>
          </p:cNvSpPr>
          <p:nvPr>
            <p:ph type="title"/>
          </p:nvPr>
        </p:nvSpPr>
        <p:spPr/>
        <p:txBody>
          <a:bodyPr/>
          <a:lstStyle/>
          <a:p>
            <a:r>
              <a:rPr lang="en-AU" dirty="0">
                <a:latin typeface="+mj-lt"/>
              </a:rPr>
              <a:t>Tangents and normals (1)</a:t>
            </a:r>
          </a:p>
        </p:txBody>
      </p:sp>
      <p:sp>
        <p:nvSpPr>
          <p:cNvPr id="3" name="Slide Number Placeholder 2">
            <a:extLst>
              <a:ext uri="{FF2B5EF4-FFF2-40B4-BE49-F238E27FC236}">
                <a16:creationId xmlns:a16="http://schemas.microsoft.com/office/drawing/2014/main" id="{394AAF77-5A98-9051-4116-376780A619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a:t>
            </a:fld>
            <a:endParaRPr lang="en-AU"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3D35C17-4B5C-21F4-1E65-3D75F7DAB6D6}"/>
                  </a:ext>
                </a:extLst>
              </p:cNvPr>
              <p:cNvSpPr txBox="1"/>
              <p:nvPr/>
            </p:nvSpPr>
            <p:spPr>
              <a:xfrm>
                <a:off x="863600" y="1740242"/>
                <a:ext cx="6096000" cy="2239844"/>
              </a:xfrm>
              <a:prstGeom prst="rect">
                <a:avLst/>
              </a:prstGeom>
              <a:noFill/>
            </p:spPr>
            <p:txBody>
              <a:bodyPr wrap="square">
                <a:spAutoFit/>
              </a:bodyPr>
              <a:lstStyle/>
              <a:p>
                <a:pPr>
                  <a:lnSpc>
                    <a:spcPct val="150000"/>
                  </a:lnSpc>
                  <a:spcBef>
                    <a:spcPts val="1200"/>
                  </a:spcBef>
                  <a:spcAft>
                    <a:spcPts val="600"/>
                  </a:spcAft>
                  <a:buNone/>
                </a:pPr>
                <a:r>
                  <a:rPr lang="en-AU" dirty="0">
                    <a:ea typeface="Calibri" panose="020F0502020204030204" pitchFamily="34" charset="0"/>
                  </a:rPr>
                  <a:t>T</a:t>
                </a:r>
                <a:r>
                  <a:rPr lang="en-AU" sz="2400" dirty="0">
                    <a:effectLst/>
                    <a:ea typeface="Calibri" panose="020F0502020204030204" pitchFamily="34" charset="0"/>
                  </a:rPr>
                  <a:t>he normal to a curve at a given point </a:t>
                </a:r>
                <a14:m>
                  <m:oMath xmlns:m="http://schemas.openxmlformats.org/officeDocument/2006/math">
                    <m:r>
                      <a:rPr lang="en-AU" sz="2400" i="1">
                        <a:effectLst/>
                        <a:latin typeface="Cambria Math" panose="02040503050406030204" pitchFamily="18" charset="0"/>
                        <a:ea typeface="Calibri" panose="020F0502020204030204" pitchFamily="34" charset="0"/>
                      </a:rPr>
                      <m:t>𝑃</m:t>
                    </m:r>
                  </m:oMath>
                </a14:m>
                <a:r>
                  <a:rPr lang="en-AU" sz="2400" dirty="0">
                    <a:effectLst/>
                    <a:ea typeface="Calibri" panose="020F0502020204030204" pitchFamily="34" charset="0"/>
                  </a:rPr>
                  <a:t> is the straight line that is perpendicular to the tangent to the curve at a given point. (NESA 2024) </a:t>
                </a:r>
              </a:p>
            </p:txBody>
          </p:sp>
        </mc:Choice>
        <mc:Fallback xmlns="">
          <p:sp>
            <p:nvSpPr>
              <p:cNvPr id="5" name="TextBox 4">
                <a:extLst>
                  <a:ext uri="{FF2B5EF4-FFF2-40B4-BE49-F238E27FC236}">
                    <a16:creationId xmlns:a16="http://schemas.microsoft.com/office/drawing/2014/main" id="{83D35C17-4B5C-21F4-1E65-3D75F7DAB6D6}"/>
                  </a:ext>
                </a:extLst>
              </p:cNvPr>
              <p:cNvSpPr txBox="1">
                <a:spLocks noRot="1" noChangeAspect="1" noMove="1" noResize="1" noEditPoints="1" noAdjustHandles="1" noChangeArrowheads="1" noChangeShapeType="1" noTextEdit="1"/>
              </p:cNvSpPr>
              <p:nvPr/>
            </p:nvSpPr>
            <p:spPr>
              <a:xfrm>
                <a:off x="863600" y="1740242"/>
                <a:ext cx="6096000" cy="2239844"/>
              </a:xfrm>
              <a:prstGeom prst="rect">
                <a:avLst/>
              </a:prstGeom>
              <a:blipFill>
                <a:blip r:embed="rId3"/>
                <a:stretch>
                  <a:fillRect l="-1663" r="-208" b="-5056"/>
                </a:stretch>
              </a:blipFill>
            </p:spPr>
            <p:txBody>
              <a:bodyPr/>
              <a:lstStyle/>
              <a:p>
                <a:r>
                  <a:rPr lang="en-US">
                    <a:noFill/>
                  </a:rPr>
                  <a:t> </a:t>
                </a:r>
              </a:p>
            </p:txBody>
          </p:sp>
        </mc:Fallback>
      </mc:AlternateContent>
      <p:pic>
        <p:nvPicPr>
          <p:cNvPr id="6" name="Picture 5" descr="graph of a curve with a tangent and normal shown">
            <a:extLst>
              <a:ext uri="{FF2B5EF4-FFF2-40B4-BE49-F238E27FC236}">
                <a16:creationId xmlns:a16="http://schemas.microsoft.com/office/drawing/2014/main" id="{D3CC45F4-4306-D323-C581-FE8DF44DFB4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44284" y="1641054"/>
            <a:ext cx="3857116" cy="4360925"/>
          </a:xfrm>
          <a:prstGeom prst="rect">
            <a:avLst/>
          </a:prstGeom>
        </p:spPr>
      </p:pic>
      <p:sp>
        <p:nvSpPr>
          <p:cNvPr id="2" name="Rectangle 1">
            <a:extLst>
              <a:ext uri="{FF2B5EF4-FFF2-40B4-BE49-F238E27FC236}">
                <a16:creationId xmlns:a16="http://schemas.microsoft.com/office/drawing/2014/main" id="{3126B406-0237-F4D9-3530-553A0E5AC5F2}"/>
              </a:ext>
              <a:ext uri="{C183D7F6-B498-43B3-948B-1728B52AA6E4}">
                <adec:decorative xmlns:adec="http://schemas.microsoft.com/office/drawing/2017/decorative" val="1"/>
              </a:ext>
            </a:extLst>
          </p:cNvPr>
          <p:cNvSpPr/>
          <p:nvPr/>
        </p:nvSpPr>
        <p:spPr>
          <a:xfrm rot="17602460">
            <a:off x="9298500" y="4201868"/>
            <a:ext cx="104734" cy="1089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245498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1D8124FFB2A1438B815462E05615AB" ma:contentTypeVersion="26" ma:contentTypeDescription="Create a new document." ma:contentTypeScope="" ma:versionID="7cb0b11152a3c969d12f475c424a3b6d">
  <xsd:schema xmlns:xsd="http://www.w3.org/2001/XMLSchema" xmlns:xs="http://www.w3.org/2001/XMLSchema" xmlns:p="http://schemas.microsoft.com/office/2006/metadata/properties" xmlns:ns2="95386ad3-46d6-4eb6-bbc1-9b19b13a5756" xmlns:ns3="9191b990-ddf9-46cb-8ffe-20db9d3a58aa" targetNamespace="http://schemas.microsoft.com/office/2006/metadata/properties" ma:root="true" ma:fieldsID="e73936c6d6eb0e273fb7b7b26ec1bc31" ns2:_="" ns3:_="">
    <xsd:import namespace="95386ad3-46d6-4eb6-bbc1-9b19b13a5756"/>
    <xsd:import namespace="9191b990-ddf9-46cb-8ffe-20db9d3a58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InDAM" minOccurs="0"/>
                <xsd:element ref="ns2:Readytopublish" minOccurs="0"/>
                <xsd:element ref="ns2:MediaServiceObjectDetectorVersions" minOccurs="0"/>
                <xsd:element ref="ns2:MediaServiceSearchProperties" minOccurs="0"/>
                <xsd:element ref="ns2:Migrated" minOccurs="0"/>
                <xsd:element ref="ns2:Description2"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386ad3-46d6-4eb6-bbc1-9b19b13a57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InDAM" ma:index="24" nillable="true" ma:displayName="In DAM" ma:default="0" ma:format="Dropdown" ma:internalName="InDAM">
      <xsd:simpleType>
        <xsd:restriction base="dms:Boolean"/>
      </xsd:simpleType>
    </xsd:element>
    <xsd:element name="Readytopublish" ma:index="25" nillable="true" ma:displayName="Ready to publish" ma:default="0" ma:format="Dropdown" ma:internalName="Readytopublish">
      <xsd:simpleType>
        <xsd:restriction base="dms:Boolea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igrated" ma:index="28" nillable="true" ma:displayName="Migrated" ma:default="1" ma:format="Dropdown" ma:internalName="Migrated">
      <xsd:simpleType>
        <xsd:restriction base="dms:Boolean"/>
      </xsd:simpleType>
    </xsd:element>
    <xsd:element name="Description2" ma:index="29" nillable="true" ma:displayName="Description" ma:format="Dropdown" ma:internalName="Description2">
      <xsd:simpleType>
        <xsd:restriction base="dms:Note">
          <xsd:maxLength value="255"/>
        </xsd:restriction>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91b990-ddf9-46cb-8ffe-20db9d3a58a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063c910-61e7-482c-9a48-4fe9d05e06db}" ma:internalName="TaxCatchAll" ma:showField="CatchAllData" ma:web="9191b990-ddf9-46cb-8ffe-20db9d3a58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5386ad3-46d6-4eb6-bbc1-9b19b13a5756">
      <Terms xmlns="http://schemas.microsoft.com/office/infopath/2007/PartnerControls"/>
    </lcf76f155ced4ddcb4097134ff3c332f>
    <TaxCatchAll xmlns="9191b990-ddf9-46cb-8ffe-20db9d3a58aa" xsi:nil="true"/>
    <Description2 xmlns="95386ad3-46d6-4eb6-bbc1-9b19b13a5756" xsi:nil="true"/>
    <Migrated xmlns="95386ad3-46d6-4eb6-bbc1-9b19b13a5756">true</Migrated>
    <Readytopublish xmlns="95386ad3-46d6-4eb6-bbc1-9b19b13a5756">false</Readytopublish>
    <InDAM xmlns="95386ad3-46d6-4eb6-bbc1-9b19b13a5756">false</InDAM>
  </documentManagement>
</p:properties>
</file>

<file path=customXml/itemProps1.xml><?xml version="1.0" encoding="utf-8"?>
<ds:datastoreItem xmlns:ds="http://schemas.openxmlformats.org/officeDocument/2006/customXml" ds:itemID="{1EB2D430-D28E-42E6-8381-B5FD054DD4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386ad3-46d6-4eb6-bbc1-9b19b13a5756"/>
    <ds:schemaRef ds:uri="9191b990-ddf9-46cb-8ffe-20db9d3a5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27A563-7A9A-421D-B829-2609421368E3}">
  <ds:schemaRefs>
    <ds:schemaRef ds:uri="http://schemas.microsoft.com/sharepoint/v3/contenttype/forms"/>
  </ds:schemaRefs>
</ds:datastoreItem>
</file>

<file path=customXml/itemProps3.xml><?xml version="1.0" encoding="utf-8"?>
<ds:datastoreItem xmlns:ds="http://schemas.openxmlformats.org/officeDocument/2006/customXml" ds:itemID="{E3E76218-B129-49DE-ACFC-BAB9D9414ACE}">
  <ds:schemaRefs>
    <ds:schemaRef ds:uri="http://schemas.microsoft.com/office/infopath/2007/PartnerControls"/>
    <ds:schemaRef ds:uri="http://schemas.microsoft.com/office/2006/documentManagement/types"/>
    <ds:schemaRef ds:uri="http://purl.org/dc/terms/"/>
    <ds:schemaRef ds:uri="http://schemas.microsoft.com/office/2006/metadata/properties"/>
    <ds:schemaRef ds:uri="http://www.w3.org/XML/1998/namespace"/>
    <ds:schemaRef ds:uri="http://purl.org/dc/elements/1.1/"/>
    <ds:schemaRef ds:uri="9191b990-ddf9-46cb-8ffe-20db9d3a58aa"/>
    <ds:schemaRef ds:uri="http://schemas.openxmlformats.org/package/2006/metadata/core-properties"/>
    <ds:schemaRef ds:uri="95386ad3-46d6-4eb6-bbc1-9b19b13a5756"/>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Mathematics MASTER 11-12 PowerPoint NEW</Template>
  <TotalTime>116</TotalTime>
  <Words>1346</Words>
  <Application>Microsoft Office PowerPoint</Application>
  <PresentationFormat>Widescreen</PresentationFormat>
  <Paragraphs>106</Paragraphs>
  <Slides>15</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Calibri</vt:lpstr>
      <vt:lpstr>Cambria Math</vt:lpstr>
      <vt:lpstr>Arial</vt:lpstr>
      <vt:lpstr>Public Sans</vt:lpstr>
      <vt:lpstr>Times New Roman</vt:lpstr>
      <vt:lpstr>NSWG Corporate</vt:lpstr>
      <vt:lpstr>Tangents and normals</vt:lpstr>
      <vt:lpstr>Learning intentions and success criteria</vt:lpstr>
      <vt:lpstr>Retrieval practice</vt:lpstr>
      <vt:lpstr>Same surface, different deep</vt:lpstr>
      <vt:lpstr>Activating prior knowledge</vt:lpstr>
      <vt:lpstr>Mind map</vt:lpstr>
      <vt:lpstr>Connecting learning</vt:lpstr>
      <vt:lpstr>Tangents and normals (1)</vt:lpstr>
      <vt:lpstr>Releasing responsibility</vt:lpstr>
      <vt:lpstr>Equation of a tangent (1)</vt:lpstr>
      <vt:lpstr>Equation of a tangent (2)</vt:lpstr>
      <vt:lpstr>Tangents and normals (4)</vt:lpstr>
      <vt:lpstr>Tangents and normals (5)</vt:lpstr>
      <vt:lpstr>References</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6, lesson 2 – Tangents and normals, slide deck – Mathematics Advanced</dc:title>
  <dc:subject/>
  <dc:creator>NSW Department of Education</dc:creator>
  <cp:keywords/>
  <dc:description/>
  <dcterms:created xsi:type="dcterms:W3CDTF">2025-04-09T21:11:40Z</dcterms:created>
  <dcterms:modified xsi:type="dcterms:W3CDTF">2026-02-09T05:41:48Z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y fmtid="{D5CDD505-2E9C-101B-9397-08002B2CF9AE}" pid="9" name="ContentTypeId">
    <vt:lpwstr>0x0101004A1D8124FFB2A1438B815462E05615AB</vt:lpwstr>
  </property>
  <property fmtid="{D5CDD505-2E9C-101B-9397-08002B2CF9AE}" pid="10" name="MediaServiceImageTags">
    <vt:lpwstr/>
  </property>
</Properties>
</file>