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handoutMasterIdLst>
    <p:handoutMasterId r:id="rId19"/>
  </p:handoutMasterIdLst>
  <p:sldIdLst>
    <p:sldId id="26536" r:id="rId5"/>
    <p:sldId id="271" r:id="rId6"/>
    <p:sldId id="26539" r:id="rId7"/>
    <p:sldId id="26383" r:id="rId8"/>
    <p:sldId id="26524" r:id="rId9"/>
    <p:sldId id="26526" r:id="rId10"/>
    <p:sldId id="26525" r:id="rId11"/>
    <p:sldId id="26535" r:id="rId12"/>
    <p:sldId id="26527" r:id="rId13"/>
    <p:sldId id="26537" r:id="rId14"/>
    <p:sldId id="26538" r:id="rId15"/>
    <p:sldId id="360"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C461638E-F1F5-7186-9758-0B4A52497F93}" name="Meagan Rodda" initials="MR" userId="S::Meagan.Rodda@det.nsw.edu.au::efecb8de-290d-42b5-96ee-00df0648c08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FA3A2-C27F-4F3A-938C-012F475B26B8}" v="1" dt="2026-02-09T05:37:51.02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p:restoredTop sz="94719"/>
  </p:normalViewPr>
  <p:slideViewPr>
    <p:cSldViewPr snapToGrid="0">
      <p:cViewPr varScale="1">
        <p:scale>
          <a:sx n="59" d="100"/>
          <a:sy n="59" d="100"/>
        </p:scale>
        <p:origin x="78" y="44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38EC6-6FCA-78CF-7225-D768BDEAF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6379C-982B-6521-B2D3-73C7EFC5A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5AFB6-2902-B239-37FC-D187AFB330E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5FC1C91-06B8-19B5-AB91-E898E96F75C9}"/>
              </a:ext>
            </a:extLst>
          </p:cNvPr>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69663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C4B45-5969-268A-364F-D3228F705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78493-0880-DCD5-37E0-9E6195861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6F058-FBEA-6447-73B4-9790E70B31F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FEC503F-0522-0603-AFCC-D12D4965B764}"/>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6056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60811-CC2B-DA93-2246-27D13AEE6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4CC08-BBBD-B32B-7F9D-016A948A5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C23F4-CAD0-3E34-AA7D-F3154EF4496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A6D48D5-9F15-888D-37A8-EACA75EC4954}"/>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64304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7E320-BA6F-314D-2F80-C192236D8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AF95D-D2D3-0BB8-2587-D31CF949D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C9C06-317F-782F-820A-C29CF6F2002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8866094-46E1-67F8-3C3E-3FB143AC1B4F}"/>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52601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1" Type="http://schemas.openxmlformats.org/officeDocument/2006/relationships/slideLayout" Target="../slideLayouts/slideLayout4.xml"/><Relationship Id="rId5" Type="http://schemas.openxmlformats.org/officeDocument/2006/relationships/image" Target="../media/image100.png"/><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4.xml"/><Relationship Id="rId4"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56C03-CE3B-2D23-39FD-827DD995F6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B35861-C7C5-023E-EEB2-2070B75F1B91}"/>
              </a:ext>
            </a:extLst>
          </p:cNvPr>
          <p:cNvSpPr>
            <a:spLocks noGrp="1"/>
          </p:cNvSpPr>
          <p:nvPr>
            <p:ph type="ctrTitle"/>
          </p:nvPr>
        </p:nvSpPr>
        <p:spPr/>
        <p:txBody>
          <a:bodyPr/>
          <a:lstStyle/>
          <a:p>
            <a:r>
              <a:rPr lang="en-AU" dirty="0">
                <a:effectLst/>
                <a:latin typeface="+mj-lt"/>
                <a:ea typeface="Times New Roman" panose="02020603050405020304" pitchFamily="18" charset="0"/>
              </a:rPr>
              <a:t>Basic differentiation rules</a:t>
            </a:r>
            <a:endParaRPr lang="en-AU" dirty="0">
              <a:latin typeface="+mj-lt"/>
            </a:endParaRPr>
          </a:p>
        </p:txBody>
      </p:sp>
      <p:sp>
        <p:nvSpPr>
          <p:cNvPr id="11" name="Text Placeholder 10">
            <a:extLst>
              <a:ext uri="{FF2B5EF4-FFF2-40B4-BE49-F238E27FC236}">
                <a16:creationId xmlns:a16="http://schemas.microsoft.com/office/drawing/2014/main" id="{B33730AE-CC5F-58A1-0153-46C6E5330C11}"/>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9DEE11-C4AF-5A6B-0015-5D2FBCFBE948}"/>
              </a:ext>
            </a:extLst>
          </p:cNvPr>
          <p:cNvSpPr>
            <a:spLocks noGrp="1"/>
          </p:cNvSpPr>
          <p:nvPr>
            <p:ph type="body" sz="quarter" idx="16"/>
          </p:nvPr>
        </p:nvSpPr>
        <p:spPr/>
        <p:txBody>
          <a:bodyPr/>
          <a:lstStyle/>
          <a:p>
            <a:r>
              <a:rPr lang="en-AU" dirty="0">
                <a:latin typeface="+mj-lt"/>
              </a:rPr>
              <a:t>Unit 6 – Differentiation techniques and applications</a:t>
            </a:r>
          </a:p>
        </p:txBody>
      </p:sp>
      <p:pic>
        <p:nvPicPr>
          <p:cNvPr id="18" name="Picture Placeholder 17">
            <a:extLst>
              <a:ext uri="{FF2B5EF4-FFF2-40B4-BE49-F238E27FC236}">
                <a16:creationId xmlns:a16="http://schemas.microsoft.com/office/drawing/2014/main" id="{6EA7FB42-D0AF-44DC-3859-77F0843AF40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3919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97045-C1D3-C788-2C0C-D6ADA18A5F5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7B7F94B-B975-F00C-6612-CF30BD1FBA98}"/>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859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6D1EA-FE7C-3AA2-BE99-C896FB4B17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446020-369F-D1AC-B3CE-AFA35FEF8A02}"/>
              </a:ext>
            </a:extLst>
          </p:cNvPr>
          <p:cNvSpPr>
            <a:spLocks noGrp="1"/>
          </p:cNvSpPr>
          <p:nvPr>
            <p:ph type="title"/>
          </p:nvPr>
        </p:nvSpPr>
        <p:spPr/>
        <p:txBody>
          <a:bodyPr/>
          <a:lstStyle/>
          <a:p>
            <a:r>
              <a:rPr lang="en-AU" dirty="0">
                <a:latin typeface="+mj-lt"/>
              </a:rPr>
              <a:t>Differentiation rules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0975C0F-0C16-8A11-BBC0-8AB6B5BB8F51}"/>
                  </a:ext>
                </a:extLst>
              </p:cNvPr>
              <p:cNvGraphicFramePr>
                <a:graphicFrameLocks noGrp="1"/>
              </p:cNvGraphicFramePr>
              <p:nvPr>
                <p:extLst>
                  <p:ext uri="{D42A27DB-BD31-4B8C-83A1-F6EECF244321}">
                    <p14:modId xmlns:p14="http://schemas.microsoft.com/office/powerpoint/2010/main" val="2196531184"/>
                  </p:ext>
                </p:extLst>
              </p:nvPr>
            </p:nvGraphicFramePr>
            <p:xfrm>
              <a:off x="776514" y="2101769"/>
              <a:ext cx="10820400" cy="2951988"/>
            </p:xfrm>
            <a:graphic>
              <a:graphicData uri="http://schemas.openxmlformats.org/drawingml/2006/table">
                <a:tbl>
                  <a:tblPr firstRow="1" bandRow="1">
                    <a:tableStyleId>{5A111915-BE36-4E01-A7E5-04B1672EAD32}</a:tableStyleId>
                  </a:tblPr>
                  <a:tblGrid>
                    <a:gridCol w="4347029">
                      <a:extLst>
                        <a:ext uri="{9D8B030D-6E8A-4147-A177-3AD203B41FA5}">
                          <a16:colId xmlns:a16="http://schemas.microsoft.com/office/drawing/2014/main" val="3677433016"/>
                        </a:ext>
                      </a:extLst>
                    </a:gridCol>
                    <a:gridCol w="6473371">
                      <a:extLst>
                        <a:ext uri="{9D8B030D-6E8A-4147-A177-3AD203B41FA5}">
                          <a16:colId xmlns:a16="http://schemas.microsoft.com/office/drawing/2014/main" val="2186813088"/>
                        </a:ext>
                      </a:extLst>
                    </a:gridCol>
                  </a:tblGrid>
                  <a:tr h="983996">
                    <a:tc>
                      <a:txBody>
                        <a:bodyPr/>
                        <a:lstStyle/>
                        <a:p>
                          <a:r>
                            <a:rPr lang="en-AU" sz="2400" b="0" dirty="0">
                              <a:solidFill>
                                <a:schemeClr val="tx1"/>
                              </a:solidFill>
                            </a:rPr>
                            <a:t>Power rule</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400" b="0" dirty="0">
                              <a:solidFill>
                                <a:schemeClr val="tx1"/>
                              </a:solidFill>
                            </a:rPr>
                            <a:t>If </a:t>
                          </a:r>
                          <a14:m>
                            <m:oMath xmlns:m="http://schemas.openxmlformats.org/officeDocument/2006/math">
                              <m:r>
                                <a:rPr lang="en-AU" sz="2400" b="0" i="1" smtClean="0">
                                  <a:solidFill>
                                    <a:schemeClr val="tx1"/>
                                  </a:solidFill>
                                  <a:latin typeface="Cambria Math" panose="02040503050406030204" pitchFamily="18" charset="0"/>
                                </a:rPr>
                                <m:t>𝑦</m:t>
                              </m:r>
                              <m:r>
                                <a:rPr lang="en-AU" sz="2400" b="0" i="1" smtClean="0">
                                  <a:solidFill>
                                    <a:schemeClr val="tx1"/>
                                  </a:solidFill>
                                  <a:latin typeface="Cambria Math" panose="02040503050406030204" pitchFamily="18" charset="0"/>
                                </a:rPr>
                                <m:t>=</m:t>
                              </m:r>
                              <m:sSup>
                                <m:sSupPr>
                                  <m:ctrlPr>
                                    <a:rPr lang="en-AU" sz="2400" b="0" i="1" smtClean="0">
                                      <a:solidFill>
                                        <a:schemeClr val="tx1"/>
                                      </a:solidFill>
                                      <a:latin typeface="Cambria Math" panose="02040503050406030204" pitchFamily="18" charset="0"/>
                                    </a:rPr>
                                  </m:ctrlPr>
                                </m:sSupPr>
                                <m:e>
                                  <m:r>
                                    <a:rPr lang="en-AU" sz="2400" b="0" i="1" smtClean="0">
                                      <a:solidFill>
                                        <a:schemeClr val="tx1"/>
                                      </a:solidFill>
                                      <a:latin typeface="Cambria Math" panose="02040503050406030204" pitchFamily="18" charset="0"/>
                                    </a:rPr>
                                    <m:t>𝑥</m:t>
                                  </m:r>
                                </m:e>
                                <m:sup>
                                  <m:r>
                                    <a:rPr lang="en-AU" sz="2400" b="0" i="1" smtClean="0">
                                      <a:solidFill>
                                        <a:schemeClr val="tx1"/>
                                      </a:solidFill>
                                      <a:latin typeface="Cambria Math" panose="02040503050406030204" pitchFamily="18" charset="0"/>
                                    </a:rPr>
                                    <m:t>𝑛</m:t>
                                  </m:r>
                                </m:sup>
                              </m:sSup>
                            </m:oMath>
                          </a14:m>
                          <a:r>
                            <a:rPr lang="en-AU" sz="2400" b="0" dirty="0">
                              <a:solidFill>
                                <a:schemeClr val="tx1"/>
                              </a:solidFill>
                            </a:rPr>
                            <a:t> then </a:t>
                          </a:r>
                          <a14:m>
                            <m:oMath xmlns:m="http://schemas.openxmlformats.org/officeDocument/2006/math">
                              <m:f>
                                <m:fPr>
                                  <m:ctrlPr>
                                    <a:rPr lang="en-AU" sz="2400" b="0" i="1" smtClean="0">
                                      <a:solidFill>
                                        <a:schemeClr val="tx1"/>
                                      </a:solidFill>
                                      <a:latin typeface="Cambria Math" panose="02040503050406030204" pitchFamily="18" charset="0"/>
                                    </a:rPr>
                                  </m:ctrlPr>
                                </m:fPr>
                                <m:num>
                                  <m:r>
                                    <a:rPr lang="en-AU" sz="2400" b="0" i="1" smtClean="0">
                                      <a:solidFill>
                                        <a:schemeClr val="tx1"/>
                                      </a:solidFill>
                                      <a:latin typeface="Cambria Math" panose="02040503050406030204" pitchFamily="18" charset="0"/>
                                    </a:rPr>
                                    <m:t>𝑑𝑦</m:t>
                                  </m:r>
                                </m:num>
                                <m:den>
                                  <m:r>
                                    <a:rPr lang="en-AU" sz="2400" b="0" i="1" smtClean="0">
                                      <a:solidFill>
                                        <a:schemeClr val="tx1"/>
                                      </a:solidFill>
                                      <a:latin typeface="Cambria Math" panose="02040503050406030204" pitchFamily="18" charset="0"/>
                                    </a:rPr>
                                    <m:t>𝑑𝑥</m:t>
                                  </m:r>
                                </m:den>
                              </m:f>
                              <m:r>
                                <a:rPr lang="en-AU" sz="2400" b="0" i="1" smtClean="0">
                                  <a:solidFill>
                                    <a:schemeClr val="tx1"/>
                                  </a:solidFill>
                                  <a:latin typeface="Cambria Math" panose="02040503050406030204" pitchFamily="18" charset="0"/>
                                </a:rPr>
                                <m:t>=</m:t>
                              </m:r>
                              <m:r>
                                <a:rPr lang="en-AU" sz="2400" b="0" i="1" smtClean="0">
                                  <a:solidFill>
                                    <a:schemeClr val="tx1"/>
                                  </a:solidFill>
                                  <a:latin typeface="Cambria Math" panose="02040503050406030204" pitchFamily="18" charset="0"/>
                                </a:rPr>
                                <m:t>𝑛</m:t>
                              </m:r>
                              <m:sSup>
                                <m:sSupPr>
                                  <m:ctrlPr>
                                    <a:rPr lang="en-AU" sz="2400" b="0" i="1" smtClean="0">
                                      <a:solidFill>
                                        <a:schemeClr val="tx1"/>
                                      </a:solidFill>
                                      <a:latin typeface="Cambria Math" panose="02040503050406030204" pitchFamily="18" charset="0"/>
                                    </a:rPr>
                                  </m:ctrlPr>
                                </m:sSupPr>
                                <m:e>
                                  <m:r>
                                    <a:rPr lang="en-AU" sz="2400" b="0" i="1" smtClean="0">
                                      <a:solidFill>
                                        <a:schemeClr val="tx1"/>
                                      </a:solidFill>
                                      <a:latin typeface="Cambria Math" panose="02040503050406030204" pitchFamily="18" charset="0"/>
                                    </a:rPr>
                                    <m:t>𝑥</m:t>
                                  </m:r>
                                </m:e>
                                <m:sup>
                                  <m:r>
                                    <a:rPr lang="en-AU" sz="2400" b="0" i="1" smtClean="0">
                                      <a:solidFill>
                                        <a:schemeClr val="tx1"/>
                                      </a:solidFill>
                                      <a:latin typeface="Cambria Math" panose="02040503050406030204" pitchFamily="18" charset="0"/>
                                    </a:rPr>
                                    <m:t>𝑛</m:t>
                                  </m:r>
                                  <m:r>
                                    <a:rPr lang="en-AU" sz="2400" b="0" i="1" smtClean="0">
                                      <a:solidFill>
                                        <a:schemeClr val="tx1"/>
                                      </a:solidFill>
                                      <a:latin typeface="Cambria Math" panose="02040503050406030204" pitchFamily="18" charset="0"/>
                                    </a:rPr>
                                    <m:t>−1</m:t>
                                  </m:r>
                                </m:sup>
                              </m:sSup>
                            </m:oMath>
                          </a14:m>
                          <a:endParaRPr lang="en-AU" sz="2400" b="0" dirty="0">
                            <a:solidFill>
                              <a:schemeClr val="tx1"/>
                            </a:solidFill>
                          </a:endParaRPr>
                        </a:p>
                        <a:p>
                          <a:pPr algn="l"/>
                          <a:endParaRPr lang="en-AU" sz="2400" b="0" dirty="0">
                            <a:solidFill>
                              <a:schemeClr val="tx1"/>
                            </a:solidFill>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2224650"/>
                      </a:ext>
                    </a:extLst>
                  </a:tr>
                  <a:tr h="983996">
                    <a:tc>
                      <a:txBody>
                        <a:bodyPr/>
                        <a:lstStyle/>
                        <a:p>
                          <a:r>
                            <a:rPr lang="en-AU" sz="2400" dirty="0"/>
                            <a:t>Multiple of a function rule</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400" dirty="0"/>
                            <a:t>If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𝑘𝑥</m:t>
                                  </m:r>
                                </m:e>
                                <m:sup>
                                  <m:r>
                                    <a:rPr lang="en-AU" sz="2400" b="0" i="1" smtClean="0">
                                      <a:latin typeface="Cambria Math" panose="02040503050406030204" pitchFamily="18" charset="0"/>
                                    </a:rPr>
                                    <m:t>𝑛</m:t>
                                  </m:r>
                                </m:sup>
                              </m:sSup>
                            </m:oMath>
                          </a14:m>
                          <a:r>
                            <a:rPr lang="en-AU" sz="2400" dirty="0"/>
                            <a:t> then </a:t>
                          </a:r>
                          <a14:m>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r>
                                <a:rPr lang="en-AU" sz="2400" b="0" i="1" smtClean="0">
                                  <a:latin typeface="Cambria Math" panose="02040503050406030204" pitchFamily="18" charset="0"/>
                                </a:rPr>
                                <m:t>=</m:t>
                              </m:r>
                              <m:r>
                                <a:rPr lang="en-AU" sz="2400" b="0" i="1" smtClean="0">
                                  <a:latin typeface="Cambria Math" panose="02040503050406030204" pitchFamily="18" charset="0"/>
                                </a:rPr>
                                <m:t>𝑛</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𝑘𝑥</m:t>
                                  </m:r>
                                </m:e>
                                <m:sup>
                                  <m:r>
                                    <a:rPr lang="en-AU" sz="2400" b="0" i="1" smtClean="0">
                                      <a:latin typeface="Cambria Math" panose="02040503050406030204" pitchFamily="18" charset="0"/>
                                    </a:rPr>
                                    <m:t>𝑛</m:t>
                                  </m:r>
                                  <m:r>
                                    <a:rPr lang="en-AU" sz="2400" b="0" i="1" smtClean="0">
                                      <a:latin typeface="Cambria Math" panose="02040503050406030204" pitchFamily="18" charset="0"/>
                                    </a:rPr>
                                    <m:t>−1</m:t>
                                  </m:r>
                                </m:sup>
                              </m:sSup>
                            </m:oMath>
                          </a14:m>
                          <a:endParaRPr lang="en-AU" sz="2400" dirty="0"/>
                        </a:p>
                        <a:p>
                          <a:pPr algn="l"/>
                          <a:endParaRPr lang="en-AU" sz="2400"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4050742"/>
                      </a:ext>
                    </a:extLst>
                  </a:tr>
                  <a:tr h="983996">
                    <a:tc>
                      <a:txBody>
                        <a:bodyPr/>
                        <a:lstStyle/>
                        <a:p>
                          <a:r>
                            <a:rPr lang="en-AU" sz="2400" dirty="0"/>
                            <a:t>Sum of a function rule</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400" dirty="0"/>
                            <a:t>If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r>
                                <a:rPr lang="en-AU" sz="2400" b="0" i="1" smtClean="0">
                                  <a:latin typeface="Cambria Math" panose="02040503050406030204" pitchFamily="18" charset="0"/>
                                </a:rPr>
                                <m:t>𝑓</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r>
                                <a:rPr lang="en-AU" sz="2400" b="0" i="1" smtClean="0">
                                  <a:latin typeface="Cambria Math" panose="02040503050406030204" pitchFamily="18" charset="0"/>
                                </a:rPr>
                                <m:t>+</m:t>
                              </m:r>
                              <m:r>
                                <a:rPr lang="en-AU" sz="2400" b="0" i="1" smtClean="0">
                                  <a:latin typeface="Cambria Math" panose="02040503050406030204" pitchFamily="18" charset="0"/>
                                </a:rPr>
                                <m:t>𝑔</m:t>
                              </m:r>
                              <m:r>
                                <a:rPr lang="en-AU" sz="2400" b="0" i="1" smtClean="0">
                                  <a:latin typeface="Cambria Math" panose="02040503050406030204" pitchFamily="18" charset="0"/>
                                </a:rPr>
                                <m:t>(</m:t>
                              </m:r>
                              <m:r>
                                <a:rPr lang="en-AU" sz="2400" b="0" i="1" smtClean="0">
                                  <a:latin typeface="Cambria Math" panose="02040503050406030204" pitchFamily="18" charset="0"/>
                                </a:rPr>
                                <m:t>𝑥</m:t>
                              </m:r>
                              <m:r>
                                <a:rPr lang="en-AU" sz="2400" b="0" i="1" smtClean="0">
                                  <a:latin typeface="Cambria Math" panose="02040503050406030204" pitchFamily="18" charset="0"/>
                                </a:rPr>
                                <m:t>)</m:t>
                              </m:r>
                            </m:oMath>
                          </a14:m>
                          <a:r>
                            <a:rPr lang="en-AU" sz="2400" dirty="0"/>
                            <a:t> then </a:t>
                          </a:r>
                          <a14:m>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𝑓</m:t>
                                  </m:r>
                                </m:e>
                                <m:sup>
                                  <m:r>
                                    <a:rPr lang="en-AU" sz="2400" b="0" i="1" smtClean="0">
                                      <a:latin typeface="Cambria Math" panose="02040503050406030204" pitchFamily="18" charset="0"/>
                                    </a:rPr>
                                    <m:t>′</m:t>
                                  </m:r>
                                </m:sup>
                              </m:sSup>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𝑔</m:t>
                                  </m:r>
                                </m:e>
                                <m:sup>
                                  <m:r>
                                    <a:rPr lang="en-AU" sz="2400" b="0" i="1" smtClean="0">
                                      <a:latin typeface="Cambria Math" panose="02040503050406030204" pitchFamily="18" charset="0"/>
                                    </a:rPr>
                                    <m:t>′</m:t>
                                  </m:r>
                                </m:sup>
                              </m:sSup>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oMath>
                          </a14:m>
                          <a:endParaRPr lang="en-AU" sz="2400" b="0" dirty="0"/>
                        </a:p>
                        <a:p>
                          <a:pPr algn="l"/>
                          <a:endParaRPr lang="en-AU" sz="2400"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8109425"/>
                      </a:ext>
                    </a:extLst>
                  </a:tr>
                </a:tbl>
              </a:graphicData>
            </a:graphic>
          </p:graphicFrame>
        </mc:Choice>
        <mc:Fallback xmlns="">
          <p:graphicFrame>
            <p:nvGraphicFramePr>
              <p:cNvPr id="4" name="Table 3">
                <a:extLst>
                  <a:ext uri="{FF2B5EF4-FFF2-40B4-BE49-F238E27FC236}">
                    <a16:creationId xmlns:a16="http://schemas.microsoft.com/office/drawing/2014/main" id="{C0975C0F-0C16-8A11-BBC0-8AB6B5BB8F51}"/>
                  </a:ext>
                </a:extLst>
              </p:cNvPr>
              <p:cNvGraphicFramePr>
                <a:graphicFrameLocks noGrp="1"/>
              </p:cNvGraphicFramePr>
              <p:nvPr>
                <p:extLst>
                  <p:ext uri="{D42A27DB-BD31-4B8C-83A1-F6EECF244321}">
                    <p14:modId xmlns:p14="http://schemas.microsoft.com/office/powerpoint/2010/main" val="2196531184"/>
                  </p:ext>
                </p:extLst>
              </p:nvPr>
            </p:nvGraphicFramePr>
            <p:xfrm>
              <a:off x="776514" y="2101769"/>
              <a:ext cx="10820400" cy="2951988"/>
            </p:xfrm>
            <a:graphic>
              <a:graphicData uri="http://schemas.openxmlformats.org/drawingml/2006/table">
                <a:tbl>
                  <a:tblPr firstRow="1" bandRow="1">
                    <a:tableStyleId>{5A111915-BE36-4E01-A7E5-04B1672EAD32}</a:tableStyleId>
                  </a:tblPr>
                  <a:tblGrid>
                    <a:gridCol w="4347029">
                      <a:extLst>
                        <a:ext uri="{9D8B030D-6E8A-4147-A177-3AD203B41FA5}">
                          <a16:colId xmlns:a16="http://schemas.microsoft.com/office/drawing/2014/main" val="3677433016"/>
                        </a:ext>
                      </a:extLst>
                    </a:gridCol>
                    <a:gridCol w="6473371">
                      <a:extLst>
                        <a:ext uri="{9D8B030D-6E8A-4147-A177-3AD203B41FA5}">
                          <a16:colId xmlns:a16="http://schemas.microsoft.com/office/drawing/2014/main" val="2186813088"/>
                        </a:ext>
                      </a:extLst>
                    </a:gridCol>
                  </a:tblGrid>
                  <a:tr h="983996">
                    <a:tc>
                      <a:txBody>
                        <a:bodyPr/>
                        <a:lstStyle/>
                        <a:p>
                          <a:r>
                            <a:rPr lang="en-AU" sz="2400" b="0" dirty="0">
                              <a:solidFill>
                                <a:schemeClr val="tx1"/>
                              </a:solidFill>
                            </a:rPr>
                            <a:t>Power rule</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endParaRPr lang="en-US"/>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2"/>
                          <a:stretch>
                            <a:fillRect l="-67074" t="-3704" b="-200000"/>
                          </a:stretch>
                        </a:blipFill>
                      </a:tcPr>
                    </a:tc>
                    <a:extLst>
                      <a:ext uri="{0D108BD9-81ED-4DB2-BD59-A6C34878D82A}">
                        <a16:rowId xmlns:a16="http://schemas.microsoft.com/office/drawing/2014/main" val="2102224650"/>
                      </a:ext>
                    </a:extLst>
                  </a:tr>
                  <a:tr h="983996">
                    <a:tc>
                      <a:txBody>
                        <a:bodyPr/>
                        <a:lstStyle/>
                        <a:p>
                          <a:r>
                            <a:rPr lang="en-AU" sz="2400" dirty="0"/>
                            <a:t>Multiple of a function rule</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endParaRPr lang="en-US"/>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2"/>
                          <a:stretch>
                            <a:fillRect l="-67074" t="-103704" b="-100000"/>
                          </a:stretch>
                        </a:blipFill>
                      </a:tcPr>
                    </a:tc>
                    <a:extLst>
                      <a:ext uri="{0D108BD9-81ED-4DB2-BD59-A6C34878D82A}">
                        <a16:rowId xmlns:a16="http://schemas.microsoft.com/office/drawing/2014/main" val="3454050742"/>
                      </a:ext>
                    </a:extLst>
                  </a:tr>
                  <a:tr h="983996">
                    <a:tc>
                      <a:txBody>
                        <a:bodyPr/>
                        <a:lstStyle/>
                        <a:p>
                          <a:r>
                            <a:rPr lang="en-AU" sz="2400" dirty="0"/>
                            <a:t>Sum of a function rule</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endParaRPr lang="en-US"/>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2"/>
                          <a:stretch>
                            <a:fillRect l="-67074" t="-203704"/>
                          </a:stretch>
                        </a:blipFill>
                      </a:tcPr>
                    </a:tc>
                    <a:extLst>
                      <a:ext uri="{0D108BD9-81ED-4DB2-BD59-A6C34878D82A}">
                        <a16:rowId xmlns:a16="http://schemas.microsoft.com/office/drawing/2014/main" val="2968109425"/>
                      </a:ext>
                    </a:extLst>
                  </a:tr>
                </a:tbl>
              </a:graphicData>
            </a:graphic>
          </p:graphicFrame>
        </mc:Fallback>
      </mc:AlternateContent>
      <p:sp>
        <p:nvSpPr>
          <p:cNvPr id="2" name="Slide Number Placeholder 1">
            <a:extLst>
              <a:ext uri="{FF2B5EF4-FFF2-40B4-BE49-F238E27FC236}">
                <a16:creationId xmlns:a16="http://schemas.microsoft.com/office/drawing/2014/main" id="{1B55B9C3-85B4-F62F-219A-64B35339D4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61476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endParaRPr lang="en-AU" sz="1800" dirty="0">
              <a:effectLst/>
              <a:latin typeface="+mn-lt"/>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ABED3-B431-3A3B-AB6B-CD2C02D5FA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E14F99-5A55-BA9B-6D20-9F02D8367BBE}"/>
              </a:ext>
            </a:extLst>
          </p:cNvPr>
          <p:cNvSpPr>
            <a:spLocks noGrp="1"/>
          </p:cNvSpPr>
          <p:nvPr>
            <p:ph type="title"/>
          </p:nvPr>
        </p:nvSpPr>
        <p:spPr/>
        <p:txBody>
          <a:bodyPr/>
          <a:lstStyle/>
          <a:p>
            <a:r>
              <a:rPr lang="en-AU" dirty="0">
                <a:latin typeface="+mj-lt"/>
              </a:rPr>
              <a:t>Inferred derivative</a:t>
            </a:r>
          </a:p>
        </p:txBody>
      </p:sp>
      <p:graphicFrame>
        <p:nvGraphicFramePr>
          <p:cNvPr id="5" name="Table 4">
            <a:extLst>
              <a:ext uri="{FF2B5EF4-FFF2-40B4-BE49-F238E27FC236}">
                <a16:creationId xmlns:a16="http://schemas.microsoft.com/office/drawing/2014/main" id="{E7BB2811-65B6-F720-90E5-10A5E2ECC9D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5434203"/>
              </p:ext>
            </p:extLst>
          </p:nvPr>
        </p:nvGraphicFramePr>
        <p:xfrm>
          <a:off x="863135" y="940498"/>
          <a:ext cx="10465730" cy="5425541"/>
        </p:xfrm>
        <a:graphic>
          <a:graphicData uri="http://schemas.openxmlformats.org/drawingml/2006/table">
            <a:tbl>
              <a:tblPr firstRow="1" bandRow="1">
                <a:tableStyleId>{69012ECD-51FC-41F1-AA8D-1B2483CD663E}</a:tableStyleId>
              </a:tblPr>
              <a:tblGrid>
                <a:gridCol w="5232865">
                  <a:extLst>
                    <a:ext uri="{9D8B030D-6E8A-4147-A177-3AD203B41FA5}">
                      <a16:colId xmlns:a16="http://schemas.microsoft.com/office/drawing/2014/main" val="3749169852"/>
                    </a:ext>
                  </a:extLst>
                </a:gridCol>
                <a:gridCol w="5232865">
                  <a:extLst>
                    <a:ext uri="{9D8B030D-6E8A-4147-A177-3AD203B41FA5}">
                      <a16:colId xmlns:a16="http://schemas.microsoft.com/office/drawing/2014/main" val="2333270416"/>
                    </a:ext>
                  </a:extLst>
                </a:gridCol>
              </a:tblGrid>
              <a:tr h="979869">
                <a:tc>
                  <a:txBody>
                    <a:bodyPr/>
                    <a:lstStyle/>
                    <a:p>
                      <a:pPr algn="ctr"/>
                      <a:r>
                        <a:rPr lang="en-AU" sz="2300" dirty="0"/>
                        <a:t>Function</a:t>
                      </a:r>
                    </a:p>
                  </a:txBody>
                  <a:tcPr marL="117739" marR="117739" marT="58870" marB="58870" anchor="ctr"/>
                </a:tc>
                <a:tc>
                  <a:txBody>
                    <a:bodyPr/>
                    <a:lstStyle/>
                    <a:p>
                      <a:pPr algn="ctr"/>
                      <a:r>
                        <a:rPr lang="en-AU" sz="2300" dirty="0"/>
                        <a:t>Derivative</a:t>
                      </a:r>
                    </a:p>
                  </a:txBody>
                  <a:tcPr marL="117739" marR="117739" marT="58870" marB="58870" anchor="ctr"/>
                </a:tc>
                <a:extLst>
                  <a:ext uri="{0D108BD9-81ED-4DB2-BD59-A6C34878D82A}">
                    <a16:rowId xmlns:a16="http://schemas.microsoft.com/office/drawing/2014/main" val="1977715857"/>
                  </a:ext>
                </a:extLst>
              </a:tr>
              <a:tr h="936268">
                <a:tc>
                  <a:txBody>
                    <a:bodyPr/>
                    <a:lstStyle/>
                    <a:p>
                      <a:pPr algn="ctr"/>
                      <a:endParaRPr lang="en-AU" sz="2300" dirty="0"/>
                    </a:p>
                  </a:txBody>
                  <a:tcPr marL="117739" marR="117739" marT="58870" marB="58870" anchor="ctr"/>
                </a:tc>
                <a:tc>
                  <a:txBody>
                    <a:bodyPr/>
                    <a:lstStyle/>
                    <a:p>
                      <a:pPr algn="ctr"/>
                      <a:endParaRPr lang="en-AU" sz="2300" dirty="0"/>
                    </a:p>
                  </a:txBody>
                  <a:tcPr marL="117739" marR="117739" marT="58870" marB="58870" anchor="ctr"/>
                </a:tc>
                <a:extLst>
                  <a:ext uri="{0D108BD9-81ED-4DB2-BD59-A6C34878D82A}">
                    <a16:rowId xmlns:a16="http://schemas.microsoft.com/office/drawing/2014/main" val="901285907"/>
                  </a:ext>
                </a:extLst>
              </a:tr>
              <a:tr h="883708">
                <a:tc>
                  <a:txBody>
                    <a:bodyPr/>
                    <a:lstStyle/>
                    <a:p>
                      <a:endParaRPr lang="en-AU" sz="2300" dirty="0"/>
                    </a:p>
                  </a:txBody>
                  <a:tcPr marL="117739" marR="117739" marT="58870" marB="58870" anchor="ctr"/>
                </a:tc>
                <a:tc>
                  <a:txBody>
                    <a:bodyPr/>
                    <a:lstStyle/>
                    <a:p>
                      <a:pPr algn="ctr"/>
                      <a:endParaRPr lang="en-AU" sz="2300" dirty="0"/>
                    </a:p>
                  </a:txBody>
                  <a:tcPr marL="117739" marR="117739" marT="58870" marB="58870" anchor="ctr"/>
                </a:tc>
                <a:extLst>
                  <a:ext uri="{0D108BD9-81ED-4DB2-BD59-A6C34878D82A}">
                    <a16:rowId xmlns:a16="http://schemas.microsoft.com/office/drawing/2014/main" val="1373002532"/>
                  </a:ext>
                </a:extLst>
              </a:tr>
              <a:tr h="957384">
                <a:tc>
                  <a:txBody>
                    <a:bodyPr/>
                    <a:lstStyle/>
                    <a:p>
                      <a:endParaRPr lang="en-AU" sz="2300" dirty="0"/>
                    </a:p>
                  </a:txBody>
                  <a:tcPr marL="117739" marR="117739" marT="58870" marB="58870" anchor="ctr"/>
                </a:tc>
                <a:tc>
                  <a:txBody>
                    <a:bodyPr/>
                    <a:lstStyle/>
                    <a:p>
                      <a:pPr algn="ctr"/>
                      <a:endParaRPr lang="en-AU" sz="2300" dirty="0"/>
                    </a:p>
                  </a:txBody>
                  <a:tcPr marL="117739" marR="117739" marT="58870" marB="58870" anchor="ctr"/>
                </a:tc>
                <a:extLst>
                  <a:ext uri="{0D108BD9-81ED-4DB2-BD59-A6C34878D82A}">
                    <a16:rowId xmlns:a16="http://schemas.microsoft.com/office/drawing/2014/main" val="1543926553"/>
                  </a:ext>
                </a:extLst>
              </a:tr>
              <a:tr h="834156">
                <a:tc>
                  <a:txBody>
                    <a:bodyPr/>
                    <a:lstStyle/>
                    <a:p>
                      <a:endParaRPr lang="en-AU" sz="2300" dirty="0"/>
                    </a:p>
                  </a:txBody>
                  <a:tcPr marL="117739" marR="117739" marT="58870" marB="58870" anchor="ctr"/>
                </a:tc>
                <a:tc>
                  <a:txBody>
                    <a:bodyPr/>
                    <a:lstStyle/>
                    <a:p>
                      <a:pPr algn="ctr"/>
                      <a:endParaRPr lang="en-AU" sz="2300" dirty="0"/>
                    </a:p>
                  </a:txBody>
                  <a:tcPr marL="117739" marR="117739" marT="58870" marB="58870" anchor="ctr"/>
                </a:tc>
                <a:extLst>
                  <a:ext uri="{0D108BD9-81ED-4DB2-BD59-A6C34878D82A}">
                    <a16:rowId xmlns:a16="http://schemas.microsoft.com/office/drawing/2014/main" val="2153032421"/>
                  </a:ext>
                </a:extLst>
              </a:tr>
              <a:tr h="834156">
                <a:tc>
                  <a:txBody>
                    <a:bodyPr/>
                    <a:lstStyle/>
                    <a:p>
                      <a:endParaRPr lang="en-AU" sz="2300" dirty="0"/>
                    </a:p>
                  </a:txBody>
                  <a:tcPr marL="117739" marR="117739" marT="58870" marB="58870" anchor="ctr"/>
                </a:tc>
                <a:tc>
                  <a:txBody>
                    <a:bodyPr/>
                    <a:lstStyle/>
                    <a:p>
                      <a:pPr algn="ctr"/>
                      <a:endParaRPr lang="en-AU" sz="2300" dirty="0"/>
                    </a:p>
                  </a:txBody>
                  <a:tcPr marL="117739" marR="117739" marT="58870" marB="58870" anchor="ctr"/>
                </a:tc>
                <a:extLst>
                  <a:ext uri="{0D108BD9-81ED-4DB2-BD59-A6C34878D82A}">
                    <a16:rowId xmlns:a16="http://schemas.microsoft.com/office/drawing/2014/main" val="1698146812"/>
                  </a:ext>
                </a:extLst>
              </a:tr>
            </a:tbl>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725B29-7266-8A19-7F17-E62CAF0B8FC1}"/>
                  </a:ext>
                </a:extLst>
              </p:cNvPr>
              <p:cNvSpPr txBox="1"/>
              <p:nvPr/>
            </p:nvSpPr>
            <p:spPr>
              <a:xfrm>
                <a:off x="2641600" y="2139278"/>
                <a:ext cx="13208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dirty="0"/>
              </a:p>
            </p:txBody>
          </p:sp>
        </mc:Choice>
        <mc:Fallback xmlns="">
          <p:sp>
            <p:nvSpPr>
              <p:cNvPr id="14" name="TextBox 13">
                <a:extLst>
                  <a:ext uri="{FF2B5EF4-FFF2-40B4-BE49-F238E27FC236}">
                    <a16:creationId xmlns:a16="http://schemas.microsoft.com/office/drawing/2014/main" id="{20725B29-7266-8A19-7F17-E62CAF0B8FC1}"/>
                  </a:ext>
                </a:extLst>
              </p:cNvPr>
              <p:cNvSpPr txBox="1">
                <a:spLocks noRot="1" noChangeAspect="1" noMove="1" noResize="1" noEditPoints="1" noAdjustHandles="1" noChangeArrowheads="1" noChangeShapeType="1" noTextEdit="1"/>
              </p:cNvSpPr>
              <p:nvPr/>
            </p:nvSpPr>
            <p:spPr>
              <a:xfrm>
                <a:off x="2641600" y="2139278"/>
                <a:ext cx="1320800" cy="461665"/>
              </a:xfrm>
              <a:prstGeom prst="rect">
                <a:avLst/>
              </a:prstGeom>
              <a:blipFill>
                <a:blip r:embed="rId4"/>
                <a:stretch>
                  <a:fillRect b="-118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AEAF1D4-92D3-1D84-83C3-BF30681FB3A6}"/>
                  </a:ext>
                </a:extLst>
              </p:cNvPr>
              <p:cNvSpPr txBox="1"/>
              <p:nvPr/>
            </p:nvSpPr>
            <p:spPr>
              <a:xfrm>
                <a:off x="8127998" y="1973303"/>
                <a:ext cx="1320800" cy="7936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i="1">
                          <a:latin typeface="Cambria Math" panose="02040503050406030204" pitchFamily="18" charset="0"/>
                        </a:rPr>
                        <m:t>=1</m:t>
                      </m:r>
                    </m:oMath>
                  </m:oMathPara>
                </a14:m>
                <a:endParaRPr lang="en-AU" dirty="0"/>
              </a:p>
            </p:txBody>
          </p:sp>
        </mc:Choice>
        <mc:Fallback xmlns="">
          <p:sp>
            <p:nvSpPr>
              <p:cNvPr id="24" name="TextBox 23">
                <a:extLst>
                  <a:ext uri="{FF2B5EF4-FFF2-40B4-BE49-F238E27FC236}">
                    <a16:creationId xmlns:a16="http://schemas.microsoft.com/office/drawing/2014/main" id="{EAEAF1D4-92D3-1D84-83C3-BF30681FB3A6}"/>
                  </a:ext>
                </a:extLst>
              </p:cNvPr>
              <p:cNvSpPr txBox="1">
                <a:spLocks noRot="1" noChangeAspect="1" noMove="1" noResize="1" noEditPoints="1" noAdjustHandles="1" noChangeArrowheads="1" noChangeShapeType="1" noTextEdit="1"/>
              </p:cNvSpPr>
              <p:nvPr/>
            </p:nvSpPr>
            <p:spPr>
              <a:xfrm>
                <a:off x="8127998" y="1973303"/>
                <a:ext cx="1320800" cy="793615"/>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3480DE-0599-3019-14F2-2BCAA569FEF1}"/>
                  </a:ext>
                </a:extLst>
              </p:cNvPr>
              <p:cNvSpPr txBox="1"/>
              <p:nvPr/>
            </p:nvSpPr>
            <p:spPr>
              <a:xfrm>
                <a:off x="2641600" y="3025629"/>
                <a:ext cx="13208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𝑦</m:t>
                      </m:r>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𝑥</m:t>
                          </m:r>
                        </m:e>
                        <m:sup>
                          <m:r>
                            <a:rPr lang="en-AU" b="0" smtClean="0">
                              <a:latin typeface="Cambria Math" panose="02040503050406030204" pitchFamily="18" charset="0"/>
                            </a:rPr>
                            <m:t>2</m:t>
                          </m:r>
                        </m:sup>
                      </m:sSup>
                    </m:oMath>
                  </m:oMathPara>
                </a14:m>
                <a:endParaRPr lang="en-US" dirty="0"/>
              </a:p>
            </p:txBody>
          </p:sp>
        </mc:Choice>
        <mc:Fallback xmlns="">
          <p:sp>
            <p:nvSpPr>
              <p:cNvPr id="7" name="TextBox 6">
                <a:extLst>
                  <a:ext uri="{FF2B5EF4-FFF2-40B4-BE49-F238E27FC236}">
                    <a16:creationId xmlns:a16="http://schemas.microsoft.com/office/drawing/2014/main" id="{7F3480DE-0599-3019-14F2-2BCAA569FEF1}"/>
                  </a:ext>
                </a:extLst>
              </p:cNvPr>
              <p:cNvSpPr txBox="1">
                <a:spLocks noRot="1" noChangeAspect="1" noMove="1" noResize="1" noEditPoints="1" noAdjustHandles="1" noChangeArrowheads="1" noChangeShapeType="1" noTextEdit="1"/>
              </p:cNvSpPr>
              <p:nvPr/>
            </p:nvSpPr>
            <p:spPr>
              <a:xfrm>
                <a:off x="2641600" y="3025629"/>
                <a:ext cx="1320800" cy="461665"/>
              </a:xfrm>
              <a:prstGeom prst="rect">
                <a:avLst/>
              </a:prstGeom>
              <a:blipFill>
                <a:blip r:embed="rId6"/>
                <a:stretch>
                  <a:fillRect b="-1315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C337456-DD05-DE68-75A0-E1971D284253}"/>
                  </a:ext>
                </a:extLst>
              </p:cNvPr>
              <p:cNvSpPr txBox="1"/>
              <p:nvPr/>
            </p:nvSpPr>
            <p:spPr>
              <a:xfrm>
                <a:off x="8127998" y="2859654"/>
                <a:ext cx="1320800" cy="7936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i="1">
                          <a:latin typeface="Cambria Math" panose="02040503050406030204" pitchFamily="18" charset="0"/>
                        </a:rPr>
                        <m:t>=</m:t>
                      </m:r>
                      <m:r>
                        <a:rPr lang="en-AU">
                          <a:latin typeface="Cambria Math" panose="02040503050406030204" pitchFamily="18" charset="0"/>
                        </a:rPr>
                        <m:t>2</m:t>
                      </m:r>
                      <m:r>
                        <a:rPr lang="en-AU">
                          <a:latin typeface="Cambria Math" panose="02040503050406030204" pitchFamily="18" charset="0"/>
                        </a:rPr>
                        <m:t>𝑥</m:t>
                      </m:r>
                    </m:oMath>
                  </m:oMathPara>
                </a14:m>
                <a:endParaRPr lang="en-US" dirty="0"/>
              </a:p>
            </p:txBody>
          </p:sp>
        </mc:Choice>
        <mc:Fallback xmlns="">
          <p:sp>
            <p:nvSpPr>
              <p:cNvPr id="20" name="TextBox 19">
                <a:extLst>
                  <a:ext uri="{FF2B5EF4-FFF2-40B4-BE49-F238E27FC236}">
                    <a16:creationId xmlns:a16="http://schemas.microsoft.com/office/drawing/2014/main" id="{5C337456-DD05-DE68-75A0-E1971D284253}"/>
                  </a:ext>
                </a:extLst>
              </p:cNvPr>
              <p:cNvSpPr txBox="1">
                <a:spLocks noRot="1" noChangeAspect="1" noMove="1" noResize="1" noEditPoints="1" noAdjustHandles="1" noChangeArrowheads="1" noChangeShapeType="1" noTextEdit="1"/>
              </p:cNvSpPr>
              <p:nvPr/>
            </p:nvSpPr>
            <p:spPr>
              <a:xfrm>
                <a:off x="8127998" y="2859654"/>
                <a:ext cx="1320800" cy="793615"/>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B4899A3-2F44-3E01-06AD-ED20CF0733FE}"/>
                  </a:ext>
                </a:extLst>
              </p:cNvPr>
              <p:cNvSpPr txBox="1"/>
              <p:nvPr/>
            </p:nvSpPr>
            <p:spPr>
              <a:xfrm>
                <a:off x="2641600" y="3937294"/>
                <a:ext cx="13208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𝑦</m:t>
                      </m:r>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𝑥</m:t>
                          </m:r>
                        </m:e>
                        <m:sup>
                          <m:r>
                            <a:rPr lang="en-AU" b="0" i="1" smtClean="0">
                              <a:latin typeface="Cambria Math" panose="02040503050406030204" pitchFamily="18" charset="0"/>
                            </a:rPr>
                            <m:t>3</m:t>
                          </m:r>
                        </m:sup>
                      </m:sSup>
                    </m:oMath>
                  </m:oMathPara>
                </a14:m>
                <a:endParaRPr lang="en-US" dirty="0"/>
              </a:p>
            </p:txBody>
          </p:sp>
        </mc:Choice>
        <mc:Fallback xmlns="">
          <p:sp>
            <p:nvSpPr>
              <p:cNvPr id="8" name="TextBox 7">
                <a:extLst>
                  <a:ext uri="{FF2B5EF4-FFF2-40B4-BE49-F238E27FC236}">
                    <a16:creationId xmlns:a16="http://schemas.microsoft.com/office/drawing/2014/main" id="{AB4899A3-2F44-3E01-06AD-ED20CF0733FE}"/>
                  </a:ext>
                </a:extLst>
              </p:cNvPr>
              <p:cNvSpPr txBox="1">
                <a:spLocks noRot="1" noChangeAspect="1" noMove="1" noResize="1" noEditPoints="1" noAdjustHandles="1" noChangeArrowheads="1" noChangeShapeType="1" noTextEdit="1"/>
              </p:cNvSpPr>
              <p:nvPr/>
            </p:nvSpPr>
            <p:spPr>
              <a:xfrm>
                <a:off x="2641600" y="3937294"/>
                <a:ext cx="1320800" cy="461665"/>
              </a:xfrm>
              <a:prstGeom prst="rect">
                <a:avLst/>
              </a:prstGeom>
              <a:blipFill>
                <a:blip r:embed="rId8"/>
                <a:stretch>
                  <a:fillRect b="-118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E380B22-1225-0196-7CB7-72F8F98B65C9}"/>
                  </a:ext>
                </a:extLst>
              </p:cNvPr>
              <p:cNvSpPr txBox="1"/>
              <p:nvPr/>
            </p:nvSpPr>
            <p:spPr>
              <a:xfrm>
                <a:off x="8127998" y="3771319"/>
                <a:ext cx="1542473" cy="7936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i="1">
                          <a:latin typeface="Cambria Math" panose="02040503050406030204" pitchFamily="18" charset="0"/>
                        </a:rPr>
                        <m:t>=</m:t>
                      </m:r>
                      <m:r>
                        <a:rPr lang="en-AU">
                          <a:latin typeface="Cambria Math" panose="02040503050406030204" pitchFamily="18" charset="0"/>
                        </a:rPr>
                        <m:t>3</m:t>
                      </m:r>
                      <m:sSup>
                        <m:sSupPr>
                          <m:ctrlPr>
                            <a:rPr lang="en-AU" i="1">
                              <a:latin typeface="Cambria Math" panose="02040503050406030204" pitchFamily="18" charset="0"/>
                            </a:rPr>
                          </m:ctrlPr>
                        </m:sSupPr>
                        <m:e>
                          <m:r>
                            <a:rPr lang="en-AU">
                              <a:latin typeface="Cambria Math" panose="02040503050406030204" pitchFamily="18" charset="0"/>
                            </a:rPr>
                            <m:t>𝑥</m:t>
                          </m:r>
                        </m:e>
                        <m:sup>
                          <m:r>
                            <a:rPr lang="en-AU">
                              <a:latin typeface="Cambria Math" panose="02040503050406030204" pitchFamily="18" charset="0"/>
                            </a:rPr>
                            <m:t>2</m:t>
                          </m:r>
                        </m:sup>
                      </m:sSup>
                    </m:oMath>
                  </m:oMathPara>
                </a14:m>
                <a:endParaRPr lang="en-US" dirty="0"/>
              </a:p>
            </p:txBody>
          </p:sp>
        </mc:Choice>
        <mc:Fallback xmlns="">
          <p:sp>
            <p:nvSpPr>
              <p:cNvPr id="21" name="TextBox 20">
                <a:extLst>
                  <a:ext uri="{FF2B5EF4-FFF2-40B4-BE49-F238E27FC236}">
                    <a16:creationId xmlns:a16="http://schemas.microsoft.com/office/drawing/2014/main" id="{EE380B22-1225-0196-7CB7-72F8F98B65C9}"/>
                  </a:ext>
                </a:extLst>
              </p:cNvPr>
              <p:cNvSpPr txBox="1">
                <a:spLocks noRot="1" noChangeAspect="1" noMove="1" noResize="1" noEditPoints="1" noAdjustHandles="1" noChangeArrowheads="1" noChangeShapeType="1" noTextEdit="1"/>
              </p:cNvSpPr>
              <p:nvPr/>
            </p:nvSpPr>
            <p:spPr>
              <a:xfrm>
                <a:off x="8127998" y="3771319"/>
                <a:ext cx="1542473" cy="793615"/>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3D5B56-5C9E-14C5-06FE-1D53E91F6A57}"/>
                  </a:ext>
                </a:extLst>
              </p:cNvPr>
              <p:cNvSpPr txBox="1"/>
              <p:nvPr/>
            </p:nvSpPr>
            <p:spPr>
              <a:xfrm>
                <a:off x="2641600" y="4828195"/>
                <a:ext cx="13208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𝑦</m:t>
                      </m:r>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𝑥</m:t>
                          </m:r>
                        </m:e>
                        <m:sup>
                          <m:r>
                            <a:rPr lang="en-AU" b="0" i="1" smtClean="0">
                              <a:latin typeface="Cambria Math" panose="02040503050406030204" pitchFamily="18" charset="0"/>
                            </a:rPr>
                            <m:t>4</m:t>
                          </m:r>
                        </m:sup>
                      </m:sSup>
                    </m:oMath>
                  </m:oMathPara>
                </a14:m>
                <a:endParaRPr lang="en-US" dirty="0"/>
              </a:p>
            </p:txBody>
          </p:sp>
        </mc:Choice>
        <mc:Fallback xmlns="">
          <p:sp>
            <p:nvSpPr>
              <p:cNvPr id="9" name="TextBox 8">
                <a:extLst>
                  <a:ext uri="{FF2B5EF4-FFF2-40B4-BE49-F238E27FC236}">
                    <a16:creationId xmlns:a16="http://schemas.microsoft.com/office/drawing/2014/main" id="{503D5B56-5C9E-14C5-06FE-1D53E91F6A57}"/>
                  </a:ext>
                </a:extLst>
              </p:cNvPr>
              <p:cNvSpPr txBox="1">
                <a:spLocks noRot="1" noChangeAspect="1" noMove="1" noResize="1" noEditPoints="1" noAdjustHandles="1" noChangeArrowheads="1" noChangeShapeType="1" noTextEdit="1"/>
              </p:cNvSpPr>
              <p:nvPr/>
            </p:nvSpPr>
            <p:spPr>
              <a:xfrm>
                <a:off x="2641600" y="4828195"/>
                <a:ext cx="1320800" cy="461665"/>
              </a:xfrm>
              <a:prstGeom prst="rect">
                <a:avLst/>
              </a:prstGeom>
              <a:blipFill>
                <a:blip r:embed="rId10"/>
                <a:stretch>
                  <a:fillRect b="-1315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84A6D84-EEA7-8849-E773-DE63EC415CB9}"/>
                  </a:ext>
                </a:extLst>
              </p:cNvPr>
              <p:cNvSpPr txBox="1"/>
              <p:nvPr/>
            </p:nvSpPr>
            <p:spPr>
              <a:xfrm>
                <a:off x="8127998" y="4662220"/>
                <a:ext cx="1542472" cy="7936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i="1">
                          <a:latin typeface="Cambria Math" panose="02040503050406030204" pitchFamily="18" charset="0"/>
                        </a:rPr>
                        <m:t>=</m:t>
                      </m:r>
                      <m:r>
                        <a:rPr lang="en-AU">
                          <a:latin typeface="Cambria Math" panose="02040503050406030204" pitchFamily="18" charset="0"/>
                        </a:rPr>
                        <m:t>4</m:t>
                      </m:r>
                      <m:sSup>
                        <m:sSupPr>
                          <m:ctrlPr>
                            <a:rPr lang="en-AU" i="1">
                              <a:latin typeface="Cambria Math" panose="02040503050406030204" pitchFamily="18" charset="0"/>
                            </a:rPr>
                          </m:ctrlPr>
                        </m:sSupPr>
                        <m:e>
                          <m:r>
                            <a:rPr lang="en-AU">
                              <a:latin typeface="Cambria Math" panose="02040503050406030204" pitchFamily="18" charset="0"/>
                            </a:rPr>
                            <m:t>𝑥</m:t>
                          </m:r>
                        </m:e>
                        <m:sup>
                          <m:r>
                            <a:rPr lang="en-AU">
                              <a:latin typeface="Cambria Math" panose="02040503050406030204" pitchFamily="18" charset="0"/>
                            </a:rPr>
                            <m:t>3</m:t>
                          </m:r>
                        </m:sup>
                      </m:sSup>
                    </m:oMath>
                  </m:oMathPara>
                </a14:m>
                <a:endParaRPr lang="en-US" dirty="0"/>
              </a:p>
            </p:txBody>
          </p:sp>
        </mc:Choice>
        <mc:Fallback xmlns="">
          <p:sp>
            <p:nvSpPr>
              <p:cNvPr id="22" name="TextBox 21">
                <a:extLst>
                  <a:ext uri="{FF2B5EF4-FFF2-40B4-BE49-F238E27FC236}">
                    <a16:creationId xmlns:a16="http://schemas.microsoft.com/office/drawing/2014/main" id="{284A6D84-EEA7-8849-E773-DE63EC415CB9}"/>
                  </a:ext>
                </a:extLst>
              </p:cNvPr>
              <p:cNvSpPr txBox="1">
                <a:spLocks noRot="1" noChangeAspect="1" noMove="1" noResize="1" noEditPoints="1" noAdjustHandles="1" noChangeArrowheads="1" noChangeShapeType="1" noTextEdit="1"/>
              </p:cNvSpPr>
              <p:nvPr/>
            </p:nvSpPr>
            <p:spPr>
              <a:xfrm>
                <a:off x="8127998" y="4662220"/>
                <a:ext cx="1542472" cy="793615"/>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EF79D2-0CF8-B7F7-AB53-50641C92D943}"/>
                  </a:ext>
                </a:extLst>
              </p:cNvPr>
              <p:cNvSpPr txBox="1"/>
              <p:nvPr/>
            </p:nvSpPr>
            <p:spPr>
              <a:xfrm>
                <a:off x="2641600" y="5686667"/>
                <a:ext cx="13208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𝑦</m:t>
                      </m:r>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𝑥</m:t>
                          </m:r>
                        </m:e>
                        <m:sup>
                          <m:r>
                            <a:rPr lang="en-AU" b="0" i="1" smtClean="0">
                              <a:latin typeface="Cambria Math" panose="02040503050406030204" pitchFamily="18" charset="0"/>
                            </a:rPr>
                            <m:t>5</m:t>
                          </m:r>
                        </m:sup>
                      </m:sSup>
                    </m:oMath>
                  </m:oMathPara>
                </a14:m>
                <a:endParaRPr lang="en-US" dirty="0"/>
              </a:p>
            </p:txBody>
          </p:sp>
        </mc:Choice>
        <mc:Fallback xmlns="">
          <p:sp>
            <p:nvSpPr>
              <p:cNvPr id="10" name="TextBox 9">
                <a:extLst>
                  <a:ext uri="{FF2B5EF4-FFF2-40B4-BE49-F238E27FC236}">
                    <a16:creationId xmlns:a16="http://schemas.microsoft.com/office/drawing/2014/main" id="{DDEF79D2-0CF8-B7F7-AB53-50641C92D943}"/>
                  </a:ext>
                </a:extLst>
              </p:cNvPr>
              <p:cNvSpPr txBox="1">
                <a:spLocks noRot="1" noChangeAspect="1" noMove="1" noResize="1" noEditPoints="1" noAdjustHandles="1" noChangeArrowheads="1" noChangeShapeType="1" noTextEdit="1"/>
              </p:cNvSpPr>
              <p:nvPr/>
            </p:nvSpPr>
            <p:spPr>
              <a:xfrm>
                <a:off x="2641600" y="5686667"/>
                <a:ext cx="1320800" cy="461665"/>
              </a:xfrm>
              <a:prstGeom prst="rect">
                <a:avLst/>
              </a:prstGeom>
              <a:blipFill>
                <a:blip r:embed="rId12"/>
                <a:stretch>
                  <a:fillRect b="-118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CB81166-F337-7E45-41A6-F6C80B1F15D9}"/>
                  </a:ext>
                </a:extLst>
              </p:cNvPr>
              <p:cNvSpPr txBox="1"/>
              <p:nvPr/>
            </p:nvSpPr>
            <p:spPr>
              <a:xfrm>
                <a:off x="8127998" y="5520692"/>
                <a:ext cx="1542471" cy="7936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i="1">
                          <a:latin typeface="Cambria Math" panose="02040503050406030204" pitchFamily="18" charset="0"/>
                        </a:rPr>
                        <m:t>=</m:t>
                      </m:r>
                      <m:r>
                        <a:rPr lang="en-AU">
                          <a:latin typeface="Cambria Math" panose="02040503050406030204" pitchFamily="18" charset="0"/>
                        </a:rPr>
                        <m:t>5</m:t>
                      </m:r>
                      <m:sSup>
                        <m:sSupPr>
                          <m:ctrlPr>
                            <a:rPr lang="en-AU" i="1">
                              <a:latin typeface="Cambria Math" panose="02040503050406030204" pitchFamily="18" charset="0"/>
                            </a:rPr>
                          </m:ctrlPr>
                        </m:sSupPr>
                        <m:e>
                          <m:r>
                            <a:rPr lang="en-AU">
                              <a:latin typeface="Cambria Math" panose="02040503050406030204" pitchFamily="18" charset="0"/>
                            </a:rPr>
                            <m:t>𝑥</m:t>
                          </m:r>
                        </m:e>
                        <m:sup>
                          <m:r>
                            <a:rPr lang="en-AU">
                              <a:latin typeface="Cambria Math" panose="02040503050406030204" pitchFamily="18" charset="0"/>
                            </a:rPr>
                            <m:t>4</m:t>
                          </m:r>
                        </m:sup>
                      </m:sSup>
                    </m:oMath>
                  </m:oMathPara>
                </a14:m>
                <a:endParaRPr lang="en-US" dirty="0"/>
              </a:p>
            </p:txBody>
          </p:sp>
        </mc:Choice>
        <mc:Fallback xmlns="">
          <p:sp>
            <p:nvSpPr>
              <p:cNvPr id="23" name="TextBox 22">
                <a:extLst>
                  <a:ext uri="{FF2B5EF4-FFF2-40B4-BE49-F238E27FC236}">
                    <a16:creationId xmlns:a16="http://schemas.microsoft.com/office/drawing/2014/main" id="{1CB81166-F337-7E45-41A6-F6C80B1F15D9}"/>
                  </a:ext>
                </a:extLst>
              </p:cNvPr>
              <p:cNvSpPr txBox="1">
                <a:spLocks noRot="1" noChangeAspect="1" noMove="1" noResize="1" noEditPoints="1" noAdjustHandles="1" noChangeArrowheads="1" noChangeShapeType="1" noTextEdit="1"/>
              </p:cNvSpPr>
              <p:nvPr/>
            </p:nvSpPr>
            <p:spPr>
              <a:xfrm>
                <a:off x="8127998" y="5520692"/>
                <a:ext cx="1542471" cy="793615"/>
              </a:xfrm>
              <a:prstGeom prst="rect">
                <a:avLst/>
              </a:prstGeom>
              <a:blipFill>
                <a:blip r:embed="rId1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EA3FABE-98D1-897A-5848-E3B763B34D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32434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48000" y="1800133"/>
                <a:ext cx="11303000" cy="40979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To know how to use the rules of differentiation to find derivatives of functions. </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I can recognise and use the different notation when differentiating functions</a:t>
                </a:r>
              </a:p>
              <a:p>
                <a:pPr marL="342900" lvl="0" indent="-342900">
                  <a:lnSpc>
                    <a:spcPct val="150000"/>
                  </a:lnSpc>
                  <a:spcAft>
                    <a:spcPts val="1200"/>
                  </a:spcAft>
                  <a:buFont typeface="Arial" panose="020B0604020202020204" pitchFamily="34" charset="0"/>
                  <a:buChar char="•"/>
                </a:pPr>
                <a:r>
                  <a:rPr lang="en-AU" sz="2000" dirty="0"/>
                  <a:t>I can differentiate functions in the form </a:t>
                </a:r>
                <a14:m>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𝑛</m:t>
                        </m:r>
                      </m:sup>
                    </m:sSup>
                    <m:r>
                      <a:rPr lang="en-AU" sz="2000" i="1">
                        <a:latin typeface="Cambria Math" panose="02040503050406030204" pitchFamily="18" charset="0"/>
                      </a:rPr>
                      <m:t>.</m:t>
                    </m:r>
                  </m:oMath>
                </a14:m>
                <a:r>
                  <a:rPr lang="en-AU" sz="2000" dirty="0"/>
                  <a:t> </a:t>
                </a:r>
              </a:p>
              <a:p>
                <a:pPr marL="342900" lvl="0" indent="-342900">
                  <a:lnSpc>
                    <a:spcPct val="150000"/>
                  </a:lnSpc>
                  <a:spcAft>
                    <a:spcPts val="1200"/>
                  </a:spcAft>
                  <a:buFont typeface="Arial" panose="020B0604020202020204" pitchFamily="34" charset="0"/>
                  <a:buChar char="•"/>
                </a:pPr>
                <a:r>
                  <a:rPr lang="en-AU" sz="2000" dirty="0"/>
                  <a:t>I can differentiate a sum of functions by finding the derivative of each part.</a:t>
                </a:r>
              </a:p>
              <a:p>
                <a:pPr marL="342900" lvl="0" indent="-342900">
                  <a:lnSpc>
                    <a:spcPct val="150000"/>
                  </a:lnSpc>
                  <a:spcAft>
                    <a:spcPts val="1200"/>
                  </a:spcAft>
                  <a:buFont typeface="Arial" panose="020B0604020202020204" pitchFamily="34" charset="0"/>
                  <a:buChar char="•"/>
                </a:pPr>
                <a:r>
                  <a:rPr lang="en-AU" sz="2000" dirty="0"/>
                  <a:t>I can explain how a multiple of a function affects the derivative. </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48000" y="1800133"/>
                <a:ext cx="11303000" cy="4097917"/>
              </a:xfrm>
              <a:prstGeom prst="rect">
                <a:avLst/>
              </a:prstGeom>
              <a:blipFill>
                <a:blip r:embed="rId3"/>
                <a:stretch>
                  <a:fillRect l="-1347" b="-277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6D464-039C-5093-59B0-115CB09F8C4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0B510E-7AA7-C732-F909-F25EB7E4CB2B}"/>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8539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7CC56-4977-06E1-0F72-7212C100EF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506674-726A-11A4-4190-335DF7D19C2A}"/>
              </a:ext>
            </a:extLst>
          </p:cNvPr>
          <p:cNvSpPr>
            <a:spLocks noGrp="1"/>
          </p:cNvSpPr>
          <p:nvPr>
            <p:ph type="title"/>
          </p:nvPr>
        </p:nvSpPr>
        <p:spPr/>
        <p:txBody>
          <a:bodyPr/>
          <a:lstStyle/>
          <a:p>
            <a:r>
              <a:rPr lang="en-AU" dirty="0">
                <a:latin typeface="+mj-lt"/>
              </a:rPr>
              <a:t>The power rule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AB6EBB2-1D94-CA41-E7CB-A781C0B7E324}"/>
                  </a:ext>
                </a:extLst>
              </p:cNvPr>
              <p:cNvSpPr>
                <a:spLocks noGrp="1"/>
              </p:cNvSpPr>
              <p:nvPr>
                <p:ph type="body" sz="quarter" idx="17"/>
              </p:nvPr>
            </p:nvSpPr>
            <p:spPr>
              <a:xfrm>
                <a:off x="3091911" y="3122131"/>
                <a:ext cx="4923199" cy="1029358"/>
              </a:xfrm>
            </p:spPr>
            <p:txBody>
              <a:bodyPr/>
              <a:lstStyle/>
              <a:p>
                <a:r>
                  <a:rPr lang="en-AU" sz="2800" dirty="0"/>
                  <a:t>If </a:t>
                </a:r>
                <a14:m>
                  <m:oMath xmlns:m="http://schemas.openxmlformats.org/officeDocument/2006/math">
                    <m:r>
                      <a:rPr lang="en-AU" sz="2800" b="0" i="1" smtClean="0">
                        <a:latin typeface="Cambria Math" panose="02040503050406030204" pitchFamily="18" charset="0"/>
                      </a:rPr>
                      <m:t>𝑦</m:t>
                    </m:r>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𝑛</m:t>
                        </m:r>
                      </m:sup>
                    </m:sSup>
                  </m:oMath>
                </a14:m>
                <a:r>
                  <a:rPr lang="en-AU" sz="2800" dirty="0"/>
                  <a:t> then </a:t>
                </a:r>
                <a14:m>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𝑑𝑦</m:t>
                        </m:r>
                      </m:num>
                      <m:den>
                        <m:r>
                          <a:rPr lang="en-AU" sz="2800" b="0" i="1" smtClean="0">
                            <a:latin typeface="Cambria Math" panose="02040503050406030204" pitchFamily="18" charset="0"/>
                          </a:rPr>
                          <m:t>𝑑𝑥</m:t>
                        </m:r>
                      </m:den>
                    </m:f>
                    <m:r>
                      <a:rPr lang="en-AU" sz="2800" b="0" i="1" smtClean="0">
                        <a:latin typeface="Cambria Math" panose="02040503050406030204" pitchFamily="18" charset="0"/>
                      </a:rPr>
                      <m:t>=</m:t>
                    </m:r>
                    <m:r>
                      <a:rPr lang="en-AU" sz="2800" b="0" i="1" smtClean="0">
                        <a:latin typeface="Cambria Math" panose="02040503050406030204" pitchFamily="18" charset="0"/>
                      </a:rPr>
                      <m:t>𝑛</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𝑛</m:t>
                        </m:r>
                        <m:r>
                          <a:rPr lang="en-AU" sz="2800" b="0" i="1" smtClean="0">
                            <a:latin typeface="Cambria Math" panose="02040503050406030204" pitchFamily="18" charset="0"/>
                          </a:rPr>
                          <m:t>−1</m:t>
                        </m:r>
                      </m:sup>
                    </m:sSup>
                  </m:oMath>
                </a14:m>
                <a:endParaRPr lang="en-AU" sz="2800" dirty="0"/>
              </a:p>
            </p:txBody>
          </p:sp>
        </mc:Choice>
        <mc:Fallback xmlns="">
          <p:sp>
            <p:nvSpPr>
              <p:cNvPr id="5" name="Text Placeholder 4">
                <a:extLst>
                  <a:ext uri="{FF2B5EF4-FFF2-40B4-BE49-F238E27FC236}">
                    <a16:creationId xmlns:a16="http://schemas.microsoft.com/office/drawing/2014/main" id="{FAB6EBB2-1D94-CA41-E7CB-A781C0B7E324}"/>
                  </a:ext>
                </a:extLst>
              </p:cNvPr>
              <p:cNvSpPr>
                <a:spLocks noGrp="1" noRot="1" noChangeAspect="1" noMove="1" noResize="1" noEditPoints="1" noAdjustHandles="1" noChangeArrowheads="1" noChangeShapeType="1" noTextEdit="1"/>
              </p:cNvSpPr>
              <p:nvPr>
                <p:ph type="body" sz="quarter" idx="17"/>
              </p:nvPr>
            </p:nvSpPr>
            <p:spPr>
              <a:xfrm>
                <a:off x="3091911" y="3122131"/>
                <a:ext cx="4923199" cy="1029358"/>
              </a:xfrm>
              <a:blipFill>
                <a:blip r:embed="rId3"/>
                <a:stretch>
                  <a:fillRect l="-43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744FEE9A-52AD-F822-F456-2B0C4FDD7246}"/>
                  </a:ext>
                </a:extLst>
              </p:cNvPr>
              <p:cNvSpPr txBox="1">
                <a:spLocks/>
              </p:cNvSpPr>
              <p:nvPr/>
            </p:nvSpPr>
            <p:spPr>
              <a:xfrm>
                <a:off x="3091911" y="4417531"/>
                <a:ext cx="5261866" cy="10293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dirty="0"/>
                  <a:t>If </a:t>
                </a:r>
                <a14:m>
                  <m:oMath xmlns:m="http://schemas.openxmlformats.org/officeDocument/2006/math">
                    <m:r>
                      <a:rPr lang="en-AU" sz="2800" b="0" i="1" smtClean="0">
                        <a:latin typeface="Cambria Math" panose="02040503050406030204" pitchFamily="18" charset="0"/>
                      </a:rPr>
                      <m:t>𝑓</m:t>
                    </m:r>
                    <m:r>
                      <a:rPr lang="en-AU" sz="2800" b="0" i="1" smtClean="0">
                        <a:latin typeface="Cambria Math" panose="02040503050406030204" pitchFamily="18" charset="0"/>
                      </a:rPr>
                      <m:t>(</m:t>
                    </m:r>
                    <m:r>
                      <a:rPr lang="en-AU" sz="2800" b="0" i="1" smtClean="0">
                        <a:latin typeface="Cambria Math" panose="02040503050406030204" pitchFamily="18" charset="0"/>
                      </a:rPr>
                      <m:t>𝑥</m:t>
                    </m:r>
                    <m:r>
                      <a:rPr lang="en-AU" sz="2800" b="0" i="1" smtClean="0">
                        <a:latin typeface="Cambria Math" panose="02040503050406030204" pitchFamily="18" charset="0"/>
                      </a:rPr>
                      <m:t>)=</m:t>
                    </m:r>
                    <m:sSup>
                      <m:sSupPr>
                        <m:ctrlPr>
                          <a:rPr lang="en-AU" sz="2800" i="1" smtClean="0">
                            <a:latin typeface="Cambria Math" panose="02040503050406030204" pitchFamily="18" charset="0"/>
                          </a:rPr>
                        </m:ctrlPr>
                      </m:sSupPr>
                      <m:e>
                        <m:r>
                          <a:rPr lang="en-AU" sz="2800" i="1" smtClean="0">
                            <a:latin typeface="Cambria Math" panose="02040503050406030204" pitchFamily="18" charset="0"/>
                          </a:rPr>
                          <m:t>𝑥</m:t>
                        </m:r>
                      </m:e>
                      <m:sup>
                        <m:r>
                          <a:rPr lang="en-AU" sz="2800" i="1" smtClean="0">
                            <a:latin typeface="Cambria Math" panose="02040503050406030204" pitchFamily="18" charset="0"/>
                          </a:rPr>
                          <m:t>𝑛</m:t>
                        </m:r>
                      </m:sup>
                    </m:sSup>
                  </m:oMath>
                </a14:m>
                <a:r>
                  <a:rPr lang="en-AU" sz="2800" dirty="0"/>
                  <a:t> then </a:t>
                </a:r>
                <a14:m>
                  <m:oMath xmlns:m="http://schemas.openxmlformats.org/officeDocument/2006/math">
                    <m:r>
                      <a:rPr lang="en-AU" sz="2800" b="0" i="1" smtClean="0">
                        <a:latin typeface="Cambria Math" panose="02040503050406030204" pitchFamily="18" charset="0"/>
                      </a:rPr>
                      <m:t>𝑓</m:t>
                    </m:r>
                    <m:r>
                      <a:rPr lang="en-AU" sz="2800" b="0" i="1" smtClean="0">
                        <a:latin typeface="Cambria Math" panose="02040503050406030204" pitchFamily="18" charset="0"/>
                      </a:rPr>
                      <m:t>′(</m:t>
                    </m:r>
                    <m:r>
                      <a:rPr lang="en-AU" sz="2800" b="0" i="1" smtClean="0">
                        <a:latin typeface="Cambria Math" panose="02040503050406030204" pitchFamily="18" charset="0"/>
                      </a:rPr>
                      <m:t>𝑥</m:t>
                    </m:r>
                    <m:r>
                      <a:rPr lang="en-AU" sz="2800" b="0" i="1" smtClean="0">
                        <a:latin typeface="Cambria Math" panose="02040503050406030204" pitchFamily="18" charset="0"/>
                      </a:rPr>
                      <m:t>)=</m:t>
                    </m:r>
                    <m:r>
                      <a:rPr lang="en-AU" sz="2800" i="1" smtClean="0">
                        <a:latin typeface="Cambria Math" panose="02040503050406030204" pitchFamily="18" charset="0"/>
                      </a:rPr>
                      <m:t>𝑛</m:t>
                    </m:r>
                    <m:sSup>
                      <m:sSupPr>
                        <m:ctrlPr>
                          <a:rPr lang="en-AU" sz="2800" i="1" smtClean="0">
                            <a:latin typeface="Cambria Math" panose="02040503050406030204" pitchFamily="18" charset="0"/>
                          </a:rPr>
                        </m:ctrlPr>
                      </m:sSupPr>
                      <m:e>
                        <m:r>
                          <a:rPr lang="en-AU" sz="2800" i="1" smtClean="0">
                            <a:latin typeface="Cambria Math" panose="02040503050406030204" pitchFamily="18" charset="0"/>
                          </a:rPr>
                          <m:t>𝑥</m:t>
                        </m:r>
                      </m:e>
                      <m:sup>
                        <m:r>
                          <a:rPr lang="en-AU" sz="2800" i="1" smtClean="0">
                            <a:latin typeface="Cambria Math" panose="02040503050406030204" pitchFamily="18" charset="0"/>
                          </a:rPr>
                          <m:t>𝑛</m:t>
                        </m:r>
                        <m:r>
                          <a:rPr lang="en-AU" sz="2800" i="1" smtClean="0">
                            <a:latin typeface="Cambria Math" panose="02040503050406030204" pitchFamily="18" charset="0"/>
                          </a:rPr>
                          <m:t>−1</m:t>
                        </m:r>
                      </m:sup>
                    </m:sSup>
                  </m:oMath>
                </a14:m>
                <a:endParaRPr lang="en-AU" sz="2800" dirty="0"/>
              </a:p>
              <a:p>
                <a:endParaRPr lang="en-AU" sz="2800" dirty="0"/>
              </a:p>
            </p:txBody>
          </p:sp>
        </mc:Choice>
        <mc:Fallback xmlns="">
          <p:sp>
            <p:nvSpPr>
              <p:cNvPr id="7" name="Text Placeholder 4">
                <a:extLst>
                  <a:ext uri="{FF2B5EF4-FFF2-40B4-BE49-F238E27FC236}">
                    <a16:creationId xmlns:a16="http://schemas.microsoft.com/office/drawing/2014/main" id="{744FEE9A-52AD-F822-F456-2B0C4FDD7246}"/>
                  </a:ext>
                </a:extLst>
              </p:cNvPr>
              <p:cNvSpPr txBox="1">
                <a:spLocks noRot="1" noChangeAspect="1" noMove="1" noResize="1" noEditPoints="1" noAdjustHandles="1" noChangeArrowheads="1" noChangeShapeType="1" noTextEdit="1"/>
              </p:cNvSpPr>
              <p:nvPr/>
            </p:nvSpPr>
            <p:spPr>
              <a:xfrm>
                <a:off x="3091911" y="4417531"/>
                <a:ext cx="5261866" cy="1029358"/>
              </a:xfrm>
              <a:prstGeom prst="rect">
                <a:avLst/>
              </a:prstGeom>
              <a:blipFill>
                <a:blip r:embed="rId4"/>
                <a:stretch>
                  <a:fillRect l="-40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EAC03C2-FD27-7CD4-7438-25B29B249C48}"/>
                  </a:ext>
                </a:extLst>
              </p:cNvPr>
              <p:cNvSpPr txBox="1"/>
              <p:nvPr/>
            </p:nvSpPr>
            <p:spPr>
              <a:xfrm>
                <a:off x="3567289" y="1798688"/>
                <a:ext cx="3443111" cy="793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𝑛</m:t>
                          </m:r>
                        </m:sup>
                      </m:sSup>
                      <m:r>
                        <a:rPr lang="en-AU" i="1">
                          <a:latin typeface="Cambria Math" panose="02040503050406030204" pitchFamily="18" charset="0"/>
                        </a:rPr>
                        <m:t>)=</m:t>
                      </m:r>
                      <m:r>
                        <a:rPr lang="en-AU" b="0" i="1" smtClean="0">
                          <a:latin typeface="Cambria Math" panose="02040503050406030204" pitchFamily="18" charset="0"/>
                        </a:rPr>
                        <m:t>𝑛</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𝑛</m:t>
                          </m:r>
                          <m:r>
                            <a:rPr lang="en-AU" b="0" i="1" smtClean="0">
                              <a:latin typeface="Cambria Math" panose="02040503050406030204" pitchFamily="18" charset="0"/>
                            </a:rPr>
                            <m:t>−1</m:t>
                          </m:r>
                        </m:sup>
                      </m:sSup>
                    </m:oMath>
                  </m:oMathPara>
                </a14:m>
                <a:endParaRPr lang="en-AU" dirty="0"/>
              </a:p>
            </p:txBody>
          </p:sp>
        </mc:Choice>
        <mc:Fallback xmlns="">
          <p:sp>
            <p:nvSpPr>
              <p:cNvPr id="2" name="TextBox 1">
                <a:extLst>
                  <a:ext uri="{FF2B5EF4-FFF2-40B4-BE49-F238E27FC236}">
                    <a16:creationId xmlns:a16="http://schemas.microsoft.com/office/drawing/2014/main" id="{4EAC03C2-FD27-7CD4-7438-25B29B249C48}"/>
                  </a:ext>
                </a:extLst>
              </p:cNvPr>
              <p:cNvSpPr txBox="1">
                <a:spLocks noRot="1" noChangeAspect="1" noMove="1" noResize="1" noEditPoints="1" noAdjustHandles="1" noChangeArrowheads="1" noChangeShapeType="1" noTextEdit="1"/>
              </p:cNvSpPr>
              <p:nvPr/>
            </p:nvSpPr>
            <p:spPr>
              <a:xfrm>
                <a:off x="3567289" y="1798688"/>
                <a:ext cx="3443111" cy="793615"/>
              </a:xfrm>
              <a:prstGeom prst="rect">
                <a:avLst/>
              </a:prstGeom>
              <a:blipFill>
                <a:blip r:embed="rId5"/>
                <a:stretch>
                  <a:fillRect/>
                </a:stretch>
              </a:blipFill>
            </p:spPr>
            <p:txBody>
              <a:bodyPr/>
              <a:lstStyle/>
              <a:p>
                <a:r>
                  <a:rPr lang="en-US">
                    <a:noFill/>
                  </a:rPr>
                  <a:t> </a:t>
                </a:r>
              </a:p>
            </p:txBody>
          </p:sp>
        </mc:Fallback>
      </mc:AlternateContent>
      <p:sp>
        <p:nvSpPr>
          <p:cNvPr id="4" name="Slide Number Placeholder 1">
            <a:extLst>
              <a:ext uri="{FF2B5EF4-FFF2-40B4-BE49-F238E27FC236}">
                <a16:creationId xmlns:a16="http://schemas.microsoft.com/office/drawing/2014/main" id="{7A8FEB86-3205-B1CB-D8B5-8F1E9F350EA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365540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E5804-8646-98B9-825C-D78F7BF8BB5B}"/>
              </a:ext>
            </a:extLst>
          </p:cNvPr>
          <p:cNvSpPr>
            <a:spLocks noGrp="1"/>
          </p:cNvSpPr>
          <p:nvPr>
            <p:ph type="title"/>
          </p:nvPr>
        </p:nvSpPr>
        <p:spPr/>
        <p:txBody>
          <a:bodyPr/>
          <a:lstStyle/>
          <a:p>
            <a:r>
              <a:rPr lang="en-AU" dirty="0">
                <a:latin typeface="+mj-lt"/>
              </a:rPr>
              <a:t>A multiple of a function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94FCA1D-C434-B80E-3E80-51A982A981B1}"/>
                  </a:ext>
                </a:extLst>
              </p:cNvPr>
              <p:cNvSpPr>
                <a:spLocks noGrp="1"/>
              </p:cNvSpPr>
              <p:nvPr>
                <p:ph type="body" sz="quarter" idx="17"/>
              </p:nvPr>
            </p:nvSpPr>
            <p:spPr>
              <a:xfrm>
                <a:off x="3284444" y="2939668"/>
                <a:ext cx="4923199" cy="1029358"/>
              </a:xfrm>
            </p:spPr>
            <p:txBody>
              <a:bodyPr/>
              <a:lstStyle/>
              <a:p>
                <a:r>
                  <a:rPr lang="en-AU" sz="2800" dirty="0"/>
                  <a:t>If </a:t>
                </a:r>
                <a14:m>
                  <m:oMath xmlns:m="http://schemas.openxmlformats.org/officeDocument/2006/math">
                    <m:r>
                      <a:rPr lang="en-AU" sz="2800" b="0" i="1" smtClean="0">
                        <a:latin typeface="Cambria Math" panose="02040503050406030204" pitchFamily="18" charset="0"/>
                      </a:rPr>
                      <m:t>𝑦</m:t>
                    </m:r>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𝑘𝑥</m:t>
                        </m:r>
                      </m:e>
                      <m:sup>
                        <m:r>
                          <a:rPr lang="en-AU" sz="2800" b="0" i="1" smtClean="0">
                            <a:latin typeface="Cambria Math" panose="02040503050406030204" pitchFamily="18" charset="0"/>
                          </a:rPr>
                          <m:t>𝑛</m:t>
                        </m:r>
                      </m:sup>
                    </m:sSup>
                  </m:oMath>
                </a14:m>
                <a:r>
                  <a:rPr lang="en-AU" sz="2800" dirty="0"/>
                  <a:t> then </a:t>
                </a:r>
                <a14:m>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𝑑𝑦</m:t>
                        </m:r>
                      </m:num>
                      <m:den>
                        <m:r>
                          <a:rPr lang="en-AU" sz="2800" b="0" i="1" smtClean="0">
                            <a:latin typeface="Cambria Math" panose="02040503050406030204" pitchFamily="18" charset="0"/>
                          </a:rPr>
                          <m:t>𝑑𝑥</m:t>
                        </m:r>
                      </m:den>
                    </m:f>
                    <m:r>
                      <a:rPr lang="en-AU" sz="2800" b="0" i="1" smtClean="0">
                        <a:latin typeface="Cambria Math" panose="02040503050406030204" pitchFamily="18" charset="0"/>
                      </a:rPr>
                      <m:t>=</m:t>
                    </m:r>
                    <m:r>
                      <a:rPr lang="en-AU" sz="2800" b="0" i="1" smtClean="0">
                        <a:latin typeface="Cambria Math" panose="02040503050406030204" pitchFamily="18" charset="0"/>
                      </a:rPr>
                      <m:t>𝑛</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𝑘𝑥</m:t>
                        </m:r>
                      </m:e>
                      <m:sup>
                        <m:r>
                          <a:rPr lang="en-AU" sz="2800" b="0" i="1" smtClean="0">
                            <a:latin typeface="Cambria Math" panose="02040503050406030204" pitchFamily="18" charset="0"/>
                          </a:rPr>
                          <m:t>𝑛</m:t>
                        </m:r>
                        <m:r>
                          <a:rPr lang="en-AU" sz="2800" b="0" i="1" smtClean="0">
                            <a:latin typeface="Cambria Math" panose="02040503050406030204" pitchFamily="18" charset="0"/>
                          </a:rPr>
                          <m:t>−1</m:t>
                        </m:r>
                      </m:sup>
                    </m:sSup>
                  </m:oMath>
                </a14:m>
                <a:endParaRPr lang="en-AU" sz="2800" dirty="0"/>
              </a:p>
              <a:p>
                <a:endParaRPr lang="en-AU" sz="2800" dirty="0"/>
              </a:p>
              <a:p>
                <a:endParaRPr lang="en-AU" sz="2800" dirty="0"/>
              </a:p>
            </p:txBody>
          </p:sp>
        </mc:Choice>
        <mc:Fallback xmlns="">
          <p:sp>
            <p:nvSpPr>
              <p:cNvPr id="5" name="Text Placeholder 4">
                <a:extLst>
                  <a:ext uri="{FF2B5EF4-FFF2-40B4-BE49-F238E27FC236}">
                    <a16:creationId xmlns:a16="http://schemas.microsoft.com/office/drawing/2014/main" id="{294FCA1D-C434-B80E-3E80-51A982A981B1}"/>
                  </a:ext>
                </a:extLst>
              </p:cNvPr>
              <p:cNvSpPr>
                <a:spLocks noGrp="1" noRot="1" noChangeAspect="1" noMove="1" noResize="1" noEditPoints="1" noAdjustHandles="1" noChangeArrowheads="1" noChangeShapeType="1" noTextEdit="1"/>
              </p:cNvSpPr>
              <p:nvPr>
                <p:ph type="body" sz="quarter" idx="17"/>
              </p:nvPr>
            </p:nvSpPr>
            <p:spPr>
              <a:xfrm>
                <a:off x="3284444" y="2939668"/>
                <a:ext cx="4923199" cy="1029358"/>
              </a:xfrm>
              <a:blipFill>
                <a:blip r:embed="rId2"/>
                <a:stretch>
                  <a:fillRect l="-4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05099BD1-B76E-CD9F-EF3B-8A2E642CA5D6}"/>
                  </a:ext>
                </a:extLst>
              </p:cNvPr>
              <p:cNvSpPr txBox="1">
                <a:spLocks/>
              </p:cNvSpPr>
              <p:nvPr/>
            </p:nvSpPr>
            <p:spPr>
              <a:xfrm>
                <a:off x="3284444" y="4337895"/>
                <a:ext cx="5623111" cy="10293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dirty="0"/>
                  <a:t>If </a:t>
                </a:r>
                <a14:m>
                  <m:oMath xmlns:m="http://schemas.openxmlformats.org/officeDocument/2006/math">
                    <m:r>
                      <a:rPr lang="en-AU" sz="2800" b="0" i="1" smtClean="0">
                        <a:latin typeface="Cambria Math" panose="02040503050406030204" pitchFamily="18" charset="0"/>
                      </a:rPr>
                      <m:t>𝑓</m:t>
                    </m:r>
                    <m:r>
                      <a:rPr lang="en-AU" sz="2800" b="0" i="1" smtClean="0">
                        <a:latin typeface="Cambria Math" panose="02040503050406030204" pitchFamily="18" charset="0"/>
                      </a:rPr>
                      <m:t>(</m:t>
                    </m:r>
                    <m:r>
                      <a:rPr lang="en-AU" sz="2800" b="0" i="1" smtClean="0">
                        <a:latin typeface="Cambria Math" panose="02040503050406030204" pitchFamily="18" charset="0"/>
                      </a:rPr>
                      <m:t>𝑥</m:t>
                    </m:r>
                    <m:r>
                      <a:rPr lang="en-AU" sz="2800" b="0" i="1" smtClean="0">
                        <a:latin typeface="Cambria Math" panose="02040503050406030204" pitchFamily="18" charset="0"/>
                      </a:rPr>
                      <m:t>)=</m:t>
                    </m:r>
                    <m:sSup>
                      <m:sSupPr>
                        <m:ctrlPr>
                          <a:rPr lang="en-AU" sz="2800" i="1" smtClean="0">
                            <a:latin typeface="Cambria Math" panose="02040503050406030204" pitchFamily="18" charset="0"/>
                          </a:rPr>
                        </m:ctrlPr>
                      </m:sSupPr>
                      <m:e>
                        <m:r>
                          <a:rPr lang="en-AU" sz="2800" b="0" i="1" smtClean="0">
                            <a:latin typeface="Cambria Math" panose="02040503050406030204" pitchFamily="18" charset="0"/>
                          </a:rPr>
                          <m:t>𝑘</m:t>
                        </m:r>
                        <m:r>
                          <a:rPr lang="en-AU" sz="2800" i="1" smtClean="0">
                            <a:latin typeface="Cambria Math" panose="02040503050406030204" pitchFamily="18" charset="0"/>
                          </a:rPr>
                          <m:t>𝑥</m:t>
                        </m:r>
                      </m:e>
                      <m:sup>
                        <m:r>
                          <a:rPr lang="en-AU" sz="2800" i="1" smtClean="0">
                            <a:latin typeface="Cambria Math" panose="02040503050406030204" pitchFamily="18" charset="0"/>
                          </a:rPr>
                          <m:t>𝑛</m:t>
                        </m:r>
                      </m:sup>
                    </m:sSup>
                  </m:oMath>
                </a14:m>
                <a:r>
                  <a:rPr lang="en-AU" sz="2800" dirty="0"/>
                  <a:t> then </a:t>
                </a:r>
                <a14:m>
                  <m:oMath xmlns:m="http://schemas.openxmlformats.org/officeDocument/2006/math">
                    <m:r>
                      <a:rPr lang="en-AU" sz="2800" b="0" i="1" smtClean="0">
                        <a:latin typeface="Cambria Math" panose="02040503050406030204" pitchFamily="18" charset="0"/>
                      </a:rPr>
                      <m:t>𝑓</m:t>
                    </m:r>
                    <m:r>
                      <a:rPr lang="en-AU" sz="2800" b="0" i="1" smtClean="0">
                        <a:latin typeface="Cambria Math" panose="02040503050406030204" pitchFamily="18" charset="0"/>
                      </a:rPr>
                      <m:t>′(</m:t>
                    </m:r>
                    <m:r>
                      <a:rPr lang="en-AU" sz="2800" b="0" i="1" smtClean="0">
                        <a:latin typeface="Cambria Math" panose="02040503050406030204" pitchFamily="18" charset="0"/>
                      </a:rPr>
                      <m:t>𝑥</m:t>
                    </m:r>
                    <m:r>
                      <a:rPr lang="en-AU" sz="2800" b="0" i="1" smtClean="0">
                        <a:latin typeface="Cambria Math" panose="02040503050406030204" pitchFamily="18" charset="0"/>
                      </a:rPr>
                      <m:t>)=</m:t>
                    </m:r>
                    <m:r>
                      <a:rPr lang="en-AU" sz="2800" i="1" smtClean="0">
                        <a:latin typeface="Cambria Math" panose="02040503050406030204" pitchFamily="18" charset="0"/>
                      </a:rPr>
                      <m:t>𝑛𝑘</m:t>
                    </m:r>
                    <m:sSup>
                      <m:sSupPr>
                        <m:ctrlPr>
                          <a:rPr lang="en-AU" sz="2800" i="1" smtClean="0">
                            <a:latin typeface="Cambria Math" panose="02040503050406030204" pitchFamily="18" charset="0"/>
                          </a:rPr>
                        </m:ctrlPr>
                      </m:sSupPr>
                      <m:e>
                        <m:r>
                          <a:rPr lang="en-AU" sz="2800" i="1" smtClean="0">
                            <a:latin typeface="Cambria Math" panose="02040503050406030204" pitchFamily="18" charset="0"/>
                          </a:rPr>
                          <m:t>𝑥</m:t>
                        </m:r>
                      </m:e>
                      <m:sup>
                        <m:r>
                          <a:rPr lang="en-AU" sz="2800" i="1" smtClean="0">
                            <a:latin typeface="Cambria Math" panose="02040503050406030204" pitchFamily="18" charset="0"/>
                          </a:rPr>
                          <m:t>𝑛</m:t>
                        </m:r>
                        <m:r>
                          <a:rPr lang="en-AU" sz="2800" i="1" smtClean="0">
                            <a:latin typeface="Cambria Math" panose="02040503050406030204" pitchFamily="18" charset="0"/>
                          </a:rPr>
                          <m:t>−1</m:t>
                        </m:r>
                      </m:sup>
                    </m:sSup>
                  </m:oMath>
                </a14:m>
                <a:endParaRPr lang="en-AU" sz="2800" dirty="0"/>
              </a:p>
              <a:p>
                <a:endParaRPr lang="en-AU" sz="2800" dirty="0"/>
              </a:p>
            </p:txBody>
          </p:sp>
        </mc:Choice>
        <mc:Fallback xmlns="">
          <p:sp>
            <p:nvSpPr>
              <p:cNvPr id="7" name="Text Placeholder 4">
                <a:extLst>
                  <a:ext uri="{FF2B5EF4-FFF2-40B4-BE49-F238E27FC236}">
                    <a16:creationId xmlns:a16="http://schemas.microsoft.com/office/drawing/2014/main" id="{05099BD1-B76E-CD9F-EF3B-8A2E642CA5D6}"/>
                  </a:ext>
                </a:extLst>
              </p:cNvPr>
              <p:cNvSpPr txBox="1">
                <a:spLocks noRot="1" noChangeAspect="1" noMove="1" noResize="1" noEditPoints="1" noAdjustHandles="1" noChangeArrowheads="1" noChangeShapeType="1" noTextEdit="1"/>
              </p:cNvSpPr>
              <p:nvPr/>
            </p:nvSpPr>
            <p:spPr>
              <a:xfrm>
                <a:off x="3284444" y="4337895"/>
                <a:ext cx="5623111" cy="1029358"/>
              </a:xfrm>
              <a:prstGeom prst="rect">
                <a:avLst/>
              </a:prstGeom>
              <a:blipFill>
                <a:blip r:embed="rId3"/>
                <a:stretch>
                  <a:fillRect l="-3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A658DB-A169-54D7-3C51-4CB5DC7539D1}"/>
                  </a:ext>
                </a:extLst>
              </p:cNvPr>
              <p:cNvSpPr txBox="1"/>
              <p:nvPr/>
            </p:nvSpPr>
            <p:spPr>
              <a:xfrm>
                <a:off x="3759200" y="1693947"/>
                <a:ext cx="3443111" cy="793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r>
                        <a:rPr lang="en-AU" i="1">
                          <a:latin typeface="Cambria Math" panose="02040503050406030204" pitchFamily="18" charset="0"/>
                        </a:rPr>
                        <m:t>(</m:t>
                      </m:r>
                      <m:r>
                        <a:rPr lang="en-AU" i="1">
                          <a:latin typeface="Cambria Math" panose="02040503050406030204" pitchFamily="18" charset="0"/>
                        </a:rPr>
                        <m:t>𝑘</m:t>
                      </m:r>
                      <m:r>
                        <a:rPr lang="en-AU" i="1">
                          <a:latin typeface="Cambria Math" panose="02040503050406030204" pitchFamily="18" charset="0"/>
                        </a:rPr>
                        <m:t>⋅</m:t>
                      </m:r>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 </m:t>
                      </m:r>
                      <m:r>
                        <a:rPr lang="en-AU" i="1">
                          <a:latin typeface="Cambria Math" panose="02040503050406030204" pitchFamily="18" charset="0"/>
                        </a:rPr>
                        <m:t>𝑘</m:t>
                      </m:r>
                      <m:r>
                        <a:rPr lang="en-AU" i="1">
                          <a:latin typeface="Cambria Math" panose="02040503050406030204" pitchFamily="18" charset="0"/>
                        </a:rPr>
                        <m:t>⋅</m:t>
                      </m:r>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m:oMathPara>
                </a14:m>
                <a:endParaRPr lang="en-AU" dirty="0"/>
              </a:p>
            </p:txBody>
          </p:sp>
        </mc:Choice>
        <mc:Fallback xmlns="">
          <p:sp>
            <p:nvSpPr>
              <p:cNvPr id="9" name="TextBox 8">
                <a:extLst>
                  <a:ext uri="{FF2B5EF4-FFF2-40B4-BE49-F238E27FC236}">
                    <a16:creationId xmlns:a16="http://schemas.microsoft.com/office/drawing/2014/main" id="{6DA658DB-A169-54D7-3C51-4CB5DC7539D1}"/>
                  </a:ext>
                </a:extLst>
              </p:cNvPr>
              <p:cNvSpPr txBox="1">
                <a:spLocks noRot="1" noChangeAspect="1" noMove="1" noResize="1" noEditPoints="1" noAdjustHandles="1" noChangeArrowheads="1" noChangeShapeType="1" noTextEdit="1"/>
              </p:cNvSpPr>
              <p:nvPr/>
            </p:nvSpPr>
            <p:spPr>
              <a:xfrm>
                <a:off x="3759200" y="1693947"/>
                <a:ext cx="3443111" cy="793615"/>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A713ACA4-2D62-1C89-154C-25E8D08BB17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66753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Differentiate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𝑥</m:t>
                    </m:r>
                  </m:oMath>
                </a14:m>
                <a:r>
                  <a:rPr lang="en-AU" dirty="0">
                    <a:latin typeface="+mj-lt"/>
                  </a:rPr>
                  <a:t> by first principles</a:t>
                </a:r>
              </a:p>
            </p:txBody>
          </p:sp>
        </mc:Choice>
        <mc:Fallback xmlns="">
          <p:sp>
            <p:nvSpPr>
              <p:cNvPr id="4" name="Title 3">
                <a:extLst>
                  <a:ext uri="{FF2B5EF4-FFF2-40B4-BE49-F238E27FC236}">
                    <a16:creationId xmlns:a16="http://schemas.microsoft.com/office/drawing/2014/main" id="{920994A1-6280-637C-A32E-0A999DF0F5FE}"/>
                  </a:ext>
                </a:extLst>
              </p:cNvPr>
              <p:cNvSpPr>
                <a:spLocks noGrp="1" noRot="1" noChangeAspect="1" noMove="1" noResize="1" noEditPoints="1" noAdjustHandles="1" noChangeArrowheads="1" noChangeShapeType="1" noTextEdit="1"/>
              </p:cNvSpPr>
              <p:nvPr>
                <p:ph type="title"/>
              </p:nvPr>
            </p:nvSpPr>
            <p:spPr>
              <a:blipFill>
                <a:blip r:embed="rId3"/>
                <a:stretch>
                  <a:fillRect l="-2431" t="-31818" b="-43182"/>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What do you notice and wonder?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606CFF5-6694-3F89-92FE-A419876DE613}"/>
                  </a:ext>
                </a:extLst>
              </p:cNvPr>
              <p:cNvSpPr txBox="1"/>
              <p:nvPr/>
            </p:nvSpPr>
            <p:spPr>
              <a:xfrm>
                <a:off x="360000" y="1567087"/>
                <a:ext cx="5926500" cy="433342"/>
              </a:xfrm>
              <a:prstGeom prst="rect">
                <a:avLst/>
              </a:prstGeom>
              <a:noFill/>
            </p:spPr>
            <p:txBody>
              <a:bodyPr wrap="square" lIns="0" tIns="0" rIns="0" bIns="0" rtlCol="0">
                <a:noAutofit/>
              </a:bodyPr>
              <a:lstStyle/>
              <a:p>
                <a:pPr algn="l"/>
                <a:r>
                  <a:rPr lang="en-AU" sz="1800" dirty="0"/>
                  <a:t>Find the derivative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𝑥</m:t>
                    </m:r>
                  </m:oMath>
                </a14:m>
                <a:r>
                  <a:rPr lang="en-AU" sz="1800" dirty="0"/>
                  <a:t> by first principles.</a:t>
                </a:r>
              </a:p>
            </p:txBody>
          </p:sp>
        </mc:Choice>
        <mc:Fallback xmlns="">
          <p:sp>
            <p:nvSpPr>
              <p:cNvPr id="5" name="TextBox 4">
                <a:extLst>
                  <a:ext uri="{FF2B5EF4-FFF2-40B4-BE49-F238E27FC236}">
                    <a16:creationId xmlns:a16="http://schemas.microsoft.com/office/drawing/2014/main" id="{1606CFF5-6694-3F89-92FE-A419876DE613}"/>
                  </a:ext>
                </a:extLst>
              </p:cNvPr>
              <p:cNvSpPr txBox="1">
                <a:spLocks noRot="1" noChangeAspect="1" noMove="1" noResize="1" noEditPoints="1" noAdjustHandles="1" noChangeArrowheads="1" noChangeShapeType="1" noTextEdit="1"/>
              </p:cNvSpPr>
              <p:nvPr/>
            </p:nvSpPr>
            <p:spPr>
              <a:xfrm>
                <a:off x="360000" y="1567087"/>
                <a:ext cx="5926500" cy="433342"/>
              </a:xfrm>
              <a:prstGeom prst="rect">
                <a:avLst/>
              </a:prstGeom>
              <a:blipFill>
                <a:blip r:embed="rId4"/>
                <a:stretch>
                  <a:fillRect l="-2355" t="-1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69B5000-AD25-F26A-888B-756892070288}"/>
                  </a:ext>
                </a:extLst>
              </p:cNvPr>
              <p:cNvSpPr txBox="1"/>
              <p:nvPr/>
            </p:nvSpPr>
            <p:spPr>
              <a:xfrm>
                <a:off x="3592419" y="2102659"/>
                <a:ext cx="6097464" cy="4386009"/>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800" b="0" i="1" dirty="0" smtClean="0">
                          <a:latin typeface="Cambria Math" panose="02040503050406030204" pitchFamily="18" charset="0"/>
                        </a:rPr>
                        <m:t>𝑓</m:t>
                      </m:r>
                      <m:d>
                        <m:dPr>
                          <m:ctrlPr>
                            <a:rPr lang="en-AU" sz="1800" b="0" i="1" dirty="0" smtClean="0">
                              <a:latin typeface="Cambria Math" panose="02040503050406030204" pitchFamily="18" charset="0"/>
                            </a:rPr>
                          </m:ctrlPr>
                        </m:dPr>
                        <m:e>
                          <m:r>
                            <a:rPr lang="en-AU" sz="1800" b="0" i="1" dirty="0" smtClean="0">
                              <a:latin typeface="Cambria Math" panose="02040503050406030204" pitchFamily="18" charset="0"/>
                            </a:rPr>
                            <m:t>𝑥</m:t>
                          </m:r>
                          <m:r>
                            <a:rPr lang="en-AU" sz="1800" b="0" i="1" dirty="0" smtClean="0">
                              <a:latin typeface="Cambria Math" panose="02040503050406030204" pitchFamily="18" charset="0"/>
                            </a:rPr>
                            <m:t>+</m:t>
                          </m:r>
                          <m:r>
                            <a:rPr lang="en-AU" sz="1800" b="0" i="1" dirty="0" smtClean="0">
                              <a:latin typeface="Cambria Math" panose="02040503050406030204" pitchFamily="18" charset="0"/>
                            </a:rPr>
                            <m:t>h</m:t>
                          </m:r>
                        </m:e>
                      </m:d>
                      <m:r>
                        <m:rPr>
                          <m:aln/>
                        </m:rPr>
                        <a:rPr lang="en-AU" sz="1800" b="0" i="1" dirty="0" smtClean="0">
                          <a:latin typeface="Cambria Math" panose="02040503050406030204" pitchFamily="18" charset="0"/>
                        </a:rPr>
                        <m:t>=</m:t>
                      </m:r>
                      <m:sSup>
                        <m:sSupPr>
                          <m:ctrlPr>
                            <a:rPr lang="en-AU" sz="1800" b="0" i="1" dirty="0" smtClean="0">
                              <a:latin typeface="Cambria Math" panose="02040503050406030204" pitchFamily="18" charset="0"/>
                            </a:rPr>
                          </m:ctrlPr>
                        </m:sSupPr>
                        <m:e>
                          <m:d>
                            <m:dPr>
                              <m:ctrlPr>
                                <a:rPr lang="en-AU" sz="1800" b="0" i="1" dirty="0" smtClean="0">
                                  <a:latin typeface="Cambria Math" panose="02040503050406030204" pitchFamily="18" charset="0"/>
                                </a:rPr>
                              </m:ctrlPr>
                            </m:dPr>
                            <m:e>
                              <m:r>
                                <a:rPr lang="en-AU" sz="1800" b="0" i="1" dirty="0" smtClean="0">
                                  <a:latin typeface="Cambria Math" panose="02040503050406030204" pitchFamily="18" charset="0"/>
                                </a:rPr>
                                <m:t>𝑥</m:t>
                              </m:r>
                              <m:r>
                                <a:rPr lang="en-AU" sz="1800" b="0" i="1" dirty="0" smtClean="0">
                                  <a:latin typeface="Cambria Math" panose="02040503050406030204" pitchFamily="18" charset="0"/>
                                </a:rPr>
                                <m:t>+</m:t>
                              </m:r>
                              <m:r>
                                <a:rPr lang="en-AU" sz="1800" b="0" i="1" dirty="0" smtClean="0">
                                  <a:latin typeface="Cambria Math" panose="02040503050406030204" pitchFamily="18" charset="0"/>
                                </a:rPr>
                                <m:t>h</m:t>
                              </m:r>
                            </m:e>
                          </m:d>
                        </m:e>
                        <m:sup>
                          <m:r>
                            <a:rPr lang="en-AU" sz="1800" b="0" i="1" dirty="0" smtClean="0">
                              <a:latin typeface="Cambria Math" panose="02040503050406030204" pitchFamily="18" charset="0"/>
                            </a:rPr>
                            <m:t>2</m:t>
                          </m:r>
                        </m:sup>
                      </m:sSup>
                      <m:r>
                        <a:rPr lang="en-AU" sz="1800" b="0" i="1" dirty="0" smtClean="0">
                          <a:latin typeface="Cambria Math" panose="02040503050406030204" pitchFamily="18" charset="0"/>
                        </a:rPr>
                        <m:t>+(</m:t>
                      </m:r>
                      <m:r>
                        <a:rPr lang="en-AU" sz="1800" b="0" i="1" dirty="0" smtClean="0">
                          <a:latin typeface="Cambria Math" panose="02040503050406030204" pitchFamily="18" charset="0"/>
                        </a:rPr>
                        <m:t>𝑥</m:t>
                      </m:r>
                      <m:r>
                        <a:rPr lang="en-AU" sz="1800" b="0" i="1" dirty="0" smtClean="0">
                          <a:latin typeface="Cambria Math" panose="02040503050406030204" pitchFamily="18" charset="0"/>
                        </a:rPr>
                        <m:t>+</m:t>
                      </m:r>
                      <m:r>
                        <a:rPr lang="en-AU" sz="1800" b="0" i="1" dirty="0" smtClean="0">
                          <a:latin typeface="Cambria Math" panose="02040503050406030204" pitchFamily="18" charset="0"/>
                        </a:rPr>
                        <m:t>h</m:t>
                      </m:r>
                      <m:r>
                        <a:rPr lang="en-AU" sz="1800" b="0" i="1" dirty="0" smtClean="0">
                          <a:latin typeface="Cambria Math" panose="02040503050406030204" pitchFamily="18" charset="0"/>
                        </a:rPr>
                        <m:t>)</m:t>
                      </m:r>
                    </m:oMath>
                    <m:oMath xmlns:m="http://schemas.openxmlformats.org/officeDocument/2006/math">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𝑥h</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h</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oMath>
                  </m:oMathPara>
                </a14:m>
                <a:endParaRPr lang="en-AU" sz="1800" b="0" i="1" dirty="0">
                  <a:latin typeface="Cambria Math" panose="020405030504060302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AU" sz="1800" i="1" dirty="0">
                  <a:latin typeface="Cambria Math" panose="02040503050406030204" pitchFamily="18" charset="0"/>
                </a:endParaRPr>
              </a:p>
              <a:p>
                <a:pPr lvl="0" defTabSz="914377">
                  <a:defRPr/>
                </a:pPr>
                <a14:m>
                  <m:oMathPara xmlns:m="http://schemas.openxmlformats.org/officeDocument/2006/math">
                    <m:oMathParaPr>
                      <m:jc m:val="left"/>
                    </m:oMathParaPr>
                    <m:oMath xmlns:m="http://schemas.openxmlformats.org/officeDocument/2006/math">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i="1">
                                  <a:latin typeface="Cambria Math" panose="02040503050406030204" pitchFamily="18" charset="0"/>
                                </a:rPr>
                                <m:t>𝑥</m:t>
                              </m:r>
                            </m:e>
                          </m:d>
                          <m:r>
                            <m:rPr>
                              <m:aln/>
                            </m:rPr>
                            <a:rPr lang="en-AU" sz="1800" i="1">
                              <a:latin typeface="Cambria Math" panose="02040503050406030204" pitchFamily="18" charset="0"/>
                            </a:rPr>
                            <m:t>=</m:t>
                          </m:r>
                          <m:limLow>
                            <m:limLowPr>
                              <m:ctrlPr>
                                <a:rPr lang="en-AU" sz="1800" i="1">
                                  <a:latin typeface="Cambria Math" panose="02040503050406030204" pitchFamily="18" charset="0"/>
                                </a:rPr>
                              </m:ctrlPr>
                            </m:limLowPr>
                            <m:e>
                              <m:r>
                                <m:rPr>
                                  <m:sty m:val="p"/>
                                </m:rPr>
                                <a:rPr lang="en-AU" sz="1800">
                                  <a:latin typeface="Cambria Math" panose="02040503050406030204" pitchFamily="18" charset="0"/>
                                </a:rPr>
                                <m:t>lim</m:t>
                              </m:r>
                            </m:e>
                            <m:lim>
                              <m:r>
                                <a:rPr lang="en-AU" sz="1800" i="1">
                                  <a:latin typeface="Cambria Math" panose="02040503050406030204" pitchFamily="18" charset="0"/>
                                </a:rPr>
                                <m:t>h</m:t>
                              </m:r>
                              <m:r>
                                <a:rPr lang="en-AU" sz="1800" i="1">
                                  <a:latin typeface="Cambria Math" panose="02040503050406030204" pitchFamily="18" charset="0"/>
                                  <a:ea typeface="Cambria Math" panose="02040503050406030204" pitchFamily="18" charset="0"/>
                                </a:rPr>
                                <m:t>→0</m:t>
                              </m:r>
                            </m:lim>
                          </m:limLow>
                        </m:fName>
                        <m:e>
                          <m:f>
                            <m:fPr>
                              <m:ctrlPr>
                                <a:rPr lang="en-AU" sz="1800" i="1">
                                  <a:latin typeface="Cambria Math" panose="02040503050406030204" pitchFamily="18" charset="0"/>
                                </a:rPr>
                              </m:ctrlPr>
                            </m:fPr>
                            <m:num>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m:t>
                                  </m:r>
                                  <m:r>
                                    <a:rPr lang="en-AU" sz="1800" i="1">
                                      <a:latin typeface="Cambria Math" panose="02040503050406030204" pitchFamily="18" charset="0"/>
                                    </a:rPr>
                                    <m:t>h</m:t>
                                  </m:r>
                                </m:e>
                              </m:d>
                              <m:r>
                                <a:rPr lang="en-AU" sz="1800" i="1">
                                  <a:latin typeface="Cambria Math" panose="02040503050406030204" pitchFamily="18" charset="0"/>
                                </a:rPr>
                                <m:t>−</m:t>
                              </m:r>
                              <m:r>
                                <a:rPr lang="en-AU" sz="1800" i="1">
                                  <a:latin typeface="Cambria Math" panose="02040503050406030204" pitchFamily="18" charset="0"/>
                                </a:rPr>
                                <m:t>𝑓</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num>
                            <m:den>
                              <m:r>
                                <a:rPr lang="en-AU" sz="1800" i="1">
                                  <a:latin typeface="Cambria Math" panose="02040503050406030204" pitchFamily="18" charset="0"/>
                                </a:rPr>
                                <m:t>h</m:t>
                              </m:r>
                            </m:den>
                          </m:f>
                        </m:e>
                      </m:func>
                    </m:oMath>
                    <m:oMath xmlns:m="http://schemas.openxmlformats.org/officeDocument/2006/math">
                      <m:r>
                        <m:rPr>
                          <m:aln/>
                        </m:rPr>
                        <a:rPr lang="en-AU" sz="1800" i="1">
                          <a:latin typeface="Cambria Math" panose="02040503050406030204" pitchFamily="18" charset="0"/>
                        </a:rPr>
                        <m:t>=</m:t>
                      </m:r>
                      <m:func>
                        <m:funcPr>
                          <m:ctrlPr>
                            <a:rPr lang="en-AU" sz="1800" i="1">
                              <a:latin typeface="Cambria Math" panose="02040503050406030204" pitchFamily="18" charset="0"/>
                            </a:rPr>
                          </m:ctrlPr>
                        </m:funcPr>
                        <m:fName>
                          <m:limLow>
                            <m:limLowPr>
                              <m:ctrlPr>
                                <a:rPr lang="en-AU" sz="1800" i="1">
                                  <a:latin typeface="Cambria Math" panose="02040503050406030204" pitchFamily="18" charset="0"/>
                                </a:rPr>
                              </m:ctrlPr>
                            </m:limLowPr>
                            <m:e>
                              <m:r>
                                <m:rPr>
                                  <m:sty m:val="p"/>
                                </m:rPr>
                                <a:rPr lang="en-AU" sz="1800">
                                  <a:latin typeface="Cambria Math" panose="02040503050406030204" pitchFamily="18" charset="0"/>
                                </a:rPr>
                                <m:t>lim</m:t>
                              </m:r>
                            </m:e>
                            <m:lim>
                              <m:r>
                                <a:rPr lang="en-AU" sz="1800" i="1">
                                  <a:latin typeface="Cambria Math" panose="02040503050406030204" pitchFamily="18" charset="0"/>
                                </a:rPr>
                                <m:t>h</m:t>
                              </m:r>
                              <m:r>
                                <a:rPr lang="en-AU" sz="1800" i="1">
                                  <a:latin typeface="Cambria Math" panose="02040503050406030204" pitchFamily="18" charset="0"/>
                                  <a:ea typeface="Cambria Math" panose="02040503050406030204" pitchFamily="18" charset="0"/>
                                </a:rPr>
                                <m:t>→0</m:t>
                              </m:r>
                            </m:lim>
                          </m:limLow>
                        </m:fName>
                        <m:e>
                          <m:f>
                            <m:fPr>
                              <m:ctrlPr>
                                <a:rPr lang="en-AU" sz="1800" i="1">
                                  <a:latin typeface="Cambria Math" panose="02040503050406030204" pitchFamily="18" charset="0"/>
                                </a:rPr>
                              </m:ctrlPr>
                            </m:fPr>
                            <m:num>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+2</m:t>
                              </m:r>
                              <m:r>
                                <a:rPr lang="en-AU" sz="1800" i="1">
                                  <a:latin typeface="Cambria Math" panose="02040503050406030204" pitchFamily="18" charset="0"/>
                                </a:rPr>
                                <m:t>𝑥h</m:t>
                              </m:r>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h</m:t>
                                  </m:r>
                                </m:e>
                                <m:sup>
                                  <m:r>
                                    <a:rPr lang="en-AU" sz="1800" i="1">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m:t>
                                  </m:r>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b="0" i="1" smtClean="0">
                                  <a:latin typeface="Cambria Math" panose="02040503050406030204" pitchFamily="18" charset="0"/>
                                </a:rPr>
                                <m:t>+ </m:t>
                              </m:r>
                              <m:r>
                                <a:rPr lang="en-AU" sz="1800" b="0" i="1" smtClean="0">
                                  <a:latin typeface="Cambria Math" panose="02040503050406030204" pitchFamily="18" charset="0"/>
                                </a:rPr>
                                <m:t>𝑥</m:t>
                              </m:r>
                              <m:r>
                                <a:rPr lang="en-AU" sz="1800" i="1">
                                  <a:latin typeface="Cambria Math" panose="02040503050406030204" pitchFamily="18" charset="0"/>
                                </a:rPr>
                                <m:t>)</m:t>
                              </m:r>
                            </m:num>
                            <m:den>
                              <m:r>
                                <a:rPr lang="en-AU" sz="1800" i="1">
                                  <a:latin typeface="Cambria Math" panose="02040503050406030204" pitchFamily="18" charset="0"/>
                                </a:rPr>
                                <m:t>h</m:t>
                              </m:r>
                            </m:den>
                          </m:f>
                        </m:e>
                      </m:func>
                    </m:oMath>
                    <m:oMath xmlns:m="http://schemas.openxmlformats.org/officeDocument/2006/math">
                      <m:r>
                        <m:rPr>
                          <m:aln/>
                        </m:rPr>
                        <a:rPr lang="en-AU" sz="1800" b="0" i="1" smtClean="0">
                          <a:latin typeface="Cambria Math" panose="02040503050406030204" pitchFamily="18" charset="0"/>
                        </a:rPr>
                        <m:t>=</m:t>
                      </m:r>
                      <m:func>
                        <m:funcPr>
                          <m:ctrlPr>
                            <a:rPr lang="en-AU" sz="1800" i="1">
                              <a:latin typeface="Cambria Math" panose="02040503050406030204" pitchFamily="18" charset="0"/>
                            </a:rPr>
                          </m:ctrlPr>
                        </m:funcPr>
                        <m:fName>
                          <m:limLow>
                            <m:limLowPr>
                              <m:ctrlPr>
                                <a:rPr lang="en-AU" sz="1800" i="1">
                                  <a:latin typeface="Cambria Math" panose="02040503050406030204" pitchFamily="18" charset="0"/>
                                </a:rPr>
                              </m:ctrlPr>
                            </m:limLowPr>
                            <m:e>
                              <m:r>
                                <m:rPr>
                                  <m:sty m:val="p"/>
                                </m:rPr>
                                <a:rPr lang="en-AU" sz="1800">
                                  <a:latin typeface="Cambria Math" panose="02040503050406030204" pitchFamily="18" charset="0"/>
                                </a:rPr>
                                <m:t>lim</m:t>
                              </m:r>
                            </m:e>
                            <m:lim>
                              <m:r>
                                <a:rPr lang="en-AU" sz="1800" i="1">
                                  <a:latin typeface="Cambria Math" panose="02040503050406030204" pitchFamily="18" charset="0"/>
                                </a:rPr>
                                <m:t>h</m:t>
                              </m:r>
                              <m:r>
                                <a:rPr lang="en-AU" sz="1800" i="1">
                                  <a:latin typeface="Cambria Math" panose="02040503050406030204" pitchFamily="18" charset="0"/>
                                  <a:ea typeface="Cambria Math" panose="02040503050406030204" pitchFamily="18" charset="0"/>
                                </a:rPr>
                                <m:t>→0</m:t>
                              </m:r>
                            </m:lim>
                          </m:limLow>
                        </m:fName>
                        <m:e>
                          <m:f>
                            <m:fPr>
                              <m:ctrlPr>
                                <a:rPr lang="en-AU" sz="1800" i="1">
                                  <a:latin typeface="Cambria Math" panose="02040503050406030204" pitchFamily="18" charset="0"/>
                                </a:rPr>
                              </m:ctrlPr>
                            </m:fPr>
                            <m:num>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+2</m:t>
                              </m:r>
                              <m:r>
                                <a:rPr lang="en-AU" sz="1800" i="1">
                                  <a:latin typeface="Cambria Math" panose="02040503050406030204" pitchFamily="18" charset="0"/>
                                </a:rPr>
                                <m:t>𝑥h</m:t>
                              </m:r>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h</m:t>
                                  </m:r>
                                </m:e>
                                <m:sup>
                                  <m:r>
                                    <a:rPr lang="en-AU" sz="1800" i="1">
                                      <a:latin typeface="Cambria Math" panose="02040503050406030204" pitchFamily="18" charset="0"/>
                                    </a:rPr>
                                    <m:t>2</m:t>
                                  </m:r>
                                </m:sup>
                              </m:sSup>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r>
                                <a:rPr lang="en-AU" sz="1800" i="1">
                                  <a:latin typeface="Cambria Math" panose="02040503050406030204" pitchFamily="18" charset="0"/>
                                </a:rPr>
                                <m:t>h</m:t>
                              </m:r>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b="0" i="1" smtClean="0">
                                  <a:latin typeface="Cambria Math" panose="02040503050406030204" pitchFamily="18" charset="0"/>
                                </a:rPr>
                                <m:t>−</m:t>
                              </m:r>
                              <m:r>
                                <a:rPr lang="en-AU" sz="1800" i="1">
                                  <a:latin typeface="Cambria Math" panose="02040503050406030204" pitchFamily="18" charset="0"/>
                                </a:rPr>
                                <m:t>𝑥</m:t>
                              </m:r>
                            </m:num>
                            <m:den>
                              <m:r>
                                <a:rPr lang="en-AU" sz="1800" i="1">
                                  <a:latin typeface="Cambria Math" panose="02040503050406030204" pitchFamily="18" charset="0"/>
                                </a:rPr>
                                <m:t>h</m:t>
                              </m:r>
                            </m:den>
                          </m:f>
                        </m:e>
                      </m:func>
                    </m:oMath>
                    <m:oMath xmlns:m="http://schemas.openxmlformats.org/officeDocument/2006/math">
                      <m:r>
                        <m:rPr>
                          <m:aln/>
                        </m:rPr>
                        <a:rPr lang="en-AU" sz="1800" b="0" i="1" smtClean="0">
                          <a:latin typeface="Cambria Math" panose="02040503050406030204" pitchFamily="18" charset="0"/>
                        </a:rPr>
                        <m:t>=</m:t>
                      </m:r>
                      <m:func>
                        <m:funcPr>
                          <m:ctrlPr>
                            <a:rPr lang="en-AU" sz="1800" i="1">
                              <a:latin typeface="Cambria Math" panose="02040503050406030204" pitchFamily="18" charset="0"/>
                            </a:rPr>
                          </m:ctrlPr>
                        </m:funcPr>
                        <m:fName>
                          <m:limLow>
                            <m:limLowPr>
                              <m:ctrlPr>
                                <a:rPr lang="en-AU" sz="1800" i="1">
                                  <a:latin typeface="Cambria Math" panose="02040503050406030204" pitchFamily="18" charset="0"/>
                                </a:rPr>
                              </m:ctrlPr>
                            </m:limLowPr>
                            <m:e>
                              <m:r>
                                <m:rPr>
                                  <m:sty m:val="p"/>
                                </m:rPr>
                                <a:rPr lang="en-AU" sz="1800">
                                  <a:latin typeface="Cambria Math" panose="02040503050406030204" pitchFamily="18" charset="0"/>
                                </a:rPr>
                                <m:t>lim</m:t>
                              </m:r>
                            </m:e>
                            <m:lim>
                              <m:r>
                                <a:rPr lang="en-AU" sz="1800" i="1">
                                  <a:latin typeface="Cambria Math" panose="02040503050406030204" pitchFamily="18" charset="0"/>
                                </a:rPr>
                                <m:t>h</m:t>
                              </m:r>
                              <m:r>
                                <a:rPr lang="en-AU" sz="1800" i="1">
                                  <a:latin typeface="Cambria Math" panose="02040503050406030204" pitchFamily="18" charset="0"/>
                                  <a:ea typeface="Cambria Math" panose="02040503050406030204" pitchFamily="18" charset="0"/>
                                </a:rPr>
                                <m:t>→0</m:t>
                              </m:r>
                            </m:lim>
                          </m:limLow>
                        </m:fName>
                        <m:e>
                          <m:f>
                            <m:fPr>
                              <m:ctrlPr>
                                <a:rPr lang="en-AU" sz="1800" i="1">
                                  <a:latin typeface="Cambria Math" panose="02040503050406030204" pitchFamily="18" charset="0"/>
                                </a:rPr>
                              </m:ctrlPr>
                            </m:fPr>
                            <m:num>
                              <m:r>
                                <a:rPr lang="en-AU" sz="1800" i="1">
                                  <a:latin typeface="Cambria Math" panose="02040503050406030204" pitchFamily="18" charset="0"/>
                                </a:rPr>
                                <m:t>2</m:t>
                              </m:r>
                              <m:r>
                                <a:rPr lang="en-AU" sz="1800" i="1">
                                  <a:latin typeface="Cambria Math" panose="02040503050406030204" pitchFamily="18" charset="0"/>
                                </a:rPr>
                                <m:t>𝑥h</m:t>
                              </m:r>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h</m:t>
                                  </m:r>
                                </m:e>
                                <m:sup>
                                  <m:r>
                                    <a:rPr lang="en-AU" sz="1800" i="1">
                                      <a:latin typeface="Cambria Math" panose="02040503050406030204" pitchFamily="18" charset="0"/>
                                    </a:rPr>
                                    <m:t>2</m:t>
                                  </m:r>
                                </m:sup>
                              </m:sSup>
                              <m:r>
                                <a:rPr lang="en-AU" sz="1800" i="1">
                                  <a:latin typeface="Cambria Math" panose="02040503050406030204" pitchFamily="18" charset="0"/>
                                </a:rPr>
                                <m:t>+</m:t>
                              </m:r>
                              <m:r>
                                <a:rPr lang="en-AU" sz="1800" i="1">
                                  <a:latin typeface="Cambria Math" panose="02040503050406030204" pitchFamily="18" charset="0"/>
                                </a:rPr>
                                <m:t>h</m:t>
                              </m:r>
                            </m:num>
                            <m:den>
                              <m:r>
                                <a:rPr lang="en-AU" sz="1800" i="1">
                                  <a:latin typeface="Cambria Math" panose="02040503050406030204" pitchFamily="18" charset="0"/>
                                </a:rPr>
                                <m:t>h</m:t>
                              </m:r>
                            </m:den>
                          </m:f>
                        </m:e>
                      </m:func>
                    </m:oMath>
                    <m:oMath xmlns:m="http://schemas.openxmlformats.org/officeDocument/2006/math">
                      <m:r>
                        <m:rPr>
                          <m:aln/>
                        </m:rPr>
                        <a:rPr lang="en-AU" sz="1800" b="0" i="1" smtClean="0">
                          <a:latin typeface="Cambria Math" panose="02040503050406030204" pitchFamily="18" charset="0"/>
                        </a:rPr>
                        <m:t>=</m:t>
                      </m:r>
                      <m:func>
                        <m:funcPr>
                          <m:ctrlPr>
                            <a:rPr lang="en-AU" sz="1800" i="1">
                              <a:latin typeface="Cambria Math" panose="02040503050406030204" pitchFamily="18" charset="0"/>
                            </a:rPr>
                          </m:ctrlPr>
                        </m:funcPr>
                        <m:fName>
                          <m:limLow>
                            <m:limLowPr>
                              <m:ctrlPr>
                                <a:rPr lang="en-AU" sz="1800" i="1">
                                  <a:latin typeface="Cambria Math" panose="02040503050406030204" pitchFamily="18" charset="0"/>
                                </a:rPr>
                              </m:ctrlPr>
                            </m:limLowPr>
                            <m:e>
                              <m:r>
                                <m:rPr>
                                  <m:sty m:val="p"/>
                                </m:rPr>
                                <a:rPr lang="en-AU" sz="1800">
                                  <a:latin typeface="Cambria Math" panose="02040503050406030204" pitchFamily="18" charset="0"/>
                                </a:rPr>
                                <m:t>lim</m:t>
                              </m:r>
                            </m:e>
                            <m:lim>
                              <m:r>
                                <a:rPr lang="en-AU" sz="1800" i="1">
                                  <a:latin typeface="Cambria Math" panose="02040503050406030204" pitchFamily="18" charset="0"/>
                                </a:rPr>
                                <m:t>h</m:t>
                              </m:r>
                              <m:r>
                                <a:rPr lang="en-AU" sz="1800" i="1">
                                  <a:latin typeface="Cambria Math" panose="02040503050406030204" pitchFamily="18" charset="0"/>
                                  <a:ea typeface="Cambria Math" panose="02040503050406030204" pitchFamily="18" charset="0"/>
                                </a:rPr>
                                <m:t>→0</m:t>
                              </m:r>
                            </m:lim>
                          </m:limLow>
                        </m:fName>
                        <m:e>
                          <m:f>
                            <m:fPr>
                              <m:ctrlPr>
                                <a:rPr lang="en-AU" sz="1800" i="1">
                                  <a:latin typeface="Cambria Math" panose="02040503050406030204" pitchFamily="18" charset="0"/>
                                </a:rPr>
                              </m:ctrlPr>
                            </m:fPr>
                            <m:num>
                              <m:r>
                                <a:rPr lang="en-AU" sz="1800" b="0" i="1" smtClean="0">
                                  <a:latin typeface="Cambria Math" panose="02040503050406030204" pitchFamily="18" charset="0"/>
                                </a:rPr>
                                <m:t>h</m:t>
                              </m:r>
                              <m:r>
                                <a:rPr lang="en-AU" sz="1800" b="0" i="1" smtClean="0">
                                  <a:latin typeface="Cambria Math" panose="02040503050406030204" pitchFamily="18" charset="0"/>
                                </a:rPr>
                                <m:t>(2</m:t>
                              </m:r>
                              <m:r>
                                <a:rPr lang="en-AU" sz="1800" i="1">
                                  <a:latin typeface="Cambria Math" panose="02040503050406030204" pitchFamily="18" charset="0"/>
                                </a:rPr>
                                <m:t>𝑥</m:t>
                              </m:r>
                              <m:r>
                                <a:rPr lang="en-AU" sz="1800" i="1">
                                  <a:latin typeface="Cambria Math" panose="02040503050406030204" pitchFamily="18" charset="0"/>
                                </a:rPr>
                                <m:t>+</m:t>
                              </m:r>
                              <m:r>
                                <a:rPr lang="en-AU" sz="1800" i="1">
                                  <a:latin typeface="Cambria Math" panose="02040503050406030204" pitchFamily="18" charset="0"/>
                                </a:rPr>
                                <m:t>h</m:t>
                              </m:r>
                              <m:r>
                                <a:rPr lang="en-AU" sz="1800" b="0" i="1" smtClean="0">
                                  <a:latin typeface="Cambria Math" panose="02040503050406030204" pitchFamily="18" charset="0"/>
                                </a:rPr>
                                <m:t>+1</m:t>
                              </m:r>
                              <m:r>
                                <a:rPr lang="en-AU" sz="1800" i="1">
                                  <a:latin typeface="Cambria Math" panose="02040503050406030204" pitchFamily="18" charset="0"/>
                                </a:rPr>
                                <m:t>)</m:t>
                              </m:r>
                            </m:num>
                            <m:den>
                              <m:r>
                                <a:rPr lang="en-AU" sz="1800" i="1">
                                  <a:latin typeface="Cambria Math" panose="02040503050406030204" pitchFamily="18" charset="0"/>
                                </a:rPr>
                                <m:t>h</m:t>
                              </m:r>
                            </m:den>
                          </m:f>
                        </m:e>
                      </m:func>
                    </m:oMath>
                    <m:oMath xmlns:m="http://schemas.openxmlformats.org/officeDocument/2006/math">
                      <m:r>
                        <m:rPr>
                          <m:aln/>
                        </m:rPr>
                        <a:rPr lang="en-AU" sz="1800" b="0" i="1" smtClean="0">
                          <a:latin typeface="Cambria Math" panose="02040503050406030204" pitchFamily="18" charset="0"/>
                        </a:rPr>
                        <m:t>=</m:t>
                      </m:r>
                      <m:func>
                        <m:funcPr>
                          <m:ctrlPr>
                            <a:rPr lang="en-AU" sz="1800" i="1">
                              <a:latin typeface="Cambria Math" panose="02040503050406030204" pitchFamily="18" charset="0"/>
                            </a:rPr>
                          </m:ctrlPr>
                        </m:funcPr>
                        <m:fName>
                          <m:limLow>
                            <m:limLowPr>
                              <m:ctrlPr>
                                <a:rPr lang="en-AU" sz="1800" i="1">
                                  <a:latin typeface="Cambria Math" panose="02040503050406030204" pitchFamily="18" charset="0"/>
                                </a:rPr>
                              </m:ctrlPr>
                            </m:limLowPr>
                            <m:e>
                              <m:r>
                                <m:rPr>
                                  <m:sty m:val="p"/>
                                </m:rPr>
                                <a:rPr lang="en-AU" sz="1800">
                                  <a:latin typeface="Cambria Math" panose="02040503050406030204" pitchFamily="18" charset="0"/>
                                </a:rPr>
                                <m:t>lim</m:t>
                              </m:r>
                            </m:e>
                            <m:lim>
                              <m:r>
                                <a:rPr lang="en-AU" sz="1800" i="1">
                                  <a:latin typeface="Cambria Math" panose="02040503050406030204" pitchFamily="18" charset="0"/>
                                </a:rPr>
                                <m:t>h</m:t>
                              </m:r>
                              <m:r>
                                <a:rPr lang="en-AU" sz="1800" i="1">
                                  <a:latin typeface="Cambria Math" panose="02040503050406030204" pitchFamily="18" charset="0"/>
                                  <a:ea typeface="Cambria Math" panose="02040503050406030204" pitchFamily="18" charset="0"/>
                                </a:rPr>
                                <m:t>→0</m:t>
                              </m:r>
                            </m:lim>
                          </m:limLow>
                        </m:fName>
                        <m:e>
                          <m:r>
                            <a:rPr lang="en-AU" sz="1800" b="0" i="1" smtClean="0">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h</m:t>
                          </m:r>
                          <m:r>
                            <a:rPr lang="en-AU" sz="1800" b="0" i="1" smtClean="0">
                              <a:latin typeface="Cambria Math" panose="02040503050406030204" pitchFamily="18" charset="0"/>
                              <a:ea typeface="Cambria Math" panose="02040503050406030204" pitchFamily="18" charset="0"/>
                            </a:rPr>
                            <m:t>+1)</m:t>
                          </m:r>
                        </m:e>
                      </m:func>
                    </m:oMath>
                  </m:oMathPara>
                </a14:m>
                <a:endParaRPr lang="en-AU" sz="1800" i="1" dirty="0">
                  <a:latin typeface="Cambria Math" panose="02040503050406030204" pitchFamily="18" charset="0"/>
                </a:endParaRPr>
              </a:p>
              <a:p>
                <a:pPr lvl="0" defTabSz="914377">
                  <a:defRPr/>
                </a:pPr>
                <a:r>
                  <a:rPr lang="en-AU" sz="1800" b="0" dirty="0">
                    <a:latin typeface="Public Sans" pitchFamily="2" charset="0"/>
                  </a:rPr>
                  <a:t>as</a:t>
                </a:r>
                <a:r>
                  <a:rPr lang="en-AU" sz="1800" b="0" i="1" dirty="0">
                    <a:latin typeface="Public Sans" pitchFamily="2" charset="0"/>
                  </a:rPr>
                  <a:t> </a:t>
                </a:r>
                <a14:m>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ea typeface="Cambria Math" panose="02040503050406030204" pitchFamily="18" charset="0"/>
                      </a:rPr>
                      <m:t>→0</m:t>
                    </m:r>
                  </m:oMath>
                </a14:m>
                <a:r>
                  <a:rPr lang="en-AU" sz="1800" b="0" i="1" dirty="0">
                    <a:latin typeface="Cambria Math" panose="02040503050406030204" pitchFamily="18" charset="0"/>
                  </a:rPr>
                  <a:t> </a:t>
                </a:r>
                <a14:m>
                  <m:oMath xmlns:m="http://schemas.openxmlformats.org/officeDocument/2006/math">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𝑓</m:t>
                        </m:r>
                      </m:e>
                      <m:sup>
                        <m:r>
                          <a:rPr lang="en-AU" sz="1800" b="0" i="1" dirty="0" smtClean="0">
                            <a:latin typeface="Cambria Math" panose="02040503050406030204" pitchFamily="18" charset="0"/>
                          </a:rPr>
                          <m:t>′</m:t>
                        </m:r>
                      </m:sup>
                    </m:sSup>
                    <m:d>
                      <m:dPr>
                        <m:ctrlPr>
                          <a:rPr lang="en-AU" sz="1800" b="0" i="1" dirty="0" smtClean="0">
                            <a:latin typeface="Cambria Math" panose="02040503050406030204" pitchFamily="18" charset="0"/>
                          </a:rPr>
                        </m:ctrlPr>
                      </m:dPr>
                      <m:e>
                        <m:r>
                          <a:rPr lang="en-AU" sz="1800" b="0" i="1" dirty="0" smtClean="0">
                            <a:latin typeface="Cambria Math" panose="02040503050406030204" pitchFamily="18" charset="0"/>
                          </a:rPr>
                          <m:t>𝑥</m:t>
                        </m:r>
                      </m:e>
                    </m:d>
                    <m:r>
                      <a:rPr lang="en-AU" sz="1800" b="0" i="1" dirty="0" smtClean="0">
                        <a:latin typeface="Cambria Math" panose="02040503050406030204" pitchFamily="18" charset="0"/>
                      </a:rPr>
                      <m:t>=2</m:t>
                    </m:r>
                    <m:r>
                      <a:rPr lang="en-AU" sz="1800" b="0" i="1" dirty="0" smtClean="0">
                        <a:latin typeface="Cambria Math" panose="02040503050406030204" pitchFamily="18" charset="0"/>
                      </a:rPr>
                      <m:t>𝑥</m:t>
                    </m:r>
                    <m:r>
                      <a:rPr lang="en-AU" sz="1800" b="0" i="1" dirty="0" smtClean="0">
                        <a:latin typeface="Cambria Math" panose="02040503050406030204" pitchFamily="18" charset="0"/>
                      </a:rPr>
                      <m:t>+1</m:t>
                    </m:r>
                  </m:oMath>
                </a14:m>
                <a:endParaRPr lang="en-AU" sz="1800" b="0" i="1"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069B5000-AD25-F26A-888B-756892070288}"/>
                  </a:ext>
                </a:extLst>
              </p:cNvPr>
              <p:cNvSpPr txBox="1">
                <a:spLocks noRot="1" noChangeAspect="1" noMove="1" noResize="1" noEditPoints="1" noAdjustHandles="1" noChangeArrowheads="1" noChangeShapeType="1" noTextEdit="1"/>
              </p:cNvSpPr>
              <p:nvPr/>
            </p:nvSpPr>
            <p:spPr>
              <a:xfrm>
                <a:off x="3592419" y="2102659"/>
                <a:ext cx="6097464" cy="4386009"/>
              </a:xfrm>
              <a:prstGeom prst="rect">
                <a:avLst/>
              </a:prstGeom>
              <a:blipFill>
                <a:blip r:embed="rId5"/>
                <a:stretch>
                  <a:fillRect l="-83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32792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F4D56-8F8A-1C46-9B3A-A1E1DE08CF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6AD997-27B4-4A4A-1FC1-15D5E5E47DFC}"/>
              </a:ext>
            </a:extLst>
          </p:cNvPr>
          <p:cNvSpPr>
            <a:spLocks noGrp="1"/>
          </p:cNvSpPr>
          <p:nvPr>
            <p:ph type="title"/>
          </p:nvPr>
        </p:nvSpPr>
        <p:spPr/>
        <p:txBody>
          <a:bodyPr/>
          <a:lstStyle/>
          <a:p>
            <a:r>
              <a:rPr lang="en-AU" dirty="0">
                <a:latin typeface="+mj-lt"/>
              </a:rPr>
              <a:t>The sum of functions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B71799B-8204-2703-18C3-927215EEA3B1}"/>
                  </a:ext>
                </a:extLst>
              </p:cNvPr>
              <p:cNvSpPr>
                <a:spLocks noGrp="1"/>
              </p:cNvSpPr>
              <p:nvPr>
                <p:ph type="body" sz="quarter" idx="17"/>
              </p:nvPr>
            </p:nvSpPr>
            <p:spPr>
              <a:xfrm>
                <a:off x="2506132" y="3960330"/>
                <a:ext cx="7744178" cy="1029358"/>
              </a:xfrm>
            </p:spPr>
            <p:txBody>
              <a:bodyPr/>
              <a:lstStyle/>
              <a:p>
                <a:r>
                  <a:rPr lang="en-AU" sz="2800" dirty="0"/>
                  <a:t>If </a:t>
                </a:r>
                <a14:m>
                  <m:oMath xmlns:m="http://schemas.openxmlformats.org/officeDocument/2006/math">
                    <m:r>
                      <a:rPr lang="en-AU" sz="2800" b="0" i="1" smtClean="0">
                        <a:latin typeface="Cambria Math" panose="02040503050406030204" pitchFamily="18" charset="0"/>
                      </a:rPr>
                      <m:t>𝑦</m:t>
                    </m:r>
                    <m:r>
                      <a:rPr lang="en-AU" sz="2800" b="0" i="1" smtClean="0">
                        <a:latin typeface="Cambria Math" panose="02040503050406030204" pitchFamily="18" charset="0"/>
                      </a:rPr>
                      <m:t>=</m:t>
                    </m:r>
                    <m:r>
                      <a:rPr lang="en-AU" sz="2800" b="0" i="1" smtClean="0">
                        <a:latin typeface="Cambria Math" panose="02040503050406030204" pitchFamily="18" charset="0"/>
                      </a:rPr>
                      <m:t>𝑓</m:t>
                    </m:r>
                    <m:d>
                      <m:dPr>
                        <m:ctrlPr>
                          <a:rPr lang="en-AU" sz="2800" b="0" i="1" smtClean="0">
                            <a:latin typeface="Cambria Math" panose="02040503050406030204" pitchFamily="18" charset="0"/>
                          </a:rPr>
                        </m:ctrlPr>
                      </m:dPr>
                      <m:e>
                        <m:r>
                          <a:rPr lang="en-AU" sz="2800" b="0" i="1" smtClean="0">
                            <a:latin typeface="Cambria Math" panose="02040503050406030204" pitchFamily="18" charset="0"/>
                          </a:rPr>
                          <m:t>𝑥</m:t>
                        </m:r>
                      </m:e>
                    </m:d>
                    <m:r>
                      <a:rPr lang="en-AU" sz="2800" b="0" i="1" smtClean="0">
                        <a:latin typeface="Cambria Math" panose="02040503050406030204" pitchFamily="18" charset="0"/>
                      </a:rPr>
                      <m:t>+</m:t>
                    </m:r>
                    <m:r>
                      <a:rPr lang="en-AU" sz="2800" b="0" i="1" smtClean="0">
                        <a:latin typeface="Cambria Math" panose="02040503050406030204" pitchFamily="18" charset="0"/>
                      </a:rPr>
                      <m:t>𝑔</m:t>
                    </m:r>
                    <m:r>
                      <a:rPr lang="en-AU" sz="2800" b="0" i="1" smtClean="0">
                        <a:latin typeface="Cambria Math" panose="02040503050406030204" pitchFamily="18" charset="0"/>
                      </a:rPr>
                      <m:t>(</m:t>
                    </m:r>
                    <m:r>
                      <a:rPr lang="en-AU" sz="2800" b="0" i="1" smtClean="0">
                        <a:latin typeface="Cambria Math" panose="02040503050406030204" pitchFamily="18" charset="0"/>
                      </a:rPr>
                      <m:t>𝑥</m:t>
                    </m:r>
                    <m:r>
                      <a:rPr lang="en-AU" sz="2800" b="0" i="1" smtClean="0">
                        <a:latin typeface="Cambria Math" panose="02040503050406030204" pitchFamily="18" charset="0"/>
                      </a:rPr>
                      <m:t>)</m:t>
                    </m:r>
                  </m:oMath>
                </a14:m>
                <a:r>
                  <a:rPr lang="en-AU" sz="2800" dirty="0"/>
                  <a:t> then </a:t>
                </a:r>
                <a14:m>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𝑑𝑦</m:t>
                        </m:r>
                      </m:num>
                      <m:den>
                        <m:r>
                          <a:rPr lang="en-AU" sz="2800" b="0" i="1" smtClean="0">
                            <a:latin typeface="Cambria Math" panose="02040503050406030204" pitchFamily="18" charset="0"/>
                          </a:rPr>
                          <m:t>𝑑𝑥</m:t>
                        </m:r>
                      </m:den>
                    </m:f>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𝑓</m:t>
                        </m:r>
                      </m:e>
                      <m:sup>
                        <m:r>
                          <a:rPr lang="en-AU" sz="2800" b="0" i="1" smtClean="0">
                            <a:latin typeface="Cambria Math" panose="02040503050406030204" pitchFamily="18" charset="0"/>
                          </a:rPr>
                          <m:t>′</m:t>
                        </m:r>
                      </m:sup>
                    </m:sSup>
                    <m:d>
                      <m:dPr>
                        <m:ctrlPr>
                          <a:rPr lang="en-AU" sz="2800" b="0" i="1" smtClean="0">
                            <a:latin typeface="Cambria Math" panose="02040503050406030204" pitchFamily="18" charset="0"/>
                          </a:rPr>
                        </m:ctrlPr>
                      </m:dPr>
                      <m:e>
                        <m:r>
                          <a:rPr lang="en-AU" sz="2800" b="0" i="1" smtClean="0">
                            <a:latin typeface="Cambria Math" panose="02040503050406030204" pitchFamily="18" charset="0"/>
                          </a:rPr>
                          <m:t>𝑥</m:t>
                        </m:r>
                      </m:e>
                    </m:d>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𝑔</m:t>
                        </m:r>
                      </m:e>
                      <m:sup>
                        <m:r>
                          <a:rPr lang="en-AU" sz="2800" b="0" i="1" smtClean="0">
                            <a:latin typeface="Cambria Math" panose="02040503050406030204" pitchFamily="18" charset="0"/>
                          </a:rPr>
                          <m:t>′</m:t>
                        </m:r>
                      </m:sup>
                    </m:sSup>
                    <m:d>
                      <m:dPr>
                        <m:ctrlPr>
                          <a:rPr lang="en-AU" sz="2800" b="0" i="1" smtClean="0">
                            <a:latin typeface="Cambria Math" panose="02040503050406030204" pitchFamily="18" charset="0"/>
                          </a:rPr>
                        </m:ctrlPr>
                      </m:dPr>
                      <m:e>
                        <m:r>
                          <a:rPr lang="en-AU" sz="2800" b="0" i="1" smtClean="0">
                            <a:latin typeface="Cambria Math" panose="02040503050406030204" pitchFamily="18" charset="0"/>
                          </a:rPr>
                          <m:t>𝑥</m:t>
                        </m:r>
                      </m:e>
                    </m:d>
                  </m:oMath>
                </a14:m>
                <a:endParaRPr lang="en-AU" sz="2800" b="0" dirty="0"/>
              </a:p>
              <a:p>
                <a:endParaRPr lang="en-AU" sz="2800" dirty="0"/>
              </a:p>
              <a:p>
                <a:endParaRPr lang="en-AU" sz="2800" dirty="0"/>
              </a:p>
            </p:txBody>
          </p:sp>
        </mc:Choice>
        <mc:Fallback xmlns="">
          <p:sp>
            <p:nvSpPr>
              <p:cNvPr id="5" name="Text Placeholder 4">
                <a:extLst>
                  <a:ext uri="{FF2B5EF4-FFF2-40B4-BE49-F238E27FC236}">
                    <a16:creationId xmlns:a16="http://schemas.microsoft.com/office/drawing/2014/main" id="{BB71799B-8204-2703-18C3-927215EEA3B1}"/>
                  </a:ext>
                </a:extLst>
              </p:cNvPr>
              <p:cNvSpPr>
                <a:spLocks noGrp="1" noRot="1" noChangeAspect="1" noMove="1" noResize="1" noEditPoints="1" noAdjustHandles="1" noChangeArrowheads="1" noChangeShapeType="1" noTextEdit="1"/>
              </p:cNvSpPr>
              <p:nvPr>
                <p:ph type="body" sz="quarter" idx="17"/>
              </p:nvPr>
            </p:nvSpPr>
            <p:spPr>
              <a:xfrm>
                <a:off x="2506132" y="3960330"/>
                <a:ext cx="7744178" cy="1029358"/>
              </a:xfrm>
              <a:blipFill>
                <a:blip r:embed="rId2"/>
                <a:stretch>
                  <a:fillRect l="-27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E4CC348-EFF5-7862-AA2D-676EE9D178DC}"/>
                  </a:ext>
                </a:extLst>
              </p:cNvPr>
              <p:cNvSpPr txBox="1"/>
              <p:nvPr/>
            </p:nvSpPr>
            <p:spPr>
              <a:xfrm>
                <a:off x="3770489" y="2167467"/>
                <a:ext cx="4718755" cy="10293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f>
                        <m:fPr>
                          <m:ctrlPr>
                            <a:rPr lang="en-AU" i="1" dirty="0">
                              <a:latin typeface="Cambria Math" panose="02040503050406030204" pitchFamily="18" charset="0"/>
                            </a:rPr>
                          </m:ctrlPr>
                        </m:fPr>
                        <m:num>
                          <m:r>
                            <a:rPr lang="en-AU" i="1" dirty="0">
                              <a:latin typeface="Cambria Math" panose="02040503050406030204" pitchFamily="18" charset="0"/>
                            </a:rPr>
                            <m:t>𝑑</m:t>
                          </m:r>
                        </m:num>
                        <m:den>
                          <m:r>
                            <a:rPr lang="en-AU" i="1" dirty="0">
                              <a:latin typeface="Cambria Math" panose="02040503050406030204" pitchFamily="18" charset="0"/>
                            </a:rPr>
                            <m:t>𝑑𝑥</m:t>
                          </m:r>
                        </m:den>
                      </m:f>
                      <m:r>
                        <a:rPr lang="en-AU" i="1" dirty="0">
                          <a:latin typeface="Cambria Math" panose="02040503050406030204" pitchFamily="18" charset="0"/>
                        </a:rPr>
                        <m:t>  (</m:t>
                      </m:r>
                      <m:r>
                        <a:rPr lang="en-AU" i="1" dirty="0">
                          <a:latin typeface="Cambria Math" panose="02040503050406030204" pitchFamily="18" charset="0"/>
                        </a:rPr>
                        <m:t>𝑓</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m:t>
                      </m:r>
                      <m:r>
                        <a:rPr lang="en-AU" i="1" dirty="0">
                          <a:latin typeface="Cambria Math" panose="02040503050406030204" pitchFamily="18" charset="0"/>
                        </a:rPr>
                        <m:t>𝑔</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m:t>
                      </m:r>
                      <m:r>
                        <a:rPr lang="en-AU" i="1" dirty="0">
                          <a:latin typeface="Cambria Math" panose="02040503050406030204" pitchFamily="18" charset="0"/>
                        </a:rPr>
                        <m:t>𝑓</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m:t>
                      </m:r>
                      <m:r>
                        <a:rPr lang="en-AU" i="1" dirty="0">
                          <a:latin typeface="Cambria Math" panose="02040503050406030204" pitchFamily="18" charset="0"/>
                        </a:rPr>
                        <m:t>𝑔</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m:t>
                      </m:r>
                    </m:oMath>
                  </m:oMathPara>
                </a14:m>
                <a:endParaRPr lang="en-AU" sz="1800" dirty="0"/>
              </a:p>
            </p:txBody>
          </p:sp>
        </mc:Choice>
        <mc:Fallback xmlns="">
          <p:sp>
            <p:nvSpPr>
              <p:cNvPr id="2" name="TextBox 1">
                <a:extLst>
                  <a:ext uri="{FF2B5EF4-FFF2-40B4-BE49-F238E27FC236}">
                    <a16:creationId xmlns:a16="http://schemas.microsoft.com/office/drawing/2014/main" id="{CE4CC348-EFF5-7862-AA2D-676EE9D178DC}"/>
                  </a:ext>
                </a:extLst>
              </p:cNvPr>
              <p:cNvSpPr txBox="1">
                <a:spLocks noRot="1" noChangeAspect="1" noMove="1" noResize="1" noEditPoints="1" noAdjustHandles="1" noChangeArrowheads="1" noChangeShapeType="1" noTextEdit="1"/>
              </p:cNvSpPr>
              <p:nvPr/>
            </p:nvSpPr>
            <p:spPr>
              <a:xfrm>
                <a:off x="3770489" y="2167467"/>
                <a:ext cx="4718755" cy="1029358"/>
              </a:xfrm>
              <a:prstGeom prst="rect">
                <a:avLst/>
              </a:prstGeom>
              <a:blipFill>
                <a:blip r:embed="rId3"/>
                <a:stretch>
                  <a:fillRect/>
                </a:stretch>
              </a:blipFill>
            </p:spPr>
            <p:txBody>
              <a:bodyPr/>
              <a:lstStyle/>
              <a:p>
                <a:r>
                  <a:rPr lang="en-US">
                    <a:noFill/>
                  </a:rPr>
                  <a:t> </a:t>
                </a:r>
              </a:p>
            </p:txBody>
          </p:sp>
        </mc:Fallback>
      </mc:AlternateContent>
      <p:sp>
        <p:nvSpPr>
          <p:cNvPr id="4" name="Slide Number Placeholder 1">
            <a:extLst>
              <a:ext uri="{FF2B5EF4-FFF2-40B4-BE49-F238E27FC236}">
                <a16:creationId xmlns:a16="http://schemas.microsoft.com/office/drawing/2014/main" id="{88FE27C8-CEB5-1722-CA62-3239C5471F3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7559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76218-B129-49DE-ACFC-BAB9D9414ACE}">
  <ds:schemaRefs>
    <ds:schemaRef ds:uri="http://www.w3.org/XML/1998/namespace"/>
    <ds:schemaRef ds:uri="http://schemas.openxmlformats.org/package/2006/metadata/core-properties"/>
    <ds:schemaRef ds:uri="9191b990-ddf9-46cb-8ffe-20db9d3a58aa"/>
    <ds:schemaRef ds:uri="95386ad3-46d6-4eb6-bbc1-9b19b13a5756"/>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15366118-F47C-4940-9F0C-DFBABB91F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Template>
  <TotalTime>132</TotalTime>
  <Words>974</Words>
  <Application>Microsoft Office PowerPoint</Application>
  <PresentationFormat>Widescreen</PresentationFormat>
  <Paragraphs>91</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Cambria Math</vt:lpstr>
      <vt:lpstr>Calibri</vt:lpstr>
      <vt:lpstr>Arial</vt:lpstr>
      <vt:lpstr>Public Sans</vt:lpstr>
      <vt:lpstr>Times New Roman</vt:lpstr>
      <vt:lpstr>NSWG Corporate</vt:lpstr>
      <vt:lpstr>Basic differentiation rules</vt:lpstr>
      <vt:lpstr>Activating prior knowledge</vt:lpstr>
      <vt:lpstr>Inferred derivative</vt:lpstr>
      <vt:lpstr>Learning intention and success criteria</vt:lpstr>
      <vt:lpstr>Connecting learning</vt:lpstr>
      <vt:lpstr>The power rule</vt:lpstr>
      <vt:lpstr>A multiple of a function </vt:lpstr>
      <vt:lpstr>Differentiate 〖f(x)=x〗^2+x by first principles</vt:lpstr>
      <vt:lpstr>The sum of functions</vt:lpstr>
      <vt:lpstr>Releasing responsibility</vt:lpstr>
      <vt:lpstr>Differentiation rules</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lesson 1 – Basic differentiation rules, slide deck – Mathematics Advanced</dc:title>
  <dc:subject/>
  <dc:creator>NSW Department of Education</dc:creator>
  <cp:keywords/>
  <dc:description/>
  <dcterms:created xsi:type="dcterms:W3CDTF">2025-04-09T21:11:40Z</dcterms:created>
  <dcterms:modified xsi:type="dcterms:W3CDTF">2026-02-09T05:38:47Z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