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6505" r:id="rId2"/>
    <p:sldId id="26506" r:id="rId3"/>
    <p:sldId id="26507" r:id="rId4"/>
    <p:sldId id="26524" r:id="rId5"/>
    <p:sldId id="26383" r:id="rId6"/>
    <p:sldId id="26525" r:id="rId7"/>
    <p:sldId id="26523" r:id="rId8"/>
    <p:sldId id="26508" r:id="rId9"/>
    <p:sldId id="26509" r:id="rId10"/>
    <p:sldId id="26526" r:id="rId11"/>
    <p:sldId id="26512" r:id="rId12"/>
    <p:sldId id="26527" r:id="rId13"/>
    <p:sldId id="26528" r:id="rId14"/>
    <p:sldId id="360" r:id="rId15"/>
    <p:sldId id="361" r:id="rId16"/>
  </p:sldIdLst>
  <p:sldSz cx="12192000" cy="6858000"/>
  <p:notesSz cx="6858000" cy="9144000"/>
  <p:embeddedFontLst>
    <p:embeddedFont>
      <p:font typeface="Cambria Math" panose="02040503050406030204" pitchFamily="18" charset="0"/>
      <p:regular r:id="rId19"/>
    </p:embeddedFon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1F9DAA67-1999-CDD5-89B9-99579500886D}" name="Belinda Zammit" initials="BZ" userId="S::Belinda.Zammit3@det.nsw.edu.au::19300e28-55a3-4c43-b3ac-256c5f3db2f0" providerId="AD"/>
  <p188:author id="{FB6664F6-0480-2BED-BC34-E3CF4005A9EE}" name="Leena Ryan" initials="LR" userId="S::Leena.Ryan1@det.nsw.edu.au::9c67d486-9172-40ac-ba38-ccc164a357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3E5A3-3477-47EF-A10C-F04B6107BB9B}" v="1" dt="2025-12-09T01:06:24.56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41" autoAdjust="0"/>
  </p:normalViewPr>
  <p:slideViewPr>
    <p:cSldViewPr snapToGrid="0">
      <p:cViewPr varScale="1">
        <p:scale>
          <a:sx n="59" d="100"/>
          <a:sy n="59" d="100"/>
        </p:scale>
        <p:origin x="84" y="486"/>
      </p:cViewPr>
      <p:guideLst>
        <p:guide orient="horz" pos="2160"/>
        <p:guide pos="3863"/>
      </p:guideLst>
    </p:cSldViewPr>
  </p:slideViewPr>
  <p:outlineViewPr>
    <p:cViewPr>
      <p:scale>
        <a:sx n="33" d="100"/>
        <a:sy n="33" d="100"/>
      </p:scale>
      <p:origin x="0" y="-19602"/>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9/12/2025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9/12/2025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B781A-D5BE-02FE-4EA8-F634861F4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FF858-93D4-BD48-52B9-42E2108F6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D8233C-1FB4-BE34-17D8-349FEF99AF9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69FEC78-961C-0D8A-AE6E-9149476E8717}"/>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39339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F718-98DD-0D67-0A4D-EA4F6C6B8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C8453-D7E7-145F-7933-C44E0B251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28557-64D1-220B-E7A7-AE305F1A772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1539467-5CB3-18DF-41FC-A0B1C0004AEE}"/>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57731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83C3E-A722-47EB-8123-8F43DA973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ACE21-33ED-1ADF-F9E2-48B44DF102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5B57A-1A8E-80B8-DBDC-D979C6D46B9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B40E092-78D7-2BC5-4EDD-68614549A9C6}"/>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1004768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988786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E2E99-C244-8578-6858-E307BAE15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D4F63-15E1-780B-B7C1-F5E4BAC78A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D7DB6-703B-0BB4-BD01-FC89267A06B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44FC9F8-74F8-B2AF-059B-47F09C99787A}"/>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680968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Parallel and perpendicular lines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Foundations of differentiation </a:t>
            </a:r>
          </a:p>
        </p:txBody>
      </p:sp>
      <p:pic>
        <p:nvPicPr>
          <p:cNvPr id="4" name="Picture 3">
            <a:extLst>
              <a:ext uri="{FF2B5EF4-FFF2-40B4-BE49-F238E27FC236}">
                <a16:creationId xmlns:a16="http://schemas.microsoft.com/office/drawing/2014/main" id="{C2E9934D-CFA4-6A01-16B2-FC544D43342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083" y="0"/>
            <a:ext cx="5065222"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5FFF5-670D-62FF-70D1-87F7AD9C7F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8CE773-BD12-8EAF-7D1E-D9EF2C8B53B0}"/>
              </a:ext>
            </a:extLst>
          </p:cNvPr>
          <p:cNvSpPr>
            <a:spLocks noGrp="1"/>
          </p:cNvSpPr>
          <p:nvPr>
            <p:ph type="title"/>
          </p:nvPr>
        </p:nvSpPr>
        <p:spPr/>
        <p:txBody>
          <a:bodyPr/>
          <a:lstStyle/>
          <a:p>
            <a:r>
              <a:rPr lang="en-AU" dirty="0">
                <a:latin typeface="+mj-lt"/>
              </a:rPr>
              <a:t>Finding a line perpendicular to another (2) </a:t>
            </a:r>
          </a:p>
        </p:txBody>
      </p:sp>
      <p:sp>
        <p:nvSpPr>
          <p:cNvPr id="13" name="Text Placeholder 12">
            <a:extLst>
              <a:ext uri="{FF2B5EF4-FFF2-40B4-BE49-F238E27FC236}">
                <a16:creationId xmlns:a16="http://schemas.microsoft.com/office/drawing/2014/main" id="{C3B97DE4-A437-5A9C-E6F6-3F1CDA945535}"/>
              </a:ext>
            </a:extLst>
          </p:cNvPr>
          <p:cNvSpPr>
            <a:spLocks noGrp="1"/>
          </p:cNvSpPr>
          <p:nvPr>
            <p:ph type="body" sz="quarter" idx="18"/>
          </p:nvPr>
        </p:nvSpPr>
        <p:spPr>
          <a:xfrm>
            <a:off x="360000" y="982520"/>
            <a:ext cx="11483998" cy="356423"/>
          </a:xfrm>
        </p:spPr>
        <p:txBody>
          <a:bodyPr/>
          <a:lstStyle/>
          <a:p>
            <a:r>
              <a:rPr lang="en-AU" dirty="0">
                <a:latin typeface="+mj-lt"/>
              </a:rPr>
              <a:t>Your turn – Question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B9B197F-499D-1137-B35B-E833ADE059F0}"/>
                  </a:ext>
                </a:extLst>
              </p:cNvPr>
              <p:cNvSpPr txBox="1"/>
              <p:nvPr/>
            </p:nvSpPr>
            <p:spPr>
              <a:xfrm>
                <a:off x="360000" y="1943364"/>
                <a:ext cx="8953333" cy="995492"/>
              </a:xfrm>
              <a:prstGeom prst="rect">
                <a:avLst/>
              </a:prstGeom>
              <a:noFill/>
            </p:spPr>
            <p:txBody>
              <a:bodyPr wrap="square" lIns="0" tIns="0" rIns="0" bIns="0" rtlCol="0">
                <a:noAutofit/>
              </a:bodyPr>
              <a:lstStyle/>
              <a:p>
                <a:pPr algn="l">
                  <a:lnSpc>
                    <a:spcPct val="150000"/>
                  </a:lnSpc>
                  <a:spcAft>
                    <a:spcPts val="1200"/>
                  </a:spcAft>
                </a:pPr>
                <a:r>
                  <a:rPr lang="en-AU" sz="1800" dirty="0"/>
                  <a:t>Find the equation of the line perpendicular to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𝑥</m:t>
                    </m:r>
                    <m:r>
                      <a:rPr lang="en-AU" sz="1800" b="0" i="1" smtClean="0">
                        <a:latin typeface="Cambria Math" panose="02040503050406030204" pitchFamily="18" charset="0"/>
                      </a:rPr>
                      <m:t>−2</m:t>
                    </m:r>
                  </m:oMath>
                </a14:m>
                <a:r>
                  <a:rPr lang="en-AU" sz="1800" dirty="0"/>
                  <a:t> and through the point </a:t>
                </a:r>
                <a14:m>
                  <m:oMath xmlns:m="http://schemas.openxmlformats.org/officeDocument/2006/math">
                    <m:r>
                      <a:rPr lang="en-AU" sz="1800" i="1" dirty="0" smtClean="0">
                        <a:latin typeface="Cambria Math" panose="02040503050406030204" pitchFamily="18" charset="0"/>
                      </a:rPr>
                      <m:t>(1,</m:t>
                    </m:r>
                    <m:r>
                      <a:rPr lang="en-AU" sz="1800" b="0" i="1" dirty="0" smtClean="0">
                        <a:latin typeface="Cambria Math" panose="02040503050406030204" pitchFamily="18" charset="0"/>
                      </a:rPr>
                      <m:t>−3</m:t>
                    </m:r>
                    <m:r>
                      <a:rPr lang="en-AU" sz="1800" i="1" dirty="0">
                        <a:latin typeface="Cambria Math" panose="02040503050406030204" pitchFamily="18" charset="0"/>
                      </a:rPr>
                      <m:t>).</m:t>
                    </m:r>
                  </m:oMath>
                </a14:m>
                <a:endParaRPr lang="en-AU" sz="1800" dirty="0"/>
              </a:p>
            </p:txBody>
          </p:sp>
        </mc:Choice>
        <mc:Fallback xmlns="">
          <p:sp>
            <p:nvSpPr>
              <p:cNvPr id="5" name="TextBox 4">
                <a:extLst>
                  <a:ext uri="{FF2B5EF4-FFF2-40B4-BE49-F238E27FC236}">
                    <a16:creationId xmlns:a16="http://schemas.microsoft.com/office/drawing/2014/main" id="{0B9B197F-499D-1137-B35B-E833ADE059F0}"/>
                  </a:ext>
                </a:extLst>
              </p:cNvPr>
              <p:cNvSpPr txBox="1">
                <a:spLocks noRot="1" noChangeAspect="1" noMove="1" noResize="1" noEditPoints="1" noAdjustHandles="1" noChangeArrowheads="1" noChangeShapeType="1" noTextEdit="1"/>
              </p:cNvSpPr>
              <p:nvPr/>
            </p:nvSpPr>
            <p:spPr>
              <a:xfrm>
                <a:off x="360000" y="1943364"/>
                <a:ext cx="8953333" cy="995492"/>
              </a:xfrm>
              <a:prstGeom prst="rect">
                <a:avLst/>
              </a:prstGeom>
              <a:blipFill>
                <a:blip r:embed="rId3"/>
                <a:stretch>
                  <a:fillRect l="-1566" r="-3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DEA1D1F-356D-F5E0-96DF-34F029C617AA}"/>
                  </a:ext>
                </a:extLst>
              </p:cNvPr>
              <p:cNvSpPr txBox="1"/>
              <p:nvPr/>
            </p:nvSpPr>
            <p:spPr>
              <a:xfrm>
                <a:off x="2737555" y="2938856"/>
                <a:ext cx="6716888" cy="2797468"/>
              </a:xfrm>
              <a:prstGeom prst="rect">
                <a:avLst/>
              </a:prstGeom>
              <a:noFill/>
            </p:spPr>
            <p:txBody>
              <a:bodyPr wrap="none" lIns="0" tIns="0" rIns="0" bIns="0" rtlCol="0">
                <a:noAutofit/>
              </a:bodyPr>
              <a:lstStyle/>
              <a:p>
                <a:pPr>
                  <a:lnSpc>
                    <a:spcPct val="150000"/>
                  </a:lnSpc>
                  <a:spcAft>
                    <a:spcPts val="1200"/>
                  </a:spcAft>
                </a:pPr>
                <a14:m>
                  <m:oMath xmlns:m="http://schemas.openxmlformats.org/officeDocument/2006/math">
                    <m:sSub>
                      <m:sSubPr>
                        <m:ctrlPr>
                          <a:rPr lang="en-AU" sz="2000" i="1" smtClean="0">
                            <a:latin typeface="Cambria Math" panose="02040503050406030204" pitchFamily="18" charset="0"/>
                          </a:rPr>
                        </m:ctrlPr>
                      </m:sSubPr>
                      <m:e>
                        <m:r>
                          <a:rPr lang="en-AU" sz="2000" b="0" i="1" smtClean="0">
                            <a:latin typeface="Cambria Math" panose="02040503050406030204" pitchFamily="18" charset="0"/>
                          </a:rPr>
                          <m:t>𝑚</m:t>
                        </m:r>
                      </m:e>
                      <m:sub>
                        <m:r>
                          <a:rPr lang="en-AU" sz="2000" b="0" i="1" smtClean="0">
                            <a:latin typeface="Cambria Math" panose="02040503050406030204" pitchFamily="18" charset="0"/>
                          </a:rPr>
                          <m:t>1</m:t>
                        </m:r>
                      </m:sub>
                    </m:sSub>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3</m:t>
                        </m:r>
                      </m:den>
                    </m:f>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𝑚</m:t>
                        </m:r>
                      </m:e>
                      <m:sub>
                        <m:r>
                          <a:rPr lang="en-AU" sz="2000" b="0" i="1" smtClean="0">
                            <a:latin typeface="Cambria Math" panose="02040503050406030204" pitchFamily="18" charset="0"/>
                          </a:rPr>
                          <m:t>2</m:t>
                        </m:r>
                      </m:sub>
                    </m:sSub>
                    <m:r>
                      <a:rPr lang="en-AU" sz="2000" b="0" i="1" smtClean="0">
                        <a:latin typeface="Cambria Math" panose="02040503050406030204" pitchFamily="18" charset="0"/>
                      </a:rPr>
                      <m:t>=3 </m:t>
                    </m:r>
                  </m:oMath>
                </a14:m>
                <a:r>
                  <a:rPr lang="en-AU" sz="2000" dirty="0"/>
                  <a:t>(</a:t>
                </a:r>
                <a14:m>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𝑚</m:t>
                        </m:r>
                      </m:e>
                      <m:sub>
                        <m:r>
                          <a:rPr lang="en-AU" sz="2000" i="1">
                            <a:latin typeface="Cambria Math" panose="02040503050406030204" pitchFamily="18" charset="0"/>
                          </a:rPr>
                          <m:t>1</m:t>
                        </m:r>
                      </m:sub>
                    </m:sSub>
                    <m: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𝑚</m:t>
                        </m:r>
                      </m:e>
                      <m:sub>
                        <m:r>
                          <a:rPr lang="en-AU" sz="2000" i="1">
                            <a:latin typeface="Cambria Math" panose="02040503050406030204" pitchFamily="18" charset="0"/>
                          </a:rPr>
                          <m:t>2</m:t>
                        </m:r>
                      </m:sub>
                    </m:sSub>
                    <m:r>
                      <a:rPr lang="en-AU" sz="2000" i="1">
                        <a:latin typeface="Cambria Math" panose="02040503050406030204" pitchFamily="18" charset="0"/>
                      </a:rPr>
                      <m:t>=−1</m:t>
                    </m:r>
                  </m:oMath>
                </a14:m>
                <a:r>
                  <a:rPr lang="en-AU" sz="2000" dirty="0"/>
                  <a:t> for perpendicular lines)</a:t>
                </a:r>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𝑦</m:t>
                          </m:r>
                        </m:e>
                        <m:sub>
                          <m:r>
                            <a:rPr lang="en-AU" sz="2000" b="0" i="1" smtClean="0">
                              <a:latin typeface="Cambria Math" panose="02040503050406030204" pitchFamily="18" charset="0"/>
                            </a:rPr>
                            <m:t>1</m:t>
                          </m:r>
                        </m:sub>
                      </m:sSub>
                      <m:r>
                        <m:rPr>
                          <m:aln/>
                        </m:rPr>
                        <a:rPr lang="en-AU" sz="2000" b="0" i="1" smtClean="0">
                          <a:latin typeface="Cambria Math" panose="02040503050406030204" pitchFamily="18" charset="0"/>
                        </a:rPr>
                        <m:t>=</m:t>
                      </m:r>
                      <m:r>
                        <a:rPr lang="en-AU" sz="2000" b="0" i="1" smtClean="0">
                          <a:latin typeface="Cambria Math" panose="02040503050406030204" pitchFamily="18" charset="0"/>
                        </a:rPr>
                        <m:t>𝑚</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𝑥</m:t>
                              </m:r>
                            </m:e>
                            <m:sub>
                              <m:r>
                                <a:rPr lang="en-AU" sz="2000" b="0" i="1" smtClean="0">
                                  <a:latin typeface="Cambria Math" panose="02040503050406030204" pitchFamily="18" charset="0"/>
                                </a:rPr>
                                <m:t>1</m:t>
                              </m:r>
                            </m:sub>
                          </m:sSub>
                        </m:e>
                      </m:d>
                    </m:oMath>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−(−3)</m:t>
                      </m:r>
                      <m:r>
                        <m:rPr>
                          <m:aln/>
                        </m:rPr>
                        <a:rPr lang="en-AU" sz="2000" b="0" i="1" smtClean="0">
                          <a:latin typeface="Cambria Math" panose="02040503050406030204" pitchFamily="18" charset="0"/>
                        </a:rPr>
                        <m:t>=</m:t>
                      </m:r>
                      <m:r>
                        <a:rPr lang="en-AU" sz="2000" b="0" i="1" smtClean="0">
                          <a:latin typeface="Cambria Math" panose="02040503050406030204" pitchFamily="18" charset="0"/>
                        </a:rPr>
                        <m:t>3</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−1</m:t>
                          </m:r>
                        </m:e>
                      </m:d>
                    </m:oMath>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+3</m:t>
                      </m:r>
                      <m:r>
                        <m:rPr>
                          <m:aln/>
                        </m:rPr>
                        <a:rPr lang="en-AU" sz="2000" b="0" i="1" smtClean="0">
                          <a:latin typeface="Cambria Math" panose="02040503050406030204" pitchFamily="18" charset="0"/>
                        </a:rPr>
                        <m:t>=</m:t>
                      </m:r>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−3</m:t>
                      </m:r>
                    </m:oMath>
                    <m:oMath xmlns:m="http://schemas.openxmlformats.org/officeDocument/2006/math">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m:t>
                      </m:r>
                      <m:r>
                        <a:rPr lang="en-AU" sz="2000" b="0" i="1" smtClean="0">
                          <a:latin typeface="Cambria Math" panose="02040503050406030204" pitchFamily="18" charset="0"/>
                        </a:rPr>
                        <m:t>𝑦</m:t>
                      </m:r>
                      <m:r>
                        <a:rPr lang="en-AU" sz="2000" b="0" i="1" smtClean="0">
                          <a:latin typeface="Cambria Math" panose="02040503050406030204" pitchFamily="18" charset="0"/>
                        </a:rPr>
                        <m:t>−6</m:t>
                      </m:r>
                      <m:r>
                        <m:rPr>
                          <m:aln/>
                        </m:rPr>
                        <a:rPr lang="en-AU" sz="2000" b="0" i="1" smtClean="0">
                          <a:latin typeface="Cambria Math" panose="02040503050406030204" pitchFamily="18" charset="0"/>
                        </a:rPr>
                        <m:t>=</m:t>
                      </m:r>
                      <m:r>
                        <a:rPr lang="en-AU" sz="2000" b="0" i="1" smtClean="0">
                          <a:latin typeface="Cambria Math" panose="02040503050406030204" pitchFamily="18" charset="0"/>
                        </a:rPr>
                        <m:t>0</m:t>
                      </m:r>
                    </m:oMath>
                  </m:oMathPara>
                </a14:m>
                <a:endParaRPr lang="en-AU" sz="2000" dirty="0"/>
              </a:p>
            </p:txBody>
          </p:sp>
        </mc:Choice>
        <mc:Fallback xmlns="">
          <p:sp>
            <p:nvSpPr>
              <p:cNvPr id="6" name="TextBox 5">
                <a:extLst>
                  <a:ext uri="{FF2B5EF4-FFF2-40B4-BE49-F238E27FC236}">
                    <a16:creationId xmlns:a16="http://schemas.microsoft.com/office/drawing/2014/main" id="{ADEA1D1F-356D-F5E0-96DF-34F029C617AA}"/>
                  </a:ext>
                </a:extLst>
              </p:cNvPr>
              <p:cNvSpPr txBox="1">
                <a:spLocks noRot="1" noChangeAspect="1" noMove="1" noResize="1" noEditPoints="1" noAdjustHandles="1" noChangeArrowheads="1" noChangeShapeType="1" noTextEdit="1"/>
              </p:cNvSpPr>
              <p:nvPr/>
            </p:nvSpPr>
            <p:spPr>
              <a:xfrm>
                <a:off x="2737555" y="2938856"/>
                <a:ext cx="6716888" cy="2797468"/>
              </a:xfrm>
              <a:prstGeom prst="rect">
                <a:avLst/>
              </a:prstGeom>
              <a:blipFill>
                <a:blip r:embed="rId4"/>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C3BEEA52-4765-6190-7165-A661C645EE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51933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Compare the pair</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a:xfrm>
                <a:off x="360000" y="900537"/>
                <a:ext cx="11483999" cy="310015"/>
              </a:xfrm>
            </p:spPr>
            <p:txBody>
              <a:bodyPr/>
              <a:lstStyle/>
              <a:p>
                <a:r>
                  <a:rPr lang="en-AU" dirty="0">
                    <a:latin typeface="+mj-lt"/>
                  </a:rPr>
                  <a:t>Marcy and Adrian found a line perpendicular to </a:t>
                </a:r>
                <a14:m>
                  <m:oMath xmlns:m="http://schemas.openxmlformats.org/officeDocument/2006/math">
                    <m:r>
                      <a:rPr lang="en-AU" b="0" i="1" smtClean="0">
                        <a:latin typeface="Cambria Math" panose="02040503050406030204" pitchFamily="18" charset="0"/>
                      </a:rPr>
                      <m:t>5</m:t>
                    </m:r>
                    <m:r>
                      <a:rPr lang="en-AU" b="0" i="1" smtClean="0">
                        <a:latin typeface="Cambria Math" panose="02040503050406030204" pitchFamily="18" charset="0"/>
                      </a:rPr>
                      <m:t>𝑦</m:t>
                    </m:r>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+4=0</m:t>
                    </m:r>
                  </m:oMath>
                </a14:m>
                <a:r>
                  <a:rPr lang="en-AU" dirty="0">
                    <a:latin typeface="+mj-lt"/>
                  </a:rPr>
                  <a:t> and through </a:t>
                </a:r>
                <a14:m>
                  <m:oMath xmlns:m="http://schemas.openxmlformats.org/officeDocument/2006/math">
                    <m:r>
                      <a:rPr lang="en-AU" b="0" i="0" smtClean="0">
                        <a:latin typeface="Cambria Math" panose="02040503050406030204" pitchFamily="18" charset="0"/>
                      </a:rPr>
                      <m:t>(</m:t>
                    </m:r>
                    <m:r>
                      <a:rPr lang="en-AU" b="0" i="1" smtClean="0">
                        <a:latin typeface="Cambria Math" panose="02040503050406030204" pitchFamily="18" charset="0"/>
                      </a:rPr>
                      <m:t>3,2)</m:t>
                    </m:r>
                  </m:oMath>
                </a14:m>
                <a:r>
                  <a:rPr lang="en-AU" dirty="0">
                    <a:latin typeface="+mj-lt"/>
                  </a:rPr>
                  <a:t>.</a:t>
                </a:r>
              </a:p>
            </p:txBody>
          </p:sp>
        </mc:Choice>
        <mc:Fallback xmlns="">
          <p:sp>
            <p:nvSpPr>
              <p:cNvPr id="4" name="Text Placeholder 3">
                <a:extLst>
                  <a:ext uri="{FF2B5EF4-FFF2-40B4-BE49-F238E27FC236}">
                    <a16:creationId xmlns:a16="http://schemas.microsoft.com/office/drawing/2014/main" id="{49E943AC-5EC4-A7E7-2FBB-64DD09E322F2}"/>
                  </a:ext>
                </a:extLst>
              </p:cNvPr>
              <p:cNvSpPr>
                <a:spLocks noGrp="1" noRot="1" noChangeAspect="1" noMove="1" noResize="1" noEditPoints="1" noAdjustHandles="1" noChangeArrowheads="1" noChangeShapeType="1" noTextEdit="1"/>
              </p:cNvSpPr>
              <p:nvPr>
                <p:ph type="body" sz="quarter" idx="18"/>
              </p:nvPr>
            </p:nvSpPr>
            <p:spPr>
              <a:xfrm>
                <a:off x="360000" y="900537"/>
                <a:ext cx="11483999" cy="310015"/>
              </a:xfrm>
              <a:blipFill>
                <a:blip r:embed="rId2"/>
                <a:stretch>
                  <a:fillRect l="-1327" t="-23529"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a:xfrm>
                <a:off x="348002" y="1446139"/>
                <a:ext cx="5577956" cy="5096258"/>
              </a:xfrm>
              <a:prstGeom prst="roundRect">
                <a:avLst>
                  <a:gd name="adj" fmla="val 6768"/>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tIns="182880" anchor="t" anchorCtr="1"/>
              <a:lstStyle/>
              <a:p>
                <a:pPr>
                  <a:lnSpc>
                    <a:spcPct val="114000"/>
                  </a:lnSpc>
                  <a:spcAft>
                    <a:spcPts val="600"/>
                  </a:spcAft>
                </a:pPr>
                <a:r>
                  <a:rPr lang="en-AU" sz="1800" b="1" dirty="0"/>
                  <a:t> Marcy</a:t>
                </a:r>
              </a:p>
              <a:p>
                <a:pPr>
                  <a:lnSpc>
                    <a:spcPct val="114000"/>
                  </a:lnSpc>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5</m:t>
                      </m:r>
                      <m:r>
                        <a:rPr lang="en-AU" sz="1800" b="0" i="1" smtClean="0">
                          <a:latin typeface="Cambria Math" panose="02040503050406030204" pitchFamily="18" charset="0"/>
                        </a:rPr>
                        <m:t>𝑦</m:t>
                      </m:r>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+4=0</m:t>
                      </m:r>
                    </m:oMath>
                    <m:oMath xmlns:m="http://schemas.openxmlformats.org/officeDocument/2006/math">
                      <m:r>
                        <a:rPr lang="en-AU" sz="1800" b="0" i="1" smtClean="0">
                          <a:latin typeface="Cambria Math" panose="02040503050406030204" pitchFamily="18" charset="0"/>
                        </a:rPr>
                        <m:t>5</m:t>
                      </m:r>
                      <m:r>
                        <a:rPr lang="en-AU" sz="1800" b="0" i="1" smtClean="0">
                          <a:latin typeface="Cambria Math" panose="02040503050406030204" pitchFamily="18" charset="0"/>
                        </a:rPr>
                        <m:t>𝑦</m:t>
                      </m:r>
                      <m:r>
                        <a:rPr lang="en-AU" sz="1800" b="0" i="1" smtClean="0">
                          <a:latin typeface="Cambria Math" panose="02040503050406030204" pitchFamily="18" charset="0"/>
                        </a:rPr>
                        <m:t>−4=3</m:t>
                      </m:r>
                      <m:r>
                        <a:rPr lang="en-AU" sz="1800" b="0" i="1" smtClean="0">
                          <a:latin typeface="Cambria Math" panose="02040503050406030204" pitchFamily="18" charset="0"/>
                        </a:rPr>
                        <m:t>𝑥</m:t>
                      </m:r>
                    </m:oMath>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𝑥</m:t>
                      </m:r>
                      <m:r>
                        <a:rPr lang="en-AU" sz="1800" b="0" i="1" smtClean="0">
                          <a:latin typeface="Cambria Math" panose="02040503050406030204" pitchFamily="18" charset="0"/>
                        </a:rPr>
                        <m:t>∴</m:t>
                      </m:r>
                      <m:sSub>
                        <m:sSubPr>
                          <m:ctrlPr>
                            <a:rPr lang="en-AU" sz="1800" b="0" i="1" smtClean="0">
                              <a:latin typeface="Cambria Math" panose="02040503050406030204" pitchFamily="18" charset="0"/>
                            </a:rPr>
                          </m:ctrlPr>
                        </m:sSubPr>
                        <m:e>
                          <m:r>
                            <a:rPr lang="en-AU" sz="1800" b="0" i="1" smtClean="0">
                              <a:latin typeface="Cambria Math" panose="02040503050406030204" pitchFamily="18" charset="0"/>
                            </a:rPr>
                            <m:t>𝑚</m:t>
                          </m:r>
                        </m:e>
                        <m:sub>
                          <m:r>
                            <a:rPr lang="en-AU" sz="1800" b="0" i="1" smtClean="0">
                              <a:latin typeface="Cambria Math" panose="02040503050406030204" pitchFamily="18" charset="0"/>
                            </a:rPr>
                            <m:t>1</m:t>
                          </m:r>
                        </m:sub>
                      </m:sSub>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3</m:t>
                          </m:r>
                        </m:num>
                        <m:den>
                          <m:r>
                            <a:rPr lang="en-AU" sz="1800" b="0" i="0" smtClean="0">
                              <a:latin typeface="Cambria Math" panose="02040503050406030204" pitchFamily="18" charset="0"/>
                            </a:rPr>
                            <m:t>5</m:t>
                          </m:r>
                        </m:den>
                      </m:f>
                    </m:oMath>
                  </m:oMathPara>
                </a14:m>
                <a:br>
                  <a:rPr lang="en-AU" sz="1800" b="0" dirty="0"/>
                </a:br>
                <a14:m>
                  <m:oMath xmlns:m="http://schemas.openxmlformats.org/officeDocument/2006/math">
                    <m:sSub>
                      <m:sSubPr>
                        <m:ctrlPr>
                          <a:rPr lang="en-AU" sz="1800" b="0" i="1" smtClean="0">
                            <a:latin typeface="Cambria Math" panose="02040503050406030204" pitchFamily="18" charset="0"/>
                          </a:rPr>
                        </m:ctrlPr>
                      </m:sSubPr>
                      <m:e>
                        <m:r>
                          <a:rPr lang="en-AU" sz="1800" b="0" i="1" smtClean="0">
                            <a:latin typeface="Cambria Math" panose="02040503050406030204" pitchFamily="18" charset="0"/>
                          </a:rPr>
                          <m:t> </m:t>
                        </m:r>
                        <m:r>
                          <a:rPr lang="en-AU" sz="1800" b="0" i="1" smtClean="0">
                            <a:latin typeface="Cambria Math" panose="02040503050406030204" pitchFamily="18" charset="0"/>
                          </a:rPr>
                          <m:t>𝑚</m:t>
                        </m:r>
                      </m:e>
                      <m:sub>
                        <m:r>
                          <a:rPr lang="en-AU" sz="1800" b="0" i="1" smtClean="0">
                            <a:latin typeface="Cambria Math" panose="02040503050406030204" pitchFamily="18" charset="0"/>
                          </a:rPr>
                          <m:t>2</m:t>
                        </m:r>
                      </m:sub>
                    </m:sSub>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 </m:t>
                    </m:r>
                  </m:oMath>
                </a14:m>
                <a:r>
                  <a:rPr lang="en-AU" sz="1800" dirty="0"/>
                  <a:t>(</a:t>
                </a:r>
                <a14:m>
                  <m:oMath xmlns:m="http://schemas.openxmlformats.org/officeDocument/2006/math">
                    <m:sSub>
                      <m:sSubPr>
                        <m:ctrlPr>
                          <a:rPr lang="en-AU" sz="1800" i="1">
                            <a:latin typeface="Cambria Math" panose="02040503050406030204" pitchFamily="18" charset="0"/>
                          </a:rPr>
                        </m:ctrlPr>
                      </m:sSubPr>
                      <m:e>
                        <m:r>
                          <a:rPr lang="en-AU" sz="1800" i="1">
                            <a:latin typeface="Cambria Math" panose="02040503050406030204" pitchFamily="18" charset="0"/>
                          </a:rPr>
                          <m:t>𝑚</m:t>
                        </m:r>
                      </m:e>
                      <m:sub>
                        <m:r>
                          <a:rPr lang="en-AU" sz="1800" i="1">
                            <a:latin typeface="Cambria Math" panose="02040503050406030204" pitchFamily="18" charset="0"/>
                          </a:rPr>
                          <m:t>1</m:t>
                        </m:r>
                      </m:sub>
                    </m:sSub>
                    <m:r>
                      <a:rPr lang="en-AU" sz="1800" b="0" i="1" smtClean="0">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rPr>
                          <m:t>𝑚</m:t>
                        </m:r>
                      </m:e>
                      <m:sub>
                        <m:r>
                          <a:rPr lang="en-AU" sz="1800" b="0" i="1" smtClean="0">
                            <a:latin typeface="Cambria Math" panose="02040503050406030204" pitchFamily="18" charset="0"/>
                          </a:rPr>
                          <m:t>2</m:t>
                        </m:r>
                      </m:sub>
                    </m:sSub>
                    <m:r>
                      <a:rPr lang="en-AU" sz="1800" b="0" i="1" smtClean="0">
                        <a:latin typeface="Cambria Math" panose="02040503050406030204" pitchFamily="18" charset="0"/>
                      </a:rPr>
                      <m:t>=−1 </m:t>
                    </m:r>
                  </m:oMath>
                </a14:m>
                <a:r>
                  <a:rPr lang="en-AU" sz="1800" dirty="0"/>
                  <a:t> for perpendicular line)</a:t>
                </a:r>
              </a:p>
              <a:p>
                <a:pPr>
                  <a:lnSpc>
                    <a:spcPct val="114000"/>
                  </a:lnSpc>
                  <a:spcAft>
                    <a:spcPts val="600"/>
                  </a:spcAft>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rPr>
                            <m:t>𝑦</m:t>
                          </m:r>
                        </m:e>
                        <m:sub>
                          <m:r>
                            <a:rPr lang="en-AU" sz="1800" i="1">
                              <a:latin typeface="Cambria Math" panose="02040503050406030204" pitchFamily="18" charset="0"/>
                            </a:rPr>
                            <m:t>1</m:t>
                          </m:r>
                        </m:sub>
                      </m:sSub>
                      <m:r>
                        <m:rPr>
                          <m:aln/>
                        </m:rPr>
                        <a:rPr lang="en-AU" sz="1800" i="1">
                          <a:latin typeface="Cambria Math" panose="02040503050406030204" pitchFamily="18" charset="0"/>
                        </a:rPr>
                        <m:t>=</m:t>
                      </m:r>
                      <m:r>
                        <a:rPr lang="en-AU" sz="1800" i="1">
                          <a:latin typeface="Cambria Math" panose="02040503050406030204" pitchFamily="18" charset="0"/>
                        </a:rPr>
                        <m:t>𝑚</m:t>
                      </m:r>
                      <m:d>
                        <m:dPr>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rPr>
                                <m:t>𝑥</m:t>
                              </m:r>
                            </m:e>
                            <m:sub>
                              <m:r>
                                <a:rPr lang="en-AU" sz="1800" i="1">
                                  <a:latin typeface="Cambria Math" panose="02040503050406030204" pitchFamily="18" charset="0"/>
                                </a:rPr>
                                <m:t>1</m:t>
                              </m:r>
                            </m:sub>
                          </m:sSub>
                        </m:e>
                      </m:d>
                    </m:oMath>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−2</m:t>
                      </m:r>
                      <m:r>
                        <m:rPr>
                          <m:aln/>
                        </m:rPr>
                        <a:rPr lang="en-AU" sz="1800" i="1">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3</m:t>
                          </m:r>
                        </m:den>
                      </m:f>
                      <m:d>
                        <m:dPr>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−3</m:t>
                          </m:r>
                        </m:e>
                      </m:d>
                    </m:oMath>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𝑦</m:t>
                      </m:r>
                      <m:r>
                        <a:rPr lang="en-AU" sz="1800" b="0" i="1" smtClean="0">
                          <a:latin typeface="Cambria Math" panose="02040503050406030204" pitchFamily="18" charset="0"/>
                        </a:rPr>
                        <m:t>−6=−5</m:t>
                      </m:r>
                      <m:r>
                        <a:rPr lang="en-AU" sz="1800" b="0" i="1" smtClean="0">
                          <a:latin typeface="Cambria Math" panose="02040503050406030204" pitchFamily="18" charset="0"/>
                        </a:rPr>
                        <m:t>𝑥</m:t>
                      </m:r>
                      <m:r>
                        <a:rPr lang="en-AU" sz="1800" b="0" i="1" smtClean="0">
                          <a:latin typeface="Cambria Math" panose="02040503050406030204" pitchFamily="18" charset="0"/>
                        </a:rPr>
                        <m:t>+15</m:t>
                      </m:r>
                    </m:oMath>
                    <m:oMath xmlns:m="http://schemas.openxmlformats.org/officeDocument/2006/math">
                      <m:r>
                        <a:rPr lang="en-AU" sz="1800" b="0" i="1"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+3</m:t>
                      </m:r>
                      <m:r>
                        <a:rPr lang="en-AU" sz="1800" b="0" i="1" smtClean="0">
                          <a:latin typeface="Cambria Math" panose="02040503050406030204" pitchFamily="18" charset="0"/>
                        </a:rPr>
                        <m:t>𝑦</m:t>
                      </m:r>
                      <m:r>
                        <a:rPr lang="en-AU" sz="1800" b="0" i="1" smtClean="0">
                          <a:latin typeface="Cambria Math" panose="02040503050406030204" pitchFamily="18" charset="0"/>
                        </a:rPr>
                        <m:t>−21=0</m:t>
                      </m:r>
                    </m:oMath>
                  </m:oMathPara>
                </a14:m>
                <a:endParaRPr lang="en-AU" sz="1800" dirty="0"/>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xfrm>
                <a:off x="348002" y="1446139"/>
                <a:ext cx="5577956" cy="5096258"/>
              </a:xfrm>
              <a:prstGeom prst="roundRect">
                <a:avLst>
                  <a:gd name="adj" fmla="val 6768"/>
                </a:avLst>
              </a:prstGeom>
              <a:blipFill>
                <a:blip r:embed="rId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44551799-8B2C-2DBC-F2F6-35A5F949E752}"/>
                  </a:ext>
                </a:extLst>
              </p:cNvPr>
              <p:cNvSpPr txBox="1">
                <a:spLocks/>
              </p:cNvSpPr>
              <p:nvPr/>
            </p:nvSpPr>
            <p:spPr>
              <a:xfrm>
                <a:off x="6254045" y="1446139"/>
                <a:ext cx="5577956" cy="5096258"/>
              </a:xfrm>
              <a:prstGeom prst="roundRect">
                <a:avLst>
                  <a:gd name="adj" fmla="val 7593"/>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vert="horz" lIns="0" tIns="182880" rIns="0" bIns="0" rtlCol="0" anchor="t"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Aft>
                    <a:spcPts val="600"/>
                  </a:spcAft>
                </a:pPr>
                <a:r>
                  <a:rPr lang="en-AU" sz="1800" b="1" dirty="0">
                    <a:latin typeface="+mn-lt"/>
                  </a:rPr>
                  <a:t> Adrian</a:t>
                </a:r>
              </a:p>
              <a:p>
                <a:pPr>
                  <a:lnSpc>
                    <a:spcPct val="114000"/>
                  </a:lnSpc>
                  <a:spcAft>
                    <a:spcPts val="600"/>
                  </a:spcAft>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5</m:t>
                      </m:r>
                      <m:r>
                        <a:rPr lang="en-AU" sz="1800" i="1" smtClean="0">
                          <a:latin typeface="Cambria Math" panose="02040503050406030204" pitchFamily="18" charset="0"/>
                        </a:rPr>
                        <m:t>𝑦</m:t>
                      </m:r>
                      <m:r>
                        <a:rPr lang="en-AU" sz="1800" i="1" smtClean="0">
                          <a:latin typeface="Cambria Math" panose="02040503050406030204" pitchFamily="18" charset="0"/>
                        </a:rPr>
                        <m:t>−3</m:t>
                      </m:r>
                      <m:r>
                        <a:rPr lang="en-AU" sz="1800" i="1" smtClean="0">
                          <a:latin typeface="Cambria Math" panose="02040503050406030204" pitchFamily="18" charset="0"/>
                        </a:rPr>
                        <m:t>𝑥</m:t>
                      </m:r>
                      <m:r>
                        <a:rPr lang="en-AU" sz="1800" i="1" smtClean="0">
                          <a:latin typeface="Cambria Math" panose="02040503050406030204" pitchFamily="18" charset="0"/>
                        </a:rPr>
                        <m:t>+4=0</m:t>
                      </m:r>
                    </m:oMath>
                    <m:oMath xmlns:m="http://schemas.openxmlformats.org/officeDocument/2006/math">
                      <m:r>
                        <a:rPr lang="en-AU" sz="1800" i="1" smtClean="0">
                          <a:latin typeface="Cambria Math" panose="02040503050406030204" pitchFamily="18" charset="0"/>
                        </a:rPr>
                        <m:t>5</m:t>
                      </m:r>
                      <m:r>
                        <a:rPr lang="en-AU" sz="1800" i="1" smtClean="0">
                          <a:latin typeface="Cambria Math" panose="02040503050406030204" pitchFamily="18" charset="0"/>
                        </a:rPr>
                        <m:t>𝑦</m:t>
                      </m:r>
                      <m:r>
                        <a:rPr lang="en-AU" sz="1800" i="1" smtClean="0">
                          <a:latin typeface="Cambria Math" panose="02040503050406030204" pitchFamily="18" charset="0"/>
                        </a:rPr>
                        <m:t>=3</m:t>
                      </m:r>
                      <m:r>
                        <a:rPr lang="en-AU" sz="1800" i="1" smtClean="0">
                          <a:latin typeface="Cambria Math" panose="02040503050406030204" pitchFamily="18" charset="0"/>
                        </a:rPr>
                        <m:t>𝑥</m:t>
                      </m:r>
                      <m:r>
                        <a:rPr lang="en-AU" sz="1800" b="0" i="1" smtClean="0">
                          <a:latin typeface="Cambria Math" panose="02040503050406030204" pitchFamily="18" charset="0"/>
                        </a:rPr>
                        <m:t>−4</m:t>
                      </m:r>
                    </m:oMath>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i="1" smtClean="0">
                              <a:latin typeface="Cambria Math" panose="02040503050406030204" pitchFamily="18" charset="0"/>
                            </a:rPr>
                            <m:t>3</m:t>
                          </m:r>
                        </m:num>
                        <m:den>
                          <m:r>
                            <a:rPr lang="en-AU" sz="1800" i="1" smtClean="0">
                              <a:latin typeface="Cambria Math" panose="02040503050406030204" pitchFamily="18" charset="0"/>
                            </a:rPr>
                            <m:t>5</m:t>
                          </m:r>
                        </m:den>
                      </m:f>
                      <m:r>
                        <a:rPr lang="en-AU" sz="1800" i="1" smtClean="0">
                          <a:latin typeface="Cambria Math" panose="02040503050406030204" pitchFamily="18" charset="0"/>
                        </a:rPr>
                        <m:t>𝑥</m:t>
                      </m:r>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4</m:t>
                          </m:r>
                        </m:num>
                        <m:den>
                          <m:r>
                            <a:rPr lang="en-AU" sz="1800" i="1">
                              <a:latin typeface="Cambria Math" panose="02040503050406030204" pitchFamily="18" charset="0"/>
                            </a:rPr>
                            <m:t>5</m:t>
                          </m:r>
                        </m:den>
                      </m:f>
                      <m:r>
                        <a:rPr lang="en-AU" sz="1800" i="1" smtClean="0">
                          <a:latin typeface="Cambria Math" panose="02040503050406030204" pitchFamily="18" charset="0"/>
                        </a:rPr>
                        <m:t>∴</m:t>
                      </m:r>
                      <m:sSub>
                        <m:sSubPr>
                          <m:ctrlPr>
                            <a:rPr lang="en-AU" sz="1800" i="1" smtClean="0">
                              <a:latin typeface="Cambria Math" panose="02040503050406030204" pitchFamily="18" charset="0"/>
                            </a:rPr>
                          </m:ctrlPr>
                        </m:sSubPr>
                        <m:e>
                          <m:r>
                            <a:rPr lang="en-AU" sz="1800" i="1" smtClean="0">
                              <a:latin typeface="Cambria Math" panose="02040503050406030204" pitchFamily="18" charset="0"/>
                            </a:rPr>
                            <m:t>𝑚</m:t>
                          </m:r>
                        </m:e>
                        <m:sub>
                          <m:r>
                            <a:rPr lang="en-AU" sz="1800" i="1" smtClean="0">
                              <a:latin typeface="Cambria Math" panose="02040503050406030204" pitchFamily="18" charset="0"/>
                            </a:rPr>
                            <m:t>1</m:t>
                          </m:r>
                        </m:sub>
                      </m:sSub>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smtClean="0">
                              <a:latin typeface="Cambria Math" panose="02040503050406030204" pitchFamily="18" charset="0"/>
                            </a:rPr>
                            <m:t>3</m:t>
                          </m:r>
                        </m:num>
                        <m:den>
                          <m:r>
                            <a:rPr lang="en-AU" sz="1800" smtClean="0">
                              <a:latin typeface="Cambria Math" panose="02040503050406030204" pitchFamily="18" charset="0"/>
                            </a:rPr>
                            <m:t>5</m:t>
                          </m:r>
                        </m:den>
                      </m:f>
                    </m:oMath>
                  </m:oMathPara>
                </a14:m>
                <a:br>
                  <a:rPr lang="en-AU" sz="1800" dirty="0">
                    <a:latin typeface="+mn-lt"/>
                  </a:rPr>
                </a:br>
                <a14:m>
                  <m:oMath xmlns:m="http://schemas.openxmlformats.org/officeDocument/2006/math">
                    <m:sSub>
                      <m:sSubPr>
                        <m:ctrlPr>
                          <a:rPr lang="en-AU" sz="1800" i="1" smtClean="0">
                            <a:latin typeface="Cambria Math" panose="02040503050406030204" pitchFamily="18" charset="0"/>
                          </a:rPr>
                        </m:ctrlPr>
                      </m:sSubPr>
                      <m:e>
                        <m:r>
                          <a:rPr lang="en-AU" sz="1800" b="0" i="1" smtClean="0">
                            <a:latin typeface="Cambria Math" panose="02040503050406030204" pitchFamily="18" charset="0"/>
                          </a:rPr>
                          <m:t> </m:t>
                        </m:r>
                        <m:r>
                          <a:rPr lang="en-AU" sz="1800" i="1" smtClean="0">
                            <a:latin typeface="Cambria Math" panose="02040503050406030204" pitchFamily="18" charset="0"/>
                          </a:rPr>
                          <m:t>𝑚</m:t>
                        </m:r>
                      </m:e>
                      <m:sub>
                        <m:r>
                          <a:rPr lang="en-AU" sz="1800" i="1" smtClean="0">
                            <a:latin typeface="Cambria Math" panose="02040503050406030204" pitchFamily="18" charset="0"/>
                          </a:rPr>
                          <m:t>2</m:t>
                        </m:r>
                      </m:sub>
                    </m:sSub>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3</m:t>
                        </m:r>
                      </m:den>
                    </m:f>
                    <m:r>
                      <a:rPr lang="en-AU" sz="1800" i="1" smtClean="0">
                        <a:latin typeface="Cambria Math" panose="02040503050406030204" pitchFamily="18" charset="0"/>
                      </a:rPr>
                      <m:t> </m:t>
                    </m:r>
                  </m:oMath>
                </a14:m>
                <a:r>
                  <a:rPr lang="en-AU" sz="1800" dirty="0">
                    <a:latin typeface="+mn-lt"/>
                  </a:rPr>
                  <a:t>(</a:t>
                </a:r>
                <a14:m>
                  <m:oMath xmlns:m="http://schemas.openxmlformats.org/officeDocument/2006/math">
                    <m:sSub>
                      <m:sSubPr>
                        <m:ctrlPr>
                          <a:rPr lang="en-AU" sz="1800" i="1">
                            <a:latin typeface="Cambria Math" panose="02040503050406030204" pitchFamily="18" charset="0"/>
                          </a:rPr>
                        </m:ctrlPr>
                      </m:sSubPr>
                      <m:e>
                        <m:r>
                          <a:rPr lang="en-AU" sz="1800" i="1">
                            <a:latin typeface="Cambria Math" panose="02040503050406030204" pitchFamily="18" charset="0"/>
                          </a:rPr>
                          <m:t>𝑚</m:t>
                        </m:r>
                      </m:e>
                      <m:sub>
                        <m:r>
                          <a:rPr lang="en-AU" sz="1800" i="1">
                            <a:latin typeface="Cambria Math" panose="02040503050406030204" pitchFamily="18" charset="0"/>
                          </a:rPr>
                          <m:t>1</m:t>
                        </m:r>
                      </m:sub>
                    </m:sSub>
                    <m:r>
                      <a:rPr lang="en-AU" sz="1800" i="1" smtClean="0">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rPr>
                          <m:t>𝑚</m:t>
                        </m:r>
                      </m:e>
                      <m:sub>
                        <m:r>
                          <a:rPr lang="en-AU" sz="1800" i="1" smtClean="0">
                            <a:latin typeface="Cambria Math" panose="02040503050406030204" pitchFamily="18" charset="0"/>
                          </a:rPr>
                          <m:t>2</m:t>
                        </m:r>
                      </m:sub>
                    </m:sSub>
                    <m:r>
                      <a:rPr lang="en-AU" sz="1800" i="1" smtClean="0">
                        <a:latin typeface="Cambria Math" panose="02040503050406030204" pitchFamily="18" charset="0"/>
                      </a:rPr>
                      <m:t>=−1 </m:t>
                    </m:r>
                  </m:oMath>
                </a14:m>
                <a:r>
                  <a:rPr lang="en-AU" sz="1800" dirty="0">
                    <a:latin typeface="+mn-lt"/>
                  </a:rPr>
                  <a:t> for perpendicular line)</a:t>
                </a:r>
              </a:p>
              <a:p>
                <a:pPr>
                  <a:lnSpc>
                    <a:spcPct val="114000"/>
                  </a:lnSpc>
                  <a:spcAft>
                    <a:spcPts val="600"/>
                  </a:spcAft>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𝑦</m:t>
                      </m:r>
                      <m:r>
                        <m:rPr>
                          <m:aln/>
                        </m:rPr>
                        <a:rPr lang="en-AU" sz="1800" i="1">
                          <a:latin typeface="Cambria Math" panose="02040503050406030204" pitchFamily="18" charset="0"/>
                        </a:rPr>
                        <m:t>=</m:t>
                      </m:r>
                      <m:r>
                        <a:rPr lang="en-AU" sz="1800" i="1">
                          <a:latin typeface="Cambria Math" panose="02040503050406030204" pitchFamily="18" charset="0"/>
                        </a:rPr>
                        <m:t>𝑚</m:t>
                      </m:r>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𝑐</m:t>
                      </m:r>
                    </m:oMath>
                    <m:oMath xmlns:m="http://schemas.openxmlformats.org/officeDocument/2006/math">
                      <m:r>
                        <a:rPr lang="en-AU" sz="1800" b="0" i="1" smtClean="0">
                          <a:latin typeface="Cambria Math" panose="02040503050406030204" pitchFamily="18" charset="0"/>
                        </a:rPr>
                        <m:t>2</m:t>
                      </m:r>
                      <m:r>
                        <m:rPr>
                          <m:aln/>
                        </m:rPr>
                        <a:rPr lang="en-AU" sz="1800" i="1">
                          <a:latin typeface="Cambria Math" panose="02040503050406030204" pitchFamily="18" charset="0"/>
                        </a:rPr>
                        <m:t>=</m:t>
                      </m:r>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3</m:t>
                          </m:r>
                        </m:den>
                      </m:f>
                      <m:d>
                        <m:dPr>
                          <m:ctrlPr>
                            <a:rPr lang="en-AU" sz="1800" i="1">
                              <a:latin typeface="Cambria Math" panose="02040503050406030204" pitchFamily="18" charset="0"/>
                            </a:rPr>
                          </m:ctrlPr>
                        </m:dPr>
                        <m:e>
                          <m:r>
                            <a:rPr lang="en-AU" sz="1800" i="1" smtClean="0">
                              <a:latin typeface="Cambria Math" panose="02040503050406030204" pitchFamily="18" charset="0"/>
                            </a:rPr>
                            <m:t>3</m:t>
                          </m:r>
                        </m:e>
                      </m:d>
                      <m:r>
                        <a:rPr lang="en-AU" sz="1800" b="0" i="1" smtClean="0">
                          <a:latin typeface="Cambria Math" panose="02040503050406030204" pitchFamily="18" charset="0"/>
                        </a:rPr>
                        <m:t>+</m:t>
                      </m:r>
                      <m:r>
                        <a:rPr lang="en-AU" sz="1800" b="0" i="1" smtClean="0">
                          <a:latin typeface="Cambria Math" panose="02040503050406030204" pitchFamily="18" charset="0"/>
                        </a:rPr>
                        <m:t>𝑐</m:t>
                      </m:r>
                    </m:oMath>
                    <m:oMath xmlns:m="http://schemas.openxmlformats.org/officeDocument/2006/math">
                      <m:r>
                        <m:rPr>
                          <m:sty m:val="p"/>
                        </m:rPr>
                        <a:rPr lang="en-AU" sz="1800" b="0" i="0" smtClean="0">
                          <a:latin typeface="Cambria Math" panose="02040503050406030204" pitchFamily="18" charset="0"/>
                        </a:rPr>
                        <m:t>c</m:t>
                      </m:r>
                      <m:r>
                        <a:rPr lang="en-AU" sz="1800" i="1" smtClean="0">
                          <a:latin typeface="Cambria Math" panose="02040503050406030204" pitchFamily="18" charset="0"/>
                        </a:rPr>
                        <m:t>=</m:t>
                      </m:r>
                      <m:r>
                        <a:rPr lang="en-AU" sz="1800" b="0" i="1" smtClean="0">
                          <a:latin typeface="Cambria Math" panose="02040503050406030204" pitchFamily="18" charset="0"/>
                        </a:rPr>
                        <m:t>7</m:t>
                      </m:r>
                    </m:oMath>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𝑥</m:t>
                      </m:r>
                      <m:r>
                        <a:rPr lang="en-AU" sz="1800" b="0" i="1" smtClean="0">
                          <a:latin typeface="Cambria Math" panose="02040503050406030204" pitchFamily="18" charset="0"/>
                        </a:rPr>
                        <m:t>+7</m:t>
                      </m:r>
                    </m:oMath>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𝑦</m:t>
                      </m:r>
                      <m:r>
                        <a:rPr lang="en-AU" sz="1800" b="0" i="1"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+21</m:t>
                      </m:r>
                    </m:oMath>
                    <m:oMath xmlns:m="http://schemas.openxmlformats.org/officeDocument/2006/math">
                      <m:r>
                        <a:rPr lang="en-AU" sz="1800" b="0" i="1"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+3</m:t>
                      </m:r>
                      <m:r>
                        <a:rPr lang="en-AU" sz="1800" b="0" i="1" smtClean="0">
                          <a:latin typeface="Cambria Math" panose="02040503050406030204" pitchFamily="18" charset="0"/>
                        </a:rPr>
                        <m:t>𝑦</m:t>
                      </m:r>
                      <m:r>
                        <a:rPr lang="en-AU" sz="1800" b="0" i="1" smtClean="0">
                          <a:latin typeface="Cambria Math" panose="02040503050406030204" pitchFamily="18" charset="0"/>
                        </a:rPr>
                        <m:t>−21=0</m:t>
                      </m:r>
                    </m:oMath>
                  </m:oMathPara>
                </a14:m>
                <a:endParaRPr lang="en-AU" sz="1800" dirty="0">
                  <a:latin typeface="+mn-lt"/>
                </a:endParaRPr>
              </a:p>
            </p:txBody>
          </p:sp>
        </mc:Choice>
        <mc:Fallback xmlns="">
          <p:sp>
            <p:nvSpPr>
              <p:cNvPr id="6" name="Text Placeholder 4">
                <a:extLst>
                  <a:ext uri="{FF2B5EF4-FFF2-40B4-BE49-F238E27FC236}">
                    <a16:creationId xmlns:a16="http://schemas.microsoft.com/office/drawing/2014/main" id="{44551799-8B2C-2DBC-F2F6-35A5F949E752}"/>
                  </a:ext>
                </a:extLst>
              </p:cNvPr>
              <p:cNvSpPr txBox="1">
                <a:spLocks noRot="1" noChangeAspect="1" noMove="1" noResize="1" noEditPoints="1" noAdjustHandles="1" noChangeArrowheads="1" noChangeShapeType="1" noTextEdit="1"/>
              </p:cNvSpPr>
              <p:nvPr/>
            </p:nvSpPr>
            <p:spPr>
              <a:xfrm>
                <a:off x="6254045" y="1446139"/>
                <a:ext cx="5577956" cy="5096258"/>
              </a:xfrm>
              <a:prstGeom prst="roundRect">
                <a:avLst>
                  <a:gd name="adj" fmla="val 7593"/>
                </a:avLst>
              </a:prstGeom>
              <a:blipFill>
                <a:blip r:embed="rId4"/>
                <a:stretch>
                  <a:fillRect/>
                </a:stretch>
              </a:blipFill>
              <a:ln w="38100">
                <a:solidFill>
                  <a:schemeClr val="accent1"/>
                </a:solid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0EB17-595C-2D46-2A8D-4DB8674334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F5A2494-846D-CF37-B52F-CA03FD468FDE}"/>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156561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87194-4C69-F4DF-0540-8FF7201A5C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61633D-04B8-0957-7C13-D2D4B84DEBA2}"/>
              </a:ext>
            </a:extLst>
          </p:cNvPr>
          <p:cNvSpPr>
            <a:spLocks noGrp="1"/>
          </p:cNvSpPr>
          <p:nvPr>
            <p:ph type="title"/>
          </p:nvPr>
        </p:nvSpPr>
        <p:spPr/>
        <p:txBody>
          <a:bodyPr/>
          <a:lstStyle/>
          <a:p>
            <a:r>
              <a:rPr lang="en-AU" dirty="0">
                <a:latin typeface="+mj-lt"/>
              </a:rPr>
              <a:t>Use the digits 0-9  </a:t>
            </a:r>
          </a:p>
        </p:txBody>
      </p:sp>
      <p:sp>
        <p:nvSpPr>
          <p:cNvPr id="13" name="Text Placeholder 12">
            <a:extLst>
              <a:ext uri="{FF2B5EF4-FFF2-40B4-BE49-F238E27FC236}">
                <a16:creationId xmlns:a16="http://schemas.microsoft.com/office/drawing/2014/main" id="{F55FFCA5-EEED-E428-3083-EE57AF680926}"/>
              </a:ext>
            </a:extLst>
          </p:cNvPr>
          <p:cNvSpPr>
            <a:spLocks noGrp="1"/>
          </p:cNvSpPr>
          <p:nvPr>
            <p:ph type="body" sz="quarter" idx="18"/>
          </p:nvPr>
        </p:nvSpPr>
        <p:spPr>
          <a:xfrm>
            <a:off x="360000" y="982520"/>
            <a:ext cx="11483998" cy="403220"/>
          </a:xfrm>
        </p:spPr>
        <p:txBody>
          <a:bodyPr/>
          <a:lstStyle/>
          <a:p>
            <a:r>
              <a:rPr lang="en-AU" dirty="0">
                <a:latin typeface="+mj-lt"/>
              </a:rPr>
              <a:t>To create 2 perpendicular lines</a:t>
            </a:r>
          </a:p>
        </p:txBody>
      </p:sp>
      <p:pic>
        <p:nvPicPr>
          <p:cNvPr id="22" name="Picture 21" descr="2 equations with  blank spaces.&#10;y= blank / blank x + blank&#10;blank x + blank y = blank">
            <a:extLst>
              <a:ext uri="{FF2B5EF4-FFF2-40B4-BE49-F238E27FC236}">
                <a16:creationId xmlns:a16="http://schemas.microsoft.com/office/drawing/2014/main" id="{0C509602-B021-6C62-BA40-F4108CF970B0}"/>
              </a:ext>
            </a:extLst>
          </p:cNvPr>
          <p:cNvPicPr>
            <a:picLocks noChangeAspect="1"/>
          </p:cNvPicPr>
          <p:nvPr/>
        </p:nvPicPr>
        <p:blipFill>
          <a:blip r:embed="rId3"/>
          <a:stretch>
            <a:fillRect/>
          </a:stretch>
        </p:blipFill>
        <p:spPr>
          <a:xfrm>
            <a:off x="2878499" y="1849735"/>
            <a:ext cx="6435003" cy="4263890"/>
          </a:xfrm>
          <a:prstGeom prst="rect">
            <a:avLst/>
          </a:prstGeom>
        </p:spPr>
      </p:pic>
      <p:sp>
        <p:nvSpPr>
          <p:cNvPr id="3" name="Slide Number Placeholder 2">
            <a:extLst>
              <a:ext uri="{FF2B5EF4-FFF2-40B4-BE49-F238E27FC236}">
                <a16:creationId xmlns:a16="http://schemas.microsoft.com/office/drawing/2014/main" id="{733E780D-2674-A928-F562-007D22E2F46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25513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74673" y="3429000"/>
            <a:ext cx="11484000" cy="2927351"/>
          </a:xfrm>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Perpendicular lines</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If-then statements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2482933" y="1713754"/>
                <a:ext cx="7226133" cy="927758"/>
              </a:xfrm>
            </p:spPr>
            <p:txBody>
              <a:bodyPr/>
              <a:lstStyle/>
              <a:p>
                <a:r>
                  <a:rPr lang="en-AU" sz="2400" dirty="0">
                    <a:latin typeface="+mn-lt"/>
                  </a:rPr>
                  <a:t> If </a:t>
                </a:r>
                <a14:m>
                  <m:oMath xmlns:m="http://schemas.openxmlformats.org/officeDocument/2006/math">
                    <m:r>
                      <a:rPr lang="en-AU" sz="2400" i="1" dirty="0" smtClean="0">
                        <a:latin typeface="Cambria Math" panose="02040503050406030204" pitchFamily="18" charset="0"/>
                      </a:rPr>
                      <m:t>2</m:t>
                    </m:r>
                  </m:oMath>
                </a14:m>
                <a:r>
                  <a:rPr lang="en-AU" sz="2400" dirty="0">
                    <a:latin typeface="+mn-lt"/>
                  </a:rPr>
                  <a:t> lines are perpendicular, then </a:t>
                </a:r>
                <a14:m>
                  <m:oMath xmlns:m="http://schemas.openxmlformats.org/officeDocument/2006/math">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𝑚</m:t>
                        </m:r>
                      </m:e>
                      <m:sub>
                        <m:r>
                          <a:rPr lang="en-AU" sz="2400" b="0" i="1" smtClean="0">
                            <a:latin typeface="Cambria Math" panose="02040503050406030204" pitchFamily="18" charset="0"/>
                          </a:rPr>
                          <m:t>1</m:t>
                        </m:r>
                      </m:sub>
                    </m:sSub>
                    <m:r>
                      <a:rPr lang="en-AU" sz="2400" b="0" i="1" smtClean="0">
                        <a:latin typeface="Cambria Math" panose="02040503050406030204" pitchFamily="18" charset="0"/>
                      </a:rPr>
                      <m:t>×</m:t>
                    </m:r>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𝑚</m:t>
                        </m:r>
                      </m:e>
                      <m:sub>
                        <m:r>
                          <a:rPr lang="en-AU" sz="2400" b="0" i="1" smtClean="0">
                            <a:latin typeface="Cambria Math" panose="02040503050406030204" pitchFamily="18" charset="0"/>
                          </a:rPr>
                          <m:t>2</m:t>
                        </m:r>
                      </m:sub>
                    </m:sSub>
                    <m:r>
                      <a:rPr lang="en-AU" sz="2400" b="0" i="1" smtClean="0">
                        <a:latin typeface="Cambria Math" panose="02040503050406030204" pitchFamily="18" charset="0"/>
                      </a:rPr>
                      <m:t>=−1.</m:t>
                    </m:r>
                  </m:oMath>
                </a14:m>
                <a:endParaRPr lang="en-AU" sz="2400"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2482933" y="1713754"/>
                <a:ext cx="7226133" cy="927758"/>
              </a:xfrm>
              <a:blipFill>
                <a:blip r:embed="rId3"/>
                <a:stretch>
                  <a:fillRect l="-1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6A9F1C-98D4-7191-B641-EA24FF1C477F}"/>
                  </a:ext>
                </a:extLst>
              </p:cNvPr>
              <p:cNvSpPr txBox="1"/>
              <p:nvPr/>
            </p:nvSpPr>
            <p:spPr>
              <a:xfrm>
                <a:off x="2482933" y="3032464"/>
                <a:ext cx="7326489" cy="577850"/>
              </a:xfrm>
              <a:prstGeom prst="rect">
                <a:avLst/>
              </a:prstGeom>
              <a:noFill/>
            </p:spPr>
            <p:txBody>
              <a:bodyPr wrap="square">
                <a:spAutoFit/>
              </a:bodyPr>
              <a:lstStyle/>
              <a:p>
                <a:pPr>
                  <a:lnSpc>
                    <a:spcPct val="150000"/>
                  </a:lnSpc>
                  <a:spcAft>
                    <a:spcPts val="1200"/>
                  </a:spcAft>
                </a:pPr>
                <a:r>
                  <a:rPr lang="en-AU" dirty="0"/>
                  <a:t>If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𝑚</m:t>
                        </m:r>
                      </m:e>
                      <m:sub>
                        <m:r>
                          <a:rPr lang="en-AU" i="1">
                            <a:latin typeface="Cambria Math" panose="02040503050406030204" pitchFamily="18" charset="0"/>
                          </a:rPr>
                          <m:t>1</m:t>
                        </m:r>
                      </m:sub>
                    </m:sSub>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𝑚</m:t>
                        </m:r>
                      </m:e>
                      <m:sub>
                        <m:r>
                          <a:rPr lang="en-AU" i="1">
                            <a:latin typeface="Cambria Math" panose="02040503050406030204" pitchFamily="18" charset="0"/>
                          </a:rPr>
                          <m:t>2</m:t>
                        </m:r>
                      </m:sub>
                    </m:sSub>
                    <m:r>
                      <a:rPr lang="en-AU" i="1">
                        <a:latin typeface="Cambria Math" panose="02040503050406030204" pitchFamily="18" charset="0"/>
                      </a:rPr>
                      <m:t>=−1</m:t>
                    </m:r>
                    <m:r>
                      <a:rPr lang="en-AU" b="0" i="1" smtClean="0">
                        <a:latin typeface="Cambria Math" panose="02040503050406030204" pitchFamily="18" charset="0"/>
                      </a:rPr>
                      <m:t>,</m:t>
                    </m:r>
                  </m:oMath>
                </a14:m>
                <a:r>
                  <a:rPr lang="en-AU" dirty="0"/>
                  <a:t> then the </a:t>
                </a:r>
                <a14:m>
                  <m:oMath xmlns:m="http://schemas.openxmlformats.org/officeDocument/2006/math">
                    <m:r>
                      <a:rPr lang="en-AU" i="1" dirty="0" smtClean="0">
                        <a:latin typeface="Cambria Math" panose="02040503050406030204" pitchFamily="18" charset="0"/>
                      </a:rPr>
                      <m:t>2</m:t>
                    </m:r>
                  </m:oMath>
                </a14:m>
                <a:r>
                  <a:rPr lang="en-AU" dirty="0"/>
                  <a:t> lines are perpendicular.</a:t>
                </a:r>
              </a:p>
            </p:txBody>
          </p:sp>
        </mc:Choice>
        <mc:Fallback xmlns="">
          <p:sp>
            <p:nvSpPr>
              <p:cNvPr id="5" name="TextBox 4">
                <a:extLst>
                  <a:ext uri="{FF2B5EF4-FFF2-40B4-BE49-F238E27FC236}">
                    <a16:creationId xmlns:a16="http://schemas.microsoft.com/office/drawing/2014/main" id="{F36A9F1C-98D4-7191-B641-EA24FF1C477F}"/>
                  </a:ext>
                </a:extLst>
              </p:cNvPr>
              <p:cNvSpPr txBox="1">
                <a:spLocks noRot="1" noChangeAspect="1" noMove="1" noResize="1" noEditPoints="1" noAdjustHandles="1" noChangeArrowheads="1" noChangeShapeType="1" noTextEdit="1"/>
              </p:cNvSpPr>
              <p:nvPr/>
            </p:nvSpPr>
            <p:spPr>
              <a:xfrm>
                <a:off x="2482933" y="3032464"/>
                <a:ext cx="7326489" cy="577850"/>
              </a:xfrm>
              <a:prstGeom prst="rect">
                <a:avLst/>
              </a:prstGeom>
              <a:blipFill>
                <a:blip r:embed="rId4"/>
                <a:stretch>
                  <a:fillRect l="-1248" b="-2421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10AB0-6627-8621-C057-A9736A25F1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7DEFAD-71BA-BCB3-2160-41C4DA0B8177}"/>
              </a:ext>
            </a:extLst>
          </p:cNvPr>
          <p:cNvSpPr>
            <a:spLocks noGrp="1"/>
          </p:cNvSpPr>
          <p:nvPr>
            <p:ph type="title"/>
          </p:nvPr>
        </p:nvSpPr>
        <p:spPr/>
        <p:txBody>
          <a:bodyPr/>
          <a:lstStyle/>
          <a:p>
            <a:r>
              <a:rPr lang="en-AU" dirty="0">
                <a:latin typeface="+mj-lt"/>
              </a:rPr>
              <a:t>Parallel lines</a:t>
            </a:r>
          </a:p>
        </p:txBody>
      </p:sp>
      <p:sp>
        <p:nvSpPr>
          <p:cNvPr id="13" name="Text Placeholder 12">
            <a:extLst>
              <a:ext uri="{FF2B5EF4-FFF2-40B4-BE49-F238E27FC236}">
                <a16:creationId xmlns:a16="http://schemas.microsoft.com/office/drawing/2014/main" id="{7DA5C913-52B3-60B1-259E-C36BD6A5B58A}"/>
              </a:ext>
            </a:extLst>
          </p:cNvPr>
          <p:cNvSpPr>
            <a:spLocks noGrp="1"/>
          </p:cNvSpPr>
          <p:nvPr>
            <p:ph type="body" sz="quarter" idx="18"/>
          </p:nvPr>
        </p:nvSpPr>
        <p:spPr>
          <a:xfrm>
            <a:off x="360000" y="982520"/>
            <a:ext cx="11483998" cy="356423"/>
          </a:xfrm>
        </p:spPr>
        <p:txBody>
          <a:bodyPr/>
          <a:lstStyle/>
          <a:p>
            <a:r>
              <a:rPr lang="en-AU" dirty="0">
                <a:latin typeface="+mj-lt"/>
              </a:rPr>
              <a:t>If-then statements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FDAEE92-68B0-1179-CA21-41D7F28996E6}"/>
                  </a:ext>
                </a:extLst>
              </p:cNvPr>
              <p:cNvSpPr>
                <a:spLocks noGrp="1"/>
              </p:cNvSpPr>
              <p:nvPr>
                <p:ph type="body" sz="quarter" idx="17"/>
              </p:nvPr>
            </p:nvSpPr>
            <p:spPr>
              <a:xfrm>
                <a:off x="2482933" y="1713754"/>
                <a:ext cx="7226133" cy="927758"/>
              </a:xfrm>
            </p:spPr>
            <p:txBody>
              <a:bodyPr/>
              <a:lstStyle/>
              <a:p>
                <a:r>
                  <a:rPr lang="en-AU" sz="2400" dirty="0">
                    <a:latin typeface="+mn-lt"/>
                  </a:rPr>
                  <a:t> If </a:t>
                </a:r>
                <a14:m>
                  <m:oMath xmlns:m="http://schemas.openxmlformats.org/officeDocument/2006/math">
                    <m:r>
                      <a:rPr lang="en-AU" sz="2400" i="1" dirty="0" smtClean="0">
                        <a:latin typeface="Cambria Math" panose="02040503050406030204" pitchFamily="18" charset="0"/>
                      </a:rPr>
                      <m:t>2</m:t>
                    </m:r>
                  </m:oMath>
                </a14:m>
                <a:r>
                  <a:rPr lang="en-AU" sz="2400" dirty="0">
                    <a:latin typeface="+mn-lt"/>
                  </a:rPr>
                  <a:t> lines are parallel, then </a:t>
                </a:r>
                <a14:m>
                  <m:oMath xmlns:m="http://schemas.openxmlformats.org/officeDocument/2006/math">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𝑚</m:t>
                        </m:r>
                      </m:e>
                      <m:sub>
                        <m:r>
                          <a:rPr lang="en-AU" sz="2400" b="0" i="1" smtClean="0">
                            <a:latin typeface="Cambria Math" panose="02040503050406030204" pitchFamily="18" charset="0"/>
                          </a:rPr>
                          <m:t>1</m:t>
                        </m:r>
                      </m:sub>
                    </m:sSub>
                    <m:r>
                      <a:rPr lang="en-AU" sz="2400" b="0" i="1" smtClean="0">
                        <a:latin typeface="Cambria Math" panose="02040503050406030204" pitchFamily="18" charset="0"/>
                      </a:rPr>
                      <m:t>=</m:t>
                    </m:r>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𝑚</m:t>
                        </m:r>
                      </m:e>
                      <m:sub>
                        <m:r>
                          <a:rPr lang="en-AU" sz="2400" b="0" i="1" smtClean="0">
                            <a:latin typeface="Cambria Math" panose="02040503050406030204" pitchFamily="18" charset="0"/>
                          </a:rPr>
                          <m:t>2</m:t>
                        </m:r>
                      </m:sub>
                    </m:sSub>
                    <m:r>
                      <a:rPr lang="en-AU" sz="2400" b="0" i="1" smtClean="0">
                        <a:latin typeface="Cambria Math" panose="02040503050406030204" pitchFamily="18" charset="0"/>
                      </a:rPr>
                      <m:t>.</m:t>
                    </m:r>
                  </m:oMath>
                </a14:m>
                <a:endParaRPr lang="en-AU" sz="2400"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2FDAEE92-68B0-1179-CA21-41D7F28996E6}"/>
                  </a:ext>
                </a:extLst>
              </p:cNvPr>
              <p:cNvSpPr>
                <a:spLocks noGrp="1" noRot="1" noChangeAspect="1" noMove="1" noResize="1" noEditPoints="1" noAdjustHandles="1" noChangeArrowheads="1" noChangeShapeType="1" noTextEdit="1"/>
              </p:cNvSpPr>
              <p:nvPr>
                <p:ph type="body" sz="quarter" idx="17"/>
              </p:nvPr>
            </p:nvSpPr>
            <p:spPr>
              <a:xfrm>
                <a:off x="2482933" y="1713754"/>
                <a:ext cx="7226133" cy="927758"/>
              </a:xfrm>
              <a:blipFill>
                <a:blip r:embed="rId3"/>
                <a:stretch>
                  <a:fillRect l="-1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C05C961-82DB-9D26-1785-BC182DFD5484}"/>
                  </a:ext>
                </a:extLst>
              </p:cNvPr>
              <p:cNvSpPr txBox="1"/>
              <p:nvPr/>
            </p:nvSpPr>
            <p:spPr>
              <a:xfrm>
                <a:off x="2482933" y="3032464"/>
                <a:ext cx="7326489" cy="577850"/>
              </a:xfrm>
              <a:prstGeom prst="rect">
                <a:avLst/>
              </a:prstGeom>
              <a:noFill/>
            </p:spPr>
            <p:txBody>
              <a:bodyPr wrap="square">
                <a:spAutoFit/>
              </a:bodyPr>
              <a:lstStyle/>
              <a:p>
                <a:pPr>
                  <a:lnSpc>
                    <a:spcPct val="150000"/>
                  </a:lnSpc>
                  <a:spcAft>
                    <a:spcPts val="1200"/>
                  </a:spcAft>
                </a:pPr>
                <a:r>
                  <a:rPr lang="en-AU" dirty="0"/>
                  <a:t>If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𝑚</m:t>
                        </m:r>
                      </m:e>
                      <m:sub>
                        <m:r>
                          <a:rPr lang="en-AU" i="1">
                            <a:latin typeface="Cambria Math" panose="02040503050406030204" pitchFamily="18" charset="0"/>
                          </a:rPr>
                          <m:t>1</m:t>
                        </m:r>
                      </m:sub>
                    </m:sSub>
                    <m:r>
                      <a:rPr lang="en-AU" b="0" i="1"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𝑚</m:t>
                        </m:r>
                      </m:e>
                      <m:sub>
                        <m:r>
                          <a:rPr lang="en-AU" i="1">
                            <a:latin typeface="Cambria Math" panose="02040503050406030204" pitchFamily="18" charset="0"/>
                          </a:rPr>
                          <m:t>2</m:t>
                        </m:r>
                      </m:sub>
                    </m:sSub>
                  </m:oMath>
                </a14:m>
                <a:r>
                  <a:rPr lang="en-AU" dirty="0"/>
                  <a:t>, then the </a:t>
                </a:r>
                <a14:m>
                  <m:oMath xmlns:m="http://schemas.openxmlformats.org/officeDocument/2006/math">
                    <m:r>
                      <a:rPr lang="en-AU" i="1" dirty="0" smtClean="0">
                        <a:latin typeface="Cambria Math" panose="02040503050406030204" pitchFamily="18" charset="0"/>
                      </a:rPr>
                      <m:t>2</m:t>
                    </m:r>
                  </m:oMath>
                </a14:m>
                <a:r>
                  <a:rPr lang="en-AU" dirty="0"/>
                  <a:t> lines are parallel.</a:t>
                </a:r>
              </a:p>
            </p:txBody>
          </p:sp>
        </mc:Choice>
        <mc:Fallback xmlns="">
          <p:sp>
            <p:nvSpPr>
              <p:cNvPr id="5" name="TextBox 4">
                <a:extLst>
                  <a:ext uri="{FF2B5EF4-FFF2-40B4-BE49-F238E27FC236}">
                    <a16:creationId xmlns:a16="http://schemas.microsoft.com/office/drawing/2014/main" id="{AC05C961-82DB-9D26-1785-BC182DFD5484}"/>
                  </a:ext>
                </a:extLst>
              </p:cNvPr>
              <p:cNvSpPr txBox="1">
                <a:spLocks noRot="1" noChangeAspect="1" noMove="1" noResize="1" noEditPoints="1" noAdjustHandles="1" noChangeArrowheads="1" noChangeShapeType="1" noTextEdit="1"/>
              </p:cNvSpPr>
              <p:nvPr/>
            </p:nvSpPr>
            <p:spPr>
              <a:xfrm>
                <a:off x="2482933" y="3032464"/>
                <a:ext cx="7326489" cy="577850"/>
              </a:xfrm>
              <a:prstGeom prst="rect">
                <a:avLst/>
              </a:prstGeom>
              <a:blipFill>
                <a:blip r:embed="rId4"/>
                <a:stretch>
                  <a:fillRect l="-1248" b="-2421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C9EB6314-3411-76C4-DE51-7BCB8F3049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304283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46731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lvl="0" indent="-342900">
              <a:spcAft>
                <a:spcPts val="1200"/>
              </a:spcAft>
              <a:buFont typeface="Arial" panose="020B0604020202020204" pitchFamily="34" charset="0"/>
              <a:buChar char="•"/>
            </a:pPr>
            <a:r>
              <a:rPr lang="en-AU" sz="2000" dirty="0">
                <a:cs typeface="Arial" panose="020B0604020202020204" pitchFamily="34" charset="0"/>
              </a:rPr>
              <a:t>To be able to find the </a:t>
            </a:r>
            <a:r>
              <a:rPr lang="en-AU" sz="2000" dirty="0"/>
              <a:t>equation of a line that is parallel or perpendicular to a given line</a:t>
            </a:r>
            <a:r>
              <a:rPr lang="en-AU" dirty="0"/>
              <a:t>.</a:t>
            </a:r>
            <a:endParaRPr lang="en-AU" sz="2000" dirty="0">
              <a:cs typeface="Arial" panose="020B0604020202020204" pitchFamily="34" charset="0"/>
            </a:endParaRP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cs typeface="Arial" panose="020B0604020202020204" pitchFamily="34" charset="0"/>
              </a:rPr>
              <a:t>I can find the gradient of a line parallel to another.</a:t>
            </a:r>
          </a:p>
          <a:p>
            <a:pPr marL="342900" lvl="0" indent="-342900">
              <a:lnSpc>
                <a:spcPct val="150000"/>
              </a:lnSpc>
              <a:spcAft>
                <a:spcPts val="1200"/>
              </a:spcAft>
              <a:buFont typeface="Arial" panose="020B0604020202020204" pitchFamily="34" charset="0"/>
              <a:buChar char="•"/>
            </a:pPr>
            <a:r>
              <a:rPr lang="en-AU" sz="2000" dirty="0">
                <a:cs typeface="Arial" panose="020B0604020202020204" pitchFamily="34" charset="0"/>
              </a:rPr>
              <a:t>I can find the gradient of a line perpendicular to another.</a:t>
            </a:r>
          </a:p>
          <a:p>
            <a:pPr marL="342900" lvl="0" indent="-342900">
              <a:lnSpc>
                <a:spcPct val="150000"/>
              </a:lnSpc>
              <a:spcAft>
                <a:spcPts val="1200"/>
              </a:spcAft>
              <a:buFont typeface="Arial" panose="020B0604020202020204" pitchFamily="34" charset="0"/>
              <a:buChar char="•"/>
            </a:pPr>
            <a:r>
              <a:rPr lang="en-AU" sz="2000" dirty="0">
                <a:cs typeface="Arial" panose="020B0604020202020204" pitchFamily="34" charset="0"/>
              </a:rPr>
              <a:t>I can justify why 2 lines are parallel or perpendicular.</a:t>
            </a:r>
          </a:p>
          <a:p>
            <a:pPr marL="342900" lvl="0" indent="-342900">
              <a:lnSpc>
                <a:spcPct val="150000"/>
              </a:lnSpc>
              <a:spcAft>
                <a:spcPts val="1200"/>
              </a:spcAft>
              <a:buFont typeface="Arial" panose="020B0604020202020204" pitchFamily="34" charset="0"/>
              <a:buChar char="•"/>
            </a:pPr>
            <a:r>
              <a:rPr lang="en-AU" sz="2000" dirty="0">
                <a:cs typeface="Arial" panose="020B0604020202020204" pitchFamily="34" charset="0"/>
              </a:rPr>
              <a:t>I can find the equation of a line parallel or perpendicular to a given line, using a point and gradient.</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62144-31AA-5E0D-1DF6-AD7B47DD97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8C7D83-B991-8D3D-9239-092E12092C38}"/>
              </a:ext>
            </a:extLst>
          </p:cNvPr>
          <p:cNvSpPr>
            <a:spLocks noGrp="1"/>
          </p:cNvSpPr>
          <p:nvPr>
            <p:ph type="title"/>
          </p:nvPr>
        </p:nvSpPr>
        <p:spPr/>
        <p:txBody>
          <a:bodyPr/>
          <a:lstStyle/>
          <a:p>
            <a:r>
              <a:rPr lang="en-AU" dirty="0">
                <a:latin typeface="+mj-lt"/>
              </a:rPr>
              <a:t>Finding gradients (1) </a:t>
            </a:r>
          </a:p>
        </p:txBody>
      </p:sp>
      <p:sp>
        <p:nvSpPr>
          <p:cNvPr id="4" name="Text Placeholder 3">
            <a:extLst>
              <a:ext uri="{FF2B5EF4-FFF2-40B4-BE49-F238E27FC236}">
                <a16:creationId xmlns:a16="http://schemas.microsoft.com/office/drawing/2014/main" id="{9F1D322E-B391-DD99-EEBC-6036BDC86AE8}"/>
              </a:ext>
            </a:extLst>
          </p:cNvPr>
          <p:cNvSpPr>
            <a:spLocks noGrp="1"/>
          </p:cNvSpPr>
          <p:nvPr>
            <p:ph type="body" sz="quarter" idx="18"/>
          </p:nvPr>
        </p:nvSpPr>
        <p:spPr/>
        <p:txBody>
          <a:bodyPr/>
          <a:lstStyle/>
          <a:p>
            <a:r>
              <a:rPr lang="en-AU" dirty="0">
                <a:latin typeface="+mj-lt"/>
              </a:rPr>
              <a:t>Complete the table by finding gradients</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94EE11A-F7B2-D2F8-654C-446E4A737F94}"/>
                  </a:ext>
                </a:extLst>
              </p:cNvPr>
              <p:cNvGraphicFramePr>
                <a:graphicFrameLocks noGrp="1"/>
              </p:cNvGraphicFramePr>
              <p:nvPr>
                <p:extLst>
                  <p:ext uri="{D42A27DB-BD31-4B8C-83A1-F6EECF244321}">
                    <p14:modId xmlns:p14="http://schemas.microsoft.com/office/powerpoint/2010/main" val="2803262224"/>
                  </p:ext>
                </p:extLst>
              </p:nvPr>
            </p:nvGraphicFramePr>
            <p:xfrm>
              <a:off x="359999" y="1536343"/>
              <a:ext cx="11096276" cy="5069657"/>
            </p:xfrm>
            <a:graphic>
              <a:graphicData uri="http://schemas.openxmlformats.org/drawingml/2006/table">
                <a:tbl>
                  <a:tblPr firstRow="1" bandRow="1">
                    <a:tableStyleId>{B301B821-A1FF-4177-AEE7-76D212191A09}</a:tableStyleId>
                  </a:tblPr>
                  <a:tblGrid>
                    <a:gridCol w="2774069">
                      <a:extLst>
                        <a:ext uri="{9D8B030D-6E8A-4147-A177-3AD203B41FA5}">
                          <a16:colId xmlns:a16="http://schemas.microsoft.com/office/drawing/2014/main" val="3878319350"/>
                        </a:ext>
                      </a:extLst>
                    </a:gridCol>
                    <a:gridCol w="2774069">
                      <a:extLst>
                        <a:ext uri="{9D8B030D-6E8A-4147-A177-3AD203B41FA5}">
                          <a16:colId xmlns:a16="http://schemas.microsoft.com/office/drawing/2014/main" val="1691376952"/>
                        </a:ext>
                      </a:extLst>
                    </a:gridCol>
                    <a:gridCol w="2774069">
                      <a:extLst>
                        <a:ext uri="{9D8B030D-6E8A-4147-A177-3AD203B41FA5}">
                          <a16:colId xmlns:a16="http://schemas.microsoft.com/office/drawing/2014/main" val="2219735140"/>
                        </a:ext>
                      </a:extLst>
                    </a:gridCol>
                    <a:gridCol w="2774069">
                      <a:extLst>
                        <a:ext uri="{9D8B030D-6E8A-4147-A177-3AD203B41FA5}">
                          <a16:colId xmlns:a16="http://schemas.microsoft.com/office/drawing/2014/main" val="3415113734"/>
                        </a:ext>
                      </a:extLst>
                    </a:gridCol>
                  </a:tblGrid>
                  <a:tr h="898700">
                    <a:tc>
                      <a:txBody>
                        <a:bodyPr/>
                        <a:lstStyle/>
                        <a:p>
                          <a:pPr algn="ctr">
                            <a:lnSpc>
                              <a:spcPct val="150000"/>
                            </a:lnSpc>
                            <a:spcAft>
                              <a:spcPts val="1200"/>
                            </a:spcAft>
                          </a:pPr>
                          <a:r>
                            <a:rPr lang="en-AU" dirty="0"/>
                            <a:t>Gradient</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1200"/>
                            </a:spcAft>
                          </a:pPr>
                          <a:r>
                            <a:rPr lang="en-AU" dirty="0"/>
                            <a:t>Parallel line</a:t>
                          </a:r>
                          <a:endParaRPr lang="en-AU"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1200"/>
                            </a:spcAft>
                          </a:pPr>
                          <a:r>
                            <a:rPr lang="en-AU" dirty="0"/>
                            <a:t>Perpendicular line</a:t>
                          </a:r>
                          <a:endParaRPr lang="en-AU"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1200"/>
                            </a:spcAft>
                          </a:pPr>
                          <a:r>
                            <a:rPr lang="en-AU" dirty="0"/>
                            <a:t>A neither that could trick people</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3409145"/>
                      </a:ext>
                    </a:extLst>
                  </a:tr>
                  <a:tr h="681954">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6</m:t>
                                </m:r>
                              </m:oMath>
                            </m:oMathPara>
                          </a14:m>
                          <a:endParaRPr lang="en-AU" dirty="0">
                            <a:latin typeface="+mn-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6507589"/>
                      </a:ext>
                    </a:extLst>
                  </a:tr>
                  <a:tr h="1058219">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smtClean="0">
                                        <a:latin typeface="Cambria Math" panose="02040503050406030204" pitchFamily="18" charset="0"/>
                                      </a:rPr>
                                      <m:t>1</m:t>
                                    </m:r>
                                  </m:num>
                                  <m:den>
                                    <m:r>
                                      <a:rPr lang="en-AU" b="0" smtClean="0">
                                        <a:latin typeface="Cambria Math" panose="02040503050406030204" pitchFamily="18" charset="0"/>
                                      </a:rPr>
                                      <m:t>6</m:t>
                                    </m:r>
                                  </m:den>
                                </m:f>
                              </m:oMath>
                            </m:oMathPara>
                          </a14:m>
                          <a:endParaRPr lang="en-AU" dirty="0">
                            <a:latin typeface="+mn-lt"/>
                          </a:endParaRPr>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568547"/>
                      </a:ext>
                    </a:extLst>
                  </a:tr>
                  <a:tr h="1066876">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m:t>
                                </m:r>
                                <m:f>
                                  <m:fPr>
                                    <m:ctrlPr>
                                      <a:rPr lang="en-AU" b="0" i="1" smtClean="0">
                                        <a:latin typeface="Cambria Math" panose="02040503050406030204" pitchFamily="18" charset="0"/>
                                      </a:rPr>
                                    </m:ctrlPr>
                                  </m:fPr>
                                  <m:num>
                                    <m:r>
                                      <a:rPr lang="en-AU" b="0" smtClean="0">
                                        <a:latin typeface="Cambria Math" panose="02040503050406030204" pitchFamily="18" charset="0"/>
                                      </a:rPr>
                                      <m:t>5</m:t>
                                    </m:r>
                                  </m:num>
                                  <m:den>
                                    <m:r>
                                      <a:rPr lang="en-AU" b="0" smtClean="0">
                                        <a:latin typeface="Cambria Math" panose="02040503050406030204" pitchFamily="18" charset="0"/>
                                      </a:rPr>
                                      <m:t>6</m:t>
                                    </m:r>
                                  </m:den>
                                </m:f>
                              </m:oMath>
                            </m:oMathPara>
                          </a14:m>
                          <a:endParaRPr lang="en-AU" dirty="0">
                            <a:latin typeface="+mn-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3310885"/>
                      </a:ext>
                    </a:extLst>
                  </a:tr>
                  <a:tr h="681954">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−1.6</m:t>
                                </m:r>
                              </m:oMath>
                            </m:oMathPara>
                          </a14:m>
                          <a:endParaRPr lang="en-AU" dirty="0">
                            <a:latin typeface="+mn-lt"/>
                          </a:endParaRPr>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25983179"/>
                      </a:ext>
                    </a:extLst>
                  </a:tr>
                  <a:tr h="681954">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dirty="0" smtClean="0">
                                    <a:latin typeface="Cambria Math" panose="02040503050406030204" pitchFamily="18" charset="0"/>
                                  </a:rPr>
                                  <m:t>𝑚</m:t>
                                </m:r>
                              </m:oMath>
                            </m:oMathPara>
                          </a14:m>
                          <a:endParaRPr lang="en-AU" dirty="0">
                            <a:latin typeface="+mn-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2192836"/>
                      </a:ext>
                    </a:extLst>
                  </a:tr>
                </a:tbl>
              </a:graphicData>
            </a:graphic>
          </p:graphicFrame>
        </mc:Choice>
        <mc:Fallback xmlns="">
          <p:graphicFrame>
            <p:nvGraphicFramePr>
              <p:cNvPr id="6" name="Table 5">
                <a:extLst>
                  <a:ext uri="{FF2B5EF4-FFF2-40B4-BE49-F238E27FC236}">
                    <a16:creationId xmlns:a16="http://schemas.microsoft.com/office/drawing/2014/main" id="{494EE11A-F7B2-D2F8-654C-446E4A737F94}"/>
                  </a:ext>
                </a:extLst>
              </p:cNvPr>
              <p:cNvGraphicFramePr>
                <a:graphicFrameLocks noGrp="1"/>
              </p:cNvGraphicFramePr>
              <p:nvPr>
                <p:extLst>
                  <p:ext uri="{D42A27DB-BD31-4B8C-83A1-F6EECF244321}">
                    <p14:modId xmlns:p14="http://schemas.microsoft.com/office/powerpoint/2010/main" val="2803262224"/>
                  </p:ext>
                </p:extLst>
              </p:nvPr>
            </p:nvGraphicFramePr>
            <p:xfrm>
              <a:off x="359999" y="1536343"/>
              <a:ext cx="11096276" cy="5069657"/>
            </p:xfrm>
            <a:graphic>
              <a:graphicData uri="http://schemas.openxmlformats.org/drawingml/2006/table">
                <a:tbl>
                  <a:tblPr firstRow="1" bandRow="1">
                    <a:tableStyleId>{B301B821-A1FF-4177-AEE7-76D212191A09}</a:tableStyleId>
                  </a:tblPr>
                  <a:tblGrid>
                    <a:gridCol w="2774069">
                      <a:extLst>
                        <a:ext uri="{9D8B030D-6E8A-4147-A177-3AD203B41FA5}">
                          <a16:colId xmlns:a16="http://schemas.microsoft.com/office/drawing/2014/main" val="3878319350"/>
                        </a:ext>
                      </a:extLst>
                    </a:gridCol>
                    <a:gridCol w="2774069">
                      <a:extLst>
                        <a:ext uri="{9D8B030D-6E8A-4147-A177-3AD203B41FA5}">
                          <a16:colId xmlns:a16="http://schemas.microsoft.com/office/drawing/2014/main" val="1691376952"/>
                        </a:ext>
                      </a:extLst>
                    </a:gridCol>
                    <a:gridCol w="2774069">
                      <a:extLst>
                        <a:ext uri="{9D8B030D-6E8A-4147-A177-3AD203B41FA5}">
                          <a16:colId xmlns:a16="http://schemas.microsoft.com/office/drawing/2014/main" val="2219735140"/>
                        </a:ext>
                      </a:extLst>
                    </a:gridCol>
                    <a:gridCol w="2774069">
                      <a:extLst>
                        <a:ext uri="{9D8B030D-6E8A-4147-A177-3AD203B41FA5}">
                          <a16:colId xmlns:a16="http://schemas.microsoft.com/office/drawing/2014/main" val="3415113734"/>
                        </a:ext>
                      </a:extLst>
                    </a:gridCol>
                  </a:tblGrid>
                  <a:tr h="898700">
                    <a:tc>
                      <a:txBody>
                        <a:bodyPr/>
                        <a:lstStyle/>
                        <a:p>
                          <a:pPr algn="ctr">
                            <a:lnSpc>
                              <a:spcPct val="150000"/>
                            </a:lnSpc>
                            <a:spcAft>
                              <a:spcPts val="1200"/>
                            </a:spcAft>
                          </a:pPr>
                          <a:r>
                            <a:rPr lang="en-AU" dirty="0"/>
                            <a:t>Gradient</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1200"/>
                            </a:spcAft>
                          </a:pPr>
                          <a:r>
                            <a:rPr lang="en-AU" dirty="0"/>
                            <a:t>Parallel line</a:t>
                          </a:r>
                          <a:endParaRPr lang="en-AU"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1200"/>
                            </a:spcAft>
                          </a:pPr>
                          <a:r>
                            <a:rPr lang="en-AU" dirty="0"/>
                            <a:t>Perpendicular line</a:t>
                          </a:r>
                          <a:endParaRPr lang="en-AU"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1200"/>
                            </a:spcAft>
                          </a:pPr>
                          <a:r>
                            <a:rPr lang="en-AU" dirty="0"/>
                            <a:t>A neither that could trick people</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3409145"/>
                      </a:ext>
                    </a:extLst>
                  </a:tr>
                  <a:tr h="681954">
                    <a:tc>
                      <a:txBody>
                        <a:bodyPr/>
                        <a:lstStyle/>
                        <a:p>
                          <a:endParaRPr lang="en-US"/>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2"/>
                          <a:stretch>
                            <a:fillRect t="-131250" r="-300440" b="-513393"/>
                          </a:stretch>
                        </a:blipFill>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6507589"/>
                      </a:ext>
                    </a:extLst>
                  </a:tr>
                  <a:tr h="1058219">
                    <a:tc>
                      <a:txBody>
                        <a:bodyPr/>
                        <a:lstStyle/>
                        <a:p>
                          <a:endParaRPr lang="en-US"/>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2"/>
                          <a:stretch>
                            <a:fillRect t="-148851" r="-300440" b="-230460"/>
                          </a:stretch>
                        </a:blipFill>
                      </a:tcPr>
                    </a:tc>
                    <a:tc>
                      <a:txBody>
                        <a:bodyPr/>
                        <a:lstStyle/>
                        <a:p>
                          <a:pPr>
                            <a:lnSpc>
                              <a:spcPct val="150000"/>
                            </a:lnSpc>
                            <a:spcAft>
                              <a:spcPts val="12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568547"/>
                      </a:ext>
                    </a:extLst>
                  </a:tr>
                  <a:tr h="1066876">
                    <a:tc>
                      <a:txBody>
                        <a:bodyPr/>
                        <a:lstStyle/>
                        <a:p>
                          <a:endParaRPr lang="en-US"/>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2"/>
                          <a:stretch>
                            <a:fillRect t="-247429" r="-300440" b="-129143"/>
                          </a:stretch>
                        </a:blipFill>
                      </a:tcPr>
                    </a:tc>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3310885"/>
                      </a:ext>
                    </a:extLst>
                  </a:tr>
                  <a:tr h="681954">
                    <a:tc>
                      <a:txBody>
                        <a:bodyPr/>
                        <a:lstStyle/>
                        <a:p>
                          <a:endParaRPr lang="en-US"/>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2"/>
                          <a:stretch>
                            <a:fillRect t="-542857" r="-300440" b="-101786"/>
                          </a:stretch>
                        </a:blipFill>
                      </a:tcPr>
                    </a:tc>
                    <a:tc>
                      <a:txBody>
                        <a:bodyPr/>
                        <a:lstStyle/>
                        <a:p>
                          <a:pPr>
                            <a:lnSpc>
                              <a:spcPct val="150000"/>
                            </a:lnSpc>
                            <a:spcAft>
                              <a:spcPts val="12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25983179"/>
                      </a:ext>
                    </a:extLst>
                  </a:tr>
                  <a:tr h="681954">
                    <a:tc>
                      <a:txBody>
                        <a:bodyPr/>
                        <a:lstStyle/>
                        <a:p>
                          <a:endParaRPr lang="en-US"/>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t="-642857" r="-300440" b="-1786"/>
                          </a:stretch>
                        </a:blipFill>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endParaRPr lang="en-AU"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2192836"/>
                      </a:ext>
                    </a:extLst>
                  </a:tr>
                </a:tbl>
              </a:graphicData>
            </a:graphic>
          </p:graphicFrame>
        </mc:Fallback>
      </mc:AlternateContent>
      <p:sp>
        <p:nvSpPr>
          <p:cNvPr id="2" name="Slide Number Placeholder 1">
            <a:extLst>
              <a:ext uri="{FF2B5EF4-FFF2-40B4-BE49-F238E27FC236}">
                <a16:creationId xmlns:a16="http://schemas.microsoft.com/office/drawing/2014/main" id="{AF72A10D-F401-1868-9C85-27B3589A9D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46394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F746F5-6CBD-8684-2570-AFCE6E422412}"/>
              </a:ext>
            </a:extLst>
          </p:cNvPr>
          <p:cNvSpPr>
            <a:spLocks noGrp="1"/>
          </p:cNvSpPr>
          <p:nvPr>
            <p:ph type="title"/>
          </p:nvPr>
        </p:nvSpPr>
        <p:spPr/>
        <p:txBody>
          <a:bodyPr/>
          <a:lstStyle/>
          <a:p>
            <a:r>
              <a:rPr lang="en-AU" dirty="0">
                <a:latin typeface="+mj-lt"/>
              </a:rPr>
              <a:t>Finding gradients (2) </a:t>
            </a:r>
          </a:p>
        </p:txBody>
      </p:sp>
      <p:sp>
        <p:nvSpPr>
          <p:cNvPr id="4" name="Text Placeholder 3">
            <a:extLst>
              <a:ext uri="{FF2B5EF4-FFF2-40B4-BE49-F238E27FC236}">
                <a16:creationId xmlns:a16="http://schemas.microsoft.com/office/drawing/2014/main" id="{AE0AEF45-DB00-0BAE-E425-3873DAC9E8EF}"/>
              </a:ext>
            </a:extLst>
          </p:cNvPr>
          <p:cNvSpPr>
            <a:spLocks noGrp="1"/>
          </p:cNvSpPr>
          <p:nvPr>
            <p:ph type="body" sz="quarter" idx="18"/>
          </p:nvPr>
        </p:nvSpPr>
        <p:spPr/>
        <p:txBody>
          <a:bodyPr/>
          <a:lstStyle/>
          <a:p>
            <a:r>
              <a:rPr lang="en-AU" dirty="0">
                <a:latin typeface="+mj-lt"/>
              </a:rPr>
              <a:t>Sample answers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ADC95F25-7002-7265-70FF-FB7D54C07F94}"/>
                  </a:ext>
                </a:extLst>
              </p:cNvPr>
              <p:cNvGraphicFramePr>
                <a:graphicFrameLocks noGrp="1"/>
              </p:cNvGraphicFramePr>
              <p:nvPr>
                <p:extLst>
                  <p:ext uri="{D42A27DB-BD31-4B8C-83A1-F6EECF244321}">
                    <p14:modId xmlns:p14="http://schemas.microsoft.com/office/powerpoint/2010/main" val="4090123577"/>
                  </p:ext>
                </p:extLst>
              </p:nvPr>
            </p:nvGraphicFramePr>
            <p:xfrm>
              <a:off x="359999" y="1536343"/>
              <a:ext cx="11096276" cy="5069657"/>
            </p:xfrm>
            <a:graphic>
              <a:graphicData uri="http://schemas.openxmlformats.org/drawingml/2006/table">
                <a:tbl>
                  <a:tblPr firstRow="1" bandRow="1">
                    <a:tableStyleId>{B301B821-A1FF-4177-AEE7-76D212191A09}</a:tableStyleId>
                  </a:tblPr>
                  <a:tblGrid>
                    <a:gridCol w="2774069">
                      <a:extLst>
                        <a:ext uri="{9D8B030D-6E8A-4147-A177-3AD203B41FA5}">
                          <a16:colId xmlns:a16="http://schemas.microsoft.com/office/drawing/2014/main" val="3878319350"/>
                        </a:ext>
                      </a:extLst>
                    </a:gridCol>
                    <a:gridCol w="2774069">
                      <a:extLst>
                        <a:ext uri="{9D8B030D-6E8A-4147-A177-3AD203B41FA5}">
                          <a16:colId xmlns:a16="http://schemas.microsoft.com/office/drawing/2014/main" val="1691376952"/>
                        </a:ext>
                      </a:extLst>
                    </a:gridCol>
                    <a:gridCol w="2774069">
                      <a:extLst>
                        <a:ext uri="{9D8B030D-6E8A-4147-A177-3AD203B41FA5}">
                          <a16:colId xmlns:a16="http://schemas.microsoft.com/office/drawing/2014/main" val="2219735140"/>
                        </a:ext>
                      </a:extLst>
                    </a:gridCol>
                    <a:gridCol w="2774069">
                      <a:extLst>
                        <a:ext uri="{9D8B030D-6E8A-4147-A177-3AD203B41FA5}">
                          <a16:colId xmlns:a16="http://schemas.microsoft.com/office/drawing/2014/main" val="3415113734"/>
                        </a:ext>
                      </a:extLst>
                    </a:gridCol>
                  </a:tblGrid>
                  <a:tr h="898700">
                    <a:tc>
                      <a:txBody>
                        <a:bodyPr/>
                        <a:lstStyle/>
                        <a:p>
                          <a:pPr algn="ctr">
                            <a:lnSpc>
                              <a:spcPct val="150000"/>
                            </a:lnSpc>
                            <a:spcAft>
                              <a:spcPts val="1200"/>
                            </a:spcAft>
                          </a:pPr>
                          <a:r>
                            <a:rPr lang="en-AU" dirty="0"/>
                            <a:t>Gradient</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1200"/>
                            </a:spcAft>
                          </a:pPr>
                          <a:r>
                            <a:rPr lang="en-AU" dirty="0"/>
                            <a:t>Parallel line</a:t>
                          </a:r>
                          <a:endParaRPr lang="en-AU"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1200"/>
                            </a:spcAft>
                          </a:pPr>
                          <a:r>
                            <a:rPr lang="en-AU" dirty="0"/>
                            <a:t>Perpendicular line</a:t>
                          </a:r>
                          <a:endParaRPr lang="en-AU"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1200"/>
                            </a:spcAft>
                          </a:pPr>
                          <a:r>
                            <a:rPr lang="en-AU" dirty="0"/>
                            <a:t>A neither that could trick people</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3409145"/>
                      </a:ext>
                    </a:extLst>
                  </a:tr>
                  <a:tr h="681954">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6</m:t>
                                </m:r>
                              </m:oMath>
                            </m:oMathPara>
                          </a14:m>
                          <a:endParaRPr lang="en-AU" dirty="0">
                            <a:latin typeface="+mn-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+1</m:t>
                                </m:r>
                              </m:oMath>
                            </m:oMathPara>
                          </a14:m>
                          <a:endParaRPr lang="en-AU"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6</m:t>
                                    </m:r>
                                  </m:den>
                                </m:f>
                                <m:r>
                                  <a:rPr lang="en-AU" b="0" i="1" smtClean="0">
                                    <a:latin typeface="Cambria Math" panose="02040503050406030204" pitchFamily="18" charset="0"/>
                                  </a:rPr>
                                  <m:t>𝑥</m:t>
                                </m:r>
                                <m:r>
                                  <a:rPr lang="en-AU" b="0" i="1" smtClean="0">
                                    <a:latin typeface="Cambria Math" panose="02040503050406030204" pitchFamily="18" charset="0"/>
                                  </a:rPr>
                                  <m:t>+1</m:t>
                                </m:r>
                              </m:oMath>
                            </m:oMathPara>
                          </a14:m>
                          <a:endParaRPr lang="en-AU"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6</m:t>
                                    </m:r>
                                  </m:den>
                                </m:f>
                                <m:r>
                                  <a:rPr lang="en-AU" b="0" i="1" smtClean="0">
                                    <a:latin typeface="Cambria Math" panose="02040503050406030204" pitchFamily="18" charset="0"/>
                                  </a:rPr>
                                  <m:t>𝑥</m:t>
                                </m:r>
                                <m:r>
                                  <a:rPr lang="en-AU" b="0" i="1" smtClean="0">
                                    <a:latin typeface="Cambria Math" panose="02040503050406030204" pitchFamily="18" charset="0"/>
                                  </a:rPr>
                                  <m:t>+1</m:t>
                                </m:r>
                              </m:oMath>
                            </m:oMathPara>
                          </a14:m>
                          <a:endParaRPr lang="en-AU"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6507589"/>
                      </a:ext>
                    </a:extLst>
                  </a:tr>
                  <a:tr h="1058219">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smtClean="0">
                                        <a:latin typeface="Cambria Math" panose="02040503050406030204" pitchFamily="18" charset="0"/>
                                      </a:rPr>
                                      <m:t>1</m:t>
                                    </m:r>
                                  </m:num>
                                  <m:den>
                                    <m:r>
                                      <a:rPr lang="en-AU" b="0" smtClean="0">
                                        <a:latin typeface="Cambria Math" panose="02040503050406030204" pitchFamily="18" charset="0"/>
                                      </a:rPr>
                                      <m:t>6</m:t>
                                    </m:r>
                                  </m:den>
                                </m:f>
                              </m:oMath>
                            </m:oMathPara>
                          </a14:m>
                          <a:endParaRPr lang="en-AU" dirty="0">
                            <a:latin typeface="+mn-lt"/>
                          </a:endParaRPr>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6</m:t>
                                    </m:r>
                                  </m:den>
                                </m:f>
                                <m:r>
                                  <a:rPr lang="en-AU" b="0" i="1" smtClean="0">
                                    <a:latin typeface="Cambria Math" panose="02040503050406030204" pitchFamily="18" charset="0"/>
                                  </a:rPr>
                                  <m:t>𝑥</m:t>
                                </m:r>
                                <m:r>
                                  <a:rPr lang="en-AU" b="0" i="1" smtClean="0">
                                    <a:latin typeface="Cambria Math" panose="02040503050406030204" pitchFamily="18" charset="0"/>
                                  </a:rPr>
                                  <m:t>+2</m:t>
                                </m:r>
                              </m:oMath>
                            </m:oMathPara>
                          </a14:m>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+2 </m:t>
                                </m:r>
                              </m:oMath>
                            </m:oMathPara>
                          </a14:m>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+2</m:t>
                                </m:r>
                              </m:oMath>
                            </m:oMathPara>
                          </a14:m>
                          <a:endParaRPr lang="en-AU" dirty="0"/>
                        </a:p>
                      </a:txBody>
                      <a:tcPr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568547"/>
                      </a:ext>
                    </a:extLst>
                  </a:tr>
                  <a:tr h="1066876">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m:t>
                                </m:r>
                                <m:f>
                                  <m:fPr>
                                    <m:ctrlPr>
                                      <a:rPr lang="en-AU" b="0" i="1" smtClean="0">
                                        <a:latin typeface="Cambria Math" panose="02040503050406030204" pitchFamily="18" charset="0"/>
                                      </a:rPr>
                                    </m:ctrlPr>
                                  </m:fPr>
                                  <m:num>
                                    <m:r>
                                      <a:rPr lang="en-AU" b="0" smtClean="0">
                                        <a:latin typeface="Cambria Math" panose="02040503050406030204" pitchFamily="18" charset="0"/>
                                      </a:rPr>
                                      <m:t>5</m:t>
                                    </m:r>
                                  </m:num>
                                  <m:den>
                                    <m:r>
                                      <a:rPr lang="en-AU" b="0" smtClean="0">
                                        <a:latin typeface="Cambria Math" panose="02040503050406030204" pitchFamily="18" charset="0"/>
                                      </a:rPr>
                                      <m:t>6</m:t>
                                    </m:r>
                                  </m:den>
                                </m:f>
                              </m:oMath>
                            </m:oMathPara>
                          </a14:m>
                          <a:endParaRPr lang="en-AU" dirty="0">
                            <a:latin typeface="+mn-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6</m:t>
                                    </m:r>
                                  </m:den>
                                </m:f>
                                <m:r>
                                  <a:rPr lang="en-AU" b="0" i="1" smtClean="0">
                                    <a:latin typeface="Cambria Math" panose="02040503050406030204" pitchFamily="18" charset="0"/>
                                  </a:rPr>
                                  <m:t>𝑥</m:t>
                                </m:r>
                                <m:r>
                                  <a:rPr lang="en-AU" b="0" i="0" smtClean="0">
                                    <a:latin typeface="Cambria Math" panose="02040503050406030204" pitchFamily="18" charset="0"/>
                                  </a:rPr>
                                  <m:t>−1</m:t>
                                </m:r>
                              </m:oMath>
                            </m:oMathPara>
                          </a14:m>
                          <a:endParaRPr lang="en-AU"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6</m:t>
                                    </m:r>
                                  </m:num>
                                  <m:den>
                                    <m:r>
                                      <a:rPr lang="en-AU" b="0" i="1" smtClean="0">
                                        <a:latin typeface="Cambria Math" panose="02040503050406030204" pitchFamily="18" charset="0"/>
                                      </a:rPr>
                                      <m:t>5</m:t>
                                    </m:r>
                                  </m:den>
                                </m:f>
                                <m:r>
                                  <a:rPr lang="en-AU" b="0" i="1" smtClean="0">
                                    <a:latin typeface="Cambria Math" panose="02040503050406030204" pitchFamily="18" charset="0"/>
                                  </a:rPr>
                                  <m:t>𝑥</m:t>
                                </m:r>
                                <m:r>
                                  <a:rPr lang="en-AU" b="0" i="1" smtClean="0">
                                    <a:latin typeface="Cambria Math" panose="02040503050406030204" pitchFamily="18" charset="0"/>
                                  </a:rPr>
                                  <m:t>+1</m:t>
                                </m:r>
                              </m:oMath>
                            </m:oMathPara>
                          </a14:m>
                          <a:endParaRPr lang="en-AU"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=−1.2</m:t>
                                </m:r>
                                <m:r>
                                  <a:rPr lang="en-AU" b="0" i="1" smtClean="0">
                                    <a:latin typeface="Cambria Math" panose="02040503050406030204" pitchFamily="18" charset="0"/>
                                  </a:rPr>
                                  <m:t>𝑥</m:t>
                                </m:r>
                                <m:r>
                                  <a:rPr lang="en-AU" b="0" i="1" smtClean="0">
                                    <a:latin typeface="Cambria Math" panose="02040503050406030204" pitchFamily="18" charset="0"/>
                                  </a:rPr>
                                  <m:t>+1</m:t>
                                </m:r>
                              </m:oMath>
                            </m:oMathPara>
                          </a14:m>
                          <a:endParaRPr lang="en-AU"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3310885"/>
                      </a:ext>
                    </a:extLst>
                  </a:tr>
                  <a:tr h="681954">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−1.6</m:t>
                                </m:r>
                              </m:oMath>
                            </m:oMathPara>
                          </a14:m>
                          <a:endParaRPr lang="en-AU" dirty="0">
                            <a:latin typeface="+mn-lt"/>
                          </a:endParaRPr>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8</m:t>
                                    </m:r>
                                  </m:num>
                                  <m:den>
                                    <m:r>
                                      <a:rPr lang="en-AU" b="0" i="1" smtClean="0">
                                        <a:latin typeface="Cambria Math" panose="02040503050406030204" pitchFamily="18" charset="0"/>
                                      </a:rPr>
                                      <m:t>5</m:t>
                                    </m:r>
                                  </m:den>
                                </m:f>
                                <m:r>
                                  <a:rPr lang="en-AU" b="0" i="1" smtClean="0">
                                    <a:latin typeface="Cambria Math" panose="02040503050406030204" pitchFamily="18" charset="0"/>
                                  </a:rPr>
                                  <m:t>𝑥</m:t>
                                </m:r>
                                <m:r>
                                  <a:rPr lang="en-AU" b="0" i="1" smtClean="0">
                                    <a:latin typeface="Cambria Math" panose="02040503050406030204" pitchFamily="18" charset="0"/>
                                  </a:rPr>
                                  <m:t>+3</m:t>
                                </m:r>
                              </m:oMath>
                            </m:oMathPara>
                          </a14:m>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8</m:t>
                                    </m:r>
                                  </m:den>
                                </m:f>
                                <m:r>
                                  <a:rPr lang="en-AU" b="0" i="1" smtClean="0">
                                    <a:latin typeface="Cambria Math" panose="02040503050406030204" pitchFamily="18" charset="0"/>
                                  </a:rPr>
                                  <m:t>𝑥</m:t>
                                </m:r>
                                <m:r>
                                  <a:rPr lang="en-AU" b="0" i="1" smtClean="0">
                                    <a:latin typeface="Cambria Math" panose="02040503050406030204" pitchFamily="18" charset="0"/>
                                  </a:rPr>
                                  <m:t>+3</m:t>
                                </m:r>
                              </m:oMath>
                            </m:oMathPara>
                          </a14:m>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=6.1</m:t>
                                </m:r>
                                <m:r>
                                  <a:rPr lang="en-AU" b="0" i="1" smtClean="0">
                                    <a:latin typeface="Cambria Math" panose="02040503050406030204" pitchFamily="18" charset="0"/>
                                  </a:rPr>
                                  <m:t>𝑥</m:t>
                                </m:r>
                                <m:r>
                                  <a:rPr lang="en-AU" b="0" i="1" smtClean="0">
                                    <a:latin typeface="Cambria Math" panose="02040503050406030204" pitchFamily="18" charset="0"/>
                                  </a:rPr>
                                  <m:t>+3</m:t>
                                </m:r>
                              </m:oMath>
                            </m:oMathPara>
                          </a14:m>
                          <a:endParaRPr lang="en-AU" dirty="0"/>
                        </a:p>
                      </a:txBody>
                      <a:tcPr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25983179"/>
                      </a:ext>
                    </a:extLst>
                  </a:tr>
                  <a:tr h="681954">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dirty="0" smtClean="0">
                                    <a:latin typeface="Cambria Math" panose="02040503050406030204" pitchFamily="18" charset="0"/>
                                  </a:rPr>
                                  <m:t>𝑚</m:t>
                                </m:r>
                              </m:oMath>
                            </m:oMathPara>
                          </a14:m>
                          <a:endParaRPr lang="en-AU" dirty="0">
                            <a:latin typeface="+mn-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𝑚𝑥</m:t>
                                </m:r>
                              </m:oMath>
                            </m:oMathPara>
                          </a14:m>
                          <a:endParaRPr lang="en-AU"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𝑚</m:t>
                                    </m:r>
                                  </m:den>
                                </m:f>
                                <m:r>
                                  <a:rPr lang="en-AU" b="0" i="1" smtClean="0">
                                    <a:latin typeface="Cambria Math" panose="02040503050406030204" pitchFamily="18" charset="0"/>
                                  </a:rPr>
                                  <m:t>𝑥</m:t>
                                </m:r>
                              </m:oMath>
                            </m:oMathPara>
                          </a14:m>
                          <a:endParaRPr lang="en-AU"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𝑚</m:t>
                                    </m:r>
                                  </m:den>
                                </m:f>
                                <m:r>
                                  <a:rPr lang="en-AU" b="0" i="1" smtClean="0">
                                    <a:latin typeface="Cambria Math" panose="02040503050406030204" pitchFamily="18" charset="0"/>
                                  </a:rPr>
                                  <m:t>𝑥</m:t>
                                </m:r>
                              </m:oMath>
                            </m:oMathPara>
                          </a14:m>
                          <a:endParaRPr lang="en-AU"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2192836"/>
                      </a:ext>
                    </a:extLst>
                  </a:tr>
                </a:tbl>
              </a:graphicData>
            </a:graphic>
          </p:graphicFrame>
        </mc:Choice>
        <mc:Fallback xmlns="">
          <p:graphicFrame>
            <p:nvGraphicFramePr>
              <p:cNvPr id="5" name="Table 4">
                <a:extLst>
                  <a:ext uri="{FF2B5EF4-FFF2-40B4-BE49-F238E27FC236}">
                    <a16:creationId xmlns:a16="http://schemas.microsoft.com/office/drawing/2014/main" id="{ADC95F25-7002-7265-70FF-FB7D54C07F94}"/>
                  </a:ext>
                </a:extLst>
              </p:cNvPr>
              <p:cNvGraphicFramePr>
                <a:graphicFrameLocks noGrp="1"/>
              </p:cNvGraphicFramePr>
              <p:nvPr>
                <p:extLst>
                  <p:ext uri="{D42A27DB-BD31-4B8C-83A1-F6EECF244321}">
                    <p14:modId xmlns:p14="http://schemas.microsoft.com/office/powerpoint/2010/main" val="4090123577"/>
                  </p:ext>
                </p:extLst>
              </p:nvPr>
            </p:nvGraphicFramePr>
            <p:xfrm>
              <a:off x="359999" y="1536343"/>
              <a:ext cx="11096276" cy="5069657"/>
            </p:xfrm>
            <a:graphic>
              <a:graphicData uri="http://schemas.openxmlformats.org/drawingml/2006/table">
                <a:tbl>
                  <a:tblPr firstRow="1" bandRow="1">
                    <a:tableStyleId>{B301B821-A1FF-4177-AEE7-76D212191A09}</a:tableStyleId>
                  </a:tblPr>
                  <a:tblGrid>
                    <a:gridCol w="2774069">
                      <a:extLst>
                        <a:ext uri="{9D8B030D-6E8A-4147-A177-3AD203B41FA5}">
                          <a16:colId xmlns:a16="http://schemas.microsoft.com/office/drawing/2014/main" val="3878319350"/>
                        </a:ext>
                      </a:extLst>
                    </a:gridCol>
                    <a:gridCol w="2774069">
                      <a:extLst>
                        <a:ext uri="{9D8B030D-6E8A-4147-A177-3AD203B41FA5}">
                          <a16:colId xmlns:a16="http://schemas.microsoft.com/office/drawing/2014/main" val="1691376952"/>
                        </a:ext>
                      </a:extLst>
                    </a:gridCol>
                    <a:gridCol w="2774069">
                      <a:extLst>
                        <a:ext uri="{9D8B030D-6E8A-4147-A177-3AD203B41FA5}">
                          <a16:colId xmlns:a16="http://schemas.microsoft.com/office/drawing/2014/main" val="2219735140"/>
                        </a:ext>
                      </a:extLst>
                    </a:gridCol>
                    <a:gridCol w="2774069">
                      <a:extLst>
                        <a:ext uri="{9D8B030D-6E8A-4147-A177-3AD203B41FA5}">
                          <a16:colId xmlns:a16="http://schemas.microsoft.com/office/drawing/2014/main" val="3415113734"/>
                        </a:ext>
                      </a:extLst>
                    </a:gridCol>
                  </a:tblGrid>
                  <a:tr h="898700">
                    <a:tc>
                      <a:txBody>
                        <a:bodyPr/>
                        <a:lstStyle/>
                        <a:p>
                          <a:pPr algn="ctr">
                            <a:lnSpc>
                              <a:spcPct val="150000"/>
                            </a:lnSpc>
                            <a:spcAft>
                              <a:spcPts val="1200"/>
                            </a:spcAft>
                          </a:pPr>
                          <a:r>
                            <a:rPr lang="en-AU" dirty="0"/>
                            <a:t>Gradient</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1200"/>
                            </a:spcAft>
                          </a:pPr>
                          <a:r>
                            <a:rPr lang="en-AU" dirty="0"/>
                            <a:t>Parallel line</a:t>
                          </a:r>
                          <a:endParaRPr lang="en-AU"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1200"/>
                            </a:spcAft>
                          </a:pPr>
                          <a:r>
                            <a:rPr lang="en-AU" dirty="0"/>
                            <a:t>Perpendicular line</a:t>
                          </a:r>
                          <a:endParaRPr lang="en-AU"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1200"/>
                            </a:spcAft>
                          </a:pPr>
                          <a:r>
                            <a:rPr lang="en-AU" dirty="0"/>
                            <a:t>A neither that could trick people</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3409145"/>
                      </a:ext>
                    </a:extLst>
                  </a:tr>
                  <a:tr h="681954">
                    <a:tc>
                      <a:txBody>
                        <a:bodyPr/>
                        <a:lstStyle/>
                        <a:p>
                          <a:endParaRPr lang="en-US"/>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t="-131250" r="-300440" b="-513393"/>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l="-99781" t="-131250" r="-199781" b="-513393"/>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l="-200220" t="-131250" r="-100220" b="-513393"/>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300220" t="-131250" r="-220" b="-513393"/>
                          </a:stretch>
                        </a:blipFill>
                      </a:tcPr>
                    </a:tc>
                    <a:extLst>
                      <a:ext uri="{0D108BD9-81ED-4DB2-BD59-A6C34878D82A}">
                        <a16:rowId xmlns:a16="http://schemas.microsoft.com/office/drawing/2014/main" val="2336507589"/>
                      </a:ext>
                    </a:extLst>
                  </a:tr>
                  <a:tr h="1058219">
                    <a:tc>
                      <a:txBody>
                        <a:bodyPr/>
                        <a:lstStyle/>
                        <a:p>
                          <a:endParaRPr lang="en-US"/>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t="-148851" r="-300440" b="-230460"/>
                          </a:stretch>
                        </a:blipFill>
                      </a:tcPr>
                    </a:tc>
                    <a:tc>
                      <a:txBody>
                        <a:bodyPr/>
                        <a:lstStyle/>
                        <a:p>
                          <a:endParaRPr lang="en-US"/>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l="-99781" t="-148851" r="-199781" b="-230460"/>
                          </a:stretch>
                        </a:blipFill>
                      </a:tcPr>
                    </a:tc>
                    <a:tc>
                      <a:txBody>
                        <a:bodyPr/>
                        <a:lstStyle/>
                        <a:p>
                          <a:endParaRPr lang="en-US"/>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l="-200220" t="-148851" r="-100220" b="-230460"/>
                          </a:stretch>
                        </a:blipFill>
                      </a:tcPr>
                    </a:tc>
                    <a:tc>
                      <a:txBody>
                        <a:bodyPr/>
                        <a:lstStyle/>
                        <a:p>
                          <a:endParaRPr lang="en-US"/>
                        </a:p>
                      </a:txBody>
                      <a:tcPr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300220" t="-148851" r="-220" b="-230460"/>
                          </a:stretch>
                        </a:blipFill>
                      </a:tcPr>
                    </a:tc>
                    <a:extLst>
                      <a:ext uri="{0D108BD9-81ED-4DB2-BD59-A6C34878D82A}">
                        <a16:rowId xmlns:a16="http://schemas.microsoft.com/office/drawing/2014/main" val="119568547"/>
                      </a:ext>
                    </a:extLst>
                  </a:tr>
                  <a:tr h="1066876">
                    <a:tc>
                      <a:txBody>
                        <a:bodyPr/>
                        <a:lstStyle/>
                        <a:p>
                          <a:endParaRPr lang="en-US"/>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t="-247429" r="-300440" b="-129143"/>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l="-99781" t="-247429" r="-199781" b="-129143"/>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l="-200220" t="-247429" r="-100220" b="-129143"/>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300220" t="-247429" r="-220" b="-129143"/>
                          </a:stretch>
                        </a:blipFill>
                      </a:tcPr>
                    </a:tc>
                    <a:extLst>
                      <a:ext uri="{0D108BD9-81ED-4DB2-BD59-A6C34878D82A}">
                        <a16:rowId xmlns:a16="http://schemas.microsoft.com/office/drawing/2014/main" val="243310885"/>
                      </a:ext>
                    </a:extLst>
                  </a:tr>
                  <a:tr h="681954">
                    <a:tc>
                      <a:txBody>
                        <a:bodyPr/>
                        <a:lstStyle/>
                        <a:p>
                          <a:endParaRPr lang="en-US"/>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t="-542857" r="-300440" b="-101786"/>
                          </a:stretch>
                        </a:blipFill>
                      </a:tcPr>
                    </a:tc>
                    <a:tc>
                      <a:txBody>
                        <a:bodyPr/>
                        <a:lstStyle/>
                        <a:p>
                          <a:endParaRPr lang="en-US"/>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l="-99781" t="-542857" r="-199781" b="-101786"/>
                          </a:stretch>
                        </a:blipFill>
                      </a:tcPr>
                    </a:tc>
                    <a:tc>
                      <a:txBody>
                        <a:bodyPr/>
                        <a:lstStyle/>
                        <a:p>
                          <a:endParaRPr lang="en-US"/>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l="-200220" t="-542857" r="-100220" b="-101786"/>
                          </a:stretch>
                        </a:blipFill>
                      </a:tcPr>
                    </a:tc>
                    <a:tc>
                      <a:txBody>
                        <a:bodyPr/>
                        <a:lstStyle/>
                        <a:p>
                          <a:endParaRPr lang="en-US"/>
                        </a:p>
                      </a:txBody>
                      <a:tcPr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300220" t="-542857" r="-220" b="-101786"/>
                          </a:stretch>
                        </a:blipFill>
                      </a:tcPr>
                    </a:tc>
                    <a:extLst>
                      <a:ext uri="{0D108BD9-81ED-4DB2-BD59-A6C34878D82A}">
                        <a16:rowId xmlns:a16="http://schemas.microsoft.com/office/drawing/2014/main" val="1325983179"/>
                      </a:ext>
                    </a:extLst>
                  </a:tr>
                  <a:tr h="681954">
                    <a:tc>
                      <a:txBody>
                        <a:bodyPr/>
                        <a:lstStyle/>
                        <a:p>
                          <a:endParaRPr lang="en-US"/>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t="-642857" r="-300440" b="-1786"/>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99781" t="-642857" r="-199781" b="-1786"/>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220" t="-642857" r="-100220" b="-1786"/>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00220" t="-642857" r="-220" b="-1786"/>
                          </a:stretch>
                        </a:blipFill>
                      </a:tcPr>
                    </a:tc>
                    <a:extLst>
                      <a:ext uri="{0D108BD9-81ED-4DB2-BD59-A6C34878D82A}">
                        <a16:rowId xmlns:a16="http://schemas.microsoft.com/office/drawing/2014/main" val="1552192836"/>
                      </a:ext>
                    </a:extLst>
                  </a:tr>
                </a:tbl>
              </a:graphicData>
            </a:graphic>
          </p:graphicFrame>
        </mc:Fallback>
      </mc:AlternateContent>
      <p:sp>
        <p:nvSpPr>
          <p:cNvPr id="2" name="Slide Number Placeholder 1">
            <a:extLst>
              <a:ext uri="{FF2B5EF4-FFF2-40B4-BE49-F238E27FC236}">
                <a16:creationId xmlns:a16="http://schemas.microsoft.com/office/drawing/2014/main" id="{70C591F4-CBAA-371C-8553-9B0682EDFCF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08309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a:xfrm>
            <a:off x="354001" y="360000"/>
            <a:ext cx="11484000" cy="545601"/>
          </a:xfrm>
        </p:spPr>
        <p:txBody>
          <a:bodyPr/>
          <a:lstStyle/>
          <a:p>
            <a:r>
              <a:rPr lang="en-AU" dirty="0">
                <a:latin typeface="+mj-lt"/>
              </a:rPr>
              <a:t>Finding a line perpendicular to another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54001" y="1017624"/>
            <a:ext cx="11483998" cy="356423"/>
          </a:xfrm>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E29ADE0-DE2D-8F82-FD39-B343992EC5E4}"/>
                  </a:ext>
                </a:extLst>
              </p:cNvPr>
              <p:cNvSpPr txBox="1"/>
              <p:nvPr/>
            </p:nvSpPr>
            <p:spPr>
              <a:xfrm>
                <a:off x="354001" y="1502683"/>
                <a:ext cx="8953333" cy="995492"/>
              </a:xfrm>
              <a:prstGeom prst="rect">
                <a:avLst/>
              </a:prstGeom>
              <a:noFill/>
            </p:spPr>
            <p:txBody>
              <a:bodyPr wrap="square" lIns="0" tIns="0" rIns="0" bIns="0" rtlCol="0">
                <a:noAutofit/>
              </a:bodyPr>
              <a:lstStyle/>
              <a:p>
                <a:pPr algn="l"/>
                <a:r>
                  <a:rPr lang="en-AU" sz="1800" dirty="0"/>
                  <a:t>Find the equation of the line perpendicular to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𝑥</m:t>
                    </m:r>
                    <m:r>
                      <a:rPr lang="en-AU" sz="1800" b="0" i="1" smtClean="0">
                        <a:latin typeface="Cambria Math" panose="02040503050406030204" pitchFamily="18" charset="0"/>
                      </a:rPr>
                      <m:t>+4</m:t>
                    </m:r>
                  </m:oMath>
                </a14:m>
                <a:r>
                  <a:rPr lang="en-AU" sz="1800" dirty="0"/>
                  <a:t> and through the point (1,4).</a:t>
                </a:r>
              </a:p>
            </p:txBody>
          </p:sp>
        </mc:Choice>
        <mc:Fallback xmlns="">
          <p:sp>
            <p:nvSpPr>
              <p:cNvPr id="5" name="TextBox 4">
                <a:extLst>
                  <a:ext uri="{FF2B5EF4-FFF2-40B4-BE49-F238E27FC236}">
                    <a16:creationId xmlns:a16="http://schemas.microsoft.com/office/drawing/2014/main" id="{1E29ADE0-DE2D-8F82-FD39-B343992EC5E4}"/>
                  </a:ext>
                </a:extLst>
              </p:cNvPr>
              <p:cNvSpPr txBox="1">
                <a:spLocks noRot="1" noChangeAspect="1" noMove="1" noResize="1" noEditPoints="1" noAdjustHandles="1" noChangeArrowheads="1" noChangeShapeType="1" noTextEdit="1"/>
              </p:cNvSpPr>
              <p:nvPr/>
            </p:nvSpPr>
            <p:spPr>
              <a:xfrm>
                <a:off x="354001" y="1502683"/>
                <a:ext cx="8953333" cy="995492"/>
              </a:xfrm>
              <a:prstGeom prst="rect">
                <a:avLst/>
              </a:prstGeom>
              <a:blipFill>
                <a:blip r:embed="rId3"/>
                <a:stretch>
                  <a:fillRect l="-1566" t="-18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D8F857C-DA82-D927-6F22-02B5A4C5E636}"/>
                  </a:ext>
                </a:extLst>
              </p:cNvPr>
              <p:cNvSpPr txBox="1"/>
              <p:nvPr/>
            </p:nvSpPr>
            <p:spPr>
              <a:xfrm>
                <a:off x="1704639" y="2159065"/>
                <a:ext cx="6716888" cy="2073249"/>
              </a:xfrm>
              <a:prstGeom prst="rect">
                <a:avLst/>
              </a:prstGeom>
              <a:noFill/>
            </p:spPr>
            <p:txBody>
              <a:bodyPr wrap="none" lIns="0" tIns="0" rIns="0" bIns="0" rtlCol="0">
                <a:noAutofit/>
              </a:bodyPr>
              <a:lstStyle/>
              <a:p>
                <a:pPr>
                  <a:lnSpc>
                    <a:spcPct val="150000"/>
                  </a:lnSpc>
                  <a:spcAft>
                    <a:spcPts val="1200"/>
                  </a:spcAft>
                </a:pPr>
                <a14:m>
                  <m:oMath xmlns:m="http://schemas.openxmlformats.org/officeDocument/2006/math">
                    <m:sSub>
                      <m:sSubPr>
                        <m:ctrlPr>
                          <a:rPr lang="en-AU" sz="2000" i="1" smtClean="0">
                            <a:latin typeface="Cambria Math" panose="02040503050406030204" pitchFamily="18" charset="0"/>
                          </a:rPr>
                        </m:ctrlPr>
                      </m:sSubPr>
                      <m:e>
                        <m:r>
                          <a:rPr lang="en-AU" sz="2000" b="0" i="1" smtClean="0">
                            <a:latin typeface="Cambria Math" panose="02040503050406030204" pitchFamily="18" charset="0"/>
                          </a:rPr>
                          <m:t>𝑚</m:t>
                        </m:r>
                      </m:e>
                      <m:sub>
                        <m:r>
                          <a:rPr lang="en-AU" sz="2000" b="0" i="1" smtClean="0">
                            <a:latin typeface="Cambria Math" panose="02040503050406030204" pitchFamily="18" charset="0"/>
                          </a:rPr>
                          <m:t>1</m:t>
                        </m:r>
                      </m:sub>
                    </m:sSub>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2</m:t>
                        </m:r>
                      </m:num>
                      <m:den>
                        <m:r>
                          <a:rPr lang="en-AU" sz="2000" b="0" i="1" smtClean="0">
                            <a:latin typeface="Cambria Math" panose="02040503050406030204" pitchFamily="18" charset="0"/>
                          </a:rPr>
                          <m:t>3</m:t>
                        </m:r>
                      </m:den>
                    </m:f>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𝑚</m:t>
                        </m:r>
                      </m:e>
                      <m:sub>
                        <m:r>
                          <a:rPr lang="en-AU" sz="2000" b="0" i="1" smtClean="0">
                            <a:latin typeface="Cambria Math" panose="02040503050406030204" pitchFamily="18" charset="0"/>
                          </a:rPr>
                          <m:t>2</m:t>
                        </m:r>
                      </m:sub>
                    </m:sSub>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3</m:t>
                        </m:r>
                      </m:num>
                      <m:den>
                        <m:r>
                          <a:rPr lang="en-AU" sz="2000" b="0" i="1" smtClean="0">
                            <a:latin typeface="Cambria Math" panose="02040503050406030204" pitchFamily="18" charset="0"/>
                          </a:rPr>
                          <m:t>2</m:t>
                        </m:r>
                      </m:den>
                    </m:f>
                  </m:oMath>
                </a14:m>
                <a:r>
                  <a:rPr lang="en-AU" sz="2000" dirty="0"/>
                  <a:t> (</a:t>
                </a:r>
                <a14:m>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𝑚</m:t>
                        </m:r>
                      </m:e>
                      <m:sub>
                        <m:r>
                          <a:rPr lang="en-AU" sz="2000" i="1">
                            <a:latin typeface="Cambria Math" panose="02040503050406030204" pitchFamily="18" charset="0"/>
                          </a:rPr>
                          <m:t>1</m:t>
                        </m:r>
                      </m:sub>
                    </m:sSub>
                    <m: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𝑚</m:t>
                        </m:r>
                      </m:e>
                      <m:sub>
                        <m:r>
                          <a:rPr lang="en-AU" sz="2000" i="1">
                            <a:latin typeface="Cambria Math" panose="02040503050406030204" pitchFamily="18" charset="0"/>
                          </a:rPr>
                          <m:t>2</m:t>
                        </m:r>
                      </m:sub>
                    </m:sSub>
                    <m:r>
                      <a:rPr lang="en-AU" sz="2000" i="1">
                        <a:latin typeface="Cambria Math" panose="02040503050406030204" pitchFamily="18" charset="0"/>
                      </a:rPr>
                      <m:t>=−1</m:t>
                    </m:r>
                  </m:oMath>
                </a14:m>
                <a:r>
                  <a:rPr lang="en-AU" sz="2000" dirty="0"/>
                  <a:t> for perpendicular lines)</a:t>
                </a:r>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𝑦</m:t>
                          </m:r>
                        </m:e>
                        <m:sub>
                          <m:r>
                            <a:rPr lang="en-AU" sz="2000" b="0" i="1" smtClean="0">
                              <a:latin typeface="Cambria Math" panose="02040503050406030204" pitchFamily="18" charset="0"/>
                            </a:rPr>
                            <m:t>1</m:t>
                          </m:r>
                        </m:sub>
                      </m:sSub>
                      <m:r>
                        <m:rPr>
                          <m:aln/>
                        </m:rPr>
                        <a:rPr lang="en-AU" sz="2000" b="0" i="1" smtClean="0">
                          <a:latin typeface="Cambria Math" panose="02040503050406030204" pitchFamily="18" charset="0"/>
                        </a:rPr>
                        <m:t>=</m:t>
                      </m:r>
                      <m:r>
                        <a:rPr lang="en-AU" sz="2000" b="0" i="1" smtClean="0">
                          <a:latin typeface="Cambria Math" panose="02040503050406030204" pitchFamily="18" charset="0"/>
                        </a:rPr>
                        <m:t>𝑚</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𝑥</m:t>
                              </m:r>
                            </m:e>
                            <m:sub>
                              <m:r>
                                <a:rPr lang="en-AU" sz="2000" b="0" i="1" smtClean="0">
                                  <a:latin typeface="Cambria Math" panose="02040503050406030204" pitchFamily="18" charset="0"/>
                                </a:rPr>
                                <m:t>1</m:t>
                              </m:r>
                            </m:sub>
                          </m:sSub>
                        </m:e>
                      </m:d>
                    </m:oMath>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−4</m:t>
                      </m:r>
                      <m:r>
                        <m:rPr>
                          <m:aln/>
                        </m:rPr>
                        <a:rPr lang="en-AU" sz="2000" b="0" i="1" smtClean="0">
                          <a:latin typeface="Cambria Math" panose="02040503050406030204" pitchFamily="18" charset="0"/>
                        </a:rPr>
                        <m:t>=</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3</m:t>
                          </m:r>
                        </m:num>
                        <m:den>
                          <m:r>
                            <a:rPr lang="en-AU" sz="2000" b="0" i="1" smtClean="0">
                              <a:latin typeface="Cambria Math" panose="02040503050406030204" pitchFamily="18" charset="0"/>
                            </a:rPr>
                            <m:t>2</m:t>
                          </m:r>
                        </m:den>
                      </m:f>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−1</m:t>
                          </m:r>
                        </m:e>
                      </m:d>
                    </m:oMath>
                    <m:oMath xmlns:m="http://schemas.openxmlformats.org/officeDocument/2006/math">
                      <m:r>
                        <a:rPr lang="en-AU" sz="2000" b="0" i="1" smtClean="0">
                          <a:latin typeface="Cambria Math" panose="02040503050406030204" pitchFamily="18" charset="0"/>
                        </a:rPr>
                        <m:t>2</m:t>
                      </m:r>
                      <m:r>
                        <a:rPr lang="en-AU" sz="2000" b="0" i="1" smtClean="0">
                          <a:latin typeface="Cambria Math" panose="02040503050406030204" pitchFamily="18" charset="0"/>
                        </a:rPr>
                        <m:t>𝑦</m:t>
                      </m:r>
                      <m:r>
                        <a:rPr lang="en-AU" sz="2000" b="0" i="1" smtClean="0">
                          <a:latin typeface="Cambria Math" panose="02040503050406030204" pitchFamily="18" charset="0"/>
                        </a:rPr>
                        <m:t>−8</m:t>
                      </m:r>
                      <m:r>
                        <m:rPr>
                          <m:aln/>
                        </m:rPr>
                        <a:rPr lang="en-AU" sz="2000" b="0" i="1" smtClean="0">
                          <a:latin typeface="Cambria Math" panose="02040503050406030204" pitchFamily="18" charset="0"/>
                        </a:rPr>
                        <m:t>=</m:t>
                      </m:r>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+1</m:t>
                      </m:r>
                    </m:oMath>
                    <m:oMath xmlns:m="http://schemas.openxmlformats.org/officeDocument/2006/math">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+2</m:t>
                      </m:r>
                      <m:r>
                        <a:rPr lang="en-AU" sz="2000" b="0" i="1" smtClean="0">
                          <a:latin typeface="Cambria Math" panose="02040503050406030204" pitchFamily="18" charset="0"/>
                        </a:rPr>
                        <m:t>𝑦</m:t>
                      </m:r>
                      <m:r>
                        <a:rPr lang="en-AU" sz="2000" b="0" i="1" smtClean="0">
                          <a:latin typeface="Cambria Math" panose="02040503050406030204" pitchFamily="18" charset="0"/>
                        </a:rPr>
                        <m:t>−9</m:t>
                      </m:r>
                      <m:r>
                        <m:rPr>
                          <m:aln/>
                        </m:rPr>
                        <a:rPr lang="en-AU" sz="2000" b="0" i="1" smtClean="0">
                          <a:latin typeface="Cambria Math" panose="02040503050406030204" pitchFamily="18" charset="0"/>
                        </a:rPr>
                        <m:t>=</m:t>
                      </m:r>
                      <m:r>
                        <a:rPr lang="en-AU" sz="2000" b="0" i="1" smtClean="0">
                          <a:latin typeface="Cambria Math" panose="02040503050406030204" pitchFamily="18" charset="0"/>
                        </a:rPr>
                        <m:t>0</m:t>
                      </m:r>
                    </m:oMath>
                  </m:oMathPara>
                </a14:m>
                <a:endParaRPr lang="en-AU" sz="2000" dirty="0"/>
              </a:p>
            </p:txBody>
          </p:sp>
        </mc:Choice>
        <mc:Fallback xmlns="">
          <p:sp>
            <p:nvSpPr>
              <p:cNvPr id="6" name="TextBox 5">
                <a:extLst>
                  <a:ext uri="{FF2B5EF4-FFF2-40B4-BE49-F238E27FC236}">
                    <a16:creationId xmlns:a16="http://schemas.microsoft.com/office/drawing/2014/main" id="{AD8F857C-DA82-D927-6F22-02B5A4C5E636}"/>
                  </a:ext>
                </a:extLst>
              </p:cNvPr>
              <p:cNvSpPr txBox="1">
                <a:spLocks noRot="1" noChangeAspect="1" noMove="1" noResize="1" noEditPoints="1" noAdjustHandles="1" noChangeArrowheads="1" noChangeShapeType="1" noTextEdit="1"/>
              </p:cNvSpPr>
              <p:nvPr/>
            </p:nvSpPr>
            <p:spPr>
              <a:xfrm>
                <a:off x="1704639" y="2159065"/>
                <a:ext cx="6716888" cy="2073249"/>
              </a:xfrm>
              <a:prstGeom prst="rect">
                <a:avLst/>
              </a:prstGeom>
              <a:blipFill>
                <a:blip r:embed="rId4"/>
                <a:stretch>
                  <a:fillRect b="-44118"/>
                </a:stretch>
              </a:blipFill>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FC03EC76-F668-3EB6-7CD1-D416ECB480B0}"/>
              </a:ext>
            </a:extLst>
          </p:cNvPr>
          <p:cNvSpPr/>
          <p:nvPr/>
        </p:nvSpPr>
        <p:spPr>
          <a:xfrm>
            <a:off x="589003" y="3630820"/>
            <a:ext cx="3051113" cy="1489340"/>
          </a:xfrm>
          <a:prstGeom prst="wedgeRoundRectCallout">
            <a:avLst>
              <a:gd name="adj1" fmla="val 37399"/>
              <a:gd name="adj2" fmla="val -1072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Describe how the gradient of the perpendicular line was found.</a:t>
            </a:r>
          </a:p>
        </p:txBody>
      </p:sp>
      <p:sp>
        <p:nvSpPr>
          <p:cNvPr id="11" name="Speech Bubble: Rectangle with Corners Rounded 10">
            <a:extLst>
              <a:ext uri="{FF2B5EF4-FFF2-40B4-BE49-F238E27FC236}">
                <a16:creationId xmlns:a16="http://schemas.microsoft.com/office/drawing/2014/main" id="{5CC594C4-E358-AA5E-BC69-EC10EBBB71F0}"/>
              </a:ext>
            </a:extLst>
          </p:cNvPr>
          <p:cNvSpPr/>
          <p:nvPr/>
        </p:nvSpPr>
        <p:spPr>
          <a:xfrm>
            <a:off x="7567654" y="3309036"/>
            <a:ext cx="4035342" cy="1489340"/>
          </a:xfrm>
          <a:prstGeom prst="wedgeRoundRectCallout">
            <a:avLst>
              <a:gd name="adj1" fmla="val -54976"/>
              <a:gd name="adj2" fmla="val -877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What is the equation of the line through the same point but parallel rather than perpendicular?</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C3D9D520-CE61-9265-35C1-827FEAD253C5}"/>
                  </a:ext>
                </a:extLst>
              </p:cNvPr>
              <p:cNvSpPr/>
              <p:nvPr/>
            </p:nvSpPr>
            <p:spPr>
              <a:xfrm>
                <a:off x="6988781" y="5008660"/>
                <a:ext cx="3602194" cy="1489340"/>
              </a:xfrm>
              <a:prstGeom prst="wedgeRoundRectCallout">
                <a:avLst>
                  <a:gd name="adj1" fmla="val -67987"/>
                  <a:gd name="adj2" fmla="val -669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How would you find the gradient if the line was written in general form (</a:t>
                </a:r>
                <a14:m>
                  <m:oMath xmlns:m="http://schemas.openxmlformats.org/officeDocument/2006/math">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−3</m:t>
                    </m:r>
                    <m:r>
                      <a:rPr lang="en-AU" sz="1800" b="0" i="1" smtClean="0">
                        <a:latin typeface="Cambria Math" panose="02040503050406030204" pitchFamily="18" charset="0"/>
                      </a:rPr>
                      <m:t>𝑦</m:t>
                    </m:r>
                    <m:r>
                      <a:rPr lang="en-AU" sz="1800" b="0" i="1" smtClean="0">
                        <a:latin typeface="Cambria Math" panose="02040503050406030204" pitchFamily="18" charset="0"/>
                      </a:rPr>
                      <m:t>+12=0)</m:t>
                    </m:r>
                  </m:oMath>
                </a14:m>
                <a:r>
                  <a:rPr lang="en-AU" sz="1800" dirty="0"/>
                  <a:t>?</a:t>
                </a:r>
              </a:p>
            </p:txBody>
          </p:sp>
        </mc:Choice>
        <mc:Fallback xmlns="">
          <p:sp>
            <p:nvSpPr>
              <p:cNvPr id="7" name="Speech Bubble: Rectangle with Corners Rounded 6">
                <a:extLst>
                  <a:ext uri="{FF2B5EF4-FFF2-40B4-BE49-F238E27FC236}">
                    <a16:creationId xmlns:a16="http://schemas.microsoft.com/office/drawing/2014/main" id="{C3D9D520-CE61-9265-35C1-827FEAD253C5}"/>
                  </a:ext>
                </a:extLst>
              </p:cNvPr>
              <p:cNvSpPr>
                <a:spLocks noRot="1" noChangeAspect="1" noMove="1" noResize="1" noEditPoints="1" noAdjustHandles="1" noChangeArrowheads="1" noChangeShapeType="1" noTextEdit="1"/>
              </p:cNvSpPr>
              <p:nvPr/>
            </p:nvSpPr>
            <p:spPr>
              <a:xfrm>
                <a:off x="6988781" y="5008660"/>
                <a:ext cx="3602194" cy="1489340"/>
              </a:xfrm>
              <a:prstGeom prst="wedgeRoundRectCallout">
                <a:avLst>
                  <a:gd name="adj1" fmla="val -67987"/>
                  <a:gd name="adj2" fmla="val -66990"/>
                  <a:gd name="adj3" fmla="val 16667"/>
                </a:avLst>
              </a:prstGeom>
              <a:blipFill>
                <a:blip r:embed="rId5"/>
                <a:stretch>
                  <a:fillRect r="-71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7"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Mathematics MASTER 11-12 PowerPoint NEW</Template>
  <TotalTime>0</TotalTime>
  <Words>1247</Words>
  <Application>Microsoft Office PowerPoint</Application>
  <PresentationFormat>Widescreen</PresentationFormat>
  <Paragraphs>122</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Cambria Math</vt:lpstr>
      <vt:lpstr>Public Sans</vt:lpstr>
      <vt:lpstr>Arial</vt:lpstr>
      <vt:lpstr>Times New Roman</vt:lpstr>
      <vt:lpstr>NSWG Corporate</vt:lpstr>
      <vt:lpstr>Parallel and perpendicular lines</vt:lpstr>
      <vt:lpstr>Connecting learning</vt:lpstr>
      <vt:lpstr>Perpendicular lines</vt:lpstr>
      <vt:lpstr>Parallel lines</vt:lpstr>
      <vt:lpstr>Learning intentions and success criteria</vt:lpstr>
      <vt:lpstr>Finding gradients (1) </vt:lpstr>
      <vt:lpstr>Finding gradients (2) </vt:lpstr>
      <vt:lpstr>Releasing responsibility</vt:lpstr>
      <vt:lpstr>Finding a line perpendicular to another (1)</vt:lpstr>
      <vt:lpstr>Finding a line perpendicular to another (2) </vt:lpstr>
      <vt:lpstr>Compare the pair</vt:lpstr>
      <vt:lpstr>Independent practice</vt:lpstr>
      <vt:lpstr>Use the digits 0-9  </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lesson 8 – Parallel and perpendicular lines, slide deck – Mathematics Advanced</dc:title>
  <dc:creator>NSW Department of Education</dc:creator>
  <dcterms:created xsi:type="dcterms:W3CDTF">2025-12-03T00:26:34Z</dcterms:created>
  <dcterms:modified xsi:type="dcterms:W3CDTF">2025-12-09T01:06:36Z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2025-12-03T00:27:21Z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a5ba2b70-1eb0-47f8-8eb6-9133a12184f2</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