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4"/>
  </p:notesMasterIdLst>
  <p:handoutMasterIdLst>
    <p:handoutMasterId r:id="rId25"/>
  </p:handoutMasterIdLst>
  <p:sldIdLst>
    <p:sldId id="26505" r:id="rId2"/>
    <p:sldId id="26383" r:id="rId3"/>
    <p:sldId id="26538" r:id="rId4"/>
    <p:sldId id="26507" r:id="rId5"/>
    <p:sldId id="26525" r:id="rId6"/>
    <p:sldId id="271" r:id="rId7"/>
    <p:sldId id="289" r:id="rId8"/>
    <p:sldId id="26506" r:id="rId9"/>
    <p:sldId id="26537" r:id="rId10"/>
    <p:sldId id="26508" r:id="rId11"/>
    <p:sldId id="26535" r:id="rId12"/>
    <p:sldId id="26536" r:id="rId13"/>
    <p:sldId id="26509" r:id="rId14"/>
    <p:sldId id="26530" r:id="rId15"/>
    <p:sldId id="26528" r:id="rId16"/>
    <p:sldId id="26524" r:id="rId17"/>
    <p:sldId id="26531" r:id="rId18"/>
    <p:sldId id="26529" r:id="rId19"/>
    <p:sldId id="26534" r:id="rId20"/>
    <p:sldId id="26532" r:id="rId21"/>
    <p:sldId id="360" r:id="rId22"/>
    <p:sldId id="361" r:id="rId23"/>
  </p:sldIdLst>
  <p:sldSz cx="12192000" cy="6858000"/>
  <p:notesSz cx="6858000" cy="9144000"/>
  <p:embeddedFontLst>
    <p:embeddedFont>
      <p:font typeface="Cambria Math" panose="02040503050406030204" pitchFamily="18" charset="0"/>
      <p:regular r:id="rId26"/>
    </p:embeddedFont>
    <p:embeddedFont>
      <p:font typeface="Public Sans" pitchFamily="2" charset="0"/>
      <p:regular r:id="rId27"/>
      <p:bold r:id="rId28"/>
      <p:italic r:id="rId29"/>
      <p:boldItalic r:id="rId3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1F9DAA67-1999-CDD5-89B9-99579500886D}" name="Belinda Zammit" initials="BZ" userId="S::Belinda.Zammit3@det.nsw.edu.au::19300e28-55a3-4c43-b3ac-256c5f3db2f0"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ABA76B-0565-46F2-A352-E8ED3CCB1B3D}" v="1" dt="2025-12-09T01:05:21.60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08" y="67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9/12/2025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9/12/2025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4152033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BCA62-BD0D-3434-CFB1-4AAFC7478B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D7560F-3786-F3B0-1713-9BB89FC6F9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F2B77C-A641-4691-19B7-7F3F1F39455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7675766-4A0C-DF6D-F724-CF97FBFFDCC2}"/>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371190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4152033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1DBD6-152F-DB6D-2D92-F6289C33A6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6A471-E1AF-C7DB-4813-EE11537B96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8F76A-3D55-3B00-A6F8-272D06000FC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57F4AE9-EC31-DFAA-F9B3-CE751D8EC5A4}"/>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446117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FB298-594B-00DA-E618-0CB8DCB7C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C8E6FE-D643-DEEE-1D21-9CFBEBA435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E774AE-8A62-9475-4D63-2064A048592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41FB217-5450-0CAE-1C93-2C25617916A6}"/>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467413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BCA62-BD0D-3434-CFB1-4AAFC7478B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D7560F-3786-F3B0-1713-9BB89FC6F9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F2B77C-A641-4691-19B7-7F3F1F39455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7675766-4A0C-DF6D-F724-CF97FBFFDCC2}"/>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371190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D15E3-449E-958B-E1E0-52098A4829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0E9351-FF76-EC64-0C4C-9CE7B038CE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AD6E9E-D3FA-0DCC-C4FC-5B514FE167E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BEE5A44-9620-319C-29A1-70640864D3E2}"/>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110545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35378-559F-1461-CC7C-25F1341F03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38E9F8-28A9-D5F8-0883-C6EB4A0E0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2E611F-E6D3-9AD4-933C-4F84C49981C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C5FA49E-8DC9-AA95-33E2-4493D23A8024}"/>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043875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32A30-3669-6CE1-94DD-12774D66CB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19E75-2058-05BB-ACE8-67356E2F6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C4FE89-C837-91BE-B168-E887DFD783C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0C7C688-6961-7D8F-507E-C535AD141A8A}"/>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747422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B0EB0-9192-460E-01BE-218A0826F8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4C6DA-F390-0A38-E095-2904FD634F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0C946A-8CBA-E0B9-519A-D3AA651ED5A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E733DE0-4097-DA31-0813-85F8D4BF2232}"/>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402243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4A68E-17C6-41D9-C526-8B5B1E2ED9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FC3C0-13CD-6FDF-0AA9-5E4BAAAF34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11EB38-0F12-C926-B433-549AE30D208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C632072-A10A-AAFE-7B2D-DF6A47D61809}"/>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772924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38CB0-A242-C09A-18A5-F06B253C03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B42F0-8C82-7172-5EB5-E437902E65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6D65EA-2AEE-1099-8C39-AEE075BDE1C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4B556A6-904A-51F9-9979-83CB57FFD290}"/>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630494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E3C83-43C6-AD4C-734B-76B87BF747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A88F5-B2E0-EC01-CB54-4C61243762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B01D38-CFB3-18F9-B2F3-F48BF385EA0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591A8A6-4A78-F2B6-C925-1D6F18093220}"/>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675697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19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geogebra.org/"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www.geogebra.org/m/dkr4hfm9" TargetMode="External"/><Relationship Id="rId4" Type="http://schemas.openxmlformats.org/officeDocument/2006/relationships/hyperlink" Target="https://www.geogebra.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www.geogebra.org/m/dkr4hfm9" TargetMode="External"/><Relationship Id="rId5" Type="http://schemas.openxmlformats.org/officeDocument/2006/relationships/hyperlink" Target="https://www.geogebra.org/"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Differentiating</a:t>
            </a:r>
            <a:r>
              <a:rPr lang="en-AU" dirty="0">
                <a:latin typeface="+mj-lt"/>
                <a:ea typeface="Times New Roman" panose="02020603050405020304" pitchFamily="18" charset="0"/>
              </a:rPr>
              <a:t> by first principles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Foundations of differentiation</a:t>
            </a:r>
          </a:p>
        </p:txBody>
      </p:sp>
      <p:pic>
        <p:nvPicPr>
          <p:cNvPr id="2" name="Picture 1" descr="A group of people in a classroom.">
            <a:extLst>
              <a:ext uri="{FF2B5EF4-FFF2-40B4-BE49-F238E27FC236}">
                <a16:creationId xmlns:a16="http://schemas.microsoft.com/office/drawing/2014/main" id="{9233997A-3372-3D68-65D2-61CBDD5B7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7468" y="0"/>
            <a:ext cx="5065222" cy="685800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a:latin typeface="+mj-lt"/>
                  </a:rPr>
                  <a:t>Differentiate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r>
                  <a:rPr lang="en-AU">
                    <a:latin typeface="+mj-lt"/>
                  </a:rPr>
                  <a:t> by first principles (1)</a:t>
                </a:r>
              </a:p>
            </p:txBody>
          </p:sp>
        </mc:Choice>
        <mc:Fallback xmlns="">
          <p:sp>
            <p:nvSpPr>
              <p:cNvPr id="4" name="Title 3">
                <a:extLst>
                  <a:ext uri="{FF2B5EF4-FFF2-40B4-BE49-F238E27FC236}">
                    <a16:creationId xmlns:a16="http://schemas.microsoft.com/office/drawing/2014/main" id="{920994A1-6280-637C-A32E-0A999DF0F5FE}"/>
                  </a:ext>
                </a:extLst>
              </p:cNvPr>
              <p:cNvSpPr>
                <a:spLocks noGrp="1" noRot="1" noChangeAspect="1" noMove="1" noResize="1" noEditPoints="1" noAdjustHandles="1" noChangeArrowheads="1" noChangeShapeType="1" noTextEdit="1"/>
              </p:cNvSpPr>
              <p:nvPr>
                <p:ph type="title"/>
              </p:nvPr>
            </p:nvSpPr>
            <p:spPr>
              <a:blipFill>
                <a:blip r:embed="rId3"/>
                <a:stretch>
                  <a:fillRect l="-2389" t="-33333" b="-43333"/>
                </a:stretch>
              </a:blipFill>
            </p:spPr>
            <p:txBody>
              <a:bodyPr/>
              <a:lstStyle/>
              <a:p>
                <a:r>
                  <a:rPr lang="en-US">
                    <a:noFill/>
                  </a:rPr>
                  <a:t> </a:t>
                </a:r>
              </a:p>
            </p:txBody>
          </p:sp>
        </mc:Fallback>
      </mc:AlternateContent>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a:latin typeface="+mj-lt"/>
              </a:rPr>
              <a:t>Example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606CFF5-6694-3F89-92FE-A419876DE613}"/>
                  </a:ext>
                </a:extLst>
              </p:cNvPr>
              <p:cNvSpPr txBox="1"/>
              <p:nvPr/>
            </p:nvSpPr>
            <p:spPr>
              <a:xfrm>
                <a:off x="360000" y="1567087"/>
                <a:ext cx="5926500" cy="433342"/>
              </a:xfrm>
              <a:prstGeom prst="rect">
                <a:avLst/>
              </a:prstGeom>
              <a:noFill/>
            </p:spPr>
            <p:txBody>
              <a:bodyPr wrap="square" lIns="0" tIns="0" rIns="0" bIns="0" rtlCol="0">
                <a:noAutofit/>
              </a:bodyPr>
              <a:lstStyle/>
              <a:p>
                <a:pPr algn="l"/>
                <a:r>
                  <a:rPr lang="en-AU" sz="1800"/>
                  <a:t>Find the derivative of  </a:t>
                </a:r>
                <a14:m>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oMath>
                </a14:m>
                <a:r>
                  <a:rPr lang="en-AU" sz="1800"/>
                  <a:t> by first principles.</a:t>
                </a:r>
              </a:p>
            </p:txBody>
          </p:sp>
        </mc:Choice>
        <mc:Fallback xmlns="">
          <p:sp>
            <p:nvSpPr>
              <p:cNvPr id="5" name="TextBox 4">
                <a:extLst>
                  <a:ext uri="{FF2B5EF4-FFF2-40B4-BE49-F238E27FC236}">
                    <a16:creationId xmlns:a16="http://schemas.microsoft.com/office/drawing/2014/main" id="{1606CFF5-6694-3F89-92FE-A419876DE613}"/>
                  </a:ext>
                </a:extLst>
              </p:cNvPr>
              <p:cNvSpPr txBox="1">
                <a:spLocks noRot="1" noChangeAspect="1" noMove="1" noResize="1" noEditPoints="1" noAdjustHandles="1" noChangeArrowheads="1" noChangeShapeType="1" noTextEdit="1"/>
              </p:cNvSpPr>
              <p:nvPr/>
            </p:nvSpPr>
            <p:spPr>
              <a:xfrm>
                <a:off x="360000" y="1567087"/>
                <a:ext cx="5926500" cy="433342"/>
              </a:xfrm>
              <a:prstGeom prst="rect">
                <a:avLst/>
              </a:prstGeom>
              <a:blipFill>
                <a:blip r:embed="rId4"/>
                <a:stretch>
                  <a:fillRect l="-2366" t="-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descr="scaffolded solutions.">
                <a:extLst>
                  <a:ext uri="{FF2B5EF4-FFF2-40B4-BE49-F238E27FC236}">
                    <a16:creationId xmlns:a16="http://schemas.microsoft.com/office/drawing/2014/main" id="{B338F12A-8872-51EB-14DF-64DFC5B43EA2}"/>
                  </a:ext>
                </a:extLst>
              </p:cNvPr>
              <p:cNvGraphicFramePr>
                <a:graphicFrameLocks noGrp="1"/>
              </p:cNvGraphicFramePr>
              <p:nvPr>
                <p:extLst>
                  <p:ext uri="{D42A27DB-BD31-4B8C-83A1-F6EECF244321}">
                    <p14:modId xmlns:p14="http://schemas.microsoft.com/office/powerpoint/2010/main" val="3866735414"/>
                  </p:ext>
                </p:extLst>
              </p:nvPr>
            </p:nvGraphicFramePr>
            <p:xfrm>
              <a:off x="360000" y="2081307"/>
              <a:ext cx="8128000" cy="4470464"/>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205111136"/>
                        </a:ext>
                      </a:extLst>
                    </a:gridCol>
                    <a:gridCol w="4064000">
                      <a:extLst>
                        <a:ext uri="{9D8B030D-6E8A-4147-A177-3AD203B41FA5}">
                          <a16:colId xmlns:a16="http://schemas.microsoft.com/office/drawing/2014/main" val="959645970"/>
                        </a:ext>
                      </a:extLst>
                    </a:gridCol>
                  </a:tblGrid>
                  <a:tr h="295706">
                    <a:tc>
                      <a:txBody>
                        <a:bodyPr/>
                        <a:lstStyle/>
                        <a:p>
                          <a:pPr>
                            <a:lnSpc>
                              <a:spcPct val="114000"/>
                            </a:lnSpc>
                            <a:spcAft>
                              <a:spcPts val="600"/>
                            </a:spcAft>
                          </a:pPr>
                          <a:r>
                            <a:rPr lang="en-AU" dirty="0">
                              <a:latin typeface="+mn-lt"/>
                            </a:rPr>
                            <a:t>Find </a:t>
                          </a:r>
                          <a14:m>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h</m:t>
                                  </m:r>
                                </m:e>
                              </m:d>
                            </m:oMath>
                          </a14:m>
                          <a:endParaRPr lang="en-AU" dirty="0">
                            <a:latin typeface="+mn-lt"/>
                          </a:endParaRPr>
                        </a:p>
                      </a:txBody>
                      <a:tcPr/>
                    </a:tc>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14:m>
                            <m:oMathPara xmlns:m="http://schemas.openxmlformats.org/officeDocument/2006/math">
                              <m:oMathParaPr>
                                <m:jc m:val="left"/>
                              </m:oMathParaPr>
                              <m:oMath xmlns:m="http://schemas.openxmlformats.org/officeDocument/2006/math">
                                <m:r>
                                  <a:rPr lang="en-AU" b="0" i="1" dirty="0" smtClean="0">
                                    <a:latin typeface="Cambria Math" panose="02040503050406030204" pitchFamily="18" charset="0"/>
                                  </a:rPr>
                                  <m:t>𝑓</m:t>
                                </m:r>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r>
                                      <a:rPr lang="en-AU" b="0" i="1" dirty="0" smtClean="0">
                                        <a:latin typeface="Cambria Math" panose="02040503050406030204" pitchFamily="18" charset="0"/>
                                      </a:rPr>
                                      <m:t>+</m:t>
                                    </m:r>
                                    <m:r>
                                      <a:rPr lang="en-AU" b="0" i="1" dirty="0" smtClean="0">
                                        <a:latin typeface="Cambria Math" panose="02040503050406030204" pitchFamily="18" charset="0"/>
                                      </a:rPr>
                                      <m:t>h</m:t>
                                    </m:r>
                                  </m:e>
                                </m:d>
                                <m:r>
                                  <a:rPr lang="en-AU" b="0" i="1" dirty="0" smtClean="0">
                                    <a:latin typeface="Cambria Math" panose="02040503050406030204" pitchFamily="18" charset="0"/>
                                  </a:rPr>
                                  <m:t>=</m:t>
                                </m:r>
                                <m:sSup>
                                  <m:sSupPr>
                                    <m:ctrlPr>
                                      <a:rPr lang="en-AU" b="0" i="1" dirty="0" smtClean="0">
                                        <a:latin typeface="Cambria Math" panose="02040503050406030204" pitchFamily="18" charset="0"/>
                                      </a:rPr>
                                    </m:ctrlPr>
                                  </m:sSupPr>
                                  <m:e>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r>
                                          <a:rPr lang="en-AU" b="0" i="1" dirty="0" smtClean="0">
                                            <a:latin typeface="Cambria Math" panose="02040503050406030204" pitchFamily="18" charset="0"/>
                                          </a:rPr>
                                          <m:t>+</m:t>
                                        </m:r>
                                        <m:r>
                                          <a:rPr lang="en-AU" b="0" i="1" dirty="0" smtClean="0">
                                            <a:latin typeface="Cambria Math" panose="02040503050406030204" pitchFamily="18" charset="0"/>
                                          </a:rPr>
                                          <m:t>h</m:t>
                                        </m:r>
                                      </m:e>
                                    </m:d>
                                  </m:e>
                                  <m:sup>
                                    <m:r>
                                      <a:rPr lang="en-AU" b="0" i="1" dirty="0" smtClean="0">
                                        <a:latin typeface="Cambria Math" panose="02040503050406030204" pitchFamily="18" charset="0"/>
                                      </a:rPr>
                                      <m:t>2</m:t>
                                    </m:r>
                                  </m:sup>
                                </m:sSup>
                              </m:oMath>
                              <m:oMath xmlns:m="http://schemas.openxmlformats.org/officeDocument/2006/math">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𝑥h</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oMath>
                            </m:oMathPara>
                          </a14:m>
                          <a:endParaRPr lang="en-AU" b="0" i="1">
                            <a:latin typeface="+mn-lt"/>
                          </a:endParaRPr>
                        </a:p>
                      </a:txBody>
                      <a:tcPr/>
                    </a:tc>
                    <a:extLst>
                      <a:ext uri="{0D108BD9-81ED-4DB2-BD59-A6C34878D82A}">
                        <a16:rowId xmlns:a16="http://schemas.microsoft.com/office/drawing/2014/main" val="1510692174"/>
                      </a:ext>
                    </a:extLst>
                  </a:tr>
                  <a:tr h="370840">
                    <a:tc>
                      <a:txBody>
                        <a:bodyPr/>
                        <a:lstStyle/>
                        <a:p>
                          <a:pPr>
                            <a:lnSpc>
                              <a:spcPct val="114000"/>
                            </a:lnSpc>
                            <a:spcAft>
                              <a:spcPts val="600"/>
                            </a:spcAft>
                          </a:pPr>
                          <a:r>
                            <a:rPr lang="en-AU">
                              <a:latin typeface="+mn-lt"/>
                            </a:rPr>
                            <a:t>Substitute into formula</a:t>
                          </a:r>
                        </a:p>
                      </a:txBody>
                      <a:tcPr/>
                    </a:tc>
                    <a:tc>
                      <a:txBody>
                        <a:bodyPr/>
                        <a:lstStyle/>
                        <a:p>
                          <a:pPr>
                            <a:lnSpc>
                              <a:spcPct val="114000"/>
                            </a:lnSpc>
                            <a:spcAft>
                              <a:spcPts val="600"/>
                            </a:spcAft>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h</m:t>
                                            </m:r>
                                          </m:e>
                                        </m:d>
                                        <m:r>
                                          <a:rPr lang="en-AU" b="0" i="1" smtClean="0">
                                            <a:latin typeface="Cambria Math" panose="02040503050406030204" pitchFamily="18" charset="0"/>
                                          </a:rPr>
                                          <m:t>−</m:t>
                                        </m:r>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num>
                                      <m:den>
                                        <m:r>
                                          <a:rPr lang="en-AU" b="0" i="1" smtClean="0">
                                            <a:latin typeface="Cambria Math" panose="02040503050406030204" pitchFamily="18" charset="0"/>
                                          </a:rPr>
                                          <m:t>h</m:t>
                                        </m:r>
                                      </m:den>
                                    </m:f>
                                  </m:e>
                                </m:func>
                              </m:oMath>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𝑥h</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num>
                                      <m:den>
                                        <m:r>
                                          <a:rPr lang="en-AU" b="0" i="1" smtClean="0">
                                            <a:latin typeface="Cambria Math" panose="02040503050406030204" pitchFamily="18" charset="0"/>
                                          </a:rPr>
                                          <m:t>h</m:t>
                                        </m:r>
                                      </m:den>
                                    </m:f>
                                  </m:e>
                                </m:func>
                              </m:oMath>
                            </m:oMathPara>
                          </a14:m>
                          <a:endParaRPr lang="en-AU">
                            <a:latin typeface="+mn-lt"/>
                          </a:endParaRPr>
                        </a:p>
                      </a:txBody>
                      <a:tcPr/>
                    </a:tc>
                    <a:extLst>
                      <a:ext uri="{0D108BD9-81ED-4DB2-BD59-A6C34878D82A}">
                        <a16:rowId xmlns:a16="http://schemas.microsoft.com/office/drawing/2014/main" val="394293952"/>
                      </a:ext>
                    </a:extLst>
                  </a:tr>
                  <a:tr h="370840">
                    <a:tc>
                      <a:txBody>
                        <a:bodyPr/>
                        <a:lstStyle/>
                        <a:p>
                          <a:pPr>
                            <a:lnSpc>
                              <a:spcPct val="114000"/>
                            </a:lnSpc>
                            <a:spcAft>
                              <a:spcPts val="600"/>
                            </a:spcAft>
                          </a:pPr>
                          <a:r>
                            <a:rPr lang="en-AU">
                              <a:latin typeface="+mn-lt"/>
                            </a:rPr>
                            <a:t>Subtract </a:t>
                          </a:r>
                          <a14:m>
                            <m:oMath xmlns:m="http://schemas.openxmlformats.org/officeDocument/2006/math">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endParaRPr lang="en-AU">
                            <a:latin typeface="+mn-lt"/>
                          </a:endParaRPr>
                        </a:p>
                      </a:txBody>
                      <a:tcPr/>
                    </a:tc>
                    <a:tc>
                      <a:txBody>
                        <a:bodyPr/>
                        <a:lstStyle/>
                        <a:p>
                          <a:pPr>
                            <a:lnSpc>
                              <a:spcPct val="114000"/>
                            </a:lnSpc>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𝑥h</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num>
                                      <m:den>
                                        <m:r>
                                          <a:rPr lang="en-AU" b="0" i="1" smtClean="0">
                                            <a:latin typeface="Cambria Math" panose="02040503050406030204" pitchFamily="18" charset="0"/>
                                          </a:rPr>
                                          <m:t>h</m:t>
                                        </m:r>
                                      </m:den>
                                    </m:f>
                                  </m:e>
                                </m:func>
                              </m:oMath>
                            </m:oMathPara>
                          </a14:m>
                          <a:br>
                            <a:rPr lang="en-AU">
                              <a:latin typeface="+mn-lt"/>
                            </a:rPr>
                          </a:br>
                          <a:endParaRPr lang="en-AU">
                            <a:latin typeface="+mn-lt"/>
                          </a:endParaRPr>
                        </a:p>
                      </a:txBody>
                      <a:tcPr/>
                    </a:tc>
                    <a:extLst>
                      <a:ext uri="{0D108BD9-81ED-4DB2-BD59-A6C34878D82A}">
                        <a16:rowId xmlns:a16="http://schemas.microsoft.com/office/drawing/2014/main" val="1076355587"/>
                      </a:ext>
                    </a:extLst>
                  </a:tr>
                  <a:tr h="370840">
                    <a:tc>
                      <a:txBody>
                        <a:bodyPr/>
                        <a:lstStyle/>
                        <a:p>
                          <a:pPr>
                            <a:lnSpc>
                              <a:spcPct val="114000"/>
                            </a:lnSpc>
                            <a:spcAft>
                              <a:spcPts val="600"/>
                            </a:spcAft>
                          </a:pPr>
                          <a:r>
                            <a:rPr lang="en-AU">
                              <a:latin typeface="+mn-lt"/>
                            </a:rPr>
                            <a:t>Factorising and simplify</a:t>
                          </a:r>
                        </a:p>
                      </a:txBody>
                      <a:tcPr/>
                    </a:tc>
                    <a:tc>
                      <a:txBody>
                        <a:bodyPr/>
                        <a:lstStyle/>
                        <a:p>
                          <a:pPr>
                            <a:lnSpc>
                              <a:spcPct val="114000"/>
                            </a:lnSpc>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r>
                                          <a:rPr lang="en-AU" b="0" i="1" smtClean="0">
                                            <a:latin typeface="Cambria Math" panose="02040503050406030204" pitchFamily="18" charset="0"/>
                                          </a:rPr>
                                          <m:t>h</m:t>
                                        </m:r>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h</m:t>
                                        </m:r>
                                        <m:r>
                                          <a:rPr lang="en-AU" b="0" i="1" smtClean="0">
                                            <a:latin typeface="Cambria Math" panose="02040503050406030204" pitchFamily="18" charset="0"/>
                                          </a:rPr>
                                          <m:t>) </m:t>
                                        </m:r>
                                      </m:num>
                                      <m:den>
                                        <m:r>
                                          <a:rPr lang="en-AU" b="0" i="1" smtClean="0">
                                            <a:latin typeface="Cambria Math" panose="02040503050406030204" pitchFamily="18" charset="0"/>
                                          </a:rPr>
                                          <m:t>h</m:t>
                                        </m:r>
                                      </m:den>
                                    </m:f>
                                  </m:e>
                                </m:func>
                              </m:oMath>
                            </m:oMathPara>
                          </a14:m>
                          <a:endParaRPr lang="en-AU">
                            <a:latin typeface="+mn-lt"/>
                          </a:endParaRPr>
                        </a:p>
                      </a:txBody>
                      <a:tcPr/>
                    </a:tc>
                    <a:extLst>
                      <a:ext uri="{0D108BD9-81ED-4DB2-BD59-A6C34878D82A}">
                        <a16:rowId xmlns:a16="http://schemas.microsoft.com/office/drawing/2014/main" val="262794441"/>
                      </a:ext>
                    </a:extLst>
                  </a:tr>
                  <a:tr h="370840">
                    <a:tc>
                      <a:txBody>
                        <a:bodyPr/>
                        <a:lstStyle/>
                        <a:p>
                          <a:pPr>
                            <a:lnSpc>
                              <a:spcPct val="114000"/>
                            </a:lnSpc>
                            <a:spcAft>
                              <a:spcPts val="600"/>
                            </a:spcAft>
                          </a:pPr>
                          <a:r>
                            <a:rPr lang="en-AU">
                              <a:latin typeface="+mn-lt"/>
                            </a:rPr>
                            <a:t>Make </a:t>
                          </a:r>
                          <a14:m>
                            <m:oMath xmlns:m="http://schemas.openxmlformats.org/officeDocument/2006/math">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oMath>
                          </a14:m>
                          <a:endParaRPr lang="en-AU">
                            <a:latin typeface="+mn-lt"/>
                          </a:endParaRPr>
                        </a:p>
                      </a:txBody>
                      <a:tcPr/>
                    </a:tc>
                    <a:tc>
                      <a:txBody>
                        <a:bodyPr/>
                        <a:lstStyle/>
                        <a:p>
                          <a:pPr>
                            <a:lnSpc>
                              <a:spcPct val="114000"/>
                            </a:lnSpc>
                            <a:spcAft>
                              <a:spcPts val="600"/>
                            </a:spcAft>
                          </a:pPr>
                          <a:r>
                            <a:rPr lang="en-AU" dirty="0">
                              <a:latin typeface="+mn-lt"/>
                            </a:rPr>
                            <a:t>As </a:t>
                          </a:r>
                          <a14:m>
                            <m:oMath xmlns:m="http://schemas.openxmlformats.org/officeDocument/2006/math">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oMath>
                          </a14:m>
                          <a:r>
                            <a:rPr lang="en-AU" dirty="0">
                              <a:latin typeface="+mn-lt"/>
                            </a:rPr>
                            <a:t> </a:t>
                          </a:r>
                          <a14:m>
                            <m:oMath xmlns:m="http://schemas.openxmlformats.org/officeDocument/2006/math">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𝑓</m:t>
                                  </m:r>
                                </m:e>
                                <m:sup>
                                  <m:r>
                                    <a:rPr lang="en-AU" b="0" i="1" dirty="0" smtClean="0">
                                      <a:latin typeface="Cambria Math" panose="02040503050406030204" pitchFamily="18" charset="0"/>
                                    </a:rPr>
                                    <m:t>′</m:t>
                                  </m:r>
                                </m:sup>
                              </m:sSup>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e>
                              </m:d>
                              <m:r>
                                <a:rPr lang="en-AU" b="0" i="1" dirty="0" smtClean="0">
                                  <a:latin typeface="Cambria Math" panose="02040503050406030204" pitchFamily="18" charset="0"/>
                                </a:rPr>
                                <m:t>=2</m:t>
                              </m:r>
                              <m:r>
                                <a:rPr lang="en-AU" b="0" i="1" dirty="0" smtClean="0">
                                  <a:latin typeface="Cambria Math" panose="02040503050406030204" pitchFamily="18" charset="0"/>
                                </a:rPr>
                                <m:t>𝑥</m:t>
                              </m:r>
                              <m:r>
                                <a:rPr lang="en-AU" b="0" i="1" dirty="0" smtClean="0">
                                  <a:latin typeface="Cambria Math" panose="02040503050406030204" pitchFamily="18" charset="0"/>
                                </a:rPr>
                                <m:t>+0</m:t>
                              </m:r>
                            </m:oMath>
                          </a14:m>
                          <a:br>
                            <a:rPr lang="en-AU" b="0" dirty="0">
                              <a:latin typeface="+mn-lt"/>
                            </a:rPr>
                          </a:b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𝑥</m:t>
                                </m:r>
                              </m:oMath>
                            </m:oMathPara>
                          </a14:m>
                          <a:endParaRPr lang="en-AU" dirty="0">
                            <a:latin typeface="+mn-lt"/>
                          </a:endParaRPr>
                        </a:p>
                      </a:txBody>
                      <a:tcPr/>
                    </a:tc>
                    <a:extLst>
                      <a:ext uri="{0D108BD9-81ED-4DB2-BD59-A6C34878D82A}">
                        <a16:rowId xmlns:a16="http://schemas.microsoft.com/office/drawing/2014/main" val="58615764"/>
                      </a:ext>
                    </a:extLst>
                  </a:tr>
                </a:tbl>
              </a:graphicData>
            </a:graphic>
          </p:graphicFrame>
        </mc:Choice>
        <mc:Fallback xmlns="">
          <p:graphicFrame>
            <p:nvGraphicFramePr>
              <p:cNvPr id="6" name="Table 5" descr="scaffolded solutions.">
                <a:extLst>
                  <a:ext uri="{FF2B5EF4-FFF2-40B4-BE49-F238E27FC236}">
                    <a16:creationId xmlns:a16="http://schemas.microsoft.com/office/drawing/2014/main" id="{B338F12A-8872-51EB-14DF-64DFC5B43EA2}"/>
                  </a:ext>
                </a:extLst>
              </p:cNvPr>
              <p:cNvGraphicFramePr>
                <a:graphicFrameLocks noGrp="1"/>
              </p:cNvGraphicFramePr>
              <p:nvPr>
                <p:extLst>
                  <p:ext uri="{D42A27DB-BD31-4B8C-83A1-F6EECF244321}">
                    <p14:modId xmlns:p14="http://schemas.microsoft.com/office/powerpoint/2010/main" val="3866735414"/>
                  </p:ext>
                </p:extLst>
              </p:nvPr>
            </p:nvGraphicFramePr>
            <p:xfrm>
              <a:off x="360000" y="2081307"/>
              <a:ext cx="8128000" cy="4524693"/>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205111136"/>
                        </a:ext>
                      </a:extLst>
                    </a:gridCol>
                    <a:gridCol w="4064000">
                      <a:extLst>
                        <a:ext uri="{9D8B030D-6E8A-4147-A177-3AD203B41FA5}">
                          <a16:colId xmlns:a16="http://schemas.microsoft.com/office/drawing/2014/main" val="959645970"/>
                        </a:ext>
                      </a:extLst>
                    </a:gridCol>
                  </a:tblGrid>
                  <a:tr h="807085">
                    <a:tc>
                      <a:txBody>
                        <a:bodyPr/>
                        <a:lstStyle/>
                        <a:p>
                          <a:endParaRPr lang="en-US"/>
                        </a:p>
                      </a:txBody>
                      <a:tcPr>
                        <a:blipFill>
                          <a:blip r:embed="rId5"/>
                          <a:stretch>
                            <a:fillRect l="-150" t="-2256" r="-100300" b="-460150"/>
                          </a:stretch>
                        </a:blipFill>
                      </a:tcPr>
                    </a:tc>
                    <a:tc>
                      <a:txBody>
                        <a:bodyPr/>
                        <a:lstStyle/>
                        <a:p>
                          <a:endParaRPr lang="en-US"/>
                        </a:p>
                      </a:txBody>
                      <a:tcPr>
                        <a:blipFill>
                          <a:blip r:embed="rId5"/>
                          <a:stretch>
                            <a:fillRect l="-100150" t="-2256" r="-300" b="-460150"/>
                          </a:stretch>
                        </a:blipFill>
                      </a:tcPr>
                    </a:tc>
                    <a:extLst>
                      <a:ext uri="{0D108BD9-81ED-4DB2-BD59-A6C34878D82A}">
                        <a16:rowId xmlns:a16="http://schemas.microsoft.com/office/drawing/2014/main" val="1510692174"/>
                      </a:ext>
                    </a:extLst>
                  </a:tr>
                  <a:tr h="1409954">
                    <a:tc>
                      <a:txBody>
                        <a:bodyPr/>
                        <a:lstStyle/>
                        <a:p>
                          <a:pPr>
                            <a:lnSpc>
                              <a:spcPct val="114000"/>
                            </a:lnSpc>
                            <a:spcAft>
                              <a:spcPts val="600"/>
                            </a:spcAft>
                          </a:pPr>
                          <a:r>
                            <a:rPr lang="en-AU">
                              <a:latin typeface="+mn-lt"/>
                            </a:rPr>
                            <a:t>Substitute into formula</a:t>
                          </a:r>
                        </a:p>
                      </a:txBody>
                      <a:tcPr/>
                    </a:tc>
                    <a:tc>
                      <a:txBody>
                        <a:bodyPr/>
                        <a:lstStyle/>
                        <a:p>
                          <a:endParaRPr lang="en-US"/>
                        </a:p>
                      </a:txBody>
                      <a:tcPr>
                        <a:blipFill>
                          <a:blip r:embed="rId5"/>
                          <a:stretch>
                            <a:fillRect l="-100150" t="-58874" r="-300" b="-164935"/>
                          </a:stretch>
                        </a:blipFill>
                      </a:tcPr>
                    </a:tc>
                    <a:extLst>
                      <a:ext uri="{0D108BD9-81ED-4DB2-BD59-A6C34878D82A}">
                        <a16:rowId xmlns:a16="http://schemas.microsoft.com/office/drawing/2014/main" val="394293952"/>
                      </a:ext>
                    </a:extLst>
                  </a:tr>
                  <a:tr h="726885">
                    <a:tc>
                      <a:txBody>
                        <a:bodyPr/>
                        <a:lstStyle/>
                        <a:p>
                          <a:endParaRPr lang="en-US"/>
                        </a:p>
                      </a:txBody>
                      <a:tcPr>
                        <a:blipFill>
                          <a:blip r:embed="rId5"/>
                          <a:stretch>
                            <a:fillRect l="-150" t="-308403" r="-100300" b="-220168"/>
                          </a:stretch>
                        </a:blipFill>
                      </a:tcPr>
                    </a:tc>
                    <a:tc>
                      <a:txBody>
                        <a:bodyPr/>
                        <a:lstStyle/>
                        <a:p>
                          <a:endParaRPr lang="en-US"/>
                        </a:p>
                      </a:txBody>
                      <a:tcPr>
                        <a:blipFill>
                          <a:blip r:embed="rId5"/>
                          <a:stretch>
                            <a:fillRect l="-100150" t="-308403" r="-300" b="-220168"/>
                          </a:stretch>
                        </a:blipFill>
                      </a:tcPr>
                    </a:tc>
                    <a:extLst>
                      <a:ext uri="{0D108BD9-81ED-4DB2-BD59-A6C34878D82A}">
                        <a16:rowId xmlns:a16="http://schemas.microsoft.com/office/drawing/2014/main" val="1076355587"/>
                      </a:ext>
                    </a:extLst>
                  </a:tr>
                  <a:tr h="763270">
                    <a:tc>
                      <a:txBody>
                        <a:bodyPr/>
                        <a:lstStyle/>
                        <a:p>
                          <a:pPr>
                            <a:lnSpc>
                              <a:spcPct val="114000"/>
                            </a:lnSpc>
                            <a:spcAft>
                              <a:spcPts val="600"/>
                            </a:spcAft>
                          </a:pPr>
                          <a:r>
                            <a:rPr lang="en-AU">
                              <a:latin typeface="+mn-lt"/>
                            </a:rPr>
                            <a:t>Factorising and simplify</a:t>
                          </a:r>
                        </a:p>
                      </a:txBody>
                      <a:tcPr/>
                    </a:tc>
                    <a:tc>
                      <a:txBody>
                        <a:bodyPr/>
                        <a:lstStyle/>
                        <a:p>
                          <a:endParaRPr lang="en-US"/>
                        </a:p>
                      </a:txBody>
                      <a:tcPr>
                        <a:blipFill>
                          <a:blip r:embed="rId5"/>
                          <a:stretch>
                            <a:fillRect l="-100150" t="-385714" r="-300" b="-107937"/>
                          </a:stretch>
                        </a:blipFill>
                      </a:tcPr>
                    </a:tc>
                    <a:extLst>
                      <a:ext uri="{0D108BD9-81ED-4DB2-BD59-A6C34878D82A}">
                        <a16:rowId xmlns:a16="http://schemas.microsoft.com/office/drawing/2014/main" val="262794441"/>
                      </a:ext>
                    </a:extLst>
                  </a:tr>
                  <a:tr h="817499">
                    <a:tc>
                      <a:txBody>
                        <a:bodyPr/>
                        <a:lstStyle/>
                        <a:p>
                          <a:endParaRPr lang="en-US"/>
                        </a:p>
                      </a:txBody>
                      <a:tcPr>
                        <a:blipFill>
                          <a:blip r:embed="rId5"/>
                          <a:stretch>
                            <a:fillRect l="-150" t="-456716" r="-100300" b="-1493"/>
                          </a:stretch>
                        </a:blipFill>
                      </a:tcPr>
                    </a:tc>
                    <a:tc>
                      <a:txBody>
                        <a:bodyPr/>
                        <a:lstStyle/>
                        <a:p>
                          <a:endParaRPr lang="en-US"/>
                        </a:p>
                      </a:txBody>
                      <a:tcPr>
                        <a:blipFill>
                          <a:blip r:embed="rId5"/>
                          <a:stretch>
                            <a:fillRect l="-100150" t="-456716" r="-300" b="-1493"/>
                          </a:stretch>
                        </a:blipFill>
                      </a:tcPr>
                    </a:tc>
                    <a:extLst>
                      <a:ext uri="{0D108BD9-81ED-4DB2-BD59-A6C34878D82A}">
                        <a16:rowId xmlns:a16="http://schemas.microsoft.com/office/drawing/2014/main" val="58615764"/>
                      </a:ext>
                    </a:extLst>
                  </a:tr>
                </a:tbl>
              </a:graphicData>
            </a:graphic>
          </p:graphicFrame>
        </mc:Fallback>
      </mc:AlternateContent>
      <p:grpSp>
        <p:nvGrpSpPr>
          <p:cNvPr id="7" name="Group 6">
            <a:extLst>
              <a:ext uri="{FF2B5EF4-FFF2-40B4-BE49-F238E27FC236}">
                <a16:creationId xmlns:a16="http://schemas.microsoft.com/office/drawing/2014/main" id="{99BEF13B-41B7-F145-CBF7-E2971357DD2E}"/>
              </a:ext>
              <a:ext uri="{C183D7F6-B498-43B3-948B-1728B52AA6E4}">
                <adec:decorative xmlns:adec="http://schemas.microsoft.com/office/drawing/2017/decorative" val="1"/>
              </a:ext>
            </a:extLst>
          </p:cNvPr>
          <p:cNvGrpSpPr/>
          <p:nvPr/>
        </p:nvGrpSpPr>
        <p:grpSpPr>
          <a:xfrm>
            <a:off x="5054771" y="4392608"/>
            <a:ext cx="2033564" cy="1301525"/>
            <a:chOff x="5054771" y="4392608"/>
            <a:chExt cx="2033564" cy="1301525"/>
          </a:xfrm>
        </p:grpSpPr>
        <p:cxnSp>
          <p:nvCxnSpPr>
            <p:cNvPr id="8" name="Straight Connector 7">
              <a:extLst>
                <a:ext uri="{FF2B5EF4-FFF2-40B4-BE49-F238E27FC236}">
                  <a16:creationId xmlns:a16="http://schemas.microsoft.com/office/drawing/2014/main" id="{D35AF3F8-384D-14AF-C276-BF129DA4C58B}"/>
                </a:ext>
                <a:ext uri="{C183D7F6-B498-43B3-948B-1728B52AA6E4}">
                  <adec:decorative xmlns:adec="http://schemas.microsoft.com/office/drawing/2017/decorative" val="1"/>
                </a:ext>
              </a:extLst>
            </p:cNvPr>
            <p:cNvCxnSpPr/>
            <p:nvPr/>
          </p:nvCxnSpPr>
          <p:spPr>
            <a:xfrm flipH="1">
              <a:off x="5054771" y="4392608"/>
              <a:ext cx="394854" cy="25977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BE8635C-218E-EF97-1C41-3A0D32C7B726}"/>
                </a:ext>
                <a:ext uri="{C183D7F6-B498-43B3-948B-1728B52AA6E4}">
                  <adec:decorative xmlns:adec="http://schemas.microsoft.com/office/drawing/2017/decorative" val="1"/>
                </a:ext>
              </a:extLst>
            </p:cNvPr>
            <p:cNvCxnSpPr/>
            <p:nvPr/>
          </p:nvCxnSpPr>
          <p:spPr>
            <a:xfrm flipH="1">
              <a:off x="6693481" y="4420379"/>
              <a:ext cx="394854" cy="25977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A6C4A23-6EF0-B45A-CEBD-7EA7153D9066}"/>
                </a:ext>
                <a:ext uri="{C183D7F6-B498-43B3-948B-1728B52AA6E4}">
                  <adec:decorative xmlns:adec="http://schemas.microsoft.com/office/drawing/2017/decorative" val="1"/>
                </a:ext>
              </a:extLst>
            </p:cNvPr>
            <p:cNvCxnSpPr/>
            <p:nvPr/>
          </p:nvCxnSpPr>
          <p:spPr>
            <a:xfrm flipH="1">
              <a:off x="5054771" y="5093711"/>
              <a:ext cx="394854" cy="25977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9A0664-52A3-04D0-B319-41800318C8EF}"/>
                </a:ext>
                <a:ext uri="{C183D7F6-B498-43B3-948B-1728B52AA6E4}">
                  <adec:decorative xmlns:adec="http://schemas.microsoft.com/office/drawing/2017/decorative" val="1"/>
                </a:ext>
              </a:extLst>
            </p:cNvPr>
            <p:cNvCxnSpPr/>
            <p:nvPr/>
          </p:nvCxnSpPr>
          <p:spPr>
            <a:xfrm flipH="1">
              <a:off x="5449625" y="5434361"/>
              <a:ext cx="394854" cy="25977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 name="Speech Bubble: Rectangle with Corners Rounded 13">
                <a:extLst>
                  <a:ext uri="{FF2B5EF4-FFF2-40B4-BE49-F238E27FC236}">
                    <a16:creationId xmlns:a16="http://schemas.microsoft.com/office/drawing/2014/main" id="{ABBDE4C4-44D6-2A96-E6E7-3D24C4680233}"/>
                  </a:ext>
                </a:extLst>
              </p:cNvPr>
              <p:cNvSpPr/>
              <p:nvPr/>
            </p:nvSpPr>
            <p:spPr>
              <a:xfrm>
                <a:off x="8648700" y="1229454"/>
                <a:ext cx="3284272" cy="1449218"/>
              </a:xfrm>
              <a:prstGeom prst="wedgeRoundRectCallout">
                <a:avLst>
                  <a:gd name="adj1" fmla="val -124660"/>
                  <a:gd name="adj2" fmla="val 4266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a:t>What changes will occur if </a:t>
                </a:r>
                <a14:m>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oMath>
                </a14:m>
                <a:r>
                  <a:rPr lang="en-AU" sz="1800"/>
                  <a:t>?</a:t>
                </a:r>
              </a:p>
            </p:txBody>
          </p:sp>
        </mc:Choice>
        <mc:Fallback xmlns="">
          <p:sp>
            <p:nvSpPr>
              <p:cNvPr id="14" name="Speech Bubble: Rectangle with Corners Rounded 13">
                <a:extLst>
                  <a:ext uri="{FF2B5EF4-FFF2-40B4-BE49-F238E27FC236}">
                    <a16:creationId xmlns:a16="http://schemas.microsoft.com/office/drawing/2014/main" id="{ABBDE4C4-44D6-2A96-E6E7-3D24C4680233}"/>
                  </a:ext>
                </a:extLst>
              </p:cNvPr>
              <p:cNvSpPr>
                <a:spLocks noRot="1" noChangeAspect="1" noMove="1" noResize="1" noEditPoints="1" noAdjustHandles="1" noChangeArrowheads="1" noChangeShapeType="1" noTextEdit="1"/>
              </p:cNvSpPr>
              <p:nvPr/>
            </p:nvSpPr>
            <p:spPr>
              <a:xfrm>
                <a:off x="8648700" y="1229454"/>
                <a:ext cx="3284272" cy="1449218"/>
              </a:xfrm>
              <a:prstGeom prst="wedgeRoundRectCallout">
                <a:avLst>
                  <a:gd name="adj1" fmla="val -124660"/>
                  <a:gd name="adj2" fmla="val 42669"/>
                  <a:gd name="adj3" fmla="val 16667"/>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peech Bubble: Rectangle with Corners Rounded 14">
                <a:extLst>
                  <a:ext uri="{FF2B5EF4-FFF2-40B4-BE49-F238E27FC236}">
                    <a16:creationId xmlns:a16="http://schemas.microsoft.com/office/drawing/2014/main" id="{D0339856-6AE4-D466-1A9D-1401763E66AF}"/>
                  </a:ext>
                </a:extLst>
              </p:cNvPr>
              <p:cNvSpPr/>
              <p:nvPr/>
            </p:nvSpPr>
            <p:spPr>
              <a:xfrm>
                <a:off x="8648700" y="2973677"/>
                <a:ext cx="3284272" cy="1121929"/>
              </a:xfrm>
              <a:prstGeom prst="wedgeRoundRectCallout">
                <a:avLst>
                  <a:gd name="adj1" fmla="val -92013"/>
                  <a:gd name="adj2" fmla="val 2095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What changes would occur if </a:t>
                </a:r>
                <a14:m>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+1</m:t>
                    </m:r>
                  </m:oMath>
                </a14:m>
                <a:r>
                  <a:rPr lang="en-AU" sz="1800" dirty="0"/>
                  <a:t>?</a:t>
                </a:r>
              </a:p>
            </p:txBody>
          </p:sp>
        </mc:Choice>
        <mc:Fallback xmlns="">
          <p:sp>
            <p:nvSpPr>
              <p:cNvPr id="15" name="Speech Bubble: Rectangle with Corners Rounded 14">
                <a:extLst>
                  <a:ext uri="{FF2B5EF4-FFF2-40B4-BE49-F238E27FC236}">
                    <a16:creationId xmlns:a16="http://schemas.microsoft.com/office/drawing/2014/main" id="{D0339856-6AE4-D466-1A9D-1401763E66AF}"/>
                  </a:ext>
                </a:extLst>
              </p:cNvPr>
              <p:cNvSpPr>
                <a:spLocks noRot="1" noChangeAspect="1" noMove="1" noResize="1" noEditPoints="1" noAdjustHandles="1" noChangeArrowheads="1" noChangeShapeType="1" noTextEdit="1"/>
              </p:cNvSpPr>
              <p:nvPr/>
            </p:nvSpPr>
            <p:spPr>
              <a:xfrm>
                <a:off x="8648700" y="2973677"/>
                <a:ext cx="3284272" cy="1121929"/>
              </a:xfrm>
              <a:prstGeom prst="wedgeRoundRectCallout">
                <a:avLst>
                  <a:gd name="adj1" fmla="val -92013"/>
                  <a:gd name="adj2" fmla="val 20959"/>
                  <a:gd name="adj3" fmla="val 16667"/>
                </a:avLst>
              </a:prstGeom>
              <a:blipFill>
                <a:blip r:embed="rId7"/>
                <a:stretch>
                  <a:fillRect r="-3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8648701" y="4313407"/>
                <a:ext cx="3284272" cy="1449218"/>
              </a:xfrm>
              <a:prstGeom prst="wedgeRoundRectCallout">
                <a:avLst>
                  <a:gd name="adj1" fmla="val -133589"/>
                  <a:gd name="adj2" fmla="val 3778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is there a need to remove h in the denominator before making </a:t>
                </a:r>
                <a14:m>
                  <m:oMath xmlns:m="http://schemas.openxmlformats.org/officeDocument/2006/math">
                    <m:r>
                      <a:rPr lang="en-AU" sz="1800" b="0" i="1" smtClean="0">
                        <a:latin typeface="Cambria Math" panose="02040503050406030204" pitchFamily="18" charset="0"/>
                      </a:rPr>
                      <m:t>h</m:t>
                    </m:r>
                    <m:r>
                      <a:rPr lang="en-AU" sz="1800" b="0" i="1" smtClean="0">
                        <a:latin typeface="Cambria Math" panose="02040503050406030204" pitchFamily="18" charset="0"/>
                        <a:ea typeface="Cambria Math" panose="02040503050406030204" pitchFamily="18" charset="0"/>
                      </a:rPr>
                      <m:t>→0</m:t>
                    </m:r>
                  </m:oMath>
                </a14:m>
                <a:r>
                  <a:rPr lang="en-AU" sz="1800" dirty="0"/>
                  <a:t>?</a:t>
                </a:r>
              </a:p>
            </p:txBody>
          </p:sp>
        </mc:Choice>
        <mc:Fallback xmlns="">
          <p:sp>
            <p:nvSpPr>
              <p:cNvPr id="2" name="Speech Bubble: Rectangle with Corners Rounded 1">
                <a:extLst>
                  <a:ext uri="{FF2B5EF4-FFF2-40B4-BE49-F238E27FC236}">
                    <a16:creationId xmlns:a16="http://schemas.microsoft.com/office/drawing/2014/main" id="{F0D26F56-45EA-0083-3F56-CF5F84935CAA}"/>
                  </a:ext>
                </a:extLst>
              </p:cNvPr>
              <p:cNvSpPr>
                <a:spLocks noRot="1" noChangeAspect="1" noMove="1" noResize="1" noEditPoints="1" noAdjustHandles="1" noChangeArrowheads="1" noChangeShapeType="1" noTextEdit="1"/>
              </p:cNvSpPr>
              <p:nvPr/>
            </p:nvSpPr>
            <p:spPr>
              <a:xfrm>
                <a:off x="8648701" y="4313407"/>
                <a:ext cx="3284272" cy="1449218"/>
              </a:xfrm>
              <a:prstGeom prst="wedgeRoundRectCallout">
                <a:avLst>
                  <a:gd name="adj1" fmla="val -133589"/>
                  <a:gd name="adj2" fmla="val 37784"/>
                  <a:gd name="adj3" fmla="val 16667"/>
                </a:avLst>
              </a:prstGeom>
              <a:blipFill>
                <a:blip r:embed="rId8"/>
                <a:stretch>
                  <a:fillRect r="-100" b="-83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27926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16B05-8A03-9E2D-6808-AD4EAE9F80F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9B6C2306-854E-FC1C-FE58-AEB11B7C782C}"/>
                  </a:ext>
                </a:extLst>
              </p:cNvPr>
              <p:cNvSpPr>
                <a:spLocks noGrp="1"/>
              </p:cNvSpPr>
              <p:nvPr>
                <p:ph type="title"/>
              </p:nvPr>
            </p:nvSpPr>
            <p:spPr/>
            <p:txBody>
              <a:bodyPr/>
              <a:lstStyle/>
              <a:p>
                <a:r>
                  <a:rPr lang="en-AU" dirty="0">
                    <a:latin typeface="+mj-lt"/>
                  </a:rPr>
                  <a:t>Differentiate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r>
                  <a:rPr lang="en-AU" dirty="0">
                    <a:latin typeface="+mj-lt"/>
                  </a:rPr>
                  <a:t> by first principles (1)</a:t>
                </a:r>
              </a:p>
            </p:txBody>
          </p:sp>
        </mc:Choice>
        <mc:Fallback xmlns="">
          <p:sp>
            <p:nvSpPr>
              <p:cNvPr id="4" name="Title 3">
                <a:extLst>
                  <a:ext uri="{FF2B5EF4-FFF2-40B4-BE49-F238E27FC236}">
                    <a16:creationId xmlns:a16="http://schemas.microsoft.com/office/drawing/2014/main" id="{9B6C2306-854E-FC1C-FE58-AEB11B7C782C}"/>
                  </a:ext>
                </a:extLst>
              </p:cNvPr>
              <p:cNvSpPr>
                <a:spLocks noGrp="1" noRot="1" noChangeAspect="1" noMove="1" noResize="1" noEditPoints="1" noAdjustHandles="1" noChangeArrowheads="1" noChangeShapeType="1" noTextEdit="1"/>
              </p:cNvSpPr>
              <p:nvPr>
                <p:ph type="title"/>
              </p:nvPr>
            </p:nvSpPr>
            <p:spPr>
              <a:blipFill>
                <a:blip r:embed="rId3"/>
                <a:stretch>
                  <a:fillRect l="-2389" t="-33333" b="-43333"/>
                </a:stretch>
              </a:blipFill>
            </p:spPr>
            <p:txBody>
              <a:bodyPr/>
              <a:lstStyle/>
              <a:p>
                <a:r>
                  <a:rPr lang="en-US">
                    <a:noFill/>
                  </a:rPr>
                  <a:t> </a:t>
                </a:r>
              </a:p>
            </p:txBody>
          </p:sp>
        </mc:Fallback>
      </mc:AlternateContent>
      <p:sp>
        <p:nvSpPr>
          <p:cNvPr id="14" name="Text Placeholder 13">
            <a:extLst>
              <a:ext uri="{FF2B5EF4-FFF2-40B4-BE49-F238E27FC236}">
                <a16:creationId xmlns:a16="http://schemas.microsoft.com/office/drawing/2014/main" id="{0D1FADDA-8061-CD57-A87B-4219FC959D01}"/>
              </a:ext>
            </a:extLst>
          </p:cNvPr>
          <p:cNvSpPr>
            <a:spLocks noGrp="1"/>
          </p:cNvSpPr>
          <p:nvPr>
            <p:ph type="body" sz="quarter" idx="18"/>
          </p:nvPr>
        </p:nvSpPr>
        <p:spPr/>
        <p:txBody>
          <a:bodyPr/>
          <a:lstStyle/>
          <a:p>
            <a:r>
              <a:rPr lang="en-AU">
                <a:latin typeface="+mj-lt"/>
              </a:rPr>
              <a:t>Your turn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D65D502-0194-1544-176B-93D680CD3B45}"/>
                  </a:ext>
                </a:extLst>
              </p:cNvPr>
              <p:cNvSpPr txBox="1"/>
              <p:nvPr/>
            </p:nvSpPr>
            <p:spPr>
              <a:xfrm>
                <a:off x="360000" y="1567087"/>
                <a:ext cx="5926500" cy="433342"/>
              </a:xfrm>
              <a:prstGeom prst="rect">
                <a:avLst/>
              </a:prstGeom>
              <a:noFill/>
            </p:spPr>
            <p:txBody>
              <a:bodyPr wrap="square" lIns="0" tIns="0" rIns="0" bIns="0" rtlCol="0">
                <a:noAutofit/>
              </a:bodyPr>
              <a:lstStyle/>
              <a:p>
                <a:pPr algn="l"/>
                <a:r>
                  <a:rPr lang="en-AU" sz="1800"/>
                  <a:t>Find the derivative of  </a:t>
                </a:r>
                <a14:m>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=3</m:t>
                        </m:r>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oMath>
                </a14:m>
                <a:r>
                  <a:rPr lang="en-AU" sz="1800"/>
                  <a:t> by first principles.</a:t>
                </a:r>
              </a:p>
            </p:txBody>
          </p:sp>
        </mc:Choice>
        <mc:Fallback xmlns="">
          <p:sp>
            <p:nvSpPr>
              <p:cNvPr id="5" name="TextBox 4">
                <a:extLst>
                  <a:ext uri="{FF2B5EF4-FFF2-40B4-BE49-F238E27FC236}">
                    <a16:creationId xmlns:a16="http://schemas.microsoft.com/office/drawing/2014/main" id="{7D65D502-0194-1544-176B-93D680CD3B45}"/>
                  </a:ext>
                </a:extLst>
              </p:cNvPr>
              <p:cNvSpPr txBox="1">
                <a:spLocks noRot="1" noChangeAspect="1" noMove="1" noResize="1" noEditPoints="1" noAdjustHandles="1" noChangeArrowheads="1" noChangeShapeType="1" noTextEdit="1"/>
              </p:cNvSpPr>
              <p:nvPr/>
            </p:nvSpPr>
            <p:spPr>
              <a:xfrm>
                <a:off x="360000" y="1567087"/>
                <a:ext cx="5926500" cy="433342"/>
              </a:xfrm>
              <a:prstGeom prst="rect">
                <a:avLst/>
              </a:prstGeom>
              <a:blipFill>
                <a:blip r:embed="rId4"/>
                <a:stretch>
                  <a:fillRect l="-2366" t="-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descr="scaffolded solutions">
                <a:extLst>
                  <a:ext uri="{FF2B5EF4-FFF2-40B4-BE49-F238E27FC236}">
                    <a16:creationId xmlns:a16="http://schemas.microsoft.com/office/drawing/2014/main" id="{FF3E4442-3730-DA9F-F3E9-6273251E8259}"/>
                  </a:ext>
                </a:extLst>
              </p:cNvPr>
              <p:cNvGraphicFramePr>
                <a:graphicFrameLocks noGrp="1"/>
              </p:cNvGraphicFramePr>
              <p:nvPr>
                <p:extLst>
                  <p:ext uri="{D42A27DB-BD31-4B8C-83A1-F6EECF244321}">
                    <p14:modId xmlns:p14="http://schemas.microsoft.com/office/powerpoint/2010/main" val="3033294693"/>
                  </p:ext>
                </p:extLst>
              </p:nvPr>
            </p:nvGraphicFramePr>
            <p:xfrm>
              <a:off x="359999" y="2171307"/>
              <a:ext cx="8128000" cy="4470464"/>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205111136"/>
                        </a:ext>
                      </a:extLst>
                    </a:gridCol>
                    <a:gridCol w="4064000">
                      <a:extLst>
                        <a:ext uri="{9D8B030D-6E8A-4147-A177-3AD203B41FA5}">
                          <a16:colId xmlns:a16="http://schemas.microsoft.com/office/drawing/2014/main" val="959645970"/>
                        </a:ext>
                      </a:extLst>
                    </a:gridCol>
                  </a:tblGrid>
                  <a:tr h="295706">
                    <a:tc>
                      <a:txBody>
                        <a:bodyPr/>
                        <a:lstStyle/>
                        <a:p>
                          <a:pPr>
                            <a:lnSpc>
                              <a:spcPct val="114000"/>
                            </a:lnSpc>
                            <a:spcAft>
                              <a:spcPts val="600"/>
                            </a:spcAft>
                          </a:pPr>
                          <a:r>
                            <a:rPr lang="en-AU">
                              <a:latin typeface="+mn-lt"/>
                            </a:rPr>
                            <a:t>Find </a:t>
                          </a:r>
                          <a14:m>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h</m:t>
                                  </m:r>
                                </m:e>
                              </m:d>
                            </m:oMath>
                          </a14:m>
                          <a:endParaRPr lang="en-AU">
                            <a:latin typeface="+mn-lt"/>
                          </a:endParaRPr>
                        </a:p>
                      </a:txBody>
                      <a:tcPr/>
                    </a:tc>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14:m>
                            <m:oMathPara xmlns:m="http://schemas.openxmlformats.org/officeDocument/2006/math">
                              <m:oMathParaPr>
                                <m:jc m:val="left"/>
                              </m:oMathParaPr>
                              <m:oMath xmlns:m="http://schemas.openxmlformats.org/officeDocument/2006/math">
                                <m:r>
                                  <a:rPr lang="en-AU" b="0" i="1" dirty="0" smtClean="0">
                                    <a:latin typeface="Cambria Math" panose="02040503050406030204" pitchFamily="18" charset="0"/>
                                  </a:rPr>
                                  <m:t>𝑓</m:t>
                                </m:r>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r>
                                      <a:rPr lang="en-AU" b="0" i="1" dirty="0" smtClean="0">
                                        <a:latin typeface="Cambria Math" panose="02040503050406030204" pitchFamily="18" charset="0"/>
                                      </a:rPr>
                                      <m:t>+</m:t>
                                    </m:r>
                                    <m:r>
                                      <a:rPr lang="en-AU" b="0" i="1" dirty="0" smtClean="0">
                                        <a:latin typeface="Cambria Math" panose="02040503050406030204" pitchFamily="18" charset="0"/>
                                      </a:rPr>
                                      <m:t>h</m:t>
                                    </m:r>
                                  </m:e>
                                </m:d>
                                <m:r>
                                  <a:rPr lang="en-AU" b="0" i="1" dirty="0" smtClean="0">
                                    <a:latin typeface="Cambria Math" panose="02040503050406030204" pitchFamily="18" charset="0"/>
                                  </a:rPr>
                                  <m:t>=</m:t>
                                </m:r>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3</m:t>
                                    </m:r>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r>
                                          <a:rPr lang="en-AU" b="0" i="1" dirty="0" smtClean="0">
                                            <a:latin typeface="Cambria Math" panose="02040503050406030204" pitchFamily="18" charset="0"/>
                                          </a:rPr>
                                          <m:t>+</m:t>
                                        </m:r>
                                        <m:r>
                                          <a:rPr lang="en-AU" b="0" i="1" dirty="0" smtClean="0">
                                            <a:latin typeface="Cambria Math" panose="02040503050406030204" pitchFamily="18" charset="0"/>
                                          </a:rPr>
                                          <m:t>h</m:t>
                                        </m:r>
                                      </m:e>
                                    </m:d>
                                  </m:e>
                                  <m:sup>
                                    <m:r>
                                      <a:rPr lang="en-AU" b="0" i="1" dirty="0" smtClean="0">
                                        <a:latin typeface="Cambria Math" panose="02040503050406030204" pitchFamily="18" charset="0"/>
                                      </a:rPr>
                                      <m:t>2</m:t>
                                    </m:r>
                                  </m:sup>
                                </m:sSup>
                              </m:oMath>
                              <m:oMath xmlns:m="http://schemas.openxmlformats.org/officeDocument/2006/math">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𝑥h</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oMath>
                            </m:oMathPara>
                          </a14:m>
                          <a:endParaRPr lang="en-AU" b="0" i="1">
                            <a:latin typeface="+mn-lt"/>
                          </a:endParaRPr>
                        </a:p>
                      </a:txBody>
                      <a:tcPr/>
                    </a:tc>
                    <a:extLst>
                      <a:ext uri="{0D108BD9-81ED-4DB2-BD59-A6C34878D82A}">
                        <a16:rowId xmlns:a16="http://schemas.microsoft.com/office/drawing/2014/main" val="1510692174"/>
                      </a:ext>
                    </a:extLst>
                  </a:tr>
                  <a:tr h="370840">
                    <a:tc>
                      <a:txBody>
                        <a:bodyPr/>
                        <a:lstStyle/>
                        <a:p>
                          <a:pPr>
                            <a:lnSpc>
                              <a:spcPct val="114000"/>
                            </a:lnSpc>
                            <a:spcAft>
                              <a:spcPts val="600"/>
                            </a:spcAft>
                          </a:pPr>
                          <a:r>
                            <a:rPr lang="en-AU">
                              <a:latin typeface="+mn-lt"/>
                            </a:rPr>
                            <a:t>Substitute into formula</a:t>
                          </a:r>
                        </a:p>
                      </a:txBody>
                      <a:tcPr/>
                    </a:tc>
                    <a:tc>
                      <a:txBody>
                        <a:bodyPr/>
                        <a:lstStyle/>
                        <a:p>
                          <a:pPr>
                            <a:lnSpc>
                              <a:spcPct val="114000"/>
                            </a:lnSpc>
                            <a:spcAft>
                              <a:spcPts val="600"/>
                            </a:spcAft>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h</m:t>
                                            </m:r>
                                          </m:e>
                                        </m:d>
                                        <m:r>
                                          <a:rPr lang="en-AU" b="0" i="1" smtClean="0">
                                            <a:latin typeface="Cambria Math" panose="02040503050406030204" pitchFamily="18" charset="0"/>
                                          </a:rPr>
                                          <m:t>−</m:t>
                                        </m:r>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num>
                                      <m:den>
                                        <m:r>
                                          <a:rPr lang="en-AU" b="0" i="1" smtClean="0">
                                            <a:latin typeface="Cambria Math" panose="02040503050406030204" pitchFamily="18" charset="0"/>
                                          </a:rPr>
                                          <m:t>h</m:t>
                                        </m:r>
                                      </m:den>
                                    </m:f>
                                  </m:e>
                                </m:func>
                              </m:oMath>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𝑥h</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r>
                                              <a:rPr lang="en-AU" b="0" i="1" smtClean="0">
                                                <a:latin typeface="Cambria Math" panose="02040503050406030204" pitchFamily="18" charset="0"/>
                                              </a:rPr>
                                              <m:t>h</m:t>
                                            </m:r>
                                          </m:e>
                                          <m:sup>
                                            <m:r>
                                              <a:rPr lang="en-AU" b="0" i="1" smtClean="0">
                                                <a:latin typeface="Cambria Math" panose="02040503050406030204" pitchFamily="18" charset="0"/>
                                              </a:rPr>
                                              <m:t>2</m:t>
                                            </m:r>
                                          </m:sup>
                                        </m:sSup>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num>
                                      <m:den>
                                        <m:r>
                                          <a:rPr lang="en-AU" b="0" i="1" smtClean="0">
                                            <a:latin typeface="Cambria Math" panose="02040503050406030204" pitchFamily="18" charset="0"/>
                                          </a:rPr>
                                          <m:t>h</m:t>
                                        </m:r>
                                      </m:den>
                                    </m:f>
                                  </m:e>
                                </m:func>
                              </m:oMath>
                            </m:oMathPara>
                          </a14:m>
                          <a:endParaRPr lang="en-AU">
                            <a:latin typeface="+mn-lt"/>
                          </a:endParaRPr>
                        </a:p>
                      </a:txBody>
                      <a:tcPr/>
                    </a:tc>
                    <a:extLst>
                      <a:ext uri="{0D108BD9-81ED-4DB2-BD59-A6C34878D82A}">
                        <a16:rowId xmlns:a16="http://schemas.microsoft.com/office/drawing/2014/main" val="394293952"/>
                      </a:ext>
                    </a:extLst>
                  </a:tr>
                  <a:tr h="370840">
                    <a:tc>
                      <a:txBody>
                        <a:bodyPr/>
                        <a:lstStyle/>
                        <a:p>
                          <a:pPr>
                            <a:lnSpc>
                              <a:spcPct val="114000"/>
                            </a:lnSpc>
                            <a:spcAft>
                              <a:spcPts val="600"/>
                            </a:spcAft>
                          </a:pPr>
                          <a:r>
                            <a:rPr lang="en-AU">
                              <a:latin typeface="+mn-lt"/>
                            </a:rPr>
                            <a:t>Subtract </a:t>
                          </a:r>
                          <a14:m>
                            <m:oMath xmlns:m="http://schemas.openxmlformats.org/officeDocument/2006/math">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endParaRPr lang="en-AU">
                            <a:latin typeface="+mn-lt"/>
                          </a:endParaRPr>
                        </a:p>
                      </a:txBody>
                      <a:tcPr/>
                    </a:tc>
                    <a:tc>
                      <a:txBody>
                        <a:bodyPr/>
                        <a:lstStyle/>
                        <a:p>
                          <a:pPr>
                            <a:lnSpc>
                              <a:spcPct val="114000"/>
                            </a:lnSpc>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𝑥h</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r>
                                              <a:rPr lang="en-AU" b="0" i="1" smtClean="0">
                                                <a:latin typeface="Cambria Math" panose="02040503050406030204" pitchFamily="18" charset="0"/>
                                              </a:rPr>
                                              <m:t>𝑥</m:t>
                                            </m:r>
                                          </m:e>
                                          <m:sup>
                                            <m:r>
                                              <a:rPr lang="en-AU" b="0" i="1" smtClean="0">
                                                <a:latin typeface="Cambria Math" panose="02040503050406030204" pitchFamily="18" charset="0"/>
                                              </a:rPr>
                                              <m:t>2</m:t>
                                            </m:r>
                                          </m:sup>
                                        </m:sSup>
                                      </m:num>
                                      <m:den>
                                        <m:r>
                                          <a:rPr lang="en-AU" b="0" i="1" smtClean="0">
                                            <a:latin typeface="Cambria Math" panose="02040503050406030204" pitchFamily="18" charset="0"/>
                                          </a:rPr>
                                          <m:t>h</m:t>
                                        </m:r>
                                      </m:den>
                                    </m:f>
                                  </m:e>
                                </m:func>
                              </m:oMath>
                            </m:oMathPara>
                          </a14:m>
                          <a:br>
                            <a:rPr lang="en-AU" dirty="0">
                              <a:latin typeface="+mn-lt"/>
                            </a:rPr>
                          </a:br>
                          <a:endParaRPr lang="en-AU" dirty="0">
                            <a:latin typeface="+mn-lt"/>
                          </a:endParaRPr>
                        </a:p>
                      </a:txBody>
                      <a:tcPr/>
                    </a:tc>
                    <a:extLst>
                      <a:ext uri="{0D108BD9-81ED-4DB2-BD59-A6C34878D82A}">
                        <a16:rowId xmlns:a16="http://schemas.microsoft.com/office/drawing/2014/main" val="1076355587"/>
                      </a:ext>
                    </a:extLst>
                  </a:tr>
                  <a:tr h="370840">
                    <a:tc>
                      <a:txBody>
                        <a:bodyPr/>
                        <a:lstStyle/>
                        <a:p>
                          <a:pPr>
                            <a:lnSpc>
                              <a:spcPct val="114000"/>
                            </a:lnSpc>
                            <a:spcAft>
                              <a:spcPts val="600"/>
                            </a:spcAft>
                          </a:pPr>
                          <a:r>
                            <a:rPr lang="en-AU">
                              <a:latin typeface="+mn-lt"/>
                            </a:rPr>
                            <a:t>Factorising and simplify</a:t>
                          </a:r>
                        </a:p>
                      </a:txBody>
                      <a:tcPr/>
                    </a:tc>
                    <a:tc>
                      <a:txBody>
                        <a:bodyPr/>
                        <a:lstStyle/>
                        <a:p>
                          <a:pPr>
                            <a:lnSpc>
                              <a:spcPct val="114000"/>
                            </a:lnSpc>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r>
                                          <a:rPr lang="en-AU" b="0" i="1" smtClean="0">
                                            <a:latin typeface="Cambria Math" panose="02040503050406030204" pitchFamily="18" charset="0"/>
                                          </a:rPr>
                                          <m:t>h</m:t>
                                        </m:r>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+3</m:t>
                                        </m:r>
                                        <m:r>
                                          <a:rPr lang="en-AU" b="0" i="1" smtClean="0">
                                            <a:latin typeface="Cambria Math" panose="02040503050406030204" pitchFamily="18" charset="0"/>
                                          </a:rPr>
                                          <m:t>h</m:t>
                                        </m:r>
                                        <m:r>
                                          <a:rPr lang="en-AU" b="0" i="1" smtClean="0">
                                            <a:latin typeface="Cambria Math" panose="02040503050406030204" pitchFamily="18" charset="0"/>
                                          </a:rPr>
                                          <m:t>) </m:t>
                                        </m:r>
                                      </m:num>
                                      <m:den>
                                        <m:r>
                                          <a:rPr lang="en-AU" b="0" i="1" smtClean="0">
                                            <a:latin typeface="Cambria Math" panose="02040503050406030204" pitchFamily="18" charset="0"/>
                                          </a:rPr>
                                          <m:t>h</m:t>
                                        </m:r>
                                      </m:den>
                                    </m:f>
                                  </m:e>
                                </m:func>
                              </m:oMath>
                            </m:oMathPara>
                          </a14:m>
                          <a:endParaRPr lang="en-AU">
                            <a:latin typeface="+mn-lt"/>
                          </a:endParaRPr>
                        </a:p>
                      </a:txBody>
                      <a:tcPr/>
                    </a:tc>
                    <a:extLst>
                      <a:ext uri="{0D108BD9-81ED-4DB2-BD59-A6C34878D82A}">
                        <a16:rowId xmlns:a16="http://schemas.microsoft.com/office/drawing/2014/main" val="262794441"/>
                      </a:ext>
                    </a:extLst>
                  </a:tr>
                  <a:tr h="370840">
                    <a:tc>
                      <a:txBody>
                        <a:bodyPr/>
                        <a:lstStyle/>
                        <a:p>
                          <a:pPr>
                            <a:lnSpc>
                              <a:spcPct val="114000"/>
                            </a:lnSpc>
                            <a:spcAft>
                              <a:spcPts val="600"/>
                            </a:spcAft>
                          </a:pPr>
                          <a:r>
                            <a:rPr lang="en-AU">
                              <a:latin typeface="+mn-lt"/>
                            </a:rPr>
                            <a:t>Make </a:t>
                          </a:r>
                          <a14:m>
                            <m:oMath xmlns:m="http://schemas.openxmlformats.org/officeDocument/2006/math">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oMath>
                          </a14:m>
                          <a:endParaRPr lang="en-AU">
                            <a:latin typeface="+mn-lt"/>
                          </a:endParaRPr>
                        </a:p>
                      </a:txBody>
                      <a:tcPr/>
                    </a:tc>
                    <a:tc>
                      <a:txBody>
                        <a:bodyPr/>
                        <a:lstStyle/>
                        <a:p>
                          <a:pPr>
                            <a:lnSpc>
                              <a:spcPct val="114000"/>
                            </a:lnSpc>
                            <a:spcAft>
                              <a:spcPts val="600"/>
                            </a:spcAft>
                          </a:pPr>
                          <a:r>
                            <a:rPr lang="en-AU" dirty="0">
                              <a:latin typeface="+mn-lt"/>
                            </a:rPr>
                            <a:t>As </a:t>
                          </a:r>
                          <a14:m>
                            <m:oMath xmlns:m="http://schemas.openxmlformats.org/officeDocument/2006/math">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oMath>
                          </a14:m>
                          <a:r>
                            <a:rPr lang="en-AU" dirty="0">
                              <a:latin typeface="+mn-lt"/>
                            </a:rPr>
                            <a:t> </a:t>
                          </a:r>
                          <a14:m>
                            <m:oMath xmlns:m="http://schemas.openxmlformats.org/officeDocument/2006/math">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𝑓</m:t>
                                  </m:r>
                                </m:e>
                                <m:sup>
                                  <m:r>
                                    <a:rPr lang="en-AU" b="0" i="1" dirty="0" smtClean="0">
                                      <a:latin typeface="Cambria Math" panose="02040503050406030204" pitchFamily="18" charset="0"/>
                                    </a:rPr>
                                    <m:t>′</m:t>
                                  </m:r>
                                </m:sup>
                              </m:sSup>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e>
                              </m:d>
                              <m:r>
                                <a:rPr lang="en-AU" b="0" i="1" dirty="0" smtClean="0">
                                  <a:latin typeface="Cambria Math" panose="02040503050406030204" pitchFamily="18" charset="0"/>
                                </a:rPr>
                                <m:t>=6</m:t>
                              </m:r>
                              <m:r>
                                <a:rPr lang="en-AU" b="0" i="1" dirty="0" smtClean="0">
                                  <a:latin typeface="Cambria Math" panose="02040503050406030204" pitchFamily="18" charset="0"/>
                                </a:rPr>
                                <m:t>𝑥</m:t>
                              </m:r>
                              <m:r>
                                <a:rPr lang="en-AU" b="0" i="1" dirty="0" smtClean="0">
                                  <a:latin typeface="Cambria Math" panose="02040503050406030204" pitchFamily="18" charset="0"/>
                                </a:rPr>
                                <m:t>+0</m:t>
                              </m:r>
                            </m:oMath>
                          </a14:m>
                          <a:br>
                            <a:rPr lang="en-AU" b="0" dirty="0">
                              <a:latin typeface="+mn-lt"/>
                            </a:rPr>
                          </a:b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=6</m:t>
                                </m:r>
                                <m:r>
                                  <a:rPr lang="en-AU" b="0" i="1" smtClean="0">
                                    <a:latin typeface="Cambria Math" panose="02040503050406030204" pitchFamily="18" charset="0"/>
                                  </a:rPr>
                                  <m:t>𝑥</m:t>
                                </m:r>
                              </m:oMath>
                            </m:oMathPara>
                          </a14:m>
                          <a:endParaRPr lang="en-AU" dirty="0">
                            <a:latin typeface="+mn-lt"/>
                          </a:endParaRPr>
                        </a:p>
                      </a:txBody>
                      <a:tcPr/>
                    </a:tc>
                    <a:extLst>
                      <a:ext uri="{0D108BD9-81ED-4DB2-BD59-A6C34878D82A}">
                        <a16:rowId xmlns:a16="http://schemas.microsoft.com/office/drawing/2014/main" val="58615764"/>
                      </a:ext>
                    </a:extLst>
                  </a:tr>
                </a:tbl>
              </a:graphicData>
            </a:graphic>
          </p:graphicFrame>
        </mc:Choice>
        <mc:Fallback xmlns="">
          <p:graphicFrame>
            <p:nvGraphicFramePr>
              <p:cNvPr id="6" name="Table 5" descr="scaffolded solutions">
                <a:extLst>
                  <a:ext uri="{FF2B5EF4-FFF2-40B4-BE49-F238E27FC236}">
                    <a16:creationId xmlns:a16="http://schemas.microsoft.com/office/drawing/2014/main" id="{FF3E4442-3730-DA9F-F3E9-6273251E8259}"/>
                  </a:ext>
                </a:extLst>
              </p:cNvPr>
              <p:cNvGraphicFramePr>
                <a:graphicFrameLocks noGrp="1"/>
              </p:cNvGraphicFramePr>
              <p:nvPr>
                <p:extLst>
                  <p:ext uri="{D42A27DB-BD31-4B8C-83A1-F6EECF244321}">
                    <p14:modId xmlns:p14="http://schemas.microsoft.com/office/powerpoint/2010/main" val="3033294693"/>
                  </p:ext>
                </p:extLst>
              </p:nvPr>
            </p:nvGraphicFramePr>
            <p:xfrm>
              <a:off x="359999" y="2171307"/>
              <a:ext cx="8128000" cy="4524693"/>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205111136"/>
                        </a:ext>
                      </a:extLst>
                    </a:gridCol>
                    <a:gridCol w="4064000">
                      <a:extLst>
                        <a:ext uri="{9D8B030D-6E8A-4147-A177-3AD203B41FA5}">
                          <a16:colId xmlns:a16="http://schemas.microsoft.com/office/drawing/2014/main" val="959645970"/>
                        </a:ext>
                      </a:extLst>
                    </a:gridCol>
                  </a:tblGrid>
                  <a:tr h="807085">
                    <a:tc>
                      <a:txBody>
                        <a:bodyPr/>
                        <a:lstStyle/>
                        <a:p>
                          <a:endParaRPr lang="en-US"/>
                        </a:p>
                      </a:txBody>
                      <a:tcPr>
                        <a:blipFill>
                          <a:blip r:embed="rId5"/>
                          <a:stretch>
                            <a:fillRect l="-150" t="-2256" r="-100300" b="-460150"/>
                          </a:stretch>
                        </a:blipFill>
                      </a:tcPr>
                    </a:tc>
                    <a:tc>
                      <a:txBody>
                        <a:bodyPr/>
                        <a:lstStyle/>
                        <a:p>
                          <a:endParaRPr lang="en-US"/>
                        </a:p>
                      </a:txBody>
                      <a:tcPr>
                        <a:blipFill>
                          <a:blip r:embed="rId5"/>
                          <a:stretch>
                            <a:fillRect l="-100150" t="-2256" r="-300" b="-460150"/>
                          </a:stretch>
                        </a:blipFill>
                      </a:tcPr>
                    </a:tc>
                    <a:extLst>
                      <a:ext uri="{0D108BD9-81ED-4DB2-BD59-A6C34878D82A}">
                        <a16:rowId xmlns:a16="http://schemas.microsoft.com/office/drawing/2014/main" val="1510692174"/>
                      </a:ext>
                    </a:extLst>
                  </a:tr>
                  <a:tr h="1409954">
                    <a:tc>
                      <a:txBody>
                        <a:bodyPr/>
                        <a:lstStyle/>
                        <a:p>
                          <a:pPr>
                            <a:lnSpc>
                              <a:spcPct val="114000"/>
                            </a:lnSpc>
                            <a:spcAft>
                              <a:spcPts val="600"/>
                            </a:spcAft>
                          </a:pPr>
                          <a:r>
                            <a:rPr lang="en-AU">
                              <a:latin typeface="+mn-lt"/>
                            </a:rPr>
                            <a:t>Substitute into formula</a:t>
                          </a:r>
                        </a:p>
                      </a:txBody>
                      <a:tcPr/>
                    </a:tc>
                    <a:tc>
                      <a:txBody>
                        <a:bodyPr/>
                        <a:lstStyle/>
                        <a:p>
                          <a:endParaRPr lang="en-US"/>
                        </a:p>
                      </a:txBody>
                      <a:tcPr>
                        <a:blipFill>
                          <a:blip r:embed="rId5"/>
                          <a:stretch>
                            <a:fillRect l="-100150" t="-58874" r="-300" b="-164935"/>
                          </a:stretch>
                        </a:blipFill>
                      </a:tcPr>
                    </a:tc>
                    <a:extLst>
                      <a:ext uri="{0D108BD9-81ED-4DB2-BD59-A6C34878D82A}">
                        <a16:rowId xmlns:a16="http://schemas.microsoft.com/office/drawing/2014/main" val="394293952"/>
                      </a:ext>
                    </a:extLst>
                  </a:tr>
                  <a:tr h="726885">
                    <a:tc>
                      <a:txBody>
                        <a:bodyPr/>
                        <a:lstStyle/>
                        <a:p>
                          <a:endParaRPr lang="en-US"/>
                        </a:p>
                      </a:txBody>
                      <a:tcPr>
                        <a:blipFill>
                          <a:blip r:embed="rId5"/>
                          <a:stretch>
                            <a:fillRect l="-150" t="-308403" r="-100300" b="-220168"/>
                          </a:stretch>
                        </a:blipFill>
                      </a:tcPr>
                    </a:tc>
                    <a:tc>
                      <a:txBody>
                        <a:bodyPr/>
                        <a:lstStyle/>
                        <a:p>
                          <a:endParaRPr lang="en-US"/>
                        </a:p>
                      </a:txBody>
                      <a:tcPr>
                        <a:blipFill>
                          <a:blip r:embed="rId5"/>
                          <a:stretch>
                            <a:fillRect l="-100150" t="-308403" r="-300" b="-220168"/>
                          </a:stretch>
                        </a:blipFill>
                      </a:tcPr>
                    </a:tc>
                    <a:extLst>
                      <a:ext uri="{0D108BD9-81ED-4DB2-BD59-A6C34878D82A}">
                        <a16:rowId xmlns:a16="http://schemas.microsoft.com/office/drawing/2014/main" val="1076355587"/>
                      </a:ext>
                    </a:extLst>
                  </a:tr>
                  <a:tr h="763270">
                    <a:tc>
                      <a:txBody>
                        <a:bodyPr/>
                        <a:lstStyle/>
                        <a:p>
                          <a:pPr>
                            <a:lnSpc>
                              <a:spcPct val="114000"/>
                            </a:lnSpc>
                            <a:spcAft>
                              <a:spcPts val="600"/>
                            </a:spcAft>
                          </a:pPr>
                          <a:r>
                            <a:rPr lang="en-AU">
                              <a:latin typeface="+mn-lt"/>
                            </a:rPr>
                            <a:t>Factorising and simplify</a:t>
                          </a:r>
                        </a:p>
                      </a:txBody>
                      <a:tcPr/>
                    </a:tc>
                    <a:tc>
                      <a:txBody>
                        <a:bodyPr/>
                        <a:lstStyle/>
                        <a:p>
                          <a:endParaRPr lang="en-US"/>
                        </a:p>
                      </a:txBody>
                      <a:tcPr>
                        <a:blipFill>
                          <a:blip r:embed="rId5"/>
                          <a:stretch>
                            <a:fillRect l="-100150" t="-385714" r="-300" b="-107937"/>
                          </a:stretch>
                        </a:blipFill>
                      </a:tcPr>
                    </a:tc>
                    <a:extLst>
                      <a:ext uri="{0D108BD9-81ED-4DB2-BD59-A6C34878D82A}">
                        <a16:rowId xmlns:a16="http://schemas.microsoft.com/office/drawing/2014/main" val="262794441"/>
                      </a:ext>
                    </a:extLst>
                  </a:tr>
                  <a:tr h="817499">
                    <a:tc>
                      <a:txBody>
                        <a:bodyPr/>
                        <a:lstStyle/>
                        <a:p>
                          <a:endParaRPr lang="en-US"/>
                        </a:p>
                      </a:txBody>
                      <a:tcPr>
                        <a:blipFill>
                          <a:blip r:embed="rId5"/>
                          <a:stretch>
                            <a:fillRect l="-150" t="-456716" r="-100300" b="-1493"/>
                          </a:stretch>
                        </a:blipFill>
                      </a:tcPr>
                    </a:tc>
                    <a:tc>
                      <a:txBody>
                        <a:bodyPr/>
                        <a:lstStyle/>
                        <a:p>
                          <a:endParaRPr lang="en-US"/>
                        </a:p>
                      </a:txBody>
                      <a:tcPr>
                        <a:blipFill>
                          <a:blip r:embed="rId5"/>
                          <a:stretch>
                            <a:fillRect l="-100150" t="-456716" r="-300" b="-1493"/>
                          </a:stretch>
                        </a:blipFill>
                      </a:tcPr>
                    </a:tc>
                    <a:extLst>
                      <a:ext uri="{0D108BD9-81ED-4DB2-BD59-A6C34878D82A}">
                        <a16:rowId xmlns:a16="http://schemas.microsoft.com/office/drawing/2014/main" val="58615764"/>
                      </a:ext>
                    </a:extLst>
                  </a:tr>
                </a:tbl>
              </a:graphicData>
            </a:graphic>
          </p:graphicFrame>
        </mc:Fallback>
      </mc:AlternateContent>
      <p:grpSp>
        <p:nvGrpSpPr>
          <p:cNvPr id="2" name="Group 1">
            <a:extLst>
              <a:ext uri="{FF2B5EF4-FFF2-40B4-BE49-F238E27FC236}">
                <a16:creationId xmlns:a16="http://schemas.microsoft.com/office/drawing/2014/main" id="{CF112613-CEC9-7F77-51BE-63FB37255FBD}"/>
              </a:ext>
              <a:ext uri="{C183D7F6-B498-43B3-948B-1728B52AA6E4}">
                <adec:decorative xmlns:adec="http://schemas.microsoft.com/office/drawing/2017/decorative" val="1"/>
              </a:ext>
            </a:extLst>
          </p:cNvPr>
          <p:cNvGrpSpPr/>
          <p:nvPr/>
        </p:nvGrpSpPr>
        <p:grpSpPr>
          <a:xfrm>
            <a:off x="5068057" y="4515924"/>
            <a:ext cx="2321205" cy="1255710"/>
            <a:chOff x="5068057" y="4515924"/>
            <a:chExt cx="2321205" cy="1255710"/>
          </a:xfrm>
        </p:grpSpPr>
        <p:cxnSp>
          <p:nvCxnSpPr>
            <p:cNvPr id="8" name="Straight Connector 7">
              <a:extLst>
                <a:ext uri="{FF2B5EF4-FFF2-40B4-BE49-F238E27FC236}">
                  <a16:creationId xmlns:a16="http://schemas.microsoft.com/office/drawing/2014/main" id="{2D8C22B9-ABD1-3053-4231-A161626D33EB}"/>
                </a:ext>
                <a:ext uri="{C183D7F6-B498-43B3-948B-1728B52AA6E4}">
                  <adec:decorative xmlns:adec="http://schemas.microsoft.com/office/drawing/2017/decorative" val="1"/>
                </a:ext>
              </a:extLst>
            </p:cNvPr>
            <p:cNvCxnSpPr/>
            <p:nvPr/>
          </p:nvCxnSpPr>
          <p:spPr>
            <a:xfrm flipH="1">
              <a:off x="5150796" y="4515924"/>
              <a:ext cx="394854" cy="25977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EE0541-2FAD-5967-E010-7EABEA80ABA1}"/>
                </a:ext>
                <a:ext uri="{C183D7F6-B498-43B3-948B-1728B52AA6E4}">
                  <adec:decorative xmlns:adec="http://schemas.microsoft.com/office/drawing/2017/decorative" val="1"/>
                </a:ext>
              </a:extLst>
            </p:cNvPr>
            <p:cNvCxnSpPr/>
            <p:nvPr/>
          </p:nvCxnSpPr>
          <p:spPr>
            <a:xfrm flipH="1">
              <a:off x="6994408" y="4515924"/>
              <a:ext cx="394854" cy="25977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10D0EC-CFCB-27B2-510D-BFE0DE6B5B38}"/>
                </a:ext>
                <a:ext uri="{C183D7F6-B498-43B3-948B-1728B52AA6E4}">
                  <adec:decorative xmlns:adec="http://schemas.microsoft.com/office/drawing/2017/decorative" val="1"/>
                </a:ext>
              </a:extLst>
            </p:cNvPr>
            <p:cNvCxnSpPr>
              <a:cxnSpLocks/>
            </p:cNvCxnSpPr>
            <p:nvPr/>
          </p:nvCxnSpPr>
          <p:spPr>
            <a:xfrm flipH="1">
              <a:off x="5068057" y="5267005"/>
              <a:ext cx="280166" cy="20241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5A23C7-60DE-A899-3352-2D137D9EB957}"/>
                </a:ext>
                <a:ext uri="{C183D7F6-B498-43B3-948B-1728B52AA6E4}">
                  <adec:decorative xmlns:adec="http://schemas.microsoft.com/office/drawing/2017/decorative" val="1"/>
                </a:ext>
              </a:extLst>
            </p:cNvPr>
            <p:cNvCxnSpPr>
              <a:cxnSpLocks/>
            </p:cNvCxnSpPr>
            <p:nvPr/>
          </p:nvCxnSpPr>
          <p:spPr>
            <a:xfrm flipH="1">
              <a:off x="5596634" y="5599638"/>
              <a:ext cx="218597" cy="171996"/>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B640ABC9-E184-38D6-9541-2CFEBAA6BF2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76313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Differentiate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r>
                  <a:rPr lang="en-AU" dirty="0">
                    <a:latin typeface="+mj-lt"/>
                  </a:rPr>
                  <a:t> by first principles (2)</a:t>
                </a:r>
              </a:p>
            </p:txBody>
          </p:sp>
        </mc:Choice>
        <mc:Fallback xmlns="">
          <p:sp>
            <p:nvSpPr>
              <p:cNvPr id="4" name="Title 3">
                <a:extLst>
                  <a:ext uri="{FF2B5EF4-FFF2-40B4-BE49-F238E27FC236}">
                    <a16:creationId xmlns:a16="http://schemas.microsoft.com/office/drawing/2014/main" id="{920994A1-6280-637C-A32E-0A999DF0F5FE}"/>
                  </a:ext>
                </a:extLst>
              </p:cNvPr>
              <p:cNvSpPr>
                <a:spLocks noGrp="1" noRot="1" noChangeAspect="1" noMove="1" noResize="1" noEditPoints="1" noAdjustHandles="1" noChangeArrowheads="1" noChangeShapeType="1" noTextEdit="1"/>
              </p:cNvSpPr>
              <p:nvPr>
                <p:ph type="title"/>
              </p:nvPr>
            </p:nvSpPr>
            <p:spPr>
              <a:blipFill>
                <a:blip r:embed="rId3"/>
                <a:stretch>
                  <a:fillRect l="-2389" t="-33333" b="-43333"/>
                </a:stretch>
              </a:blipFill>
            </p:spPr>
            <p:txBody>
              <a:bodyPr/>
              <a:lstStyle/>
              <a:p>
                <a:r>
                  <a:rPr lang="en-US">
                    <a:noFill/>
                  </a:rPr>
                  <a:t> </a:t>
                </a:r>
              </a:p>
            </p:txBody>
          </p:sp>
        </mc:Fallback>
      </mc:AlternateContent>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a:latin typeface="+mj-lt"/>
              </a:rPr>
              <a:t>Example 1 – Part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606CFF5-6694-3F89-92FE-A419876DE613}"/>
                  </a:ext>
                </a:extLst>
              </p:cNvPr>
              <p:cNvSpPr txBox="1"/>
              <p:nvPr/>
            </p:nvSpPr>
            <p:spPr>
              <a:xfrm>
                <a:off x="360000" y="1567087"/>
                <a:ext cx="5926500" cy="433342"/>
              </a:xfrm>
              <a:prstGeom prst="rect">
                <a:avLst/>
              </a:prstGeom>
              <a:noFill/>
            </p:spPr>
            <p:txBody>
              <a:bodyPr wrap="square" lIns="0" tIns="0" rIns="0" bIns="0" rtlCol="0">
                <a:noAutofit/>
              </a:bodyPr>
              <a:lstStyle/>
              <a:p>
                <a:pPr algn="l"/>
                <a:r>
                  <a:rPr lang="en-AU" sz="1800"/>
                  <a:t>Find the derivative of  </a:t>
                </a:r>
                <a14:m>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oMath>
                </a14:m>
                <a:r>
                  <a:rPr lang="en-AU" sz="1800"/>
                  <a:t> by first principles.</a:t>
                </a:r>
              </a:p>
            </p:txBody>
          </p:sp>
        </mc:Choice>
        <mc:Fallback xmlns="">
          <p:sp>
            <p:nvSpPr>
              <p:cNvPr id="5" name="TextBox 4">
                <a:extLst>
                  <a:ext uri="{FF2B5EF4-FFF2-40B4-BE49-F238E27FC236}">
                    <a16:creationId xmlns:a16="http://schemas.microsoft.com/office/drawing/2014/main" id="{1606CFF5-6694-3F89-92FE-A419876DE613}"/>
                  </a:ext>
                </a:extLst>
              </p:cNvPr>
              <p:cNvSpPr txBox="1">
                <a:spLocks noRot="1" noChangeAspect="1" noMove="1" noResize="1" noEditPoints="1" noAdjustHandles="1" noChangeArrowheads="1" noChangeShapeType="1" noTextEdit="1"/>
              </p:cNvSpPr>
              <p:nvPr/>
            </p:nvSpPr>
            <p:spPr>
              <a:xfrm>
                <a:off x="360000" y="1567087"/>
                <a:ext cx="5926500" cy="433342"/>
              </a:xfrm>
              <a:prstGeom prst="rect">
                <a:avLst/>
              </a:prstGeom>
              <a:blipFill>
                <a:blip r:embed="rId4"/>
                <a:stretch>
                  <a:fillRect l="-2366" t="-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descr="scaffolded solutions">
                <a:extLst>
                  <a:ext uri="{FF2B5EF4-FFF2-40B4-BE49-F238E27FC236}">
                    <a16:creationId xmlns:a16="http://schemas.microsoft.com/office/drawing/2014/main" id="{B338F12A-8872-51EB-14DF-64DFC5B43EA2}"/>
                  </a:ext>
                </a:extLst>
              </p:cNvPr>
              <p:cNvGraphicFramePr>
                <a:graphicFrameLocks noGrp="1"/>
              </p:cNvGraphicFramePr>
              <p:nvPr>
                <p:extLst>
                  <p:ext uri="{D42A27DB-BD31-4B8C-83A1-F6EECF244321}">
                    <p14:modId xmlns:p14="http://schemas.microsoft.com/office/powerpoint/2010/main" val="2647262638"/>
                  </p:ext>
                </p:extLst>
              </p:nvPr>
            </p:nvGraphicFramePr>
            <p:xfrm>
              <a:off x="360000" y="2580204"/>
              <a:ext cx="8128000" cy="29347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205111136"/>
                        </a:ext>
                      </a:extLst>
                    </a:gridCol>
                    <a:gridCol w="4064000">
                      <a:extLst>
                        <a:ext uri="{9D8B030D-6E8A-4147-A177-3AD203B41FA5}">
                          <a16:colId xmlns:a16="http://schemas.microsoft.com/office/drawing/2014/main" val="959645970"/>
                        </a:ext>
                      </a:extLst>
                    </a:gridCol>
                  </a:tblGrid>
                  <a:tr h="295706">
                    <a:tc>
                      <a:txBody>
                        <a:bodyPr/>
                        <a:lstStyle/>
                        <a:p>
                          <a:pPr>
                            <a:lnSpc>
                              <a:spcPct val="150000"/>
                            </a:lnSpc>
                            <a:spcAft>
                              <a:spcPts val="1200"/>
                            </a:spcAft>
                          </a:pPr>
                          <a:r>
                            <a:rPr lang="en-AU">
                              <a:latin typeface="+mn-lt"/>
                            </a:rPr>
                            <a:t>Find </a:t>
                          </a:r>
                          <a14:m>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h</m:t>
                                  </m:r>
                                </m:e>
                              </m:d>
                            </m:oMath>
                          </a14:m>
                          <a:endParaRPr lang="en-AU">
                            <a:latin typeface="+mn-lt"/>
                          </a:endParaRPr>
                        </a:p>
                      </a:txBody>
                      <a:tcPr/>
                    </a:tc>
                    <a:tc>
                      <a:txBody>
                        <a:bodyPr/>
                        <a:lstStyle/>
                        <a:p>
                          <a:pPr marL="0" marR="0" lvl="0" indent="0" algn="l" defTabSz="914377" rtl="0" eaLnBrk="1" fontAlgn="auto" latinLnBrk="0" hangingPunct="1">
                            <a:lnSpc>
                              <a:spcPct val="150000"/>
                            </a:lnSpc>
                            <a:spcBef>
                              <a:spcPts val="0"/>
                            </a:spcBef>
                            <a:spcAft>
                              <a:spcPts val="1200"/>
                            </a:spcAft>
                            <a:buClrTx/>
                            <a:buSzTx/>
                            <a:buFontTx/>
                            <a:buNone/>
                            <a:tabLst/>
                            <a:defRPr/>
                          </a:pPr>
                          <a14:m>
                            <m:oMathPara xmlns:m="http://schemas.openxmlformats.org/officeDocument/2006/math">
                              <m:oMathParaPr>
                                <m:jc m:val="left"/>
                              </m:oMathParaPr>
                              <m:oMath xmlns:m="http://schemas.openxmlformats.org/officeDocument/2006/math">
                                <m:r>
                                  <a:rPr lang="en-AU" b="0" i="1" dirty="0" smtClean="0">
                                    <a:latin typeface="Cambria Math" panose="02040503050406030204" pitchFamily="18" charset="0"/>
                                  </a:rPr>
                                  <m:t>𝑓</m:t>
                                </m:r>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r>
                                      <a:rPr lang="en-AU" b="0" i="1" dirty="0" smtClean="0">
                                        <a:latin typeface="Cambria Math" panose="02040503050406030204" pitchFamily="18" charset="0"/>
                                      </a:rPr>
                                      <m:t>+</m:t>
                                    </m:r>
                                    <m:r>
                                      <a:rPr lang="en-AU" b="0" i="1" dirty="0" smtClean="0">
                                        <a:latin typeface="Cambria Math" panose="02040503050406030204" pitchFamily="18" charset="0"/>
                                      </a:rPr>
                                      <m:t>h</m:t>
                                    </m:r>
                                  </m:e>
                                </m:d>
                                <m:r>
                                  <a:rPr lang="en-AU" b="0" i="1" dirty="0" smtClean="0">
                                    <a:latin typeface="Cambria Math" panose="02040503050406030204" pitchFamily="18" charset="0"/>
                                  </a:rPr>
                                  <m:t>=</m:t>
                                </m:r>
                                <m:sSup>
                                  <m:sSupPr>
                                    <m:ctrlPr>
                                      <a:rPr lang="en-AU" b="0" i="1" dirty="0" smtClean="0">
                                        <a:latin typeface="Cambria Math" panose="02040503050406030204" pitchFamily="18" charset="0"/>
                                      </a:rPr>
                                    </m:ctrlPr>
                                  </m:sSupPr>
                                  <m:e>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r>
                                          <a:rPr lang="en-AU" b="0" i="1" dirty="0" smtClean="0">
                                            <a:latin typeface="Cambria Math" panose="02040503050406030204" pitchFamily="18" charset="0"/>
                                          </a:rPr>
                                          <m:t>+</m:t>
                                        </m:r>
                                        <m:r>
                                          <a:rPr lang="en-AU" b="0" i="1" dirty="0" smtClean="0">
                                            <a:latin typeface="Cambria Math" panose="02040503050406030204" pitchFamily="18" charset="0"/>
                                          </a:rPr>
                                          <m:t>h</m:t>
                                        </m:r>
                                      </m:e>
                                    </m:d>
                                  </m:e>
                                  <m:sup>
                                    <m:r>
                                      <a:rPr lang="en-AU" b="0" i="1" dirty="0" smtClean="0">
                                        <a:latin typeface="Cambria Math" panose="02040503050406030204" pitchFamily="18" charset="0"/>
                                      </a:rPr>
                                      <m:t>2</m:t>
                                    </m:r>
                                  </m:sup>
                                </m:sSup>
                              </m:oMath>
                              <m:oMath xmlns:m="http://schemas.openxmlformats.org/officeDocument/2006/math">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𝑥h</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oMath>
                            </m:oMathPara>
                          </a14:m>
                          <a:endParaRPr lang="en-AU" b="0" i="1">
                            <a:latin typeface="+mn-lt"/>
                          </a:endParaRPr>
                        </a:p>
                      </a:txBody>
                      <a:tcPr/>
                    </a:tc>
                    <a:extLst>
                      <a:ext uri="{0D108BD9-81ED-4DB2-BD59-A6C34878D82A}">
                        <a16:rowId xmlns:a16="http://schemas.microsoft.com/office/drawing/2014/main" val="1510692174"/>
                      </a:ext>
                    </a:extLst>
                  </a:tr>
                  <a:tr h="370840">
                    <a:tc>
                      <a:txBody>
                        <a:bodyPr/>
                        <a:lstStyle/>
                        <a:p>
                          <a:pPr>
                            <a:lnSpc>
                              <a:spcPct val="150000"/>
                            </a:lnSpc>
                            <a:spcAft>
                              <a:spcPts val="1200"/>
                            </a:spcAft>
                          </a:pPr>
                          <a:r>
                            <a:rPr lang="en-AU">
                              <a:latin typeface="+mn-lt"/>
                            </a:rPr>
                            <a:t>Substitute into formula</a:t>
                          </a:r>
                        </a:p>
                      </a:txBody>
                      <a:tcPr/>
                    </a:tc>
                    <a:tc>
                      <a:txBody>
                        <a:bodyPr/>
                        <a:lstStyle/>
                        <a:p>
                          <a:pPr>
                            <a:lnSpc>
                              <a:spcPct val="150000"/>
                            </a:lnSpc>
                            <a:spcAft>
                              <a:spcPts val="1200"/>
                            </a:spcAft>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r>
                                          <a:rPr lang="en-AU" b="0" i="1" smtClean="0">
                                            <a:solidFill>
                                              <a:schemeClr val="accent2"/>
                                            </a:solidFill>
                                            <a:latin typeface="Cambria Math" panose="02040503050406030204" pitchFamily="18" charset="0"/>
                                          </a:rPr>
                                          <m:t>𝑓</m:t>
                                        </m:r>
                                        <m:d>
                                          <m:dPr>
                                            <m:ctrlPr>
                                              <a:rPr lang="en-AU" b="0" i="1" smtClean="0">
                                                <a:solidFill>
                                                  <a:schemeClr val="accent2"/>
                                                </a:solidFill>
                                                <a:latin typeface="Cambria Math" panose="02040503050406030204" pitchFamily="18" charset="0"/>
                                              </a:rPr>
                                            </m:ctrlPr>
                                          </m:dPr>
                                          <m:e>
                                            <m:r>
                                              <a:rPr lang="en-AU" b="0" i="1" smtClean="0">
                                                <a:solidFill>
                                                  <a:schemeClr val="accent2"/>
                                                </a:solidFill>
                                                <a:latin typeface="Cambria Math" panose="02040503050406030204" pitchFamily="18" charset="0"/>
                                              </a:rPr>
                                              <m:t>𝑥</m:t>
                                            </m:r>
                                            <m:r>
                                              <a:rPr lang="en-AU" b="0" i="1" smtClean="0">
                                                <a:solidFill>
                                                  <a:schemeClr val="accent2"/>
                                                </a:solidFill>
                                                <a:latin typeface="Cambria Math" panose="02040503050406030204" pitchFamily="18" charset="0"/>
                                              </a:rPr>
                                              <m:t>+</m:t>
                                            </m:r>
                                            <m:r>
                                              <a:rPr lang="en-AU" b="0" i="1" smtClean="0">
                                                <a:solidFill>
                                                  <a:schemeClr val="accent2"/>
                                                </a:solidFill>
                                                <a:latin typeface="Cambria Math" panose="02040503050406030204" pitchFamily="18" charset="0"/>
                                              </a:rPr>
                                              <m:t>h</m:t>
                                            </m:r>
                                          </m:e>
                                        </m:d>
                                        <m:r>
                                          <a:rPr lang="en-AU" b="0" i="1" smtClean="0">
                                            <a:latin typeface="Cambria Math" panose="02040503050406030204" pitchFamily="18" charset="0"/>
                                          </a:rPr>
                                          <m:t>−</m:t>
                                        </m:r>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num>
                                      <m:den>
                                        <m:r>
                                          <a:rPr lang="en-AU" b="0" i="1" smtClean="0">
                                            <a:latin typeface="Cambria Math" panose="02040503050406030204" pitchFamily="18" charset="0"/>
                                          </a:rPr>
                                          <m:t>h</m:t>
                                        </m:r>
                                      </m:den>
                                    </m:f>
                                  </m:e>
                                </m:func>
                              </m:oMath>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sSup>
                                          <m:sSupPr>
                                            <m:ctrlPr>
                                              <a:rPr lang="en-AU" b="0" i="1" smtClean="0">
                                                <a:solidFill>
                                                  <a:schemeClr val="accent2"/>
                                                </a:solidFill>
                                                <a:latin typeface="Cambria Math" panose="02040503050406030204" pitchFamily="18" charset="0"/>
                                              </a:rPr>
                                            </m:ctrlPr>
                                          </m:sSupPr>
                                          <m:e>
                                            <m:r>
                                              <a:rPr lang="en-AU" b="0" i="1" smtClean="0">
                                                <a:solidFill>
                                                  <a:schemeClr val="accent2"/>
                                                </a:solidFill>
                                                <a:latin typeface="Cambria Math" panose="02040503050406030204" pitchFamily="18" charset="0"/>
                                              </a:rPr>
                                              <m:t>𝑥</m:t>
                                            </m:r>
                                          </m:e>
                                          <m:sup>
                                            <m:r>
                                              <a:rPr lang="en-AU" b="0" i="1" smtClean="0">
                                                <a:solidFill>
                                                  <a:schemeClr val="accent2"/>
                                                </a:solidFill>
                                                <a:latin typeface="Cambria Math" panose="02040503050406030204" pitchFamily="18" charset="0"/>
                                              </a:rPr>
                                              <m:t>2</m:t>
                                            </m:r>
                                          </m:sup>
                                        </m:sSup>
                                        <m:r>
                                          <a:rPr lang="en-AU" b="0" i="1" smtClean="0">
                                            <a:solidFill>
                                              <a:schemeClr val="accent2"/>
                                            </a:solidFill>
                                            <a:latin typeface="Cambria Math" panose="02040503050406030204" pitchFamily="18" charset="0"/>
                                          </a:rPr>
                                          <m:t>+2</m:t>
                                        </m:r>
                                        <m:r>
                                          <a:rPr lang="en-AU" b="0" i="1" smtClean="0">
                                            <a:solidFill>
                                              <a:schemeClr val="accent2"/>
                                            </a:solidFill>
                                            <a:latin typeface="Cambria Math" panose="02040503050406030204" pitchFamily="18" charset="0"/>
                                          </a:rPr>
                                          <m:t>𝑥h</m:t>
                                        </m:r>
                                        <m:r>
                                          <a:rPr lang="en-AU" b="0" i="1" smtClean="0">
                                            <a:solidFill>
                                              <a:schemeClr val="accent2"/>
                                            </a:solidFill>
                                            <a:latin typeface="Cambria Math" panose="02040503050406030204" pitchFamily="18" charset="0"/>
                                          </a:rPr>
                                          <m:t>+</m:t>
                                        </m:r>
                                        <m:sSup>
                                          <m:sSupPr>
                                            <m:ctrlPr>
                                              <a:rPr lang="en-AU" b="0" i="1" smtClean="0">
                                                <a:solidFill>
                                                  <a:schemeClr val="accent2"/>
                                                </a:solidFill>
                                                <a:latin typeface="Cambria Math" panose="02040503050406030204" pitchFamily="18" charset="0"/>
                                              </a:rPr>
                                            </m:ctrlPr>
                                          </m:sSupPr>
                                          <m:e>
                                            <m:r>
                                              <a:rPr lang="en-AU" b="0" i="1" smtClean="0">
                                                <a:solidFill>
                                                  <a:schemeClr val="accent2"/>
                                                </a:solidFill>
                                                <a:latin typeface="Cambria Math" panose="02040503050406030204" pitchFamily="18" charset="0"/>
                                              </a:rPr>
                                              <m:t>h</m:t>
                                            </m:r>
                                          </m:e>
                                          <m:sup>
                                            <m:r>
                                              <a:rPr lang="en-AU" b="0" i="1" smtClean="0">
                                                <a:solidFill>
                                                  <a:schemeClr val="accent2"/>
                                                </a:solidFill>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num>
                                      <m:den>
                                        <m:r>
                                          <a:rPr lang="en-AU" b="0" i="1" smtClean="0">
                                            <a:latin typeface="Cambria Math" panose="02040503050406030204" pitchFamily="18" charset="0"/>
                                          </a:rPr>
                                          <m:t>h</m:t>
                                        </m:r>
                                      </m:den>
                                    </m:f>
                                  </m:e>
                                </m:func>
                              </m:oMath>
                            </m:oMathPara>
                          </a14:m>
                          <a:endParaRPr lang="en-AU" dirty="0">
                            <a:latin typeface="+mn-lt"/>
                          </a:endParaRPr>
                        </a:p>
                      </a:txBody>
                      <a:tcPr/>
                    </a:tc>
                    <a:extLst>
                      <a:ext uri="{0D108BD9-81ED-4DB2-BD59-A6C34878D82A}">
                        <a16:rowId xmlns:a16="http://schemas.microsoft.com/office/drawing/2014/main" val="394293952"/>
                      </a:ext>
                    </a:extLst>
                  </a:tr>
                </a:tbl>
              </a:graphicData>
            </a:graphic>
          </p:graphicFrame>
        </mc:Choice>
        <mc:Fallback xmlns="">
          <p:graphicFrame>
            <p:nvGraphicFramePr>
              <p:cNvPr id="6" name="Table 5" descr="scaffolded solutions">
                <a:extLst>
                  <a:ext uri="{FF2B5EF4-FFF2-40B4-BE49-F238E27FC236}">
                    <a16:creationId xmlns:a16="http://schemas.microsoft.com/office/drawing/2014/main" id="{B338F12A-8872-51EB-14DF-64DFC5B43EA2}"/>
                  </a:ext>
                </a:extLst>
              </p:cNvPr>
              <p:cNvGraphicFramePr>
                <a:graphicFrameLocks noGrp="1"/>
              </p:cNvGraphicFramePr>
              <p:nvPr>
                <p:extLst>
                  <p:ext uri="{D42A27DB-BD31-4B8C-83A1-F6EECF244321}">
                    <p14:modId xmlns:p14="http://schemas.microsoft.com/office/powerpoint/2010/main" val="2647262638"/>
                  </p:ext>
                </p:extLst>
              </p:nvPr>
            </p:nvGraphicFramePr>
            <p:xfrm>
              <a:off x="360000" y="2580204"/>
              <a:ext cx="8128000" cy="29347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205111136"/>
                        </a:ext>
                      </a:extLst>
                    </a:gridCol>
                    <a:gridCol w="4064000">
                      <a:extLst>
                        <a:ext uri="{9D8B030D-6E8A-4147-A177-3AD203B41FA5}">
                          <a16:colId xmlns:a16="http://schemas.microsoft.com/office/drawing/2014/main" val="959645970"/>
                        </a:ext>
                      </a:extLst>
                    </a:gridCol>
                  </a:tblGrid>
                  <a:tr h="1066800">
                    <a:tc>
                      <a:txBody>
                        <a:bodyPr/>
                        <a:lstStyle/>
                        <a:p>
                          <a:endParaRPr lang="en-US"/>
                        </a:p>
                      </a:txBody>
                      <a:tcPr>
                        <a:blipFill>
                          <a:blip r:embed="rId5"/>
                          <a:stretch>
                            <a:fillRect l="-150" t="-571" r="-100300" b="-176571"/>
                          </a:stretch>
                        </a:blipFill>
                      </a:tcPr>
                    </a:tc>
                    <a:tc>
                      <a:txBody>
                        <a:bodyPr/>
                        <a:lstStyle/>
                        <a:p>
                          <a:endParaRPr lang="en-US"/>
                        </a:p>
                      </a:txBody>
                      <a:tcPr>
                        <a:blipFill>
                          <a:blip r:embed="rId5"/>
                          <a:stretch>
                            <a:fillRect l="-100150" t="-571" r="-300" b="-176571"/>
                          </a:stretch>
                        </a:blipFill>
                      </a:tcPr>
                    </a:tc>
                    <a:extLst>
                      <a:ext uri="{0D108BD9-81ED-4DB2-BD59-A6C34878D82A}">
                        <a16:rowId xmlns:a16="http://schemas.microsoft.com/office/drawing/2014/main" val="1510692174"/>
                      </a:ext>
                    </a:extLst>
                  </a:tr>
                  <a:tr h="1867980">
                    <a:tc>
                      <a:txBody>
                        <a:bodyPr/>
                        <a:lstStyle/>
                        <a:p>
                          <a:pPr>
                            <a:lnSpc>
                              <a:spcPct val="150000"/>
                            </a:lnSpc>
                            <a:spcAft>
                              <a:spcPts val="1200"/>
                            </a:spcAft>
                          </a:pPr>
                          <a:r>
                            <a:rPr lang="en-AU">
                              <a:latin typeface="+mn-lt"/>
                            </a:rPr>
                            <a:t>Substitute into formula</a:t>
                          </a:r>
                        </a:p>
                      </a:txBody>
                      <a:tcPr/>
                    </a:tc>
                    <a:tc>
                      <a:txBody>
                        <a:bodyPr/>
                        <a:lstStyle/>
                        <a:p>
                          <a:endParaRPr lang="en-US"/>
                        </a:p>
                      </a:txBody>
                      <a:tcPr>
                        <a:blipFill>
                          <a:blip r:embed="rId5"/>
                          <a:stretch>
                            <a:fillRect l="-100150" t="-57329" r="-300" b="-651"/>
                          </a:stretch>
                        </a:blipFill>
                      </a:tcPr>
                    </a:tc>
                    <a:extLst>
                      <a:ext uri="{0D108BD9-81ED-4DB2-BD59-A6C34878D82A}">
                        <a16:rowId xmlns:a16="http://schemas.microsoft.com/office/drawing/2014/main" val="394293952"/>
                      </a:ext>
                    </a:extLst>
                  </a:tr>
                </a:tbl>
              </a:graphicData>
            </a:graphic>
          </p:graphicFrame>
        </mc:Fallback>
      </mc:AlternateContent>
      <mc:AlternateContent xmlns:mc="http://schemas.openxmlformats.org/markup-compatibility/2006" xmlns:a14="http://schemas.microsoft.com/office/drawing/2010/main">
        <mc:Choice Requires="a14">
          <p:sp>
            <p:nvSpPr>
              <p:cNvPr id="17" name="Speech Bubble: Rectangle with Corners Rounded 16">
                <a:extLst>
                  <a:ext uri="{FF2B5EF4-FFF2-40B4-BE49-F238E27FC236}">
                    <a16:creationId xmlns:a16="http://schemas.microsoft.com/office/drawing/2014/main" id="{268E561B-19FF-9795-025E-84AEAAA15436}"/>
                  </a:ext>
                </a:extLst>
              </p:cNvPr>
              <p:cNvSpPr/>
              <p:nvPr/>
            </p:nvSpPr>
            <p:spPr>
              <a:xfrm>
                <a:off x="7610590" y="1635059"/>
                <a:ext cx="2470777" cy="1142211"/>
              </a:xfrm>
              <a:prstGeom prst="wedgeRoundRectCallout">
                <a:avLst>
                  <a:gd name="adj1" fmla="val -107614"/>
                  <a:gd name="adj2" fmla="val 9070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a:t>What changes will occur if </a:t>
                </a:r>
                <a14:m>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oMath>
                </a14:m>
                <a:r>
                  <a:rPr lang="en-AU" sz="1800"/>
                  <a:t>?</a:t>
                </a:r>
              </a:p>
            </p:txBody>
          </p:sp>
        </mc:Choice>
        <mc:Fallback xmlns="">
          <p:sp>
            <p:nvSpPr>
              <p:cNvPr id="17" name="Speech Bubble: Rectangle with Corners Rounded 16">
                <a:extLst>
                  <a:ext uri="{FF2B5EF4-FFF2-40B4-BE49-F238E27FC236}">
                    <a16:creationId xmlns:a16="http://schemas.microsoft.com/office/drawing/2014/main" id="{268E561B-19FF-9795-025E-84AEAAA15436}"/>
                  </a:ext>
                </a:extLst>
              </p:cNvPr>
              <p:cNvSpPr>
                <a:spLocks noRot="1" noChangeAspect="1" noMove="1" noResize="1" noEditPoints="1" noAdjustHandles="1" noChangeArrowheads="1" noChangeShapeType="1" noTextEdit="1"/>
              </p:cNvSpPr>
              <p:nvPr/>
            </p:nvSpPr>
            <p:spPr>
              <a:xfrm>
                <a:off x="7610590" y="1635059"/>
                <a:ext cx="2470777" cy="1142211"/>
              </a:xfrm>
              <a:prstGeom prst="wedgeRoundRectCallout">
                <a:avLst>
                  <a:gd name="adj1" fmla="val -107614"/>
                  <a:gd name="adj2" fmla="val 90700"/>
                  <a:gd name="adj3" fmla="val 16667"/>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Speech Bubble: Rectangle with Corners Rounded 15">
                <a:extLst>
                  <a:ext uri="{FF2B5EF4-FFF2-40B4-BE49-F238E27FC236}">
                    <a16:creationId xmlns:a16="http://schemas.microsoft.com/office/drawing/2014/main" id="{A1321D50-BACF-E650-F21F-57A89F6D20E3}"/>
                  </a:ext>
                </a:extLst>
              </p:cNvPr>
              <p:cNvSpPr/>
              <p:nvPr/>
            </p:nvSpPr>
            <p:spPr>
              <a:xfrm>
                <a:off x="8394098" y="5077672"/>
                <a:ext cx="2470777" cy="1142211"/>
              </a:xfrm>
              <a:prstGeom prst="wedgeRoundRectCallout">
                <a:avLst>
                  <a:gd name="adj1" fmla="val -94577"/>
                  <a:gd name="adj2" fmla="val -6213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Where is the </a:t>
                </a:r>
                <a14:m>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oMath>
                </a14:m>
                <a:r>
                  <a:rPr lang="en-AU" sz="1800" dirty="0"/>
                  <a:t> from?</a:t>
                </a:r>
              </a:p>
            </p:txBody>
          </p:sp>
        </mc:Choice>
        <mc:Fallback xmlns="">
          <p:sp>
            <p:nvSpPr>
              <p:cNvPr id="16" name="Speech Bubble: Rectangle with Corners Rounded 15">
                <a:extLst>
                  <a:ext uri="{FF2B5EF4-FFF2-40B4-BE49-F238E27FC236}">
                    <a16:creationId xmlns:a16="http://schemas.microsoft.com/office/drawing/2014/main" id="{A1321D50-BACF-E650-F21F-57A89F6D20E3}"/>
                  </a:ext>
                </a:extLst>
              </p:cNvPr>
              <p:cNvSpPr>
                <a:spLocks noRot="1" noChangeAspect="1" noMove="1" noResize="1" noEditPoints="1" noAdjustHandles="1" noChangeArrowheads="1" noChangeShapeType="1" noTextEdit="1"/>
              </p:cNvSpPr>
              <p:nvPr/>
            </p:nvSpPr>
            <p:spPr>
              <a:xfrm>
                <a:off x="8394098" y="5077672"/>
                <a:ext cx="2470777" cy="1142211"/>
              </a:xfrm>
              <a:prstGeom prst="wedgeRoundRectCallout">
                <a:avLst>
                  <a:gd name="adj1" fmla="val -94577"/>
                  <a:gd name="adj2" fmla="val -62132"/>
                  <a:gd name="adj3" fmla="val 16667"/>
                </a:avLst>
              </a:prstGeom>
              <a:blipFill>
                <a:blip r:embed="rId7"/>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54403-7F08-49FF-36B2-06D4D85A5F2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356DECE5-AFBB-6B81-2BD2-58F6E532DE1F}"/>
                  </a:ext>
                </a:extLst>
              </p:cNvPr>
              <p:cNvSpPr>
                <a:spLocks noGrp="1"/>
              </p:cNvSpPr>
              <p:nvPr>
                <p:ph type="title"/>
              </p:nvPr>
            </p:nvSpPr>
            <p:spPr/>
            <p:txBody>
              <a:bodyPr/>
              <a:lstStyle/>
              <a:p>
                <a:r>
                  <a:rPr lang="en-AU" dirty="0">
                    <a:latin typeface="+mj-lt"/>
                  </a:rPr>
                  <a:t>Differentiate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r>
                  <a:rPr lang="en-AU" dirty="0">
                    <a:latin typeface="+mj-lt"/>
                  </a:rPr>
                  <a:t> by first principles (2)</a:t>
                </a:r>
              </a:p>
            </p:txBody>
          </p:sp>
        </mc:Choice>
        <mc:Fallback xmlns="">
          <p:sp>
            <p:nvSpPr>
              <p:cNvPr id="4" name="Title 3">
                <a:extLst>
                  <a:ext uri="{FF2B5EF4-FFF2-40B4-BE49-F238E27FC236}">
                    <a16:creationId xmlns:a16="http://schemas.microsoft.com/office/drawing/2014/main" id="{356DECE5-AFBB-6B81-2BD2-58F6E532DE1F}"/>
                  </a:ext>
                </a:extLst>
              </p:cNvPr>
              <p:cNvSpPr>
                <a:spLocks noGrp="1" noRot="1" noChangeAspect="1" noMove="1" noResize="1" noEditPoints="1" noAdjustHandles="1" noChangeArrowheads="1" noChangeShapeType="1" noTextEdit="1"/>
              </p:cNvSpPr>
              <p:nvPr>
                <p:ph type="title"/>
              </p:nvPr>
            </p:nvSpPr>
            <p:spPr>
              <a:blipFill>
                <a:blip r:embed="rId3"/>
                <a:stretch>
                  <a:fillRect l="-2389" t="-33333" b="-43333"/>
                </a:stretch>
              </a:blipFill>
            </p:spPr>
            <p:txBody>
              <a:bodyPr/>
              <a:lstStyle/>
              <a:p>
                <a:r>
                  <a:rPr lang="en-US">
                    <a:noFill/>
                  </a:rPr>
                  <a:t> </a:t>
                </a:r>
              </a:p>
            </p:txBody>
          </p:sp>
        </mc:Fallback>
      </mc:AlternateContent>
      <p:sp>
        <p:nvSpPr>
          <p:cNvPr id="14" name="Text Placeholder 13">
            <a:extLst>
              <a:ext uri="{FF2B5EF4-FFF2-40B4-BE49-F238E27FC236}">
                <a16:creationId xmlns:a16="http://schemas.microsoft.com/office/drawing/2014/main" id="{1E0DB9CB-F7CB-B103-2DEE-8A42B60CDC3C}"/>
              </a:ext>
            </a:extLst>
          </p:cNvPr>
          <p:cNvSpPr>
            <a:spLocks noGrp="1"/>
          </p:cNvSpPr>
          <p:nvPr>
            <p:ph type="body" sz="quarter" idx="18"/>
          </p:nvPr>
        </p:nvSpPr>
        <p:spPr/>
        <p:txBody>
          <a:bodyPr/>
          <a:lstStyle/>
          <a:p>
            <a:r>
              <a:rPr lang="en-AU">
                <a:latin typeface="+mj-lt"/>
              </a:rPr>
              <a:t>Your turn – Part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2756037-FF7F-B1D5-4979-477E30C744BA}"/>
                  </a:ext>
                </a:extLst>
              </p:cNvPr>
              <p:cNvSpPr txBox="1"/>
              <p:nvPr/>
            </p:nvSpPr>
            <p:spPr>
              <a:xfrm>
                <a:off x="360000" y="1567087"/>
                <a:ext cx="5926500" cy="433342"/>
              </a:xfrm>
              <a:prstGeom prst="rect">
                <a:avLst/>
              </a:prstGeom>
              <a:noFill/>
            </p:spPr>
            <p:txBody>
              <a:bodyPr wrap="square" lIns="0" tIns="0" rIns="0" bIns="0" rtlCol="0">
                <a:noAutofit/>
              </a:bodyPr>
              <a:lstStyle/>
              <a:p>
                <a:pPr algn="l"/>
                <a:r>
                  <a:rPr lang="en-AU" sz="1800" dirty="0"/>
                  <a:t>Find the derivative of  </a:t>
                </a:r>
                <a14:m>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=3</m:t>
                        </m:r>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oMath>
                </a14:m>
                <a:r>
                  <a:rPr lang="en-AU" sz="1800" dirty="0"/>
                  <a:t> by first principles.</a:t>
                </a:r>
              </a:p>
            </p:txBody>
          </p:sp>
        </mc:Choice>
        <mc:Fallback xmlns="">
          <p:sp>
            <p:nvSpPr>
              <p:cNvPr id="5" name="TextBox 4">
                <a:extLst>
                  <a:ext uri="{FF2B5EF4-FFF2-40B4-BE49-F238E27FC236}">
                    <a16:creationId xmlns:a16="http://schemas.microsoft.com/office/drawing/2014/main" id="{82756037-FF7F-B1D5-4979-477E30C744BA}"/>
                  </a:ext>
                </a:extLst>
              </p:cNvPr>
              <p:cNvSpPr txBox="1">
                <a:spLocks noRot="1" noChangeAspect="1" noMove="1" noResize="1" noEditPoints="1" noAdjustHandles="1" noChangeArrowheads="1" noChangeShapeType="1" noTextEdit="1"/>
              </p:cNvSpPr>
              <p:nvPr/>
            </p:nvSpPr>
            <p:spPr>
              <a:xfrm>
                <a:off x="360000" y="1567087"/>
                <a:ext cx="5926500" cy="433342"/>
              </a:xfrm>
              <a:prstGeom prst="rect">
                <a:avLst/>
              </a:prstGeom>
              <a:blipFill>
                <a:blip r:embed="rId4"/>
                <a:stretch>
                  <a:fillRect l="-2366" t="-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descr="scaffolded solutions">
                <a:extLst>
                  <a:ext uri="{FF2B5EF4-FFF2-40B4-BE49-F238E27FC236}">
                    <a16:creationId xmlns:a16="http://schemas.microsoft.com/office/drawing/2014/main" id="{32249BDC-CC46-DDCE-EA07-776F6CD44EF7}"/>
                  </a:ext>
                </a:extLst>
              </p:cNvPr>
              <p:cNvGraphicFramePr>
                <a:graphicFrameLocks noGrp="1"/>
              </p:cNvGraphicFramePr>
              <p:nvPr>
                <p:extLst>
                  <p:ext uri="{D42A27DB-BD31-4B8C-83A1-F6EECF244321}">
                    <p14:modId xmlns:p14="http://schemas.microsoft.com/office/powerpoint/2010/main" val="1402046330"/>
                  </p:ext>
                </p:extLst>
              </p:nvPr>
            </p:nvGraphicFramePr>
            <p:xfrm>
              <a:off x="2032000" y="2320481"/>
              <a:ext cx="8128000" cy="2195132"/>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205111136"/>
                        </a:ext>
                      </a:extLst>
                    </a:gridCol>
                    <a:gridCol w="4064000">
                      <a:extLst>
                        <a:ext uri="{9D8B030D-6E8A-4147-A177-3AD203B41FA5}">
                          <a16:colId xmlns:a16="http://schemas.microsoft.com/office/drawing/2014/main" val="959645970"/>
                        </a:ext>
                      </a:extLst>
                    </a:gridCol>
                  </a:tblGrid>
                  <a:tr h="295706">
                    <a:tc>
                      <a:txBody>
                        <a:bodyPr/>
                        <a:lstStyle/>
                        <a:p>
                          <a:pPr>
                            <a:lnSpc>
                              <a:spcPct val="114000"/>
                            </a:lnSpc>
                            <a:spcAft>
                              <a:spcPts val="600"/>
                            </a:spcAft>
                          </a:pPr>
                          <a:r>
                            <a:rPr lang="en-AU" dirty="0">
                              <a:latin typeface="+mn-lt"/>
                            </a:rPr>
                            <a:t>Find </a:t>
                          </a:r>
                          <a14:m>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h</m:t>
                                  </m:r>
                                </m:e>
                              </m:d>
                            </m:oMath>
                          </a14:m>
                          <a:endParaRPr lang="en-AU" dirty="0">
                            <a:latin typeface="+mn-lt"/>
                          </a:endParaRPr>
                        </a:p>
                      </a:txBody>
                      <a:tcPr/>
                    </a:tc>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14:m>
                            <m:oMathPara xmlns:m="http://schemas.openxmlformats.org/officeDocument/2006/math">
                              <m:oMathParaPr>
                                <m:jc m:val="left"/>
                              </m:oMathParaPr>
                              <m:oMath xmlns:m="http://schemas.openxmlformats.org/officeDocument/2006/math">
                                <m:r>
                                  <a:rPr lang="en-AU" b="0" i="1" dirty="0" smtClean="0">
                                    <a:latin typeface="Cambria Math" panose="02040503050406030204" pitchFamily="18" charset="0"/>
                                  </a:rPr>
                                  <m:t>𝑓</m:t>
                                </m:r>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r>
                                      <a:rPr lang="en-AU" b="0" i="1" dirty="0" smtClean="0">
                                        <a:latin typeface="Cambria Math" panose="02040503050406030204" pitchFamily="18" charset="0"/>
                                      </a:rPr>
                                      <m:t>+</m:t>
                                    </m:r>
                                    <m:r>
                                      <a:rPr lang="en-AU" b="0" i="1" dirty="0" smtClean="0">
                                        <a:latin typeface="Cambria Math" panose="02040503050406030204" pitchFamily="18" charset="0"/>
                                      </a:rPr>
                                      <m:t>h</m:t>
                                    </m:r>
                                  </m:e>
                                </m:d>
                                <m:r>
                                  <a:rPr lang="en-AU" b="0" i="1" dirty="0" smtClean="0">
                                    <a:latin typeface="Cambria Math" panose="02040503050406030204" pitchFamily="18" charset="0"/>
                                  </a:rPr>
                                  <m:t>=</m:t>
                                </m:r>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3</m:t>
                                    </m:r>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r>
                                          <a:rPr lang="en-AU" b="0" i="1" dirty="0" smtClean="0">
                                            <a:latin typeface="Cambria Math" panose="02040503050406030204" pitchFamily="18" charset="0"/>
                                          </a:rPr>
                                          <m:t>+</m:t>
                                        </m:r>
                                        <m:r>
                                          <a:rPr lang="en-AU" b="0" i="1" dirty="0" smtClean="0">
                                            <a:latin typeface="Cambria Math" panose="02040503050406030204" pitchFamily="18" charset="0"/>
                                          </a:rPr>
                                          <m:t>h</m:t>
                                        </m:r>
                                      </m:e>
                                    </m:d>
                                  </m:e>
                                  <m:sup>
                                    <m:r>
                                      <a:rPr lang="en-AU" b="0" i="1" dirty="0" smtClean="0">
                                        <a:latin typeface="Cambria Math" panose="02040503050406030204" pitchFamily="18" charset="0"/>
                                      </a:rPr>
                                      <m:t>2</m:t>
                                    </m:r>
                                  </m:sup>
                                </m:sSup>
                              </m:oMath>
                              <m:oMath xmlns:m="http://schemas.openxmlformats.org/officeDocument/2006/math">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𝑥h</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oMath>
                            </m:oMathPara>
                          </a14:m>
                          <a:endParaRPr lang="en-AU" b="0" i="1">
                            <a:latin typeface="+mn-lt"/>
                          </a:endParaRPr>
                        </a:p>
                      </a:txBody>
                      <a:tcPr/>
                    </a:tc>
                    <a:extLst>
                      <a:ext uri="{0D108BD9-81ED-4DB2-BD59-A6C34878D82A}">
                        <a16:rowId xmlns:a16="http://schemas.microsoft.com/office/drawing/2014/main" val="1510692174"/>
                      </a:ext>
                    </a:extLst>
                  </a:tr>
                  <a:tr h="370840">
                    <a:tc>
                      <a:txBody>
                        <a:bodyPr/>
                        <a:lstStyle/>
                        <a:p>
                          <a:pPr>
                            <a:lnSpc>
                              <a:spcPct val="114000"/>
                            </a:lnSpc>
                            <a:spcAft>
                              <a:spcPts val="600"/>
                            </a:spcAft>
                          </a:pPr>
                          <a:r>
                            <a:rPr lang="en-AU" dirty="0">
                              <a:latin typeface="+mn-lt"/>
                            </a:rPr>
                            <a:t>Substitute into formula</a:t>
                          </a:r>
                        </a:p>
                      </a:txBody>
                      <a:tcPr/>
                    </a:tc>
                    <a:tc>
                      <a:txBody>
                        <a:bodyPr/>
                        <a:lstStyle/>
                        <a:p>
                          <a:pPr>
                            <a:lnSpc>
                              <a:spcPct val="114000"/>
                            </a:lnSpc>
                            <a:spcAft>
                              <a:spcPts val="600"/>
                            </a:spcAft>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h</m:t>
                                            </m:r>
                                          </m:e>
                                        </m:d>
                                        <m:r>
                                          <a:rPr lang="en-AU" b="0" i="1" smtClean="0">
                                            <a:latin typeface="Cambria Math" panose="02040503050406030204" pitchFamily="18" charset="0"/>
                                          </a:rPr>
                                          <m:t>−</m:t>
                                        </m:r>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num>
                                      <m:den>
                                        <m:r>
                                          <a:rPr lang="en-AU" b="0" i="1" smtClean="0">
                                            <a:latin typeface="Cambria Math" panose="02040503050406030204" pitchFamily="18" charset="0"/>
                                          </a:rPr>
                                          <m:t>h</m:t>
                                        </m:r>
                                      </m:den>
                                    </m:f>
                                  </m:e>
                                </m:func>
                              </m:oMath>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𝑥h</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r>
                                              <a:rPr lang="en-AU" b="0" i="1" smtClean="0">
                                                <a:latin typeface="Cambria Math" panose="02040503050406030204" pitchFamily="18" charset="0"/>
                                              </a:rPr>
                                              <m:t>h</m:t>
                                            </m:r>
                                          </m:e>
                                          <m:sup>
                                            <m:r>
                                              <a:rPr lang="en-AU" b="0" i="1" smtClean="0">
                                                <a:latin typeface="Cambria Math" panose="02040503050406030204" pitchFamily="18" charset="0"/>
                                              </a:rPr>
                                              <m:t>2</m:t>
                                            </m:r>
                                          </m:sup>
                                        </m:sSup>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num>
                                      <m:den>
                                        <m:r>
                                          <a:rPr lang="en-AU" b="0" i="1" smtClean="0">
                                            <a:latin typeface="Cambria Math" panose="02040503050406030204" pitchFamily="18" charset="0"/>
                                          </a:rPr>
                                          <m:t>h</m:t>
                                        </m:r>
                                      </m:den>
                                    </m:f>
                                  </m:e>
                                </m:func>
                              </m:oMath>
                            </m:oMathPara>
                          </a14:m>
                          <a:endParaRPr lang="en-AU" dirty="0">
                            <a:latin typeface="+mn-lt"/>
                          </a:endParaRPr>
                        </a:p>
                      </a:txBody>
                      <a:tcPr/>
                    </a:tc>
                    <a:extLst>
                      <a:ext uri="{0D108BD9-81ED-4DB2-BD59-A6C34878D82A}">
                        <a16:rowId xmlns:a16="http://schemas.microsoft.com/office/drawing/2014/main" val="394293952"/>
                      </a:ext>
                    </a:extLst>
                  </a:tr>
                </a:tbl>
              </a:graphicData>
            </a:graphic>
          </p:graphicFrame>
        </mc:Choice>
        <mc:Fallback xmlns="">
          <p:graphicFrame>
            <p:nvGraphicFramePr>
              <p:cNvPr id="6" name="Table 5" descr="scaffolded solutions">
                <a:extLst>
                  <a:ext uri="{FF2B5EF4-FFF2-40B4-BE49-F238E27FC236}">
                    <a16:creationId xmlns:a16="http://schemas.microsoft.com/office/drawing/2014/main" id="{32249BDC-CC46-DDCE-EA07-776F6CD44EF7}"/>
                  </a:ext>
                </a:extLst>
              </p:cNvPr>
              <p:cNvGraphicFramePr>
                <a:graphicFrameLocks noGrp="1"/>
              </p:cNvGraphicFramePr>
              <p:nvPr>
                <p:extLst>
                  <p:ext uri="{D42A27DB-BD31-4B8C-83A1-F6EECF244321}">
                    <p14:modId xmlns:p14="http://schemas.microsoft.com/office/powerpoint/2010/main" val="1402046330"/>
                  </p:ext>
                </p:extLst>
              </p:nvPr>
            </p:nvGraphicFramePr>
            <p:xfrm>
              <a:off x="2032000" y="2320481"/>
              <a:ext cx="8128000" cy="2217039"/>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205111136"/>
                        </a:ext>
                      </a:extLst>
                    </a:gridCol>
                    <a:gridCol w="4064000">
                      <a:extLst>
                        <a:ext uri="{9D8B030D-6E8A-4147-A177-3AD203B41FA5}">
                          <a16:colId xmlns:a16="http://schemas.microsoft.com/office/drawing/2014/main" val="959645970"/>
                        </a:ext>
                      </a:extLst>
                    </a:gridCol>
                  </a:tblGrid>
                  <a:tr h="807085">
                    <a:tc>
                      <a:txBody>
                        <a:bodyPr/>
                        <a:lstStyle/>
                        <a:p>
                          <a:endParaRPr lang="en-US"/>
                        </a:p>
                      </a:txBody>
                      <a:tcPr>
                        <a:blipFill>
                          <a:blip r:embed="rId5"/>
                          <a:stretch>
                            <a:fillRect l="-150" t="-2256" r="-100300" b="-175940"/>
                          </a:stretch>
                        </a:blipFill>
                      </a:tcPr>
                    </a:tc>
                    <a:tc>
                      <a:txBody>
                        <a:bodyPr/>
                        <a:lstStyle/>
                        <a:p>
                          <a:endParaRPr lang="en-US"/>
                        </a:p>
                      </a:txBody>
                      <a:tcPr>
                        <a:blipFill>
                          <a:blip r:embed="rId5"/>
                          <a:stretch>
                            <a:fillRect l="-100150" t="-2256" r="-300" b="-175940"/>
                          </a:stretch>
                        </a:blipFill>
                      </a:tcPr>
                    </a:tc>
                    <a:extLst>
                      <a:ext uri="{0D108BD9-81ED-4DB2-BD59-A6C34878D82A}">
                        <a16:rowId xmlns:a16="http://schemas.microsoft.com/office/drawing/2014/main" val="1510692174"/>
                      </a:ext>
                    </a:extLst>
                  </a:tr>
                  <a:tr h="1409954">
                    <a:tc>
                      <a:txBody>
                        <a:bodyPr/>
                        <a:lstStyle/>
                        <a:p>
                          <a:pPr>
                            <a:lnSpc>
                              <a:spcPct val="114000"/>
                            </a:lnSpc>
                            <a:spcAft>
                              <a:spcPts val="600"/>
                            </a:spcAft>
                          </a:pPr>
                          <a:r>
                            <a:rPr lang="en-AU" dirty="0">
                              <a:latin typeface="+mn-lt"/>
                            </a:rPr>
                            <a:t>Substitute into formula</a:t>
                          </a:r>
                        </a:p>
                      </a:txBody>
                      <a:tcPr/>
                    </a:tc>
                    <a:tc>
                      <a:txBody>
                        <a:bodyPr/>
                        <a:lstStyle/>
                        <a:p>
                          <a:endParaRPr lang="en-US"/>
                        </a:p>
                      </a:txBody>
                      <a:tcPr>
                        <a:blipFill>
                          <a:blip r:embed="rId5"/>
                          <a:stretch>
                            <a:fillRect l="-100150" t="-58621" r="-300" b="-862"/>
                          </a:stretch>
                        </a:blipFill>
                      </a:tcPr>
                    </a:tc>
                    <a:extLst>
                      <a:ext uri="{0D108BD9-81ED-4DB2-BD59-A6C34878D82A}">
                        <a16:rowId xmlns:a16="http://schemas.microsoft.com/office/drawing/2014/main" val="394293952"/>
                      </a:ext>
                    </a:extLst>
                  </a:tr>
                </a:tbl>
              </a:graphicData>
            </a:graphic>
          </p:graphicFrame>
        </mc:Fallback>
      </mc:AlternateContent>
      <p:sp>
        <p:nvSpPr>
          <p:cNvPr id="2" name="Rectangle 1">
            <a:extLst>
              <a:ext uri="{FF2B5EF4-FFF2-40B4-BE49-F238E27FC236}">
                <a16:creationId xmlns:a16="http://schemas.microsoft.com/office/drawing/2014/main" id="{5077A5AA-7CDE-5992-6E6D-86EB4A06229C}"/>
              </a:ext>
              <a:ext uri="{C183D7F6-B498-43B3-948B-1728B52AA6E4}">
                <adec:decorative xmlns:adec="http://schemas.microsoft.com/office/drawing/2017/decorative" val="1"/>
              </a:ext>
            </a:extLst>
          </p:cNvPr>
          <p:cNvSpPr/>
          <p:nvPr/>
        </p:nvSpPr>
        <p:spPr>
          <a:xfrm>
            <a:off x="6096000" y="2320482"/>
            <a:ext cx="4088051" cy="21951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271FFB38-B614-6953-6C53-5FCF69AE5F0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37925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6CF47-D2DB-229E-F0C6-822779D6395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7D80D7DA-D94B-BA76-ADA3-68690A860EFF}"/>
                  </a:ext>
                </a:extLst>
              </p:cNvPr>
              <p:cNvSpPr>
                <a:spLocks noGrp="1"/>
              </p:cNvSpPr>
              <p:nvPr>
                <p:ph type="title"/>
              </p:nvPr>
            </p:nvSpPr>
            <p:spPr/>
            <p:txBody>
              <a:bodyPr/>
              <a:lstStyle/>
              <a:p>
                <a:r>
                  <a:rPr lang="en-AU" dirty="0">
                    <a:latin typeface="+mj-lt"/>
                  </a:rPr>
                  <a:t>Differentiate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r>
                  <a:rPr lang="en-AU" dirty="0">
                    <a:latin typeface="+mj-lt"/>
                  </a:rPr>
                  <a:t> by first principles (3)</a:t>
                </a:r>
              </a:p>
            </p:txBody>
          </p:sp>
        </mc:Choice>
        <mc:Fallback xmlns="">
          <p:sp>
            <p:nvSpPr>
              <p:cNvPr id="4" name="Title 3">
                <a:extLst>
                  <a:ext uri="{FF2B5EF4-FFF2-40B4-BE49-F238E27FC236}">
                    <a16:creationId xmlns:a16="http://schemas.microsoft.com/office/drawing/2014/main" id="{7D80D7DA-D94B-BA76-ADA3-68690A860EFF}"/>
                  </a:ext>
                </a:extLst>
              </p:cNvPr>
              <p:cNvSpPr>
                <a:spLocks noGrp="1" noRot="1" noChangeAspect="1" noMove="1" noResize="1" noEditPoints="1" noAdjustHandles="1" noChangeArrowheads="1" noChangeShapeType="1" noTextEdit="1"/>
              </p:cNvSpPr>
              <p:nvPr>
                <p:ph type="title"/>
              </p:nvPr>
            </p:nvSpPr>
            <p:spPr>
              <a:blipFill>
                <a:blip r:embed="rId3"/>
                <a:stretch>
                  <a:fillRect l="-2389" t="-33333" b="-43333"/>
                </a:stretch>
              </a:blipFill>
            </p:spPr>
            <p:txBody>
              <a:bodyPr/>
              <a:lstStyle/>
              <a:p>
                <a:r>
                  <a:rPr lang="en-US">
                    <a:noFill/>
                  </a:rPr>
                  <a:t> </a:t>
                </a:r>
              </a:p>
            </p:txBody>
          </p:sp>
        </mc:Fallback>
      </mc:AlternateContent>
      <p:sp>
        <p:nvSpPr>
          <p:cNvPr id="13" name="Text Placeholder 12">
            <a:extLst>
              <a:ext uri="{FF2B5EF4-FFF2-40B4-BE49-F238E27FC236}">
                <a16:creationId xmlns:a16="http://schemas.microsoft.com/office/drawing/2014/main" id="{00D882A7-7EF6-21F6-D217-9ECAF3A38FC6}"/>
              </a:ext>
            </a:extLst>
          </p:cNvPr>
          <p:cNvSpPr>
            <a:spLocks noGrp="1"/>
          </p:cNvSpPr>
          <p:nvPr>
            <p:ph type="body" sz="quarter" idx="18"/>
          </p:nvPr>
        </p:nvSpPr>
        <p:spPr>
          <a:xfrm>
            <a:off x="360000" y="982520"/>
            <a:ext cx="11483998" cy="356423"/>
          </a:xfrm>
        </p:spPr>
        <p:txBody>
          <a:bodyPr/>
          <a:lstStyle/>
          <a:p>
            <a:r>
              <a:rPr lang="en-AU">
                <a:latin typeface="+mj-lt"/>
              </a:rPr>
              <a:t>Example 1 – Part 2</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643FCA1-2C6B-E43A-6138-3FF9805ED360}"/>
                  </a:ext>
                </a:extLst>
              </p:cNvPr>
              <p:cNvSpPr txBox="1"/>
              <p:nvPr/>
            </p:nvSpPr>
            <p:spPr>
              <a:xfrm>
                <a:off x="360000" y="1567087"/>
                <a:ext cx="5926500" cy="433342"/>
              </a:xfrm>
              <a:prstGeom prst="rect">
                <a:avLst/>
              </a:prstGeom>
              <a:noFill/>
            </p:spPr>
            <p:txBody>
              <a:bodyPr wrap="square" lIns="0" tIns="0" rIns="0" bIns="0" rtlCol="0">
                <a:noAutofit/>
              </a:bodyPr>
              <a:lstStyle/>
              <a:p>
                <a:pPr algn="l"/>
                <a:r>
                  <a:rPr lang="en-AU" sz="1800" dirty="0"/>
                  <a:t>Find the derivative of  </a:t>
                </a:r>
                <a14:m>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oMath>
                </a14:m>
                <a:r>
                  <a:rPr lang="en-AU" sz="1800" dirty="0"/>
                  <a:t> by first principles.</a:t>
                </a:r>
              </a:p>
            </p:txBody>
          </p:sp>
        </mc:Choice>
        <mc:Fallback xmlns="">
          <p:sp>
            <p:nvSpPr>
              <p:cNvPr id="5" name="TextBox 4">
                <a:extLst>
                  <a:ext uri="{FF2B5EF4-FFF2-40B4-BE49-F238E27FC236}">
                    <a16:creationId xmlns:a16="http://schemas.microsoft.com/office/drawing/2014/main" id="{0643FCA1-2C6B-E43A-6138-3FF9805ED360}"/>
                  </a:ext>
                </a:extLst>
              </p:cNvPr>
              <p:cNvSpPr txBox="1">
                <a:spLocks noRot="1" noChangeAspect="1" noMove="1" noResize="1" noEditPoints="1" noAdjustHandles="1" noChangeArrowheads="1" noChangeShapeType="1" noTextEdit="1"/>
              </p:cNvSpPr>
              <p:nvPr/>
            </p:nvSpPr>
            <p:spPr>
              <a:xfrm>
                <a:off x="360000" y="1567087"/>
                <a:ext cx="5926500" cy="433342"/>
              </a:xfrm>
              <a:prstGeom prst="rect">
                <a:avLst/>
              </a:prstGeom>
              <a:blipFill>
                <a:blip r:embed="rId4"/>
                <a:stretch>
                  <a:fillRect l="-2366" t="-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descr="scaffolded solutions">
                <a:extLst>
                  <a:ext uri="{FF2B5EF4-FFF2-40B4-BE49-F238E27FC236}">
                    <a16:creationId xmlns:a16="http://schemas.microsoft.com/office/drawing/2014/main" id="{CA0E4B55-46ED-734C-7B51-E6BD438A95E7}"/>
                  </a:ext>
                </a:extLst>
              </p:cNvPr>
              <p:cNvGraphicFramePr>
                <a:graphicFrameLocks noGrp="1"/>
              </p:cNvGraphicFramePr>
              <p:nvPr>
                <p:extLst>
                  <p:ext uri="{D42A27DB-BD31-4B8C-83A1-F6EECF244321}">
                    <p14:modId xmlns:p14="http://schemas.microsoft.com/office/powerpoint/2010/main" val="965313756"/>
                  </p:ext>
                </p:extLst>
              </p:nvPr>
            </p:nvGraphicFramePr>
            <p:xfrm>
              <a:off x="1675051" y="2275153"/>
              <a:ext cx="8128000" cy="2914079"/>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205111136"/>
                        </a:ext>
                      </a:extLst>
                    </a:gridCol>
                    <a:gridCol w="4064000">
                      <a:extLst>
                        <a:ext uri="{9D8B030D-6E8A-4147-A177-3AD203B41FA5}">
                          <a16:colId xmlns:a16="http://schemas.microsoft.com/office/drawing/2014/main" val="959645970"/>
                        </a:ext>
                      </a:extLst>
                    </a:gridCol>
                  </a:tblGrid>
                  <a:tr h="295706">
                    <a:tc>
                      <a:txBody>
                        <a:bodyPr/>
                        <a:lstStyle/>
                        <a:p>
                          <a:pPr>
                            <a:lnSpc>
                              <a:spcPct val="114000"/>
                            </a:lnSpc>
                            <a:spcAft>
                              <a:spcPts val="600"/>
                            </a:spcAft>
                          </a:pPr>
                          <a:r>
                            <a:rPr lang="en-AU" dirty="0">
                              <a:latin typeface="+mn-lt"/>
                            </a:rPr>
                            <a:t>Find </a:t>
                          </a:r>
                          <a14:m>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h</m:t>
                                  </m:r>
                                </m:e>
                              </m:d>
                            </m:oMath>
                          </a14:m>
                          <a:endParaRPr lang="en-AU" dirty="0">
                            <a:latin typeface="+mn-lt"/>
                          </a:endParaRPr>
                        </a:p>
                      </a:txBody>
                      <a:tcPr>
                        <a:solidFill>
                          <a:schemeClr val="bg2"/>
                        </a:solidFill>
                      </a:tcPr>
                    </a:tc>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14:m>
                            <m:oMathPara xmlns:m="http://schemas.openxmlformats.org/officeDocument/2006/math">
                              <m:oMathParaPr>
                                <m:jc m:val="left"/>
                              </m:oMathParaPr>
                              <m:oMath xmlns:m="http://schemas.openxmlformats.org/officeDocument/2006/math">
                                <m:r>
                                  <a:rPr lang="en-AU" b="0" i="1" dirty="0" smtClean="0">
                                    <a:latin typeface="Cambria Math" panose="02040503050406030204" pitchFamily="18" charset="0"/>
                                  </a:rPr>
                                  <m:t>𝑓</m:t>
                                </m:r>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r>
                                      <a:rPr lang="en-AU" b="0" i="1" dirty="0" smtClean="0">
                                        <a:latin typeface="Cambria Math" panose="02040503050406030204" pitchFamily="18" charset="0"/>
                                      </a:rPr>
                                      <m:t>+</m:t>
                                    </m:r>
                                    <m:r>
                                      <a:rPr lang="en-AU" b="0" i="1" dirty="0" smtClean="0">
                                        <a:latin typeface="Cambria Math" panose="02040503050406030204" pitchFamily="18" charset="0"/>
                                      </a:rPr>
                                      <m:t>h</m:t>
                                    </m:r>
                                  </m:e>
                                </m:d>
                                <m:r>
                                  <a:rPr lang="en-AU" b="0" i="1" dirty="0" smtClean="0">
                                    <a:latin typeface="Cambria Math" panose="02040503050406030204" pitchFamily="18" charset="0"/>
                                  </a:rPr>
                                  <m:t>=</m:t>
                                </m:r>
                                <m:sSup>
                                  <m:sSupPr>
                                    <m:ctrlPr>
                                      <a:rPr lang="en-AU" b="0" i="1" dirty="0" smtClean="0">
                                        <a:latin typeface="Cambria Math" panose="02040503050406030204" pitchFamily="18" charset="0"/>
                                      </a:rPr>
                                    </m:ctrlPr>
                                  </m:sSupPr>
                                  <m:e>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r>
                                          <a:rPr lang="en-AU" b="0" i="1" dirty="0" smtClean="0">
                                            <a:latin typeface="Cambria Math" panose="02040503050406030204" pitchFamily="18" charset="0"/>
                                          </a:rPr>
                                          <m:t>+</m:t>
                                        </m:r>
                                        <m:r>
                                          <a:rPr lang="en-AU" b="0" i="1" dirty="0" smtClean="0">
                                            <a:latin typeface="Cambria Math" panose="02040503050406030204" pitchFamily="18" charset="0"/>
                                          </a:rPr>
                                          <m:t>h</m:t>
                                        </m:r>
                                      </m:e>
                                    </m:d>
                                  </m:e>
                                  <m:sup>
                                    <m:r>
                                      <a:rPr lang="en-AU" b="0" i="1" dirty="0" smtClean="0">
                                        <a:latin typeface="Cambria Math" panose="02040503050406030204" pitchFamily="18" charset="0"/>
                                      </a:rPr>
                                      <m:t>2</m:t>
                                    </m:r>
                                  </m:sup>
                                </m:sSup>
                              </m:oMath>
                              <m:oMath xmlns:m="http://schemas.openxmlformats.org/officeDocument/2006/math">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𝑥h</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oMath>
                            </m:oMathPara>
                          </a14:m>
                          <a:endParaRPr lang="en-AU" b="0" i="1">
                            <a:latin typeface="+mn-lt"/>
                          </a:endParaRPr>
                        </a:p>
                      </a:txBody>
                      <a:tcPr>
                        <a:solidFill>
                          <a:schemeClr val="bg2"/>
                        </a:solidFill>
                      </a:tcPr>
                    </a:tc>
                    <a:extLst>
                      <a:ext uri="{0D108BD9-81ED-4DB2-BD59-A6C34878D82A}">
                        <a16:rowId xmlns:a16="http://schemas.microsoft.com/office/drawing/2014/main" val="1510692174"/>
                      </a:ext>
                    </a:extLst>
                  </a:tr>
                  <a:tr h="370840">
                    <a:tc>
                      <a:txBody>
                        <a:bodyPr/>
                        <a:lstStyle/>
                        <a:p>
                          <a:pPr>
                            <a:lnSpc>
                              <a:spcPct val="114000"/>
                            </a:lnSpc>
                            <a:spcAft>
                              <a:spcPts val="600"/>
                            </a:spcAft>
                          </a:pPr>
                          <a:r>
                            <a:rPr lang="en-AU">
                              <a:latin typeface="+mn-lt"/>
                            </a:rPr>
                            <a:t>Substitute into formula</a:t>
                          </a:r>
                        </a:p>
                      </a:txBody>
                      <a:tcPr>
                        <a:solidFill>
                          <a:schemeClr val="bg2"/>
                        </a:solidFill>
                      </a:tcPr>
                    </a:tc>
                    <a:tc>
                      <a:txBody>
                        <a:bodyPr/>
                        <a:lstStyle/>
                        <a:p>
                          <a:pPr>
                            <a:lnSpc>
                              <a:spcPct val="114000"/>
                            </a:lnSpc>
                            <a:spcAft>
                              <a:spcPts val="600"/>
                            </a:spcAft>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h</m:t>
                                            </m:r>
                                          </m:e>
                                        </m:d>
                                        <m:r>
                                          <a:rPr lang="en-AU" b="0" i="1" smtClean="0">
                                            <a:latin typeface="Cambria Math" panose="02040503050406030204" pitchFamily="18" charset="0"/>
                                          </a:rPr>
                                          <m:t>−</m:t>
                                        </m:r>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num>
                                      <m:den>
                                        <m:r>
                                          <a:rPr lang="en-AU" b="0" i="1" smtClean="0">
                                            <a:latin typeface="Cambria Math" panose="02040503050406030204" pitchFamily="18" charset="0"/>
                                          </a:rPr>
                                          <m:t>h</m:t>
                                        </m:r>
                                      </m:den>
                                    </m:f>
                                  </m:e>
                                </m:func>
                              </m:oMath>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𝑥h</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num>
                                      <m:den>
                                        <m:r>
                                          <a:rPr lang="en-AU" b="0" i="1" smtClean="0">
                                            <a:latin typeface="Cambria Math" panose="02040503050406030204" pitchFamily="18" charset="0"/>
                                          </a:rPr>
                                          <m:t>h</m:t>
                                        </m:r>
                                      </m:den>
                                    </m:f>
                                  </m:e>
                                </m:func>
                              </m:oMath>
                            </m:oMathPara>
                          </a14:m>
                          <a:endParaRPr lang="en-AU">
                            <a:latin typeface="+mn-lt"/>
                          </a:endParaRPr>
                        </a:p>
                      </a:txBody>
                      <a:tcPr>
                        <a:solidFill>
                          <a:schemeClr val="bg2"/>
                        </a:solidFill>
                      </a:tcPr>
                    </a:tc>
                    <a:extLst>
                      <a:ext uri="{0D108BD9-81ED-4DB2-BD59-A6C34878D82A}">
                        <a16:rowId xmlns:a16="http://schemas.microsoft.com/office/drawing/2014/main" val="394293952"/>
                      </a:ext>
                    </a:extLst>
                  </a:tr>
                  <a:tr h="370840">
                    <a:tc>
                      <a:txBody>
                        <a:bodyPr/>
                        <a:lstStyle/>
                        <a:p>
                          <a:pPr>
                            <a:lnSpc>
                              <a:spcPct val="114000"/>
                            </a:lnSpc>
                            <a:spcAft>
                              <a:spcPts val="600"/>
                            </a:spcAft>
                          </a:pPr>
                          <a:r>
                            <a:rPr lang="en-AU">
                              <a:latin typeface="+mn-lt"/>
                            </a:rPr>
                            <a:t>Subtract </a:t>
                          </a:r>
                          <a14:m>
                            <m:oMath xmlns:m="http://schemas.openxmlformats.org/officeDocument/2006/math">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endParaRPr lang="en-AU">
                            <a:latin typeface="+mn-lt"/>
                          </a:endParaRPr>
                        </a:p>
                      </a:txBody>
                      <a:tcPr/>
                    </a:tc>
                    <a:tc>
                      <a:txBody>
                        <a:bodyPr/>
                        <a:lstStyle/>
                        <a:p>
                          <a:pPr>
                            <a:lnSpc>
                              <a:spcPct val="114000"/>
                            </a:lnSpc>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𝑥h</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num>
                                      <m:den>
                                        <m:r>
                                          <a:rPr lang="en-AU" b="0" i="1" smtClean="0">
                                            <a:latin typeface="Cambria Math" panose="02040503050406030204" pitchFamily="18" charset="0"/>
                                          </a:rPr>
                                          <m:t>h</m:t>
                                        </m:r>
                                      </m:den>
                                    </m:f>
                                  </m:e>
                                </m:func>
                              </m:oMath>
                            </m:oMathPara>
                          </a14:m>
                          <a:br>
                            <a:rPr lang="en-AU" dirty="0">
                              <a:latin typeface="+mn-lt"/>
                            </a:rPr>
                          </a:br>
                          <a:endParaRPr lang="en-AU" dirty="0">
                            <a:latin typeface="+mn-lt"/>
                          </a:endParaRPr>
                        </a:p>
                      </a:txBody>
                      <a:tcPr/>
                    </a:tc>
                    <a:extLst>
                      <a:ext uri="{0D108BD9-81ED-4DB2-BD59-A6C34878D82A}">
                        <a16:rowId xmlns:a16="http://schemas.microsoft.com/office/drawing/2014/main" val="1076355587"/>
                      </a:ext>
                    </a:extLst>
                  </a:tr>
                </a:tbl>
              </a:graphicData>
            </a:graphic>
          </p:graphicFrame>
        </mc:Choice>
        <mc:Fallback xmlns="">
          <p:graphicFrame>
            <p:nvGraphicFramePr>
              <p:cNvPr id="6" name="Table 5" descr="scaffolded solutions">
                <a:extLst>
                  <a:ext uri="{FF2B5EF4-FFF2-40B4-BE49-F238E27FC236}">
                    <a16:creationId xmlns:a16="http://schemas.microsoft.com/office/drawing/2014/main" id="{CA0E4B55-46ED-734C-7B51-E6BD438A95E7}"/>
                  </a:ext>
                </a:extLst>
              </p:cNvPr>
              <p:cNvGraphicFramePr>
                <a:graphicFrameLocks noGrp="1"/>
              </p:cNvGraphicFramePr>
              <p:nvPr>
                <p:extLst>
                  <p:ext uri="{D42A27DB-BD31-4B8C-83A1-F6EECF244321}">
                    <p14:modId xmlns:p14="http://schemas.microsoft.com/office/powerpoint/2010/main" val="965313756"/>
                  </p:ext>
                </p:extLst>
              </p:nvPr>
            </p:nvGraphicFramePr>
            <p:xfrm>
              <a:off x="1675051" y="2275153"/>
              <a:ext cx="8128000" cy="2943924"/>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205111136"/>
                        </a:ext>
                      </a:extLst>
                    </a:gridCol>
                    <a:gridCol w="4064000">
                      <a:extLst>
                        <a:ext uri="{9D8B030D-6E8A-4147-A177-3AD203B41FA5}">
                          <a16:colId xmlns:a16="http://schemas.microsoft.com/office/drawing/2014/main" val="959645970"/>
                        </a:ext>
                      </a:extLst>
                    </a:gridCol>
                  </a:tblGrid>
                  <a:tr h="807085">
                    <a:tc>
                      <a:txBody>
                        <a:bodyPr/>
                        <a:lstStyle/>
                        <a:p>
                          <a:endParaRPr lang="en-US"/>
                        </a:p>
                      </a:txBody>
                      <a:tcPr>
                        <a:blipFill>
                          <a:blip r:embed="rId5"/>
                          <a:stretch>
                            <a:fillRect l="-150" t="-2256" r="-100150" b="-265414"/>
                          </a:stretch>
                        </a:blipFill>
                      </a:tcPr>
                    </a:tc>
                    <a:tc>
                      <a:txBody>
                        <a:bodyPr/>
                        <a:lstStyle/>
                        <a:p>
                          <a:endParaRPr lang="en-US"/>
                        </a:p>
                      </a:txBody>
                      <a:tcPr>
                        <a:blipFill>
                          <a:blip r:embed="rId5"/>
                          <a:stretch>
                            <a:fillRect l="-100300" t="-2256" r="-300" b="-265414"/>
                          </a:stretch>
                        </a:blipFill>
                      </a:tcPr>
                    </a:tc>
                    <a:extLst>
                      <a:ext uri="{0D108BD9-81ED-4DB2-BD59-A6C34878D82A}">
                        <a16:rowId xmlns:a16="http://schemas.microsoft.com/office/drawing/2014/main" val="1510692174"/>
                      </a:ext>
                    </a:extLst>
                  </a:tr>
                  <a:tr h="1409954">
                    <a:tc>
                      <a:txBody>
                        <a:bodyPr/>
                        <a:lstStyle/>
                        <a:p>
                          <a:pPr>
                            <a:lnSpc>
                              <a:spcPct val="114000"/>
                            </a:lnSpc>
                            <a:spcAft>
                              <a:spcPts val="600"/>
                            </a:spcAft>
                          </a:pPr>
                          <a:r>
                            <a:rPr lang="en-AU">
                              <a:latin typeface="+mn-lt"/>
                            </a:rPr>
                            <a:t>Substitute into formula</a:t>
                          </a:r>
                        </a:p>
                      </a:txBody>
                      <a:tcPr>
                        <a:solidFill>
                          <a:schemeClr val="bg2"/>
                        </a:solidFill>
                      </a:tcPr>
                    </a:tc>
                    <a:tc>
                      <a:txBody>
                        <a:bodyPr/>
                        <a:lstStyle/>
                        <a:p>
                          <a:endParaRPr lang="en-US"/>
                        </a:p>
                      </a:txBody>
                      <a:tcPr>
                        <a:blipFill>
                          <a:blip r:embed="rId5"/>
                          <a:stretch>
                            <a:fillRect l="-100300" t="-58874" r="-300" b="-52814"/>
                          </a:stretch>
                        </a:blipFill>
                      </a:tcPr>
                    </a:tc>
                    <a:extLst>
                      <a:ext uri="{0D108BD9-81ED-4DB2-BD59-A6C34878D82A}">
                        <a16:rowId xmlns:a16="http://schemas.microsoft.com/office/drawing/2014/main" val="394293952"/>
                      </a:ext>
                    </a:extLst>
                  </a:tr>
                  <a:tr h="726885">
                    <a:tc>
                      <a:txBody>
                        <a:bodyPr/>
                        <a:lstStyle/>
                        <a:p>
                          <a:endParaRPr lang="en-US"/>
                        </a:p>
                      </a:txBody>
                      <a:tcPr>
                        <a:blipFill>
                          <a:blip r:embed="rId5"/>
                          <a:stretch>
                            <a:fillRect l="-150" t="-305833" r="-100150" b="-1667"/>
                          </a:stretch>
                        </a:blipFill>
                      </a:tcPr>
                    </a:tc>
                    <a:tc>
                      <a:txBody>
                        <a:bodyPr/>
                        <a:lstStyle/>
                        <a:p>
                          <a:endParaRPr lang="en-US"/>
                        </a:p>
                      </a:txBody>
                      <a:tcPr>
                        <a:blipFill>
                          <a:blip r:embed="rId5"/>
                          <a:stretch>
                            <a:fillRect l="-100300" t="-305833" r="-300" b="-1667"/>
                          </a:stretch>
                        </a:blipFill>
                      </a:tcPr>
                    </a:tc>
                    <a:extLst>
                      <a:ext uri="{0D108BD9-81ED-4DB2-BD59-A6C34878D82A}">
                        <a16:rowId xmlns:a16="http://schemas.microsoft.com/office/drawing/2014/main" val="1076355587"/>
                      </a:ext>
                    </a:extLst>
                  </a:tr>
                </a:tbl>
              </a:graphicData>
            </a:graphic>
          </p:graphicFrame>
        </mc:Fallback>
      </mc:AlternateContent>
      <p:grpSp>
        <p:nvGrpSpPr>
          <p:cNvPr id="2" name="Group 1">
            <a:extLst>
              <a:ext uri="{FF2B5EF4-FFF2-40B4-BE49-F238E27FC236}">
                <a16:creationId xmlns:a16="http://schemas.microsoft.com/office/drawing/2014/main" id="{F36958D9-9189-C12C-19C0-A03CF121DA3E}"/>
              </a:ext>
              <a:ext uri="{C183D7F6-B498-43B3-948B-1728B52AA6E4}">
                <adec:decorative xmlns:adec="http://schemas.microsoft.com/office/drawing/2017/decorative" val="1"/>
              </a:ext>
            </a:extLst>
          </p:cNvPr>
          <p:cNvGrpSpPr/>
          <p:nvPr/>
        </p:nvGrpSpPr>
        <p:grpSpPr>
          <a:xfrm>
            <a:off x="6319599" y="4626953"/>
            <a:ext cx="1992458" cy="267365"/>
            <a:chOff x="6319599" y="4626953"/>
            <a:chExt cx="1992458" cy="267365"/>
          </a:xfrm>
        </p:grpSpPr>
        <p:cxnSp>
          <p:nvCxnSpPr>
            <p:cNvPr id="8" name="Straight Connector 7">
              <a:extLst>
                <a:ext uri="{FF2B5EF4-FFF2-40B4-BE49-F238E27FC236}">
                  <a16:creationId xmlns:a16="http://schemas.microsoft.com/office/drawing/2014/main" id="{7FADEA53-CABB-E85C-27E5-686DBB6956B9}"/>
                </a:ext>
                <a:ext uri="{C183D7F6-B498-43B3-948B-1728B52AA6E4}">
                  <adec:decorative xmlns:adec="http://schemas.microsoft.com/office/drawing/2017/decorative" val="1"/>
                </a:ext>
              </a:extLst>
            </p:cNvPr>
            <p:cNvCxnSpPr/>
            <p:nvPr/>
          </p:nvCxnSpPr>
          <p:spPr>
            <a:xfrm flipH="1">
              <a:off x="6319599" y="4626953"/>
              <a:ext cx="394854" cy="25977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5CC7F11-73FE-C631-6994-092878A6149F}"/>
                </a:ext>
                <a:ext uri="{C183D7F6-B498-43B3-948B-1728B52AA6E4}">
                  <adec:decorative xmlns:adec="http://schemas.microsoft.com/office/drawing/2017/decorative" val="1"/>
                </a:ext>
              </a:extLst>
            </p:cNvPr>
            <p:cNvCxnSpPr/>
            <p:nvPr/>
          </p:nvCxnSpPr>
          <p:spPr>
            <a:xfrm flipH="1">
              <a:off x="7917203" y="4634546"/>
              <a:ext cx="394854" cy="25977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DDFBC5C3-BAF1-6EC6-0BE8-D2AEB8FDA208}"/>
                  </a:ext>
                </a:extLst>
              </p:cNvPr>
              <p:cNvSpPr/>
              <p:nvPr/>
            </p:nvSpPr>
            <p:spPr>
              <a:xfrm>
                <a:off x="7346034" y="5423796"/>
                <a:ext cx="2654350" cy="1142211"/>
              </a:xfrm>
              <a:prstGeom prst="wedgeRoundRectCallout">
                <a:avLst>
                  <a:gd name="adj1" fmla="val -20473"/>
                  <a:gd name="adj2" fmla="val -898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What changes will occur if </a:t>
                </a:r>
                <a14:m>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+1</m:t>
                    </m:r>
                  </m:oMath>
                </a14:m>
                <a:r>
                  <a:rPr lang="en-AU" sz="1800" dirty="0"/>
                  <a:t>?</a:t>
                </a:r>
              </a:p>
            </p:txBody>
          </p:sp>
        </mc:Choice>
        <mc:Fallback xmlns="">
          <p:sp>
            <p:nvSpPr>
              <p:cNvPr id="7" name="Speech Bubble: Rectangle with Corners Rounded 6">
                <a:extLst>
                  <a:ext uri="{FF2B5EF4-FFF2-40B4-BE49-F238E27FC236}">
                    <a16:creationId xmlns:a16="http://schemas.microsoft.com/office/drawing/2014/main" id="{DDFBC5C3-BAF1-6EC6-0BE8-D2AEB8FDA208}"/>
                  </a:ext>
                </a:extLst>
              </p:cNvPr>
              <p:cNvSpPr>
                <a:spLocks noRot="1" noChangeAspect="1" noMove="1" noResize="1" noEditPoints="1" noAdjustHandles="1" noChangeArrowheads="1" noChangeShapeType="1" noTextEdit="1"/>
              </p:cNvSpPr>
              <p:nvPr/>
            </p:nvSpPr>
            <p:spPr>
              <a:xfrm>
                <a:off x="7346034" y="5423796"/>
                <a:ext cx="2654350" cy="1142211"/>
              </a:xfrm>
              <a:prstGeom prst="wedgeRoundRectCallout">
                <a:avLst>
                  <a:gd name="adj1" fmla="val -20473"/>
                  <a:gd name="adj2" fmla="val -89803"/>
                  <a:gd name="adj3" fmla="val 16667"/>
                </a:avLst>
              </a:prstGeom>
              <a:blipFill>
                <a:blip r:embed="rId6"/>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FA94DFFC-B226-D00D-5718-D5D36756F54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30700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16B05-8A03-9E2D-6808-AD4EAE9F80F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9B6C2306-854E-FC1C-FE58-AEB11B7C782C}"/>
                  </a:ext>
                </a:extLst>
              </p:cNvPr>
              <p:cNvSpPr>
                <a:spLocks noGrp="1"/>
              </p:cNvSpPr>
              <p:nvPr>
                <p:ph type="title"/>
              </p:nvPr>
            </p:nvSpPr>
            <p:spPr/>
            <p:txBody>
              <a:bodyPr/>
              <a:lstStyle/>
              <a:p>
                <a:r>
                  <a:rPr lang="en-AU" dirty="0">
                    <a:latin typeface="+mj-lt"/>
                  </a:rPr>
                  <a:t>Differentiate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r>
                  <a:rPr lang="en-AU" dirty="0">
                    <a:latin typeface="+mj-lt"/>
                  </a:rPr>
                  <a:t> by first principles (3)</a:t>
                </a:r>
              </a:p>
            </p:txBody>
          </p:sp>
        </mc:Choice>
        <mc:Fallback xmlns="">
          <p:sp>
            <p:nvSpPr>
              <p:cNvPr id="4" name="Title 3">
                <a:extLst>
                  <a:ext uri="{FF2B5EF4-FFF2-40B4-BE49-F238E27FC236}">
                    <a16:creationId xmlns:a16="http://schemas.microsoft.com/office/drawing/2014/main" id="{9B6C2306-854E-FC1C-FE58-AEB11B7C782C}"/>
                  </a:ext>
                </a:extLst>
              </p:cNvPr>
              <p:cNvSpPr>
                <a:spLocks noGrp="1" noRot="1" noChangeAspect="1" noMove="1" noResize="1" noEditPoints="1" noAdjustHandles="1" noChangeArrowheads="1" noChangeShapeType="1" noTextEdit="1"/>
              </p:cNvSpPr>
              <p:nvPr>
                <p:ph type="title"/>
              </p:nvPr>
            </p:nvSpPr>
            <p:spPr>
              <a:blipFill>
                <a:blip r:embed="rId3"/>
                <a:stretch>
                  <a:fillRect l="-2389" t="-33333" b="-43333"/>
                </a:stretch>
              </a:blipFill>
            </p:spPr>
            <p:txBody>
              <a:bodyPr/>
              <a:lstStyle/>
              <a:p>
                <a:r>
                  <a:rPr lang="en-US">
                    <a:noFill/>
                  </a:rPr>
                  <a:t> </a:t>
                </a:r>
              </a:p>
            </p:txBody>
          </p:sp>
        </mc:Fallback>
      </mc:AlternateContent>
      <p:sp>
        <p:nvSpPr>
          <p:cNvPr id="14" name="Text Placeholder 13">
            <a:extLst>
              <a:ext uri="{FF2B5EF4-FFF2-40B4-BE49-F238E27FC236}">
                <a16:creationId xmlns:a16="http://schemas.microsoft.com/office/drawing/2014/main" id="{0D1FADDA-8061-CD57-A87B-4219FC959D01}"/>
              </a:ext>
            </a:extLst>
          </p:cNvPr>
          <p:cNvSpPr>
            <a:spLocks noGrp="1"/>
          </p:cNvSpPr>
          <p:nvPr>
            <p:ph type="body" sz="quarter" idx="18"/>
          </p:nvPr>
        </p:nvSpPr>
        <p:spPr/>
        <p:txBody>
          <a:bodyPr/>
          <a:lstStyle/>
          <a:p>
            <a:r>
              <a:rPr lang="en-AU">
                <a:latin typeface="+mj-lt"/>
              </a:rPr>
              <a:t>Your turn – Part 2</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D65D502-0194-1544-176B-93D680CD3B45}"/>
                  </a:ext>
                </a:extLst>
              </p:cNvPr>
              <p:cNvSpPr txBox="1"/>
              <p:nvPr/>
            </p:nvSpPr>
            <p:spPr>
              <a:xfrm>
                <a:off x="360000" y="1567087"/>
                <a:ext cx="5926500" cy="433342"/>
              </a:xfrm>
              <a:prstGeom prst="rect">
                <a:avLst/>
              </a:prstGeom>
              <a:noFill/>
            </p:spPr>
            <p:txBody>
              <a:bodyPr wrap="square" lIns="0" tIns="0" rIns="0" bIns="0" rtlCol="0">
                <a:noAutofit/>
              </a:bodyPr>
              <a:lstStyle/>
              <a:p>
                <a:pPr algn="l"/>
                <a:r>
                  <a:rPr lang="en-AU" sz="1800" dirty="0"/>
                  <a:t>Find the derivative of  </a:t>
                </a:r>
                <a14:m>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=3</m:t>
                        </m:r>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oMath>
                </a14:m>
                <a:r>
                  <a:rPr lang="en-AU" sz="1800" dirty="0"/>
                  <a:t> by first principles.</a:t>
                </a:r>
              </a:p>
            </p:txBody>
          </p:sp>
        </mc:Choice>
        <mc:Fallback xmlns="">
          <p:sp>
            <p:nvSpPr>
              <p:cNvPr id="5" name="TextBox 4">
                <a:extLst>
                  <a:ext uri="{FF2B5EF4-FFF2-40B4-BE49-F238E27FC236}">
                    <a16:creationId xmlns:a16="http://schemas.microsoft.com/office/drawing/2014/main" id="{7D65D502-0194-1544-176B-93D680CD3B45}"/>
                  </a:ext>
                </a:extLst>
              </p:cNvPr>
              <p:cNvSpPr txBox="1">
                <a:spLocks noRot="1" noChangeAspect="1" noMove="1" noResize="1" noEditPoints="1" noAdjustHandles="1" noChangeArrowheads="1" noChangeShapeType="1" noTextEdit="1"/>
              </p:cNvSpPr>
              <p:nvPr/>
            </p:nvSpPr>
            <p:spPr>
              <a:xfrm>
                <a:off x="360000" y="1567087"/>
                <a:ext cx="5926500" cy="433342"/>
              </a:xfrm>
              <a:prstGeom prst="rect">
                <a:avLst/>
              </a:prstGeom>
              <a:blipFill>
                <a:blip r:embed="rId4"/>
                <a:stretch>
                  <a:fillRect l="-2366" t="-18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FF3E4442-3730-DA9F-F3E9-6273251E8259}"/>
                  </a:ext>
                </a:extLst>
              </p:cNvPr>
              <p:cNvGraphicFramePr>
                <a:graphicFrameLocks noGrp="1"/>
              </p:cNvGraphicFramePr>
              <p:nvPr>
                <p:extLst>
                  <p:ext uri="{D42A27DB-BD31-4B8C-83A1-F6EECF244321}">
                    <p14:modId xmlns:p14="http://schemas.microsoft.com/office/powerpoint/2010/main" val="2612757300"/>
                  </p:ext>
                </p:extLst>
              </p:nvPr>
            </p:nvGraphicFramePr>
            <p:xfrm>
              <a:off x="2032000" y="2432305"/>
              <a:ext cx="8128000" cy="2914079"/>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205111136"/>
                        </a:ext>
                      </a:extLst>
                    </a:gridCol>
                    <a:gridCol w="4064000">
                      <a:extLst>
                        <a:ext uri="{9D8B030D-6E8A-4147-A177-3AD203B41FA5}">
                          <a16:colId xmlns:a16="http://schemas.microsoft.com/office/drawing/2014/main" val="959645970"/>
                        </a:ext>
                      </a:extLst>
                    </a:gridCol>
                  </a:tblGrid>
                  <a:tr h="295706">
                    <a:tc>
                      <a:txBody>
                        <a:bodyPr/>
                        <a:lstStyle/>
                        <a:p>
                          <a:pPr>
                            <a:lnSpc>
                              <a:spcPct val="114000"/>
                            </a:lnSpc>
                            <a:spcAft>
                              <a:spcPts val="600"/>
                            </a:spcAft>
                          </a:pPr>
                          <a:r>
                            <a:rPr lang="en-AU" dirty="0">
                              <a:latin typeface="+mn-lt"/>
                            </a:rPr>
                            <a:t>Find </a:t>
                          </a:r>
                          <a14:m>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h</m:t>
                                  </m:r>
                                </m:e>
                              </m:d>
                            </m:oMath>
                          </a14:m>
                          <a:endParaRPr lang="en-AU" dirty="0">
                            <a:latin typeface="+mn-lt"/>
                          </a:endParaRPr>
                        </a:p>
                      </a:txBody>
                      <a:tcPr>
                        <a:solidFill>
                          <a:schemeClr val="bg2"/>
                        </a:solidFill>
                      </a:tcPr>
                    </a:tc>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14:m>
                            <m:oMathPara xmlns:m="http://schemas.openxmlformats.org/officeDocument/2006/math">
                              <m:oMathParaPr>
                                <m:jc m:val="left"/>
                              </m:oMathParaPr>
                              <m:oMath xmlns:m="http://schemas.openxmlformats.org/officeDocument/2006/math">
                                <m:r>
                                  <a:rPr lang="en-AU" b="0" i="1" dirty="0" smtClean="0">
                                    <a:latin typeface="Cambria Math" panose="02040503050406030204" pitchFamily="18" charset="0"/>
                                  </a:rPr>
                                  <m:t>𝑓</m:t>
                                </m:r>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r>
                                      <a:rPr lang="en-AU" b="0" i="1" dirty="0" smtClean="0">
                                        <a:latin typeface="Cambria Math" panose="02040503050406030204" pitchFamily="18" charset="0"/>
                                      </a:rPr>
                                      <m:t>+</m:t>
                                    </m:r>
                                    <m:r>
                                      <a:rPr lang="en-AU" b="0" i="1" dirty="0" smtClean="0">
                                        <a:latin typeface="Cambria Math" panose="02040503050406030204" pitchFamily="18" charset="0"/>
                                      </a:rPr>
                                      <m:t>h</m:t>
                                    </m:r>
                                  </m:e>
                                </m:d>
                                <m:r>
                                  <a:rPr lang="en-AU" b="0" i="1" dirty="0" smtClean="0">
                                    <a:latin typeface="Cambria Math" panose="02040503050406030204" pitchFamily="18" charset="0"/>
                                  </a:rPr>
                                  <m:t>=</m:t>
                                </m:r>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3</m:t>
                                    </m:r>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r>
                                          <a:rPr lang="en-AU" b="0" i="1" dirty="0" smtClean="0">
                                            <a:latin typeface="Cambria Math" panose="02040503050406030204" pitchFamily="18" charset="0"/>
                                          </a:rPr>
                                          <m:t>+</m:t>
                                        </m:r>
                                        <m:r>
                                          <a:rPr lang="en-AU" b="0" i="1" dirty="0" smtClean="0">
                                            <a:latin typeface="Cambria Math" panose="02040503050406030204" pitchFamily="18" charset="0"/>
                                          </a:rPr>
                                          <m:t>h</m:t>
                                        </m:r>
                                      </m:e>
                                    </m:d>
                                  </m:e>
                                  <m:sup>
                                    <m:r>
                                      <a:rPr lang="en-AU" b="0" i="1" dirty="0" smtClean="0">
                                        <a:latin typeface="Cambria Math" panose="02040503050406030204" pitchFamily="18" charset="0"/>
                                      </a:rPr>
                                      <m:t>2</m:t>
                                    </m:r>
                                  </m:sup>
                                </m:sSup>
                              </m:oMath>
                              <m:oMath xmlns:m="http://schemas.openxmlformats.org/officeDocument/2006/math">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𝑥h</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oMath>
                            </m:oMathPara>
                          </a14:m>
                          <a:endParaRPr lang="en-AU" b="0" i="1" dirty="0">
                            <a:latin typeface="+mn-lt"/>
                          </a:endParaRPr>
                        </a:p>
                      </a:txBody>
                      <a:tcPr>
                        <a:solidFill>
                          <a:schemeClr val="bg2"/>
                        </a:solidFill>
                      </a:tcPr>
                    </a:tc>
                    <a:extLst>
                      <a:ext uri="{0D108BD9-81ED-4DB2-BD59-A6C34878D82A}">
                        <a16:rowId xmlns:a16="http://schemas.microsoft.com/office/drawing/2014/main" val="1510692174"/>
                      </a:ext>
                    </a:extLst>
                  </a:tr>
                  <a:tr h="370840">
                    <a:tc>
                      <a:txBody>
                        <a:bodyPr/>
                        <a:lstStyle/>
                        <a:p>
                          <a:pPr>
                            <a:lnSpc>
                              <a:spcPct val="114000"/>
                            </a:lnSpc>
                            <a:spcAft>
                              <a:spcPts val="600"/>
                            </a:spcAft>
                          </a:pPr>
                          <a:r>
                            <a:rPr lang="en-AU">
                              <a:latin typeface="+mn-lt"/>
                            </a:rPr>
                            <a:t>Substitute into formula</a:t>
                          </a:r>
                        </a:p>
                      </a:txBody>
                      <a:tcPr>
                        <a:solidFill>
                          <a:schemeClr val="bg2"/>
                        </a:solidFill>
                      </a:tcPr>
                    </a:tc>
                    <a:tc>
                      <a:txBody>
                        <a:bodyPr/>
                        <a:lstStyle/>
                        <a:p>
                          <a:pPr>
                            <a:lnSpc>
                              <a:spcPct val="114000"/>
                            </a:lnSpc>
                            <a:spcAft>
                              <a:spcPts val="600"/>
                            </a:spcAft>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h</m:t>
                                            </m:r>
                                          </m:e>
                                        </m:d>
                                        <m:r>
                                          <a:rPr lang="en-AU" b="0" i="1" smtClean="0">
                                            <a:latin typeface="Cambria Math" panose="02040503050406030204" pitchFamily="18" charset="0"/>
                                          </a:rPr>
                                          <m:t>−</m:t>
                                        </m:r>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num>
                                      <m:den>
                                        <m:r>
                                          <a:rPr lang="en-AU" b="0" i="1" smtClean="0">
                                            <a:latin typeface="Cambria Math" panose="02040503050406030204" pitchFamily="18" charset="0"/>
                                          </a:rPr>
                                          <m:t>h</m:t>
                                        </m:r>
                                      </m:den>
                                    </m:f>
                                  </m:e>
                                </m:func>
                              </m:oMath>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𝑥h</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r>
                                              <a:rPr lang="en-AU" b="0" i="1" smtClean="0">
                                                <a:latin typeface="Cambria Math" panose="02040503050406030204" pitchFamily="18" charset="0"/>
                                              </a:rPr>
                                              <m:t>h</m:t>
                                            </m:r>
                                          </m:e>
                                          <m:sup>
                                            <m:r>
                                              <a:rPr lang="en-AU" b="0" i="1" smtClean="0">
                                                <a:latin typeface="Cambria Math" panose="02040503050406030204" pitchFamily="18" charset="0"/>
                                              </a:rPr>
                                              <m:t>2</m:t>
                                            </m:r>
                                          </m:sup>
                                        </m:sSup>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num>
                                      <m:den>
                                        <m:r>
                                          <a:rPr lang="en-AU" b="0" i="1" smtClean="0">
                                            <a:latin typeface="Cambria Math" panose="02040503050406030204" pitchFamily="18" charset="0"/>
                                          </a:rPr>
                                          <m:t>h</m:t>
                                        </m:r>
                                      </m:den>
                                    </m:f>
                                  </m:e>
                                </m:func>
                              </m:oMath>
                            </m:oMathPara>
                          </a14:m>
                          <a:endParaRPr lang="en-AU" dirty="0">
                            <a:latin typeface="+mn-lt"/>
                          </a:endParaRPr>
                        </a:p>
                      </a:txBody>
                      <a:tcPr>
                        <a:solidFill>
                          <a:schemeClr val="bg2"/>
                        </a:solidFill>
                      </a:tcPr>
                    </a:tc>
                    <a:extLst>
                      <a:ext uri="{0D108BD9-81ED-4DB2-BD59-A6C34878D82A}">
                        <a16:rowId xmlns:a16="http://schemas.microsoft.com/office/drawing/2014/main" val="394293952"/>
                      </a:ext>
                    </a:extLst>
                  </a:tr>
                  <a:tr h="370840">
                    <a:tc>
                      <a:txBody>
                        <a:bodyPr/>
                        <a:lstStyle/>
                        <a:p>
                          <a:pPr>
                            <a:lnSpc>
                              <a:spcPct val="114000"/>
                            </a:lnSpc>
                            <a:spcAft>
                              <a:spcPts val="600"/>
                            </a:spcAft>
                          </a:pPr>
                          <a:r>
                            <a:rPr lang="en-AU">
                              <a:latin typeface="+mn-lt"/>
                            </a:rPr>
                            <a:t>Subtract </a:t>
                          </a:r>
                          <a14:m>
                            <m:oMath xmlns:m="http://schemas.openxmlformats.org/officeDocument/2006/math">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endParaRPr lang="en-AU">
                            <a:latin typeface="+mn-lt"/>
                          </a:endParaRPr>
                        </a:p>
                      </a:txBody>
                      <a:tcPr/>
                    </a:tc>
                    <a:tc>
                      <a:txBody>
                        <a:bodyPr/>
                        <a:lstStyle/>
                        <a:p>
                          <a:pPr>
                            <a:lnSpc>
                              <a:spcPct val="114000"/>
                            </a:lnSpc>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𝑥h</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r>
                                              <a:rPr lang="en-AU" b="0" i="1" smtClean="0">
                                                <a:latin typeface="Cambria Math" panose="02040503050406030204" pitchFamily="18" charset="0"/>
                                              </a:rPr>
                                              <m:t>𝑥</m:t>
                                            </m:r>
                                          </m:e>
                                          <m:sup>
                                            <m:r>
                                              <a:rPr lang="en-AU" b="0" i="1" smtClean="0">
                                                <a:latin typeface="Cambria Math" panose="02040503050406030204" pitchFamily="18" charset="0"/>
                                              </a:rPr>
                                              <m:t>2</m:t>
                                            </m:r>
                                          </m:sup>
                                        </m:sSup>
                                      </m:num>
                                      <m:den>
                                        <m:r>
                                          <a:rPr lang="en-AU" b="0" i="1" smtClean="0">
                                            <a:latin typeface="Cambria Math" panose="02040503050406030204" pitchFamily="18" charset="0"/>
                                          </a:rPr>
                                          <m:t>h</m:t>
                                        </m:r>
                                      </m:den>
                                    </m:f>
                                  </m:e>
                                </m:func>
                              </m:oMath>
                            </m:oMathPara>
                          </a14:m>
                          <a:br>
                            <a:rPr lang="en-AU" dirty="0">
                              <a:latin typeface="+mn-lt"/>
                            </a:rPr>
                          </a:br>
                          <a:endParaRPr lang="en-AU" dirty="0">
                            <a:latin typeface="+mn-lt"/>
                          </a:endParaRPr>
                        </a:p>
                      </a:txBody>
                      <a:tcPr/>
                    </a:tc>
                    <a:extLst>
                      <a:ext uri="{0D108BD9-81ED-4DB2-BD59-A6C34878D82A}">
                        <a16:rowId xmlns:a16="http://schemas.microsoft.com/office/drawing/2014/main" val="1076355587"/>
                      </a:ext>
                    </a:extLst>
                  </a:tr>
                </a:tbl>
              </a:graphicData>
            </a:graphic>
          </p:graphicFrame>
        </mc:Choice>
        <mc:Fallback xmlns="">
          <p:graphicFrame>
            <p:nvGraphicFramePr>
              <p:cNvPr id="6" name="Table 5">
                <a:extLst>
                  <a:ext uri="{FF2B5EF4-FFF2-40B4-BE49-F238E27FC236}">
                    <a16:creationId xmlns:a16="http://schemas.microsoft.com/office/drawing/2014/main" id="{FF3E4442-3730-DA9F-F3E9-6273251E8259}"/>
                  </a:ext>
                </a:extLst>
              </p:cNvPr>
              <p:cNvGraphicFramePr>
                <a:graphicFrameLocks noGrp="1"/>
              </p:cNvGraphicFramePr>
              <p:nvPr>
                <p:extLst>
                  <p:ext uri="{D42A27DB-BD31-4B8C-83A1-F6EECF244321}">
                    <p14:modId xmlns:p14="http://schemas.microsoft.com/office/powerpoint/2010/main" val="2612757300"/>
                  </p:ext>
                </p:extLst>
              </p:nvPr>
            </p:nvGraphicFramePr>
            <p:xfrm>
              <a:off x="2032000" y="2432305"/>
              <a:ext cx="8128000" cy="2943924"/>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205111136"/>
                        </a:ext>
                      </a:extLst>
                    </a:gridCol>
                    <a:gridCol w="4064000">
                      <a:extLst>
                        <a:ext uri="{9D8B030D-6E8A-4147-A177-3AD203B41FA5}">
                          <a16:colId xmlns:a16="http://schemas.microsoft.com/office/drawing/2014/main" val="959645970"/>
                        </a:ext>
                      </a:extLst>
                    </a:gridCol>
                  </a:tblGrid>
                  <a:tr h="807085">
                    <a:tc>
                      <a:txBody>
                        <a:bodyPr/>
                        <a:lstStyle/>
                        <a:p>
                          <a:endParaRPr lang="en-US"/>
                        </a:p>
                      </a:txBody>
                      <a:tcPr>
                        <a:blipFill>
                          <a:blip r:embed="rId5"/>
                          <a:stretch>
                            <a:fillRect l="-150" t="-2273" r="-100300" b="-268182"/>
                          </a:stretch>
                        </a:blipFill>
                      </a:tcPr>
                    </a:tc>
                    <a:tc>
                      <a:txBody>
                        <a:bodyPr/>
                        <a:lstStyle/>
                        <a:p>
                          <a:endParaRPr lang="en-US"/>
                        </a:p>
                      </a:txBody>
                      <a:tcPr>
                        <a:blipFill>
                          <a:blip r:embed="rId5"/>
                          <a:stretch>
                            <a:fillRect l="-100150" t="-2273" r="-300" b="-268182"/>
                          </a:stretch>
                        </a:blipFill>
                      </a:tcPr>
                    </a:tc>
                    <a:extLst>
                      <a:ext uri="{0D108BD9-81ED-4DB2-BD59-A6C34878D82A}">
                        <a16:rowId xmlns:a16="http://schemas.microsoft.com/office/drawing/2014/main" val="1510692174"/>
                      </a:ext>
                    </a:extLst>
                  </a:tr>
                  <a:tr h="1409954">
                    <a:tc>
                      <a:txBody>
                        <a:bodyPr/>
                        <a:lstStyle/>
                        <a:p>
                          <a:pPr>
                            <a:lnSpc>
                              <a:spcPct val="114000"/>
                            </a:lnSpc>
                            <a:spcAft>
                              <a:spcPts val="600"/>
                            </a:spcAft>
                          </a:pPr>
                          <a:r>
                            <a:rPr lang="en-AU">
                              <a:latin typeface="+mn-lt"/>
                            </a:rPr>
                            <a:t>Substitute into formula</a:t>
                          </a:r>
                        </a:p>
                      </a:txBody>
                      <a:tcPr>
                        <a:solidFill>
                          <a:schemeClr val="bg2"/>
                        </a:solidFill>
                      </a:tcPr>
                    </a:tc>
                    <a:tc>
                      <a:txBody>
                        <a:bodyPr/>
                        <a:lstStyle/>
                        <a:p>
                          <a:endParaRPr lang="en-US"/>
                        </a:p>
                      </a:txBody>
                      <a:tcPr>
                        <a:blipFill>
                          <a:blip r:embed="rId5"/>
                          <a:stretch>
                            <a:fillRect l="-100150" t="-58190" r="-300" b="-52586"/>
                          </a:stretch>
                        </a:blipFill>
                      </a:tcPr>
                    </a:tc>
                    <a:extLst>
                      <a:ext uri="{0D108BD9-81ED-4DB2-BD59-A6C34878D82A}">
                        <a16:rowId xmlns:a16="http://schemas.microsoft.com/office/drawing/2014/main" val="394293952"/>
                      </a:ext>
                    </a:extLst>
                  </a:tr>
                  <a:tr h="726885">
                    <a:tc>
                      <a:txBody>
                        <a:bodyPr/>
                        <a:lstStyle/>
                        <a:p>
                          <a:endParaRPr lang="en-US"/>
                        </a:p>
                      </a:txBody>
                      <a:tcPr>
                        <a:blipFill>
                          <a:blip r:embed="rId5"/>
                          <a:stretch>
                            <a:fillRect l="-150" t="-308403" r="-100300" b="-2521"/>
                          </a:stretch>
                        </a:blipFill>
                      </a:tcPr>
                    </a:tc>
                    <a:tc>
                      <a:txBody>
                        <a:bodyPr/>
                        <a:lstStyle/>
                        <a:p>
                          <a:endParaRPr lang="en-US"/>
                        </a:p>
                      </a:txBody>
                      <a:tcPr>
                        <a:blipFill>
                          <a:blip r:embed="rId5"/>
                          <a:stretch>
                            <a:fillRect l="-100150" t="-308403" r="-300" b="-2521"/>
                          </a:stretch>
                        </a:blipFill>
                      </a:tcPr>
                    </a:tc>
                    <a:extLst>
                      <a:ext uri="{0D108BD9-81ED-4DB2-BD59-A6C34878D82A}">
                        <a16:rowId xmlns:a16="http://schemas.microsoft.com/office/drawing/2014/main" val="1076355587"/>
                      </a:ext>
                    </a:extLst>
                  </a:tr>
                </a:tbl>
              </a:graphicData>
            </a:graphic>
          </p:graphicFrame>
        </mc:Fallback>
      </mc:AlternateContent>
      <p:grpSp>
        <p:nvGrpSpPr>
          <p:cNvPr id="2" name="Group 1">
            <a:extLst>
              <a:ext uri="{FF2B5EF4-FFF2-40B4-BE49-F238E27FC236}">
                <a16:creationId xmlns:a16="http://schemas.microsoft.com/office/drawing/2014/main" id="{9B81467F-4504-DDF7-5075-2E06FFDE0708}"/>
              </a:ext>
              <a:ext uri="{C183D7F6-B498-43B3-948B-1728B52AA6E4}">
                <adec:decorative xmlns:adec="http://schemas.microsoft.com/office/drawing/2017/decorative" val="1"/>
              </a:ext>
            </a:extLst>
          </p:cNvPr>
          <p:cNvGrpSpPr/>
          <p:nvPr/>
        </p:nvGrpSpPr>
        <p:grpSpPr>
          <a:xfrm>
            <a:off x="6785652" y="4752883"/>
            <a:ext cx="2223462" cy="275506"/>
            <a:chOff x="6785652" y="4752883"/>
            <a:chExt cx="2223462" cy="275506"/>
          </a:xfrm>
        </p:grpSpPr>
        <p:cxnSp>
          <p:nvCxnSpPr>
            <p:cNvPr id="8" name="Straight Connector 7">
              <a:extLst>
                <a:ext uri="{FF2B5EF4-FFF2-40B4-BE49-F238E27FC236}">
                  <a16:creationId xmlns:a16="http://schemas.microsoft.com/office/drawing/2014/main" id="{2D8C22B9-ABD1-3053-4231-A161626D33EB}"/>
                </a:ext>
                <a:ext uri="{C183D7F6-B498-43B3-948B-1728B52AA6E4}">
                  <adec:decorative xmlns:adec="http://schemas.microsoft.com/office/drawing/2017/decorative" val="1"/>
                </a:ext>
              </a:extLst>
            </p:cNvPr>
            <p:cNvCxnSpPr/>
            <p:nvPr/>
          </p:nvCxnSpPr>
          <p:spPr>
            <a:xfrm flipH="1">
              <a:off x="6785652" y="4752883"/>
              <a:ext cx="394854" cy="25977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EE0541-2FAD-5967-E010-7EABEA80ABA1}"/>
                </a:ext>
                <a:ext uri="{C183D7F6-B498-43B3-948B-1728B52AA6E4}">
                  <adec:decorative xmlns:adec="http://schemas.microsoft.com/office/drawing/2017/decorative" val="1"/>
                </a:ext>
              </a:extLst>
            </p:cNvPr>
            <p:cNvCxnSpPr/>
            <p:nvPr/>
          </p:nvCxnSpPr>
          <p:spPr>
            <a:xfrm flipH="1">
              <a:off x="8614260" y="4768617"/>
              <a:ext cx="394854" cy="25977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F954B6DC-534B-5058-88B0-EBDE37F94C4A}"/>
              </a:ext>
              <a:ext uri="{C183D7F6-B498-43B3-948B-1728B52AA6E4}">
                <adec:decorative xmlns:adec="http://schemas.microsoft.com/office/drawing/2017/decorative" val="1"/>
              </a:ext>
            </a:extLst>
          </p:cNvPr>
          <p:cNvSpPr/>
          <p:nvPr/>
        </p:nvSpPr>
        <p:spPr>
          <a:xfrm>
            <a:off x="6096000" y="4630501"/>
            <a:ext cx="4064000" cy="7158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B640ABC9-E184-38D6-9541-2CFEBAA6BF2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315436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9E4FC-D826-FD39-86C4-2457743E1FD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46478CBA-66DE-184D-1DE5-483A2AB7F5A5}"/>
                  </a:ext>
                </a:extLst>
              </p:cNvPr>
              <p:cNvSpPr>
                <a:spLocks noGrp="1"/>
              </p:cNvSpPr>
              <p:nvPr>
                <p:ph type="title"/>
              </p:nvPr>
            </p:nvSpPr>
            <p:spPr/>
            <p:txBody>
              <a:bodyPr/>
              <a:lstStyle/>
              <a:p>
                <a:r>
                  <a:rPr lang="en-AU" dirty="0">
                    <a:latin typeface="+mj-lt"/>
                  </a:rPr>
                  <a:t>Differentiate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r>
                  <a:rPr lang="en-AU" dirty="0">
                    <a:latin typeface="+mj-lt"/>
                  </a:rPr>
                  <a:t> by first principles (4)</a:t>
                </a:r>
              </a:p>
            </p:txBody>
          </p:sp>
        </mc:Choice>
        <mc:Fallback xmlns="">
          <p:sp>
            <p:nvSpPr>
              <p:cNvPr id="4" name="Title 3">
                <a:extLst>
                  <a:ext uri="{FF2B5EF4-FFF2-40B4-BE49-F238E27FC236}">
                    <a16:creationId xmlns:a16="http://schemas.microsoft.com/office/drawing/2014/main" id="{46478CBA-66DE-184D-1DE5-483A2AB7F5A5}"/>
                  </a:ext>
                </a:extLst>
              </p:cNvPr>
              <p:cNvSpPr>
                <a:spLocks noGrp="1" noRot="1" noChangeAspect="1" noMove="1" noResize="1" noEditPoints="1" noAdjustHandles="1" noChangeArrowheads="1" noChangeShapeType="1" noTextEdit="1"/>
              </p:cNvSpPr>
              <p:nvPr>
                <p:ph type="title"/>
              </p:nvPr>
            </p:nvSpPr>
            <p:spPr>
              <a:blipFill>
                <a:blip r:embed="rId3"/>
                <a:stretch>
                  <a:fillRect l="-2389" t="-33333" b="-43333"/>
                </a:stretch>
              </a:blipFill>
            </p:spPr>
            <p:txBody>
              <a:bodyPr/>
              <a:lstStyle/>
              <a:p>
                <a:r>
                  <a:rPr lang="en-US">
                    <a:noFill/>
                  </a:rPr>
                  <a:t> </a:t>
                </a:r>
              </a:p>
            </p:txBody>
          </p:sp>
        </mc:Fallback>
      </mc:AlternateContent>
      <p:sp>
        <p:nvSpPr>
          <p:cNvPr id="13" name="Text Placeholder 12">
            <a:extLst>
              <a:ext uri="{FF2B5EF4-FFF2-40B4-BE49-F238E27FC236}">
                <a16:creationId xmlns:a16="http://schemas.microsoft.com/office/drawing/2014/main" id="{752C642A-BE03-7F66-2742-31ACC41D4FCC}"/>
              </a:ext>
            </a:extLst>
          </p:cNvPr>
          <p:cNvSpPr>
            <a:spLocks noGrp="1"/>
          </p:cNvSpPr>
          <p:nvPr>
            <p:ph type="body" sz="quarter" idx="18"/>
          </p:nvPr>
        </p:nvSpPr>
        <p:spPr>
          <a:xfrm>
            <a:off x="360000" y="982520"/>
            <a:ext cx="11483998" cy="356423"/>
          </a:xfrm>
        </p:spPr>
        <p:txBody>
          <a:bodyPr/>
          <a:lstStyle/>
          <a:p>
            <a:r>
              <a:rPr lang="en-AU">
                <a:latin typeface="+mj-lt"/>
              </a:rPr>
              <a:t>Example 1 – Part 3</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CB240CB-F633-49F8-7CF8-36FC2A9BF251}"/>
                  </a:ext>
                </a:extLst>
              </p:cNvPr>
              <p:cNvSpPr txBox="1"/>
              <p:nvPr/>
            </p:nvSpPr>
            <p:spPr>
              <a:xfrm>
                <a:off x="360000" y="1567087"/>
                <a:ext cx="5926500" cy="433342"/>
              </a:xfrm>
              <a:prstGeom prst="rect">
                <a:avLst/>
              </a:prstGeom>
              <a:noFill/>
            </p:spPr>
            <p:txBody>
              <a:bodyPr wrap="square" lIns="0" tIns="0" rIns="0" bIns="0" rtlCol="0">
                <a:noAutofit/>
              </a:bodyPr>
              <a:lstStyle/>
              <a:p>
                <a:pPr algn="l"/>
                <a:r>
                  <a:rPr lang="en-AU" sz="1800"/>
                  <a:t>Find the derivative of  </a:t>
                </a:r>
                <a14:m>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oMath>
                </a14:m>
                <a:r>
                  <a:rPr lang="en-AU" sz="1800"/>
                  <a:t> by first principles.</a:t>
                </a:r>
              </a:p>
            </p:txBody>
          </p:sp>
        </mc:Choice>
        <mc:Fallback xmlns="">
          <p:sp>
            <p:nvSpPr>
              <p:cNvPr id="5" name="TextBox 4">
                <a:extLst>
                  <a:ext uri="{FF2B5EF4-FFF2-40B4-BE49-F238E27FC236}">
                    <a16:creationId xmlns:a16="http://schemas.microsoft.com/office/drawing/2014/main" id="{4CB240CB-F633-49F8-7CF8-36FC2A9BF251}"/>
                  </a:ext>
                </a:extLst>
              </p:cNvPr>
              <p:cNvSpPr txBox="1">
                <a:spLocks noRot="1" noChangeAspect="1" noMove="1" noResize="1" noEditPoints="1" noAdjustHandles="1" noChangeArrowheads="1" noChangeShapeType="1" noTextEdit="1"/>
              </p:cNvSpPr>
              <p:nvPr/>
            </p:nvSpPr>
            <p:spPr>
              <a:xfrm>
                <a:off x="360000" y="1567087"/>
                <a:ext cx="5926500" cy="433342"/>
              </a:xfrm>
              <a:prstGeom prst="rect">
                <a:avLst/>
              </a:prstGeom>
              <a:blipFill>
                <a:blip r:embed="rId4"/>
                <a:stretch>
                  <a:fillRect l="-2366" t="-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BBE68ABD-4471-D79B-E4DE-273E1395290C}"/>
                  </a:ext>
                </a:extLst>
              </p:cNvPr>
              <p:cNvGraphicFramePr>
                <a:graphicFrameLocks noGrp="1"/>
              </p:cNvGraphicFramePr>
              <p:nvPr>
                <p:extLst>
                  <p:ext uri="{D42A27DB-BD31-4B8C-83A1-F6EECF244321}">
                    <p14:modId xmlns:p14="http://schemas.microsoft.com/office/powerpoint/2010/main" val="1928023976"/>
                  </p:ext>
                </p:extLst>
              </p:nvPr>
            </p:nvGraphicFramePr>
            <p:xfrm>
              <a:off x="2032000" y="2275153"/>
              <a:ext cx="8128000" cy="4084765"/>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205111136"/>
                        </a:ext>
                      </a:extLst>
                    </a:gridCol>
                    <a:gridCol w="4064000">
                      <a:extLst>
                        <a:ext uri="{9D8B030D-6E8A-4147-A177-3AD203B41FA5}">
                          <a16:colId xmlns:a16="http://schemas.microsoft.com/office/drawing/2014/main" val="959645970"/>
                        </a:ext>
                      </a:extLst>
                    </a:gridCol>
                  </a:tblGrid>
                  <a:tr h="295706">
                    <a:tc>
                      <a:txBody>
                        <a:bodyPr/>
                        <a:lstStyle/>
                        <a:p>
                          <a:pPr>
                            <a:lnSpc>
                              <a:spcPct val="114000"/>
                            </a:lnSpc>
                            <a:spcAft>
                              <a:spcPts val="600"/>
                            </a:spcAft>
                          </a:pPr>
                          <a:r>
                            <a:rPr lang="en-AU" dirty="0"/>
                            <a:t>Find </a:t>
                          </a:r>
                          <a14:m>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h</m:t>
                                  </m:r>
                                </m:e>
                              </m:d>
                            </m:oMath>
                          </a14:m>
                          <a:endParaRPr lang="en-AU" dirty="0"/>
                        </a:p>
                      </a:txBody>
                      <a:tcPr>
                        <a:solidFill>
                          <a:schemeClr val="bg2"/>
                        </a:solidFill>
                      </a:tcPr>
                    </a:tc>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14:m>
                            <m:oMathPara xmlns:m="http://schemas.openxmlformats.org/officeDocument/2006/math">
                              <m:oMathParaPr>
                                <m:jc m:val="left"/>
                              </m:oMathParaPr>
                              <m:oMath xmlns:m="http://schemas.openxmlformats.org/officeDocument/2006/math">
                                <m:r>
                                  <a:rPr lang="en-AU" b="0" i="1" dirty="0" smtClean="0">
                                    <a:latin typeface="Cambria Math" panose="02040503050406030204" pitchFamily="18" charset="0"/>
                                  </a:rPr>
                                  <m:t>𝑓</m:t>
                                </m:r>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r>
                                      <a:rPr lang="en-AU" b="0" i="1" dirty="0" smtClean="0">
                                        <a:latin typeface="Cambria Math" panose="02040503050406030204" pitchFamily="18" charset="0"/>
                                      </a:rPr>
                                      <m:t>+</m:t>
                                    </m:r>
                                    <m:r>
                                      <a:rPr lang="en-AU" b="0" i="1" dirty="0" smtClean="0">
                                        <a:latin typeface="Cambria Math" panose="02040503050406030204" pitchFamily="18" charset="0"/>
                                      </a:rPr>
                                      <m:t>h</m:t>
                                    </m:r>
                                  </m:e>
                                </m:d>
                                <m:r>
                                  <a:rPr lang="en-AU" b="0" i="1" dirty="0" smtClean="0">
                                    <a:latin typeface="Cambria Math" panose="02040503050406030204" pitchFamily="18" charset="0"/>
                                  </a:rPr>
                                  <m:t>=</m:t>
                                </m:r>
                                <m:sSup>
                                  <m:sSupPr>
                                    <m:ctrlPr>
                                      <a:rPr lang="en-AU" b="0" i="1" dirty="0" smtClean="0">
                                        <a:latin typeface="Cambria Math" panose="02040503050406030204" pitchFamily="18" charset="0"/>
                                      </a:rPr>
                                    </m:ctrlPr>
                                  </m:sSupPr>
                                  <m:e>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r>
                                          <a:rPr lang="en-AU" b="0" i="1" dirty="0" smtClean="0">
                                            <a:latin typeface="Cambria Math" panose="02040503050406030204" pitchFamily="18" charset="0"/>
                                          </a:rPr>
                                          <m:t>+</m:t>
                                        </m:r>
                                        <m:r>
                                          <a:rPr lang="en-AU" b="0" i="1" dirty="0" smtClean="0">
                                            <a:latin typeface="Cambria Math" panose="02040503050406030204" pitchFamily="18" charset="0"/>
                                          </a:rPr>
                                          <m:t>h</m:t>
                                        </m:r>
                                      </m:e>
                                    </m:d>
                                  </m:e>
                                  <m:sup>
                                    <m:r>
                                      <a:rPr lang="en-AU" b="0" i="1" dirty="0" smtClean="0">
                                        <a:latin typeface="Cambria Math" panose="02040503050406030204" pitchFamily="18" charset="0"/>
                                      </a:rPr>
                                      <m:t>2</m:t>
                                    </m:r>
                                  </m:sup>
                                </m:sSup>
                              </m:oMath>
                              <m:oMath xmlns:m="http://schemas.openxmlformats.org/officeDocument/2006/math">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𝑥h</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oMath>
                            </m:oMathPara>
                          </a14:m>
                          <a:endParaRPr lang="en-AU" b="0" i="1">
                            <a:latin typeface="Cambria Math" panose="02040503050406030204" pitchFamily="18" charset="0"/>
                          </a:endParaRPr>
                        </a:p>
                      </a:txBody>
                      <a:tcPr>
                        <a:solidFill>
                          <a:schemeClr val="bg2"/>
                        </a:solidFill>
                      </a:tcPr>
                    </a:tc>
                    <a:extLst>
                      <a:ext uri="{0D108BD9-81ED-4DB2-BD59-A6C34878D82A}">
                        <a16:rowId xmlns:a16="http://schemas.microsoft.com/office/drawing/2014/main" val="1510692174"/>
                      </a:ext>
                    </a:extLst>
                  </a:tr>
                  <a:tr h="370840">
                    <a:tc>
                      <a:txBody>
                        <a:bodyPr/>
                        <a:lstStyle/>
                        <a:p>
                          <a:pPr>
                            <a:lnSpc>
                              <a:spcPct val="114000"/>
                            </a:lnSpc>
                            <a:spcAft>
                              <a:spcPts val="600"/>
                            </a:spcAft>
                          </a:pPr>
                          <a:r>
                            <a:rPr lang="en-AU"/>
                            <a:t>Substitute into formula</a:t>
                          </a:r>
                        </a:p>
                      </a:txBody>
                      <a:tcPr>
                        <a:solidFill>
                          <a:schemeClr val="bg2"/>
                        </a:solidFill>
                      </a:tcPr>
                    </a:tc>
                    <a:tc>
                      <a:txBody>
                        <a:bodyPr/>
                        <a:lstStyle/>
                        <a:p>
                          <a:pPr>
                            <a:lnSpc>
                              <a:spcPct val="114000"/>
                            </a:lnSpc>
                            <a:spcAft>
                              <a:spcPts val="600"/>
                            </a:spcAft>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h</m:t>
                                            </m:r>
                                          </m:e>
                                        </m:d>
                                        <m:r>
                                          <a:rPr lang="en-AU" b="0" i="1" smtClean="0">
                                            <a:latin typeface="Cambria Math" panose="02040503050406030204" pitchFamily="18" charset="0"/>
                                          </a:rPr>
                                          <m:t>−</m:t>
                                        </m:r>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num>
                                      <m:den>
                                        <m:r>
                                          <a:rPr lang="en-AU" b="0" i="1" smtClean="0">
                                            <a:latin typeface="Cambria Math" panose="02040503050406030204" pitchFamily="18" charset="0"/>
                                          </a:rPr>
                                          <m:t>h</m:t>
                                        </m:r>
                                      </m:den>
                                    </m:f>
                                  </m:e>
                                </m:func>
                              </m:oMath>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𝑥h</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num>
                                      <m:den>
                                        <m:r>
                                          <a:rPr lang="en-AU" b="0" i="1" smtClean="0">
                                            <a:latin typeface="Cambria Math" panose="02040503050406030204" pitchFamily="18" charset="0"/>
                                          </a:rPr>
                                          <m:t>h</m:t>
                                        </m:r>
                                      </m:den>
                                    </m:f>
                                  </m:e>
                                </m:func>
                              </m:oMath>
                            </m:oMathPara>
                          </a14:m>
                          <a:endParaRPr lang="en-AU" dirty="0"/>
                        </a:p>
                      </a:txBody>
                      <a:tcPr>
                        <a:solidFill>
                          <a:schemeClr val="bg2"/>
                        </a:solidFill>
                      </a:tcPr>
                    </a:tc>
                    <a:extLst>
                      <a:ext uri="{0D108BD9-81ED-4DB2-BD59-A6C34878D82A}">
                        <a16:rowId xmlns:a16="http://schemas.microsoft.com/office/drawing/2014/main" val="394293952"/>
                      </a:ext>
                    </a:extLst>
                  </a:tr>
                  <a:tr h="370840">
                    <a:tc>
                      <a:txBody>
                        <a:bodyPr/>
                        <a:lstStyle/>
                        <a:p>
                          <a:pPr>
                            <a:lnSpc>
                              <a:spcPct val="114000"/>
                            </a:lnSpc>
                            <a:spcAft>
                              <a:spcPts val="600"/>
                            </a:spcAft>
                          </a:pPr>
                          <a:r>
                            <a:rPr lang="en-AU"/>
                            <a:t>Subtract </a:t>
                          </a:r>
                          <a14:m>
                            <m:oMath xmlns:m="http://schemas.openxmlformats.org/officeDocument/2006/math">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endParaRPr lang="en-AU"/>
                        </a:p>
                      </a:txBody>
                      <a:tcPr>
                        <a:solidFill>
                          <a:schemeClr val="bg2"/>
                        </a:solidFill>
                      </a:tcPr>
                    </a:tc>
                    <a:tc>
                      <a:txBody>
                        <a:bodyPr/>
                        <a:lstStyle/>
                        <a:p>
                          <a:pPr>
                            <a:lnSpc>
                              <a:spcPct val="114000"/>
                            </a:lnSpc>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𝑥h</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num>
                                      <m:den>
                                        <m:r>
                                          <a:rPr lang="en-AU" b="0" i="1" smtClean="0">
                                            <a:latin typeface="Cambria Math" panose="02040503050406030204" pitchFamily="18" charset="0"/>
                                          </a:rPr>
                                          <m:t>h</m:t>
                                        </m:r>
                                      </m:den>
                                    </m:f>
                                  </m:e>
                                </m:func>
                              </m:oMath>
                            </m:oMathPara>
                          </a14:m>
                          <a:br>
                            <a:rPr lang="en-AU"/>
                          </a:br>
                          <a:endParaRPr lang="en-AU"/>
                        </a:p>
                      </a:txBody>
                      <a:tcPr>
                        <a:solidFill>
                          <a:schemeClr val="bg2"/>
                        </a:solidFill>
                      </a:tcPr>
                    </a:tc>
                    <a:extLst>
                      <a:ext uri="{0D108BD9-81ED-4DB2-BD59-A6C34878D82A}">
                        <a16:rowId xmlns:a16="http://schemas.microsoft.com/office/drawing/2014/main" val="1076355587"/>
                      </a:ext>
                    </a:extLst>
                  </a:tr>
                  <a:tr h="370840">
                    <a:tc>
                      <a:txBody>
                        <a:bodyPr/>
                        <a:lstStyle/>
                        <a:p>
                          <a:pPr>
                            <a:lnSpc>
                              <a:spcPct val="114000"/>
                            </a:lnSpc>
                            <a:spcAft>
                              <a:spcPts val="600"/>
                            </a:spcAft>
                          </a:pPr>
                          <a:r>
                            <a:rPr lang="en-AU"/>
                            <a:t>Factorising and simplify</a:t>
                          </a:r>
                        </a:p>
                      </a:txBody>
                      <a:tcPr/>
                    </a:tc>
                    <a:tc>
                      <a:txBody>
                        <a:bodyPr/>
                        <a:lstStyle/>
                        <a:p>
                          <a:pPr>
                            <a:lnSpc>
                              <a:spcPct val="114000"/>
                            </a:lnSpc>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r>
                                          <a:rPr lang="en-AU" b="0" i="1" smtClean="0">
                                            <a:latin typeface="Cambria Math" panose="02040503050406030204" pitchFamily="18" charset="0"/>
                                          </a:rPr>
                                          <m:t>h</m:t>
                                        </m:r>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h</m:t>
                                        </m:r>
                                        <m:r>
                                          <a:rPr lang="en-AU" b="0" i="1" smtClean="0">
                                            <a:latin typeface="Cambria Math" panose="02040503050406030204" pitchFamily="18" charset="0"/>
                                          </a:rPr>
                                          <m:t>) </m:t>
                                        </m:r>
                                      </m:num>
                                      <m:den>
                                        <m:r>
                                          <a:rPr lang="en-AU" b="0" i="1" smtClean="0">
                                            <a:latin typeface="Cambria Math" panose="02040503050406030204" pitchFamily="18" charset="0"/>
                                          </a:rPr>
                                          <m:t>h</m:t>
                                        </m:r>
                                      </m:den>
                                    </m:f>
                                  </m:e>
                                </m:func>
                              </m:oMath>
                              <m:oMath xmlns:m="http://schemas.openxmlformats.org/officeDocument/2006/math">
                                <m:r>
                                  <a:rPr lang="en-AU" b="0" i="1" smtClean="0">
                                    <a:latin typeface="Cambria Math" panose="02040503050406030204" pitchFamily="18" charset="0"/>
                                  </a:rPr>
                                  <m:t>=</m:t>
                                </m:r>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r>
                                  <a:rPr lang="en-AU" b="0" i="0"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h</m:t>
                                </m:r>
                                <m:r>
                                  <a:rPr lang="en-AU" b="0" i="1" smtClean="0">
                                    <a:latin typeface="Cambria Math" panose="02040503050406030204" pitchFamily="18" charset="0"/>
                                    <a:ea typeface="Cambria Math" panose="02040503050406030204" pitchFamily="18" charset="0"/>
                                  </a:rPr>
                                  <m:t>)</m:t>
                                </m:r>
                              </m:oMath>
                            </m:oMathPara>
                          </a14:m>
                          <a:endParaRPr lang="en-AU" i="1" dirty="0"/>
                        </a:p>
                      </a:txBody>
                      <a:tcPr/>
                    </a:tc>
                    <a:extLst>
                      <a:ext uri="{0D108BD9-81ED-4DB2-BD59-A6C34878D82A}">
                        <a16:rowId xmlns:a16="http://schemas.microsoft.com/office/drawing/2014/main" val="262794441"/>
                      </a:ext>
                    </a:extLst>
                  </a:tr>
                </a:tbl>
              </a:graphicData>
            </a:graphic>
          </p:graphicFrame>
        </mc:Choice>
        <mc:Fallback xmlns="">
          <p:graphicFrame>
            <p:nvGraphicFramePr>
              <p:cNvPr id="6" name="Table 5">
                <a:extLst>
                  <a:ext uri="{FF2B5EF4-FFF2-40B4-BE49-F238E27FC236}">
                    <a16:creationId xmlns:a16="http://schemas.microsoft.com/office/drawing/2014/main" id="{BBE68ABD-4471-D79B-E4DE-273E1395290C}"/>
                  </a:ext>
                </a:extLst>
              </p:cNvPr>
              <p:cNvGraphicFramePr>
                <a:graphicFrameLocks noGrp="1"/>
              </p:cNvGraphicFramePr>
              <p:nvPr>
                <p:extLst>
                  <p:ext uri="{D42A27DB-BD31-4B8C-83A1-F6EECF244321}">
                    <p14:modId xmlns:p14="http://schemas.microsoft.com/office/powerpoint/2010/main" val="1928023976"/>
                  </p:ext>
                </p:extLst>
              </p:nvPr>
            </p:nvGraphicFramePr>
            <p:xfrm>
              <a:off x="2032000" y="2275153"/>
              <a:ext cx="8128000" cy="4084765"/>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205111136"/>
                        </a:ext>
                      </a:extLst>
                    </a:gridCol>
                    <a:gridCol w="4064000">
                      <a:extLst>
                        <a:ext uri="{9D8B030D-6E8A-4147-A177-3AD203B41FA5}">
                          <a16:colId xmlns:a16="http://schemas.microsoft.com/office/drawing/2014/main" val="959645970"/>
                        </a:ext>
                      </a:extLst>
                    </a:gridCol>
                  </a:tblGrid>
                  <a:tr h="793115">
                    <a:tc>
                      <a:txBody>
                        <a:bodyPr/>
                        <a:lstStyle/>
                        <a:p>
                          <a:endParaRPr lang="en-US"/>
                        </a:p>
                      </a:txBody>
                      <a:tcPr>
                        <a:blipFill>
                          <a:blip r:embed="rId5"/>
                          <a:stretch>
                            <a:fillRect l="-150" t="-2308" r="-100300" b="-417692"/>
                          </a:stretch>
                        </a:blipFill>
                      </a:tcPr>
                    </a:tc>
                    <a:tc>
                      <a:txBody>
                        <a:bodyPr/>
                        <a:lstStyle/>
                        <a:p>
                          <a:endParaRPr lang="en-US"/>
                        </a:p>
                      </a:txBody>
                      <a:tcPr>
                        <a:blipFill>
                          <a:blip r:embed="rId5"/>
                          <a:stretch>
                            <a:fillRect l="-100150" t="-2308" r="-300" b="-417692"/>
                          </a:stretch>
                        </a:blipFill>
                      </a:tcPr>
                    </a:tc>
                    <a:extLst>
                      <a:ext uri="{0D108BD9-81ED-4DB2-BD59-A6C34878D82A}">
                        <a16:rowId xmlns:a16="http://schemas.microsoft.com/office/drawing/2014/main" val="1510692174"/>
                      </a:ext>
                    </a:extLst>
                  </a:tr>
                  <a:tr h="1402017">
                    <a:tc>
                      <a:txBody>
                        <a:bodyPr/>
                        <a:lstStyle/>
                        <a:p>
                          <a:pPr>
                            <a:lnSpc>
                              <a:spcPct val="114000"/>
                            </a:lnSpc>
                            <a:spcAft>
                              <a:spcPts val="600"/>
                            </a:spcAft>
                          </a:pPr>
                          <a:r>
                            <a:rPr lang="en-AU"/>
                            <a:t>Substitute into formula</a:t>
                          </a:r>
                        </a:p>
                      </a:txBody>
                      <a:tcPr>
                        <a:solidFill>
                          <a:schemeClr val="bg2"/>
                        </a:solidFill>
                      </a:tcPr>
                    </a:tc>
                    <a:tc>
                      <a:txBody>
                        <a:bodyPr/>
                        <a:lstStyle/>
                        <a:p>
                          <a:endParaRPr lang="en-US"/>
                        </a:p>
                      </a:txBody>
                      <a:tcPr>
                        <a:blipFill>
                          <a:blip r:embed="rId5"/>
                          <a:stretch>
                            <a:fillRect l="-100150" t="-57576" r="-300" b="-135065"/>
                          </a:stretch>
                        </a:blipFill>
                      </a:tcPr>
                    </a:tc>
                    <a:extLst>
                      <a:ext uri="{0D108BD9-81ED-4DB2-BD59-A6C34878D82A}">
                        <a16:rowId xmlns:a16="http://schemas.microsoft.com/office/drawing/2014/main" val="394293952"/>
                      </a:ext>
                    </a:extLst>
                  </a:tr>
                  <a:tr h="718947">
                    <a:tc>
                      <a:txBody>
                        <a:bodyPr/>
                        <a:lstStyle/>
                        <a:p>
                          <a:endParaRPr lang="en-US"/>
                        </a:p>
                      </a:txBody>
                      <a:tcPr>
                        <a:blipFill>
                          <a:blip r:embed="rId5"/>
                          <a:stretch>
                            <a:fillRect l="-150" t="-308475" r="-100300" b="-164407"/>
                          </a:stretch>
                        </a:blipFill>
                      </a:tcPr>
                    </a:tc>
                    <a:tc>
                      <a:txBody>
                        <a:bodyPr/>
                        <a:lstStyle/>
                        <a:p>
                          <a:endParaRPr lang="en-US"/>
                        </a:p>
                      </a:txBody>
                      <a:tcPr>
                        <a:blipFill>
                          <a:blip r:embed="rId5"/>
                          <a:stretch>
                            <a:fillRect l="-100150" t="-308475" r="-300" b="-164407"/>
                          </a:stretch>
                        </a:blipFill>
                      </a:tcPr>
                    </a:tc>
                    <a:extLst>
                      <a:ext uri="{0D108BD9-81ED-4DB2-BD59-A6C34878D82A}">
                        <a16:rowId xmlns:a16="http://schemas.microsoft.com/office/drawing/2014/main" val="1076355587"/>
                      </a:ext>
                    </a:extLst>
                  </a:tr>
                  <a:tr h="1170686">
                    <a:tc>
                      <a:txBody>
                        <a:bodyPr/>
                        <a:lstStyle/>
                        <a:p>
                          <a:pPr>
                            <a:lnSpc>
                              <a:spcPct val="114000"/>
                            </a:lnSpc>
                            <a:spcAft>
                              <a:spcPts val="600"/>
                            </a:spcAft>
                          </a:pPr>
                          <a:r>
                            <a:rPr lang="en-AU"/>
                            <a:t>Factorising and simplify</a:t>
                          </a:r>
                        </a:p>
                      </a:txBody>
                      <a:tcPr/>
                    </a:tc>
                    <a:tc>
                      <a:txBody>
                        <a:bodyPr/>
                        <a:lstStyle/>
                        <a:p>
                          <a:endParaRPr lang="en-US"/>
                        </a:p>
                      </a:txBody>
                      <a:tcPr>
                        <a:blipFill>
                          <a:blip r:embed="rId5"/>
                          <a:stretch>
                            <a:fillRect l="-100150" t="-251042" r="-300" b="-1042"/>
                          </a:stretch>
                        </a:blipFill>
                      </a:tcPr>
                    </a:tc>
                    <a:extLst>
                      <a:ext uri="{0D108BD9-81ED-4DB2-BD59-A6C34878D82A}">
                        <a16:rowId xmlns:a16="http://schemas.microsoft.com/office/drawing/2014/main" val="262794441"/>
                      </a:ext>
                    </a:extLst>
                  </a:tr>
                </a:tbl>
              </a:graphicData>
            </a:graphic>
          </p:graphicFrame>
        </mc:Fallback>
      </mc:AlternateContent>
      <p:grpSp>
        <p:nvGrpSpPr>
          <p:cNvPr id="7" name="Group 6">
            <a:extLst>
              <a:ext uri="{FF2B5EF4-FFF2-40B4-BE49-F238E27FC236}">
                <a16:creationId xmlns:a16="http://schemas.microsoft.com/office/drawing/2014/main" id="{04F2AD27-6E3A-5C85-104B-5665EA41BBFC}"/>
              </a:ext>
              <a:ext uri="{C183D7F6-B498-43B3-948B-1728B52AA6E4}">
                <adec:decorative xmlns:adec="http://schemas.microsoft.com/office/drawing/2017/decorative" val="1"/>
              </a:ext>
            </a:extLst>
          </p:cNvPr>
          <p:cNvGrpSpPr/>
          <p:nvPr/>
        </p:nvGrpSpPr>
        <p:grpSpPr>
          <a:xfrm>
            <a:off x="6827022" y="4548821"/>
            <a:ext cx="1932710" cy="259772"/>
            <a:chOff x="6827022" y="4548821"/>
            <a:chExt cx="1932710" cy="259772"/>
          </a:xfrm>
        </p:grpSpPr>
        <p:cxnSp>
          <p:nvCxnSpPr>
            <p:cNvPr id="8" name="Straight Connector 7">
              <a:extLst>
                <a:ext uri="{FF2B5EF4-FFF2-40B4-BE49-F238E27FC236}">
                  <a16:creationId xmlns:a16="http://schemas.microsoft.com/office/drawing/2014/main" id="{11B4F07D-0E49-BE5B-AFB4-D179A74A6F64}"/>
                </a:ext>
                <a:ext uri="{C183D7F6-B498-43B3-948B-1728B52AA6E4}">
                  <adec:decorative xmlns:adec="http://schemas.microsoft.com/office/drawing/2017/decorative" val="1"/>
                </a:ext>
              </a:extLst>
            </p:cNvPr>
            <p:cNvCxnSpPr/>
            <p:nvPr/>
          </p:nvCxnSpPr>
          <p:spPr>
            <a:xfrm flipH="1">
              <a:off x="6827022" y="4548821"/>
              <a:ext cx="394854" cy="25977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ADDAB95-A0C1-E277-4936-4233575B0509}"/>
                </a:ext>
                <a:ext uri="{C183D7F6-B498-43B3-948B-1728B52AA6E4}">
                  <adec:decorative xmlns:adec="http://schemas.microsoft.com/office/drawing/2017/decorative" val="1"/>
                </a:ext>
              </a:extLst>
            </p:cNvPr>
            <p:cNvCxnSpPr/>
            <p:nvPr/>
          </p:nvCxnSpPr>
          <p:spPr>
            <a:xfrm flipH="1">
              <a:off x="8364878" y="4548821"/>
              <a:ext cx="394854" cy="25977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Speech Bubble: Rectangle with Corners Rounded 1">
            <a:extLst>
              <a:ext uri="{FF2B5EF4-FFF2-40B4-BE49-F238E27FC236}">
                <a16:creationId xmlns:a16="http://schemas.microsoft.com/office/drawing/2014/main" id="{8398E82B-2D7C-3E73-2B4A-01E5886803A6}"/>
              </a:ext>
            </a:extLst>
          </p:cNvPr>
          <p:cNvSpPr/>
          <p:nvPr/>
        </p:nvSpPr>
        <p:spPr>
          <a:xfrm>
            <a:off x="9373221" y="4200525"/>
            <a:ext cx="2470777" cy="1808305"/>
          </a:xfrm>
          <a:prstGeom prst="wedgeRoundRectCallout">
            <a:avLst>
              <a:gd name="adj1" fmla="val -108385"/>
              <a:gd name="adj2" fmla="val 2658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do I need to factorise before removing the denominator?</a:t>
            </a:r>
          </a:p>
        </p:txBody>
      </p:sp>
      <p:sp>
        <p:nvSpPr>
          <p:cNvPr id="3" name="Slide Number Placeholder 2">
            <a:extLst>
              <a:ext uri="{FF2B5EF4-FFF2-40B4-BE49-F238E27FC236}">
                <a16:creationId xmlns:a16="http://schemas.microsoft.com/office/drawing/2014/main" id="{269FE9AE-26AF-4DF3-8BCD-CEA2C4B988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268037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57A3E-A65F-42F0-10FC-9E538956CDC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D9864699-079E-2EE1-114C-93424FD5CE9B}"/>
                  </a:ext>
                </a:extLst>
              </p:cNvPr>
              <p:cNvSpPr>
                <a:spLocks noGrp="1"/>
              </p:cNvSpPr>
              <p:nvPr>
                <p:ph type="title"/>
              </p:nvPr>
            </p:nvSpPr>
            <p:spPr/>
            <p:txBody>
              <a:bodyPr/>
              <a:lstStyle/>
              <a:p>
                <a:r>
                  <a:rPr lang="en-AU" dirty="0">
                    <a:latin typeface="+mj-lt"/>
                  </a:rPr>
                  <a:t>Differentiate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r>
                  <a:rPr lang="en-AU" dirty="0">
                    <a:latin typeface="+mj-lt"/>
                  </a:rPr>
                  <a:t> by first principles (4)</a:t>
                </a:r>
              </a:p>
            </p:txBody>
          </p:sp>
        </mc:Choice>
        <mc:Fallback xmlns="">
          <p:sp>
            <p:nvSpPr>
              <p:cNvPr id="4" name="Title 3">
                <a:extLst>
                  <a:ext uri="{FF2B5EF4-FFF2-40B4-BE49-F238E27FC236}">
                    <a16:creationId xmlns:a16="http://schemas.microsoft.com/office/drawing/2014/main" id="{D9864699-079E-2EE1-114C-93424FD5CE9B}"/>
                  </a:ext>
                </a:extLst>
              </p:cNvPr>
              <p:cNvSpPr>
                <a:spLocks noGrp="1" noRot="1" noChangeAspect="1" noMove="1" noResize="1" noEditPoints="1" noAdjustHandles="1" noChangeArrowheads="1" noChangeShapeType="1" noTextEdit="1"/>
              </p:cNvSpPr>
              <p:nvPr>
                <p:ph type="title"/>
              </p:nvPr>
            </p:nvSpPr>
            <p:spPr>
              <a:blipFill>
                <a:blip r:embed="rId3"/>
                <a:stretch>
                  <a:fillRect l="-2389" t="-33333" b="-43333"/>
                </a:stretch>
              </a:blipFill>
            </p:spPr>
            <p:txBody>
              <a:bodyPr/>
              <a:lstStyle/>
              <a:p>
                <a:r>
                  <a:rPr lang="en-US">
                    <a:noFill/>
                  </a:rPr>
                  <a:t> </a:t>
                </a:r>
              </a:p>
            </p:txBody>
          </p:sp>
        </mc:Fallback>
      </mc:AlternateContent>
      <p:sp>
        <p:nvSpPr>
          <p:cNvPr id="14" name="Text Placeholder 13">
            <a:extLst>
              <a:ext uri="{FF2B5EF4-FFF2-40B4-BE49-F238E27FC236}">
                <a16:creationId xmlns:a16="http://schemas.microsoft.com/office/drawing/2014/main" id="{1C6A9BD6-717C-6648-4657-56923E4A6CD1}"/>
              </a:ext>
            </a:extLst>
          </p:cNvPr>
          <p:cNvSpPr>
            <a:spLocks noGrp="1"/>
          </p:cNvSpPr>
          <p:nvPr>
            <p:ph type="body" sz="quarter" idx="18"/>
          </p:nvPr>
        </p:nvSpPr>
        <p:spPr/>
        <p:txBody>
          <a:bodyPr/>
          <a:lstStyle/>
          <a:p>
            <a:r>
              <a:rPr lang="en-AU">
                <a:latin typeface="+mj-lt"/>
              </a:rPr>
              <a:t>Your turn – Part 3</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C914712-BA8C-2CF8-7D5B-F8E2AFF067BB}"/>
                  </a:ext>
                </a:extLst>
              </p:cNvPr>
              <p:cNvSpPr txBox="1"/>
              <p:nvPr/>
            </p:nvSpPr>
            <p:spPr>
              <a:xfrm>
                <a:off x="360000" y="1567087"/>
                <a:ext cx="5926500" cy="433342"/>
              </a:xfrm>
              <a:prstGeom prst="rect">
                <a:avLst/>
              </a:prstGeom>
              <a:noFill/>
            </p:spPr>
            <p:txBody>
              <a:bodyPr wrap="square" lIns="0" tIns="0" rIns="0" bIns="0" rtlCol="0">
                <a:noAutofit/>
              </a:bodyPr>
              <a:lstStyle/>
              <a:p>
                <a:pPr algn="l"/>
                <a:r>
                  <a:rPr lang="en-AU" sz="1800"/>
                  <a:t>Find the derivative of  </a:t>
                </a:r>
                <a14:m>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=3</m:t>
                        </m:r>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oMath>
                </a14:m>
                <a:r>
                  <a:rPr lang="en-AU" sz="1800"/>
                  <a:t> by first principles.</a:t>
                </a:r>
              </a:p>
            </p:txBody>
          </p:sp>
        </mc:Choice>
        <mc:Fallback xmlns="">
          <p:sp>
            <p:nvSpPr>
              <p:cNvPr id="5" name="TextBox 4">
                <a:extLst>
                  <a:ext uri="{FF2B5EF4-FFF2-40B4-BE49-F238E27FC236}">
                    <a16:creationId xmlns:a16="http://schemas.microsoft.com/office/drawing/2014/main" id="{8C914712-BA8C-2CF8-7D5B-F8E2AFF067BB}"/>
                  </a:ext>
                </a:extLst>
              </p:cNvPr>
              <p:cNvSpPr txBox="1">
                <a:spLocks noRot="1" noChangeAspect="1" noMove="1" noResize="1" noEditPoints="1" noAdjustHandles="1" noChangeArrowheads="1" noChangeShapeType="1" noTextEdit="1"/>
              </p:cNvSpPr>
              <p:nvPr/>
            </p:nvSpPr>
            <p:spPr>
              <a:xfrm>
                <a:off x="360000" y="1567087"/>
                <a:ext cx="5926500" cy="433342"/>
              </a:xfrm>
              <a:prstGeom prst="rect">
                <a:avLst/>
              </a:prstGeom>
              <a:blipFill>
                <a:blip r:embed="rId4"/>
                <a:stretch>
                  <a:fillRect l="-2366" t="-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descr="scaffolded solutions">
                <a:extLst>
                  <a:ext uri="{FF2B5EF4-FFF2-40B4-BE49-F238E27FC236}">
                    <a16:creationId xmlns:a16="http://schemas.microsoft.com/office/drawing/2014/main" id="{99E10277-A653-59AE-B43F-C2C5BFFDB91A}"/>
                  </a:ext>
                </a:extLst>
              </p:cNvPr>
              <p:cNvGraphicFramePr>
                <a:graphicFrameLocks noGrp="1"/>
              </p:cNvGraphicFramePr>
              <p:nvPr>
                <p:extLst>
                  <p:ext uri="{D42A27DB-BD31-4B8C-83A1-F6EECF244321}">
                    <p14:modId xmlns:p14="http://schemas.microsoft.com/office/powerpoint/2010/main" val="1482694641"/>
                  </p:ext>
                </p:extLst>
              </p:nvPr>
            </p:nvGraphicFramePr>
            <p:xfrm>
              <a:off x="2037001" y="2274981"/>
              <a:ext cx="8128000" cy="4084765"/>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205111136"/>
                        </a:ext>
                      </a:extLst>
                    </a:gridCol>
                    <a:gridCol w="4064000">
                      <a:extLst>
                        <a:ext uri="{9D8B030D-6E8A-4147-A177-3AD203B41FA5}">
                          <a16:colId xmlns:a16="http://schemas.microsoft.com/office/drawing/2014/main" val="959645970"/>
                        </a:ext>
                      </a:extLst>
                    </a:gridCol>
                  </a:tblGrid>
                  <a:tr h="295706">
                    <a:tc>
                      <a:txBody>
                        <a:bodyPr/>
                        <a:lstStyle/>
                        <a:p>
                          <a:pPr>
                            <a:lnSpc>
                              <a:spcPct val="114000"/>
                            </a:lnSpc>
                            <a:spcAft>
                              <a:spcPts val="600"/>
                            </a:spcAft>
                          </a:pPr>
                          <a:r>
                            <a:rPr lang="en-AU">
                              <a:latin typeface="+mn-lt"/>
                            </a:rPr>
                            <a:t>Find </a:t>
                          </a:r>
                          <a14:m>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h</m:t>
                                  </m:r>
                                </m:e>
                              </m:d>
                            </m:oMath>
                          </a14:m>
                          <a:endParaRPr lang="en-AU">
                            <a:latin typeface="+mn-lt"/>
                          </a:endParaRPr>
                        </a:p>
                      </a:txBody>
                      <a:tcPr>
                        <a:solidFill>
                          <a:schemeClr val="bg2"/>
                        </a:solidFill>
                      </a:tcPr>
                    </a:tc>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14:m>
                            <m:oMathPara xmlns:m="http://schemas.openxmlformats.org/officeDocument/2006/math">
                              <m:oMathParaPr>
                                <m:jc m:val="left"/>
                              </m:oMathParaPr>
                              <m:oMath xmlns:m="http://schemas.openxmlformats.org/officeDocument/2006/math">
                                <m:r>
                                  <a:rPr lang="en-AU" b="0" i="1" dirty="0" smtClean="0">
                                    <a:latin typeface="Cambria Math" panose="02040503050406030204" pitchFamily="18" charset="0"/>
                                  </a:rPr>
                                  <m:t>𝑓</m:t>
                                </m:r>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r>
                                      <a:rPr lang="en-AU" b="0" i="1" dirty="0" smtClean="0">
                                        <a:latin typeface="Cambria Math" panose="02040503050406030204" pitchFamily="18" charset="0"/>
                                      </a:rPr>
                                      <m:t>+</m:t>
                                    </m:r>
                                    <m:r>
                                      <a:rPr lang="en-AU" b="0" i="1" dirty="0" smtClean="0">
                                        <a:latin typeface="Cambria Math" panose="02040503050406030204" pitchFamily="18" charset="0"/>
                                      </a:rPr>
                                      <m:t>h</m:t>
                                    </m:r>
                                  </m:e>
                                </m:d>
                                <m:r>
                                  <a:rPr lang="en-AU" b="0" i="1" dirty="0" smtClean="0">
                                    <a:latin typeface="Cambria Math" panose="02040503050406030204" pitchFamily="18" charset="0"/>
                                  </a:rPr>
                                  <m:t>=</m:t>
                                </m:r>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3</m:t>
                                    </m:r>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r>
                                          <a:rPr lang="en-AU" b="0" i="1" dirty="0" smtClean="0">
                                            <a:latin typeface="Cambria Math" panose="02040503050406030204" pitchFamily="18" charset="0"/>
                                          </a:rPr>
                                          <m:t>+</m:t>
                                        </m:r>
                                        <m:r>
                                          <a:rPr lang="en-AU" b="0" i="1" dirty="0" smtClean="0">
                                            <a:latin typeface="Cambria Math" panose="02040503050406030204" pitchFamily="18" charset="0"/>
                                          </a:rPr>
                                          <m:t>h</m:t>
                                        </m:r>
                                      </m:e>
                                    </m:d>
                                  </m:e>
                                  <m:sup>
                                    <m:r>
                                      <a:rPr lang="en-AU" b="0" i="1" dirty="0" smtClean="0">
                                        <a:latin typeface="Cambria Math" panose="02040503050406030204" pitchFamily="18" charset="0"/>
                                      </a:rPr>
                                      <m:t>2</m:t>
                                    </m:r>
                                  </m:sup>
                                </m:sSup>
                              </m:oMath>
                              <m:oMath xmlns:m="http://schemas.openxmlformats.org/officeDocument/2006/math">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𝑥h</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oMath>
                            </m:oMathPara>
                          </a14:m>
                          <a:endParaRPr lang="en-AU" b="0" i="1">
                            <a:latin typeface="+mn-lt"/>
                          </a:endParaRPr>
                        </a:p>
                      </a:txBody>
                      <a:tcPr>
                        <a:solidFill>
                          <a:schemeClr val="bg2"/>
                        </a:solidFill>
                      </a:tcPr>
                    </a:tc>
                    <a:extLst>
                      <a:ext uri="{0D108BD9-81ED-4DB2-BD59-A6C34878D82A}">
                        <a16:rowId xmlns:a16="http://schemas.microsoft.com/office/drawing/2014/main" val="1510692174"/>
                      </a:ext>
                    </a:extLst>
                  </a:tr>
                  <a:tr h="370840">
                    <a:tc>
                      <a:txBody>
                        <a:bodyPr/>
                        <a:lstStyle/>
                        <a:p>
                          <a:pPr>
                            <a:lnSpc>
                              <a:spcPct val="114000"/>
                            </a:lnSpc>
                            <a:spcAft>
                              <a:spcPts val="600"/>
                            </a:spcAft>
                          </a:pPr>
                          <a:r>
                            <a:rPr lang="en-AU" dirty="0">
                              <a:latin typeface="+mn-lt"/>
                            </a:rPr>
                            <a:t>Substitute into formula</a:t>
                          </a:r>
                        </a:p>
                      </a:txBody>
                      <a:tcPr>
                        <a:solidFill>
                          <a:schemeClr val="bg2"/>
                        </a:solidFill>
                      </a:tcPr>
                    </a:tc>
                    <a:tc>
                      <a:txBody>
                        <a:bodyPr/>
                        <a:lstStyle/>
                        <a:p>
                          <a:pPr>
                            <a:lnSpc>
                              <a:spcPct val="114000"/>
                            </a:lnSpc>
                            <a:spcAft>
                              <a:spcPts val="600"/>
                            </a:spcAft>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h</m:t>
                                            </m:r>
                                          </m:e>
                                        </m:d>
                                        <m:r>
                                          <a:rPr lang="en-AU" b="0" i="1" smtClean="0">
                                            <a:latin typeface="Cambria Math" panose="02040503050406030204" pitchFamily="18" charset="0"/>
                                          </a:rPr>
                                          <m:t>−</m:t>
                                        </m:r>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num>
                                      <m:den>
                                        <m:r>
                                          <a:rPr lang="en-AU" b="0" i="1" smtClean="0">
                                            <a:latin typeface="Cambria Math" panose="02040503050406030204" pitchFamily="18" charset="0"/>
                                          </a:rPr>
                                          <m:t>h</m:t>
                                        </m:r>
                                      </m:den>
                                    </m:f>
                                  </m:e>
                                </m:func>
                              </m:oMath>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𝑥h</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r>
                                              <a:rPr lang="en-AU" b="0" i="1" smtClean="0">
                                                <a:latin typeface="Cambria Math" panose="02040503050406030204" pitchFamily="18" charset="0"/>
                                              </a:rPr>
                                              <m:t>h</m:t>
                                            </m:r>
                                          </m:e>
                                          <m:sup>
                                            <m:r>
                                              <a:rPr lang="en-AU" b="0" i="1" smtClean="0">
                                                <a:latin typeface="Cambria Math" panose="02040503050406030204" pitchFamily="18" charset="0"/>
                                              </a:rPr>
                                              <m:t>2</m:t>
                                            </m:r>
                                          </m:sup>
                                        </m:sSup>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num>
                                      <m:den>
                                        <m:r>
                                          <a:rPr lang="en-AU" b="0" i="1" smtClean="0">
                                            <a:latin typeface="Cambria Math" panose="02040503050406030204" pitchFamily="18" charset="0"/>
                                          </a:rPr>
                                          <m:t>h</m:t>
                                        </m:r>
                                      </m:den>
                                    </m:f>
                                  </m:e>
                                </m:func>
                              </m:oMath>
                            </m:oMathPara>
                          </a14:m>
                          <a:endParaRPr lang="en-AU">
                            <a:latin typeface="+mn-lt"/>
                          </a:endParaRPr>
                        </a:p>
                      </a:txBody>
                      <a:tcPr>
                        <a:solidFill>
                          <a:schemeClr val="bg2"/>
                        </a:solidFill>
                      </a:tcPr>
                    </a:tc>
                    <a:extLst>
                      <a:ext uri="{0D108BD9-81ED-4DB2-BD59-A6C34878D82A}">
                        <a16:rowId xmlns:a16="http://schemas.microsoft.com/office/drawing/2014/main" val="394293952"/>
                      </a:ext>
                    </a:extLst>
                  </a:tr>
                  <a:tr h="370840">
                    <a:tc>
                      <a:txBody>
                        <a:bodyPr/>
                        <a:lstStyle/>
                        <a:p>
                          <a:pPr>
                            <a:lnSpc>
                              <a:spcPct val="114000"/>
                            </a:lnSpc>
                            <a:spcAft>
                              <a:spcPts val="600"/>
                            </a:spcAft>
                          </a:pPr>
                          <a:r>
                            <a:rPr lang="en-AU">
                              <a:latin typeface="+mn-lt"/>
                            </a:rPr>
                            <a:t>Subtract </a:t>
                          </a:r>
                          <a14:m>
                            <m:oMath xmlns:m="http://schemas.openxmlformats.org/officeDocument/2006/math">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endParaRPr lang="en-AU">
                            <a:latin typeface="+mn-lt"/>
                          </a:endParaRPr>
                        </a:p>
                      </a:txBody>
                      <a:tcPr>
                        <a:solidFill>
                          <a:schemeClr val="bg2"/>
                        </a:solidFill>
                      </a:tcPr>
                    </a:tc>
                    <a:tc>
                      <a:txBody>
                        <a:bodyPr/>
                        <a:lstStyle/>
                        <a:p>
                          <a:pPr>
                            <a:lnSpc>
                              <a:spcPct val="114000"/>
                            </a:lnSpc>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𝑥h</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r>
                                              <a:rPr lang="en-AU" b="0" i="1" smtClean="0">
                                                <a:latin typeface="Cambria Math" panose="02040503050406030204" pitchFamily="18" charset="0"/>
                                              </a:rPr>
                                              <m:t>𝑥</m:t>
                                            </m:r>
                                          </m:e>
                                          <m:sup>
                                            <m:r>
                                              <a:rPr lang="en-AU" b="0" i="1" smtClean="0">
                                                <a:latin typeface="Cambria Math" panose="02040503050406030204" pitchFamily="18" charset="0"/>
                                              </a:rPr>
                                              <m:t>2</m:t>
                                            </m:r>
                                          </m:sup>
                                        </m:sSup>
                                      </m:num>
                                      <m:den>
                                        <m:r>
                                          <a:rPr lang="en-AU" b="0" i="1" smtClean="0">
                                            <a:latin typeface="Cambria Math" panose="02040503050406030204" pitchFamily="18" charset="0"/>
                                          </a:rPr>
                                          <m:t>h</m:t>
                                        </m:r>
                                      </m:den>
                                    </m:f>
                                  </m:e>
                                </m:func>
                              </m:oMath>
                            </m:oMathPara>
                          </a14:m>
                          <a:br>
                            <a:rPr lang="en-AU">
                              <a:latin typeface="+mn-lt"/>
                            </a:rPr>
                          </a:br>
                          <a:endParaRPr lang="en-AU">
                            <a:latin typeface="+mn-lt"/>
                          </a:endParaRPr>
                        </a:p>
                      </a:txBody>
                      <a:tcPr>
                        <a:solidFill>
                          <a:schemeClr val="bg2"/>
                        </a:solidFill>
                      </a:tcPr>
                    </a:tc>
                    <a:extLst>
                      <a:ext uri="{0D108BD9-81ED-4DB2-BD59-A6C34878D82A}">
                        <a16:rowId xmlns:a16="http://schemas.microsoft.com/office/drawing/2014/main" val="1076355587"/>
                      </a:ext>
                    </a:extLst>
                  </a:tr>
                  <a:tr h="370840">
                    <a:tc>
                      <a:txBody>
                        <a:bodyPr/>
                        <a:lstStyle/>
                        <a:p>
                          <a:pPr>
                            <a:lnSpc>
                              <a:spcPct val="114000"/>
                            </a:lnSpc>
                            <a:spcAft>
                              <a:spcPts val="600"/>
                            </a:spcAft>
                          </a:pPr>
                          <a:r>
                            <a:rPr lang="en-AU">
                              <a:latin typeface="+mn-lt"/>
                            </a:rPr>
                            <a:t>Factorising and simplify</a:t>
                          </a:r>
                        </a:p>
                      </a:txBody>
                      <a:tcPr/>
                    </a:tc>
                    <a:tc>
                      <a:txBody>
                        <a:bodyPr/>
                        <a:lstStyle/>
                        <a:p>
                          <a:pPr>
                            <a:lnSpc>
                              <a:spcPct val="114000"/>
                            </a:lnSpc>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r>
                                          <a:rPr lang="en-AU" b="0" i="1" smtClean="0">
                                            <a:latin typeface="Cambria Math" panose="02040503050406030204" pitchFamily="18" charset="0"/>
                                          </a:rPr>
                                          <m:t>h</m:t>
                                        </m:r>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+3</m:t>
                                        </m:r>
                                        <m:r>
                                          <a:rPr lang="en-AU" b="0" i="1" smtClean="0">
                                            <a:latin typeface="Cambria Math" panose="02040503050406030204" pitchFamily="18" charset="0"/>
                                          </a:rPr>
                                          <m:t>h</m:t>
                                        </m:r>
                                        <m:r>
                                          <a:rPr lang="en-AU" b="0" i="1" smtClean="0">
                                            <a:latin typeface="Cambria Math" panose="02040503050406030204" pitchFamily="18" charset="0"/>
                                          </a:rPr>
                                          <m:t>) </m:t>
                                        </m:r>
                                      </m:num>
                                      <m:den>
                                        <m:r>
                                          <a:rPr lang="en-AU" b="0" i="1" smtClean="0">
                                            <a:latin typeface="Cambria Math" panose="02040503050406030204" pitchFamily="18" charset="0"/>
                                          </a:rPr>
                                          <m:t>h</m:t>
                                        </m:r>
                                      </m:den>
                                    </m:f>
                                  </m:e>
                                </m:func>
                              </m:oMath>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r>
                                      <a:rPr lang="en-AU" b="0" i="1" smtClean="0">
                                        <a:latin typeface="Cambria Math" panose="02040503050406030204" pitchFamily="18" charset="0"/>
                                        <a:ea typeface="Cambria Math" panose="02040503050406030204" pitchFamily="18" charset="0"/>
                                      </a:rPr>
                                      <m:t>(6</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+3</m:t>
                                    </m:r>
                                    <m:r>
                                      <a:rPr lang="en-AU" b="0" i="1" smtClean="0">
                                        <a:latin typeface="Cambria Math" panose="02040503050406030204" pitchFamily="18" charset="0"/>
                                        <a:ea typeface="Cambria Math" panose="02040503050406030204" pitchFamily="18" charset="0"/>
                                      </a:rPr>
                                      <m:t>h</m:t>
                                    </m:r>
                                    <m:r>
                                      <a:rPr lang="en-AU" b="0" i="1" smtClean="0">
                                        <a:latin typeface="Cambria Math" panose="02040503050406030204" pitchFamily="18" charset="0"/>
                                        <a:ea typeface="Cambria Math" panose="02040503050406030204" pitchFamily="18" charset="0"/>
                                      </a:rPr>
                                      <m:t>)</m:t>
                                    </m:r>
                                  </m:e>
                                </m:func>
                              </m:oMath>
                            </m:oMathPara>
                          </a14:m>
                          <a:endParaRPr lang="en-AU" dirty="0">
                            <a:latin typeface="+mn-lt"/>
                          </a:endParaRPr>
                        </a:p>
                      </a:txBody>
                      <a:tcPr/>
                    </a:tc>
                    <a:extLst>
                      <a:ext uri="{0D108BD9-81ED-4DB2-BD59-A6C34878D82A}">
                        <a16:rowId xmlns:a16="http://schemas.microsoft.com/office/drawing/2014/main" val="262794441"/>
                      </a:ext>
                    </a:extLst>
                  </a:tr>
                </a:tbl>
              </a:graphicData>
            </a:graphic>
          </p:graphicFrame>
        </mc:Choice>
        <mc:Fallback xmlns="">
          <p:graphicFrame>
            <p:nvGraphicFramePr>
              <p:cNvPr id="6" name="Table 5" descr="scaffolded solutions">
                <a:extLst>
                  <a:ext uri="{FF2B5EF4-FFF2-40B4-BE49-F238E27FC236}">
                    <a16:creationId xmlns:a16="http://schemas.microsoft.com/office/drawing/2014/main" id="{99E10277-A653-59AE-B43F-C2C5BFFDB91A}"/>
                  </a:ext>
                </a:extLst>
              </p:cNvPr>
              <p:cNvGraphicFramePr>
                <a:graphicFrameLocks noGrp="1"/>
              </p:cNvGraphicFramePr>
              <p:nvPr>
                <p:extLst>
                  <p:ext uri="{D42A27DB-BD31-4B8C-83A1-F6EECF244321}">
                    <p14:modId xmlns:p14="http://schemas.microsoft.com/office/powerpoint/2010/main" val="1482694641"/>
                  </p:ext>
                </p:extLst>
              </p:nvPr>
            </p:nvGraphicFramePr>
            <p:xfrm>
              <a:off x="2037001" y="2274981"/>
              <a:ext cx="8128000" cy="4114166"/>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205111136"/>
                        </a:ext>
                      </a:extLst>
                    </a:gridCol>
                    <a:gridCol w="4064000">
                      <a:extLst>
                        <a:ext uri="{9D8B030D-6E8A-4147-A177-3AD203B41FA5}">
                          <a16:colId xmlns:a16="http://schemas.microsoft.com/office/drawing/2014/main" val="959645970"/>
                        </a:ext>
                      </a:extLst>
                    </a:gridCol>
                  </a:tblGrid>
                  <a:tr h="807085">
                    <a:tc>
                      <a:txBody>
                        <a:bodyPr/>
                        <a:lstStyle/>
                        <a:p>
                          <a:endParaRPr lang="en-US"/>
                        </a:p>
                      </a:txBody>
                      <a:tcPr>
                        <a:blipFill>
                          <a:blip r:embed="rId5"/>
                          <a:stretch>
                            <a:fillRect l="-150" t="-2256" r="-100300" b="-409774"/>
                          </a:stretch>
                        </a:blipFill>
                      </a:tcPr>
                    </a:tc>
                    <a:tc>
                      <a:txBody>
                        <a:bodyPr/>
                        <a:lstStyle/>
                        <a:p>
                          <a:endParaRPr lang="en-US"/>
                        </a:p>
                      </a:txBody>
                      <a:tcPr>
                        <a:blipFill>
                          <a:blip r:embed="rId5"/>
                          <a:stretch>
                            <a:fillRect l="-100150" t="-2256" r="-300" b="-409774"/>
                          </a:stretch>
                        </a:blipFill>
                      </a:tcPr>
                    </a:tc>
                    <a:extLst>
                      <a:ext uri="{0D108BD9-81ED-4DB2-BD59-A6C34878D82A}">
                        <a16:rowId xmlns:a16="http://schemas.microsoft.com/office/drawing/2014/main" val="1510692174"/>
                      </a:ext>
                    </a:extLst>
                  </a:tr>
                  <a:tr h="1409954">
                    <a:tc>
                      <a:txBody>
                        <a:bodyPr/>
                        <a:lstStyle/>
                        <a:p>
                          <a:pPr>
                            <a:lnSpc>
                              <a:spcPct val="114000"/>
                            </a:lnSpc>
                            <a:spcAft>
                              <a:spcPts val="600"/>
                            </a:spcAft>
                          </a:pPr>
                          <a:r>
                            <a:rPr lang="en-AU" dirty="0">
                              <a:latin typeface="+mn-lt"/>
                            </a:rPr>
                            <a:t>Substitute into formula</a:t>
                          </a:r>
                        </a:p>
                      </a:txBody>
                      <a:tcPr>
                        <a:solidFill>
                          <a:schemeClr val="bg2"/>
                        </a:solidFill>
                      </a:tcPr>
                    </a:tc>
                    <a:tc>
                      <a:txBody>
                        <a:bodyPr/>
                        <a:lstStyle/>
                        <a:p>
                          <a:endParaRPr lang="en-US"/>
                        </a:p>
                      </a:txBody>
                      <a:tcPr>
                        <a:blipFill>
                          <a:blip r:embed="rId5"/>
                          <a:stretch>
                            <a:fillRect l="-100150" t="-58874" r="-300" b="-135931"/>
                          </a:stretch>
                        </a:blipFill>
                      </a:tcPr>
                    </a:tc>
                    <a:extLst>
                      <a:ext uri="{0D108BD9-81ED-4DB2-BD59-A6C34878D82A}">
                        <a16:rowId xmlns:a16="http://schemas.microsoft.com/office/drawing/2014/main" val="394293952"/>
                      </a:ext>
                    </a:extLst>
                  </a:tr>
                  <a:tr h="726885">
                    <a:tc>
                      <a:txBody>
                        <a:bodyPr/>
                        <a:lstStyle/>
                        <a:p>
                          <a:endParaRPr lang="en-US"/>
                        </a:p>
                      </a:txBody>
                      <a:tcPr>
                        <a:blipFill>
                          <a:blip r:embed="rId5"/>
                          <a:stretch>
                            <a:fillRect l="-150" t="-305833" r="-100300" b="-161667"/>
                          </a:stretch>
                        </a:blipFill>
                      </a:tcPr>
                    </a:tc>
                    <a:tc>
                      <a:txBody>
                        <a:bodyPr/>
                        <a:lstStyle/>
                        <a:p>
                          <a:endParaRPr lang="en-US"/>
                        </a:p>
                      </a:txBody>
                      <a:tcPr>
                        <a:blipFill>
                          <a:blip r:embed="rId5"/>
                          <a:stretch>
                            <a:fillRect l="-100150" t="-305833" r="-300" b="-161667"/>
                          </a:stretch>
                        </a:blipFill>
                      </a:tcPr>
                    </a:tc>
                    <a:extLst>
                      <a:ext uri="{0D108BD9-81ED-4DB2-BD59-A6C34878D82A}">
                        <a16:rowId xmlns:a16="http://schemas.microsoft.com/office/drawing/2014/main" val="1076355587"/>
                      </a:ext>
                    </a:extLst>
                  </a:tr>
                  <a:tr h="1170242">
                    <a:tc>
                      <a:txBody>
                        <a:bodyPr/>
                        <a:lstStyle/>
                        <a:p>
                          <a:pPr>
                            <a:lnSpc>
                              <a:spcPct val="114000"/>
                            </a:lnSpc>
                            <a:spcAft>
                              <a:spcPts val="600"/>
                            </a:spcAft>
                          </a:pPr>
                          <a:r>
                            <a:rPr lang="en-AU">
                              <a:latin typeface="+mn-lt"/>
                            </a:rPr>
                            <a:t>Factorising and simplify</a:t>
                          </a:r>
                        </a:p>
                      </a:txBody>
                      <a:tcPr/>
                    </a:tc>
                    <a:tc>
                      <a:txBody>
                        <a:bodyPr/>
                        <a:lstStyle/>
                        <a:p>
                          <a:endParaRPr lang="en-US"/>
                        </a:p>
                      </a:txBody>
                      <a:tcPr>
                        <a:blipFill>
                          <a:blip r:embed="rId5"/>
                          <a:stretch>
                            <a:fillRect l="-100150" t="-253646" r="-300" b="-1042"/>
                          </a:stretch>
                        </a:blipFill>
                      </a:tcPr>
                    </a:tc>
                    <a:extLst>
                      <a:ext uri="{0D108BD9-81ED-4DB2-BD59-A6C34878D82A}">
                        <a16:rowId xmlns:a16="http://schemas.microsoft.com/office/drawing/2014/main" val="262794441"/>
                      </a:ext>
                    </a:extLst>
                  </a:tr>
                </a:tbl>
              </a:graphicData>
            </a:graphic>
          </p:graphicFrame>
        </mc:Fallback>
      </mc:AlternateContent>
      <p:grpSp>
        <p:nvGrpSpPr>
          <p:cNvPr id="7" name="Group 6">
            <a:extLst>
              <a:ext uri="{FF2B5EF4-FFF2-40B4-BE49-F238E27FC236}">
                <a16:creationId xmlns:a16="http://schemas.microsoft.com/office/drawing/2014/main" id="{8D7BE9FB-ACE7-919B-8C1D-3DAF41C22727}"/>
              </a:ext>
              <a:ext uri="{C183D7F6-B498-43B3-948B-1728B52AA6E4}">
                <adec:decorative xmlns:adec="http://schemas.microsoft.com/office/drawing/2017/decorative" val="1"/>
              </a:ext>
            </a:extLst>
          </p:cNvPr>
          <p:cNvGrpSpPr/>
          <p:nvPr/>
        </p:nvGrpSpPr>
        <p:grpSpPr>
          <a:xfrm>
            <a:off x="6823752" y="4571416"/>
            <a:ext cx="2223462" cy="275506"/>
            <a:chOff x="6823752" y="4571416"/>
            <a:chExt cx="2223462" cy="275506"/>
          </a:xfrm>
        </p:grpSpPr>
        <p:cxnSp>
          <p:nvCxnSpPr>
            <p:cNvPr id="8" name="Straight Connector 7">
              <a:extLst>
                <a:ext uri="{FF2B5EF4-FFF2-40B4-BE49-F238E27FC236}">
                  <a16:creationId xmlns:a16="http://schemas.microsoft.com/office/drawing/2014/main" id="{545EC329-DAD4-5A96-7C08-918B50BBD775}"/>
                </a:ext>
                <a:ext uri="{C183D7F6-B498-43B3-948B-1728B52AA6E4}">
                  <adec:decorative xmlns:adec="http://schemas.microsoft.com/office/drawing/2017/decorative" val="1"/>
                </a:ext>
              </a:extLst>
            </p:cNvPr>
            <p:cNvCxnSpPr/>
            <p:nvPr/>
          </p:nvCxnSpPr>
          <p:spPr>
            <a:xfrm flipH="1">
              <a:off x="6823752" y="4571416"/>
              <a:ext cx="394854" cy="25977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5C9F52-61B9-92C9-2582-891711060A04}"/>
                </a:ext>
                <a:ext uri="{C183D7F6-B498-43B3-948B-1728B52AA6E4}">
                  <adec:decorative xmlns:adec="http://schemas.microsoft.com/office/drawing/2017/decorative" val="1"/>
                </a:ext>
              </a:extLst>
            </p:cNvPr>
            <p:cNvCxnSpPr/>
            <p:nvPr/>
          </p:nvCxnSpPr>
          <p:spPr>
            <a:xfrm flipH="1">
              <a:off x="8652360" y="4587150"/>
              <a:ext cx="394854" cy="25977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descr="blank square coving solutions">
            <a:extLst>
              <a:ext uri="{FF2B5EF4-FFF2-40B4-BE49-F238E27FC236}">
                <a16:creationId xmlns:a16="http://schemas.microsoft.com/office/drawing/2014/main" id="{031F5A23-A79E-C0BA-BC2B-D23B22FF416F}"/>
              </a:ext>
            </a:extLst>
          </p:cNvPr>
          <p:cNvSpPr/>
          <p:nvPr/>
        </p:nvSpPr>
        <p:spPr>
          <a:xfrm>
            <a:off x="6096000" y="5191125"/>
            <a:ext cx="4069001" cy="11686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95BF9B1A-C316-188A-CCA8-9081EFCBF9F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407553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C71A8-DD9A-C09F-6501-FF40CD94D75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EFB1596D-62A8-C6D8-2BB6-1309B4BBF327}"/>
                  </a:ext>
                </a:extLst>
              </p:cNvPr>
              <p:cNvSpPr>
                <a:spLocks noGrp="1"/>
              </p:cNvSpPr>
              <p:nvPr>
                <p:ph type="title"/>
              </p:nvPr>
            </p:nvSpPr>
            <p:spPr/>
            <p:txBody>
              <a:bodyPr/>
              <a:lstStyle/>
              <a:p>
                <a:r>
                  <a:rPr lang="en-AU" dirty="0">
                    <a:latin typeface="+mj-lt"/>
                  </a:rPr>
                  <a:t>Differentiate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r>
                  <a:rPr lang="en-AU" dirty="0">
                    <a:latin typeface="+mj-lt"/>
                  </a:rPr>
                  <a:t> by first principles (5)</a:t>
                </a:r>
              </a:p>
            </p:txBody>
          </p:sp>
        </mc:Choice>
        <mc:Fallback xmlns="">
          <p:sp>
            <p:nvSpPr>
              <p:cNvPr id="4" name="Title 3">
                <a:extLst>
                  <a:ext uri="{FF2B5EF4-FFF2-40B4-BE49-F238E27FC236}">
                    <a16:creationId xmlns:a16="http://schemas.microsoft.com/office/drawing/2014/main" id="{EFB1596D-62A8-C6D8-2BB6-1309B4BBF327}"/>
                  </a:ext>
                </a:extLst>
              </p:cNvPr>
              <p:cNvSpPr>
                <a:spLocks noGrp="1" noRot="1" noChangeAspect="1" noMove="1" noResize="1" noEditPoints="1" noAdjustHandles="1" noChangeArrowheads="1" noChangeShapeType="1" noTextEdit="1"/>
              </p:cNvSpPr>
              <p:nvPr>
                <p:ph type="title"/>
              </p:nvPr>
            </p:nvSpPr>
            <p:spPr>
              <a:blipFill>
                <a:blip r:embed="rId3"/>
                <a:stretch>
                  <a:fillRect l="-2389" t="-33333" b="-43333"/>
                </a:stretch>
              </a:blipFill>
            </p:spPr>
            <p:txBody>
              <a:bodyPr/>
              <a:lstStyle/>
              <a:p>
                <a:r>
                  <a:rPr lang="en-US">
                    <a:noFill/>
                  </a:rPr>
                  <a:t> </a:t>
                </a:r>
              </a:p>
            </p:txBody>
          </p:sp>
        </mc:Fallback>
      </mc:AlternateContent>
      <p:sp>
        <p:nvSpPr>
          <p:cNvPr id="13" name="Text Placeholder 12">
            <a:extLst>
              <a:ext uri="{FF2B5EF4-FFF2-40B4-BE49-F238E27FC236}">
                <a16:creationId xmlns:a16="http://schemas.microsoft.com/office/drawing/2014/main" id="{EF71FAD1-A450-49CB-3D75-91A5B21E84E8}"/>
              </a:ext>
            </a:extLst>
          </p:cNvPr>
          <p:cNvSpPr>
            <a:spLocks noGrp="1"/>
          </p:cNvSpPr>
          <p:nvPr>
            <p:ph type="body" sz="quarter" idx="18"/>
          </p:nvPr>
        </p:nvSpPr>
        <p:spPr>
          <a:xfrm>
            <a:off x="360000" y="982520"/>
            <a:ext cx="11483998" cy="356423"/>
          </a:xfrm>
        </p:spPr>
        <p:txBody>
          <a:bodyPr/>
          <a:lstStyle/>
          <a:p>
            <a:r>
              <a:rPr lang="en-AU">
                <a:latin typeface="+mj-lt"/>
              </a:rPr>
              <a:t>Example 1 – Part 4</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DC8E911-1027-DEAD-7AE9-3201491803F4}"/>
                  </a:ext>
                </a:extLst>
              </p:cNvPr>
              <p:cNvSpPr txBox="1"/>
              <p:nvPr/>
            </p:nvSpPr>
            <p:spPr>
              <a:xfrm>
                <a:off x="360000" y="1567087"/>
                <a:ext cx="5926500" cy="433342"/>
              </a:xfrm>
              <a:prstGeom prst="rect">
                <a:avLst/>
              </a:prstGeom>
              <a:noFill/>
            </p:spPr>
            <p:txBody>
              <a:bodyPr wrap="square" lIns="0" tIns="0" rIns="0" bIns="0" rtlCol="0">
                <a:noAutofit/>
              </a:bodyPr>
              <a:lstStyle/>
              <a:p>
                <a:pPr algn="l"/>
                <a:r>
                  <a:rPr lang="en-AU" sz="1800"/>
                  <a:t>Find the derivative of  </a:t>
                </a:r>
                <a14:m>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oMath>
                </a14:m>
                <a:r>
                  <a:rPr lang="en-AU" sz="1800"/>
                  <a:t> by first principles.</a:t>
                </a:r>
              </a:p>
            </p:txBody>
          </p:sp>
        </mc:Choice>
        <mc:Fallback xmlns="">
          <p:sp>
            <p:nvSpPr>
              <p:cNvPr id="5" name="TextBox 4">
                <a:extLst>
                  <a:ext uri="{FF2B5EF4-FFF2-40B4-BE49-F238E27FC236}">
                    <a16:creationId xmlns:a16="http://schemas.microsoft.com/office/drawing/2014/main" id="{4DC8E911-1027-DEAD-7AE9-3201491803F4}"/>
                  </a:ext>
                </a:extLst>
              </p:cNvPr>
              <p:cNvSpPr txBox="1">
                <a:spLocks noRot="1" noChangeAspect="1" noMove="1" noResize="1" noEditPoints="1" noAdjustHandles="1" noChangeArrowheads="1" noChangeShapeType="1" noTextEdit="1"/>
              </p:cNvSpPr>
              <p:nvPr/>
            </p:nvSpPr>
            <p:spPr>
              <a:xfrm>
                <a:off x="360000" y="1567087"/>
                <a:ext cx="5926500" cy="433342"/>
              </a:xfrm>
              <a:prstGeom prst="rect">
                <a:avLst/>
              </a:prstGeom>
              <a:blipFill>
                <a:blip r:embed="rId4"/>
                <a:stretch>
                  <a:fillRect l="-2366" t="-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descr="scaffolded solutions">
                <a:extLst>
                  <a:ext uri="{FF2B5EF4-FFF2-40B4-BE49-F238E27FC236}">
                    <a16:creationId xmlns:a16="http://schemas.microsoft.com/office/drawing/2014/main" id="{D89AE531-9AD2-56BF-6BE0-45CA917141D2}"/>
                  </a:ext>
                </a:extLst>
              </p:cNvPr>
              <p:cNvGraphicFramePr>
                <a:graphicFrameLocks noGrp="1"/>
              </p:cNvGraphicFramePr>
              <p:nvPr>
                <p:extLst>
                  <p:ext uri="{D42A27DB-BD31-4B8C-83A1-F6EECF244321}">
                    <p14:modId xmlns:p14="http://schemas.microsoft.com/office/powerpoint/2010/main" val="2449710551"/>
                  </p:ext>
                </p:extLst>
              </p:nvPr>
            </p:nvGraphicFramePr>
            <p:xfrm>
              <a:off x="2032000" y="2275153"/>
              <a:ext cx="8128000" cy="4067557"/>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205111136"/>
                        </a:ext>
                      </a:extLst>
                    </a:gridCol>
                    <a:gridCol w="4064000">
                      <a:extLst>
                        <a:ext uri="{9D8B030D-6E8A-4147-A177-3AD203B41FA5}">
                          <a16:colId xmlns:a16="http://schemas.microsoft.com/office/drawing/2014/main" val="959645970"/>
                        </a:ext>
                      </a:extLst>
                    </a:gridCol>
                  </a:tblGrid>
                  <a:tr h="295706">
                    <a:tc>
                      <a:txBody>
                        <a:bodyPr/>
                        <a:lstStyle/>
                        <a:p>
                          <a:r>
                            <a:rPr lang="en-AU">
                              <a:latin typeface="+mn-lt"/>
                            </a:rPr>
                            <a:t>Find </a:t>
                          </a:r>
                          <a14:m>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h</m:t>
                                  </m:r>
                                </m:e>
                              </m:d>
                            </m:oMath>
                          </a14:m>
                          <a:endParaRPr lang="en-AU">
                            <a:latin typeface="+mn-lt"/>
                          </a:endParaRPr>
                        </a:p>
                      </a:txBody>
                      <a:tcPr>
                        <a:solidFill>
                          <a:schemeClr val="bg2"/>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1" dirty="0" smtClean="0">
                                    <a:latin typeface="Cambria Math" panose="02040503050406030204" pitchFamily="18" charset="0"/>
                                  </a:rPr>
                                  <m:t>𝑓</m:t>
                                </m:r>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r>
                                      <a:rPr lang="en-AU" b="0" i="1" dirty="0" smtClean="0">
                                        <a:latin typeface="Cambria Math" panose="02040503050406030204" pitchFamily="18" charset="0"/>
                                      </a:rPr>
                                      <m:t>+</m:t>
                                    </m:r>
                                    <m:r>
                                      <a:rPr lang="en-AU" b="0" i="1" dirty="0" smtClean="0">
                                        <a:latin typeface="Cambria Math" panose="02040503050406030204" pitchFamily="18" charset="0"/>
                                      </a:rPr>
                                      <m:t>h</m:t>
                                    </m:r>
                                  </m:e>
                                </m:d>
                                <m:r>
                                  <a:rPr lang="en-AU" b="0" i="1" dirty="0" smtClean="0">
                                    <a:latin typeface="Cambria Math" panose="02040503050406030204" pitchFamily="18" charset="0"/>
                                  </a:rPr>
                                  <m:t>=</m:t>
                                </m:r>
                                <m:sSup>
                                  <m:sSupPr>
                                    <m:ctrlPr>
                                      <a:rPr lang="en-AU" b="0" i="1" dirty="0" smtClean="0">
                                        <a:latin typeface="Cambria Math" panose="02040503050406030204" pitchFamily="18" charset="0"/>
                                      </a:rPr>
                                    </m:ctrlPr>
                                  </m:sSupPr>
                                  <m:e>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r>
                                          <a:rPr lang="en-AU" b="0" i="1" dirty="0" smtClean="0">
                                            <a:latin typeface="Cambria Math" panose="02040503050406030204" pitchFamily="18" charset="0"/>
                                          </a:rPr>
                                          <m:t>+</m:t>
                                        </m:r>
                                        <m:r>
                                          <a:rPr lang="en-AU" b="0" i="1" dirty="0" smtClean="0">
                                            <a:latin typeface="Cambria Math" panose="02040503050406030204" pitchFamily="18" charset="0"/>
                                          </a:rPr>
                                          <m:t>h</m:t>
                                        </m:r>
                                      </m:e>
                                    </m:d>
                                  </m:e>
                                  <m:sup>
                                    <m:r>
                                      <a:rPr lang="en-AU" b="0" i="1" dirty="0" smtClean="0">
                                        <a:latin typeface="Cambria Math" panose="02040503050406030204" pitchFamily="18" charset="0"/>
                                      </a:rPr>
                                      <m:t>2</m:t>
                                    </m:r>
                                  </m:sup>
                                </m:sSup>
                              </m:oMath>
                              <m:oMath xmlns:m="http://schemas.openxmlformats.org/officeDocument/2006/math">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𝑥h</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oMath>
                            </m:oMathPara>
                          </a14:m>
                          <a:endParaRPr lang="en-AU" b="0" i="1">
                            <a:latin typeface="+mn-lt"/>
                          </a:endParaRPr>
                        </a:p>
                      </a:txBody>
                      <a:tcPr>
                        <a:solidFill>
                          <a:schemeClr val="bg2"/>
                        </a:solidFill>
                      </a:tcPr>
                    </a:tc>
                    <a:extLst>
                      <a:ext uri="{0D108BD9-81ED-4DB2-BD59-A6C34878D82A}">
                        <a16:rowId xmlns:a16="http://schemas.microsoft.com/office/drawing/2014/main" val="1510692174"/>
                      </a:ext>
                    </a:extLst>
                  </a:tr>
                  <a:tr h="370840">
                    <a:tc>
                      <a:txBody>
                        <a:bodyPr/>
                        <a:lstStyle/>
                        <a:p>
                          <a:r>
                            <a:rPr lang="en-AU" dirty="0">
                              <a:latin typeface="+mn-lt"/>
                            </a:rPr>
                            <a:t>Substitute into formula</a:t>
                          </a:r>
                        </a:p>
                      </a:txBody>
                      <a:tcPr>
                        <a:solidFill>
                          <a:schemeClr val="bg2"/>
                        </a:solidFill>
                      </a:tcPr>
                    </a:tc>
                    <a:tc>
                      <a:txBody>
                        <a:bodyPr/>
                        <a:lstStyle/>
                        <a:p>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h</m:t>
                                            </m:r>
                                          </m:e>
                                        </m:d>
                                        <m:r>
                                          <a:rPr lang="en-AU" b="0" i="1" smtClean="0">
                                            <a:latin typeface="Cambria Math" panose="02040503050406030204" pitchFamily="18" charset="0"/>
                                          </a:rPr>
                                          <m:t>−</m:t>
                                        </m:r>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num>
                                      <m:den>
                                        <m:r>
                                          <a:rPr lang="en-AU" b="0" i="1" smtClean="0">
                                            <a:latin typeface="Cambria Math" panose="02040503050406030204" pitchFamily="18" charset="0"/>
                                          </a:rPr>
                                          <m:t>h</m:t>
                                        </m:r>
                                      </m:den>
                                    </m:f>
                                  </m:e>
                                </m:func>
                              </m:oMath>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𝑥h</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num>
                                      <m:den>
                                        <m:r>
                                          <a:rPr lang="en-AU" b="0" i="1" smtClean="0">
                                            <a:latin typeface="Cambria Math" panose="02040503050406030204" pitchFamily="18" charset="0"/>
                                          </a:rPr>
                                          <m:t>h</m:t>
                                        </m:r>
                                      </m:den>
                                    </m:f>
                                  </m:e>
                                </m:func>
                              </m:oMath>
                            </m:oMathPara>
                          </a14:m>
                          <a:endParaRPr lang="en-AU">
                            <a:latin typeface="+mn-lt"/>
                          </a:endParaRPr>
                        </a:p>
                      </a:txBody>
                      <a:tcPr>
                        <a:solidFill>
                          <a:schemeClr val="bg2"/>
                        </a:solidFill>
                      </a:tcPr>
                    </a:tc>
                    <a:extLst>
                      <a:ext uri="{0D108BD9-81ED-4DB2-BD59-A6C34878D82A}">
                        <a16:rowId xmlns:a16="http://schemas.microsoft.com/office/drawing/2014/main" val="394293952"/>
                      </a:ext>
                    </a:extLst>
                  </a:tr>
                  <a:tr h="370840">
                    <a:tc>
                      <a:txBody>
                        <a:bodyPr/>
                        <a:lstStyle/>
                        <a:p>
                          <a:r>
                            <a:rPr lang="en-AU" dirty="0">
                              <a:latin typeface="+mn-lt"/>
                            </a:rPr>
                            <a:t>Subtract </a:t>
                          </a:r>
                          <a14:m>
                            <m:oMath xmlns:m="http://schemas.openxmlformats.org/officeDocument/2006/math">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endParaRPr lang="en-AU" dirty="0">
                            <a:latin typeface="+mn-lt"/>
                          </a:endParaRPr>
                        </a:p>
                      </a:txBody>
                      <a:tcPr>
                        <a:solidFill>
                          <a:schemeClr val="bg2"/>
                        </a:solidFill>
                      </a:tcPr>
                    </a:tc>
                    <a:tc>
                      <a: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𝑥h</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num>
                                      <m:den>
                                        <m:r>
                                          <a:rPr lang="en-AU" b="0" i="1" smtClean="0">
                                            <a:latin typeface="Cambria Math" panose="02040503050406030204" pitchFamily="18" charset="0"/>
                                          </a:rPr>
                                          <m:t>h</m:t>
                                        </m:r>
                                      </m:den>
                                    </m:f>
                                  </m:e>
                                </m:func>
                              </m:oMath>
                            </m:oMathPara>
                          </a14:m>
                          <a:br>
                            <a:rPr lang="en-AU">
                              <a:latin typeface="+mn-lt"/>
                            </a:rPr>
                          </a:br>
                          <a:endParaRPr lang="en-AU">
                            <a:latin typeface="+mn-lt"/>
                          </a:endParaRPr>
                        </a:p>
                      </a:txBody>
                      <a:tcPr>
                        <a:solidFill>
                          <a:schemeClr val="bg2"/>
                        </a:solidFill>
                      </a:tcPr>
                    </a:tc>
                    <a:extLst>
                      <a:ext uri="{0D108BD9-81ED-4DB2-BD59-A6C34878D82A}">
                        <a16:rowId xmlns:a16="http://schemas.microsoft.com/office/drawing/2014/main" val="1076355587"/>
                      </a:ext>
                    </a:extLst>
                  </a:tr>
                  <a:tr h="370840">
                    <a:tc>
                      <a:txBody>
                        <a:bodyPr/>
                        <a:lstStyle/>
                        <a:p>
                          <a:r>
                            <a:rPr lang="en-AU">
                              <a:latin typeface="+mn-lt"/>
                            </a:rPr>
                            <a:t>Factorising and simplify</a:t>
                          </a:r>
                        </a:p>
                      </a:txBody>
                      <a:tcPr>
                        <a:solidFill>
                          <a:schemeClr val="bg2"/>
                        </a:solidFill>
                      </a:tcPr>
                    </a:tc>
                    <a:tc>
                      <a: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r>
                                          <a:rPr lang="en-AU" b="0" i="1" smtClean="0">
                                            <a:latin typeface="Cambria Math" panose="02040503050406030204" pitchFamily="18" charset="0"/>
                                          </a:rPr>
                                          <m:t>h</m:t>
                                        </m:r>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h</m:t>
                                        </m:r>
                                        <m:r>
                                          <a:rPr lang="en-AU" b="0" i="1" smtClean="0">
                                            <a:latin typeface="Cambria Math" panose="02040503050406030204" pitchFamily="18" charset="0"/>
                                          </a:rPr>
                                          <m:t>) </m:t>
                                        </m:r>
                                      </m:num>
                                      <m:den>
                                        <m:r>
                                          <a:rPr lang="en-AU" b="0" i="1" smtClean="0">
                                            <a:latin typeface="Cambria Math" panose="02040503050406030204" pitchFamily="18" charset="0"/>
                                          </a:rPr>
                                          <m:t>h</m:t>
                                        </m:r>
                                      </m:den>
                                    </m:f>
                                  </m:e>
                                </m:func>
                              </m:oMath>
                              <m:oMath xmlns:m="http://schemas.openxmlformats.org/officeDocument/2006/math">
                                <m:r>
                                  <a:rPr lang="en-AU" b="0" i="1" smtClean="0">
                                    <a:latin typeface="Cambria Math" panose="02040503050406030204" pitchFamily="18" charset="0"/>
                                  </a:rPr>
                                  <m:t>=</m:t>
                                </m:r>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r>
                                  <a:rPr lang="en-AU" b="0" i="0"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h</m:t>
                                </m:r>
                                <m:r>
                                  <a:rPr lang="en-AU" b="0" i="1" smtClean="0">
                                    <a:latin typeface="Cambria Math" panose="02040503050406030204" pitchFamily="18" charset="0"/>
                                    <a:ea typeface="Cambria Math" panose="02040503050406030204" pitchFamily="18" charset="0"/>
                                  </a:rPr>
                                  <m:t>)</m:t>
                                </m:r>
                              </m:oMath>
                            </m:oMathPara>
                          </a14:m>
                          <a:endParaRPr lang="en-AU" i="1">
                            <a:latin typeface="+mn-lt"/>
                          </a:endParaRPr>
                        </a:p>
                      </a:txBody>
                      <a:tcPr>
                        <a:solidFill>
                          <a:schemeClr val="bg2"/>
                        </a:solidFill>
                      </a:tcPr>
                    </a:tc>
                    <a:extLst>
                      <a:ext uri="{0D108BD9-81ED-4DB2-BD59-A6C34878D82A}">
                        <a16:rowId xmlns:a16="http://schemas.microsoft.com/office/drawing/2014/main" val="262794441"/>
                      </a:ext>
                    </a:extLst>
                  </a:tr>
                  <a:tr h="370840">
                    <a:tc>
                      <a:txBody>
                        <a:bodyPr/>
                        <a:lstStyle/>
                        <a:p>
                          <a:r>
                            <a:rPr lang="en-AU">
                              <a:latin typeface="+mn-lt"/>
                            </a:rPr>
                            <a:t>Make </a:t>
                          </a:r>
                          <a14:m>
                            <m:oMath xmlns:m="http://schemas.openxmlformats.org/officeDocument/2006/math">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oMath>
                          </a14:m>
                          <a:endParaRPr lang="en-AU">
                            <a:latin typeface="+mn-lt"/>
                          </a:endParaRPr>
                        </a:p>
                      </a:txBody>
                      <a:tcPr/>
                    </a:tc>
                    <a:tc>
                      <a:txBody>
                        <a:bodyPr/>
                        <a:lstStyle/>
                        <a:p>
                          <a:pPr/>
                          <a:r>
                            <a:rPr lang="en-AU" dirty="0">
                              <a:latin typeface="+mn-lt"/>
                            </a:rPr>
                            <a:t>As </a:t>
                          </a:r>
                          <a14:m>
                            <m:oMath xmlns:m="http://schemas.openxmlformats.org/officeDocument/2006/math">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oMath>
                          </a14:m>
                          <a:r>
                            <a:rPr lang="en-AU" dirty="0">
                              <a:latin typeface="+mn-lt"/>
                            </a:rPr>
                            <a:t> </a:t>
                          </a:r>
                          <a14:m>
                            <m:oMath xmlns:m="http://schemas.openxmlformats.org/officeDocument/2006/math">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𝑓</m:t>
                                  </m:r>
                                </m:e>
                                <m:sup>
                                  <m:r>
                                    <a:rPr lang="en-AU" b="0" i="1" dirty="0" smtClean="0">
                                      <a:latin typeface="Cambria Math" panose="02040503050406030204" pitchFamily="18" charset="0"/>
                                    </a:rPr>
                                    <m:t>′</m:t>
                                  </m:r>
                                </m:sup>
                              </m:sSup>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e>
                              </m:d>
                              <m:r>
                                <a:rPr lang="en-AU" b="0" i="1" dirty="0" smtClean="0">
                                  <a:latin typeface="Cambria Math" panose="02040503050406030204" pitchFamily="18" charset="0"/>
                                </a:rPr>
                                <m:t>=2</m:t>
                              </m:r>
                              <m:r>
                                <a:rPr lang="en-AU" b="0" i="1" dirty="0" smtClean="0">
                                  <a:latin typeface="Cambria Math" panose="02040503050406030204" pitchFamily="18" charset="0"/>
                                </a:rPr>
                                <m:t>𝑥</m:t>
                              </m:r>
                              <m:r>
                                <a:rPr lang="en-AU" b="0" i="1" dirty="0" smtClean="0">
                                  <a:latin typeface="Cambria Math" panose="02040503050406030204" pitchFamily="18" charset="0"/>
                                </a:rPr>
                                <m:t>+0</m:t>
                              </m:r>
                            </m:oMath>
                          </a14:m>
                          <a:br>
                            <a:rPr lang="en-AU" b="0" dirty="0">
                              <a:latin typeface="+mn-lt"/>
                            </a:rPr>
                          </a:b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𝑥</m:t>
                                </m:r>
                              </m:oMath>
                            </m:oMathPara>
                          </a14:m>
                          <a:endParaRPr lang="en-AU" dirty="0">
                            <a:latin typeface="+mn-lt"/>
                          </a:endParaRPr>
                        </a:p>
                      </a:txBody>
                      <a:tcPr/>
                    </a:tc>
                    <a:extLst>
                      <a:ext uri="{0D108BD9-81ED-4DB2-BD59-A6C34878D82A}">
                        <a16:rowId xmlns:a16="http://schemas.microsoft.com/office/drawing/2014/main" val="1166181052"/>
                      </a:ext>
                    </a:extLst>
                  </a:tr>
                </a:tbl>
              </a:graphicData>
            </a:graphic>
          </p:graphicFrame>
        </mc:Choice>
        <mc:Fallback xmlns="">
          <p:graphicFrame>
            <p:nvGraphicFramePr>
              <p:cNvPr id="6" name="Table 5" descr="scaffolded solutions">
                <a:extLst>
                  <a:ext uri="{FF2B5EF4-FFF2-40B4-BE49-F238E27FC236}">
                    <a16:creationId xmlns:a16="http://schemas.microsoft.com/office/drawing/2014/main" id="{D89AE531-9AD2-56BF-6BE0-45CA917141D2}"/>
                  </a:ext>
                </a:extLst>
              </p:cNvPr>
              <p:cNvGraphicFramePr>
                <a:graphicFrameLocks noGrp="1"/>
              </p:cNvGraphicFramePr>
              <p:nvPr>
                <p:extLst>
                  <p:ext uri="{D42A27DB-BD31-4B8C-83A1-F6EECF244321}">
                    <p14:modId xmlns:p14="http://schemas.microsoft.com/office/powerpoint/2010/main" val="2449710551"/>
                  </p:ext>
                </p:extLst>
              </p:nvPr>
            </p:nvGraphicFramePr>
            <p:xfrm>
              <a:off x="2032000" y="2275153"/>
              <a:ext cx="8128000" cy="4114865"/>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205111136"/>
                        </a:ext>
                      </a:extLst>
                    </a:gridCol>
                    <a:gridCol w="4064000">
                      <a:extLst>
                        <a:ext uri="{9D8B030D-6E8A-4147-A177-3AD203B41FA5}">
                          <a16:colId xmlns:a16="http://schemas.microsoft.com/office/drawing/2014/main" val="959645970"/>
                        </a:ext>
                      </a:extLst>
                    </a:gridCol>
                  </a:tblGrid>
                  <a:tr h="652399">
                    <a:tc>
                      <a:txBody>
                        <a:bodyPr/>
                        <a:lstStyle/>
                        <a:p>
                          <a:endParaRPr lang="en-US"/>
                        </a:p>
                      </a:txBody>
                      <a:tcPr>
                        <a:blipFill>
                          <a:blip r:embed="rId5"/>
                          <a:stretch>
                            <a:fillRect l="-150" t="-4673" r="-100300" b="-533645"/>
                          </a:stretch>
                        </a:blipFill>
                      </a:tcPr>
                    </a:tc>
                    <a:tc>
                      <a:txBody>
                        <a:bodyPr/>
                        <a:lstStyle/>
                        <a:p>
                          <a:endParaRPr lang="en-US"/>
                        </a:p>
                      </a:txBody>
                      <a:tcPr>
                        <a:blipFill>
                          <a:blip r:embed="rId5"/>
                          <a:stretch>
                            <a:fillRect l="-100150" t="-4673" r="-300" b="-533645"/>
                          </a:stretch>
                        </a:blipFill>
                      </a:tcPr>
                    </a:tc>
                    <a:extLst>
                      <a:ext uri="{0D108BD9-81ED-4DB2-BD59-A6C34878D82A}">
                        <a16:rowId xmlns:a16="http://schemas.microsoft.com/office/drawing/2014/main" val="1510692174"/>
                      </a:ext>
                    </a:extLst>
                  </a:tr>
                  <a:tr h="1181164">
                    <a:tc>
                      <a:txBody>
                        <a:bodyPr/>
                        <a:lstStyle/>
                        <a:p>
                          <a:r>
                            <a:rPr lang="en-AU" dirty="0">
                              <a:latin typeface="+mn-lt"/>
                            </a:rPr>
                            <a:t>Substitute into formula</a:t>
                          </a:r>
                        </a:p>
                      </a:txBody>
                      <a:tcPr>
                        <a:solidFill>
                          <a:schemeClr val="bg2"/>
                        </a:solidFill>
                      </a:tcPr>
                    </a:tc>
                    <a:tc>
                      <a:txBody>
                        <a:bodyPr/>
                        <a:lstStyle/>
                        <a:p>
                          <a:endParaRPr lang="en-US"/>
                        </a:p>
                      </a:txBody>
                      <a:tcPr>
                        <a:blipFill>
                          <a:blip r:embed="rId5"/>
                          <a:stretch>
                            <a:fillRect l="-100150" t="-57732" r="-300" b="-194330"/>
                          </a:stretch>
                        </a:blipFill>
                      </a:tcPr>
                    </a:tc>
                    <a:extLst>
                      <a:ext uri="{0D108BD9-81ED-4DB2-BD59-A6C34878D82A}">
                        <a16:rowId xmlns:a16="http://schemas.microsoft.com/office/drawing/2014/main" val="394293952"/>
                      </a:ext>
                    </a:extLst>
                  </a:tr>
                  <a:tr h="648907">
                    <a:tc>
                      <a:txBody>
                        <a:bodyPr/>
                        <a:lstStyle/>
                        <a:p>
                          <a:endParaRPr lang="en-US"/>
                        </a:p>
                      </a:txBody>
                      <a:tcPr>
                        <a:blipFill>
                          <a:blip r:embed="rId5"/>
                          <a:stretch>
                            <a:fillRect l="-150" t="-285981" r="-100300" b="-252336"/>
                          </a:stretch>
                        </a:blipFill>
                      </a:tcPr>
                    </a:tc>
                    <a:tc>
                      <a:txBody>
                        <a:bodyPr/>
                        <a:lstStyle/>
                        <a:p>
                          <a:endParaRPr lang="en-US"/>
                        </a:p>
                      </a:txBody>
                      <a:tcPr>
                        <a:blipFill>
                          <a:blip r:embed="rId5"/>
                          <a:stretch>
                            <a:fillRect l="-100150" t="-285981" r="-300" b="-252336"/>
                          </a:stretch>
                        </a:blipFill>
                      </a:tcPr>
                    </a:tc>
                    <a:extLst>
                      <a:ext uri="{0D108BD9-81ED-4DB2-BD59-A6C34878D82A}">
                        <a16:rowId xmlns:a16="http://schemas.microsoft.com/office/drawing/2014/main" val="1076355587"/>
                      </a:ext>
                    </a:extLst>
                  </a:tr>
                  <a:tr h="970915">
                    <a:tc>
                      <a:txBody>
                        <a:bodyPr/>
                        <a:lstStyle/>
                        <a:p>
                          <a:r>
                            <a:rPr lang="en-AU">
                              <a:latin typeface="+mn-lt"/>
                            </a:rPr>
                            <a:t>Factorising and simplify</a:t>
                          </a:r>
                        </a:p>
                      </a:txBody>
                      <a:tcPr>
                        <a:solidFill>
                          <a:schemeClr val="bg2"/>
                        </a:solidFill>
                      </a:tcPr>
                    </a:tc>
                    <a:tc>
                      <a:txBody>
                        <a:bodyPr/>
                        <a:lstStyle/>
                        <a:p>
                          <a:endParaRPr lang="en-US"/>
                        </a:p>
                      </a:txBody>
                      <a:tcPr>
                        <a:blipFill>
                          <a:blip r:embed="rId5"/>
                          <a:stretch>
                            <a:fillRect l="-100150" t="-259748" r="-300" b="-69811"/>
                          </a:stretch>
                        </a:blipFill>
                      </a:tcPr>
                    </a:tc>
                    <a:extLst>
                      <a:ext uri="{0D108BD9-81ED-4DB2-BD59-A6C34878D82A}">
                        <a16:rowId xmlns:a16="http://schemas.microsoft.com/office/drawing/2014/main" val="262794441"/>
                      </a:ext>
                    </a:extLst>
                  </a:tr>
                  <a:tr h="661480">
                    <a:tc>
                      <a:txBody>
                        <a:bodyPr/>
                        <a:lstStyle/>
                        <a:p>
                          <a:endParaRPr lang="en-US"/>
                        </a:p>
                      </a:txBody>
                      <a:tcPr>
                        <a:blipFill>
                          <a:blip r:embed="rId5"/>
                          <a:stretch>
                            <a:fillRect l="-150" t="-524771" r="-100300" b="-1835"/>
                          </a:stretch>
                        </a:blipFill>
                      </a:tcPr>
                    </a:tc>
                    <a:tc>
                      <a:txBody>
                        <a:bodyPr/>
                        <a:lstStyle/>
                        <a:p>
                          <a:endParaRPr lang="en-US"/>
                        </a:p>
                      </a:txBody>
                      <a:tcPr>
                        <a:blipFill>
                          <a:blip r:embed="rId5"/>
                          <a:stretch>
                            <a:fillRect l="-100150" t="-524771" r="-300" b="-1835"/>
                          </a:stretch>
                        </a:blipFill>
                      </a:tcPr>
                    </a:tc>
                    <a:extLst>
                      <a:ext uri="{0D108BD9-81ED-4DB2-BD59-A6C34878D82A}">
                        <a16:rowId xmlns:a16="http://schemas.microsoft.com/office/drawing/2014/main" val="1166181052"/>
                      </a:ext>
                    </a:extLst>
                  </a:tr>
                </a:tbl>
              </a:graphicData>
            </a:graphic>
          </p:graphicFrame>
        </mc:Fallback>
      </mc:AlternateContent>
      <p:grpSp>
        <p:nvGrpSpPr>
          <p:cNvPr id="7" name="Group 6">
            <a:extLst>
              <a:ext uri="{FF2B5EF4-FFF2-40B4-BE49-F238E27FC236}">
                <a16:creationId xmlns:a16="http://schemas.microsoft.com/office/drawing/2014/main" id="{3FF26BD0-9793-A0A9-9849-3A83A9FD9BA3}"/>
              </a:ext>
              <a:ext uri="{C183D7F6-B498-43B3-948B-1728B52AA6E4}">
                <adec:decorative xmlns:adec="http://schemas.microsoft.com/office/drawing/2017/decorative" val="1"/>
              </a:ext>
            </a:extLst>
          </p:cNvPr>
          <p:cNvGrpSpPr/>
          <p:nvPr/>
        </p:nvGrpSpPr>
        <p:grpSpPr>
          <a:xfrm>
            <a:off x="6750822" y="4106593"/>
            <a:ext cx="2075585" cy="259772"/>
            <a:chOff x="6750822" y="4106593"/>
            <a:chExt cx="2075585" cy="259772"/>
          </a:xfrm>
        </p:grpSpPr>
        <p:cxnSp>
          <p:nvCxnSpPr>
            <p:cNvPr id="8" name="Straight Connector 7">
              <a:extLst>
                <a:ext uri="{FF2B5EF4-FFF2-40B4-BE49-F238E27FC236}">
                  <a16:creationId xmlns:a16="http://schemas.microsoft.com/office/drawing/2014/main" id="{DA979942-4B45-B313-E387-F6E67121262C}"/>
                </a:ext>
                <a:ext uri="{C183D7F6-B498-43B3-948B-1728B52AA6E4}">
                  <adec:decorative xmlns:adec="http://schemas.microsoft.com/office/drawing/2017/decorative" val="1"/>
                </a:ext>
              </a:extLst>
            </p:cNvPr>
            <p:cNvCxnSpPr/>
            <p:nvPr/>
          </p:nvCxnSpPr>
          <p:spPr>
            <a:xfrm flipH="1">
              <a:off x="6750822" y="4106593"/>
              <a:ext cx="394854" cy="25977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8401881-D523-2D26-F372-C98847E9BB88}"/>
                </a:ext>
                <a:ext uri="{C183D7F6-B498-43B3-948B-1728B52AA6E4}">
                  <adec:decorative xmlns:adec="http://schemas.microsoft.com/office/drawing/2017/decorative" val="1"/>
                </a:ext>
              </a:extLst>
            </p:cNvPr>
            <p:cNvCxnSpPr/>
            <p:nvPr/>
          </p:nvCxnSpPr>
          <p:spPr>
            <a:xfrm flipH="1">
              <a:off x="8431553" y="4106593"/>
              <a:ext cx="394854" cy="25977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AA513C69-0FFF-5086-719D-632EAF5ED982}"/>
                  </a:ext>
                </a:extLst>
              </p:cNvPr>
              <p:cNvSpPr/>
              <p:nvPr/>
            </p:nvSpPr>
            <p:spPr>
              <a:xfrm>
                <a:off x="9662121" y="3124201"/>
                <a:ext cx="2181878" cy="2219324"/>
              </a:xfrm>
              <a:prstGeom prst="wedgeRoundRectCallout">
                <a:avLst>
                  <a:gd name="adj1" fmla="val -133463"/>
                  <a:gd name="adj2" fmla="val 7167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What would happen if we made </a:t>
                </a:r>
                <a14:m>
                  <m:oMath xmlns:m="http://schemas.openxmlformats.org/officeDocument/2006/math">
                    <m:r>
                      <a:rPr lang="en-AU" sz="1800" b="0" i="1" smtClean="0">
                        <a:latin typeface="Cambria Math" panose="02040503050406030204" pitchFamily="18" charset="0"/>
                      </a:rPr>
                      <m:t>h</m:t>
                    </m:r>
                    <m:r>
                      <a:rPr lang="en-AU" sz="1800" b="0" i="1" smtClean="0">
                        <a:latin typeface="Cambria Math" panose="02040503050406030204" pitchFamily="18" charset="0"/>
                      </a:rPr>
                      <m:t> </m:t>
                    </m:r>
                  </m:oMath>
                </a14:m>
                <a:r>
                  <a:rPr lang="en-AU" sz="1800" dirty="0"/>
                  <a:t>approach 0 after we substituted?</a:t>
                </a:r>
              </a:p>
            </p:txBody>
          </p:sp>
        </mc:Choice>
        <mc:Fallback xmlns="">
          <p:sp>
            <p:nvSpPr>
              <p:cNvPr id="2" name="Speech Bubble: Rectangle with Corners Rounded 1">
                <a:extLst>
                  <a:ext uri="{FF2B5EF4-FFF2-40B4-BE49-F238E27FC236}">
                    <a16:creationId xmlns:a16="http://schemas.microsoft.com/office/drawing/2014/main" id="{AA513C69-0FFF-5086-719D-632EAF5ED982}"/>
                  </a:ext>
                </a:extLst>
              </p:cNvPr>
              <p:cNvSpPr>
                <a:spLocks noRot="1" noChangeAspect="1" noMove="1" noResize="1" noEditPoints="1" noAdjustHandles="1" noChangeArrowheads="1" noChangeShapeType="1" noTextEdit="1"/>
              </p:cNvSpPr>
              <p:nvPr/>
            </p:nvSpPr>
            <p:spPr>
              <a:xfrm>
                <a:off x="9662121" y="3124201"/>
                <a:ext cx="2181878" cy="2219324"/>
              </a:xfrm>
              <a:prstGeom prst="wedgeRoundRectCallout">
                <a:avLst>
                  <a:gd name="adj1" fmla="val -133463"/>
                  <a:gd name="adj2" fmla="val 71674"/>
                  <a:gd name="adj3" fmla="val 16667"/>
                </a:avLst>
              </a:prstGeom>
              <a:blipFill>
                <a:blip r:embed="rId6"/>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8F53BD92-C2EB-5005-F168-9FE909C4408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35611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444500" y="2010795"/>
                <a:ext cx="11303000" cy="34824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lvl="0" indent="-342900">
                  <a:lnSpc>
                    <a:spcPct val="150000"/>
                  </a:lnSpc>
                  <a:spcAft>
                    <a:spcPts val="1200"/>
                  </a:spcAft>
                  <a:buFont typeface="Arial" panose="020B0604020202020204" pitchFamily="34" charset="0"/>
                  <a:buChar char="•"/>
                </a:pPr>
                <a:r>
                  <a:rPr lang="en-AU" sz="2000" dirty="0">
                    <a:cs typeface="Arial" panose="020B0604020202020204" pitchFamily="34" charset="0"/>
                  </a:rPr>
                  <a:t>To be able to differentiate using first principles. </a:t>
                </a: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spcAft>
                    <a:spcPts val="1200"/>
                  </a:spcAft>
                  <a:buFont typeface="Arial" panose="020B0604020202020204" pitchFamily="34" charset="0"/>
                  <a:buChar char="•"/>
                </a:pPr>
                <a:r>
                  <a:rPr lang="en-AU" sz="2000" dirty="0">
                    <a:cs typeface="Arial" panose="020B0604020202020204" pitchFamily="34" charset="0"/>
                  </a:rPr>
                  <a:t>I can substitute values into a function. </a:t>
                </a:r>
              </a:p>
              <a:p>
                <a:pPr marL="342900" lvl="0" indent="-342900">
                  <a:lnSpc>
                    <a:spcPct val="150000"/>
                  </a:lnSpc>
                  <a:spcAft>
                    <a:spcPts val="1200"/>
                  </a:spcAft>
                  <a:buFont typeface="Arial" panose="020B0604020202020204" pitchFamily="34" charset="0"/>
                  <a:buChar char="•"/>
                </a:pPr>
                <a:r>
                  <a:rPr lang="en-AU" sz="2000" dirty="0">
                    <a:cs typeface="Arial" panose="020B0604020202020204" pitchFamily="34" charset="0"/>
                  </a:rPr>
                  <a:t>I can evaluate </a:t>
                </a:r>
                <a14:m>
                  <m:oMath xmlns:m="http://schemas.openxmlformats.org/officeDocument/2006/math">
                    <m:r>
                      <a:rPr lang="en-AU" sz="2000">
                        <a:latin typeface="Cambria Math" panose="02040503050406030204" pitchFamily="18" charset="0"/>
                      </a:rPr>
                      <m:t>𝑓</m:t>
                    </m:r>
                    <m:r>
                      <a:rPr lang="en-AU" sz="2000">
                        <a:latin typeface="Cambria Math" panose="02040503050406030204" pitchFamily="18" charset="0"/>
                      </a:rPr>
                      <m:t>(</m:t>
                    </m:r>
                    <m:r>
                      <a:rPr lang="en-AU" sz="2000">
                        <a:latin typeface="Cambria Math" panose="02040503050406030204" pitchFamily="18" charset="0"/>
                      </a:rPr>
                      <m:t>𝑥</m:t>
                    </m:r>
                    <m:r>
                      <a:rPr lang="en-AU" sz="2000">
                        <a:latin typeface="Cambria Math" panose="02040503050406030204" pitchFamily="18" charset="0"/>
                      </a:rPr>
                      <m:t>+</m:t>
                    </m:r>
                    <m:r>
                      <a:rPr lang="en-AU" sz="2000">
                        <a:latin typeface="Cambria Math" panose="02040503050406030204" pitchFamily="18" charset="0"/>
                      </a:rPr>
                      <m:t>h</m:t>
                    </m:r>
                    <m:r>
                      <a:rPr lang="en-AU" sz="2000">
                        <a:latin typeface="Cambria Math" panose="02040503050406030204" pitchFamily="18" charset="0"/>
                      </a:rPr>
                      <m:t>)</m:t>
                    </m:r>
                  </m:oMath>
                </a14:m>
                <a:r>
                  <a:rPr lang="en-AU" sz="2000" dirty="0">
                    <a:cs typeface="Arial" panose="020B0604020202020204" pitchFamily="34" charset="0"/>
                  </a:rPr>
                  <a:t> for a variety of functions.</a:t>
                </a:r>
              </a:p>
              <a:p>
                <a:pPr marL="342900" lvl="0" indent="-342900">
                  <a:lnSpc>
                    <a:spcPct val="150000"/>
                  </a:lnSpc>
                  <a:spcAft>
                    <a:spcPts val="1200"/>
                  </a:spcAft>
                  <a:buFont typeface="Arial" panose="020B0604020202020204" pitchFamily="34" charset="0"/>
                  <a:buChar char="•"/>
                </a:pPr>
                <a:r>
                  <a:rPr lang="en-AU" sz="2000" dirty="0">
                    <a:cs typeface="Arial" panose="020B0604020202020204" pitchFamily="34" charset="0"/>
                  </a:rPr>
                  <a:t>I can use first principles to find the derivate of a quadratic function.</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444500" y="2010795"/>
                <a:ext cx="11303000" cy="3482428"/>
              </a:xfrm>
              <a:prstGeom prst="rect">
                <a:avLst/>
              </a:prstGeom>
              <a:blipFill>
                <a:blip r:embed="rId3"/>
                <a:stretch>
                  <a:fillRect l="-1402" b="-3503"/>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EBAF4-5D9C-FEC9-65FA-2868F19E11E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E6EFA6A6-E6D7-C64D-9A27-2B5CFAA22450}"/>
                  </a:ext>
                </a:extLst>
              </p:cNvPr>
              <p:cNvSpPr>
                <a:spLocks noGrp="1"/>
              </p:cNvSpPr>
              <p:nvPr>
                <p:ph type="title"/>
              </p:nvPr>
            </p:nvSpPr>
            <p:spPr/>
            <p:txBody>
              <a:bodyPr/>
              <a:lstStyle/>
              <a:p>
                <a:r>
                  <a:rPr lang="en-AU" dirty="0">
                    <a:latin typeface="+mj-lt"/>
                  </a:rPr>
                  <a:t>Differentiate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r>
                  <a:rPr lang="en-AU" dirty="0">
                    <a:latin typeface="+mj-lt"/>
                  </a:rPr>
                  <a:t> by first principles (5)</a:t>
                </a:r>
              </a:p>
            </p:txBody>
          </p:sp>
        </mc:Choice>
        <mc:Fallback xmlns="">
          <p:sp>
            <p:nvSpPr>
              <p:cNvPr id="4" name="Title 3">
                <a:extLst>
                  <a:ext uri="{FF2B5EF4-FFF2-40B4-BE49-F238E27FC236}">
                    <a16:creationId xmlns:a16="http://schemas.microsoft.com/office/drawing/2014/main" id="{E6EFA6A6-E6D7-C64D-9A27-2B5CFAA22450}"/>
                  </a:ext>
                </a:extLst>
              </p:cNvPr>
              <p:cNvSpPr>
                <a:spLocks noGrp="1" noRot="1" noChangeAspect="1" noMove="1" noResize="1" noEditPoints="1" noAdjustHandles="1" noChangeArrowheads="1" noChangeShapeType="1" noTextEdit="1"/>
              </p:cNvSpPr>
              <p:nvPr>
                <p:ph type="title"/>
              </p:nvPr>
            </p:nvSpPr>
            <p:spPr>
              <a:blipFill>
                <a:blip r:embed="rId3"/>
                <a:stretch>
                  <a:fillRect l="-2389" t="-33333" b="-43333"/>
                </a:stretch>
              </a:blipFill>
            </p:spPr>
            <p:txBody>
              <a:bodyPr/>
              <a:lstStyle/>
              <a:p>
                <a:r>
                  <a:rPr lang="en-US">
                    <a:noFill/>
                  </a:rPr>
                  <a:t> </a:t>
                </a:r>
              </a:p>
            </p:txBody>
          </p:sp>
        </mc:Fallback>
      </mc:AlternateContent>
      <p:sp>
        <p:nvSpPr>
          <p:cNvPr id="14" name="Text Placeholder 13">
            <a:extLst>
              <a:ext uri="{FF2B5EF4-FFF2-40B4-BE49-F238E27FC236}">
                <a16:creationId xmlns:a16="http://schemas.microsoft.com/office/drawing/2014/main" id="{49BA8B07-5FD6-D038-993F-02801DB1306C}"/>
              </a:ext>
            </a:extLst>
          </p:cNvPr>
          <p:cNvSpPr>
            <a:spLocks noGrp="1"/>
          </p:cNvSpPr>
          <p:nvPr>
            <p:ph type="body" sz="quarter" idx="18"/>
          </p:nvPr>
        </p:nvSpPr>
        <p:spPr/>
        <p:txBody>
          <a:bodyPr/>
          <a:lstStyle/>
          <a:p>
            <a:r>
              <a:rPr lang="en-AU" dirty="0">
                <a:latin typeface="+mj-lt"/>
              </a:rPr>
              <a:t>Your turn – Part 4</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77CE638-0A97-FA22-4BD6-9256F5DDA6E2}"/>
                  </a:ext>
                </a:extLst>
              </p:cNvPr>
              <p:cNvSpPr txBox="1"/>
              <p:nvPr/>
            </p:nvSpPr>
            <p:spPr>
              <a:xfrm>
                <a:off x="360000" y="1567087"/>
                <a:ext cx="5926500" cy="433342"/>
              </a:xfrm>
              <a:prstGeom prst="rect">
                <a:avLst/>
              </a:prstGeom>
              <a:noFill/>
            </p:spPr>
            <p:txBody>
              <a:bodyPr wrap="square" lIns="0" tIns="0" rIns="0" bIns="0" rtlCol="0">
                <a:noAutofit/>
              </a:bodyPr>
              <a:lstStyle/>
              <a:p>
                <a:pPr algn="l"/>
                <a:r>
                  <a:rPr lang="en-AU" sz="1800" dirty="0"/>
                  <a:t>Find the derivative of  </a:t>
                </a:r>
                <a14:m>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=3</m:t>
                        </m:r>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oMath>
                </a14:m>
                <a:r>
                  <a:rPr lang="en-AU" sz="1800" dirty="0"/>
                  <a:t> by first principles.</a:t>
                </a:r>
              </a:p>
            </p:txBody>
          </p:sp>
        </mc:Choice>
        <mc:Fallback xmlns="">
          <p:sp>
            <p:nvSpPr>
              <p:cNvPr id="5" name="TextBox 4">
                <a:extLst>
                  <a:ext uri="{FF2B5EF4-FFF2-40B4-BE49-F238E27FC236}">
                    <a16:creationId xmlns:a16="http://schemas.microsoft.com/office/drawing/2014/main" id="{477CE638-0A97-FA22-4BD6-9256F5DDA6E2}"/>
                  </a:ext>
                </a:extLst>
              </p:cNvPr>
              <p:cNvSpPr txBox="1">
                <a:spLocks noRot="1" noChangeAspect="1" noMove="1" noResize="1" noEditPoints="1" noAdjustHandles="1" noChangeArrowheads="1" noChangeShapeType="1" noTextEdit="1"/>
              </p:cNvSpPr>
              <p:nvPr/>
            </p:nvSpPr>
            <p:spPr>
              <a:xfrm>
                <a:off x="360000" y="1567087"/>
                <a:ext cx="5926500" cy="433342"/>
              </a:xfrm>
              <a:prstGeom prst="rect">
                <a:avLst/>
              </a:prstGeom>
              <a:blipFill>
                <a:blip r:embed="rId4"/>
                <a:stretch>
                  <a:fillRect l="-2366" t="-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descr="scaffolded solutions">
                <a:extLst>
                  <a:ext uri="{FF2B5EF4-FFF2-40B4-BE49-F238E27FC236}">
                    <a16:creationId xmlns:a16="http://schemas.microsoft.com/office/drawing/2014/main" id="{0AEAED28-4DE2-4847-44E6-A54FA3D039DD}"/>
                  </a:ext>
                </a:extLst>
              </p:cNvPr>
              <p:cNvGraphicFramePr>
                <a:graphicFrameLocks noGrp="1"/>
              </p:cNvGraphicFramePr>
              <p:nvPr>
                <p:extLst>
                  <p:ext uri="{D42A27DB-BD31-4B8C-83A1-F6EECF244321}">
                    <p14:modId xmlns:p14="http://schemas.microsoft.com/office/powerpoint/2010/main" val="506254751"/>
                  </p:ext>
                </p:extLst>
              </p:nvPr>
            </p:nvGraphicFramePr>
            <p:xfrm>
              <a:off x="2032000" y="2275153"/>
              <a:ext cx="8128000" cy="4067557"/>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205111136"/>
                        </a:ext>
                      </a:extLst>
                    </a:gridCol>
                    <a:gridCol w="4064000">
                      <a:extLst>
                        <a:ext uri="{9D8B030D-6E8A-4147-A177-3AD203B41FA5}">
                          <a16:colId xmlns:a16="http://schemas.microsoft.com/office/drawing/2014/main" val="959645970"/>
                        </a:ext>
                      </a:extLst>
                    </a:gridCol>
                  </a:tblGrid>
                  <a:tr h="295706">
                    <a:tc>
                      <a:txBody>
                        <a:bodyPr/>
                        <a:lstStyle/>
                        <a:p>
                          <a:r>
                            <a:rPr lang="en-AU" dirty="0">
                              <a:latin typeface="+mn-lt"/>
                            </a:rPr>
                            <a:t>Find </a:t>
                          </a:r>
                          <a14:m>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h</m:t>
                                  </m:r>
                                </m:e>
                              </m:d>
                            </m:oMath>
                          </a14:m>
                          <a:endParaRPr lang="en-AU" dirty="0">
                            <a:latin typeface="+mn-lt"/>
                          </a:endParaRPr>
                        </a:p>
                      </a:txBody>
                      <a:tcPr>
                        <a:solidFill>
                          <a:schemeClr val="bg2"/>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1" dirty="0" smtClean="0">
                                    <a:latin typeface="Cambria Math" panose="02040503050406030204" pitchFamily="18" charset="0"/>
                                  </a:rPr>
                                  <m:t>𝑓</m:t>
                                </m:r>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r>
                                      <a:rPr lang="en-AU" b="0" i="1" dirty="0" smtClean="0">
                                        <a:latin typeface="Cambria Math" panose="02040503050406030204" pitchFamily="18" charset="0"/>
                                      </a:rPr>
                                      <m:t>+</m:t>
                                    </m:r>
                                    <m:r>
                                      <a:rPr lang="en-AU" b="0" i="1" dirty="0" smtClean="0">
                                        <a:latin typeface="Cambria Math" panose="02040503050406030204" pitchFamily="18" charset="0"/>
                                      </a:rPr>
                                      <m:t>h</m:t>
                                    </m:r>
                                  </m:e>
                                </m:d>
                                <m:r>
                                  <a:rPr lang="en-AU" b="0" i="1" dirty="0" smtClean="0">
                                    <a:latin typeface="Cambria Math" panose="02040503050406030204" pitchFamily="18" charset="0"/>
                                  </a:rPr>
                                  <m:t>=</m:t>
                                </m:r>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3</m:t>
                                    </m:r>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r>
                                          <a:rPr lang="en-AU" b="0" i="1" dirty="0" smtClean="0">
                                            <a:latin typeface="Cambria Math" panose="02040503050406030204" pitchFamily="18" charset="0"/>
                                          </a:rPr>
                                          <m:t>+</m:t>
                                        </m:r>
                                        <m:r>
                                          <a:rPr lang="en-AU" b="0" i="1" dirty="0" smtClean="0">
                                            <a:latin typeface="Cambria Math" panose="02040503050406030204" pitchFamily="18" charset="0"/>
                                          </a:rPr>
                                          <m:t>h</m:t>
                                        </m:r>
                                      </m:e>
                                    </m:d>
                                  </m:e>
                                  <m:sup>
                                    <m:r>
                                      <a:rPr lang="en-AU" b="0" i="1" dirty="0" smtClean="0">
                                        <a:latin typeface="Cambria Math" panose="02040503050406030204" pitchFamily="18" charset="0"/>
                                      </a:rPr>
                                      <m:t>2</m:t>
                                    </m:r>
                                  </m:sup>
                                </m:sSup>
                              </m:oMath>
                              <m:oMath xmlns:m="http://schemas.openxmlformats.org/officeDocument/2006/math">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𝑥h</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oMath>
                            </m:oMathPara>
                          </a14:m>
                          <a:endParaRPr lang="en-AU" b="0" i="1">
                            <a:latin typeface="+mn-lt"/>
                          </a:endParaRPr>
                        </a:p>
                      </a:txBody>
                      <a:tcPr>
                        <a:solidFill>
                          <a:schemeClr val="bg2"/>
                        </a:solidFill>
                      </a:tcPr>
                    </a:tc>
                    <a:extLst>
                      <a:ext uri="{0D108BD9-81ED-4DB2-BD59-A6C34878D82A}">
                        <a16:rowId xmlns:a16="http://schemas.microsoft.com/office/drawing/2014/main" val="1510692174"/>
                      </a:ext>
                    </a:extLst>
                  </a:tr>
                  <a:tr h="370840">
                    <a:tc>
                      <a:txBody>
                        <a:bodyPr/>
                        <a:lstStyle/>
                        <a:p>
                          <a:r>
                            <a:rPr lang="en-AU" dirty="0">
                              <a:latin typeface="+mn-lt"/>
                            </a:rPr>
                            <a:t>Substitute into formula</a:t>
                          </a:r>
                        </a:p>
                      </a:txBody>
                      <a:tcPr>
                        <a:solidFill>
                          <a:schemeClr val="bg2"/>
                        </a:solidFill>
                      </a:tcPr>
                    </a:tc>
                    <a:tc>
                      <a:txBody>
                        <a:bodyPr/>
                        <a:lstStyle/>
                        <a:p>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e>
                                      <m:sup>
                                        <m:r>
                                          <a:rPr lang="en-AU" b="0" i="1" smtClean="0">
                                            <a:latin typeface="Cambria Math" panose="02040503050406030204" pitchFamily="18" charset="0"/>
                                          </a:rPr>
                                          <m:t>′</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h</m:t>
                                            </m:r>
                                          </m:e>
                                        </m:d>
                                        <m:r>
                                          <a:rPr lang="en-AU" b="0" i="1" smtClean="0">
                                            <a:latin typeface="Cambria Math" panose="02040503050406030204" pitchFamily="18" charset="0"/>
                                          </a:rPr>
                                          <m:t>−</m:t>
                                        </m:r>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num>
                                      <m:den>
                                        <m:r>
                                          <a:rPr lang="en-AU" b="0" i="1" smtClean="0">
                                            <a:latin typeface="Cambria Math" panose="02040503050406030204" pitchFamily="18" charset="0"/>
                                          </a:rPr>
                                          <m:t>h</m:t>
                                        </m:r>
                                      </m:den>
                                    </m:f>
                                  </m:e>
                                </m:func>
                              </m:oMath>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𝑥h</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r>
                                              <a:rPr lang="en-AU" b="0" i="1" smtClean="0">
                                                <a:latin typeface="Cambria Math" panose="02040503050406030204" pitchFamily="18" charset="0"/>
                                              </a:rPr>
                                              <m:t>h</m:t>
                                            </m:r>
                                          </m:e>
                                          <m:sup>
                                            <m:r>
                                              <a:rPr lang="en-AU" b="0" i="1" smtClean="0">
                                                <a:latin typeface="Cambria Math" panose="02040503050406030204" pitchFamily="18" charset="0"/>
                                              </a:rPr>
                                              <m:t>2</m:t>
                                            </m:r>
                                          </m:sup>
                                        </m:sSup>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num>
                                      <m:den>
                                        <m:r>
                                          <a:rPr lang="en-AU" b="0" i="1" smtClean="0">
                                            <a:latin typeface="Cambria Math" panose="02040503050406030204" pitchFamily="18" charset="0"/>
                                          </a:rPr>
                                          <m:t>h</m:t>
                                        </m:r>
                                      </m:den>
                                    </m:f>
                                  </m:e>
                                </m:func>
                              </m:oMath>
                            </m:oMathPara>
                          </a14:m>
                          <a:endParaRPr lang="en-AU">
                            <a:latin typeface="+mn-lt"/>
                          </a:endParaRPr>
                        </a:p>
                      </a:txBody>
                      <a:tcPr>
                        <a:solidFill>
                          <a:schemeClr val="bg2"/>
                        </a:solidFill>
                      </a:tcPr>
                    </a:tc>
                    <a:extLst>
                      <a:ext uri="{0D108BD9-81ED-4DB2-BD59-A6C34878D82A}">
                        <a16:rowId xmlns:a16="http://schemas.microsoft.com/office/drawing/2014/main" val="394293952"/>
                      </a:ext>
                    </a:extLst>
                  </a:tr>
                  <a:tr h="370840">
                    <a:tc>
                      <a:txBody>
                        <a:bodyPr/>
                        <a:lstStyle/>
                        <a:p>
                          <a:r>
                            <a:rPr lang="en-AU" dirty="0">
                              <a:latin typeface="+mn-lt"/>
                            </a:rPr>
                            <a:t>Subtract </a:t>
                          </a:r>
                          <a14:m>
                            <m:oMath xmlns:m="http://schemas.openxmlformats.org/officeDocument/2006/math">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endParaRPr lang="en-AU" dirty="0">
                            <a:latin typeface="+mn-lt"/>
                          </a:endParaRPr>
                        </a:p>
                      </a:txBody>
                      <a:tcPr>
                        <a:solidFill>
                          <a:schemeClr val="bg2"/>
                        </a:solidFill>
                      </a:tcPr>
                    </a:tc>
                    <a:tc>
                      <a: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𝑥h</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r>
                                              <a:rPr lang="en-AU" b="0" i="1" smtClean="0">
                                                <a:latin typeface="Cambria Math" panose="02040503050406030204" pitchFamily="18" charset="0"/>
                                              </a:rPr>
                                              <m:t>𝑥</m:t>
                                            </m:r>
                                          </m:e>
                                          <m:sup>
                                            <m:r>
                                              <a:rPr lang="en-AU" b="0" i="1" smtClean="0">
                                                <a:latin typeface="Cambria Math" panose="02040503050406030204" pitchFamily="18" charset="0"/>
                                              </a:rPr>
                                              <m:t>2</m:t>
                                            </m:r>
                                          </m:sup>
                                        </m:sSup>
                                      </m:num>
                                      <m:den>
                                        <m:r>
                                          <a:rPr lang="en-AU" b="0" i="1" smtClean="0">
                                            <a:latin typeface="Cambria Math" panose="02040503050406030204" pitchFamily="18" charset="0"/>
                                          </a:rPr>
                                          <m:t>h</m:t>
                                        </m:r>
                                      </m:den>
                                    </m:f>
                                  </m:e>
                                </m:func>
                              </m:oMath>
                            </m:oMathPara>
                          </a14:m>
                          <a:br>
                            <a:rPr lang="en-AU">
                              <a:latin typeface="+mn-lt"/>
                            </a:rPr>
                          </a:br>
                          <a:endParaRPr lang="en-AU">
                            <a:latin typeface="+mn-lt"/>
                          </a:endParaRPr>
                        </a:p>
                      </a:txBody>
                      <a:tcPr>
                        <a:solidFill>
                          <a:schemeClr val="bg2"/>
                        </a:solidFill>
                      </a:tcPr>
                    </a:tc>
                    <a:extLst>
                      <a:ext uri="{0D108BD9-81ED-4DB2-BD59-A6C34878D82A}">
                        <a16:rowId xmlns:a16="http://schemas.microsoft.com/office/drawing/2014/main" val="1076355587"/>
                      </a:ext>
                    </a:extLst>
                  </a:tr>
                  <a:tr h="370840">
                    <a:tc>
                      <a:txBody>
                        <a:bodyPr/>
                        <a:lstStyle/>
                        <a:p>
                          <a:r>
                            <a:rPr lang="en-AU">
                              <a:latin typeface="+mn-lt"/>
                            </a:rPr>
                            <a:t>Factorising and simplify</a:t>
                          </a:r>
                        </a:p>
                      </a:txBody>
                      <a:tcPr>
                        <a:solidFill>
                          <a:schemeClr val="bg2"/>
                        </a:solidFill>
                      </a:tcPr>
                    </a:tc>
                    <a:tc>
                      <a: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f>
                                      <m:fPr>
                                        <m:ctrlPr>
                                          <a:rPr lang="en-AU" i="1" smtClean="0">
                                            <a:latin typeface="Cambria Math" panose="02040503050406030204" pitchFamily="18" charset="0"/>
                                          </a:rPr>
                                        </m:ctrlPr>
                                      </m:fPr>
                                      <m:num>
                                        <m:r>
                                          <a:rPr lang="en-AU" b="0" i="1" smtClean="0">
                                            <a:latin typeface="Cambria Math" panose="02040503050406030204" pitchFamily="18" charset="0"/>
                                          </a:rPr>
                                          <m:t>h</m:t>
                                        </m:r>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+3</m:t>
                                        </m:r>
                                        <m:r>
                                          <a:rPr lang="en-AU" b="0" i="1" smtClean="0">
                                            <a:latin typeface="Cambria Math" panose="02040503050406030204" pitchFamily="18" charset="0"/>
                                          </a:rPr>
                                          <m:t>h</m:t>
                                        </m:r>
                                        <m:r>
                                          <a:rPr lang="en-AU" b="0" i="1" smtClean="0">
                                            <a:latin typeface="Cambria Math" panose="02040503050406030204" pitchFamily="18" charset="0"/>
                                          </a:rPr>
                                          <m:t>) </m:t>
                                        </m:r>
                                      </m:num>
                                      <m:den>
                                        <m:r>
                                          <a:rPr lang="en-AU" b="0" i="1" smtClean="0">
                                            <a:latin typeface="Cambria Math" panose="02040503050406030204" pitchFamily="18" charset="0"/>
                                          </a:rPr>
                                          <m:t>h</m:t>
                                        </m:r>
                                      </m:den>
                                    </m:f>
                                  </m:e>
                                </m:func>
                              </m:oMath>
                              <m:oMath xmlns:m="http://schemas.openxmlformats.org/officeDocument/2006/math">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limLow>
                                      <m:limLowPr>
                                        <m:ctrlPr>
                                          <a:rPr lang="en-AU" i="1" smtClean="0">
                                            <a:latin typeface="Cambria Math" panose="02040503050406030204" pitchFamily="18" charset="0"/>
                                          </a:rPr>
                                        </m:ctrlPr>
                                      </m:limLowPr>
                                      <m:e>
                                        <m:r>
                                          <m:rPr>
                                            <m:sty m:val="p"/>
                                          </m:rPr>
                                          <a:rPr lang="en-AU" i="0" smtClean="0">
                                            <a:latin typeface="Cambria Math" panose="02040503050406030204" pitchFamily="18" charset="0"/>
                                          </a:rPr>
                                          <m:t>lim</m:t>
                                        </m:r>
                                      </m:e>
                                      <m:lim>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lim>
                                    </m:limLow>
                                  </m:fName>
                                  <m:e>
                                    <m:r>
                                      <a:rPr lang="en-AU" b="0" i="1" smtClean="0">
                                        <a:latin typeface="Cambria Math" panose="02040503050406030204" pitchFamily="18" charset="0"/>
                                        <a:ea typeface="Cambria Math" panose="02040503050406030204" pitchFamily="18" charset="0"/>
                                      </a:rPr>
                                      <m:t>(6</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+3</m:t>
                                    </m:r>
                                    <m:r>
                                      <a:rPr lang="en-AU" b="0" i="1" smtClean="0">
                                        <a:latin typeface="Cambria Math" panose="02040503050406030204" pitchFamily="18" charset="0"/>
                                        <a:ea typeface="Cambria Math" panose="02040503050406030204" pitchFamily="18" charset="0"/>
                                      </a:rPr>
                                      <m:t>h</m:t>
                                    </m:r>
                                    <m:r>
                                      <a:rPr lang="en-AU" b="0" i="1" smtClean="0">
                                        <a:latin typeface="Cambria Math" panose="02040503050406030204" pitchFamily="18" charset="0"/>
                                        <a:ea typeface="Cambria Math" panose="02040503050406030204" pitchFamily="18" charset="0"/>
                                      </a:rPr>
                                      <m:t>)</m:t>
                                    </m:r>
                                  </m:e>
                                </m:func>
                              </m:oMath>
                            </m:oMathPara>
                          </a14:m>
                          <a:endParaRPr lang="en-AU">
                            <a:latin typeface="+mn-lt"/>
                          </a:endParaRPr>
                        </a:p>
                      </a:txBody>
                      <a:tcPr>
                        <a:solidFill>
                          <a:schemeClr val="bg2"/>
                        </a:solidFill>
                      </a:tcPr>
                    </a:tc>
                    <a:extLst>
                      <a:ext uri="{0D108BD9-81ED-4DB2-BD59-A6C34878D82A}">
                        <a16:rowId xmlns:a16="http://schemas.microsoft.com/office/drawing/2014/main" val="262794441"/>
                      </a:ext>
                    </a:extLst>
                  </a:tr>
                  <a:tr h="370840">
                    <a:tc>
                      <a:txBody>
                        <a:bodyPr/>
                        <a:lstStyle/>
                        <a:p>
                          <a:r>
                            <a:rPr lang="en-AU">
                              <a:latin typeface="+mn-lt"/>
                            </a:rPr>
                            <a:t>Make </a:t>
                          </a:r>
                          <a14:m>
                            <m:oMath xmlns:m="http://schemas.openxmlformats.org/officeDocument/2006/math">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oMath>
                          </a14:m>
                          <a:endParaRPr lang="en-AU">
                            <a:latin typeface="+mn-lt"/>
                          </a:endParaRPr>
                        </a:p>
                      </a:txBody>
                      <a:tcPr/>
                    </a:tc>
                    <a:tc>
                      <a:txBody>
                        <a:bodyPr/>
                        <a:lstStyle/>
                        <a:p>
                          <a:pPr/>
                          <a:r>
                            <a:rPr lang="en-AU" dirty="0">
                              <a:latin typeface="+mn-lt"/>
                            </a:rPr>
                            <a:t>As </a:t>
                          </a:r>
                          <a14:m>
                            <m:oMath xmlns:m="http://schemas.openxmlformats.org/officeDocument/2006/math">
                              <m:r>
                                <a:rPr lang="en-AU" b="0" i="1" smtClean="0">
                                  <a:latin typeface="Cambria Math" panose="02040503050406030204" pitchFamily="18" charset="0"/>
                                </a:rPr>
                                <m:t>h</m:t>
                              </m:r>
                              <m:r>
                                <a:rPr lang="en-AU" b="0" i="1" smtClean="0">
                                  <a:latin typeface="Cambria Math" panose="02040503050406030204" pitchFamily="18" charset="0"/>
                                  <a:ea typeface="Cambria Math" panose="02040503050406030204" pitchFamily="18" charset="0"/>
                                </a:rPr>
                                <m:t>→0</m:t>
                              </m:r>
                            </m:oMath>
                          </a14:m>
                          <a:r>
                            <a:rPr lang="en-AU" dirty="0">
                              <a:latin typeface="+mn-lt"/>
                            </a:rPr>
                            <a:t> </a:t>
                          </a:r>
                          <a14:m>
                            <m:oMath xmlns:m="http://schemas.openxmlformats.org/officeDocument/2006/math">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𝑓</m:t>
                                  </m:r>
                                </m:e>
                                <m:sup>
                                  <m:r>
                                    <a:rPr lang="en-AU" b="0" i="1" dirty="0" smtClean="0">
                                      <a:latin typeface="Cambria Math" panose="02040503050406030204" pitchFamily="18" charset="0"/>
                                    </a:rPr>
                                    <m:t>′</m:t>
                                  </m:r>
                                </m:sup>
                              </m:sSup>
                              <m:d>
                                <m:dPr>
                                  <m:ctrlPr>
                                    <a:rPr lang="en-AU" b="0" i="1" dirty="0" smtClean="0">
                                      <a:latin typeface="Cambria Math" panose="02040503050406030204" pitchFamily="18" charset="0"/>
                                    </a:rPr>
                                  </m:ctrlPr>
                                </m:dPr>
                                <m:e>
                                  <m:r>
                                    <a:rPr lang="en-AU" b="0" i="1" dirty="0" smtClean="0">
                                      <a:latin typeface="Cambria Math" panose="02040503050406030204" pitchFamily="18" charset="0"/>
                                    </a:rPr>
                                    <m:t>𝑥</m:t>
                                  </m:r>
                                </m:e>
                              </m:d>
                              <m:r>
                                <a:rPr lang="en-AU" b="0" i="1" dirty="0" smtClean="0">
                                  <a:latin typeface="Cambria Math" panose="02040503050406030204" pitchFamily="18" charset="0"/>
                                </a:rPr>
                                <m:t>=6</m:t>
                              </m:r>
                              <m:r>
                                <a:rPr lang="en-AU" b="0" i="1" dirty="0" smtClean="0">
                                  <a:latin typeface="Cambria Math" panose="02040503050406030204" pitchFamily="18" charset="0"/>
                                </a:rPr>
                                <m:t>𝑥</m:t>
                              </m:r>
                              <m:r>
                                <a:rPr lang="en-AU" b="0" i="1" dirty="0" smtClean="0">
                                  <a:latin typeface="Cambria Math" panose="02040503050406030204" pitchFamily="18" charset="0"/>
                                </a:rPr>
                                <m:t>+3×0</m:t>
                              </m:r>
                            </m:oMath>
                          </a14:m>
                          <a:br>
                            <a:rPr lang="en-AU" b="0" dirty="0">
                              <a:latin typeface="+mn-lt"/>
                            </a:rPr>
                          </a:b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=6</m:t>
                                </m:r>
                                <m:r>
                                  <a:rPr lang="en-AU" b="0" i="1" smtClean="0">
                                    <a:latin typeface="Cambria Math" panose="02040503050406030204" pitchFamily="18" charset="0"/>
                                  </a:rPr>
                                  <m:t>𝑥</m:t>
                                </m:r>
                              </m:oMath>
                            </m:oMathPara>
                          </a14:m>
                          <a:endParaRPr lang="en-AU" dirty="0">
                            <a:latin typeface="+mn-lt"/>
                          </a:endParaRPr>
                        </a:p>
                      </a:txBody>
                      <a:tcPr/>
                    </a:tc>
                    <a:extLst>
                      <a:ext uri="{0D108BD9-81ED-4DB2-BD59-A6C34878D82A}">
                        <a16:rowId xmlns:a16="http://schemas.microsoft.com/office/drawing/2014/main" val="1642776760"/>
                      </a:ext>
                    </a:extLst>
                  </a:tr>
                </a:tbl>
              </a:graphicData>
            </a:graphic>
          </p:graphicFrame>
        </mc:Choice>
        <mc:Fallback xmlns="">
          <p:graphicFrame>
            <p:nvGraphicFramePr>
              <p:cNvPr id="6" name="Table 5" descr="scaffolded solutions">
                <a:extLst>
                  <a:ext uri="{FF2B5EF4-FFF2-40B4-BE49-F238E27FC236}">
                    <a16:creationId xmlns:a16="http://schemas.microsoft.com/office/drawing/2014/main" id="{0AEAED28-4DE2-4847-44E6-A54FA3D039DD}"/>
                  </a:ext>
                </a:extLst>
              </p:cNvPr>
              <p:cNvGraphicFramePr>
                <a:graphicFrameLocks noGrp="1"/>
              </p:cNvGraphicFramePr>
              <p:nvPr>
                <p:extLst>
                  <p:ext uri="{D42A27DB-BD31-4B8C-83A1-F6EECF244321}">
                    <p14:modId xmlns:p14="http://schemas.microsoft.com/office/powerpoint/2010/main" val="506254751"/>
                  </p:ext>
                </p:extLst>
              </p:nvPr>
            </p:nvGraphicFramePr>
            <p:xfrm>
              <a:off x="2032000" y="2275153"/>
              <a:ext cx="8128000" cy="4114865"/>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205111136"/>
                        </a:ext>
                      </a:extLst>
                    </a:gridCol>
                    <a:gridCol w="4064000">
                      <a:extLst>
                        <a:ext uri="{9D8B030D-6E8A-4147-A177-3AD203B41FA5}">
                          <a16:colId xmlns:a16="http://schemas.microsoft.com/office/drawing/2014/main" val="959645970"/>
                        </a:ext>
                      </a:extLst>
                    </a:gridCol>
                  </a:tblGrid>
                  <a:tr h="652399">
                    <a:tc>
                      <a:txBody>
                        <a:bodyPr/>
                        <a:lstStyle/>
                        <a:p>
                          <a:endParaRPr lang="en-US"/>
                        </a:p>
                      </a:txBody>
                      <a:tcPr>
                        <a:blipFill>
                          <a:blip r:embed="rId5"/>
                          <a:stretch>
                            <a:fillRect l="-150" t="-4673" r="-100300" b="-533645"/>
                          </a:stretch>
                        </a:blipFill>
                      </a:tcPr>
                    </a:tc>
                    <a:tc>
                      <a:txBody>
                        <a:bodyPr/>
                        <a:lstStyle/>
                        <a:p>
                          <a:endParaRPr lang="en-US"/>
                        </a:p>
                      </a:txBody>
                      <a:tcPr>
                        <a:blipFill>
                          <a:blip r:embed="rId5"/>
                          <a:stretch>
                            <a:fillRect l="-100150" t="-4673" r="-300" b="-533645"/>
                          </a:stretch>
                        </a:blipFill>
                      </a:tcPr>
                    </a:tc>
                    <a:extLst>
                      <a:ext uri="{0D108BD9-81ED-4DB2-BD59-A6C34878D82A}">
                        <a16:rowId xmlns:a16="http://schemas.microsoft.com/office/drawing/2014/main" val="1510692174"/>
                      </a:ext>
                    </a:extLst>
                  </a:tr>
                  <a:tr h="1181164">
                    <a:tc>
                      <a:txBody>
                        <a:bodyPr/>
                        <a:lstStyle/>
                        <a:p>
                          <a:r>
                            <a:rPr lang="en-AU">
                              <a:latin typeface="+mn-lt"/>
                            </a:rPr>
                            <a:t>Substitute into formula</a:t>
                          </a:r>
                        </a:p>
                      </a:txBody>
                      <a:tcPr>
                        <a:solidFill>
                          <a:schemeClr val="bg2"/>
                        </a:solidFill>
                      </a:tcPr>
                    </a:tc>
                    <a:tc>
                      <a:txBody>
                        <a:bodyPr/>
                        <a:lstStyle/>
                        <a:p>
                          <a:endParaRPr lang="en-US"/>
                        </a:p>
                      </a:txBody>
                      <a:tcPr>
                        <a:blipFill>
                          <a:blip r:embed="rId5"/>
                          <a:stretch>
                            <a:fillRect l="-100150" t="-57732" r="-300" b="-194330"/>
                          </a:stretch>
                        </a:blipFill>
                      </a:tcPr>
                    </a:tc>
                    <a:extLst>
                      <a:ext uri="{0D108BD9-81ED-4DB2-BD59-A6C34878D82A}">
                        <a16:rowId xmlns:a16="http://schemas.microsoft.com/office/drawing/2014/main" val="394293952"/>
                      </a:ext>
                    </a:extLst>
                  </a:tr>
                  <a:tr h="648907">
                    <a:tc>
                      <a:txBody>
                        <a:bodyPr/>
                        <a:lstStyle/>
                        <a:p>
                          <a:endParaRPr lang="en-US"/>
                        </a:p>
                      </a:txBody>
                      <a:tcPr>
                        <a:blipFill>
                          <a:blip r:embed="rId5"/>
                          <a:stretch>
                            <a:fillRect l="-150" t="-285981" r="-100300" b="-252336"/>
                          </a:stretch>
                        </a:blipFill>
                      </a:tcPr>
                    </a:tc>
                    <a:tc>
                      <a:txBody>
                        <a:bodyPr/>
                        <a:lstStyle/>
                        <a:p>
                          <a:endParaRPr lang="en-US"/>
                        </a:p>
                      </a:txBody>
                      <a:tcPr>
                        <a:blipFill>
                          <a:blip r:embed="rId5"/>
                          <a:stretch>
                            <a:fillRect l="-100150" t="-285981" r="-300" b="-252336"/>
                          </a:stretch>
                        </a:blipFill>
                      </a:tcPr>
                    </a:tc>
                    <a:extLst>
                      <a:ext uri="{0D108BD9-81ED-4DB2-BD59-A6C34878D82A}">
                        <a16:rowId xmlns:a16="http://schemas.microsoft.com/office/drawing/2014/main" val="1076355587"/>
                      </a:ext>
                    </a:extLst>
                  </a:tr>
                  <a:tr h="970915">
                    <a:tc>
                      <a:txBody>
                        <a:bodyPr/>
                        <a:lstStyle/>
                        <a:p>
                          <a:r>
                            <a:rPr lang="en-AU">
                              <a:latin typeface="+mn-lt"/>
                            </a:rPr>
                            <a:t>Factorising and simplify</a:t>
                          </a:r>
                        </a:p>
                      </a:txBody>
                      <a:tcPr>
                        <a:solidFill>
                          <a:schemeClr val="bg2"/>
                        </a:solidFill>
                      </a:tcPr>
                    </a:tc>
                    <a:tc>
                      <a:txBody>
                        <a:bodyPr/>
                        <a:lstStyle/>
                        <a:p>
                          <a:endParaRPr lang="en-US"/>
                        </a:p>
                      </a:txBody>
                      <a:tcPr>
                        <a:blipFill>
                          <a:blip r:embed="rId5"/>
                          <a:stretch>
                            <a:fillRect l="-100150" t="-259748" r="-300" b="-69811"/>
                          </a:stretch>
                        </a:blipFill>
                      </a:tcPr>
                    </a:tc>
                    <a:extLst>
                      <a:ext uri="{0D108BD9-81ED-4DB2-BD59-A6C34878D82A}">
                        <a16:rowId xmlns:a16="http://schemas.microsoft.com/office/drawing/2014/main" val="262794441"/>
                      </a:ext>
                    </a:extLst>
                  </a:tr>
                  <a:tr h="661480">
                    <a:tc>
                      <a:txBody>
                        <a:bodyPr/>
                        <a:lstStyle/>
                        <a:p>
                          <a:endParaRPr lang="en-US"/>
                        </a:p>
                      </a:txBody>
                      <a:tcPr>
                        <a:blipFill>
                          <a:blip r:embed="rId5"/>
                          <a:stretch>
                            <a:fillRect l="-150" t="-524771" r="-100300" b="-1835"/>
                          </a:stretch>
                        </a:blipFill>
                      </a:tcPr>
                    </a:tc>
                    <a:tc>
                      <a:txBody>
                        <a:bodyPr/>
                        <a:lstStyle/>
                        <a:p>
                          <a:endParaRPr lang="en-US"/>
                        </a:p>
                      </a:txBody>
                      <a:tcPr>
                        <a:blipFill>
                          <a:blip r:embed="rId5"/>
                          <a:stretch>
                            <a:fillRect l="-100150" t="-524771" r="-300" b="-1835"/>
                          </a:stretch>
                        </a:blipFill>
                      </a:tcPr>
                    </a:tc>
                    <a:extLst>
                      <a:ext uri="{0D108BD9-81ED-4DB2-BD59-A6C34878D82A}">
                        <a16:rowId xmlns:a16="http://schemas.microsoft.com/office/drawing/2014/main" val="1642776760"/>
                      </a:ext>
                    </a:extLst>
                  </a:tr>
                </a:tbl>
              </a:graphicData>
            </a:graphic>
          </p:graphicFrame>
        </mc:Fallback>
      </mc:AlternateContent>
      <p:grpSp>
        <p:nvGrpSpPr>
          <p:cNvPr id="7" name="Group 6">
            <a:extLst>
              <a:ext uri="{FF2B5EF4-FFF2-40B4-BE49-F238E27FC236}">
                <a16:creationId xmlns:a16="http://schemas.microsoft.com/office/drawing/2014/main" id="{E2EAB4D5-42B9-3CD4-7A49-0655E0028505}"/>
              </a:ext>
              <a:ext uri="{C183D7F6-B498-43B3-948B-1728B52AA6E4}">
                <adec:decorative xmlns:adec="http://schemas.microsoft.com/office/drawing/2017/decorative" val="1"/>
              </a:ext>
            </a:extLst>
          </p:cNvPr>
          <p:cNvGrpSpPr/>
          <p:nvPr/>
        </p:nvGrpSpPr>
        <p:grpSpPr>
          <a:xfrm>
            <a:off x="6799700" y="4143284"/>
            <a:ext cx="2223462" cy="275506"/>
            <a:chOff x="6799700" y="4143284"/>
            <a:chExt cx="2223462" cy="275506"/>
          </a:xfrm>
        </p:grpSpPr>
        <p:cxnSp>
          <p:nvCxnSpPr>
            <p:cNvPr id="8" name="Straight Connector 7">
              <a:extLst>
                <a:ext uri="{FF2B5EF4-FFF2-40B4-BE49-F238E27FC236}">
                  <a16:creationId xmlns:a16="http://schemas.microsoft.com/office/drawing/2014/main" id="{4E9B5530-C95B-2E62-1EDE-419A6F007BB2}"/>
                </a:ext>
                <a:ext uri="{C183D7F6-B498-43B3-948B-1728B52AA6E4}">
                  <adec:decorative xmlns:adec="http://schemas.microsoft.com/office/drawing/2017/decorative" val="1"/>
                </a:ext>
              </a:extLst>
            </p:cNvPr>
            <p:cNvCxnSpPr/>
            <p:nvPr/>
          </p:nvCxnSpPr>
          <p:spPr>
            <a:xfrm flipH="1">
              <a:off x="6799700" y="4143284"/>
              <a:ext cx="394854" cy="25977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D3C2CB7-24A6-1D0E-A51E-A9E6A3BACE06}"/>
                </a:ext>
                <a:ext uri="{C183D7F6-B498-43B3-948B-1728B52AA6E4}">
                  <adec:decorative xmlns:adec="http://schemas.microsoft.com/office/drawing/2017/decorative" val="1"/>
                </a:ext>
              </a:extLst>
            </p:cNvPr>
            <p:cNvCxnSpPr/>
            <p:nvPr/>
          </p:nvCxnSpPr>
          <p:spPr>
            <a:xfrm flipH="1">
              <a:off x="8628308" y="4159018"/>
              <a:ext cx="394854" cy="25977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41F12031-147E-E3A3-B20F-4DE9776100E3}"/>
              </a:ext>
              <a:ext uri="{C183D7F6-B498-43B3-948B-1728B52AA6E4}">
                <adec:decorative xmlns:adec="http://schemas.microsoft.com/office/drawing/2017/decorative" val="1"/>
              </a:ext>
            </a:extLst>
          </p:cNvPr>
          <p:cNvSpPr/>
          <p:nvPr/>
        </p:nvSpPr>
        <p:spPr>
          <a:xfrm>
            <a:off x="6096000" y="5683827"/>
            <a:ext cx="4064000" cy="6588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BD16D974-0CC1-00CB-F382-F12FDEAA48B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230842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mn-lt"/>
                <a:ea typeface="Calibri" panose="020F0502020204030204" pitchFamily="34" charset="0"/>
                <a:hlinkClick r:id="rId6"/>
              </a:rPr>
              <a:t>Mathematics Advanced 11-12 Syllabus</a:t>
            </a:r>
            <a:r>
              <a:rPr lang="en-AU" dirty="0">
                <a:effectLst/>
                <a:latin typeface="+mn-lt"/>
                <a:ea typeface="Calibri" panose="020F0502020204030204" pitchFamily="34" charset="0"/>
              </a:rPr>
              <a:t>  © NSW Education Standards Authority (NESA) for and on behalf of the Crown in right of the State of New South Wales, 2024.</a:t>
            </a:r>
          </a:p>
          <a:p>
            <a:pPr>
              <a:spcBef>
                <a:spcPts val="1200"/>
              </a:spcBef>
              <a:spcAft>
                <a:spcPts val="600"/>
              </a:spcAft>
            </a:pPr>
            <a:r>
              <a:rPr lang="en-AU" dirty="0">
                <a:hlinkClick r:id="rId7"/>
              </a:rPr>
              <a:t>GeoGebra</a:t>
            </a:r>
            <a:r>
              <a:rPr lang="en-AU" dirty="0"/>
              <a:t>. </a:t>
            </a:r>
            <a:r>
              <a:rPr lang="en-AU"/>
              <a:t>© </a:t>
            </a:r>
            <a:r>
              <a:rPr lang="en-AU" dirty="0"/>
              <a:t>Licensed under the GNU General Public License</a:t>
            </a:r>
            <a:endParaRPr lang="en-AU" dirty="0">
              <a:effectLst/>
              <a:latin typeface="+mn-lt"/>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B9783-9631-D5A0-6F84-5AB40F317DA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11FDC7A-AD79-2ADE-4D27-DFE2DEFF04CE}"/>
              </a:ext>
            </a:extLst>
          </p:cNvPr>
          <p:cNvSpPr>
            <a:spLocks noGrp="1"/>
          </p:cNvSpPr>
          <p:nvPr>
            <p:ph type="ctrTitle"/>
          </p:nvPr>
        </p:nvSpPr>
        <p:spPr/>
        <p:txBody>
          <a:bodyPr/>
          <a:lstStyle/>
          <a:p>
            <a:r>
              <a:rPr lang="en-AU">
                <a:latin typeface="+mj-lt"/>
              </a:rPr>
              <a:t>Retrieval practice</a:t>
            </a:r>
          </a:p>
        </p:txBody>
      </p:sp>
    </p:spTree>
    <p:extLst>
      <p:ext uri="{BB962C8B-B14F-4D97-AF65-F5344CB8AC3E}">
        <p14:creationId xmlns:p14="http://schemas.microsoft.com/office/powerpoint/2010/main" val="268218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a:latin typeface="+mj-lt"/>
              </a:rPr>
              <a:t>Substituting into functions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0F9D057-BE03-4365-D3A7-91F84B40C6BA}"/>
                  </a:ext>
                </a:extLst>
              </p:cNvPr>
              <p:cNvSpPr txBox="1"/>
              <p:nvPr/>
            </p:nvSpPr>
            <p:spPr>
              <a:xfrm>
                <a:off x="360000" y="1513897"/>
                <a:ext cx="3974633" cy="3134304"/>
              </a:xfrm>
              <a:prstGeom prst="rect">
                <a:avLst/>
              </a:prstGeom>
              <a:noFill/>
              <a:ln w="28575">
                <a:solidFill>
                  <a:schemeClr val="accent1"/>
                </a:solidFill>
              </a:ln>
            </p:spPr>
            <p:txBody>
              <a:bodyPr wrap="none" lIns="182880" tIns="182880" rIns="182880" bIns="182880" rtlCol="0">
                <a:noAutofit/>
              </a:bodyPr>
              <a:lstStyle/>
              <a:p>
                <a:pPr algn="l"/>
                <a:r>
                  <a:rPr lang="en-AU" dirty="0"/>
                  <a:t>If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𝑎</m:t>
                            </m:r>
                          </m:e>
                        </m:d>
                        <m:r>
                          <a:rPr lang="en-AU" b="0" i="1" smtClean="0">
                            <a:latin typeface="Cambria Math" panose="02040503050406030204" pitchFamily="18" charset="0"/>
                          </a:rPr>
                          <m:t>=</m:t>
                        </m:r>
                        <m:r>
                          <a:rPr lang="en-AU" b="0" i="1" smtClean="0">
                            <a:latin typeface="Cambria Math" panose="02040503050406030204" pitchFamily="18" charset="0"/>
                          </a:rPr>
                          <m:t>𝑎</m:t>
                        </m:r>
                      </m:e>
                      <m:sup>
                        <m:r>
                          <a:rPr lang="en-AU" b="0" i="1" smtClean="0">
                            <a:latin typeface="Cambria Math" panose="02040503050406030204" pitchFamily="18" charset="0"/>
                          </a:rPr>
                          <m:t>2</m:t>
                        </m:r>
                      </m:sup>
                    </m:sSup>
                    <m:r>
                      <a:rPr lang="en-AU" b="0" i="1" smtClean="0">
                        <a:latin typeface="Cambria Math" panose="02040503050406030204" pitchFamily="18" charset="0"/>
                      </a:rPr>
                      <m:t>+3</m:t>
                    </m:r>
                    <m:r>
                      <a:rPr lang="en-AU" b="0" i="1" smtClean="0">
                        <a:latin typeface="Cambria Math" panose="02040503050406030204" pitchFamily="18" charset="0"/>
                      </a:rPr>
                      <m:t>𝑎</m:t>
                    </m:r>
                    <m:r>
                      <a:rPr lang="en-AU" b="0" i="1" smtClean="0">
                        <a:latin typeface="Cambria Math" panose="02040503050406030204" pitchFamily="18" charset="0"/>
                      </a:rPr>
                      <m:t>+1</m:t>
                    </m:r>
                  </m:oMath>
                </a14:m>
                <a:r>
                  <a:rPr lang="en-AU" b="0" dirty="0"/>
                  <a:t> find: </a:t>
                </a:r>
              </a:p>
              <a:p>
                <a:pPr algn="l"/>
                <a:endParaRPr lang="en-AU" b="0" i="1" baseline="-25000" dirty="0">
                  <a:latin typeface="Cambria Math" panose="02040503050406030204" pitchFamily="18" charset="0"/>
                </a:endParaRPr>
              </a:p>
              <a:p>
                <a:pPr>
                  <a:lnSpc>
                    <a:spcPct val="200000"/>
                  </a:lnSpc>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b="0" i="1" smtClean="0">
                              <a:latin typeface="Cambria Math" panose="02040503050406030204" pitchFamily="18" charset="0"/>
                            </a:rPr>
                            <m:t>2</m:t>
                          </m:r>
                        </m:e>
                      </m:d>
                    </m:oMath>
                  </m:oMathPara>
                </a14:m>
                <a:endParaRPr lang="en-AU" i="1" dirty="0">
                  <a:latin typeface="Cambria Math" panose="02040503050406030204" pitchFamily="18" charset="0"/>
                </a:endParaRPr>
              </a:p>
              <a:p>
                <a:pPr>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oMath>
                  </m:oMathPara>
                </a14:m>
                <a:endParaRPr lang="en-AU" b="0" dirty="0"/>
              </a:p>
              <a:p>
                <a:pPr algn="l">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h</m:t>
                      </m:r>
                      <m:r>
                        <a:rPr lang="en-AU" b="0" i="1" smtClean="0">
                          <a:latin typeface="Cambria Math" panose="02040503050406030204" pitchFamily="18" charset="0"/>
                        </a:rPr>
                        <m:t>)</m:t>
                      </m:r>
                    </m:oMath>
                  </m:oMathPara>
                </a14:m>
                <a:endParaRPr lang="en-AU" sz="1800" b="0" dirty="0"/>
              </a:p>
              <a:p>
                <a:pPr algn="l"/>
                <a:endParaRPr lang="en-AU" sz="1800" dirty="0"/>
              </a:p>
            </p:txBody>
          </p:sp>
        </mc:Choice>
        <mc:Fallback xmlns="">
          <p:sp>
            <p:nvSpPr>
              <p:cNvPr id="6" name="TextBox 5">
                <a:extLst>
                  <a:ext uri="{FF2B5EF4-FFF2-40B4-BE49-F238E27FC236}">
                    <a16:creationId xmlns:a16="http://schemas.microsoft.com/office/drawing/2014/main" id="{10F9D057-BE03-4365-D3A7-91F84B40C6BA}"/>
                  </a:ext>
                </a:extLst>
              </p:cNvPr>
              <p:cNvSpPr txBox="1">
                <a:spLocks noRot="1" noChangeAspect="1" noMove="1" noResize="1" noEditPoints="1" noAdjustHandles="1" noChangeArrowheads="1" noChangeShapeType="1" noTextEdit="1"/>
              </p:cNvSpPr>
              <p:nvPr/>
            </p:nvSpPr>
            <p:spPr>
              <a:xfrm>
                <a:off x="360000" y="1513897"/>
                <a:ext cx="3974633" cy="3134304"/>
              </a:xfrm>
              <a:prstGeom prst="rect">
                <a:avLst/>
              </a:prstGeom>
              <a:blipFill>
                <a:blip r:embed="rId3"/>
                <a:stretch>
                  <a:fillRect/>
                </a:stretch>
              </a:blipFill>
              <a:ln w="28575">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9177A2A-E49A-543F-FAFC-31DB9320E708}"/>
                  </a:ext>
                </a:extLst>
              </p:cNvPr>
              <p:cNvSpPr txBox="1"/>
              <p:nvPr/>
            </p:nvSpPr>
            <p:spPr>
              <a:xfrm>
                <a:off x="5483973" y="1513897"/>
                <a:ext cx="5901110" cy="4163978"/>
              </a:xfrm>
              <a:prstGeom prst="rect">
                <a:avLst/>
              </a:prstGeom>
              <a:noFill/>
            </p:spPr>
            <p:txBody>
              <a:bodyPr wrap="none" lIns="0" tIns="0" rIns="0" bIns="0" rtlCol="0">
                <a:noAutofit/>
              </a:bodyPr>
              <a:lstStyle/>
              <a:p>
                <a:pPr>
                  <a:lnSpc>
                    <a:spcPct val="200000"/>
                  </a:lnSpc>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𝑓</m:t>
                      </m:r>
                      <m:d>
                        <m:dPr>
                          <m:ctrlPr>
                            <a:rPr lang="en-AU" i="1">
                              <a:latin typeface="Cambria Math" panose="02040503050406030204" pitchFamily="18" charset="0"/>
                            </a:rPr>
                          </m:ctrlPr>
                        </m:dPr>
                        <m:e>
                          <m:r>
                            <a:rPr lang="en-AU" b="0" i="1" smtClean="0">
                              <a:latin typeface="Cambria Math" panose="02040503050406030204" pitchFamily="18" charset="0"/>
                            </a:rPr>
                            <m:t>2</m:t>
                          </m:r>
                        </m:e>
                      </m:d>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+3</m:t>
                      </m:r>
                      <m:d>
                        <m:dPr>
                          <m:ctrlPr>
                            <a:rPr lang="en-AU" b="0" i="1" smtClean="0">
                              <a:latin typeface="Cambria Math" panose="02040503050406030204" pitchFamily="18" charset="0"/>
                            </a:rPr>
                          </m:ctrlPr>
                        </m:dPr>
                        <m:e>
                          <m:r>
                            <a:rPr lang="en-AU" b="0" i="1" smtClean="0">
                              <a:latin typeface="Cambria Math" panose="02040503050406030204" pitchFamily="18" charset="0"/>
                            </a:rPr>
                            <m:t>2</m:t>
                          </m:r>
                        </m:e>
                      </m:d>
                      <m:r>
                        <a:rPr lang="en-AU" b="0" i="1" smtClean="0">
                          <a:latin typeface="Cambria Math" panose="02040503050406030204" pitchFamily="18" charset="0"/>
                        </a:rPr>
                        <m:t>+1</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11</m:t>
                      </m:r>
                    </m:oMath>
                  </m:oMathPara>
                </a14:m>
                <a:endParaRPr lang="en-AU" i="1" dirty="0">
                  <a:latin typeface="Cambria Math" panose="02040503050406030204" pitchFamily="18" charset="0"/>
                </a:endParaRPr>
              </a:p>
              <a:p>
                <a:pPr>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+1</m:t>
                      </m:r>
                    </m:oMath>
                  </m:oMathPara>
                </a14:m>
                <a:endParaRPr lang="en-AU" b="0" dirty="0"/>
              </a:p>
              <a:p>
                <a:pPr algn="l">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h</m:t>
                          </m:r>
                        </m:e>
                      </m:d>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h</m:t>
                              </m:r>
                            </m:e>
                          </m:d>
                        </m:e>
                        <m:sup>
                          <m:r>
                            <a:rPr lang="en-AU" b="0" i="1" smtClean="0">
                              <a:latin typeface="Cambria Math" panose="02040503050406030204" pitchFamily="18" charset="0"/>
                            </a:rPr>
                            <m:t>2</m:t>
                          </m:r>
                        </m:sup>
                      </m:sSup>
                      <m:r>
                        <a:rPr lang="en-AU" b="0" i="1" smtClean="0">
                          <a:latin typeface="Cambria Math" panose="02040503050406030204" pitchFamily="18" charset="0"/>
                        </a:rPr>
                        <m:t>+3</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h</m:t>
                          </m:r>
                        </m:e>
                      </m:d>
                      <m:r>
                        <a:rPr lang="en-AU" b="0" i="1" smtClean="0">
                          <a:latin typeface="Cambria Math" panose="02040503050406030204" pitchFamily="18" charset="0"/>
                        </a:rPr>
                        <m:t>+1</m:t>
                      </m:r>
                    </m:oMath>
                    <m:oMath xmlns:m="http://schemas.openxmlformats.org/officeDocument/2006/math">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𝑥h</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+3</m:t>
                      </m:r>
                      <m:r>
                        <a:rPr lang="en-AU" b="0" i="1" smtClean="0">
                          <a:latin typeface="Cambria Math" panose="02040503050406030204" pitchFamily="18" charset="0"/>
                        </a:rPr>
                        <m:t>h</m:t>
                      </m:r>
                      <m:r>
                        <a:rPr lang="en-AU" b="0" i="1" smtClean="0">
                          <a:latin typeface="Cambria Math" panose="02040503050406030204" pitchFamily="18" charset="0"/>
                        </a:rPr>
                        <m:t>+1</m:t>
                      </m:r>
                    </m:oMath>
                  </m:oMathPara>
                </a14:m>
                <a:endParaRPr lang="en-AU" b="0" dirty="0"/>
              </a:p>
              <a:p>
                <a:pPr algn="l"/>
                <a:br>
                  <a:rPr lang="en-AU" sz="1800" b="0" dirty="0"/>
                </a:br>
                <a:endParaRPr lang="en-AU" sz="1800" b="0" dirty="0"/>
              </a:p>
            </p:txBody>
          </p:sp>
        </mc:Choice>
        <mc:Fallback xmlns="">
          <p:sp>
            <p:nvSpPr>
              <p:cNvPr id="2" name="TextBox 1">
                <a:extLst>
                  <a:ext uri="{FF2B5EF4-FFF2-40B4-BE49-F238E27FC236}">
                    <a16:creationId xmlns:a16="http://schemas.microsoft.com/office/drawing/2014/main" id="{39177A2A-E49A-543F-FAFC-31DB9320E708}"/>
                  </a:ext>
                </a:extLst>
              </p:cNvPr>
              <p:cNvSpPr txBox="1">
                <a:spLocks noRot="1" noChangeAspect="1" noMove="1" noResize="1" noEditPoints="1" noAdjustHandles="1" noChangeArrowheads="1" noChangeShapeType="1" noTextEdit="1"/>
              </p:cNvSpPr>
              <p:nvPr/>
            </p:nvSpPr>
            <p:spPr>
              <a:xfrm>
                <a:off x="5483973" y="1513897"/>
                <a:ext cx="5901110" cy="4163978"/>
              </a:xfrm>
              <a:prstGeom prst="rect">
                <a:avLst/>
              </a:prstGeom>
              <a:blipFill>
                <a:blip r:embed="rId4"/>
                <a:stretch>
                  <a:fillRect l="-103"/>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476C6-68C4-E5E5-939D-6DB8E08956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19C6C7F-C194-DAD5-E39D-EDF26D434F82}"/>
              </a:ext>
            </a:extLst>
          </p:cNvPr>
          <p:cNvSpPr>
            <a:spLocks noGrp="1"/>
          </p:cNvSpPr>
          <p:nvPr>
            <p:ph type="title"/>
          </p:nvPr>
        </p:nvSpPr>
        <p:spPr/>
        <p:txBody>
          <a:bodyPr/>
          <a:lstStyle/>
          <a:p>
            <a:r>
              <a:rPr lang="en-AU">
                <a:latin typeface="+mj-lt"/>
              </a:rPr>
              <a:t>Using the substitution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7046D89-F914-20F0-CF94-5B24309D2CAB}"/>
                  </a:ext>
                </a:extLst>
              </p:cNvPr>
              <p:cNvSpPr txBox="1"/>
              <p:nvPr/>
            </p:nvSpPr>
            <p:spPr>
              <a:xfrm>
                <a:off x="360000" y="1349465"/>
                <a:ext cx="9184807" cy="1525553"/>
              </a:xfrm>
              <a:prstGeom prst="rect">
                <a:avLst/>
              </a:prstGeom>
              <a:noFill/>
              <a:ln w="28575">
                <a:solidFill>
                  <a:schemeClr val="accent1"/>
                </a:solidFill>
              </a:ln>
            </p:spPr>
            <p:txBody>
              <a:bodyPr wrap="none" lIns="182880" tIns="182880" rIns="182880" bIns="182880" rtlCol="0">
                <a:noAutofit/>
              </a:bodyPr>
              <a:lstStyle/>
              <a:p>
                <a:r>
                  <a:rPr lang="en-AU" dirty="0"/>
                  <a:t>If </a:t>
                </a:r>
                <a14:m>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+3</m:t>
                    </m:r>
                    <m:r>
                      <a:rPr lang="en-AU" i="1">
                        <a:latin typeface="Cambria Math" panose="02040503050406030204" pitchFamily="18" charset="0"/>
                      </a:rPr>
                      <m:t>𝑥</m:t>
                    </m:r>
                    <m:r>
                      <a:rPr lang="en-AU" i="1">
                        <a:latin typeface="Cambria Math" panose="02040503050406030204" pitchFamily="18" charset="0"/>
                      </a:rPr>
                      <m:t>+1</m:t>
                    </m:r>
                  </m:oMath>
                </a14:m>
                <a:r>
                  <a:rPr lang="en-AU" dirty="0"/>
                  <a:t> and </a:t>
                </a:r>
                <a14:m>
                  <m:oMath xmlns:m="http://schemas.openxmlformats.org/officeDocument/2006/math">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h</m:t>
                    </m:r>
                    <m:r>
                      <a:rPr lang="en-AU" b="0" i="1" smtClean="0">
                        <a:latin typeface="Cambria Math" panose="02040503050406030204" pitchFamily="18" charset="0"/>
                      </a:rPr>
                      <m:t>)</m:t>
                    </m:r>
                    <m:r>
                      <m:rPr>
                        <m:aln/>
                      </m:rP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+2</m:t>
                    </m:r>
                    <m:r>
                      <a:rPr lang="en-AU" i="1">
                        <a:latin typeface="Cambria Math" panose="02040503050406030204" pitchFamily="18" charset="0"/>
                      </a:rPr>
                      <m:t>𝑥h</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h</m:t>
                        </m:r>
                      </m:e>
                      <m:sup>
                        <m:r>
                          <a:rPr lang="en-AU" i="1">
                            <a:latin typeface="Cambria Math" panose="02040503050406030204" pitchFamily="18" charset="0"/>
                          </a:rPr>
                          <m:t>2</m:t>
                        </m:r>
                      </m:sup>
                    </m:sSup>
                    <m:r>
                      <a:rPr lang="en-AU" i="1">
                        <a:latin typeface="Cambria Math" panose="02040503050406030204" pitchFamily="18" charset="0"/>
                      </a:rPr>
                      <m:t>+3</m:t>
                    </m:r>
                    <m:r>
                      <a:rPr lang="en-AU" i="1">
                        <a:latin typeface="Cambria Math" panose="02040503050406030204" pitchFamily="18" charset="0"/>
                      </a:rPr>
                      <m:t>𝑥</m:t>
                    </m:r>
                    <m:r>
                      <a:rPr lang="en-AU" i="1">
                        <a:latin typeface="Cambria Math" panose="02040503050406030204" pitchFamily="18" charset="0"/>
                      </a:rPr>
                      <m:t>+3</m:t>
                    </m:r>
                    <m:r>
                      <a:rPr lang="en-AU" i="1">
                        <a:latin typeface="Cambria Math" panose="02040503050406030204" pitchFamily="18" charset="0"/>
                      </a:rPr>
                      <m:t>h</m:t>
                    </m:r>
                    <m:r>
                      <a:rPr lang="en-AU" i="1">
                        <a:latin typeface="Cambria Math" panose="02040503050406030204" pitchFamily="18" charset="0"/>
                      </a:rPr>
                      <m:t>+1</m:t>
                    </m:r>
                  </m:oMath>
                </a14:m>
                <a:endParaRPr lang="en-AU" dirty="0"/>
              </a:p>
              <a:p>
                <a:r>
                  <a:rPr lang="en-AU" dirty="0"/>
                  <a:t> </a:t>
                </a:r>
              </a:p>
              <a:p>
                <a:r>
                  <a:rPr lang="en-AU" b="0" dirty="0"/>
                  <a:t>Find</a:t>
                </a:r>
                <a:r>
                  <a:rPr lang="en-AU" dirty="0"/>
                  <a:t> </a:t>
                </a:r>
                <a:r>
                  <a:rPr lang="en-AU" b="0" dirty="0"/>
                  <a:t> </a:t>
                </a:r>
                <a14:m>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h</m:t>
                        </m:r>
                      </m:e>
                    </m:d>
                    <m:r>
                      <a:rPr lang="en-AU" b="0" i="1" smtClean="0">
                        <a:latin typeface="Cambria Math" panose="02040503050406030204" pitchFamily="18" charset="0"/>
                      </a:rPr>
                      <m:t>−</m:t>
                    </m:r>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oMath>
                </a14:m>
                <a:endParaRPr lang="en-AU" dirty="0"/>
              </a:p>
              <a:p>
                <a:pPr algn="l"/>
                <a:endParaRPr lang="en-AU" b="0" dirty="0"/>
              </a:p>
              <a:p>
                <a:pPr algn="l"/>
                <a:endParaRPr lang="en-AU" dirty="0"/>
              </a:p>
              <a:p>
                <a:pPr algn="l"/>
                <a:endParaRPr lang="en-AU" b="0" i="1" baseline="-25000" dirty="0">
                  <a:latin typeface="Cambria Math" panose="02040503050406030204" pitchFamily="18" charset="0"/>
                </a:endParaRPr>
              </a:p>
              <a:p>
                <a:pPr algn="l"/>
                <a:br>
                  <a:rPr lang="en-AU" sz="1800" b="0" dirty="0"/>
                </a:br>
                <a:endParaRPr lang="en-AU" sz="1800" b="0" dirty="0"/>
              </a:p>
              <a:p>
                <a:pPr algn="l"/>
                <a:endParaRPr lang="en-AU" sz="1800" dirty="0"/>
              </a:p>
            </p:txBody>
          </p:sp>
        </mc:Choice>
        <mc:Fallback xmlns="">
          <p:sp>
            <p:nvSpPr>
              <p:cNvPr id="6" name="TextBox 5">
                <a:extLst>
                  <a:ext uri="{FF2B5EF4-FFF2-40B4-BE49-F238E27FC236}">
                    <a16:creationId xmlns:a16="http://schemas.microsoft.com/office/drawing/2014/main" id="{17046D89-F914-20F0-CF94-5B24309D2CAB}"/>
                  </a:ext>
                </a:extLst>
              </p:cNvPr>
              <p:cNvSpPr txBox="1">
                <a:spLocks noRot="1" noChangeAspect="1" noMove="1" noResize="1" noEditPoints="1" noAdjustHandles="1" noChangeArrowheads="1" noChangeShapeType="1" noTextEdit="1"/>
              </p:cNvSpPr>
              <p:nvPr/>
            </p:nvSpPr>
            <p:spPr>
              <a:xfrm>
                <a:off x="360000" y="1349465"/>
                <a:ext cx="9184807" cy="1525553"/>
              </a:xfrm>
              <a:prstGeom prst="rect">
                <a:avLst/>
              </a:prstGeom>
              <a:blipFill>
                <a:blip r:embed="rId3"/>
                <a:stretch>
                  <a:fillRect/>
                </a:stretch>
              </a:blipFill>
              <a:ln w="28575">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1AB3C7E-B5C6-0A06-0C17-F3A7156CE090}"/>
                  </a:ext>
                </a:extLst>
              </p:cNvPr>
              <p:cNvSpPr txBox="1"/>
              <p:nvPr/>
            </p:nvSpPr>
            <p:spPr>
              <a:xfrm>
                <a:off x="360000" y="3318882"/>
                <a:ext cx="7018242" cy="2901661"/>
              </a:xfrm>
              <a:prstGeom prst="rect">
                <a:avLst/>
              </a:prstGeom>
              <a:noFill/>
            </p:spPr>
            <p:txBody>
              <a:bodyPr wrap="none" lIns="0" tIns="0" rIns="0" bIns="0" rtlCol="0">
                <a:noAutofit/>
              </a:bodyPr>
              <a:lstStyle/>
              <a:p>
                <a:pPr>
                  <a:lnSpc>
                    <a:spcPct val="200000"/>
                  </a:lnSpc>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h</m:t>
                          </m:r>
                        </m:e>
                      </m:d>
                      <m:r>
                        <a:rPr lang="en-AU" i="1">
                          <a:latin typeface="Cambria Math" panose="02040503050406030204" pitchFamily="18" charset="0"/>
                        </a:rPr>
                        <m:t>−</m:t>
                      </m:r>
                      <m:r>
                        <a:rPr lang="en-AU" i="1">
                          <a:latin typeface="Cambria Math" panose="02040503050406030204" pitchFamily="18" charset="0"/>
                        </a:rPr>
                        <m:t>𝑓</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oMath>
                  </m:oMathPara>
                </a14:m>
                <a:endParaRPr lang="en-AU" dirty="0"/>
              </a:p>
              <a:p>
                <a:pPr>
                  <a:lnSpc>
                    <a:spcPct val="200000"/>
                  </a:lnSpc>
                </a:pPr>
                <a14:m>
                  <m:oMathPara xmlns:m="http://schemas.openxmlformats.org/officeDocument/2006/math">
                    <m:oMathParaPr>
                      <m:jc m:val="left"/>
                    </m:oMathParaPr>
                    <m:oMath xmlns:m="http://schemas.openxmlformats.org/officeDocument/2006/math">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𝑥h</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+3</m:t>
                      </m:r>
                      <m:r>
                        <a:rPr lang="en-AU" b="0" i="1" smtClean="0">
                          <a:latin typeface="Cambria Math" panose="02040503050406030204" pitchFamily="18" charset="0"/>
                        </a:rPr>
                        <m:t>h</m:t>
                      </m:r>
                      <m:r>
                        <a:rPr lang="en-AU" b="0" i="1" smtClean="0">
                          <a:latin typeface="Cambria Math" panose="02040503050406030204" pitchFamily="18" charset="0"/>
                        </a:rPr>
                        <m:t>+1)−</m:t>
                      </m:r>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+1</m:t>
                          </m:r>
                        </m:e>
                      </m:d>
                    </m:oMath>
                    <m:oMath xmlns:m="http://schemas.openxmlformats.org/officeDocument/2006/math">
                      <m:r>
                        <m:rPr>
                          <m:aln/>
                        </m:rP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+2</m:t>
                      </m:r>
                      <m:r>
                        <a:rPr lang="en-AU" i="1">
                          <a:latin typeface="Cambria Math" panose="02040503050406030204" pitchFamily="18" charset="0"/>
                        </a:rPr>
                        <m:t>𝑥h</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h</m:t>
                          </m:r>
                        </m:e>
                        <m:sup>
                          <m:r>
                            <a:rPr lang="en-AU" i="1">
                              <a:latin typeface="Cambria Math" panose="02040503050406030204" pitchFamily="18" charset="0"/>
                            </a:rPr>
                            <m:t>2</m:t>
                          </m:r>
                        </m:sup>
                      </m:sSup>
                      <m:r>
                        <a:rPr lang="en-AU" i="1">
                          <a:latin typeface="Cambria Math" panose="02040503050406030204" pitchFamily="18" charset="0"/>
                        </a:rPr>
                        <m:t>+3</m:t>
                      </m:r>
                      <m:r>
                        <a:rPr lang="en-AU" i="1">
                          <a:latin typeface="Cambria Math" panose="02040503050406030204" pitchFamily="18" charset="0"/>
                        </a:rPr>
                        <m:t>𝑥</m:t>
                      </m:r>
                      <m:r>
                        <a:rPr lang="en-AU" i="1">
                          <a:latin typeface="Cambria Math" panose="02040503050406030204" pitchFamily="18" charset="0"/>
                        </a:rPr>
                        <m:t>+3</m:t>
                      </m:r>
                      <m:r>
                        <a:rPr lang="en-AU" i="1">
                          <a:latin typeface="Cambria Math" panose="02040503050406030204" pitchFamily="18" charset="0"/>
                        </a:rPr>
                        <m:t>h</m:t>
                      </m:r>
                      <m:r>
                        <a:rPr lang="en-AU" i="1">
                          <a:latin typeface="Cambria Math" panose="02040503050406030204" pitchFamily="18" charset="0"/>
                        </a:rPr>
                        <m:t>+1−</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b="0" i="1" smtClean="0">
                          <a:latin typeface="Cambria Math" panose="02040503050406030204" pitchFamily="18" charset="0"/>
                        </a:rPr>
                        <m:t>−</m:t>
                      </m:r>
                      <m:r>
                        <a:rPr lang="en-AU" i="1">
                          <a:latin typeface="Cambria Math" panose="02040503050406030204" pitchFamily="18" charset="0"/>
                        </a:rPr>
                        <m:t>3</m:t>
                      </m:r>
                      <m:r>
                        <a:rPr lang="en-AU" i="1">
                          <a:latin typeface="Cambria Math" panose="02040503050406030204" pitchFamily="18" charset="0"/>
                        </a:rPr>
                        <m:t>𝑥</m:t>
                      </m:r>
                      <m:r>
                        <a:rPr lang="en-AU" b="0" i="1" smtClean="0">
                          <a:latin typeface="Cambria Math" panose="02040503050406030204" pitchFamily="18" charset="0"/>
                        </a:rPr>
                        <m:t>−</m:t>
                      </m:r>
                      <m:r>
                        <a:rPr lang="en-AU" i="1">
                          <a:latin typeface="Cambria Math" panose="02040503050406030204" pitchFamily="18" charset="0"/>
                        </a:rPr>
                        <m:t>1</m:t>
                      </m:r>
                    </m:oMath>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𝑥h</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h</m:t>
                          </m:r>
                        </m:e>
                        <m:sup>
                          <m:r>
                            <a:rPr lang="en-AU" b="0" i="1" smtClean="0">
                              <a:latin typeface="Cambria Math" panose="02040503050406030204" pitchFamily="18" charset="0"/>
                            </a:rPr>
                            <m:t>2</m:t>
                          </m:r>
                        </m:sup>
                      </m:sSup>
                      <m:r>
                        <a:rPr lang="en-AU" b="0" i="1" smtClean="0">
                          <a:latin typeface="Cambria Math" panose="02040503050406030204" pitchFamily="18" charset="0"/>
                        </a:rPr>
                        <m:t>+3</m:t>
                      </m:r>
                      <m:r>
                        <a:rPr lang="en-AU" b="0" i="1" smtClean="0">
                          <a:latin typeface="Cambria Math" panose="02040503050406030204" pitchFamily="18" charset="0"/>
                        </a:rPr>
                        <m:t>h</m:t>
                      </m:r>
                    </m:oMath>
                  </m:oMathPara>
                </a14:m>
                <a:endParaRPr lang="en-AU" dirty="0"/>
              </a:p>
            </p:txBody>
          </p:sp>
        </mc:Choice>
        <mc:Fallback xmlns="">
          <p:sp>
            <p:nvSpPr>
              <p:cNvPr id="2" name="TextBox 1">
                <a:extLst>
                  <a:ext uri="{FF2B5EF4-FFF2-40B4-BE49-F238E27FC236}">
                    <a16:creationId xmlns:a16="http://schemas.microsoft.com/office/drawing/2014/main" id="{71AB3C7E-B5C6-0A06-0C17-F3A7156CE090}"/>
                  </a:ext>
                </a:extLst>
              </p:cNvPr>
              <p:cNvSpPr txBox="1">
                <a:spLocks noRot="1" noChangeAspect="1" noMove="1" noResize="1" noEditPoints="1" noAdjustHandles="1" noChangeArrowheads="1" noChangeShapeType="1" noTextEdit="1"/>
              </p:cNvSpPr>
              <p:nvPr/>
            </p:nvSpPr>
            <p:spPr>
              <a:xfrm>
                <a:off x="360000" y="3318882"/>
                <a:ext cx="7018242" cy="2901661"/>
              </a:xfrm>
              <a:prstGeom prst="rect">
                <a:avLst/>
              </a:prstGeom>
              <a:blipFill>
                <a:blip r:embed="rId4"/>
                <a:stretch>
                  <a:fillRect l="-87"/>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6DD3D5CE-4DB0-E53D-8AAA-6E6E477ED94A}"/>
              </a:ext>
              <a:ext uri="{C183D7F6-B498-43B3-948B-1728B52AA6E4}">
                <adec:decorative xmlns:adec="http://schemas.microsoft.com/office/drawing/2017/decorative" val="1"/>
              </a:ext>
            </a:extLst>
          </p:cNvPr>
          <p:cNvGrpSpPr/>
          <p:nvPr/>
        </p:nvGrpSpPr>
        <p:grpSpPr>
          <a:xfrm>
            <a:off x="651403" y="5045125"/>
            <a:ext cx="5824679" cy="354646"/>
            <a:chOff x="651403" y="5045125"/>
            <a:chExt cx="5824679" cy="354646"/>
          </a:xfrm>
        </p:grpSpPr>
        <p:cxnSp>
          <p:nvCxnSpPr>
            <p:cNvPr id="7" name="Straight Connector 6">
              <a:extLst>
                <a:ext uri="{FF2B5EF4-FFF2-40B4-BE49-F238E27FC236}">
                  <a16:creationId xmlns:a16="http://schemas.microsoft.com/office/drawing/2014/main" id="{A6BADEE9-9BBB-323D-4419-33A6DDEF6107}"/>
                </a:ext>
                <a:ext uri="{C183D7F6-B498-43B3-948B-1728B52AA6E4}">
                  <adec:decorative xmlns:adec="http://schemas.microsoft.com/office/drawing/2017/decorative" val="1"/>
                </a:ext>
              </a:extLst>
            </p:cNvPr>
            <p:cNvCxnSpPr/>
            <p:nvPr/>
          </p:nvCxnSpPr>
          <p:spPr>
            <a:xfrm flipV="1">
              <a:off x="651403" y="5045126"/>
              <a:ext cx="322118" cy="3532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D85C82-24B6-876B-7B93-8EB7E4EA76D4}"/>
                </a:ext>
                <a:ext uri="{C183D7F6-B498-43B3-948B-1728B52AA6E4}">
                  <adec:decorative xmlns:adec="http://schemas.microsoft.com/office/drawing/2017/decorative" val="1"/>
                </a:ext>
              </a:extLst>
            </p:cNvPr>
            <p:cNvCxnSpPr/>
            <p:nvPr/>
          </p:nvCxnSpPr>
          <p:spPr>
            <a:xfrm flipV="1">
              <a:off x="2938214" y="5046480"/>
              <a:ext cx="322118" cy="3532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675FE87-1FCB-8217-2823-5F37F0D92FF4}"/>
                </a:ext>
                <a:ext uri="{C183D7F6-B498-43B3-948B-1728B52AA6E4}">
                  <adec:decorative xmlns:adec="http://schemas.microsoft.com/office/drawing/2017/decorative" val="1"/>
                </a:ext>
              </a:extLst>
            </p:cNvPr>
            <p:cNvCxnSpPr/>
            <p:nvPr/>
          </p:nvCxnSpPr>
          <p:spPr>
            <a:xfrm flipV="1">
              <a:off x="4155794" y="5046480"/>
              <a:ext cx="322118" cy="3532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3EB1C9C-C9F2-0D77-1BFB-92801987FF64}"/>
                </a:ext>
                <a:ext uri="{C183D7F6-B498-43B3-948B-1728B52AA6E4}">
                  <adec:decorative xmlns:adec="http://schemas.microsoft.com/office/drawing/2017/decorative" val="1"/>
                </a:ext>
              </a:extLst>
            </p:cNvPr>
            <p:cNvCxnSpPr/>
            <p:nvPr/>
          </p:nvCxnSpPr>
          <p:spPr>
            <a:xfrm flipV="1">
              <a:off x="4806129" y="5045126"/>
              <a:ext cx="322118" cy="3532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5A21DC3-86E7-3C77-4914-7E8E9166E1E9}"/>
                </a:ext>
                <a:ext uri="{C183D7F6-B498-43B3-948B-1728B52AA6E4}">
                  <adec:decorative xmlns:adec="http://schemas.microsoft.com/office/drawing/2017/decorative" val="1"/>
                </a:ext>
              </a:extLst>
            </p:cNvPr>
            <p:cNvCxnSpPr/>
            <p:nvPr/>
          </p:nvCxnSpPr>
          <p:spPr>
            <a:xfrm flipV="1">
              <a:off x="5516428" y="5045125"/>
              <a:ext cx="322118" cy="3532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74E06C3-2757-66B7-C2BC-28CA58E3FE84}"/>
                </a:ext>
                <a:ext uri="{C183D7F6-B498-43B3-948B-1728B52AA6E4}">
                  <adec:decorative xmlns:adec="http://schemas.microsoft.com/office/drawing/2017/decorative" val="1"/>
                </a:ext>
              </a:extLst>
            </p:cNvPr>
            <p:cNvCxnSpPr/>
            <p:nvPr/>
          </p:nvCxnSpPr>
          <p:spPr>
            <a:xfrm flipV="1">
              <a:off x="6153964" y="5046478"/>
              <a:ext cx="322118" cy="3532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4ECB1B10-098E-A393-E007-1B4FC8F5339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6913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a:latin typeface="+mj-lt"/>
              </a:rPr>
              <a:t>Understanding the diagram</a:t>
            </a:r>
          </a:p>
        </p:txBody>
      </p:sp>
      <p:pic>
        <p:nvPicPr>
          <p:cNvPr id="7" name="Picture 6" descr="Diagram of a graph with points (x,f(x)) and (x+h, f(x+h)) on a secant with a tangent and a slider bringing h closer to the x. ">
            <a:extLst>
              <a:ext uri="{FF2B5EF4-FFF2-40B4-BE49-F238E27FC236}">
                <a16:creationId xmlns:a16="http://schemas.microsoft.com/office/drawing/2014/main" id="{1A1B8022-34DA-FEB3-4075-36A79BB60C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6663" y="1567086"/>
            <a:ext cx="5674537" cy="4714749"/>
          </a:xfrm>
          <a:prstGeom prst="rect">
            <a:avLst/>
          </a:prstGeom>
        </p:spPr>
      </p:pic>
      <p:sp>
        <p:nvSpPr>
          <p:cNvPr id="8" name="Freeform: Shape 7">
            <a:extLst>
              <a:ext uri="{FF2B5EF4-FFF2-40B4-BE49-F238E27FC236}">
                <a16:creationId xmlns:a16="http://schemas.microsoft.com/office/drawing/2014/main" id="{D1F0B27C-6800-D0DA-1D75-F6051F4E7AF3}"/>
              </a:ext>
            </a:extLst>
          </p:cNvPr>
          <p:cNvSpPr/>
          <p:nvPr/>
        </p:nvSpPr>
        <p:spPr>
          <a:xfrm>
            <a:off x="218358" y="2857900"/>
            <a:ext cx="5829075" cy="1708326"/>
          </a:xfrm>
          <a:custGeom>
            <a:avLst/>
            <a:gdLst>
              <a:gd name="connsiteX0" fmla="*/ 5829075 w 5829075"/>
              <a:gd name="connsiteY0" fmla="*/ 0 h 1708326"/>
              <a:gd name="connsiteX1" fmla="*/ 2830775 w 5829075"/>
              <a:gd name="connsiteY1" fmla="*/ 716316 h 1708326"/>
              <a:gd name="connsiteX2" fmla="*/ 2830775 w 5829075"/>
              <a:gd name="connsiteY2" fmla="*/ 938994 h 1708326"/>
              <a:gd name="connsiteX3" fmla="*/ 4724082 w 5829075"/>
              <a:gd name="connsiteY3" fmla="*/ 1708326 h 1708326"/>
              <a:gd name="connsiteX4" fmla="*/ 2830775 w 5829075"/>
              <a:gd name="connsiteY4" fmla="*/ 1273012 h 1708326"/>
              <a:gd name="connsiteX5" fmla="*/ 2830775 w 5829075"/>
              <a:gd name="connsiteY5" fmla="*/ 1273007 h 1708326"/>
              <a:gd name="connsiteX6" fmla="*/ 2608092 w 5829075"/>
              <a:gd name="connsiteY6" fmla="*/ 1495690 h 1708326"/>
              <a:gd name="connsiteX7" fmla="*/ 2358979 w 5829075"/>
              <a:gd name="connsiteY7" fmla="*/ 1495690 h 1708326"/>
              <a:gd name="connsiteX8" fmla="*/ 1651285 w 5829075"/>
              <a:gd name="connsiteY8" fmla="*/ 1495690 h 1708326"/>
              <a:gd name="connsiteX9" fmla="*/ 222683 w 5829075"/>
              <a:gd name="connsiteY9" fmla="*/ 1495690 h 1708326"/>
              <a:gd name="connsiteX10" fmla="*/ 0 w 5829075"/>
              <a:gd name="connsiteY10" fmla="*/ 1273007 h 1708326"/>
              <a:gd name="connsiteX11" fmla="*/ 0 w 5829075"/>
              <a:gd name="connsiteY11" fmla="*/ 938994 h 1708326"/>
              <a:gd name="connsiteX12" fmla="*/ 0 w 5829075"/>
              <a:gd name="connsiteY12" fmla="*/ 716316 h 1708326"/>
              <a:gd name="connsiteX13" fmla="*/ 0 w 5829075"/>
              <a:gd name="connsiteY13" fmla="*/ 382303 h 1708326"/>
              <a:gd name="connsiteX14" fmla="*/ 222683 w 5829075"/>
              <a:gd name="connsiteY14" fmla="*/ 159620 h 1708326"/>
              <a:gd name="connsiteX15" fmla="*/ 1651285 w 5829075"/>
              <a:gd name="connsiteY15" fmla="*/ 159620 h 1708326"/>
              <a:gd name="connsiteX16" fmla="*/ 2358979 w 5829075"/>
              <a:gd name="connsiteY16" fmla="*/ 159620 h 1708326"/>
              <a:gd name="connsiteX17" fmla="*/ 2608092 w 5829075"/>
              <a:gd name="connsiteY17" fmla="*/ 159620 h 1708326"/>
              <a:gd name="connsiteX18" fmla="*/ 2830775 w 5829075"/>
              <a:gd name="connsiteY18" fmla="*/ 382303 h 1708326"/>
              <a:gd name="connsiteX19" fmla="*/ 2830775 w 5829075"/>
              <a:gd name="connsiteY19" fmla="*/ 382298 h 170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29075" h="1708326">
                <a:moveTo>
                  <a:pt x="5829075" y="0"/>
                </a:moveTo>
                <a:lnTo>
                  <a:pt x="2830775" y="716316"/>
                </a:lnTo>
                <a:lnTo>
                  <a:pt x="2830775" y="938994"/>
                </a:lnTo>
                <a:lnTo>
                  <a:pt x="4724082" y="1708326"/>
                </a:lnTo>
                <a:lnTo>
                  <a:pt x="2830775" y="1273012"/>
                </a:lnTo>
                <a:lnTo>
                  <a:pt x="2830775" y="1273007"/>
                </a:lnTo>
                <a:cubicBezTo>
                  <a:pt x="2830775" y="1395991"/>
                  <a:pt x="2731076" y="1495690"/>
                  <a:pt x="2608092" y="1495690"/>
                </a:cubicBezTo>
                <a:lnTo>
                  <a:pt x="2358979" y="1495690"/>
                </a:lnTo>
                <a:lnTo>
                  <a:pt x="1651285" y="1495690"/>
                </a:lnTo>
                <a:lnTo>
                  <a:pt x="222683" y="1495690"/>
                </a:lnTo>
                <a:cubicBezTo>
                  <a:pt x="99699" y="1495690"/>
                  <a:pt x="0" y="1395991"/>
                  <a:pt x="0" y="1273007"/>
                </a:cubicBezTo>
                <a:lnTo>
                  <a:pt x="0" y="938994"/>
                </a:lnTo>
                <a:lnTo>
                  <a:pt x="0" y="716316"/>
                </a:lnTo>
                <a:lnTo>
                  <a:pt x="0" y="382303"/>
                </a:lnTo>
                <a:cubicBezTo>
                  <a:pt x="0" y="259319"/>
                  <a:pt x="99699" y="159620"/>
                  <a:pt x="222683" y="159620"/>
                </a:cubicBezTo>
                <a:lnTo>
                  <a:pt x="1651285" y="159620"/>
                </a:lnTo>
                <a:lnTo>
                  <a:pt x="2358979" y="159620"/>
                </a:lnTo>
                <a:lnTo>
                  <a:pt x="2608092" y="159620"/>
                </a:lnTo>
                <a:cubicBezTo>
                  <a:pt x="2731076" y="159620"/>
                  <a:pt x="2830775" y="259319"/>
                  <a:pt x="2830775" y="382303"/>
                </a:cubicBezTo>
                <a:lnTo>
                  <a:pt x="2830775" y="38229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Ins="3291840" rtlCol="0" anchor="ctr" anchorCtr="1">
            <a:noAutofit/>
          </a:bodyPr>
          <a:lstStyle/>
          <a:p>
            <a:pPr>
              <a:lnSpc>
                <a:spcPct val="150000"/>
              </a:lnSpc>
              <a:spcAft>
                <a:spcPts val="1200"/>
              </a:spcAft>
            </a:pPr>
            <a:r>
              <a:rPr lang="en-AU" sz="1800" dirty="0"/>
              <a:t>Write the 2 red points as coordinates. </a:t>
            </a:r>
          </a:p>
        </p:txBody>
      </p:sp>
      <p:sp>
        <p:nvSpPr>
          <p:cNvPr id="2" name="Speech Bubble: Rectangle with Corners Rounded 1">
            <a:extLst>
              <a:ext uri="{FF2B5EF4-FFF2-40B4-BE49-F238E27FC236}">
                <a16:creationId xmlns:a16="http://schemas.microsoft.com/office/drawing/2014/main" id="{85C9A35E-1F9C-F64B-3F4E-6A6C19CFD186}"/>
              </a:ext>
            </a:extLst>
          </p:cNvPr>
          <p:cNvSpPr/>
          <p:nvPr/>
        </p:nvSpPr>
        <p:spPr>
          <a:xfrm>
            <a:off x="8831780" y="299851"/>
            <a:ext cx="2830775" cy="1957574"/>
          </a:xfrm>
          <a:prstGeom prst="wedgeRoundRectCallout">
            <a:avLst>
              <a:gd name="adj1" fmla="val -91859"/>
              <a:gd name="adj2" fmla="val 384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What is the blue line called? What rate of change does it represent?</a:t>
            </a:r>
          </a:p>
        </p:txBody>
      </p:sp>
      <p:sp>
        <p:nvSpPr>
          <p:cNvPr id="5" name="Speech Bubble: Rectangle with Corners Rounded 4">
            <a:extLst>
              <a:ext uri="{FF2B5EF4-FFF2-40B4-BE49-F238E27FC236}">
                <a16:creationId xmlns:a16="http://schemas.microsoft.com/office/drawing/2014/main" id="{14519522-8C41-BD78-A677-69ACC196ED66}"/>
              </a:ext>
            </a:extLst>
          </p:cNvPr>
          <p:cNvSpPr/>
          <p:nvPr/>
        </p:nvSpPr>
        <p:spPr>
          <a:xfrm>
            <a:off x="8831779" y="2917153"/>
            <a:ext cx="2830775" cy="2078182"/>
          </a:xfrm>
          <a:prstGeom prst="wedgeRoundRectCallout">
            <a:avLst>
              <a:gd name="adj1" fmla="val -99262"/>
              <a:gd name="adj2" fmla="val -2262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a:t>What is the red line called? What rate of change does it represent?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
        <p:nvSpPr>
          <p:cNvPr id="6" name="TextBox 5">
            <a:extLst>
              <a:ext uri="{FF2B5EF4-FFF2-40B4-BE49-F238E27FC236}">
                <a16:creationId xmlns:a16="http://schemas.microsoft.com/office/drawing/2014/main" id="{468116CE-FBF1-B8BB-D373-E32D802CFE3B}"/>
              </a:ext>
            </a:extLst>
          </p:cNvPr>
          <p:cNvSpPr txBox="1"/>
          <p:nvPr/>
        </p:nvSpPr>
        <p:spPr>
          <a:xfrm>
            <a:off x="2652746" y="6517659"/>
            <a:ext cx="5678076" cy="177388"/>
          </a:xfrm>
          <a:prstGeom prst="rect">
            <a:avLst/>
          </a:prstGeom>
          <a:noFill/>
        </p:spPr>
        <p:txBody>
          <a:bodyPr wrap="none" lIns="0" tIns="0" rIns="0" bIns="0" rtlCol="0" anchor="t">
            <a:noAutofit/>
          </a:bodyPr>
          <a:lstStyle/>
          <a:p>
            <a:r>
              <a:rPr lang="en-AU" sz="1200" dirty="0"/>
              <a:t>Made with </a:t>
            </a:r>
            <a:r>
              <a:rPr lang="en-AU" sz="1200" dirty="0">
                <a:hlinkClick r:id="rId4"/>
              </a:rPr>
              <a:t>GeoGebra</a:t>
            </a:r>
            <a:r>
              <a:rPr lang="en-AU" sz="1200" dirty="0"/>
              <a:t>®, </a:t>
            </a:r>
            <a:r>
              <a:rPr lang="en-AU" sz="1200" dirty="0">
                <a:hlinkClick r:id="rId5"/>
              </a:rPr>
              <a:t>applet</a:t>
            </a:r>
            <a:r>
              <a:rPr lang="en-AU" sz="1200" dirty="0"/>
              <a:t> originally created by E. Davison and </a:t>
            </a:r>
            <a:r>
              <a:rPr lang="en-AU" sz="1200" dirty="0" err="1"/>
              <a:t>L.McLanachan</a:t>
            </a:r>
            <a:r>
              <a:rPr lang="en-AU" sz="1200" dirty="0"/>
              <a:t> </a:t>
            </a:r>
            <a:endParaRPr lang="en-AU" sz="1200" dirty="0">
              <a:solidFill>
                <a:srgbClr val="000000"/>
              </a:solidFill>
            </a:endParaRPr>
          </a:p>
          <a:p>
            <a:endParaRPr lang="en-AU" sz="1200" dirty="0">
              <a:cs typeface="Arial"/>
            </a:endParaRPr>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B83DE-363F-2F3A-08BA-777688BDF8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CC57834-E52D-C5EA-0256-5DCFDE0F7B87}"/>
              </a:ext>
            </a:extLst>
          </p:cNvPr>
          <p:cNvSpPr>
            <a:spLocks noGrp="1"/>
          </p:cNvSpPr>
          <p:nvPr>
            <p:ph type="title"/>
          </p:nvPr>
        </p:nvSpPr>
        <p:spPr/>
        <p:txBody>
          <a:bodyPr/>
          <a:lstStyle/>
          <a:p>
            <a:r>
              <a:rPr lang="en-AU" dirty="0">
                <a:latin typeface="+mj-lt"/>
              </a:rPr>
              <a:t>First principles formula</a:t>
            </a:r>
          </a:p>
        </p:txBody>
      </p:sp>
      <p:sp>
        <p:nvSpPr>
          <p:cNvPr id="13" name="Text Placeholder 12">
            <a:extLst>
              <a:ext uri="{FF2B5EF4-FFF2-40B4-BE49-F238E27FC236}">
                <a16:creationId xmlns:a16="http://schemas.microsoft.com/office/drawing/2014/main" id="{E604ECC1-D0EA-546A-E4E7-9285AB43F9D4}"/>
              </a:ext>
            </a:extLst>
          </p:cNvPr>
          <p:cNvSpPr>
            <a:spLocks noGrp="1"/>
          </p:cNvSpPr>
          <p:nvPr>
            <p:ph type="body" sz="quarter" idx="18"/>
          </p:nvPr>
        </p:nvSpPr>
        <p:spPr>
          <a:xfrm>
            <a:off x="360000" y="982520"/>
            <a:ext cx="11483998" cy="356423"/>
          </a:xfrm>
        </p:spPr>
        <p:txBody>
          <a:bodyPr/>
          <a:lstStyle/>
          <a:p>
            <a:r>
              <a:rPr lang="en-AU">
                <a:latin typeface="+mj-lt"/>
              </a:rPr>
              <a:t>Understanding the parts</a:t>
            </a:r>
          </a:p>
        </p:txBody>
      </p:sp>
      <p:pic>
        <p:nvPicPr>
          <p:cNvPr id="7" name="Picture 6" descr="Diagram of a graph with points (x,f(x)) and (x+h, f(x+h)) on a secant with a tangent and a slider bringing h closer to the x. ">
            <a:extLst>
              <a:ext uri="{FF2B5EF4-FFF2-40B4-BE49-F238E27FC236}">
                <a16:creationId xmlns:a16="http://schemas.microsoft.com/office/drawing/2014/main" id="{4F0E2672-69D6-0498-135F-1CC71BDFC2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463" y="1640239"/>
            <a:ext cx="5674537" cy="4714749"/>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0C96804-1E58-4B4D-C3DC-F4FDA05B5702}"/>
                  </a:ext>
                </a:extLst>
              </p:cNvPr>
              <p:cNvSpPr txBox="1"/>
              <p:nvPr/>
            </p:nvSpPr>
            <p:spPr>
              <a:xfrm>
                <a:off x="6491640" y="1732407"/>
                <a:ext cx="355152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sz="3200" b="0" i="1" smtClean="0">
                              <a:latin typeface="Cambria Math" panose="02040503050406030204" pitchFamily="18" charset="0"/>
                            </a:rPr>
                          </m:ctrlPr>
                        </m:sSupPr>
                        <m:e>
                          <m:r>
                            <a:rPr lang="en-AU" sz="3200" b="0" i="1" smtClean="0">
                              <a:latin typeface="Cambria Math" panose="02040503050406030204" pitchFamily="18" charset="0"/>
                            </a:rPr>
                            <m:t>𝑓</m:t>
                          </m:r>
                        </m:e>
                        <m:sup>
                          <m:r>
                            <a:rPr lang="en-AU" sz="3200" b="0" i="1" smtClean="0">
                              <a:latin typeface="Cambria Math" panose="02040503050406030204" pitchFamily="18" charset="0"/>
                            </a:rPr>
                            <m:t>′</m:t>
                          </m:r>
                        </m:sup>
                      </m:sSup>
                      <m:d>
                        <m:dPr>
                          <m:ctrlPr>
                            <a:rPr lang="en-AU" sz="3200" b="0" i="1" smtClean="0">
                              <a:latin typeface="Cambria Math" panose="02040503050406030204" pitchFamily="18" charset="0"/>
                            </a:rPr>
                          </m:ctrlPr>
                        </m:dPr>
                        <m:e>
                          <m:r>
                            <a:rPr lang="en-AU" sz="3200" b="0" i="1" smtClean="0">
                              <a:latin typeface="Cambria Math" panose="02040503050406030204" pitchFamily="18" charset="0"/>
                            </a:rPr>
                            <m:t>𝑥</m:t>
                          </m:r>
                        </m:e>
                      </m:d>
                      <m:r>
                        <a:rPr lang="en-AU" sz="3200" b="0" i="1" smtClean="0">
                          <a:latin typeface="Cambria Math" panose="02040503050406030204" pitchFamily="18" charset="0"/>
                        </a:rPr>
                        <m:t>=</m:t>
                      </m:r>
                      <m:func>
                        <m:funcPr>
                          <m:ctrlPr>
                            <a:rPr lang="en-AU" sz="3200" b="0" i="1" smtClean="0">
                              <a:latin typeface="Cambria Math" panose="02040503050406030204" pitchFamily="18" charset="0"/>
                            </a:rPr>
                          </m:ctrlPr>
                        </m:funcPr>
                        <m:fName>
                          <m:limLow>
                            <m:limLowPr>
                              <m:ctrlPr>
                                <a:rPr lang="en-AU" sz="3200" b="0" i="1" smtClean="0">
                                  <a:latin typeface="Cambria Math" panose="02040503050406030204" pitchFamily="18" charset="0"/>
                                </a:rPr>
                              </m:ctrlPr>
                            </m:limLowPr>
                            <m:e>
                              <m:r>
                                <m:rPr>
                                  <m:sty m:val="p"/>
                                </m:rPr>
                                <a:rPr lang="en-AU" sz="3200" b="0" i="0" smtClean="0">
                                  <a:latin typeface="Cambria Math" panose="02040503050406030204" pitchFamily="18" charset="0"/>
                                </a:rPr>
                                <m:t>lim</m:t>
                              </m:r>
                            </m:e>
                            <m:lim>
                              <m:r>
                                <a:rPr lang="en-AU" sz="3200" b="0" i="1" smtClean="0">
                                  <a:latin typeface="Cambria Math" panose="02040503050406030204" pitchFamily="18" charset="0"/>
                                </a:rPr>
                                <m:t>h</m:t>
                              </m:r>
                              <m:r>
                                <a:rPr lang="en-AU" sz="3200" b="0" i="1" smtClean="0">
                                  <a:latin typeface="Cambria Math" panose="02040503050406030204" pitchFamily="18" charset="0"/>
                                  <a:ea typeface="Cambria Math" panose="02040503050406030204" pitchFamily="18" charset="0"/>
                                </a:rPr>
                                <m:t>→0</m:t>
                              </m:r>
                            </m:lim>
                          </m:limLow>
                        </m:fName>
                        <m:e>
                          <m:f>
                            <m:fPr>
                              <m:ctrlPr>
                                <a:rPr lang="en-AU" sz="3200" b="0" i="1" smtClean="0">
                                  <a:latin typeface="Cambria Math" panose="02040503050406030204" pitchFamily="18" charset="0"/>
                                </a:rPr>
                              </m:ctrlPr>
                            </m:fPr>
                            <m:num>
                              <m:r>
                                <a:rPr lang="en-AU" sz="3200" b="0" i="1" smtClean="0">
                                  <a:latin typeface="Cambria Math" panose="02040503050406030204" pitchFamily="18" charset="0"/>
                                </a:rPr>
                                <m:t>𝑓</m:t>
                              </m:r>
                              <m:d>
                                <m:dPr>
                                  <m:ctrlPr>
                                    <a:rPr lang="en-AU" sz="3200" b="0" i="1" smtClean="0">
                                      <a:latin typeface="Cambria Math" panose="02040503050406030204" pitchFamily="18" charset="0"/>
                                    </a:rPr>
                                  </m:ctrlPr>
                                </m:dPr>
                                <m:e>
                                  <m:r>
                                    <a:rPr lang="en-AU" sz="3200" b="0" i="1" smtClean="0">
                                      <a:latin typeface="Cambria Math" panose="02040503050406030204" pitchFamily="18" charset="0"/>
                                    </a:rPr>
                                    <m:t>𝑥</m:t>
                                  </m:r>
                                  <m:r>
                                    <a:rPr lang="en-AU" sz="3200" b="0" i="1" smtClean="0">
                                      <a:latin typeface="Cambria Math" panose="02040503050406030204" pitchFamily="18" charset="0"/>
                                    </a:rPr>
                                    <m:t>+</m:t>
                                  </m:r>
                                  <m:r>
                                    <a:rPr lang="en-AU" sz="3200" b="0" i="1" smtClean="0">
                                      <a:latin typeface="Cambria Math" panose="02040503050406030204" pitchFamily="18" charset="0"/>
                                    </a:rPr>
                                    <m:t>h</m:t>
                                  </m:r>
                                </m:e>
                              </m:d>
                              <m:r>
                                <a:rPr lang="en-AU" sz="3200" b="0" i="1" smtClean="0">
                                  <a:latin typeface="Cambria Math" panose="02040503050406030204" pitchFamily="18" charset="0"/>
                                </a:rPr>
                                <m:t>−</m:t>
                              </m:r>
                              <m:r>
                                <a:rPr lang="en-AU" sz="3200" b="0" i="1" smtClean="0">
                                  <a:latin typeface="Cambria Math" panose="02040503050406030204" pitchFamily="18" charset="0"/>
                                </a:rPr>
                                <m:t>𝑓</m:t>
                              </m:r>
                              <m:r>
                                <a:rPr lang="en-AU" sz="3200" b="0" i="1" smtClean="0">
                                  <a:latin typeface="Cambria Math" panose="02040503050406030204" pitchFamily="18" charset="0"/>
                                </a:rPr>
                                <m:t>(</m:t>
                              </m:r>
                              <m:r>
                                <a:rPr lang="en-AU" sz="3200" b="0" i="1" smtClean="0">
                                  <a:latin typeface="Cambria Math" panose="02040503050406030204" pitchFamily="18" charset="0"/>
                                </a:rPr>
                                <m:t>𝑥</m:t>
                              </m:r>
                              <m:r>
                                <a:rPr lang="en-AU" sz="3200" b="0" i="1" smtClean="0">
                                  <a:latin typeface="Cambria Math" panose="02040503050406030204" pitchFamily="18" charset="0"/>
                                </a:rPr>
                                <m:t>)</m:t>
                              </m:r>
                            </m:num>
                            <m:den>
                              <m:r>
                                <a:rPr lang="en-AU" sz="3200" b="0" i="1" smtClean="0">
                                  <a:latin typeface="Cambria Math" panose="02040503050406030204" pitchFamily="18" charset="0"/>
                                </a:rPr>
                                <m:t>h</m:t>
                              </m:r>
                            </m:den>
                          </m:f>
                        </m:e>
                      </m:func>
                    </m:oMath>
                  </m:oMathPara>
                </a14:m>
                <a:endParaRPr lang="en-AU" sz="3200" dirty="0"/>
              </a:p>
            </p:txBody>
          </p:sp>
        </mc:Choice>
        <mc:Fallback xmlns="">
          <p:sp>
            <p:nvSpPr>
              <p:cNvPr id="8" name="TextBox 7">
                <a:extLst>
                  <a:ext uri="{FF2B5EF4-FFF2-40B4-BE49-F238E27FC236}">
                    <a16:creationId xmlns:a16="http://schemas.microsoft.com/office/drawing/2014/main" id="{30C96804-1E58-4B4D-C3DC-F4FDA05B5702}"/>
                  </a:ext>
                </a:extLst>
              </p:cNvPr>
              <p:cNvSpPr txBox="1">
                <a:spLocks noRot="1" noChangeAspect="1" noMove="1" noResize="1" noEditPoints="1" noAdjustHandles="1" noChangeArrowheads="1" noChangeShapeType="1" noTextEdit="1"/>
              </p:cNvSpPr>
              <p:nvPr/>
            </p:nvSpPr>
            <p:spPr>
              <a:xfrm>
                <a:off x="6491640" y="1732407"/>
                <a:ext cx="3551520" cy="914400"/>
              </a:xfrm>
              <a:prstGeom prst="rect">
                <a:avLst/>
              </a:prstGeom>
              <a:blipFill>
                <a:blip r:embed="rId4"/>
                <a:stretch>
                  <a:fillRect l="-172" r="-39280" b="-4000"/>
                </a:stretch>
              </a:blipFill>
            </p:spPr>
            <p:txBody>
              <a:bodyPr/>
              <a:lstStyle/>
              <a:p>
                <a:r>
                  <a:rPr lang="en-GB">
                    <a:noFill/>
                  </a:rPr>
                  <a:t> </a:t>
                </a:r>
              </a:p>
            </p:txBody>
          </p:sp>
        </mc:Fallback>
      </mc:AlternateContent>
      <p:sp>
        <p:nvSpPr>
          <p:cNvPr id="16" name="Rectangle 15">
            <a:extLst>
              <a:ext uri="{FF2B5EF4-FFF2-40B4-BE49-F238E27FC236}">
                <a16:creationId xmlns:a16="http://schemas.microsoft.com/office/drawing/2014/main" id="{41D3DA78-6CE4-4F4F-9D5D-C53699711244}"/>
              </a:ext>
              <a:ext uri="{C183D7F6-B498-43B3-948B-1728B52AA6E4}">
                <adec:decorative xmlns:adec="http://schemas.microsoft.com/office/drawing/2017/decorative" val="1"/>
              </a:ext>
            </a:extLst>
          </p:cNvPr>
          <p:cNvSpPr/>
          <p:nvPr/>
        </p:nvSpPr>
        <p:spPr>
          <a:xfrm>
            <a:off x="2664542" y="1947722"/>
            <a:ext cx="2509866" cy="688211"/>
          </a:xfrm>
          <a:prstGeom prst="rect">
            <a:avLst/>
          </a:prstGeom>
          <a:solidFill>
            <a:schemeClr val="accent2">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4C2C0E49-6C6E-D4CB-B879-7602145C4E04}"/>
              </a:ext>
              <a:ext uri="{C183D7F6-B498-43B3-948B-1728B52AA6E4}">
                <adec:decorative xmlns:adec="http://schemas.microsoft.com/office/drawing/2017/decorative" val="1"/>
              </a:ext>
            </a:extLst>
          </p:cNvPr>
          <p:cNvSpPr/>
          <p:nvPr/>
        </p:nvSpPr>
        <p:spPr>
          <a:xfrm>
            <a:off x="7879976" y="1732407"/>
            <a:ext cx="692060" cy="1142543"/>
          </a:xfrm>
          <a:prstGeom prst="rect">
            <a:avLst/>
          </a:prstGeom>
          <a:solidFill>
            <a:schemeClr val="accent2">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4DD88C01-B5B1-9C9D-2AB9-7893ECA4816A}"/>
              </a:ext>
              <a:ext uri="{C183D7F6-B498-43B3-948B-1728B52AA6E4}">
                <adec:decorative xmlns:adec="http://schemas.microsoft.com/office/drawing/2017/decorative" val="1"/>
              </a:ext>
            </a:extLst>
          </p:cNvPr>
          <p:cNvSpPr/>
          <p:nvPr/>
        </p:nvSpPr>
        <p:spPr>
          <a:xfrm>
            <a:off x="8643977" y="1732408"/>
            <a:ext cx="2932829" cy="1142542"/>
          </a:xfrm>
          <a:prstGeom prst="rect">
            <a:avLst/>
          </a:prstGeom>
          <a:solidFill>
            <a:srgbClr val="92D050">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E144CC8D-265B-6756-C4AD-060F2352A68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
        <p:nvSpPr>
          <p:cNvPr id="2" name="TextBox 1">
            <a:extLst>
              <a:ext uri="{FF2B5EF4-FFF2-40B4-BE49-F238E27FC236}">
                <a16:creationId xmlns:a16="http://schemas.microsoft.com/office/drawing/2014/main" id="{109DAC54-050B-BA32-46FB-B3372EA7C3BD}"/>
              </a:ext>
            </a:extLst>
          </p:cNvPr>
          <p:cNvSpPr txBox="1"/>
          <p:nvPr/>
        </p:nvSpPr>
        <p:spPr>
          <a:xfrm>
            <a:off x="420534" y="6517659"/>
            <a:ext cx="5615323" cy="177388"/>
          </a:xfrm>
          <a:prstGeom prst="rect">
            <a:avLst/>
          </a:prstGeom>
          <a:noFill/>
        </p:spPr>
        <p:txBody>
          <a:bodyPr wrap="none" lIns="0" tIns="0" rIns="0" bIns="0" rtlCol="0" anchor="t">
            <a:noAutofit/>
          </a:bodyPr>
          <a:lstStyle/>
          <a:p>
            <a:r>
              <a:rPr lang="en-AU" sz="1200" dirty="0">
                <a:solidFill>
                  <a:srgbClr val="22272B"/>
                </a:solidFill>
                <a:ea typeface="+mn-lt"/>
                <a:cs typeface="+mn-lt"/>
              </a:rPr>
              <a:t>Made with </a:t>
            </a:r>
            <a:r>
              <a:rPr lang="en-AU" sz="1200" dirty="0">
                <a:solidFill>
                  <a:srgbClr val="22272B"/>
                </a:solidFill>
                <a:ea typeface="+mn-lt"/>
                <a:cs typeface="+mn-lt"/>
                <a:hlinkClick r:id="rId5"/>
              </a:rPr>
              <a:t>GeoGebra</a:t>
            </a:r>
            <a:r>
              <a:rPr lang="en-AU" sz="1200" dirty="0">
                <a:solidFill>
                  <a:srgbClr val="22272B"/>
                </a:solidFill>
                <a:ea typeface="+mn-lt"/>
                <a:cs typeface="+mn-lt"/>
              </a:rPr>
              <a:t>®</a:t>
            </a:r>
            <a:r>
              <a:rPr lang="en-AU" sz="1200" dirty="0"/>
              <a:t>, </a:t>
            </a:r>
            <a:r>
              <a:rPr lang="en-AU" sz="1200" dirty="0">
                <a:hlinkClick r:id="rId6"/>
              </a:rPr>
              <a:t>applet</a:t>
            </a:r>
            <a:r>
              <a:rPr lang="en-AU" sz="1200" dirty="0"/>
              <a:t> originally created by E. Davison and </a:t>
            </a:r>
            <a:r>
              <a:rPr lang="en-AU" sz="1200" dirty="0" err="1"/>
              <a:t>L.McLanachan</a:t>
            </a:r>
            <a:r>
              <a:rPr lang="en-AU" sz="1200" dirty="0"/>
              <a:t> </a:t>
            </a:r>
            <a:endParaRPr lang="en-US" dirty="0">
              <a:cs typeface="Arial"/>
            </a:endParaRPr>
          </a:p>
        </p:txBody>
      </p:sp>
    </p:spTree>
    <p:extLst>
      <p:ext uri="{BB962C8B-B14F-4D97-AF65-F5344CB8AC3E}">
        <p14:creationId xmlns:p14="http://schemas.microsoft.com/office/powerpoint/2010/main" val="219128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7"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Mathematics MASTER 11-12 PowerPoint NEW</Template>
  <TotalTime>1</TotalTime>
  <Words>1704</Words>
  <Application>Microsoft Office PowerPoint</Application>
  <PresentationFormat>Widescreen</PresentationFormat>
  <Paragraphs>218</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Cambria Math</vt:lpstr>
      <vt:lpstr>Public Sans</vt:lpstr>
      <vt:lpstr>Arial</vt:lpstr>
      <vt:lpstr>Times New Roman</vt:lpstr>
      <vt:lpstr>NSWG Corporate</vt:lpstr>
      <vt:lpstr>Differentiating by first principles</vt:lpstr>
      <vt:lpstr>Learning intentions and success criteria</vt:lpstr>
      <vt:lpstr>Retrieval practice</vt:lpstr>
      <vt:lpstr>Substituting into functions</vt:lpstr>
      <vt:lpstr>Using the substitution</vt:lpstr>
      <vt:lpstr>Activating prior knowledge</vt:lpstr>
      <vt:lpstr>Understanding the diagram</vt:lpstr>
      <vt:lpstr>Connecting learning</vt:lpstr>
      <vt:lpstr>First principles formula</vt:lpstr>
      <vt:lpstr>Releasing responsibility</vt:lpstr>
      <vt:lpstr>Differentiate x^2 by first principles (1)</vt:lpstr>
      <vt:lpstr>Differentiate 〖3x〗^2 by first principles (1)</vt:lpstr>
      <vt:lpstr>Differentiate x^2 by first principles (2)</vt:lpstr>
      <vt:lpstr>Differentiate 〖3x〗^2 by first principles (2)</vt:lpstr>
      <vt:lpstr>Differentiate x^2 by first principles (3)</vt:lpstr>
      <vt:lpstr>Differentiate 〖3x〗^2 by first principles (3)</vt:lpstr>
      <vt:lpstr>Differentiate x^2 by first principles (4)</vt:lpstr>
      <vt:lpstr>Differentiate 〖3x〗^2 by first principles (4)</vt:lpstr>
      <vt:lpstr>Differentiate x^2 by first principles (5)</vt:lpstr>
      <vt:lpstr>Differentiate 〖3x〗^2 by first principles (5)</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lesson 7 – Differentiating by first principle, slide deck – Mathematics Advanced</dc:title>
  <dc:creator>NSW Department of Education</dc:creator>
  <dcterms:created xsi:type="dcterms:W3CDTF">2025-12-03T00:24:22Z</dcterms:created>
  <dcterms:modified xsi:type="dcterms:W3CDTF">2025-12-09T01:06:41Z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2025-12-03T00:24:46Z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7b57406a-04b8-4a9f-9a86-e992005daba6</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