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6505" r:id="rId2"/>
    <p:sldId id="26383" r:id="rId3"/>
    <p:sldId id="271" r:id="rId4"/>
    <p:sldId id="289" r:id="rId5"/>
    <p:sldId id="26527" r:id="rId6"/>
    <p:sldId id="26506" r:id="rId7"/>
    <p:sldId id="26507" r:id="rId8"/>
    <p:sldId id="26526" r:id="rId9"/>
    <p:sldId id="26511" r:id="rId10"/>
    <p:sldId id="26508" r:id="rId11"/>
    <p:sldId id="26509" r:id="rId12"/>
    <p:sldId id="26512" r:id="rId13"/>
    <p:sldId id="26523" r:id="rId14"/>
    <p:sldId id="26524" r:id="rId15"/>
    <p:sldId id="26510" r:id="rId16"/>
    <p:sldId id="26513"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Yu Mincho" panose="02020400000000000000" pitchFamily="18" charset="-128"/>
      <p:regular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86922-AFFB-449A-B8B7-89DFEF4E98D2}" v="1" dt="2025-12-09T01:04:01.41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59" d="100"/>
          <a:sy n="59" d="100"/>
        </p:scale>
        <p:origin x="84" y="48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C9711-61AF-83BA-245C-580E2BC25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EEFC8-E5D5-A3F3-D301-C7D8E7452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AFB13-0821-81C2-70DA-64B5F319A6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39392D-85C6-016A-CCD9-400C0A1A127C}"/>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417610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FE5B3-D8F8-1201-FF38-BC481BE2D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90D1D-E676-E77F-AF5E-12C26A20F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8791E-B08C-4382-1F66-280FBC34C55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92240C1-DA4C-7AAD-2141-65AAFC23692F}"/>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6841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6738A-E6A2-AA8F-B5F1-3E71F5FC4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72B41-1D86-4FCF-24ED-EDD377016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262EF-1160-D31E-3DEC-BFB4682795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207FFA-E213-2DB1-0297-F23B83DF9703}"/>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30861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2312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Algebraic fractions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Foundations of differentiation</a:t>
            </a:r>
          </a:p>
        </p:txBody>
      </p:sp>
      <p:pic>
        <p:nvPicPr>
          <p:cNvPr id="4" name="Picture 3" descr="A group of people in a classroom.">
            <a:extLst>
              <a:ext uri="{FF2B5EF4-FFF2-40B4-BE49-F238E27FC236}">
                <a16:creationId xmlns:a16="http://schemas.microsoft.com/office/drawing/2014/main" id="{F0EB41C3-C373-FDBB-7210-D427A11B3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468" y="0"/>
            <a:ext cx="5065222"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Worked example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7A0109-80C3-F55D-58F9-5A8986D8A7A2}"/>
                  </a:ext>
                </a:extLst>
              </p:cNvPr>
              <p:cNvSpPr txBox="1"/>
              <p:nvPr/>
            </p:nvSpPr>
            <p:spPr>
              <a:xfrm>
                <a:off x="360000" y="2444753"/>
                <a:ext cx="6731805" cy="3828144"/>
              </a:xfrm>
              <a:prstGeom prst="rect">
                <a:avLst/>
              </a:prstGeom>
              <a:noFill/>
            </p:spPr>
            <p:txBody>
              <a:bodyPr wrap="none" lIns="0" tIns="0" rIns="0" bIns="0" rtlCol="0">
                <a:noAutofit/>
              </a:bodyPr>
              <a:lstStyle/>
              <a:p>
                <a:pPr algn="l">
                  <a:lnSpc>
                    <a:spcPct val="150000"/>
                  </a:lnSpc>
                  <a:spcAft>
                    <a:spcPts val="1200"/>
                  </a:spcAft>
                </a:pPr>
                <a:r>
                  <a:rPr lang="en-AU" sz="1800" dirty="0">
                    <a:latin typeface="+mj-lt"/>
                  </a:rPr>
                  <a:t>Simplify</a:t>
                </a:r>
              </a:p>
              <a:p>
                <a:pPr algn="l">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𝑥</m:t>
                          </m:r>
                          <m:r>
                            <a:rPr lang="en-AU" sz="1800" b="0" i="1" smtClean="0">
                              <a:latin typeface="Cambria Math" panose="02040503050406030204" pitchFamily="18" charset="0"/>
                            </a:rPr>
                            <m:t>−1</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−1</m:t>
                              </m:r>
                            </m:e>
                          </m:d>
                          <m:r>
                            <a:rPr lang="en-AU" sz="1800" b="0" i="1" smtClean="0">
                              <a:latin typeface="Cambria Math" panose="02040503050406030204" pitchFamily="18" charset="0"/>
                              <a:ea typeface="Cambria Math" panose="02040503050406030204" pitchFamily="18" charset="0"/>
                            </a:rPr>
                            <m:t>−2×</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e>
                          </m:d>
                        </m:num>
                        <m:den>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−3−2</m:t>
                          </m:r>
                          <m:r>
                            <a:rPr lang="en-AU" sz="1800" b="0" i="1" smtClean="0">
                              <a:latin typeface="Cambria Math" panose="02040503050406030204" pitchFamily="18" charset="0"/>
                            </a:rPr>
                            <m:t>𝑥</m:t>
                          </m:r>
                          <m:r>
                            <a:rPr lang="en-AU" sz="1800" b="0" i="1" smtClean="0">
                              <a:latin typeface="Cambria Math" panose="02040503050406030204" pitchFamily="18" charset="0"/>
                            </a:rPr>
                            <m:t>−4</m:t>
                          </m:r>
                        </m:num>
                        <m:den>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r>
                            <a:rPr lang="en-AU" sz="1800" b="0" i="1" smtClean="0">
                              <a:latin typeface="Cambria Math" panose="02040503050406030204" pitchFamily="18" charset="0"/>
                            </a:rPr>
                            <m:t>−7</m:t>
                          </m:r>
                        </m:num>
                        <m:den>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den>
                      </m:f>
                    </m:oMath>
                  </m:oMathPara>
                </a14:m>
                <a:endParaRPr lang="en-AU" sz="1800" dirty="0"/>
              </a:p>
            </p:txBody>
          </p:sp>
        </mc:Choice>
        <mc:Fallback xmlns="">
          <p:sp>
            <p:nvSpPr>
              <p:cNvPr id="5" name="TextBox 4">
                <a:extLst>
                  <a:ext uri="{FF2B5EF4-FFF2-40B4-BE49-F238E27FC236}">
                    <a16:creationId xmlns:a16="http://schemas.microsoft.com/office/drawing/2014/main" id="{EB7A0109-80C3-F55D-58F9-5A8986D8A7A2}"/>
                  </a:ext>
                </a:extLst>
              </p:cNvPr>
              <p:cNvSpPr txBox="1">
                <a:spLocks noRot="1" noChangeAspect="1" noMove="1" noResize="1" noEditPoints="1" noAdjustHandles="1" noChangeArrowheads="1" noChangeShapeType="1" noTextEdit="1"/>
              </p:cNvSpPr>
              <p:nvPr/>
            </p:nvSpPr>
            <p:spPr>
              <a:xfrm>
                <a:off x="360000" y="2444753"/>
                <a:ext cx="6731805" cy="3828144"/>
              </a:xfrm>
              <a:prstGeom prst="rect">
                <a:avLst/>
              </a:prstGeom>
              <a:blipFill>
                <a:blip r:embed="rId3"/>
                <a:stretch>
                  <a:fillRect l="-208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7365950" y="1415862"/>
                <a:ext cx="3541466" cy="1142211"/>
              </a:xfrm>
              <a:prstGeom prst="wedgeRoundRectCallout">
                <a:avLst>
                  <a:gd name="adj1" fmla="val -93427"/>
                  <a:gd name="adj2" fmla="val 1346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is </a:t>
                </a:r>
                <a14:m>
                  <m:oMath xmlns:m="http://schemas.openxmlformats.org/officeDocument/2006/math">
                    <m:r>
                      <a:rPr lang="en-AU" sz="1800" i="1" dirty="0" smtClean="0">
                        <a:latin typeface="Cambria Math" panose="02040503050406030204" pitchFamily="18" charset="0"/>
                      </a:rPr>
                      <m:t>(</m:t>
                    </m:r>
                    <m:r>
                      <a:rPr lang="en-AU" sz="1800" i="1" dirty="0" smtClean="0">
                        <a:latin typeface="Cambria Math" panose="02040503050406030204" pitchFamily="18" charset="0"/>
                      </a:rPr>
                      <m:t>𝑥</m:t>
                    </m:r>
                    <m:r>
                      <a:rPr lang="en-AU" sz="1800" i="1" dirty="0" smtClean="0">
                        <a:latin typeface="Cambria Math" panose="02040503050406030204" pitchFamily="18" charset="0"/>
                      </a:rPr>
                      <m:t>+2)</m:t>
                    </m:r>
                  </m:oMath>
                </a14:m>
                <a:r>
                  <a:rPr lang="en-AU" sz="1800" dirty="0"/>
                  <a:t> and </a:t>
                </a:r>
                <a14:m>
                  <m:oMath xmlns:m="http://schemas.openxmlformats.org/officeDocument/2006/math">
                    <m:r>
                      <a:rPr lang="en-AU" sz="1800" i="1" dirty="0" smtClean="0">
                        <a:latin typeface="Cambria Math" panose="02040503050406030204" pitchFamily="18" charset="0"/>
                      </a:rPr>
                      <m:t>(</m:t>
                    </m:r>
                    <m:r>
                      <a:rPr lang="en-AU" sz="1800" i="1" dirty="0" smtClean="0">
                        <a:latin typeface="Cambria Math" panose="02040503050406030204" pitchFamily="18" charset="0"/>
                      </a:rPr>
                      <m:t>𝑥</m:t>
                    </m:r>
                    <m:r>
                      <a:rPr lang="en-AU" sz="1800" i="1" dirty="0" smtClean="0">
                        <a:latin typeface="Cambria Math" panose="02040503050406030204" pitchFamily="18" charset="0"/>
                      </a:rPr>
                      <m:t>−1) </m:t>
                    </m:r>
                  </m:oMath>
                </a14:m>
                <a:r>
                  <a:rPr lang="en-AU" sz="1800" dirty="0"/>
                  <a:t>on the denominator?</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7365950" y="1415862"/>
                <a:ext cx="3541466" cy="1142211"/>
              </a:xfrm>
              <a:prstGeom prst="wedgeRoundRectCallout">
                <a:avLst>
                  <a:gd name="adj1" fmla="val -93427"/>
                  <a:gd name="adj2" fmla="val 134653"/>
                  <a:gd name="adj3" fmla="val 16667"/>
                </a:avLst>
              </a:prstGeom>
              <a:blipFill>
                <a:blip r:embed="rId4"/>
                <a:stretch>
                  <a:fillRect/>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935E77A3-565E-F8A3-0116-152CBC2E0970}"/>
              </a:ext>
            </a:extLst>
          </p:cNvPr>
          <p:cNvSpPr/>
          <p:nvPr/>
        </p:nvSpPr>
        <p:spPr>
          <a:xfrm>
            <a:off x="7289024" y="5219822"/>
            <a:ext cx="3541466" cy="1142211"/>
          </a:xfrm>
          <a:prstGeom prst="wedgeRoundRectCallout">
            <a:avLst>
              <a:gd name="adj1" fmla="val -112238"/>
              <a:gd name="adj2" fmla="val -1333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is the last term -4?</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Worked example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p:sp>
        <p:nvSpPr>
          <p:cNvPr id="6" name="Text Placeholder 5">
            <a:extLst>
              <a:ext uri="{FF2B5EF4-FFF2-40B4-BE49-F238E27FC236}">
                <a16:creationId xmlns:a16="http://schemas.microsoft.com/office/drawing/2014/main" id="{08028A11-220E-E6C2-F8D3-49AFDFE3AFDB}"/>
              </a:ext>
            </a:extLst>
          </p:cNvPr>
          <p:cNvSpPr txBox="1">
            <a:spLocks noGrp="1"/>
          </p:cNvSpPr>
          <p:nvPr>
            <p:ph type="body" sz="quarter" idx="17"/>
          </p:nvPr>
        </p:nvSpPr>
        <p:spPr>
          <a:xfrm>
            <a:off x="360363" y="1566864"/>
            <a:ext cx="11483635" cy="535206"/>
          </a:xfrm>
          <a:prstGeom prst="rect">
            <a:avLst/>
          </a:prstGeom>
          <a:noFill/>
        </p:spPr>
        <p:txBody>
          <a:bodyPr wrap="none" lIns="0" tIns="0" rIns="0" bIns="0" rtlCol="0">
            <a:noAutofit/>
          </a:bodyPr>
          <a:lstStyle/>
          <a:p>
            <a:pPr algn="l">
              <a:lnSpc>
                <a:spcPct val="150000"/>
              </a:lnSpc>
            </a:pPr>
            <a:r>
              <a:rPr lang="en-AU" sz="1800" dirty="0">
                <a:latin typeface="+mn-lt"/>
              </a:rPr>
              <a:t>Simplify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3AEF47-360D-A2A4-C947-CD7D7437A1A7}"/>
                  </a:ext>
                </a:extLst>
              </p:cNvPr>
              <p:cNvSpPr txBox="1"/>
              <p:nvPr/>
            </p:nvSpPr>
            <p:spPr>
              <a:xfrm>
                <a:off x="1881353" y="2397421"/>
                <a:ext cx="6096000" cy="1153714"/>
              </a:xfrm>
              <a:prstGeom prst="rect">
                <a:avLst/>
              </a:prstGeom>
              <a:noFill/>
            </p:spPr>
            <p:txBody>
              <a:bodyPr wrap="square">
                <a:sp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4</m:t>
                          </m:r>
                        </m:num>
                        <m:den>
                          <m:r>
                            <a:rPr lang="en-AU" sz="2400" b="0" i="1" smtClean="0">
                              <a:latin typeface="Cambria Math" panose="02040503050406030204" pitchFamily="18" charset="0"/>
                            </a:rPr>
                            <m:t>𝑥</m:t>
                          </m:r>
                          <m:r>
                            <a:rPr lang="en-AU" sz="2400" b="0" i="1" smtClean="0">
                              <a:latin typeface="Cambria Math" panose="02040503050406030204" pitchFamily="18" charset="0"/>
                            </a:rPr>
                            <m:t>+3</m:t>
                          </m:r>
                        </m:den>
                      </m:f>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5</m:t>
                          </m:r>
                        </m:num>
                        <m:den>
                          <m:r>
                            <a:rPr lang="en-AU" sz="2400" b="0" i="1" smtClean="0">
                              <a:latin typeface="Cambria Math" panose="02040503050406030204" pitchFamily="18" charset="0"/>
                            </a:rPr>
                            <m:t>𝑥</m:t>
                          </m:r>
                          <m:r>
                            <a:rPr lang="en-AU" sz="2400" b="0" i="1" smtClean="0">
                              <a:latin typeface="Cambria Math" panose="02040503050406030204" pitchFamily="18" charset="0"/>
                            </a:rPr>
                            <m:t>−2</m:t>
                          </m:r>
                        </m:den>
                      </m:f>
                      <m:r>
                        <m:rPr>
                          <m:aln/>
                        </m:rPr>
                        <a:rPr lang="en-AU" sz="2400" b="0" i="1" smtClean="0">
                          <a:latin typeface="Cambria Math" panose="02040503050406030204" pitchFamily="18" charset="0"/>
                        </a:rPr>
                        <m:t>=</m:t>
                      </m:r>
                      <m:r>
                        <a:rPr lang="en-AU" sz="2400" b="0" i="1" smtClean="0">
                          <a:latin typeface="Cambria Math" panose="02040503050406030204" pitchFamily="18" charset="0"/>
                        </a:rPr>
                        <m:t>                      </m:t>
                      </m:r>
                    </m:oMath>
                  </m:oMathPara>
                </a14:m>
                <a:endParaRPr lang="en-AU" sz="2400" b="0" dirty="0"/>
              </a:p>
            </p:txBody>
          </p:sp>
        </mc:Choice>
        <mc:Fallback xmlns="">
          <p:sp>
            <p:nvSpPr>
              <p:cNvPr id="7" name="TextBox 6">
                <a:extLst>
                  <a:ext uri="{FF2B5EF4-FFF2-40B4-BE49-F238E27FC236}">
                    <a16:creationId xmlns:a16="http://schemas.microsoft.com/office/drawing/2014/main" id="{9B3AEF47-360D-A2A4-C947-CD7D7437A1A7}"/>
                  </a:ext>
                </a:extLst>
              </p:cNvPr>
              <p:cNvSpPr txBox="1">
                <a:spLocks noRot="1" noChangeAspect="1" noMove="1" noResize="1" noEditPoints="1" noAdjustHandles="1" noChangeArrowheads="1" noChangeShapeType="1" noTextEdit="1"/>
              </p:cNvSpPr>
              <p:nvPr/>
            </p:nvSpPr>
            <p:spPr>
              <a:xfrm>
                <a:off x="1881353" y="2397421"/>
                <a:ext cx="6096000" cy="1153714"/>
              </a:xfrm>
              <a:prstGeom prst="rect">
                <a:avLst/>
              </a:prstGeom>
              <a:blipFill>
                <a:blip r:embed="rId2"/>
                <a:stretch>
                  <a:fillRect/>
                </a:stretch>
              </a:blipFill>
            </p:spPr>
            <p:txBody>
              <a:bodyPr/>
              <a:lstStyle/>
              <a:p>
                <a:r>
                  <a:rPr lang="en-AU">
                    <a:noFill/>
                  </a:rPr>
                  <a:t> </a:t>
                </a:r>
              </a:p>
            </p:txBody>
          </p:sp>
        </mc:Fallback>
      </mc:AlternateContent>
      <p:pic>
        <p:nvPicPr>
          <p:cNvPr id="8" name="Picture 7" descr="Your turn solution">
            <a:extLst>
              <a:ext uri="{FF2B5EF4-FFF2-40B4-BE49-F238E27FC236}">
                <a16:creationId xmlns:a16="http://schemas.microsoft.com/office/drawing/2014/main" id="{08C0B076-0E7D-28AA-663E-2C7522BDAB78}"/>
              </a:ext>
            </a:extLst>
          </p:cNvPr>
          <p:cNvPicPr>
            <a:picLocks noChangeAspect="1"/>
          </p:cNvPicPr>
          <p:nvPr/>
        </p:nvPicPr>
        <p:blipFill>
          <a:blip r:embed="rId3"/>
          <a:stretch>
            <a:fillRect/>
          </a:stretch>
        </p:blipFill>
        <p:spPr>
          <a:xfrm>
            <a:off x="2866575" y="2244855"/>
            <a:ext cx="6458851" cy="4020111"/>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2FBF-BD7C-49F0-A158-2E5C8C25FA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8B79A-9A77-395A-2F4E-5301586FA147}"/>
              </a:ext>
            </a:extLst>
          </p:cNvPr>
          <p:cNvSpPr>
            <a:spLocks noGrp="1"/>
          </p:cNvSpPr>
          <p:nvPr>
            <p:ph type="title"/>
          </p:nvPr>
        </p:nvSpPr>
        <p:spPr/>
        <p:txBody>
          <a:bodyPr/>
          <a:lstStyle/>
          <a:p>
            <a:r>
              <a:rPr lang="en-AU" dirty="0">
                <a:latin typeface="+mj-lt"/>
              </a:rPr>
              <a:t>Worked example (3)</a:t>
            </a:r>
          </a:p>
        </p:txBody>
      </p:sp>
      <p:sp>
        <p:nvSpPr>
          <p:cNvPr id="13" name="Text Placeholder 12">
            <a:extLst>
              <a:ext uri="{FF2B5EF4-FFF2-40B4-BE49-F238E27FC236}">
                <a16:creationId xmlns:a16="http://schemas.microsoft.com/office/drawing/2014/main" id="{18E3F863-549D-A057-80C8-991BFEE9ECB1}"/>
              </a:ext>
            </a:extLst>
          </p:cNvPr>
          <p:cNvSpPr>
            <a:spLocks noGrp="1"/>
          </p:cNvSpPr>
          <p:nvPr>
            <p:ph type="body" sz="quarter" idx="18"/>
          </p:nvPr>
        </p:nvSpPr>
        <p:spPr>
          <a:xfrm>
            <a:off x="360000" y="982520"/>
            <a:ext cx="11483998" cy="356423"/>
          </a:xfrm>
        </p:spPr>
        <p:txBody>
          <a:bodyPr/>
          <a:lstStyle/>
          <a:p>
            <a:r>
              <a:rPr lang="en-AU" dirty="0">
                <a:latin typeface="+mj-lt"/>
              </a:rPr>
              <a:t>Example 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95E030-C3B4-57DB-2965-E243FD8BF517}"/>
                  </a:ext>
                </a:extLst>
              </p:cNvPr>
              <p:cNvSpPr txBox="1"/>
              <p:nvPr/>
            </p:nvSpPr>
            <p:spPr>
              <a:xfrm>
                <a:off x="360000" y="2346852"/>
                <a:ext cx="8752114" cy="3667859"/>
              </a:xfrm>
              <a:prstGeom prst="rect">
                <a:avLst/>
              </a:prstGeom>
              <a:noFill/>
            </p:spPr>
            <p:txBody>
              <a:bodyPr wrap="none" lIns="0" tIns="0" rIns="0" bIns="0" rtlCol="0">
                <a:noAutofit/>
              </a:bodyPr>
              <a:lstStyle/>
              <a:p>
                <a:pPr>
                  <a:lnSpc>
                    <a:spcPct val="150000"/>
                  </a:lnSpc>
                  <a:spcAft>
                    <a:spcPts val="1200"/>
                  </a:spcAft>
                </a:pPr>
                <a:r>
                  <a:rPr lang="en-AU" sz="1800" dirty="0"/>
                  <a:t>Simplify</a:t>
                </a:r>
                <a:endParaRPr lang="en-AU" sz="1800" i="1" dirty="0"/>
              </a:p>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num>
                        <m:den>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+6</m:t>
                          </m:r>
                        </m:den>
                      </m:f>
                      <m:r>
                        <a:rPr lang="en-AU" sz="1800" i="1">
                          <a:latin typeface="Cambria Math" panose="02040503050406030204" pitchFamily="18" charset="0"/>
                          <a:ea typeface="Cambria Math" panose="02040503050406030204" pitchFamily="18" charset="0"/>
                        </a:rPr>
                        <m:t>÷</m:t>
                      </m:r>
                      <m:f>
                        <m:fPr>
                          <m:ctrlPr>
                            <a:rPr lang="en-AU" sz="1800" i="1" smtClean="0">
                              <a:latin typeface="Cambria Math" panose="02040503050406030204" pitchFamily="18" charset="0"/>
                              <a:ea typeface="Cambria Math" panose="02040503050406030204" pitchFamily="18" charset="0"/>
                            </a:rPr>
                          </m:ctrlPr>
                        </m:fPr>
                        <m:num>
                          <m:sSup>
                            <m:sSupPr>
                              <m:ctrlPr>
                                <a:rPr lang="en-AU" sz="180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−6</m:t>
                          </m:r>
                        </m:num>
                        <m:den>
                          <m:sSup>
                            <m:sSupPr>
                              <m:ctrlPr>
                                <a:rPr lang="en-AU" sz="180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den>
                      </m:f>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num>
                        <m:den>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−3)</m:t>
                          </m:r>
                        </m:num>
                        <m:den>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num>
                        <m:den>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num>
                        <m:den>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−3)</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num>
                        <m:den>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−3)</m:t>
                              </m:r>
                            </m:e>
                            <m:sup>
                              <m:r>
                                <a:rPr lang="en-AU" sz="1800" b="0" i="1" smtClean="0">
                                  <a:latin typeface="Cambria Math" panose="02040503050406030204" pitchFamily="18" charset="0"/>
                                  <a:ea typeface="Cambria Math" panose="02040503050406030204" pitchFamily="18" charset="0"/>
                                </a:rPr>
                                <m:t>2</m:t>
                              </m:r>
                            </m:sup>
                          </m:sSup>
                        </m:den>
                      </m:f>
                    </m:oMath>
                  </m:oMathPara>
                </a14:m>
                <a:br>
                  <a:rPr lang="en-AU" sz="1800" b="0" dirty="0">
                    <a:ea typeface="Cambria Math" panose="02040503050406030204" pitchFamily="18" charset="0"/>
                  </a:rPr>
                </a:br>
                <a:endParaRPr lang="en-AU" sz="1800" dirty="0"/>
              </a:p>
            </p:txBody>
          </p:sp>
        </mc:Choice>
        <mc:Fallback xmlns="">
          <p:sp>
            <p:nvSpPr>
              <p:cNvPr id="7" name="TextBox 6">
                <a:extLst>
                  <a:ext uri="{FF2B5EF4-FFF2-40B4-BE49-F238E27FC236}">
                    <a16:creationId xmlns:a16="http://schemas.microsoft.com/office/drawing/2014/main" id="{BA95E030-C3B4-57DB-2965-E243FD8BF517}"/>
                  </a:ext>
                </a:extLst>
              </p:cNvPr>
              <p:cNvSpPr txBox="1">
                <a:spLocks noRot="1" noChangeAspect="1" noMove="1" noResize="1" noEditPoints="1" noAdjustHandles="1" noChangeArrowheads="1" noChangeShapeType="1" noTextEdit="1"/>
              </p:cNvSpPr>
              <p:nvPr/>
            </p:nvSpPr>
            <p:spPr>
              <a:xfrm>
                <a:off x="360000" y="2346852"/>
                <a:ext cx="8752114" cy="3667859"/>
              </a:xfrm>
              <a:prstGeom prst="rect">
                <a:avLst/>
              </a:prstGeom>
              <a:blipFill>
                <a:blip r:embed="rId3"/>
                <a:stretch>
                  <a:fillRect l="-1602"/>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3C9506F7-CF06-D5AB-0B1E-BE74E0B5D341}"/>
              </a:ext>
            </a:extLst>
          </p:cNvPr>
          <p:cNvSpPr/>
          <p:nvPr/>
        </p:nvSpPr>
        <p:spPr>
          <a:xfrm>
            <a:off x="8155726" y="1415862"/>
            <a:ext cx="3541466" cy="1142211"/>
          </a:xfrm>
          <a:prstGeom prst="wedgeRoundRectCallout">
            <a:avLst>
              <a:gd name="adj1" fmla="val -62444"/>
              <a:gd name="adj2" fmla="val 1018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do we factorise these expressions?</a:t>
            </a:r>
          </a:p>
        </p:txBody>
      </p:sp>
      <p:sp>
        <p:nvSpPr>
          <p:cNvPr id="8" name="Speech Bubble: Rectangle with Corners Rounded 7">
            <a:extLst>
              <a:ext uri="{FF2B5EF4-FFF2-40B4-BE49-F238E27FC236}">
                <a16:creationId xmlns:a16="http://schemas.microsoft.com/office/drawing/2014/main" id="{CB218B0E-201B-EE9F-F0F4-61473F4C144D}"/>
              </a:ext>
            </a:extLst>
          </p:cNvPr>
          <p:cNvSpPr/>
          <p:nvPr/>
        </p:nvSpPr>
        <p:spPr>
          <a:xfrm>
            <a:off x="7713662" y="4792167"/>
            <a:ext cx="2796903" cy="1334229"/>
          </a:xfrm>
          <a:prstGeom prst="wedgeRoundRectCallout">
            <a:avLst>
              <a:gd name="adj1" fmla="val -128414"/>
              <a:gd name="adj2" fmla="val -219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did some of the terms disappear from the line above?</a:t>
            </a:r>
          </a:p>
        </p:txBody>
      </p:sp>
      <p:sp>
        <p:nvSpPr>
          <p:cNvPr id="3" name="Slide Number Placeholder 2">
            <a:extLst>
              <a:ext uri="{FF2B5EF4-FFF2-40B4-BE49-F238E27FC236}">
                <a16:creationId xmlns:a16="http://schemas.microsoft.com/office/drawing/2014/main" id="{1A4B09CB-6731-EF03-BA2C-64D9516496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30646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CDE2-33E6-B8BD-E1FA-3D36FF199D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EDF176-6601-CCA0-CF74-CE3D75E33910}"/>
              </a:ext>
            </a:extLst>
          </p:cNvPr>
          <p:cNvSpPr>
            <a:spLocks noGrp="1"/>
          </p:cNvSpPr>
          <p:nvPr>
            <p:ph type="title"/>
          </p:nvPr>
        </p:nvSpPr>
        <p:spPr/>
        <p:txBody>
          <a:bodyPr/>
          <a:lstStyle/>
          <a:p>
            <a:r>
              <a:rPr lang="en-AU" dirty="0">
                <a:latin typeface="+mj-lt"/>
              </a:rPr>
              <a:t>Worked example (4)</a:t>
            </a:r>
          </a:p>
        </p:txBody>
      </p:sp>
      <p:sp>
        <p:nvSpPr>
          <p:cNvPr id="4" name="Text Placeholder 3">
            <a:extLst>
              <a:ext uri="{FF2B5EF4-FFF2-40B4-BE49-F238E27FC236}">
                <a16:creationId xmlns:a16="http://schemas.microsoft.com/office/drawing/2014/main" id="{567D8312-E77F-563F-137B-1C545E2BB2CB}"/>
              </a:ext>
            </a:extLst>
          </p:cNvPr>
          <p:cNvSpPr>
            <a:spLocks noGrp="1"/>
          </p:cNvSpPr>
          <p:nvPr>
            <p:ph type="body" sz="quarter" idx="18"/>
          </p:nvPr>
        </p:nvSpPr>
        <p:spPr/>
        <p:txBody>
          <a:bodyPr/>
          <a:lstStyle/>
          <a:p>
            <a:r>
              <a:rPr lang="en-AU" dirty="0">
                <a:latin typeface="+mj-lt"/>
              </a:rPr>
              <a:t>Your turn – Question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D71DDA-999A-A7A4-A9DD-E00EED5C7985}"/>
                  </a:ext>
                </a:extLst>
              </p:cNvPr>
              <p:cNvSpPr txBox="1"/>
              <p:nvPr/>
            </p:nvSpPr>
            <p:spPr>
              <a:xfrm>
                <a:off x="359999" y="1820090"/>
                <a:ext cx="9347450" cy="3859191"/>
              </a:xfrm>
              <a:prstGeom prst="rect">
                <a:avLst/>
              </a:prstGeom>
              <a:noFill/>
            </p:spPr>
            <p:txBody>
              <a:bodyPr wrap="none" lIns="0" tIns="0" rIns="0" bIns="0" rtlCol="0">
                <a:noAutofit/>
              </a:bodyPr>
              <a:lstStyle/>
              <a:p>
                <a:pPr>
                  <a:lnSpc>
                    <a:spcPct val="150000"/>
                  </a:lnSpc>
                  <a:spcAft>
                    <a:spcPts val="1200"/>
                  </a:spcAft>
                </a:pPr>
                <a:r>
                  <a:rPr lang="en-AU" sz="1800" dirty="0"/>
                  <a:t>Simplify</a:t>
                </a:r>
                <a:endParaRPr lang="en-AU" sz="1800" i="1" dirty="0"/>
              </a:p>
              <a:p>
                <a:pPr marL="900113">
                  <a:lnSpc>
                    <a:spcPct val="150000"/>
                  </a:lnSpc>
                  <a:spcAft>
                    <a:spcPts val="1200"/>
                  </a:spcAft>
                </a:pPr>
                <a14:m>
                  <m:oMathPara xmlns:m="http://schemas.openxmlformats.org/officeDocument/2006/math">
                    <m:oMathParaPr>
                      <m:jc m:val="left"/>
                    </m:oMathParaPr>
                    <m:oMath xmlns:m="http://schemas.openxmlformats.org/officeDocument/2006/math">
                      <m:f>
                        <m:fPr>
                          <m:ctrlPr>
                            <a:rPr lang="en-AU" sz="2000" i="1" smtClean="0">
                              <a:latin typeface="Cambria Math" panose="02040503050406030204" pitchFamily="18" charset="0"/>
                            </a:rPr>
                          </m:ctrlPr>
                        </m:fPr>
                        <m:num>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−9</m:t>
                          </m:r>
                        </m:num>
                        <m:den>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−6</m:t>
                          </m:r>
                        </m:den>
                      </m:f>
                      <m:r>
                        <a:rPr lang="en-AU" sz="2000" i="1" smtClean="0">
                          <a:latin typeface="Cambria Math" panose="02040503050406030204" pitchFamily="18" charset="0"/>
                          <a:ea typeface="Cambria Math" panose="02040503050406030204" pitchFamily="18" charset="0"/>
                        </a:rPr>
                        <m:t>×</m:t>
                      </m:r>
                      <m:f>
                        <m:fPr>
                          <m:ctrlPr>
                            <a:rPr lang="en-AU" sz="2000" i="1" smtClean="0">
                              <a:latin typeface="Cambria Math" panose="02040503050406030204" pitchFamily="18" charset="0"/>
                              <a:ea typeface="Cambria Math" panose="02040503050406030204" pitchFamily="18" charset="0"/>
                            </a:rPr>
                          </m:ctrlPr>
                        </m:fPr>
                        <m:num>
                          <m:sSup>
                            <m:sSupPr>
                              <m:ctrlPr>
                                <a:rPr lang="en-AU" sz="200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𝑥</m:t>
                              </m:r>
                            </m:e>
                            <m:sup>
                              <m:r>
                                <a:rPr lang="en-AU" sz="2000" b="0" i="1" smtClean="0">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−4</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+4</m:t>
                          </m:r>
                        </m:num>
                        <m:den>
                          <m:sSup>
                            <m:sSupPr>
                              <m:ctrlPr>
                                <a:rPr lang="en-AU" sz="200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𝑥</m:t>
                              </m:r>
                            </m:e>
                            <m:sup>
                              <m:r>
                                <a:rPr lang="en-AU" sz="2000" b="0" i="1" smtClean="0">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−3</m:t>
                          </m:r>
                        </m:den>
                      </m:f>
                    </m:oMath>
                  </m:oMathPara>
                </a14:m>
                <a:endParaRPr lang="en-AU" sz="2000" b="0" dirty="0">
                  <a:ea typeface="Cambria Math" panose="02040503050406030204" pitchFamily="18" charset="0"/>
                </a:endParaRPr>
              </a:p>
              <a:p>
                <a:pPr marL="900113">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−3)</m:t>
                          </m:r>
                        </m:num>
                        <m:den>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−2)</m:t>
                          </m:r>
                        </m:den>
                      </m:f>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−2)</m:t>
                          </m:r>
                        </m:num>
                        <m:den>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+1)</m:t>
                          </m:r>
                        </m:den>
                      </m:f>
                    </m:oMath>
                  </m:oMathPara>
                </a14:m>
                <a:endParaRPr lang="en-AU" sz="2000" b="0" dirty="0">
                  <a:ea typeface="Cambria Math" panose="02040503050406030204" pitchFamily="18" charset="0"/>
                </a:endParaRPr>
              </a:p>
              <a:p>
                <a:pPr marL="900113">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−2</m:t>
                          </m:r>
                        </m:num>
                        <m:den>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+1</m:t>
                          </m:r>
                        </m:den>
                      </m:f>
                    </m:oMath>
                  </m:oMathPara>
                </a14:m>
                <a:br>
                  <a:rPr lang="en-AU" sz="2000" b="0" dirty="0">
                    <a:ea typeface="Cambria Math" panose="02040503050406030204" pitchFamily="18" charset="0"/>
                  </a:rPr>
                </a:br>
                <a:endParaRPr lang="en-AU" sz="2000" dirty="0"/>
              </a:p>
            </p:txBody>
          </p:sp>
        </mc:Choice>
        <mc:Fallback xmlns="">
          <p:sp>
            <p:nvSpPr>
              <p:cNvPr id="8" name="TextBox 7">
                <a:extLst>
                  <a:ext uri="{FF2B5EF4-FFF2-40B4-BE49-F238E27FC236}">
                    <a16:creationId xmlns:a16="http://schemas.microsoft.com/office/drawing/2014/main" id="{EDD71DDA-999A-A7A4-A9DD-E00EED5C7985}"/>
                  </a:ext>
                </a:extLst>
              </p:cNvPr>
              <p:cNvSpPr txBox="1">
                <a:spLocks noRot="1" noChangeAspect="1" noMove="1" noResize="1" noEditPoints="1" noAdjustHandles="1" noChangeArrowheads="1" noChangeShapeType="1" noTextEdit="1"/>
              </p:cNvSpPr>
              <p:nvPr/>
            </p:nvSpPr>
            <p:spPr>
              <a:xfrm>
                <a:off x="359999" y="1820090"/>
                <a:ext cx="9347450" cy="3859191"/>
              </a:xfrm>
              <a:prstGeom prst="rect">
                <a:avLst/>
              </a:prstGeom>
              <a:blipFill>
                <a:blip r:embed="rId3"/>
                <a:stretch>
                  <a:fillRect l="-150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81FB682-AA68-BA4C-BC9B-A160FA28CC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82193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Shortcut division method.</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Outside inside method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p:txBody>
              <a:bodyPr/>
              <a:lstStyle/>
              <a:p>
                <a:pPr algn="ctr"/>
                <a:r>
                  <a:rPr lang="en-AU" sz="2400" dirty="0">
                    <a:latin typeface="+mn-lt"/>
                  </a:rPr>
                  <a:t>When </a:t>
                </a:r>
                <a14:m>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𝑎</m:t>
                        </m:r>
                      </m:num>
                      <m:den>
                        <m:r>
                          <a:rPr lang="en-AU" sz="2400" b="0" i="1" smtClean="0">
                            <a:latin typeface="Cambria Math" panose="02040503050406030204" pitchFamily="18" charset="0"/>
                          </a:rPr>
                          <m:t>𝑏</m:t>
                        </m:r>
                      </m:den>
                    </m:f>
                    <m:r>
                      <a:rPr lang="en-AU" sz="2400" i="1"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𝑐</m:t>
                        </m:r>
                      </m:num>
                      <m:den>
                        <m:r>
                          <a:rPr lang="en-AU" sz="2400" b="0" i="1" smtClean="0">
                            <a:latin typeface="Cambria Math" panose="02040503050406030204" pitchFamily="18" charset="0"/>
                            <a:ea typeface="Cambria Math" panose="02040503050406030204" pitchFamily="18" charset="0"/>
                          </a:rPr>
                          <m:t>𝑑</m:t>
                        </m:r>
                      </m:den>
                    </m:f>
                    <m:r>
                      <a:rPr lang="en-AU" sz="2400" b="0" i="1" smtClean="0">
                        <a:latin typeface="Cambria Math" panose="02040503050406030204" pitchFamily="18" charset="0"/>
                        <a:ea typeface="Cambria Math" panose="02040503050406030204" pitchFamily="18" charset="0"/>
                      </a:rPr>
                      <m:t>, </m:t>
                    </m:r>
                  </m:oMath>
                </a14:m>
                <a:r>
                  <a:rPr lang="en-AU" sz="2400" b="0" i="0" dirty="0">
                    <a:latin typeface="+mn-lt"/>
                    <a:ea typeface="Cambria Math" panose="02040503050406030204" pitchFamily="18" charset="0"/>
                  </a:rPr>
                  <a:t>where </a:t>
                </a:r>
                <a14:m>
                  <m:oMath xmlns:m="http://schemas.openxmlformats.org/officeDocument/2006/math">
                    <m:r>
                      <a:rPr lang="en-AU" sz="2400" b="0" i="1" smtClean="0">
                        <a:latin typeface="Cambria Math" panose="02040503050406030204" pitchFamily="18" charset="0"/>
                        <a:ea typeface="Cambria Math" panose="02040503050406030204" pitchFamily="18" charset="0"/>
                      </a:rPr>
                      <m:t>𝑎</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𝑏</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𝑐</m:t>
                    </m:r>
                    <m:r>
                      <a:rPr lang="en-AU" sz="2400" b="0" i="1" smtClean="0">
                        <a:latin typeface="Cambria Math" panose="02040503050406030204" pitchFamily="18" charset="0"/>
                        <a:ea typeface="Cambria Math" panose="02040503050406030204" pitchFamily="18" charset="0"/>
                      </a:rPr>
                      <m:t> </m:t>
                    </m:r>
                  </m:oMath>
                </a14:m>
                <a:r>
                  <a:rPr lang="en-AU" sz="2400" b="0" i="0" dirty="0">
                    <a:latin typeface="+mn-lt"/>
                    <a:ea typeface="Cambria Math" panose="02040503050406030204" pitchFamily="18" charset="0"/>
                  </a:rPr>
                  <a:t>and</a:t>
                </a:r>
                <a14:m>
                  <m:oMath xmlns:m="http://schemas.openxmlformats.org/officeDocument/2006/math">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𝑑</m:t>
                    </m:r>
                    <m:r>
                      <a:rPr lang="en-AU" sz="2400" b="0" i="1" smtClean="0">
                        <a:latin typeface="Cambria Math" panose="02040503050406030204" pitchFamily="18" charset="0"/>
                        <a:ea typeface="Cambria Math" panose="02040503050406030204" pitchFamily="18" charset="0"/>
                      </a:rPr>
                      <m:t> </m:t>
                    </m:r>
                  </m:oMath>
                </a14:m>
                <a:r>
                  <a:rPr lang="en-AU" sz="2400" b="0" i="0" dirty="0">
                    <a:latin typeface="+mn-lt"/>
                    <a:ea typeface="Cambria Math" panose="02040503050406030204" pitchFamily="18" charset="0"/>
                  </a:rPr>
                  <a:t>are expressions,</a:t>
                </a:r>
              </a:p>
              <a:p>
                <a:pPr algn="ctr"/>
                <a:r>
                  <a:rPr lang="en-AU" sz="2400" b="0" i="0" dirty="0">
                    <a:latin typeface="+mn-lt"/>
                    <a:ea typeface="Cambria Math" panose="02040503050406030204" pitchFamily="18" charset="0"/>
                  </a:rPr>
                  <a:t> then the outside expressions multiplied are the numerator </a:t>
                </a:r>
              </a:p>
              <a:p>
                <a:pPr algn="ctr"/>
                <a:r>
                  <a:rPr lang="en-AU" sz="2400" b="0" i="0" dirty="0">
                    <a:latin typeface="+mn-lt"/>
                    <a:ea typeface="Cambria Math" panose="02040503050406030204" pitchFamily="18" charset="0"/>
                  </a:rPr>
                  <a:t>and the inside expressions are the denominator. </a:t>
                </a:r>
                <a14:m>
                  <m:oMath xmlns:m="http://schemas.openxmlformats.org/officeDocument/2006/math">
                    <m:r>
                      <a:rPr lang="en-AU" sz="2400" b="0" i="0" smtClean="0">
                        <a:latin typeface="Cambria Math" panose="02040503050406030204" pitchFamily="18" charset="0"/>
                        <a:ea typeface="Cambria Math" panose="02040503050406030204" pitchFamily="18" charset="0"/>
                      </a:rPr>
                      <m:t> </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𝑎</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𝑑</m:t>
                        </m:r>
                      </m:num>
                      <m:den>
                        <m:r>
                          <a:rPr lang="en-AU" sz="2400" b="0" i="1" smtClean="0">
                            <a:latin typeface="Cambria Math" panose="02040503050406030204" pitchFamily="18" charset="0"/>
                            <a:ea typeface="Cambria Math" panose="02040503050406030204" pitchFamily="18" charset="0"/>
                          </a:rPr>
                          <m:t>𝑏</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m:t>
                        </m:r>
                      </m:den>
                    </m:f>
                  </m:oMath>
                </a14:m>
                <a:endParaRPr lang="en-AU" sz="2400" dirty="0">
                  <a:latin typeface="+mn-lt"/>
                </a:endParaRP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pic>
        <p:nvPicPr>
          <p:cNvPr id="7" name="Picture 6" descr="Short cut arrow picture">
            <a:extLst>
              <a:ext uri="{FF2B5EF4-FFF2-40B4-BE49-F238E27FC236}">
                <a16:creationId xmlns:a16="http://schemas.microsoft.com/office/drawing/2014/main" id="{B5424C5B-F2BD-2DF6-B44B-B6876D040531}"/>
              </a:ext>
            </a:extLst>
          </p:cNvPr>
          <p:cNvPicPr>
            <a:picLocks noChangeAspect="1"/>
          </p:cNvPicPr>
          <p:nvPr/>
        </p:nvPicPr>
        <p:blipFill>
          <a:blip r:embed="rId3"/>
          <a:stretch>
            <a:fillRect/>
          </a:stretch>
        </p:blipFill>
        <p:spPr>
          <a:xfrm>
            <a:off x="4368976" y="4206326"/>
            <a:ext cx="2609984" cy="1378021"/>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8668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t>To be able to solve problems involving algebraic fractions.</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 can add and subtract algebraic fractions.</a:t>
            </a:r>
          </a:p>
          <a:p>
            <a:pPr marL="342900" lvl="0" indent="-342900">
              <a:lnSpc>
                <a:spcPct val="150000"/>
              </a:lnSpc>
              <a:spcAft>
                <a:spcPts val="1200"/>
              </a:spcAft>
              <a:buFont typeface="Arial" panose="020B0604020202020204" pitchFamily="34" charset="0"/>
              <a:buChar char="•"/>
            </a:pPr>
            <a:r>
              <a:rPr lang="en-AU" sz="2000" dirty="0"/>
              <a:t>I can multiply and divide algebraic fractions.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Same surface, different deep.</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Simplify</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723C3A5-19BA-F1E5-02F2-4082A4C1D05B}"/>
                  </a:ext>
                </a:extLst>
              </p:cNvPr>
              <p:cNvGraphicFramePr>
                <a:graphicFrameLocks noGrp="1"/>
              </p:cNvGraphicFramePr>
              <p:nvPr>
                <p:extLst>
                  <p:ext uri="{D42A27DB-BD31-4B8C-83A1-F6EECF244321}">
                    <p14:modId xmlns:p14="http://schemas.microsoft.com/office/powerpoint/2010/main" val="199738403"/>
                  </p:ext>
                </p:extLst>
              </p:nvPr>
            </p:nvGraphicFramePr>
            <p:xfrm>
              <a:off x="2032000" y="2275480"/>
              <a:ext cx="8128000" cy="3600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4195025340"/>
                        </a:ext>
                      </a:extLst>
                    </a:gridCol>
                    <a:gridCol w="4064000">
                      <a:extLst>
                        <a:ext uri="{9D8B030D-6E8A-4147-A177-3AD203B41FA5}">
                          <a16:colId xmlns:a16="http://schemas.microsoft.com/office/drawing/2014/main" val="3713320086"/>
                        </a:ext>
                      </a:extLst>
                    </a:gridCol>
                  </a:tblGrid>
                  <a:tr h="180000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3</m:t>
                                    </m:r>
                                    <m:r>
                                      <a:rPr lang="en-AU" sz="2400" b="0" i="1" smtClean="0">
                                        <a:latin typeface="Cambria Math" panose="02040503050406030204" pitchFamily="18" charset="0"/>
                                      </a:rPr>
                                      <m:t>𝑎</m:t>
                                    </m:r>
                                  </m:num>
                                  <m:den>
                                    <m:r>
                                      <a:rPr lang="en-AU" sz="2400" b="0" i="1" smtClean="0">
                                        <a:latin typeface="Cambria Math" panose="02040503050406030204" pitchFamily="18" charset="0"/>
                                      </a:rPr>
                                      <m:t>4</m:t>
                                    </m:r>
                                  </m:den>
                                </m:f>
                                <m:r>
                                  <a:rPr lang="en-AU" sz="2400" i="1"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𝑎</m:t>
                                    </m:r>
                                  </m:num>
                                  <m:den>
                                    <m:r>
                                      <a:rPr lang="en-AU" sz="2400" b="0" i="1" smtClean="0">
                                        <a:latin typeface="Cambria Math" panose="02040503050406030204" pitchFamily="18" charset="0"/>
                                        <a:ea typeface="Cambria Math" panose="02040503050406030204" pitchFamily="18" charset="0"/>
                                      </a:rPr>
                                      <m:t>5</m:t>
                                    </m:r>
                                  </m:den>
                                </m:f>
                              </m:oMath>
                            </m:oMathPara>
                          </a14:m>
                          <a:endParaRPr lang="en-AU" sz="2400" dirty="0">
                            <a:latin typeface="+mn-lt"/>
                          </a:endParaRP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3</m:t>
                                    </m:r>
                                    <m:r>
                                      <a:rPr lang="en-AU" sz="2400" b="0" i="1" smtClean="0">
                                        <a:latin typeface="Cambria Math" panose="02040503050406030204" pitchFamily="18" charset="0"/>
                                      </a:rPr>
                                      <m:t>𝑎</m:t>
                                    </m:r>
                                  </m:num>
                                  <m:den>
                                    <m:r>
                                      <a:rPr lang="en-AU" sz="2400" b="0" i="1" smtClean="0">
                                        <a:latin typeface="Cambria Math" panose="02040503050406030204" pitchFamily="18" charset="0"/>
                                      </a:rPr>
                                      <m:t>4</m:t>
                                    </m:r>
                                  </m:den>
                                </m:f>
                                <m:r>
                                  <a:rPr lang="en-AU" sz="2400" b="0" i="1"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𝑎</m:t>
                                    </m:r>
                                  </m:num>
                                  <m:den>
                                    <m:r>
                                      <a:rPr lang="en-AU" sz="2400" b="0" i="1" smtClean="0">
                                        <a:latin typeface="Cambria Math" panose="02040503050406030204" pitchFamily="18" charset="0"/>
                                        <a:ea typeface="Cambria Math" panose="02040503050406030204" pitchFamily="18" charset="0"/>
                                      </a:rPr>
                                      <m:t>5</m:t>
                                    </m:r>
                                  </m:den>
                                </m:f>
                              </m:oMath>
                            </m:oMathPara>
                          </a14:m>
                          <a:endParaRPr lang="en-AU" sz="2400" dirty="0">
                            <a:latin typeface="+mn-lt"/>
                          </a:endParaRPr>
                        </a:p>
                        <a:p>
                          <a:pPr>
                            <a:spcAft>
                              <a:spcPts val="1200"/>
                            </a:spcAft>
                          </a:pPr>
                          <a:endParaRPr lang="en-AU" dirty="0">
                            <a:latin typeface="+mn-lt"/>
                          </a:endParaRPr>
                        </a:p>
                      </a:txBody>
                      <a:tcPr/>
                    </a:tc>
                    <a:extLst>
                      <a:ext uri="{0D108BD9-81ED-4DB2-BD59-A6C34878D82A}">
                        <a16:rowId xmlns:a16="http://schemas.microsoft.com/office/drawing/2014/main" val="167036999"/>
                      </a:ext>
                    </a:extLst>
                  </a:tr>
                  <a:tr h="180000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3</m:t>
                                    </m:r>
                                    <m:r>
                                      <a:rPr lang="en-AU" sz="2400" b="0" i="1" smtClean="0">
                                        <a:latin typeface="Cambria Math" panose="02040503050406030204" pitchFamily="18" charset="0"/>
                                      </a:rPr>
                                      <m:t>𝑎</m:t>
                                    </m:r>
                                  </m:num>
                                  <m:den>
                                    <m:r>
                                      <a:rPr lang="en-AU" sz="2400" b="0" i="1" smtClean="0">
                                        <a:latin typeface="Cambria Math" panose="02040503050406030204" pitchFamily="18" charset="0"/>
                                      </a:rPr>
                                      <m:t>4</m:t>
                                    </m:r>
                                  </m:den>
                                </m:f>
                                <m:r>
                                  <a:rPr lang="en-AU" sz="2400" b="0" i="1" smtClean="0">
                                    <a:latin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𝑎</m:t>
                                    </m:r>
                                  </m:num>
                                  <m:den>
                                    <m:r>
                                      <a:rPr lang="en-AU" sz="2400" b="0" i="1" smtClean="0">
                                        <a:latin typeface="Cambria Math" panose="02040503050406030204" pitchFamily="18" charset="0"/>
                                        <a:ea typeface="Cambria Math" panose="02040503050406030204" pitchFamily="18" charset="0"/>
                                      </a:rPr>
                                      <m:t>5</m:t>
                                    </m:r>
                                  </m:den>
                                </m:f>
                              </m:oMath>
                            </m:oMathPara>
                          </a14:m>
                          <a:endParaRPr lang="en-AU" sz="2400" dirty="0">
                            <a:latin typeface="+mn-lt"/>
                          </a:endParaRPr>
                        </a:p>
                        <a:p>
                          <a:pPr>
                            <a:spcAft>
                              <a:spcPts val="1200"/>
                            </a:spcAft>
                          </a:pPr>
                          <a:endParaRPr lang="en-AU" dirty="0">
                            <a:latin typeface="+mn-lt"/>
                          </a:endParaRP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3</m:t>
                                    </m:r>
                                    <m:r>
                                      <a:rPr lang="en-AU" sz="2400" b="0" i="1" smtClean="0">
                                        <a:latin typeface="Cambria Math" panose="02040503050406030204" pitchFamily="18" charset="0"/>
                                      </a:rPr>
                                      <m:t>𝑎</m:t>
                                    </m:r>
                                  </m:num>
                                  <m:den>
                                    <m:r>
                                      <a:rPr lang="en-AU" sz="2400" b="0" i="1" smtClean="0">
                                        <a:latin typeface="Cambria Math" panose="02040503050406030204" pitchFamily="18" charset="0"/>
                                      </a:rPr>
                                      <m:t>4</m:t>
                                    </m:r>
                                  </m:den>
                                </m:f>
                                <m:r>
                                  <a:rPr lang="en-AU" sz="2400" b="0" i="1" smtClean="0">
                                    <a:latin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𝑎</m:t>
                                    </m:r>
                                  </m:num>
                                  <m:den>
                                    <m:r>
                                      <a:rPr lang="en-AU" sz="2400" b="0" i="1" smtClean="0">
                                        <a:latin typeface="Cambria Math" panose="02040503050406030204" pitchFamily="18" charset="0"/>
                                        <a:ea typeface="Cambria Math" panose="02040503050406030204" pitchFamily="18" charset="0"/>
                                      </a:rPr>
                                      <m:t>5</m:t>
                                    </m:r>
                                  </m:den>
                                </m:f>
                              </m:oMath>
                            </m:oMathPara>
                          </a14:m>
                          <a:endParaRPr lang="en-AU" sz="2400" dirty="0">
                            <a:latin typeface="+mn-lt"/>
                          </a:endParaRPr>
                        </a:p>
                        <a:p>
                          <a:pPr>
                            <a:spcAft>
                              <a:spcPts val="1200"/>
                            </a:spcAft>
                          </a:pPr>
                          <a:endParaRPr lang="en-AU" dirty="0">
                            <a:latin typeface="+mn-lt"/>
                          </a:endParaRPr>
                        </a:p>
                      </a:txBody>
                      <a:tcPr/>
                    </a:tc>
                    <a:extLst>
                      <a:ext uri="{0D108BD9-81ED-4DB2-BD59-A6C34878D82A}">
                        <a16:rowId xmlns:a16="http://schemas.microsoft.com/office/drawing/2014/main" val="1640466119"/>
                      </a:ext>
                    </a:extLst>
                  </a:tr>
                </a:tbl>
              </a:graphicData>
            </a:graphic>
          </p:graphicFrame>
        </mc:Choice>
        <mc:Fallback xmlns="">
          <p:graphicFrame>
            <p:nvGraphicFramePr>
              <p:cNvPr id="6" name="Table 5">
                <a:extLst>
                  <a:ext uri="{FF2B5EF4-FFF2-40B4-BE49-F238E27FC236}">
                    <a16:creationId xmlns:a16="http://schemas.microsoft.com/office/drawing/2014/main" id="{5723C3A5-19BA-F1E5-02F2-4082A4C1D05B}"/>
                  </a:ext>
                </a:extLst>
              </p:cNvPr>
              <p:cNvGraphicFramePr>
                <a:graphicFrameLocks noGrp="1"/>
              </p:cNvGraphicFramePr>
              <p:nvPr>
                <p:extLst>
                  <p:ext uri="{D42A27DB-BD31-4B8C-83A1-F6EECF244321}">
                    <p14:modId xmlns:p14="http://schemas.microsoft.com/office/powerpoint/2010/main" val="199738403"/>
                  </p:ext>
                </p:extLst>
              </p:nvPr>
            </p:nvGraphicFramePr>
            <p:xfrm>
              <a:off x="2032000" y="2275480"/>
              <a:ext cx="8128000" cy="3600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4195025340"/>
                        </a:ext>
                      </a:extLst>
                    </a:gridCol>
                    <a:gridCol w="4064000">
                      <a:extLst>
                        <a:ext uri="{9D8B030D-6E8A-4147-A177-3AD203B41FA5}">
                          <a16:colId xmlns:a16="http://schemas.microsoft.com/office/drawing/2014/main" val="3713320086"/>
                        </a:ext>
                      </a:extLst>
                    </a:gridCol>
                  </a:tblGrid>
                  <a:tr h="1800000">
                    <a:tc>
                      <a:txBody>
                        <a:bodyPr/>
                        <a:lstStyle/>
                        <a:p>
                          <a:endParaRPr lang="en-US"/>
                        </a:p>
                      </a:txBody>
                      <a:tcPr>
                        <a:blipFill>
                          <a:blip r:embed="rId3"/>
                          <a:stretch>
                            <a:fillRect l="-150" t="-338" r="-100300" b="-100338"/>
                          </a:stretch>
                        </a:blipFill>
                      </a:tcPr>
                    </a:tc>
                    <a:tc>
                      <a:txBody>
                        <a:bodyPr/>
                        <a:lstStyle/>
                        <a:p>
                          <a:endParaRPr lang="en-US"/>
                        </a:p>
                      </a:txBody>
                      <a:tcPr>
                        <a:blipFill>
                          <a:blip r:embed="rId3"/>
                          <a:stretch>
                            <a:fillRect l="-100150" t="-338" r="-300" b="-100338"/>
                          </a:stretch>
                        </a:blipFill>
                      </a:tcPr>
                    </a:tc>
                    <a:extLst>
                      <a:ext uri="{0D108BD9-81ED-4DB2-BD59-A6C34878D82A}">
                        <a16:rowId xmlns:a16="http://schemas.microsoft.com/office/drawing/2014/main" val="167036999"/>
                      </a:ext>
                    </a:extLst>
                  </a:tr>
                  <a:tr h="1800000">
                    <a:tc>
                      <a:txBody>
                        <a:bodyPr/>
                        <a:lstStyle/>
                        <a:p>
                          <a:endParaRPr lang="en-US"/>
                        </a:p>
                      </a:txBody>
                      <a:tcPr>
                        <a:blipFill>
                          <a:blip r:embed="rId3"/>
                          <a:stretch>
                            <a:fillRect l="-150" t="-100678" r="-100300" b="-678"/>
                          </a:stretch>
                        </a:blipFill>
                      </a:tcPr>
                    </a:tc>
                    <a:tc>
                      <a:txBody>
                        <a:bodyPr/>
                        <a:lstStyle/>
                        <a:p>
                          <a:endParaRPr lang="en-US"/>
                        </a:p>
                      </a:txBody>
                      <a:tcPr>
                        <a:blipFill>
                          <a:blip r:embed="rId3"/>
                          <a:stretch>
                            <a:fillRect l="-100150" t="-100678" r="-300" b="-678"/>
                          </a:stretch>
                        </a:blipFill>
                      </a:tcPr>
                    </a:tc>
                    <a:extLst>
                      <a:ext uri="{0D108BD9-81ED-4DB2-BD59-A6C34878D82A}">
                        <a16:rowId xmlns:a16="http://schemas.microsoft.com/office/drawing/2014/main" val="1640466119"/>
                      </a:ext>
                    </a:extLst>
                  </a:tr>
                </a:tbl>
              </a:graphicData>
            </a:graphic>
          </p:graphicFrame>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D63A-AB76-43FB-AD0A-125F166F8B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F6FB71-36AC-CD30-71E0-51E0FE8DFC9F}"/>
              </a:ext>
            </a:extLst>
          </p:cNvPr>
          <p:cNvSpPr>
            <a:spLocks noGrp="1"/>
          </p:cNvSpPr>
          <p:nvPr>
            <p:ph type="title"/>
          </p:nvPr>
        </p:nvSpPr>
        <p:spPr/>
        <p:txBody>
          <a:bodyPr/>
          <a:lstStyle/>
          <a:p>
            <a:r>
              <a:rPr lang="en-AU" dirty="0">
                <a:latin typeface="+mj-lt"/>
              </a:rPr>
              <a:t>Speed dating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332120-148A-4F4C-D700-8EFC3579D491}"/>
                  </a:ext>
                </a:extLst>
              </p:cNvPr>
              <p:cNvSpPr txBox="1"/>
              <p:nvPr/>
            </p:nvSpPr>
            <p:spPr>
              <a:xfrm>
                <a:off x="360000" y="1120565"/>
                <a:ext cx="11484000" cy="1464825"/>
              </a:xfrm>
              <a:prstGeom prst="rect">
                <a:avLst/>
              </a:prstGeom>
              <a:noFill/>
            </p:spPr>
            <p:txBody>
              <a:bodyPr wrap="square">
                <a:spAutoFit/>
              </a:bodyPr>
              <a:lstStyle/>
              <a:p>
                <a:pPr lvl="0">
                  <a:lnSpc>
                    <a:spcPct val="150000"/>
                  </a:lnSpc>
                  <a:spcAft>
                    <a:spcPts val="1200"/>
                  </a:spcAft>
                </a:pPr>
                <a:r>
                  <a:rPr lang="en-AU" dirty="0">
                    <a:effectLst/>
                    <a:ea typeface="Calibri" panose="020F0502020204030204" pitchFamily="34" charset="0"/>
                  </a:rPr>
                  <a:t>If </a:t>
                </a:r>
                <a14:m>
                  <m:oMath xmlns:m="http://schemas.openxmlformats.org/officeDocument/2006/math">
                    <m:r>
                      <a:rPr lang="en-AU" i="1">
                        <a:effectLst/>
                        <a:latin typeface="Cambria Math" panose="02040503050406030204" pitchFamily="18" charset="0"/>
                        <a:ea typeface="Calibri" panose="020F0502020204030204" pitchFamily="34" charset="0"/>
                      </a:rPr>
                      <m:t>𝑎</m:t>
                    </m:r>
                  </m:oMath>
                </a14:m>
                <a:r>
                  <a:rPr lang="en-AU" dirty="0">
                    <a:effectLst/>
                    <a:ea typeface="Calibri" panose="020F0502020204030204" pitchFamily="34" charset="0"/>
                  </a:rPr>
                  <a:t> is a positive number, how can we know if </a:t>
                </a:r>
                <a14:m>
                  <m:oMath xmlns:m="http://schemas.openxmlformats.org/officeDocument/2006/math">
                    <m:f>
                      <m:fPr>
                        <m:ctrlPr>
                          <a:rPr lang="en-AU" i="1">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𝑎</m:t>
                        </m:r>
                      </m:num>
                      <m:den>
                        <m:r>
                          <a:rPr lang="en-AU" i="1">
                            <a:effectLst/>
                            <a:latin typeface="Cambria Math" panose="02040503050406030204" pitchFamily="18" charset="0"/>
                            <a:ea typeface="Calibri" panose="020F0502020204030204" pitchFamily="34" charset="0"/>
                          </a:rPr>
                          <m:t>2</m:t>
                        </m:r>
                      </m:den>
                    </m:f>
                    <m:r>
                      <a:rPr lang="en-AU" i="1">
                        <a:effectLst/>
                        <a:latin typeface="Cambria Math" panose="02040503050406030204" pitchFamily="18" charset="0"/>
                        <a:ea typeface="Calibri" panose="020F0502020204030204" pitchFamily="34" charset="0"/>
                      </a:rPr>
                      <m:t>+</m:t>
                    </m:r>
                    <m:f>
                      <m:fPr>
                        <m:ctrlPr>
                          <a:rPr lang="en-AU" i="1">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𝑎</m:t>
                        </m:r>
                      </m:num>
                      <m:den>
                        <m:r>
                          <a:rPr lang="en-AU" i="1">
                            <a:effectLst/>
                            <a:latin typeface="Cambria Math" panose="02040503050406030204" pitchFamily="18" charset="0"/>
                            <a:ea typeface="Calibri" panose="020F0502020204030204" pitchFamily="34" charset="0"/>
                          </a:rPr>
                          <m:t>3</m:t>
                        </m:r>
                      </m:den>
                    </m:f>
                  </m:oMath>
                </a14:m>
                <a:r>
                  <a:rPr lang="en-AU" dirty="0">
                    <a:effectLst/>
                    <a:ea typeface="Yu Mincho" panose="02020400000000000000" pitchFamily="18" charset="-128"/>
                  </a:rPr>
                  <a:t> is greater than or less than </a:t>
                </a:r>
                <a14:m>
                  <m:oMath xmlns:m="http://schemas.openxmlformats.org/officeDocument/2006/math">
                    <m:r>
                      <a:rPr lang="en-AU" i="1">
                        <a:effectLst/>
                        <a:latin typeface="Cambria Math" panose="02040503050406030204" pitchFamily="18" charset="0"/>
                        <a:ea typeface="Calibri" panose="020F0502020204030204" pitchFamily="34" charset="0"/>
                      </a:rPr>
                      <m:t>𝑎</m:t>
                    </m:r>
                  </m:oMath>
                </a14:m>
                <a:r>
                  <a:rPr lang="en-AU" dirty="0">
                    <a:effectLst/>
                    <a:ea typeface="Yu Mincho" panose="02020400000000000000" pitchFamily="18" charset="-128"/>
                  </a:rPr>
                  <a:t>?</a:t>
                </a:r>
              </a:p>
              <a:p>
                <a:pPr lvl="0">
                  <a:lnSpc>
                    <a:spcPct val="150000"/>
                  </a:lnSpc>
                  <a:spcAft>
                    <a:spcPts val="1200"/>
                  </a:spcAft>
                </a:pPr>
                <a:r>
                  <a:rPr lang="en-AU" dirty="0">
                    <a:effectLst/>
                    <a:ea typeface="Yu Mincho" panose="02020400000000000000" pitchFamily="18" charset="-128"/>
                  </a:rPr>
                  <a:t>Give reasons for your answer.</a:t>
                </a:r>
                <a:endParaRPr lang="en-AU" dirty="0">
                  <a:effectLst/>
                  <a:ea typeface="Calibri" panose="020F0502020204030204" pitchFamily="34" charset="0"/>
                </a:endParaRPr>
              </a:p>
            </p:txBody>
          </p:sp>
        </mc:Choice>
        <mc:Fallback xmlns="">
          <p:sp>
            <p:nvSpPr>
              <p:cNvPr id="5" name="TextBox 4">
                <a:extLst>
                  <a:ext uri="{FF2B5EF4-FFF2-40B4-BE49-F238E27FC236}">
                    <a16:creationId xmlns:a16="http://schemas.microsoft.com/office/drawing/2014/main" id="{45332120-148A-4F4C-D700-8EFC3579D491}"/>
                  </a:ext>
                </a:extLst>
              </p:cNvPr>
              <p:cNvSpPr txBox="1">
                <a:spLocks noRot="1" noChangeAspect="1" noMove="1" noResize="1" noEditPoints="1" noAdjustHandles="1" noChangeArrowheads="1" noChangeShapeType="1" noTextEdit="1"/>
              </p:cNvSpPr>
              <p:nvPr/>
            </p:nvSpPr>
            <p:spPr>
              <a:xfrm>
                <a:off x="360000" y="1120565"/>
                <a:ext cx="11484000" cy="1464825"/>
              </a:xfrm>
              <a:prstGeom prst="rect">
                <a:avLst/>
              </a:prstGeom>
              <a:blipFill>
                <a:blip r:embed="rId3"/>
                <a:stretch>
                  <a:fillRect l="-796" b="-958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AD1398B-60C6-B0C7-D892-F6E8CAA591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8629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Compare the pair(1)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A783B8E-608D-21C6-AFBD-030CCDDB9F5E}"/>
                  </a:ext>
                </a:extLst>
              </p:cNvPr>
              <p:cNvSpPr>
                <a:spLocks noGrp="1"/>
              </p:cNvSpPr>
              <p:nvPr>
                <p:ph type="body" sz="quarter" idx="17"/>
              </p:nvPr>
            </p:nvSpPr>
            <p:spPr>
              <a:xfrm>
                <a:off x="360000" y="1042365"/>
                <a:ext cx="11484000" cy="652896"/>
              </a:xfrm>
            </p:spPr>
            <p:txBody>
              <a:bodyPr/>
              <a:lstStyle/>
              <a:p>
                <a:r>
                  <a:rPr lang="en-AU" dirty="0">
                    <a:latin typeface="+mn-lt"/>
                  </a:rPr>
                  <a:t>Suzie and Kirby were asked to solve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𝑎</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𝑎</m:t>
                        </m:r>
                      </m:num>
                      <m:den>
                        <m:r>
                          <a:rPr lang="en-AU" b="0" i="1" smtClean="0">
                            <a:latin typeface="Cambria Math" panose="02040503050406030204" pitchFamily="18" charset="0"/>
                          </a:rPr>
                          <m:t>5</m:t>
                        </m:r>
                      </m:den>
                    </m:f>
                  </m:oMath>
                </a14:m>
                <a:endParaRPr lang="en-AU" dirty="0">
                  <a:latin typeface="+mn-lt"/>
                </a:endParaRPr>
              </a:p>
            </p:txBody>
          </p:sp>
        </mc:Choice>
        <mc:Fallback xmlns="">
          <p:sp>
            <p:nvSpPr>
              <p:cNvPr id="5" name="Text Placeholder 4">
                <a:extLst>
                  <a:ext uri="{FF2B5EF4-FFF2-40B4-BE49-F238E27FC236}">
                    <a16:creationId xmlns:a16="http://schemas.microsoft.com/office/drawing/2014/main" id="{DA783B8E-608D-21C6-AFBD-030CCDDB9F5E}"/>
                  </a:ext>
                </a:extLst>
              </p:cNvPr>
              <p:cNvSpPr>
                <a:spLocks noGrp="1" noRot="1" noChangeAspect="1" noMove="1" noResize="1" noEditPoints="1" noAdjustHandles="1" noChangeArrowheads="1" noChangeShapeType="1" noTextEdit="1"/>
              </p:cNvSpPr>
              <p:nvPr>
                <p:ph type="body" sz="quarter" idx="17"/>
              </p:nvPr>
            </p:nvSpPr>
            <p:spPr>
              <a:xfrm>
                <a:off x="360000" y="1042365"/>
                <a:ext cx="11484000" cy="652896"/>
              </a:xfrm>
              <a:blipFill>
                <a:blip r:embed="rId4"/>
                <a:stretch>
                  <a:fillRect l="-1327" b="-5607"/>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23FFEF36-9B5B-9E74-011F-917BAA313A51}"/>
              </a:ext>
            </a:extLst>
          </p:cNvPr>
          <p:cNvSpPr txBox="1">
            <a:spLocks/>
          </p:cNvSpPr>
          <p:nvPr/>
        </p:nvSpPr>
        <p:spPr>
          <a:xfrm>
            <a:off x="360000" y="1798218"/>
            <a:ext cx="5390400"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latin typeface="+mn-lt"/>
              </a:rPr>
              <a:t>Suzie’s way – Common denominator method</a:t>
            </a:r>
            <a:endParaRPr lang="en-AU" dirty="0">
              <a:latin typeface="+mn-lt"/>
            </a:endParaRPr>
          </a:p>
          <a:p>
            <a:endParaRPr lang="en-AU" dirty="0">
              <a:latin typeface="+mn-lt"/>
            </a:endParaRPr>
          </a:p>
        </p:txBody>
      </p:sp>
      <p:sp>
        <p:nvSpPr>
          <p:cNvPr id="10" name="Speech Bubble: Rectangle with Corners Rounded 9">
            <a:extLst>
              <a:ext uri="{FF2B5EF4-FFF2-40B4-BE49-F238E27FC236}">
                <a16:creationId xmlns:a16="http://schemas.microsoft.com/office/drawing/2014/main" id="{D8684CDB-8FFE-FBD9-E826-F2AF0DCE61B7}"/>
              </a:ext>
            </a:extLst>
          </p:cNvPr>
          <p:cNvSpPr/>
          <p:nvPr/>
        </p:nvSpPr>
        <p:spPr>
          <a:xfrm>
            <a:off x="359999" y="2446777"/>
            <a:ext cx="2844111" cy="3837073"/>
          </a:xfrm>
          <a:prstGeom prst="wedgeRoundRectCallout">
            <a:avLst>
              <a:gd name="adj1" fmla="val -21347"/>
              <a:gd name="adj2" fmla="val 59228"/>
              <a:gd name="adj3" fmla="val 16667"/>
            </a:avLst>
          </a:prstGeom>
        </p:spPr>
        <p:style>
          <a:lnRef idx="2">
            <a:schemeClr val="accent1"/>
          </a:lnRef>
          <a:fillRef idx="1">
            <a:schemeClr val="lt1"/>
          </a:fillRef>
          <a:effectRef idx="0">
            <a:schemeClr val="accent1"/>
          </a:effectRef>
          <a:fontRef idx="minor">
            <a:schemeClr val="dk1"/>
          </a:fontRef>
        </p:style>
        <p:txBody>
          <a:bodyPr rtlCol="0" anchor="ctr" anchorCtr="1"/>
          <a:lstStyle/>
          <a:p>
            <a:pPr>
              <a:lnSpc>
                <a:spcPct val="150000"/>
              </a:lnSpc>
              <a:spcAft>
                <a:spcPts val="1200"/>
              </a:spcAft>
            </a:pPr>
            <a:r>
              <a:rPr lang="en-AU" sz="1600" dirty="0"/>
              <a:t>I identified the denominators, 4 and 5. I then found the lowest common denominator, which was 20. I then rewrote each fraction with its equivalent fraction, but with a denominator of 20, before adding them together.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87E236-AE9C-AA03-68F8-598C47D54D3E}"/>
                  </a:ext>
                </a:extLst>
              </p:cNvPr>
              <p:cNvSpPr txBox="1"/>
              <p:nvPr/>
            </p:nvSpPr>
            <p:spPr>
              <a:xfrm>
                <a:off x="3534232" y="2446777"/>
                <a:ext cx="2339999" cy="3698833"/>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𝑎</m:t>
                          </m:r>
                        </m:num>
                        <m:den>
                          <m:r>
                            <a:rPr lang="en-AU" i="1">
                              <a:latin typeface="Cambria Math" panose="02040503050406030204" pitchFamily="18" charset="0"/>
                            </a:rPr>
                            <m:t>4</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15</m:t>
                          </m:r>
                          <m:r>
                            <a:rPr lang="en-AU" i="1">
                              <a:latin typeface="Cambria Math" panose="02040503050406030204" pitchFamily="18" charset="0"/>
                            </a:rPr>
                            <m:t>𝑎</m:t>
                          </m:r>
                        </m:num>
                        <m:den>
                          <m:r>
                            <a:rPr lang="en-AU" i="1">
                              <a:latin typeface="Cambria Math" panose="02040503050406030204" pitchFamily="18" charset="0"/>
                            </a:rPr>
                            <m:t>20</m:t>
                          </m:r>
                        </m:den>
                      </m:f>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m:t>
                          </m:r>
                          <m:r>
                            <a:rPr lang="en-AU" i="1">
                              <a:latin typeface="Cambria Math" panose="02040503050406030204" pitchFamily="18" charset="0"/>
                            </a:rPr>
                            <m:t>𝑎</m:t>
                          </m:r>
                        </m:num>
                        <m:den>
                          <m:r>
                            <a:rPr lang="en-AU" i="1">
                              <a:latin typeface="Cambria Math" panose="02040503050406030204" pitchFamily="18" charset="0"/>
                            </a:rPr>
                            <m:t>5</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8</m:t>
                          </m:r>
                          <m:r>
                            <a:rPr lang="en-AU" i="1">
                              <a:latin typeface="Cambria Math" panose="02040503050406030204" pitchFamily="18" charset="0"/>
                            </a:rPr>
                            <m:t>𝑎</m:t>
                          </m:r>
                        </m:num>
                        <m:den>
                          <m:r>
                            <a:rPr lang="en-AU" i="1">
                              <a:latin typeface="Cambria Math" panose="02040503050406030204" pitchFamily="18" charset="0"/>
                            </a:rPr>
                            <m:t>20</m:t>
                          </m:r>
                        </m:den>
                      </m:f>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15</m:t>
                          </m:r>
                          <m:r>
                            <a:rPr lang="en-AU" i="1">
                              <a:latin typeface="Cambria Math" panose="02040503050406030204" pitchFamily="18" charset="0"/>
                            </a:rPr>
                            <m:t>𝑎</m:t>
                          </m:r>
                        </m:num>
                        <m:den>
                          <m:r>
                            <a:rPr lang="en-AU" i="1">
                              <a:latin typeface="Cambria Math" panose="02040503050406030204" pitchFamily="18" charset="0"/>
                            </a:rPr>
                            <m:t>20</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8</m:t>
                          </m:r>
                          <m:r>
                            <a:rPr lang="en-AU" i="1">
                              <a:latin typeface="Cambria Math" panose="02040503050406030204" pitchFamily="18" charset="0"/>
                            </a:rPr>
                            <m:t>𝑎</m:t>
                          </m:r>
                        </m:num>
                        <m:den>
                          <m:r>
                            <a:rPr lang="en-AU" i="1">
                              <a:latin typeface="Cambria Math" panose="02040503050406030204" pitchFamily="18" charset="0"/>
                            </a:rPr>
                            <m:t>20</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23</m:t>
                          </m:r>
                          <m:r>
                            <a:rPr lang="en-AU" i="1">
                              <a:latin typeface="Cambria Math" panose="02040503050406030204" pitchFamily="18" charset="0"/>
                            </a:rPr>
                            <m:t>𝑎</m:t>
                          </m:r>
                        </m:num>
                        <m:den>
                          <m:r>
                            <a:rPr lang="en-AU" i="1">
                              <a:latin typeface="Cambria Math" panose="02040503050406030204" pitchFamily="18" charset="0"/>
                            </a:rPr>
                            <m:t>20</m:t>
                          </m:r>
                        </m:den>
                      </m:f>
                    </m:oMath>
                  </m:oMathPara>
                </a14:m>
                <a:endParaRPr lang="en-US" i="1" dirty="0"/>
              </a:p>
            </p:txBody>
          </p:sp>
        </mc:Choice>
        <mc:Fallback xmlns="">
          <p:sp>
            <p:nvSpPr>
              <p:cNvPr id="12" name="TextBox 11">
                <a:extLst>
                  <a:ext uri="{FF2B5EF4-FFF2-40B4-BE49-F238E27FC236}">
                    <a16:creationId xmlns:a16="http://schemas.microsoft.com/office/drawing/2014/main" id="{A787E236-AE9C-AA03-68F8-598C47D54D3E}"/>
                  </a:ext>
                </a:extLst>
              </p:cNvPr>
              <p:cNvSpPr txBox="1">
                <a:spLocks noRot="1" noChangeAspect="1" noMove="1" noResize="1" noEditPoints="1" noAdjustHandles="1" noChangeArrowheads="1" noChangeShapeType="1" noTextEdit="1"/>
              </p:cNvSpPr>
              <p:nvPr/>
            </p:nvSpPr>
            <p:spPr>
              <a:xfrm>
                <a:off x="3534232" y="2446777"/>
                <a:ext cx="2339999" cy="3698833"/>
              </a:xfrm>
              <a:prstGeom prst="rect">
                <a:avLst/>
              </a:prstGeom>
              <a:blipFill>
                <a:blip r:embed="rId5"/>
                <a:stretch>
                  <a:fillRect/>
                </a:stretch>
              </a:blipFill>
            </p:spPr>
            <p:txBody>
              <a:bodyPr/>
              <a:lstStyle/>
              <a:p>
                <a:r>
                  <a:rPr lang="en-AU">
                    <a:noFill/>
                  </a:rPr>
                  <a:t> </a:t>
                </a:r>
              </a:p>
            </p:txBody>
          </p:sp>
        </mc:Fallback>
      </mc:AlternateContent>
      <p:sp>
        <p:nvSpPr>
          <p:cNvPr id="9" name="Text Placeholder 4">
            <a:extLst>
              <a:ext uri="{FF2B5EF4-FFF2-40B4-BE49-F238E27FC236}">
                <a16:creationId xmlns:a16="http://schemas.microsoft.com/office/drawing/2014/main" id="{A96BB39B-BE95-5275-C218-C0C3BB36579E}"/>
              </a:ext>
            </a:extLst>
          </p:cNvPr>
          <p:cNvSpPr txBox="1">
            <a:spLocks/>
          </p:cNvSpPr>
          <p:nvPr/>
        </p:nvSpPr>
        <p:spPr>
          <a:xfrm>
            <a:off x="6522475" y="1798218"/>
            <a:ext cx="5278201" cy="51270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latin typeface="+mn-lt"/>
              </a:rPr>
              <a:t>Kirby’s way – Cross multiplication method</a:t>
            </a:r>
          </a:p>
        </p:txBody>
      </p:sp>
      <p:sp>
        <p:nvSpPr>
          <p:cNvPr id="11" name="Speech Bubble: Rectangle with Corners Rounded 10">
            <a:extLst>
              <a:ext uri="{FF2B5EF4-FFF2-40B4-BE49-F238E27FC236}">
                <a16:creationId xmlns:a16="http://schemas.microsoft.com/office/drawing/2014/main" id="{164A182E-13D9-F6BC-F9E7-AE5DD81EBA2D}"/>
              </a:ext>
            </a:extLst>
          </p:cNvPr>
          <p:cNvSpPr/>
          <p:nvPr/>
        </p:nvSpPr>
        <p:spPr>
          <a:xfrm>
            <a:off x="6522475" y="2450660"/>
            <a:ext cx="2844111" cy="3837073"/>
          </a:xfrm>
          <a:prstGeom prst="wedgeRoundRectCallout">
            <a:avLst>
              <a:gd name="adj1" fmla="val -21347"/>
              <a:gd name="adj2" fmla="val 59228"/>
              <a:gd name="adj3" fmla="val 16667"/>
            </a:avLst>
          </a:prstGeom>
        </p:spPr>
        <p:style>
          <a:lnRef idx="2">
            <a:schemeClr val="accent1"/>
          </a:lnRef>
          <a:fillRef idx="1">
            <a:schemeClr val="lt1"/>
          </a:fillRef>
          <a:effectRef idx="0">
            <a:schemeClr val="accent1"/>
          </a:effectRef>
          <a:fontRef idx="minor">
            <a:schemeClr val="dk1"/>
          </a:fontRef>
        </p:style>
        <p:txBody>
          <a:bodyPr rtlCol="0" anchor="ctr" anchorCtr="1"/>
          <a:lstStyle/>
          <a:p>
            <a:pPr>
              <a:lnSpc>
                <a:spcPct val="150000"/>
              </a:lnSpc>
              <a:spcAft>
                <a:spcPts val="1200"/>
              </a:spcAft>
            </a:pPr>
            <a:r>
              <a:rPr lang="en-AU" sz="1600" dirty="0"/>
              <a:t>First, I multiplied the numerator of each fraction by the denominator of the other fraction, then added them. </a:t>
            </a:r>
          </a:p>
          <a:p>
            <a:pPr>
              <a:lnSpc>
                <a:spcPct val="150000"/>
              </a:lnSpc>
              <a:spcAft>
                <a:spcPts val="1200"/>
              </a:spcAft>
            </a:pPr>
            <a:r>
              <a:rPr lang="en-AU" sz="1600" dirty="0"/>
              <a:t>I then multiplied the denominators together before combing them.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C616B9F-BED8-88BE-E0DD-2AC0610FEDC7}"/>
                  </a:ext>
                </a:extLst>
              </p:cNvPr>
              <p:cNvSpPr txBox="1"/>
              <p:nvPr/>
            </p:nvSpPr>
            <p:spPr>
              <a:xfrm>
                <a:off x="9523309" y="2446777"/>
                <a:ext cx="2320691" cy="4118563"/>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𝑎</m:t>
                      </m:r>
                      <m:r>
                        <a:rPr lang="en-AU" b="0" i="1" smtClean="0">
                          <a:latin typeface="Cambria Math" panose="02040503050406030204" pitchFamily="18" charset="0"/>
                        </a:rPr>
                        <m:t>×5+2</m:t>
                      </m:r>
                      <m:r>
                        <a:rPr lang="en-AU" b="0" i="1" smtClean="0">
                          <a:latin typeface="Cambria Math" panose="02040503050406030204" pitchFamily="18" charset="0"/>
                        </a:rPr>
                        <m:t>𝑎</m:t>
                      </m:r>
                      <m:r>
                        <a:rPr lang="en-AU" b="0" i="1" smtClean="0">
                          <a:latin typeface="Cambria Math" panose="02040503050406030204" pitchFamily="18" charset="0"/>
                        </a:rPr>
                        <m:t>×4</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m:t>
                      </m:r>
                      <m:r>
                        <a:rPr lang="en-AU" b="0" i="1" smtClean="0">
                          <a:latin typeface="Cambria Math" panose="02040503050406030204" pitchFamily="18" charset="0"/>
                        </a:rPr>
                        <m:t>𝑎</m:t>
                      </m:r>
                      <m:r>
                        <a:rPr lang="en-AU" b="0" i="1" smtClean="0">
                          <a:latin typeface="Cambria Math" panose="02040503050406030204" pitchFamily="18" charset="0"/>
                        </a:rPr>
                        <m:t>+8</m:t>
                      </m:r>
                      <m:r>
                        <a:rPr lang="en-AU" b="0" i="1" smtClean="0">
                          <a:latin typeface="Cambria Math" panose="02040503050406030204" pitchFamily="18" charset="0"/>
                        </a:rPr>
                        <m:t>𝑎</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=23</m:t>
                      </m:r>
                      <m:r>
                        <a:rPr lang="en-AU" b="0" i="1" smtClean="0">
                          <a:latin typeface="Cambria Math" panose="02040503050406030204" pitchFamily="18" charset="0"/>
                        </a:rPr>
                        <m:t>𝑎</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4×5=20</m:t>
                      </m:r>
                    </m:oMath>
                  </m:oMathPara>
                </a14:m>
                <a:endParaRPr lang="en-AU"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23</m:t>
                          </m:r>
                          <m:r>
                            <a:rPr lang="en-AU" b="0" i="1" smtClean="0">
                              <a:latin typeface="Cambria Math" panose="02040503050406030204" pitchFamily="18" charset="0"/>
                            </a:rPr>
                            <m:t>𝑎</m:t>
                          </m:r>
                        </m:num>
                        <m:den>
                          <m:r>
                            <a:rPr lang="en-AU" b="0" i="1" smtClean="0">
                              <a:latin typeface="Cambria Math" panose="02040503050406030204" pitchFamily="18" charset="0"/>
                            </a:rPr>
                            <m:t>20</m:t>
                          </m:r>
                        </m:den>
                      </m:f>
                    </m:oMath>
                  </m:oMathPara>
                </a14:m>
                <a:endParaRPr lang="en-AU" dirty="0"/>
              </a:p>
            </p:txBody>
          </p:sp>
        </mc:Choice>
        <mc:Fallback xmlns="">
          <p:sp>
            <p:nvSpPr>
              <p:cNvPr id="14" name="TextBox 13">
                <a:extLst>
                  <a:ext uri="{FF2B5EF4-FFF2-40B4-BE49-F238E27FC236}">
                    <a16:creationId xmlns:a16="http://schemas.microsoft.com/office/drawing/2014/main" id="{7C616B9F-BED8-88BE-E0DD-2AC0610FEDC7}"/>
                  </a:ext>
                </a:extLst>
              </p:cNvPr>
              <p:cNvSpPr txBox="1">
                <a:spLocks noRot="1" noChangeAspect="1" noMove="1" noResize="1" noEditPoints="1" noAdjustHandles="1" noChangeArrowheads="1" noChangeShapeType="1" noTextEdit="1"/>
              </p:cNvSpPr>
              <p:nvPr/>
            </p:nvSpPr>
            <p:spPr>
              <a:xfrm>
                <a:off x="9523309" y="2446777"/>
                <a:ext cx="2320691" cy="4118563"/>
              </a:xfrm>
              <a:prstGeom prst="rect">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cxnSp>
        <p:nvCxnSpPr>
          <p:cNvPr id="19" name="Straight Connector 18">
            <a:extLst>
              <a:ext uri="{FF2B5EF4-FFF2-40B4-BE49-F238E27FC236}">
                <a16:creationId xmlns:a16="http://schemas.microsoft.com/office/drawing/2014/main" id="{F21B5037-138F-E0F3-367D-FFD89A3287B8}"/>
              </a:ext>
              <a:ext uri="{C183D7F6-B498-43B3-948B-1728B52AA6E4}">
                <adec:decorative xmlns:adec="http://schemas.microsoft.com/office/drawing/2017/decorative" val="1"/>
              </a:ext>
            </a:extLst>
          </p:cNvPr>
          <p:cNvCxnSpPr>
            <a:cxnSpLocks/>
          </p:cNvCxnSpPr>
          <p:nvPr/>
        </p:nvCxnSpPr>
        <p:spPr>
          <a:xfrm>
            <a:off x="6096000" y="1798218"/>
            <a:ext cx="0" cy="466560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257D1-B182-5371-1D5B-037FD3B6BE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6D96DA-7ADF-0595-7207-F529733E6E47}"/>
              </a:ext>
            </a:extLst>
          </p:cNvPr>
          <p:cNvSpPr>
            <a:spLocks noGrp="1"/>
          </p:cNvSpPr>
          <p:nvPr>
            <p:ph type="title"/>
          </p:nvPr>
        </p:nvSpPr>
        <p:spPr/>
        <p:txBody>
          <a:bodyPr/>
          <a:lstStyle/>
          <a:p>
            <a:r>
              <a:rPr lang="en-AU" dirty="0">
                <a:latin typeface="+mj-lt"/>
              </a:rPr>
              <a:t>Compare the pair (2)</a:t>
            </a:r>
          </a:p>
        </p:txBody>
      </p:sp>
      <mc:AlternateContent xmlns:mc="http://schemas.openxmlformats.org/markup-compatibility/2006" xmlns:a14="http://schemas.microsoft.com/office/drawing/2010/main">
        <mc:Choice Requires="a14">
          <p:sp>
            <p:nvSpPr>
              <p:cNvPr id="2" name="Text Placeholder 4">
                <a:extLst>
                  <a:ext uri="{FF2B5EF4-FFF2-40B4-BE49-F238E27FC236}">
                    <a16:creationId xmlns:a16="http://schemas.microsoft.com/office/drawing/2014/main" id="{52BCE850-2E24-F53A-3C21-90CDB4E7EFE7}"/>
                  </a:ext>
                </a:extLst>
              </p:cNvPr>
              <p:cNvSpPr txBox="1">
                <a:spLocks/>
              </p:cNvSpPr>
              <p:nvPr/>
            </p:nvSpPr>
            <p:spPr>
              <a:xfrm>
                <a:off x="360000" y="779544"/>
                <a:ext cx="11484000" cy="65289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Suzie and Deb were asked to solve </a:t>
                </a: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i="1" smtClean="0">
                            <a:latin typeface="Cambria Math" panose="02040503050406030204" pitchFamily="18" charset="0"/>
                          </a:rPr>
                          <m:t>𝑎</m:t>
                        </m:r>
                        <m:r>
                          <a:rPr lang="en-AU" b="0" i="1" smtClean="0">
                            <a:latin typeface="Cambria Math" panose="02040503050406030204" pitchFamily="18" charset="0"/>
                          </a:rPr>
                          <m:t>+3</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𝑎</m:t>
                        </m:r>
                        <m:r>
                          <a:rPr lang="en-AU" b="0" i="1" smtClean="0">
                            <a:latin typeface="Cambria Math" panose="02040503050406030204" pitchFamily="18" charset="0"/>
                          </a:rPr>
                          <m:t>−1</m:t>
                        </m:r>
                      </m:num>
                      <m:den>
                        <m:r>
                          <a:rPr lang="en-AU" b="0" i="1" smtClean="0">
                            <a:latin typeface="Cambria Math" panose="02040503050406030204" pitchFamily="18" charset="0"/>
                          </a:rPr>
                          <m:t>4</m:t>
                        </m:r>
                      </m:den>
                    </m:f>
                  </m:oMath>
                </a14:m>
                <a:endParaRPr lang="en-AU" dirty="0"/>
              </a:p>
            </p:txBody>
          </p:sp>
        </mc:Choice>
        <mc:Fallback xmlns="">
          <p:sp>
            <p:nvSpPr>
              <p:cNvPr id="2" name="Text Placeholder 4">
                <a:extLst>
                  <a:ext uri="{FF2B5EF4-FFF2-40B4-BE49-F238E27FC236}">
                    <a16:creationId xmlns:a16="http://schemas.microsoft.com/office/drawing/2014/main" id="{52BCE850-2E24-F53A-3C21-90CDB4E7EFE7}"/>
                  </a:ext>
                </a:extLst>
              </p:cNvPr>
              <p:cNvSpPr txBox="1">
                <a:spLocks noRot="1" noChangeAspect="1" noMove="1" noResize="1" noEditPoints="1" noAdjustHandles="1" noChangeArrowheads="1" noChangeShapeType="1" noTextEdit="1"/>
              </p:cNvSpPr>
              <p:nvPr/>
            </p:nvSpPr>
            <p:spPr>
              <a:xfrm>
                <a:off x="360000" y="779544"/>
                <a:ext cx="11484000" cy="652896"/>
              </a:xfrm>
              <a:prstGeom prst="rect">
                <a:avLst/>
              </a:prstGeom>
              <a:blipFill>
                <a:blip r:embed="rId4"/>
                <a:stretch>
                  <a:fillRect l="-1327" b="-3738"/>
                </a:stretch>
              </a:blipFill>
            </p:spPr>
            <p:txBody>
              <a:bodyPr/>
              <a:lstStyle/>
              <a:p>
                <a:r>
                  <a:rPr lang="en-AU">
                    <a:noFill/>
                  </a:rPr>
                  <a:t> </a:t>
                </a:r>
              </a:p>
            </p:txBody>
          </p:sp>
        </mc:Fallback>
      </mc:AlternateContent>
      <p:sp>
        <p:nvSpPr>
          <p:cNvPr id="18" name="Text Placeholder 4">
            <a:extLst>
              <a:ext uri="{FF2B5EF4-FFF2-40B4-BE49-F238E27FC236}">
                <a16:creationId xmlns:a16="http://schemas.microsoft.com/office/drawing/2014/main" id="{C5FC98DC-9FD1-06E6-B397-16CAC60E7CB5}"/>
              </a:ext>
            </a:extLst>
          </p:cNvPr>
          <p:cNvSpPr txBox="1">
            <a:spLocks/>
          </p:cNvSpPr>
          <p:nvPr/>
        </p:nvSpPr>
        <p:spPr>
          <a:xfrm>
            <a:off x="372000" y="1343144"/>
            <a:ext cx="5155200"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Suzie’s way – Common denominator method</a:t>
            </a:r>
          </a:p>
        </p:txBody>
      </p:sp>
      <p:sp>
        <p:nvSpPr>
          <p:cNvPr id="8" name="Speech Bubble: Rectangle with Corners Rounded 7">
            <a:extLst>
              <a:ext uri="{FF2B5EF4-FFF2-40B4-BE49-F238E27FC236}">
                <a16:creationId xmlns:a16="http://schemas.microsoft.com/office/drawing/2014/main" id="{92A6A18E-611D-4456-E6F8-BBD702235E9C}"/>
              </a:ext>
            </a:extLst>
          </p:cNvPr>
          <p:cNvSpPr/>
          <p:nvPr/>
        </p:nvSpPr>
        <p:spPr>
          <a:xfrm>
            <a:off x="360000" y="1959279"/>
            <a:ext cx="2164800" cy="4292666"/>
          </a:xfrm>
          <a:prstGeom prst="wedgeRoundRectCallout">
            <a:avLst>
              <a:gd name="adj1" fmla="val -21347"/>
              <a:gd name="adj2" fmla="val 59228"/>
              <a:gd name="adj3" fmla="val 16667"/>
            </a:avLst>
          </a:prstGeom>
        </p:spPr>
        <p:style>
          <a:lnRef idx="2">
            <a:schemeClr val="accent1"/>
          </a:lnRef>
          <a:fillRef idx="1">
            <a:schemeClr val="lt1"/>
          </a:fillRef>
          <a:effectRef idx="0">
            <a:schemeClr val="accent1"/>
          </a:effectRef>
          <a:fontRef idx="minor">
            <a:schemeClr val="dk1"/>
          </a:fontRef>
        </p:style>
        <p:txBody>
          <a:bodyPr rtlCol="0" anchor="ctr" anchorCtr="1"/>
          <a:lstStyle/>
          <a:p>
            <a:pPr>
              <a:lnSpc>
                <a:spcPct val="150000"/>
              </a:lnSpc>
              <a:spcAft>
                <a:spcPts val="1200"/>
              </a:spcAft>
            </a:pPr>
            <a:r>
              <a:rPr lang="en-AU" sz="1600" dirty="0"/>
              <a:t>I found the LCM of 4 and 6 which is 12. I made each fraction the equivalent with a denominator of 12. I then subtracted the numerators before simplifying the answer. </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E824D274-1339-DA92-75B5-142D92A2AE4B}"/>
                  </a:ext>
                </a:extLst>
              </p:cNvPr>
              <p:cNvSpPr txBox="1">
                <a:spLocks/>
              </p:cNvSpPr>
              <p:nvPr/>
            </p:nvSpPr>
            <p:spPr>
              <a:xfrm>
                <a:off x="2940499" y="1959278"/>
                <a:ext cx="2378764" cy="473199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600"/>
                  </a:spcAft>
                  <a:defRPr/>
                </a:pPr>
                <a14:m>
                  <m:oMathPara xmlns:m="http://schemas.openxmlformats.org/officeDocument/2006/math">
                    <m:oMathParaPr>
                      <m:jc m:val="left"/>
                    </m:oMathParaPr>
                    <m:oMath xmlns:m="http://schemas.openxmlformats.org/officeDocument/2006/math">
                      <m:f>
                        <m:fPr>
                          <m:ctrlPr>
                            <a:rPr lang="en-AU" sz="1600" i="1">
                              <a:latin typeface="Cambria Math" panose="02040503050406030204" pitchFamily="18" charset="0"/>
                            </a:rPr>
                          </m:ctrlPr>
                        </m:fPr>
                        <m:num>
                          <m:r>
                            <a:rPr lang="en-AU" sz="1600" i="1">
                              <a:latin typeface="Cambria Math" panose="02040503050406030204" pitchFamily="18" charset="0"/>
                            </a:rPr>
                            <m:t>2</m:t>
                          </m:r>
                          <m:r>
                            <a:rPr lang="en-AU" sz="1600" i="1">
                              <a:latin typeface="Cambria Math" panose="02040503050406030204" pitchFamily="18" charset="0"/>
                            </a:rPr>
                            <m:t>𝑎</m:t>
                          </m:r>
                          <m:r>
                            <a:rPr lang="en-AU" sz="1600" i="1">
                              <a:latin typeface="Cambria Math" panose="02040503050406030204" pitchFamily="18" charset="0"/>
                            </a:rPr>
                            <m:t>+3</m:t>
                          </m:r>
                        </m:num>
                        <m:den>
                          <m:r>
                            <a:rPr lang="en-AU" sz="1600" i="1">
                              <a:latin typeface="Cambria Math" panose="02040503050406030204" pitchFamily="18" charset="0"/>
                            </a:rPr>
                            <m:t>6</m:t>
                          </m:r>
                        </m:den>
                      </m:f>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2(2</m:t>
                          </m:r>
                          <m:r>
                            <a:rPr lang="en-AU" sz="1600" i="1">
                              <a:latin typeface="Cambria Math" panose="02040503050406030204" pitchFamily="18" charset="0"/>
                            </a:rPr>
                            <m:t>𝑎</m:t>
                          </m:r>
                          <m:r>
                            <a:rPr lang="en-AU" sz="1600" i="1">
                              <a:latin typeface="Cambria Math" panose="02040503050406030204" pitchFamily="18" charset="0"/>
                            </a:rPr>
                            <m:t>+3)</m:t>
                          </m:r>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4</m:t>
                          </m:r>
                          <m:r>
                            <a:rPr lang="en-AU" sz="1600" i="1">
                              <a:latin typeface="Cambria Math" panose="02040503050406030204" pitchFamily="18" charset="0"/>
                            </a:rPr>
                            <m:t>𝑎</m:t>
                          </m:r>
                          <m:r>
                            <a:rPr lang="en-AU" sz="1600" i="1">
                              <a:latin typeface="Cambria Math" panose="02040503050406030204" pitchFamily="18" charset="0"/>
                            </a:rPr>
                            <m:t>+6</m:t>
                          </m:r>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f>
                        <m:fPr>
                          <m:ctrlPr>
                            <a:rPr lang="en-AU" sz="1600" i="1">
                              <a:latin typeface="Cambria Math" panose="02040503050406030204" pitchFamily="18" charset="0"/>
                            </a:rPr>
                          </m:ctrlPr>
                        </m:fPr>
                        <m:num>
                          <m:r>
                            <a:rPr lang="en-AU" sz="1600" i="1">
                              <a:latin typeface="Cambria Math" panose="02040503050406030204" pitchFamily="18" charset="0"/>
                            </a:rPr>
                            <m:t>𝑎</m:t>
                          </m:r>
                          <m:r>
                            <a:rPr lang="en-AU" sz="1600" i="1">
                              <a:latin typeface="Cambria Math" panose="02040503050406030204" pitchFamily="18" charset="0"/>
                            </a:rPr>
                            <m:t>−1</m:t>
                          </m:r>
                        </m:num>
                        <m:den>
                          <m:r>
                            <a:rPr lang="en-AU" sz="1600" i="1">
                              <a:latin typeface="Cambria Math" panose="02040503050406030204" pitchFamily="18" charset="0"/>
                            </a:rPr>
                            <m:t>4</m:t>
                          </m:r>
                        </m:den>
                      </m:f>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3</m:t>
                          </m:r>
                          <m:d>
                            <m:dPr>
                              <m:ctrlPr>
                                <a:rPr lang="en-AU" sz="1600" i="1">
                                  <a:latin typeface="Cambria Math" panose="02040503050406030204" pitchFamily="18" charset="0"/>
                                </a:rPr>
                              </m:ctrlPr>
                            </m:dPr>
                            <m:e>
                              <m:r>
                                <a:rPr lang="en-AU" sz="1600" i="1">
                                  <a:latin typeface="Cambria Math" panose="02040503050406030204" pitchFamily="18" charset="0"/>
                                </a:rPr>
                                <m:t>𝑎</m:t>
                              </m:r>
                              <m:r>
                                <a:rPr lang="en-AU" sz="1600" i="1">
                                  <a:latin typeface="Cambria Math" panose="02040503050406030204" pitchFamily="18" charset="0"/>
                                </a:rPr>
                                <m:t>−1</m:t>
                              </m:r>
                            </m:e>
                          </m:d>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3</m:t>
                          </m:r>
                          <m:r>
                            <a:rPr lang="en-AU" sz="1600" i="1">
                              <a:latin typeface="Cambria Math" panose="02040503050406030204" pitchFamily="18" charset="0"/>
                            </a:rPr>
                            <m:t>𝑎</m:t>
                          </m:r>
                          <m:r>
                            <a:rPr lang="en-AU" sz="1600" i="1">
                              <a:latin typeface="Cambria Math" panose="02040503050406030204" pitchFamily="18" charset="0"/>
                            </a:rPr>
                            <m:t>−3</m:t>
                          </m:r>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f>
                        <m:fPr>
                          <m:ctrlPr>
                            <a:rPr lang="en-AU" sz="1600" i="1">
                              <a:latin typeface="Cambria Math" panose="02040503050406030204" pitchFamily="18" charset="0"/>
                            </a:rPr>
                          </m:ctrlPr>
                        </m:fPr>
                        <m:num>
                          <m:r>
                            <a:rPr lang="en-AU" sz="1600" i="1">
                              <a:latin typeface="Cambria Math" panose="02040503050406030204" pitchFamily="18" charset="0"/>
                            </a:rPr>
                            <m:t>4</m:t>
                          </m:r>
                          <m:r>
                            <a:rPr lang="en-AU" sz="1600" i="1">
                              <a:latin typeface="Cambria Math" panose="02040503050406030204" pitchFamily="18" charset="0"/>
                            </a:rPr>
                            <m:t>𝑎</m:t>
                          </m:r>
                          <m:r>
                            <a:rPr lang="en-AU" sz="1600" i="1">
                              <a:latin typeface="Cambria Math" panose="02040503050406030204" pitchFamily="18" charset="0"/>
                            </a:rPr>
                            <m:t>+6</m:t>
                          </m:r>
                        </m:num>
                        <m:den>
                          <m:r>
                            <a:rPr lang="en-AU" sz="1600" i="1">
                              <a:latin typeface="Cambria Math" panose="02040503050406030204" pitchFamily="18" charset="0"/>
                            </a:rPr>
                            <m:t>12</m:t>
                          </m:r>
                        </m:den>
                      </m:f>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3</m:t>
                          </m:r>
                          <m:r>
                            <a:rPr lang="en-AU" sz="1600" i="1">
                              <a:latin typeface="Cambria Math" panose="02040503050406030204" pitchFamily="18" charset="0"/>
                            </a:rPr>
                            <m:t>𝑎</m:t>
                          </m:r>
                          <m:r>
                            <a:rPr lang="en-AU" sz="1600" i="1">
                              <a:latin typeface="Cambria Math" panose="02040503050406030204" pitchFamily="18" charset="0"/>
                            </a:rPr>
                            <m:t>−3</m:t>
                          </m:r>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rPr>
                        <m:t>=</m:t>
                      </m:r>
                      <m:f>
                        <m:fPr>
                          <m:ctrlPr>
                            <a:rPr lang="en-AU" sz="1600" i="1">
                              <a:latin typeface="Cambria Math" panose="02040503050406030204" pitchFamily="18" charset="0"/>
                            </a:rPr>
                          </m:ctrlPr>
                        </m:fPr>
                        <m:num>
                          <m:d>
                            <m:dPr>
                              <m:ctrlPr>
                                <a:rPr lang="en-AU" sz="1600" i="1">
                                  <a:latin typeface="Cambria Math" panose="02040503050406030204" pitchFamily="18" charset="0"/>
                                </a:rPr>
                              </m:ctrlPr>
                            </m:dPr>
                            <m:e>
                              <m:r>
                                <a:rPr lang="en-AU" sz="1600" i="1">
                                  <a:latin typeface="Cambria Math" panose="02040503050406030204" pitchFamily="18" charset="0"/>
                                </a:rPr>
                                <m:t>4</m:t>
                              </m:r>
                              <m:r>
                                <a:rPr lang="en-AU" sz="1600" i="1">
                                  <a:latin typeface="Cambria Math" panose="02040503050406030204" pitchFamily="18" charset="0"/>
                                </a:rPr>
                                <m:t>𝑎</m:t>
                              </m:r>
                              <m:r>
                                <a:rPr lang="en-AU" sz="1600" i="1">
                                  <a:latin typeface="Cambria Math" panose="02040503050406030204" pitchFamily="18" charset="0"/>
                                </a:rPr>
                                <m:t>+6</m:t>
                              </m:r>
                            </m:e>
                          </m:d>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i="1">
                                  <a:latin typeface="Cambria Math" panose="02040503050406030204" pitchFamily="18" charset="0"/>
                                </a:rPr>
                                <m:t>3</m:t>
                              </m:r>
                              <m:r>
                                <a:rPr lang="en-AU" sz="1600" i="1">
                                  <a:latin typeface="Cambria Math" panose="02040503050406030204" pitchFamily="18" charset="0"/>
                                </a:rPr>
                                <m:t>𝑎</m:t>
                              </m:r>
                              <m:r>
                                <a:rPr lang="en-AU" sz="1600" i="1">
                                  <a:latin typeface="Cambria Math" panose="02040503050406030204" pitchFamily="18" charset="0"/>
                                </a:rPr>
                                <m:t>−3</m:t>
                              </m:r>
                            </m:e>
                          </m:d>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4</m:t>
                          </m:r>
                          <m:r>
                            <a:rPr lang="en-AU" sz="1600" i="1">
                              <a:latin typeface="Cambria Math" panose="02040503050406030204" pitchFamily="18" charset="0"/>
                            </a:rPr>
                            <m:t>𝑎</m:t>
                          </m:r>
                          <m:r>
                            <a:rPr lang="en-AU" sz="1600" i="1">
                              <a:latin typeface="Cambria Math" panose="02040503050406030204" pitchFamily="18" charset="0"/>
                            </a:rPr>
                            <m:t>+6−3</m:t>
                          </m:r>
                          <m:r>
                            <a:rPr lang="en-AU" sz="1600" i="1">
                              <a:latin typeface="Cambria Math" panose="02040503050406030204" pitchFamily="18" charset="0"/>
                            </a:rPr>
                            <m:t>𝑎</m:t>
                          </m:r>
                          <m:r>
                            <a:rPr lang="en-AU" sz="1600" i="1">
                              <a:latin typeface="Cambria Math" panose="02040503050406030204" pitchFamily="18" charset="0"/>
                            </a:rPr>
                            <m:t>+3</m:t>
                          </m:r>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𝑎</m:t>
                          </m:r>
                          <m:r>
                            <a:rPr lang="en-AU" sz="1600" i="1">
                              <a:latin typeface="Cambria Math" panose="02040503050406030204" pitchFamily="18" charset="0"/>
                            </a:rPr>
                            <m:t>+9</m:t>
                          </m:r>
                        </m:num>
                        <m:den>
                          <m:r>
                            <a:rPr lang="en-AU" sz="1600" i="1">
                              <a:latin typeface="Cambria Math" panose="02040503050406030204" pitchFamily="18" charset="0"/>
                            </a:rPr>
                            <m:t>12</m:t>
                          </m:r>
                        </m:den>
                      </m:f>
                    </m:oMath>
                  </m:oMathPara>
                </a14:m>
                <a:endParaRPr lang="en-AU" sz="1600" i="1" dirty="0">
                  <a:latin typeface="Cambria Math" panose="02040503050406030204" pitchFamily="18" charset="0"/>
                </a:endParaRPr>
              </a:p>
              <a:p>
                <a:pPr>
                  <a:lnSpc>
                    <a:spcPct val="114000"/>
                  </a:lnSpc>
                  <a:spcAft>
                    <a:spcPts val="600"/>
                  </a:spcAft>
                </a:pPr>
                <a:endParaRPr lang="en-AU" sz="1600" dirty="0"/>
              </a:p>
            </p:txBody>
          </p:sp>
        </mc:Choice>
        <mc:Fallback xmlns="">
          <p:sp>
            <p:nvSpPr>
              <p:cNvPr id="6" name="Text Placeholder 4">
                <a:extLst>
                  <a:ext uri="{FF2B5EF4-FFF2-40B4-BE49-F238E27FC236}">
                    <a16:creationId xmlns:a16="http://schemas.microsoft.com/office/drawing/2014/main" id="{E824D274-1339-DA92-75B5-142D92A2AE4B}"/>
                  </a:ext>
                </a:extLst>
              </p:cNvPr>
              <p:cNvSpPr txBox="1">
                <a:spLocks noRot="1" noChangeAspect="1" noMove="1" noResize="1" noEditPoints="1" noAdjustHandles="1" noChangeArrowheads="1" noChangeShapeType="1" noTextEdit="1"/>
              </p:cNvSpPr>
              <p:nvPr/>
            </p:nvSpPr>
            <p:spPr>
              <a:xfrm>
                <a:off x="2940499" y="1959278"/>
                <a:ext cx="2378764" cy="4731998"/>
              </a:xfrm>
              <a:prstGeom prst="rect">
                <a:avLst/>
              </a:prstGeom>
              <a:blipFill>
                <a:blip r:embed="rId6"/>
                <a:stretch>
                  <a:fillRect b="-129"/>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CA17F6D-337D-200C-90C8-FBA2B212BD96}"/>
              </a:ext>
              <a:ext uri="{C183D7F6-B498-43B3-948B-1728B52AA6E4}">
                <adec:decorative xmlns:adec="http://schemas.microsoft.com/office/drawing/2017/decorative" val="1"/>
              </a:ext>
            </a:extLst>
          </p:cNvPr>
          <p:cNvCxnSpPr>
            <a:cxnSpLocks/>
          </p:cNvCxnSpPr>
          <p:nvPr/>
        </p:nvCxnSpPr>
        <p:spPr>
          <a:xfrm>
            <a:off x="6096000" y="1959279"/>
            <a:ext cx="0" cy="466560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 Placeholder 4">
            <a:extLst>
              <a:ext uri="{FF2B5EF4-FFF2-40B4-BE49-F238E27FC236}">
                <a16:creationId xmlns:a16="http://schemas.microsoft.com/office/drawing/2014/main" id="{8C3B4E7C-8630-E6E1-317C-C8174F155410}"/>
              </a:ext>
            </a:extLst>
          </p:cNvPr>
          <p:cNvSpPr txBox="1">
            <a:spLocks/>
          </p:cNvSpPr>
          <p:nvPr/>
        </p:nvSpPr>
        <p:spPr>
          <a:xfrm>
            <a:off x="6677928" y="1343144"/>
            <a:ext cx="5748000"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Deb’s way – Cross multiplication method</a:t>
            </a:r>
          </a:p>
        </p:txBody>
      </p:sp>
      <p:sp>
        <p:nvSpPr>
          <p:cNvPr id="9" name="Speech Bubble: Rectangle with Corners Rounded 8">
            <a:extLst>
              <a:ext uri="{FF2B5EF4-FFF2-40B4-BE49-F238E27FC236}">
                <a16:creationId xmlns:a16="http://schemas.microsoft.com/office/drawing/2014/main" id="{F99C64B1-B470-3A91-EE77-1A02BA9CE302}"/>
              </a:ext>
            </a:extLst>
          </p:cNvPr>
          <p:cNvSpPr/>
          <p:nvPr/>
        </p:nvSpPr>
        <p:spPr>
          <a:xfrm>
            <a:off x="6589414" y="1959278"/>
            <a:ext cx="2730698" cy="4119178"/>
          </a:xfrm>
          <a:prstGeom prst="wedgeRoundRectCallout">
            <a:avLst>
              <a:gd name="adj1" fmla="val -21347"/>
              <a:gd name="adj2" fmla="val 59228"/>
              <a:gd name="adj3" fmla="val 16667"/>
            </a:avLst>
          </a:prstGeom>
        </p:spPr>
        <p:style>
          <a:lnRef idx="2">
            <a:schemeClr val="accent1"/>
          </a:lnRef>
          <a:fillRef idx="1">
            <a:schemeClr val="lt1"/>
          </a:fillRef>
          <a:effectRef idx="0">
            <a:schemeClr val="accent1"/>
          </a:effectRef>
          <a:fontRef idx="minor">
            <a:schemeClr val="dk1"/>
          </a:fontRef>
        </p:style>
        <p:txBody>
          <a:bodyPr rtlCol="0" anchor="ctr" anchorCtr="1"/>
          <a:lstStyle/>
          <a:p>
            <a:pPr>
              <a:lnSpc>
                <a:spcPct val="150000"/>
              </a:lnSpc>
              <a:spcAft>
                <a:spcPts val="1200"/>
              </a:spcAft>
            </a:pPr>
            <a:r>
              <a:rPr lang="en-AU" sz="1600" dirty="0"/>
              <a:t>Multiply the numerator of the first fraction by the denominator of the second. Then multiply the numerator of the second fraction by the denominator of the first. Combine and then simplify.</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F54A59A-ED69-E121-3ECB-00D603B39360}"/>
                  </a:ext>
                </a:extLst>
              </p:cNvPr>
              <p:cNvSpPr txBox="1"/>
              <p:nvPr/>
            </p:nvSpPr>
            <p:spPr>
              <a:xfrm>
                <a:off x="9827946" y="1959278"/>
                <a:ext cx="2374673" cy="3737433"/>
              </a:xfrm>
              <a:prstGeom prst="rect">
                <a:avLst/>
              </a:prstGeom>
              <a:noFill/>
            </p:spPr>
            <p:txBody>
              <a:bodyPr wrap="square">
                <a:spAutoFit/>
              </a:bodyPr>
              <a:lstStyle/>
              <a:p>
                <a:pPr marL="0" marR="0" lvl="0" indent="0" defTabSz="914377" fontAlgn="auto">
                  <a:lnSpc>
                    <a:spcPct val="114000"/>
                  </a:lnSpc>
                  <a:spcAft>
                    <a:spcPts val="600"/>
                  </a:spcAft>
                  <a:buClrTx/>
                  <a:buSzTx/>
                  <a:tabLst/>
                  <a:defRPr/>
                </a:pPr>
                <a14:m>
                  <m:oMathPara xmlns:m="http://schemas.openxmlformats.org/officeDocument/2006/math">
                    <m:oMathParaPr>
                      <m:jc m:val="left"/>
                    </m:oMathParaPr>
                    <m:oMath xmlns:m="http://schemas.openxmlformats.org/officeDocument/2006/math">
                      <m:d>
                        <m:dPr>
                          <m:ctrlPr>
                            <a:rPr lang="en-AU" sz="1600" i="1">
                              <a:latin typeface="Cambria Math" panose="02040503050406030204" pitchFamily="18" charset="0"/>
                              <a:cs typeface="Arial" panose="020B0604020202020204" pitchFamily="34" charset="0"/>
                            </a:rPr>
                          </m:ctrlPr>
                        </m:dPr>
                        <m:e>
                          <m:r>
                            <a:rPr lang="en-AU" sz="1600" i="1">
                              <a:latin typeface="Cambria Math" panose="02040503050406030204" pitchFamily="18" charset="0"/>
                              <a:cs typeface="Arial" panose="020B0604020202020204" pitchFamily="34" charset="0"/>
                            </a:rPr>
                            <m:t>2</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+3</m:t>
                          </m:r>
                        </m:e>
                      </m:d>
                      <m:r>
                        <a:rPr lang="en-AU" sz="1600" i="1">
                          <a:latin typeface="Cambria Math" panose="02040503050406030204" pitchFamily="18" charset="0"/>
                          <a:cs typeface="Arial" panose="020B0604020202020204" pitchFamily="34" charset="0"/>
                        </a:rPr>
                        <m:t>×4=8</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+12</m:t>
                      </m:r>
                    </m:oMath>
                  </m:oMathPara>
                </a14:m>
                <a:endParaRPr lang="en-AU" sz="1600" i="1" dirty="0">
                  <a:latin typeface="Cambria Math" panose="02040503050406030204" pitchFamily="18" charset="0"/>
                  <a:cs typeface="Arial" panose="020B0604020202020204" pitchFamily="34" charset="0"/>
                </a:endParaRPr>
              </a:p>
              <a:p>
                <a:pPr marL="0" marR="0" lvl="0" indent="0" defTabSz="914377" fontAlgn="auto">
                  <a:lnSpc>
                    <a:spcPct val="114000"/>
                  </a:lnSpc>
                  <a:spcAft>
                    <a:spcPts val="600"/>
                  </a:spcAft>
                  <a:buClrTx/>
                  <a:buSzTx/>
                  <a:tabLst/>
                  <a:defRPr/>
                </a:pPr>
                <a14:m>
                  <m:oMathPara xmlns:m="http://schemas.openxmlformats.org/officeDocument/2006/math">
                    <m:oMathParaPr>
                      <m:jc m:val="left"/>
                    </m:oMathParaPr>
                    <m:oMath xmlns:m="http://schemas.openxmlformats.org/officeDocument/2006/math">
                      <m:d>
                        <m:dPr>
                          <m:ctrlPr>
                            <a:rPr lang="en-AU" sz="1600" i="1">
                              <a:latin typeface="Cambria Math" panose="02040503050406030204" pitchFamily="18" charset="0"/>
                              <a:cs typeface="Arial" panose="020B0604020202020204" pitchFamily="34" charset="0"/>
                            </a:rPr>
                          </m:ctrlPr>
                        </m:dPr>
                        <m:e>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−1</m:t>
                          </m:r>
                        </m:e>
                      </m:d>
                      <m:r>
                        <a:rPr lang="en-AU" sz="1600" i="1">
                          <a:latin typeface="Cambria Math" panose="02040503050406030204" pitchFamily="18" charset="0"/>
                          <a:cs typeface="Arial" panose="020B0604020202020204" pitchFamily="34" charset="0"/>
                        </a:rPr>
                        <m:t>×6=6</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−6</m:t>
                      </m:r>
                    </m:oMath>
                  </m:oMathPara>
                </a14:m>
                <a:endParaRPr lang="en-AU" sz="1600" i="1" dirty="0">
                  <a:latin typeface="Cambria Math" panose="02040503050406030204" pitchFamily="18" charset="0"/>
                  <a:cs typeface="Arial" panose="020B0604020202020204" pitchFamily="34" charset="0"/>
                </a:endParaRPr>
              </a:p>
              <a:p>
                <a:pPr marL="0" marR="0" lvl="0" indent="0" defTabSz="914377" fontAlgn="auto">
                  <a:lnSpc>
                    <a:spcPct val="114000"/>
                  </a:lnSpc>
                  <a:spcAft>
                    <a:spcPts val="600"/>
                  </a:spcAft>
                  <a:buClrTx/>
                  <a:buSzTx/>
                  <a:tabLst/>
                  <a:defRPr/>
                </a:pPr>
                <a14:m>
                  <m:oMathPara xmlns:m="http://schemas.openxmlformats.org/officeDocument/2006/math">
                    <m:oMathParaPr>
                      <m:jc m:val="left"/>
                    </m:oMathParaPr>
                    <m:oMath xmlns:m="http://schemas.openxmlformats.org/officeDocument/2006/math">
                      <m:d>
                        <m:dPr>
                          <m:ctrlPr>
                            <a:rPr lang="en-AU" sz="1600" i="1">
                              <a:latin typeface="Cambria Math" panose="02040503050406030204" pitchFamily="18" charset="0"/>
                              <a:cs typeface="Arial" panose="020B0604020202020204" pitchFamily="34" charset="0"/>
                            </a:rPr>
                          </m:ctrlPr>
                        </m:dPr>
                        <m:e>
                          <m:r>
                            <a:rPr lang="en-AU" sz="1600" i="1">
                              <a:latin typeface="Cambria Math" panose="02040503050406030204" pitchFamily="18" charset="0"/>
                              <a:cs typeface="Arial" panose="020B0604020202020204" pitchFamily="34" charset="0"/>
                            </a:rPr>
                            <m:t>8</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+12</m:t>
                          </m:r>
                        </m:e>
                      </m:d>
                      <m:r>
                        <a:rPr lang="en-AU" sz="1600" i="1">
                          <a:latin typeface="Cambria Math" panose="02040503050406030204" pitchFamily="18" charset="0"/>
                          <a:cs typeface="Arial" panose="020B0604020202020204" pitchFamily="34" charset="0"/>
                        </a:rPr>
                        <m:t>−</m:t>
                      </m:r>
                      <m:d>
                        <m:dPr>
                          <m:ctrlPr>
                            <a:rPr lang="en-AU" sz="1600" i="1">
                              <a:latin typeface="Cambria Math" panose="02040503050406030204" pitchFamily="18" charset="0"/>
                              <a:cs typeface="Arial" panose="020B0604020202020204" pitchFamily="34" charset="0"/>
                            </a:rPr>
                          </m:ctrlPr>
                        </m:dPr>
                        <m:e>
                          <m:r>
                            <a:rPr lang="en-AU" sz="1600" i="1">
                              <a:latin typeface="Cambria Math" panose="02040503050406030204" pitchFamily="18" charset="0"/>
                              <a:cs typeface="Arial" panose="020B0604020202020204" pitchFamily="34" charset="0"/>
                            </a:rPr>
                            <m:t>6</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−6</m:t>
                          </m:r>
                        </m:e>
                      </m:d>
                    </m:oMath>
                  </m:oMathPara>
                </a14:m>
                <a:endParaRPr lang="en-AU" sz="1600" i="1" dirty="0">
                  <a:latin typeface="Cambria Math" panose="02040503050406030204" pitchFamily="18" charset="0"/>
                  <a:cs typeface="Arial" panose="020B0604020202020204" pitchFamily="34" charset="0"/>
                </a:endParaRPr>
              </a:p>
              <a:p>
                <a:pPr marL="0" marR="0" lvl="0" indent="0" defTabSz="914377" fontAlgn="auto">
                  <a:lnSpc>
                    <a:spcPct val="114000"/>
                  </a:lnSpc>
                  <a:spcAft>
                    <a:spcPts val="600"/>
                  </a:spcAft>
                  <a:buClrTx/>
                  <a:buSzTx/>
                  <a:tabLst/>
                  <a:defRPr/>
                </a:pPr>
                <a14:m>
                  <m:oMathPara xmlns:m="http://schemas.openxmlformats.org/officeDocument/2006/math">
                    <m:oMathParaPr>
                      <m:jc m:val="left"/>
                    </m:oMathParaPr>
                    <m:oMath xmlns:m="http://schemas.openxmlformats.org/officeDocument/2006/math">
                      <m:r>
                        <m:rPr>
                          <m:aln/>
                        </m:rPr>
                        <a:rPr lang="en-AU" sz="1600" i="1">
                          <a:latin typeface="Cambria Math" panose="02040503050406030204" pitchFamily="18" charset="0"/>
                          <a:cs typeface="Arial" panose="020B0604020202020204" pitchFamily="34" charset="0"/>
                        </a:rPr>
                        <m:t>=</m:t>
                      </m:r>
                      <m:r>
                        <a:rPr lang="en-AU" sz="1600" i="1">
                          <a:latin typeface="Cambria Math" panose="02040503050406030204" pitchFamily="18" charset="0"/>
                          <a:cs typeface="Arial" panose="020B0604020202020204" pitchFamily="34" charset="0"/>
                        </a:rPr>
                        <m:t>8</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+12−6</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+6</m:t>
                      </m:r>
                    </m:oMath>
                    <m:oMath xmlns:m="http://schemas.openxmlformats.org/officeDocument/2006/math">
                      <m:r>
                        <m:rPr>
                          <m:aln/>
                        </m:rPr>
                        <a:rPr lang="en-AU" sz="1600" i="1">
                          <a:latin typeface="Cambria Math" panose="02040503050406030204" pitchFamily="18" charset="0"/>
                          <a:cs typeface="Arial" panose="020B0604020202020204" pitchFamily="34" charset="0"/>
                        </a:rPr>
                        <m:t>=</m:t>
                      </m:r>
                      <m:r>
                        <a:rPr lang="en-AU" sz="1600" i="1">
                          <a:latin typeface="Cambria Math" panose="02040503050406030204" pitchFamily="18" charset="0"/>
                          <a:cs typeface="Arial" panose="020B0604020202020204" pitchFamily="34" charset="0"/>
                        </a:rPr>
                        <m:t>2</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+18</m:t>
                      </m:r>
                    </m:oMath>
                  </m:oMathPara>
                </a14:m>
                <a:endParaRPr lang="en-AU" sz="1600" i="1" dirty="0">
                  <a:latin typeface="Cambria Math" panose="02040503050406030204" pitchFamily="18" charset="0"/>
                  <a:cs typeface="Arial" panose="020B0604020202020204" pitchFamily="34" charset="0"/>
                </a:endParaRPr>
              </a:p>
              <a:p>
                <a:pPr marL="0" marR="0" lvl="0" indent="0" defTabSz="914377" fontAlgn="auto">
                  <a:lnSpc>
                    <a:spcPct val="114000"/>
                  </a:lnSpc>
                  <a:spcAft>
                    <a:spcPts val="600"/>
                  </a:spcAft>
                  <a:buClrTx/>
                  <a:buSzTx/>
                  <a:tabLs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cs typeface="Arial" panose="020B0604020202020204" pitchFamily="34" charset="0"/>
                        </a:rPr>
                        <m:t>6×4=24</m:t>
                      </m:r>
                    </m:oMath>
                    <m:oMath xmlns:m="http://schemas.openxmlformats.org/officeDocument/2006/math">
                      <m:r>
                        <m:rPr>
                          <m:aln/>
                        </m:rPr>
                        <a:rPr lang="en-AU" sz="1600" i="1">
                          <a:latin typeface="Cambria Math" panose="02040503050406030204" pitchFamily="18" charset="0"/>
                          <a:cs typeface="Arial" panose="020B0604020202020204" pitchFamily="34" charset="0"/>
                        </a:rPr>
                        <m:t>=</m:t>
                      </m:r>
                      <m:f>
                        <m:fPr>
                          <m:ctrlPr>
                            <a:rPr lang="en-AU" sz="1600" i="1">
                              <a:latin typeface="Cambria Math" panose="02040503050406030204" pitchFamily="18" charset="0"/>
                              <a:cs typeface="Arial" panose="020B0604020202020204" pitchFamily="34" charset="0"/>
                            </a:rPr>
                          </m:ctrlPr>
                        </m:fPr>
                        <m:num>
                          <m:r>
                            <a:rPr lang="en-AU" sz="1600" i="1">
                              <a:latin typeface="Cambria Math" panose="02040503050406030204" pitchFamily="18" charset="0"/>
                              <a:cs typeface="Arial" panose="020B0604020202020204" pitchFamily="34" charset="0"/>
                            </a:rPr>
                            <m:t>2</m:t>
                          </m:r>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+18</m:t>
                          </m:r>
                        </m:num>
                        <m:den>
                          <m:r>
                            <a:rPr lang="en-AU" sz="1600" i="1">
                              <a:latin typeface="Cambria Math" panose="02040503050406030204" pitchFamily="18" charset="0"/>
                              <a:cs typeface="Arial" panose="020B0604020202020204" pitchFamily="34" charset="0"/>
                            </a:rPr>
                            <m:t>24</m:t>
                          </m:r>
                        </m:den>
                      </m:f>
                    </m:oMath>
                  </m:oMathPara>
                </a14:m>
                <a:endParaRPr lang="en-AU" sz="1600" i="1" dirty="0">
                  <a:latin typeface="Cambria Math" panose="02040503050406030204" pitchFamily="18" charset="0"/>
                  <a:cs typeface="Arial" panose="020B0604020202020204" pitchFamily="34" charset="0"/>
                </a:endParaRPr>
              </a:p>
              <a:p>
                <a:pPr marL="0" marR="0" lvl="0" indent="0" defTabSz="914377" fontAlgn="auto">
                  <a:lnSpc>
                    <a:spcPct val="114000"/>
                  </a:lnSpc>
                  <a:spcAft>
                    <a:spcPts val="600"/>
                  </a:spcAft>
                  <a:buClrTx/>
                  <a:buSzTx/>
                  <a:tabLst/>
                  <a:defRPr/>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cs typeface="Arial" panose="020B0604020202020204" pitchFamily="34" charset="0"/>
                        </a:rPr>
                        <m:t>=</m:t>
                      </m:r>
                      <m:f>
                        <m:fPr>
                          <m:ctrlPr>
                            <a:rPr lang="en-AU" sz="1600" i="1">
                              <a:latin typeface="Cambria Math" panose="02040503050406030204" pitchFamily="18" charset="0"/>
                              <a:cs typeface="Arial" panose="020B0604020202020204" pitchFamily="34" charset="0"/>
                            </a:rPr>
                          </m:ctrlPr>
                        </m:fPr>
                        <m:num>
                          <m:r>
                            <a:rPr lang="en-AU" sz="1600" i="1">
                              <a:latin typeface="Cambria Math" panose="02040503050406030204" pitchFamily="18" charset="0"/>
                              <a:cs typeface="Arial" panose="020B0604020202020204" pitchFamily="34" charset="0"/>
                            </a:rPr>
                            <m:t>2</m:t>
                          </m:r>
                          <m:d>
                            <m:dPr>
                              <m:ctrlPr>
                                <a:rPr lang="en-AU" sz="1600" i="1">
                                  <a:latin typeface="Cambria Math" panose="02040503050406030204" pitchFamily="18" charset="0"/>
                                  <a:cs typeface="Arial" panose="020B0604020202020204" pitchFamily="34" charset="0"/>
                                </a:rPr>
                              </m:ctrlPr>
                            </m:dPr>
                            <m:e>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+9</m:t>
                              </m:r>
                            </m:e>
                          </m:d>
                        </m:num>
                        <m:den>
                          <m:r>
                            <a:rPr lang="en-AU" sz="1600" i="1">
                              <a:latin typeface="Cambria Math" panose="02040503050406030204" pitchFamily="18" charset="0"/>
                              <a:cs typeface="Arial" panose="020B0604020202020204" pitchFamily="34" charset="0"/>
                            </a:rPr>
                            <m:t>24</m:t>
                          </m:r>
                        </m:den>
                      </m:f>
                    </m:oMath>
                    <m:oMath xmlns:m="http://schemas.openxmlformats.org/officeDocument/2006/math">
                      <m:r>
                        <m:rPr>
                          <m:aln/>
                        </m:rPr>
                        <a:rPr lang="en-AU" sz="1600" i="1">
                          <a:latin typeface="Cambria Math" panose="02040503050406030204" pitchFamily="18" charset="0"/>
                          <a:cs typeface="Arial" panose="020B0604020202020204" pitchFamily="34" charset="0"/>
                        </a:rPr>
                        <m:t>=</m:t>
                      </m:r>
                      <m:f>
                        <m:fPr>
                          <m:ctrlPr>
                            <a:rPr lang="en-AU" sz="1600" i="1">
                              <a:latin typeface="Cambria Math" panose="02040503050406030204" pitchFamily="18" charset="0"/>
                              <a:cs typeface="Arial" panose="020B0604020202020204" pitchFamily="34" charset="0"/>
                            </a:rPr>
                          </m:ctrlPr>
                        </m:fPr>
                        <m:num>
                          <m:r>
                            <a:rPr lang="en-AU" sz="1600" i="1">
                              <a:latin typeface="Cambria Math" panose="02040503050406030204" pitchFamily="18" charset="0"/>
                              <a:cs typeface="Arial" panose="020B0604020202020204" pitchFamily="34" charset="0"/>
                            </a:rPr>
                            <m:t>𝑎</m:t>
                          </m:r>
                          <m:r>
                            <a:rPr lang="en-AU" sz="1600" i="1">
                              <a:latin typeface="Cambria Math" panose="02040503050406030204" pitchFamily="18" charset="0"/>
                              <a:cs typeface="Arial" panose="020B0604020202020204" pitchFamily="34" charset="0"/>
                            </a:rPr>
                            <m:t>+9</m:t>
                          </m:r>
                        </m:num>
                        <m:den>
                          <m:r>
                            <a:rPr lang="en-AU" sz="1600" i="1">
                              <a:latin typeface="Cambria Math" panose="02040503050406030204" pitchFamily="18" charset="0"/>
                              <a:cs typeface="Arial" panose="020B0604020202020204" pitchFamily="34" charset="0"/>
                            </a:rPr>
                            <m:t>12</m:t>
                          </m:r>
                        </m:den>
                      </m:f>
                      <m:r>
                        <a:rPr lang="en-AU" sz="1600" i="1">
                          <a:latin typeface="Cambria Math" panose="02040503050406030204" pitchFamily="18" charset="0"/>
                          <a:cs typeface="Arial" panose="020B0604020202020204" pitchFamily="34" charset="0"/>
                        </a:rPr>
                        <m:t> </m:t>
                      </m:r>
                    </m:oMath>
                  </m:oMathPara>
                </a14:m>
                <a:endParaRPr lang="en-AU" sz="1600" i="1" dirty="0">
                  <a:latin typeface="Cambria Math" panose="02040503050406030204" pitchFamily="18"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8F54A59A-ED69-E121-3ECB-00D603B39360}"/>
                  </a:ext>
                </a:extLst>
              </p:cNvPr>
              <p:cNvSpPr txBox="1">
                <a:spLocks noRot="1" noChangeAspect="1" noMove="1" noResize="1" noEditPoints="1" noAdjustHandles="1" noChangeArrowheads="1" noChangeShapeType="1" noTextEdit="1"/>
              </p:cNvSpPr>
              <p:nvPr/>
            </p:nvSpPr>
            <p:spPr>
              <a:xfrm>
                <a:off x="9827946" y="1959278"/>
                <a:ext cx="2374673" cy="3737433"/>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D3BA634-79B6-5663-1B39-B4711E9526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6875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Compare the pair (3)</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mc:AlternateContent xmlns:mc="http://schemas.openxmlformats.org/markup-compatibility/2006" xmlns:a14="http://schemas.microsoft.com/office/drawing/2010/main">
        <mc:Choice Requires="a14">
          <p:sp>
            <p:nvSpPr>
              <p:cNvPr id="2" name="Text Placeholder 4">
                <a:extLst>
                  <a:ext uri="{FF2B5EF4-FFF2-40B4-BE49-F238E27FC236}">
                    <a16:creationId xmlns:a16="http://schemas.microsoft.com/office/drawing/2014/main" id="{DEBD89AC-D1BD-9AB4-7179-A693F30ED854}"/>
                  </a:ext>
                </a:extLst>
              </p:cNvPr>
              <p:cNvSpPr txBox="1">
                <a:spLocks/>
              </p:cNvSpPr>
              <p:nvPr/>
            </p:nvSpPr>
            <p:spPr>
              <a:xfrm>
                <a:off x="360000" y="779544"/>
                <a:ext cx="11484000" cy="65289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Lisa and Liz were asked to solve </a:t>
                </a: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𝑎</m:t>
                        </m:r>
                        <m:r>
                          <a:rPr lang="en-AU" b="0" i="1" smtClean="0">
                            <a:latin typeface="Cambria Math" panose="02040503050406030204" pitchFamily="18" charset="0"/>
                          </a:rPr>
                          <m:t>+3</m:t>
                        </m:r>
                      </m:num>
                      <m:den>
                        <m:r>
                          <a:rPr lang="en-AU" b="0" i="1" smtClean="0">
                            <a:latin typeface="Cambria Math" panose="02040503050406030204" pitchFamily="18" charset="0"/>
                          </a:rPr>
                          <m:t>8</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i="1" smtClean="0">
                            <a:latin typeface="Cambria Math" panose="02040503050406030204" pitchFamily="18" charset="0"/>
                          </a:rPr>
                          <m:t>𝑎</m:t>
                        </m:r>
                        <m:r>
                          <a:rPr lang="en-AU" b="0" i="1" smtClean="0">
                            <a:latin typeface="Cambria Math" panose="02040503050406030204" pitchFamily="18" charset="0"/>
                          </a:rPr>
                          <m:t>+4</m:t>
                        </m:r>
                      </m:num>
                      <m:den>
                        <m:r>
                          <a:rPr lang="en-AU" b="0" i="1" smtClean="0">
                            <a:latin typeface="Cambria Math" panose="02040503050406030204" pitchFamily="18" charset="0"/>
                          </a:rPr>
                          <m:t>6</m:t>
                        </m:r>
                      </m:den>
                    </m:f>
                  </m:oMath>
                </a14:m>
                <a:endParaRPr lang="en-AU" dirty="0"/>
              </a:p>
            </p:txBody>
          </p:sp>
        </mc:Choice>
        <mc:Fallback xmlns="">
          <p:sp>
            <p:nvSpPr>
              <p:cNvPr id="2" name="Text Placeholder 4">
                <a:extLst>
                  <a:ext uri="{FF2B5EF4-FFF2-40B4-BE49-F238E27FC236}">
                    <a16:creationId xmlns:a16="http://schemas.microsoft.com/office/drawing/2014/main" id="{DEBD89AC-D1BD-9AB4-7179-A693F30ED854}"/>
                  </a:ext>
                </a:extLst>
              </p:cNvPr>
              <p:cNvSpPr txBox="1">
                <a:spLocks noRot="1" noChangeAspect="1" noMove="1" noResize="1" noEditPoints="1" noAdjustHandles="1" noChangeArrowheads="1" noChangeShapeType="1" noTextEdit="1"/>
              </p:cNvSpPr>
              <p:nvPr/>
            </p:nvSpPr>
            <p:spPr>
              <a:xfrm>
                <a:off x="360000" y="779544"/>
                <a:ext cx="11484000" cy="652896"/>
              </a:xfrm>
              <a:prstGeom prst="rect">
                <a:avLst/>
              </a:prstGeom>
              <a:blipFill>
                <a:blip r:embed="rId3"/>
                <a:stretch>
                  <a:fillRect l="-1327" b="-3738"/>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42E40F72-B480-ED2F-C14E-2EAE8940B583}"/>
              </a:ext>
            </a:extLst>
          </p:cNvPr>
          <p:cNvSpPr txBox="1">
            <a:spLocks/>
          </p:cNvSpPr>
          <p:nvPr/>
        </p:nvSpPr>
        <p:spPr>
          <a:xfrm>
            <a:off x="360000" y="1432440"/>
            <a:ext cx="4766400" cy="5269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dirty="0">
                <a:solidFill>
                  <a:schemeClr val="accent2"/>
                </a:solidFill>
              </a:rPr>
              <a:t>Lisa’s way – Keep-Change-Flip</a:t>
            </a:r>
            <a:endParaRPr lang="en-AU" sz="1600" dirty="0"/>
          </a:p>
          <a:p>
            <a:endParaRPr lang="en-AU" dirty="0"/>
          </a:p>
        </p:txBody>
      </p:sp>
      <p:sp>
        <p:nvSpPr>
          <p:cNvPr id="9" name="Speech Bubble: Rectangle with Corners Rounded 8">
            <a:extLst>
              <a:ext uri="{FF2B5EF4-FFF2-40B4-BE49-F238E27FC236}">
                <a16:creationId xmlns:a16="http://schemas.microsoft.com/office/drawing/2014/main" id="{0077EF1E-209F-939D-CE2E-B74E32FF6004}"/>
              </a:ext>
            </a:extLst>
          </p:cNvPr>
          <p:cNvSpPr/>
          <p:nvPr/>
        </p:nvSpPr>
        <p:spPr>
          <a:xfrm>
            <a:off x="360000" y="2028948"/>
            <a:ext cx="1980531" cy="4292666"/>
          </a:xfrm>
          <a:prstGeom prst="wedgeRoundRectCallout">
            <a:avLst>
              <a:gd name="adj1" fmla="val -21347"/>
              <a:gd name="adj2" fmla="val 59228"/>
              <a:gd name="adj3" fmla="val 16667"/>
            </a:avLst>
          </a:prstGeom>
        </p:spPr>
        <p:style>
          <a:lnRef idx="2">
            <a:schemeClr val="accent1"/>
          </a:lnRef>
          <a:fillRef idx="1">
            <a:schemeClr val="lt1"/>
          </a:fillRef>
          <a:effectRef idx="0">
            <a:schemeClr val="accent1"/>
          </a:effectRef>
          <a:fontRef idx="minor">
            <a:schemeClr val="dk1"/>
          </a:fontRef>
        </p:style>
        <p:txBody>
          <a:bodyPr rtlCol="0" anchor="ctr" anchorCtr="1"/>
          <a:lstStyle/>
          <a:p>
            <a:r>
              <a:rPr lang="en-AU" sz="1800" dirty="0"/>
              <a:t>I multiplied the first fraction by the reciprocal of the second fraction. I then simplified it and took out a factor 2 from both the numerator and denominator to simplify.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C1F9BA-9053-5D10-1B34-3BF7424077F6}"/>
                  </a:ext>
                </a:extLst>
              </p:cNvPr>
              <p:cNvSpPr txBox="1"/>
              <p:nvPr/>
            </p:nvSpPr>
            <p:spPr>
              <a:xfrm>
                <a:off x="2467896" y="2028948"/>
                <a:ext cx="2658504" cy="4677178"/>
              </a:xfrm>
              <a:prstGeom prst="rect">
                <a:avLst/>
              </a:prstGeom>
              <a:noFill/>
            </p:spPr>
            <p:txBody>
              <a:bodyPr wrap="square">
                <a:spAutoFit/>
              </a:bodyPr>
              <a:lstStyle/>
              <a:p>
                <a:pPr>
                  <a:lnSpc>
                    <a:spcPct val="150000"/>
                  </a:lnSpc>
                  <a:spcAft>
                    <a:spcPts val="1200"/>
                  </a:spcAft>
                  <a:defRPr/>
                </a:pPr>
                <a14:m>
                  <m:oMathPara xmlns:m="http://schemas.openxmlformats.org/officeDocument/2006/math">
                    <m:oMathParaPr>
                      <m:jc m:val="left"/>
                    </m:oMathParaPr>
                    <m:oMath xmlns:m="http://schemas.openxmlformats.org/officeDocument/2006/math">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3</m:t>
                          </m:r>
                          <m:r>
                            <a:rPr lang="en-AU" sz="1600" i="1">
                              <a:solidFill>
                                <a:srgbClr val="22272B"/>
                              </a:solidFill>
                              <a:latin typeface="Cambria Math" panose="02040503050406030204" pitchFamily="18" charset="0"/>
                            </a:rPr>
                            <m:t>𝑎</m:t>
                          </m:r>
                        </m:num>
                        <m:den>
                          <m:r>
                            <a:rPr lang="en-AU" sz="1600" i="1">
                              <a:solidFill>
                                <a:srgbClr val="22272B"/>
                              </a:solidFill>
                              <a:latin typeface="Cambria Math" panose="02040503050406030204" pitchFamily="18" charset="0"/>
                            </a:rPr>
                            <m:t>8</m:t>
                          </m:r>
                        </m:den>
                      </m:f>
                      <m: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2</m:t>
                          </m:r>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+4</m:t>
                          </m:r>
                        </m:num>
                        <m:den>
                          <m:r>
                            <a:rPr lang="en-AU" sz="1600" i="1">
                              <a:solidFill>
                                <a:srgbClr val="22272B"/>
                              </a:solidFill>
                              <a:latin typeface="Cambria Math" panose="02040503050406030204" pitchFamily="18" charset="0"/>
                            </a:rPr>
                            <m:t>6</m:t>
                          </m:r>
                        </m:den>
                      </m:f>
                      <m:r>
                        <m:rPr>
                          <m:aln/>
                        </m:rP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3</m:t>
                          </m:r>
                          <m:r>
                            <a:rPr lang="en-AU" sz="1600" i="1">
                              <a:solidFill>
                                <a:srgbClr val="22272B"/>
                              </a:solidFill>
                              <a:latin typeface="Cambria Math" panose="02040503050406030204" pitchFamily="18" charset="0"/>
                            </a:rPr>
                            <m:t>𝑎</m:t>
                          </m:r>
                        </m:num>
                        <m:den>
                          <m:r>
                            <a:rPr lang="en-AU" sz="1600" i="1">
                              <a:solidFill>
                                <a:srgbClr val="22272B"/>
                              </a:solidFill>
                              <a:latin typeface="Cambria Math" panose="02040503050406030204" pitchFamily="18" charset="0"/>
                            </a:rPr>
                            <m:t>8</m:t>
                          </m:r>
                        </m:den>
                      </m:f>
                      <m: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6</m:t>
                          </m:r>
                        </m:num>
                        <m:den>
                          <m:r>
                            <a:rPr lang="en-AU" sz="1600" i="1">
                              <a:solidFill>
                                <a:srgbClr val="22272B"/>
                              </a:solidFill>
                              <a:latin typeface="Cambria Math" panose="02040503050406030204" pitchFamily="18" charset="0"/>
                            </a:rPr>
                            <m:t>2</m:t>
                          </m:r>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+4</m:t>
                          </m:r>
                        </m:den>
                      </m:f>
                    </m:oMath>
                    <m:oMath xmlns:m="http://schemas.openxmlformats.org/officeDocument/2006/math">
                      <m:r>
                        <a:rPr lang="en-AU" sz="1600" i="1">
                          <a:solidFill>
                            <a:srgbClr val="22272B"/>
                          </a:solidFill>
                          <a:latin typeface="Cambria Math" panose="02040503050406030204" pitchFamily="18" charset="0"/>
                        </a:rPr>
                        <m:t>​</m:t>
                      </m:r>
                      <m:r>
                        <m:rPr>
                          <m:aln/>
                        </m:rP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3</m:t>
                          </m:r>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×6</m:t>
                          </m:r>
                        </m:num>
                        <m:den>
                          <m:r>
                            <a:rPr lang="en-AU" sz="1600" i="1">
                              <a:solidFill>
                                <a:srgbClr val="22272B"/>
                              </a:solidFill>
                              <a:latin typeface="Cambria Math" panose="02040503050406030204" pitchFamily="18" charset="0"/>
                            </a:rPr>
                            <m:t>8×</m:t>
                          </m:r>
                          <m:d>
                            <m:dPr>
                              <m:ctrlPr>
                                <a:rPr lang="en-AU" sz="1600" i="1">
                                  <a:solidFill>
                                    <a:srgbClr val="22272B"/>
                                  </a:solidFill>
                                  <a:latin typeface="Cambria Math" panose="02040503050406030204" pitchFamily="18" charset="0"/>
                                </a:rPr>
                              </m:ctrlPr>
                            </m:dPr>
                            <m:e>
                              <m:r>
                                <a:rPr lang="en-AU" sz="1600" i="1">
                                  <a:solidFill>
                                    <a:srgbClr val="22272B"/>
                                  </a:solidFill>
                                  <a:latin typeface="Cambria Math" panose="02040503050406030204" pitchFamily="18" charset="0"/>
                                </a:rPr>
                                <m:t>2</m:t>
                              </m:r>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+4</m:t>
                              </m:r>
                            </m:e>
                          </m:d>
                        </m:den>
                      </m:f>
                    </m:oMath>
                    <m:oMath xmlns:m="http://schemas.openxmlformats.org/officeDocument/2006/math">
                      <m:r>
                        <m:rPr>
                          <m:aln/>
                        </m:rP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18</m:t>
                          </m:r>
                          <m:r>
                            <a:rPr lang="en-AU" sz="1600" i="1">
                              <a:solidFill>
                                <a:srgbClr val="22272B"/>
                              </a:solidFill>
                              <a:latin typeface="Cambria Math" panose="02040503050406030204" pitchFamily="18" charset="0"/>
                            </a:rPr>
                            <m:t>𝑎</m:t>
                          </m:r>
                        </m:num>
                        <m:den>
                          <m:r>
                            <a:rPr lang="en-AU" sz="1600" i="1">
                              <a:solidFill>
                                <a:srgbClr val="22272B"/>
                              </a:solidFill>
                              <a:latin typeface="Cambria Math" panose="02040503050406030204" pitchFamily="18" charset="0"/>
                            </a:rPr>
                            <m:t>8</m:t>
                          </m:r>
                          <m:d>
                            <m:dPr>
                              <m:ctrlPr>
                                <a:rPr lang="en-AU" sz="1600" i="1">
                                  <a:solidFill>
                                    <a:srgbClr val="22272B"/>
                                  </a:solidFill>
                                  <a:latin typeface="Cambria Math" panose="02040503050406030204" pitchFamily="18" charset="0"/>
                                </a:rPr>
                              </m:ctrlPr>
                            </m:dPr>
                            <m:e>
                              <m:r>
                                <a:rPr lang="en-AU" sz="1600" i="1">
                                  <a:solidFill>
                                    <a:srgbClr val="22272B"/>
                                  </a:solidFill>
                                  <a:latin typeface="Cambria Math" panose="02040503050406030204" pitchFamily="18" charset="0"/>
                                </a:rPr>
                                <m:t>2</m:t>
                              </m:r>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+4</m:t>
                              </m:r>
                            </m:e>
                          </m:d>
                        </m:den>
                      </m:f>
                    </m:oMath>
                    <m:oMath xmlns:m="http://schemas.openxmlformats.org/officeDocument/2006/math">
                      <m:r>
                        <m:rPr>
                          <m:aln/>
                        </m:rP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18</m:t>
                          </m:r>
                          <m:r>
                            <a:rPr lang="en-AU" sz="1600" i="1">
                              <a:solidFill>
                                <a:srgbClr val="22272B"/>
                              </a:solidFill>
                              <a:latin typeface="Cambria Math" panose="02040503050406030204" pitchFamily="18" charset="0"/>
                            </a:rPr>
                            <m:t>𝑎</m:t>
                          </m:r>
                        </m:num>
                        <m:den>
                          <m:r>
                            <a:rPr lang="en-AU" sz="1600" i="1">
                              <a:solidFill>
                                <a:srgbClr val="22272B"/>
                              </a:solidFill>
                              <a:latin typeface="Cambria Math" panose="02040503050406030204" pitchFamily="18" charset="0"/>
                            </a:rPr>
                            <m:t>8×2</m:t>
                          </m:r>
                          <m:d>
                            <m:dPr>
                              <m:ctrlPr>
                                <a:rPr lang="en-AU" sz="1600" i="1">
                                  <a:solidFill>
                                    <a:srgbClr val="22272B"/>
                                  </a:solidFill>
                                  <a:latin typeface="Cambria Math" panose="02040503050406030204" pitchFamily="18" charset="0"/>
                                </a:rPr>
                              </m:ctrlPr>
                            </m:dPr>
                            <m:e>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+2</m:t>
                              </m:r>
                            </m:e>
                          </m:d>
                        </m:den>
                      </m:f>
                    </m:oMath>
                    <m:oMath xmlns:m="http://schemas.openxmlformats.org/officeDocument/2006/math">
                      <m:r>
                        <m:rPr>
                          <m:aln/>
                        </m:rP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18</m:t>
                          </m:r>
                          <m:r>
                            <a:rPr lang="en-AU" sz="1600" i="1">
                              <a:solidFill>
                                <a:srgbClr val="22272B"/>
                              </a:solidFill>
                              <a:latin typeface="Cambria Math" panose="02040503050406030204" pitchFamily="18" charset="0"/>
                            </a:rPr>
                            <m:t>𝑎</m:t>
                          </m:r>
                        </m:num>
                        <m:den>
                          <m:r>
                            <a:rPr lang="en-AU" sz="1600" i="1">
                              <a:solidFill>
                                <a:srgbClr val="22272B"/>
                              </a:solidFill>
                              <a:latin typeface="Cambria Math" panose="02040503050406030204" pitchFamily="18" charset="0"/>
                            </a:rPr>
                            <m:t>16</m:t>
                          </m:r>
                          <m:d>
                            <m:dPr>
                              <m:ctrlPr>
                                <a:rPr lang="en-AU" sz="1600" i="1">
                                  <a:solidFill>
                                    <a:srgbClr val="22272B"/>
                                  </a:solidFill>
                                  <a:latin typeface="Cambria Math" panose="02040503050406030204" pitchFamily="18" charset="0"/>
                                </a:rPr>
                              </m:ctrlPr>
                            </m:dPr>
                            <m:e>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+2</m:t>
                              </m:r>
                            </m:e>
                          </m:d>
                        </m:den>
                      </m:f>
                      <m:r>
                        <a:rPr lang="en-AU" sz="1600" i="1">
                          <a:solidFill>
                            <a:srgbClr val="22272B"/>
                          </a:solidFill>
                          <a:latin typeface="Cambria Math" panose="02040503050406030204" pitchFamily="18" charset="0"/>
                        </a:rPr>
                        <m:t>​</m:t>
                      </m:r>
                    </m:oMath>
                    <m:oMath xmlns:m="http://schemas.openxmlformats.org/officeDocument/2006/math">
                      <m:r>
                        <m:rPr>
                          <m:aln/>
                        </m:rPr>
                        <a:rPr lang="en-AU" sz="1600" i="1">
                          <a:solidFill>
                            <a:srgbClr val="22272B"/>
                          </a:solidFill>
                          <a:latin typeface="Cambria Math" panose="02040503050406030204" pitchFamily="18" charset="0"/>
                        </a:rPr>
                        <m:t>=</m:t>
                      </m:r>
                      <m:f>
                        <m:fPr>
                          <m:ctrlPr>
                            <a:rPr lang="en-AU" sz="1600" i="1">
                              <a:solidFill>
                                <a:srgbClr val="22272B"/>
                              </a:solidFill>
                              <a:latin typeface="Cambria Math" panose="02040503050406030204" pitchFamily="18" charset="0"/>
                            </a:rPr>
                          </m:ctrlPr>
                        </m:fPr>
                        <m:num>
                          <m:r>
                            <a:rPr lang="en-AU" sz="1600" i="1">
                              <a:solidFill>
                                <a:srgbClr val="22272B"/>
                              </a:solidFill>
                              <a:latin typeface="Cambria Math" panose="02040503050406030204" pitchFamily="18" charset="0"/>
                            </a:rPr>
                            <m:t>9</m:t>
                          </m:r>
                          <m:r>
                            <a:rPr lang="en-AU" sz="1600" i="1">
                              <a:solidFill>
                                <a:srgbClr val="22272B"/>
                              </a:solidFill>
                              <a:latin typeface="Cambria Math" panose="02040503050406030204" pitchFamily="18" charset="0"/>
                            </a:rPr>
                            <m:t>𝑎</m:t>
                          </m:r>
                        </m:num>
                        <m:den>
                          <m:r>
                            <a:rPr lang="en-AU" sz="1600" i="1">
                              <a:solidFill>
                                <a:srgbClr val="22272B"/>
                              </a:solidFill>
                              <a:latin typeface="Cambria Math" panose="02040503050406030204" pitchFamily="18" charset="0"/>
                            </a:rPr>
                            <m:t>8</m:t>
                          </m:r>
                          <m:d>
                            <m:dPr>
                              <m:ctrlPr>
                                <a:rPr lang="en-AU" sz="1600" i="1">
                                  <a:solidFill>
                                    <a:srgbClr val="22272B"/>
                                  </a:solidFill>
                                  <a:latin typeface="Cambria Math" panose="02040503050406030204" pitchFamily="18" charset="0"/>
                                </a:rPr>
                              </m:ctrlPr>
                            </m:dPr>
                            <m:e>
                              <m:r>
                                <a:rPr lang="en-AU" sz="1600" i="1">
                                  <a:solidFill>
                                    <a:srgbClr val="22272B"/>
                                  </a:solidFill>
                                  <a:latin typeface="Cambria Math" panose="02040503050406030204" pitchFamily="18" charset="0"/>
                                </a:rPr>
                                <m:t>𝑎</m:t>
                              </m:r>
                              <m:r>
                                <a:rPr lang="en-AU" sz="1600" i="1">
                                  <a:solidFill>
                                    <a:srgbClr val="22272B"/>
                                  </a:solidFill>
                                  <a:latin typeface="Cambria Math" panose="02040503050406030204" pitchFamily="18" charset="0"/>
                                </a:rPr>
                                <m:t>+2</m:t>
                              </m:r>
                            </m:e>
                          </m:d>
                        </m:den>
                      </m:f>
                    </m:oMath>
                  </m:oMathPara>
                </a14:m>
                <a:endParaRPr lang="en-US" sz="1600" i="1" dirty="0">
                  <a:solidFill>
                    <a:srgbClr val="22272B"/>
                  </a:solidFill>
                </a:endParaRPr>
              </a:p>
            </p:txBody>
          </p:sp>
        </mc:Choice>
        <mc:Fallback xmlns="">
          <p:sp>
            <p:nvSpPr>
              <p:cNvPr id="7" name="TextBox 6">
                <a:extLst>
                  <a:ext uri="{FF2B5EF4-FFF2-40B4-BE49-F238E27FC236}">
                    <a16:creationId xmlns:a16="http://schemas.microsoft.com/office/drawing/2014/main" id="{C7C1F9BA-9053-5D10-1B34-3BF7424077F6}"/>
                  </a:ext>
                </a:extLst>
              </p:cNvPr>
              <p:cNvSpPr txBox="1">
                <a:spLocks noRot="1" noChangeAspect="1" noMove="1" noResize="1" noEditPoints="1" noAdjustHandles="1" noChangeArrowheads="1" noChangeShapeType="1" noTextEdit="1"/>
              </p:cNvSpPr>
              <p:nvPr/>
            </p:nvSpPr>
            <p:spPr>
              <a:xfrm>
                <a:off x="2467896" y="2028948"/>
                <a:ext cx="2658504" cy="4677178"/>
              </a:xfrm>
              <a:prstGeom prst="rect">
                <a:avLst/>
              </a:prstGeom>
              <a:blipFill>
                <a:blip r:embed="rId4"/>
                <a:stretch>
                  <a:fillRect/>
                </a:stretch>
              </a:blipFill>
            </p:spPr>
            <p:txBody>
              <a:bodyPr/>
              <a:lstStyle/>
              <a:p>
                <a:r>
                  <a:rPr lang="en-AU">
                    <a:noFill/>
                  </a:rPr>
                  <a:t> </a:t>
                </a:r>
              </a:p>
            </p:txBody>
          </p:sp>
        </mc:Fallback>
      </mc:AlternateContent>
      <p:sp>
        <p:nvSpPr>
          <p:cNvPr id="8" name="Text Placeholder 4">
            <a:extLst>
              <a:ext uri="{FF2B5EF4-FFF2-40B4-BE49-F238E27FC236}">
                <a16:creationId xmlns:a16="http://schemas.microsoft.com/office/drawing/2014/main" id="{2B1DC2CE-77A2-64DC-7385-1CF231728F19}"/>
              </a:ext>
            </a:extLst>
          </p:cNvPr>
          <p:cNvSpPr txBox="1">
            <a:spLocks/>
          </p:cNvSpPr>
          <p:nvPr/>
        </p:nvSpPr>
        <p:spPr>
          <a:xfrm>
            <a:off x="6679309" y="1432440"/>
            <a:ext cx="5164688" cy="5269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Liz’s way – Cross multiplication</a:t>
            </a:r>
          </a:p>
        </p:txBody>
      </p:sp>
      <p:sp>
        <p:nvSpPr>
          <p:cNvPr id="11" name="Speech Bubble: Rectangle with Corners Rounded 10">
            <a:extLst>
              <a:ext uri="{FF2B5EF4-FFF2-40B4-BE49-F238E27FC236}">
                <a16:creationId xmlns:a16="http://schemas.microsoft.com/office/drawing/2014/main" id="{9907177C-A3D7-03A5-7FD3-9E8531B29721}"/>
              </a:ext>
            </a:extLst>
          </p:cNvPr>
          <p:cNvSpPr/>
          <p:nvPr/>
        </p:nvSpPr>
        <p:spPr>
          <a:xfrm>
            <a:off x="6679309" y="1959278"/>
            <a:ext cx="2730698" cy="4119178"/>
          </a:xfrm>
          <a:prstGeom prst="wedgeRoundRectCallout">
            <a:avLst>
              <a:gd name="adj1" fmla="val -21347"/>
              <a:gd name="adj2" fmla="val 59228"/>
              <a:gd name="adj3" fmla="val 16667"/>
            </a:avLst>
          </a:prstGeom>
        </p:spPr>
        <p:style>
          <a:lnRef idx="2">
            <a:schemeClr val="accent1"/>
          </a:lnRef>
          <a:fillRef idx="1">
            <a:schemeClr val="lt1"/>
          </a:fillRef>
          <a:effectRef idx="0">
            <a:schemeClr val="accent1"/>
          </a:effectRef>
          <a:fontRef idx="minor">
            <a:schemeClr val="dk1"/>
          </a:fontRef>
        </p:style>
        <p:txBody>
          <a:bodyPr rtlCol="0" anchor="ctr" anchorCtr="1"/>
          <a:lstStyle/>
          <a:p>
            <a:r>
              <a:rPr lang="en-AU" sz="1800" dirty="0"/>
              <a:t>I wrote the division as a fraction. I then multiplied the numerator of the first with the denominator of the second and the numerator of the second with the denominator of the first. I then took out a common factor of 2 to simplify.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FB046C-8986-EB7D-FAB5-2806FD30C73C}"/>
                  </a:ext>
                </a:extLst>
              </p:cNvPr>
              <p:cNvSpPr txBox="1"/>
              <p:nvPr/>
            </p:nvSpPr>
            <p:spPr>
              <a:xfrm>
                <a:off x="9523309" y="1959278"/>
                <a:ext cx="2320691" cy="3306226"/>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den>
                          </m:f>
                        </m:num>
                        <m:den>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m:t>
                              </m:r>
                            </m:den>
                          </m:f>
                        </m:den>
                      </m:f>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8×(2</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m:t>
                          </m:r>
                        </m:den>
                      </m:f>
                    </m:oMath>
                  </m:oMathPara>
                </a14:m>
                <a:endParaRPr kumimoji="0" lang="en-AU" sz="1600" b="0" i="0" u="none" strike="noStrike" kern="1200" cap="none" spc="0" normalizeH="0" baseline="0" noProof="0" dirty="0">
                  <a:ln>
                    <a:noFill/>
                  </a:ln>
                  <a:solidFill>
                    <a:srgbClr val="22272B"/>
                  </a:solidFill>
                  <a:effectLst/>
                  <a:uLnTx/>
                  <a:uFillTx/>
                  <a:ea typeface="+mn-ea"/>
                  <a:cs typeface="+mn-cs"/>
                </a:endParaRPr>
              </a:p>
              <a:p>
                <a:pPr marL="0" marR="0" lvl="0" indent="0" algn="l" defTabSz="609585"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18</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16(</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oMath>
                  </m:oMathPara>
                </a14:m>
                <a:endParaRPr kumimoji="0" lang="en-AU" sz="1600" b="0" i="0" u="none" strike="noStrike" kern="1200" cap="none" spc="0" normalizeH="0" baseline="0" noProof="0" dirty="0">
                  <a:ln>
                    <a:noFill/>
                  </a:ln>
                  <a:solidFill>
                    <a:srgbClr val="22272B"/>
                  </a:solidFill>
                  <a:effectLst/>
                  <a:uLnTx/>
                  <a:uFillTx/>
                  <a:ea typeface="+mn-ea"/>
                  <a:cs typeface="+mn-cs"/>
                </a:endParaRPr>
              </a:p>
              <a:p>
                <a:pPr marL="0" marR="0" lvl="0" indent="0" algn="l" defTabSz="609585"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oMath>
                  </m:oMathPara>
                </a14:m>
                <a:endParaRPr kumimoji="0" lang="en-AU" sz="1600" b="0" i="0" u="none" strike="noStrike" kern="1200" cap="none" spc="0" normalizeH="0" baseline="0" noProof="0" dirty="0">
                  <a:ln>
                    <a:noFill/>
                  </a:ln>
                  <a:solidFill>
                    <a:srgbClr val="22272B"/>
                  </a:solidFill>
                  <a:effectLst/>
                  <a:uLnTx/>
                  <a:uFillTx/>
                  <a:ea typeface="+mn-ea"/>
                  <a:cs typeface="+mn-cs"/>
                </a:endParaRPr>
              </a:p>
            </p:txBody>
          </p:sp>
        </mc:Choice>
        <mc:Fallback xmlns="">
          <p:sp>
            <p:nvSpPr>
              <p:cNvPr id="12" name="TextBox 11">
                <a:extLst>
                  <a:ext uri="{FF2B5EF4-FFF2-40B4-BE49-F238E27FC236}">
                    <a16:creationId xmlns:a16="http://schemas.microsoft.com/office/drawing/2014/main" id="{11FB046C-8986-EB7D-FAB5-2806FD30C73C}"/>
                  </a:ext>
                </a:extLst>
              </p:cNvPr>
              <p:cNvSpPr txBox="1">
                <a:spLocks noRot="1" noChangeAspect="1" noMove="1" noResize="1" noEditPoints="1" noAdjustHandles="1" noChangeArrowheads="1" noChangeShapeType="1" noTextEdit="1"/>
              </p:cNvSpPr>
              <p:nvPr/>
            </p:nvSpPr>
            <p:spPr>
              <a:xfrm>
                <a:off x="9523309" y="1959278"/>
                <a:ext cx="2320691" cy="3306226"/>
              </a:xfrm>
              <a:prstGeom prst="rect">
                <a:avLst/>
              </a:prstGeom>
              <a:blipFill>
                <a:blip r:embed="rId5"/>
                <a:stretch>
                  <a:fillRect/>
                </a:stretch>
              </a:blipFill>
            </p:spPr>
            <p:txBody>
              <a:bodyPr/>
              <a:lstStyle/>
              <a:p>
                <a:r>
                  <a:rPr lang="en-AU">
                    <a:noFill/>
                  </a:rPr>
                  <a:t> </a:t>
                </a:r>
              </a:p>
            </p:txBody>
          </p:sp>
        </mc:Fallback>
      </mc:AlternateContent>
      <p:cxnSp>
        <p:nvCxnSpPr>
          <p:cNvPr id="16" name="Straight Connector 15">
            <a:extLst>
              <a:ext uri="{FF2B5EF4-FFF2-40B4-BE49-F238E27FC236}">
                <a16:creationId xmlns:a16="http://schemas.microsoft.com/office/drawing/2014/main" id="{977B9CA6-D42C-BE50-0457-0B8E09B4A66D}"/>
              </a:ext>
              <a:ext uri="{C183D7F6-B498-43B3-948B-1728B52AA6E4}">
                <adec:decorative xmlns:adec="http://schemas.microsoft.com/office/drawing/2017/decorative" val="1"/>
              </a:ext>
            </a:extLst>
          </p:cNvPr>
          <p:cNvCxnSpPr>
            <a:cxnSpLocks/>
          </p:cNvCxnSpPr>
          <p:nvPr/>
        </p:nvCxnSpPr>
        <p:spPr>
          <a:xfrm>
            <a:off x="6096000" y="1959279"/>
            <a:ext cx="0" cy="466560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1</TotalTime>
  <Words>1306</Words>
  <Application>Microsoft Office PowerPoint</Application>
  <PresentationFormat>Widescreen</PresentationFormat>
  <Paragraphs>143</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Cambria Math</vt:lpstr>
      <vt:lpstr>Public Sans</vt:lpstr>
      <vt:lpstr>Yu Mincho</vt:lpstr>
      <vt:lpstr>Arial</vt:lpstr>
      <vt:lpstr>Times New Roman</vt:lpstr>
      <vt:lpstr>NSWG Corporate</vt:lpstr>
      <vt:lpstr>Algebraic fractions</vt:lpstr>
      <vt:lpstr>Learning intentions and success criteria</vt:lpstr>
      <vt:lpstr>Activating prior knowledge</vt:lpstr>
      <vt:lpstr>Same surface, different deep.</vt:lpstr>
      <vt:lpstr>Speed dating</vt:lpstr>
      <vt:lpstr>Connecting learning</vt:lpstr>
      <vt:lpstr>Compare the pair(1)</vt:lpstr>
      <vt:lpstr>Compare the pair (2)</vt:lpstr>
      <vt:lpstr>Compare the pair (3)</vt:lpstr>
      <vt:lpstr>Releasing responsibility</vt:lpstr>
      <vt:lpstr>Worked example (1)</vt:lpstr>
      <vt:lpstr>Worked example (2)</vt:lpstr>
      <vt:lpstr>Worked example (3)</vt:lpstr>
      <vt:lpstr>Worked example (4)</vt:lpstr>
      <vt:lpstr>Independent practice</vt:lpstr>
      <vt:lpstr>Shortcut division method.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6 – Algebraic fractions, slide deck – Mathematics Advanced</dc:title>
  <dc:creator>NSW Department of Education</dc:creator>
  <dcterms:created xsi:type="dcterms:W3CDTF">2025-12-03T00:22:27Z</dcterms:created>
  <dcterms:modified xsi:type="dcterms:W3CDTF">2025-12-09T01:04:37Z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2025-12-03T00:22:49Z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64f44f3b-07c5-45ef-a42c-2b499e0455ad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