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6505" r:id="rId2"/>
    <p:sldId id="26383" r:id="rId3"/>
    <p:sldId id="271" r:id="rId4"/>
    <p:sldId id="26531" r:id="rId5"/>
    <p:sldId id="26508" r:id="rId6"/>
    <p:sldId id="26535" r:id="rId7"/>
    <p:sldId id="26533" r:id="rId8"/>
    <p:sldId id="26536" r:id="rId9"/>
    <p:sldId id="360" r:id="rId10"/>
    <p:sldId id="361" r:id="rId11"/>
  </p:sldIdLst>
  <p:sldSz cx="12192000" cy="6858000"/>
  <p:notesSz cx="6858000" cy="9144000"/>
  <p:embeddedFontLst>
    <p:embeddedFont>
      <p:font typeface="Cambria Math" panose="02040503050406030204" pitchFamily="18" charset="0"/>
      <p:regular r:id="rId14"/>
    </p:embeddedFont>
    <p:embeddedFont>
      <p:font typeface="Public Sans" pitchFamily="2" charset="0"/>
      <p:regular r:id="rId15"/>
      <p:bold r:id="rId16"/>
      <p:italic r:id="rId17"/>
      <p:boldItalic r:id="rId18"/>
    </p:embeddedFont>
    <p:embeddedFont>
      <p:font typeface="Yu Mincho" panose="02020400000000000000" pitchFamily="18" charset="-128"/>
      <p:regular r:id="rId1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FD22F13-BCEA-AC4D-F704-69E9602F823B}" name="Samuel McOnie" initials="SM" userId="S::Samuel.McOnie2@det.nsw.edu.au::4edae52c-3859-458f-be36-be36f687d27c" providerId="AD"/>
  <p188:author id="{C217C917-583C-E77D-B579-6E8946FFDC11}" name="Sam Houda" initials="SH" userId="S::samantha.houda1@det.nsw.edu.au::8177d86a-8cc2-4537-942b-686d9dda63ce" providerId="AD"/>
  <p188:author id="{15D3C655-FA0C-37E3-0AF9-B42F82485347}" name="Lee Hyland" initials="LH" userId="S::LESLEE.HYLAND@det.nsw.edu.au::236b8219-96ed-46a5-92bf-a10e6892f95f" providerId="AD"/>
  <p188:author id="{FB6664F6-0480-2BED-BC34-E3CF4005A9EE}" name="Leena Ryan" initials="LR" userId="S::Leena.Ryan1@det.nsw.edu.au::9c67d486-9172-40ac-ba38-ccc164a357ad"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238381-5FEA-48C2-B874-6C6FC8F7A460}" v="1" dt="2025-12-09T01:02:34.94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10" autoAdjust="0"/>
  </p:normalViewPr>
  <p:slideViewPr>
    <p:cSldViewPr snapToGrid="0">
      <p:cViewPr varScale="1">
        <p:scale>
          <a:sx n="58" d="100"/>
          <a:sy n="58" d="100"/>
        </p:scale>
        <p:origin x="108" y="420"/>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9/12/2025</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9/12/2025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300881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a:t>
            </a:fld>
            <a:endParaRPr lang="en-AU" dirty="0"/>
          </a:p>
        </p:txBody>
      </p:sp>
    </p:spTree>
    <p:extLst>
      <p:ext uri="{BB962C8B-B14F-4D97-AF65-F5344CB8AC3E}">
        <p14:creationId xmlns:p14="http://schemas.microsoft.com/office/powerpoint/2010/main" val="191512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3480285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96CB-93F4-A534-9A09-E62D8D0FC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C9771-8B71-A815-47B2-80AD61CAA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F5A5D-52E1-3FF0-F117-A15B3B2C873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E2E415B-2D3E-DDCD-2327-3935E1E20996}"/>
              </a:ext>
            </a:extLst>
          </p:cNvPr>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413518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2285575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dirty="0"/>
              <a:t>Click icon to add picture</a:t>
            </a:r>
            <a:endParaRPr lang="en-AU" dirty="0"/>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dirty="0"/>
              <a:t>Click icon to add picture</a:t>
            </a:r>
            <a:endParaRPr lang="en-AU" dirty="0"/>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curriculum.nsw.edu.au/learning-areas/mathematics/mathematics-advanced-11-12-2024/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Introducing the derivative</a:t>
            </a:r>
            <a:endParaRPr lang="en-AU" dirty="0">
              <a:latin typeface="+mj-lt"/>
            </a:endParaRPr>
          </a:p>
        </p:txBody>
      </p:sp>
      <p:sp>
        <p:nvSpPr>
          <p:cNvPr id="5" name="Text Placeholder 4">
            <a:extLst>
              <a:ext uri="{FF2B5EF4-FFF2-40B4-BE49-F238E27FC236}">
                <a16:creationId xmlns:a16="http://schemas.microsoft.com/office/drawing/2014/main" id="{1FD90C35-1D79-8F41-B06D-CDA805843F24}"/>
              </a:ext>
            </a:extLst>
          </p:cNvPr>
          <p:cNvSpPr>
            <a:spLocks noGrp="1"/>
          </p:cNvSpPr>
          <p:nvPr>
            <p:ph type="body" sz="quarter" idx="10"/>
          </p:nvPr>
        </p:nvSpPr>
        <p:spPr/>
        <p:txBody>
          <a:bodyPr/>
          <a:lstStyle/>
          <a:p>
            <a:r>
              <a:rPr lang="en-AU" dirty="0">
                <a:latin typeface="+mj-lt"/>
              </a:rPr>
              <a:t>Mathematics Advanced – Stage 6 (Year 11)</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latin typeface="+mj-lt"/>
              </a:rPr>
              <a:t>Foundations of differentiation</a:t>
            </a:r>
          </a:p>
        </p:txBody>
      </p:sp>
      <p:pic>
        <p:nvPicPr>
          <p:cNvPr id="6" name="Picture Placeholder 5" descr="A group of people in a classroom.">
            <a:extLst>
              <a:ext uri="{FF2B5EF4-FFF2-40B4-BE49-F238E27FC236}">
                <a16:creationId xmlns:a16="http://schemas.microsoft.com/office/drawing/2014/main" id="{19E78356-8887-092C-C3D0-8787D251AE4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7127875" y="0"/>
            <a:ext cx="5064125" cy="6858000"/>
          </a:xfrm>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637BA9-DB5E-2457-A795-0B300DBA6F82}"/>
                  </a:ext>
                </a:extLst>
              </p:cNvPr>
              <p:cNvSpPr txBox="1"/>
              <p:nvPr/>
            </p:nvSpPr>
            <p:spPr>
              <a:xfrm>
                <a:off x="359998" y="1884426"/>
                <a:ext cx="11303000" cy="48115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dirty="0">
                    <a:solidFill>
                      <a:schemeClr val="accent1"/>
                    </a:solidFill>
                    <a:latin typeface="+mj-lt"/>
                    <a:cs typeface="Arial" panose="020B0604020202020204" pitchFamily="34" charset="0"/>
                  </a:rPr>
                  <a:t>Learning intentions</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dirty="0"/>
                  <a:t>To be able to analyse the gradient of the tangent at different points along a curve using graphing technology and deduce its connection to the derivative as a mathematical concept.</a:t>
                </a:r>
              </a:p>
              <a:p>
                <a:pPr marL="342900" indent="-342900">
                  <a:lnSpc>
                    <a:spcPct val="150000"/>
                  </a:lnSpc>
                  <a:spcAft>
                    <a:spcPts val="1200"/>
                  </a:spcAft>
                  <a:buFont typeface="Arial" panose="020B0604020202020204" pitchFamily="34" charset="0"/>
                  <a:buChar char="•"/>
                </a:pPr>
                <a:r>
                  <a:rPr lang="en-AU" sz="1800" dirty="0"/>
                  <a:t>To be able to correctly apply the notation and terminology for differentiation.</a:t>
                </a:r>
              </a:p>
              <a:p>
                <a:pPr>
                  <a:lnSpc>
                    <a:spcPct val="150000"/>
                  </a:lnSpc>
                  <a:spcAft>
                    <a:spcPts val="1200"/>
                  </a:spcAft>
                </a:pPr>
                <a:r>
                  <a:rPr lang="en-AU" sz="1800" b="1" dirty="0">
                    <a:solidFill>
                      <a:schemeClr val="accent1"/>
                    </a:solidFill>
                    <a:latin typeface="+mj-lt"/>
                    <a:cs typeface="Arial" panose="020B0604020202020204" pitchFamily="34" charset="0"/>
                  </a:rPr>
                  <a:t>Success criteria</a:t>
                </a:r>
                <a:endParaRPr lang="en-AU" sz="1800" dirty="0">
                  <a:latin typeface="+mj-lt"/>
                </a:endParaRPr>
              </a:p>
              <a:p>
                <a:pPr marL="342900" indent="-342900">
                  <a:lnSpc>
                    <a:spcPct val="150000"/>
                  </a:lnSpc>
                  <a:spcAft>
                    <a:spcPts val="1200"/>
                  </a:spcAft>
                  <a:buFont typeface="Arial" panose="020B0604020202020204" pitchFamily="34" charset="0"/>
                  <a:buChar char="•"/>
                </a:pPr>
                <a:r>
                  <a:rPr lang="en-AU" sz="1800" dirty="0"/>
                  <a:t>I can explain the process of using secants to approximate the gradient of a curve.</a:t>
                </a:r>
              </a:p>
              <a:p>
                <a:pPr marL="342900" indent="-342900">
                  <a:lnSpc>
                    <a:spcPct val="150000"/>
                  </a:lnSpc>
                  <a:spcAft>
                    <a:spcPts val="1200"/>
                  </a:spcAft>
                  <a:buFont typeface="Arial" panose="020B0604020202020204" pitchFamily="34" charset="0"/>
                  <a:buChar char="•"/>
                </a:pPr>
                <a:r>
                  <a:rPr lang="en-AU" sz="1800" dirty="0"/>
                  <a:t>I can use technology to model how the secant approaches the tangent gradient as ‘</a:t>
                </a:r>
                <a14:m>
                  <m:oMath xmlns:m="http://schemas.openxmlformats.org/officeDocument/2006/math">
                    <m:r>
                      <a:rPr lang="en-AU" sz="1800" i="1" dirty="0" smtClean="0">
                        <a:latin typeface="Cambria Math" panose="02040503050406030204" pitchFamily="18" charset="0"/>
                      </a:rPr>
                      <m:t>h</m:t>
                    </m:r>
                  </m:oMath>
                </a14:m>
                <a:r>
                  <a:rPr lang="en-AU" sz="1800" dirty="0"/>
                  <a:t>’ becomes very small.</a:t>
                </a:r>
              </a:p>
              <a:p>
                <a:pPr marL="342900" indent="-342900">
                  <a:lnSpc>
                    <a:spcPct val="150000"/>
                  </a:lnSpc>
                  <a:spcAft>
                    <a:spcPts val="1200"/>
                  </a:spcAft>
                  <a:buFont typeface="Arial" panose="020B0604020202020204" pitchFamily="34" charset="0"/>
                  <a:buChar char="•"/>
                </a:pPr>
                <a:r>
                  <a:rPr lang="en-AU" sz="1800" dirty="0"/>
                  <a:t>I can verify the gradient of a tangent at a point on </a:t>
                </a:r>
                <a14:m>
                  <m:oMath xmlns:m="http://schemas.openxmlformats.org/officeDocument/2006/math">
                    <m:r>
                      <a:rPr lang="en-AU" sz="1800" i="1">
                        <a:latin typeface="Cambria Math" panose="02040503050406030204" pitchFamily="18" charset="0"/>
                      </a:rPr>
                      <m:t>𝑓</m:t>
                    </m:r>
                    <m:r>
                      <a:rPr lang="en-AU" sz="1800" i="1">
                        <a:latin typeface="Cambria Math" panose="02040503050406030204" pitchFamily="18" charset="0"/>
                      </a:rPr>
                      <m:t>(</m:t>
                    </m:r>
                    <m:r>
                      <a:rPr lang="en-AU" sz="1800" i="1">
                        <a:latin typeface="Cambria Math" panose="02040503050406030204" pitchFamily="18" charset="0"/>
                      </a:rPr>
                      <m:t>𝑥</m:t>
                    </m:r>
                    <m:r>
                      <a:rPr lang="en-AU" sz="1800" i="1">
                        <a:latin typeface="Cambria Math" panose="02040503050406030204" pitchFamily="18" charset="0"/>
                      </a:rPr>
                      <m:t>)=</m:t>
                    </m:r>
                    <m:sSup>
                      <m:sSupPr>
                        <m:ctrlPr>
                          <a:rPr lang="en-AU" sz="1800" i="1">
                            <a:latin typeface="Cambria Math" panose="02040503050406030204" pitchFamily="18" charset="0"/>
                          </a:rPr>
                        </m:ctrlPr>
                      </m:sSupPr>
                      <m:e>
                        <m:r>
                          <a:rPr lang="en-AU" sz="1800" i="1">
                            <a:latin typeface="Cambria Math" panose="02040503050406030204" pitchFamily="18" charset="0"/>
                          </a:rPr>
                          <m:t>𝑥</m:t>
                        </m:r>
                      </m:e>
                      <m:sup>
                        <m:r>
                          <a:rPr lang="en-AU" sz="1800" i="1">
                            <a:latin typeface="Cambria Math" panose="02040503050406030204" pitchFamily="18" charset="0"/>
                          </a:rPr>
                          <m:t>𝑛</m:t>
                        </m:r>
                      </m:sup>
                    </m:sSup>
                  </m:oMath>
                </a14:m>
                <a:r>
                  <a:rPr lang="en-AU" sz="1800" dirty="0"/>
                  <a:t> using the formula and technology</a:t>
                </a:r>
              </a:p>
              <a:p>
                <a:pPr marL="342900" indent="-342900">
                  <a:lnSpc>
                    <a:spcPct val="150000"/>
                  </a:lnSpc>
                  <a:spcAft>
                    <a:spcPts val="1200"/>
                  </a:spcAft>
                  <a:buFont typeface="Arial" panose="020B0604020202020204" pitchFamily="34" charset="0"/>
                  <a:buChar char="•"/>
                </a:pPr>
                <a:r>
                  <a:rPr lang="en-AU" sz="1800" dirty="0"/>
                  <a:t>I can differentiate constant and linear functions and interpret these derivatives as gradients of tangents.</a:t>
                </a:r>
                <a:endParaRPr lang="en-AU" sz="1800" dirty="0">
                  <a:cs typeface="Arial" panose="020B0604020202020204" pitchFamily="34" charset="0"/>
                </a:endParaRPr>
              </a:p>
            </p:txBody>
          </p:sp>
        </mc:Choice>
        <mc:Fallback xmlns="">
          <p:sp>
            <p:nvSpPr>
              <p:cNvPr id="3" name="TextBox 2">
                <a:extLst>
                  <a:ext uri="{FF2B5EF4-FFF2-40B4-BE49-F238E27FC236}">
                    <a16:creationId xmlns:a16="http://schemas.microsoft.com/office/drawing/2014/main" id="{DF637BA9-DB5E-2457-A795-0B300DBA6F82}"/>
                  </a:ext>
                </a:extLst>
              </p:cNvPr>
              <p:cNvSpPr txBox="1">
                <a:spLocks noRot="1" noChangeAspect="1" noMove="1" noResize="1" noEditPoints="1" noAdjustHandles="1" noChangeArrowheads="1" noChangeShapeType="1" noTextEdit="1"/>
              </p:cNvSpPr>
              <p:nvPr/>
            </p:nvSpPr>
            <p:spPr>
              <a:xfrm>
                <a:off x="359998" y="1884426"/>
                <a:ext cx="11303000" cy="4811574"/>
              </a:xfrm>
              <a:prstGeom prst="rect">
                <a:avLst/>
              </a:prstGeom>
              <a:blipFill>
                <a:blip r:embed="rId3"/>
                <a:stretch>
                  <a:fillRect l="-1348" r="-1025" b="-2155"/>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a:t>
            </a:fld>
            <a:endParaRPr lang="en-AU" dirty="0"/>
          </a:p>
        </p:txBody>
      </p:sp>
    </p:spTree>
    <p:extLst>
      <p:ext uri="{BB962C8B-B14F-4D97-AF65-F5344CB8AC3E}">
        <p14:creationId xmlns:p14="http://schemas.microsoft.com/office/powerpoint/2010/main" val="364896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Activating prior knowledge</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1BDE4-474C-25BB-FA7C-FDA881D32D81}"/>
              </a:ext>
            </a:extLst>
          </p:cNvPr>
          <p:cNvSpPr>
            <a:spLocks noGrp="1"/>
          </p:cNvSpPr>
          <p:nvPr>
            <p:ph type="title"/>
          </p:nvPr>
        </p:nvSpPr>
        <p:spPr/>
        <p:txBody>
          <a:bodyPr/>
          <a:lstStyle/>
          <a:p>
            <a:r>
              <a:rPr lang="en-AU" dirty="0">
                <a:latin typeface="+mj-lt"/>
              </a:rPr>
              <a:t>Gradient of secants</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F16EB127-0954-17B9-EFE3-9269F47686B6}"/>
                  </a:ext>
                </a:extLst>
              </p:cNvPr>
              <p:cNvSpPr>
                <a:spLocks noGrp="1"/>
              </p:cNvSpPr>
              <p:nvPr>
                <p:ph type="body" sz="quarter" idx="17"/>
              </p:nvPr>
            </p:nvSpPr>
            <p:spPr>
              <a:xfrm>
                <a:off x="360000" y="1436992"/>
                <a:ext cx="4493940" cy="4755087"/>
              </a:xfrm>
            </p:spPr>
            <p:txBody>
              <a:bodyPr/>
              <a:lstStyle/>
              <a:p>
                <a:r>
                  <a:rPr lang="en-AU" dirty="0">
                    <a:latin typeface="+mn-lt"/>
                  </a:rPr>
                  <a:t>The function </a:t>
                </a:r>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4</m:t>
                        </m:r>
                      </m:den>
                    </m:f>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r>
                      <a:rPr lang="en-AU" b="0" i="1" smtClean="0">
                        <a:latin typeface="Cambria Math" panose="02040503050406030204" pitchFamily="18" charset="0"/>
                      </a:rPr>
                      <m:t>−2</m:t>
                    </m:r>
                  </m:oMath>
                </a14:m>
                <a:r>
                  <a:rPr lang="en-AU" dirty="0">
                    <a:latin typeface="+mn-lt"/>
                  </a:rPr>
                  <a:t> is shown. </a:t>
                </a:r>
              </a:p>
              <a:p>
                <a:r>
                  <a:rPr lang="en-AU" dirty="0">
                    <a:latin typeface="+mn-lt"/>
                  </a:rPr>
                  <a:t>Using the gradient formula, find the </a:t>
                </a:r>
                <a:br>
                  <a:rPr lang="en-AU" dirty="0">
                    <a:latin typeface="+mn-lt"/>
                  </a:rPr>
                </a:br>
                <a:r>
                  <a:rPr lang="en-AU" dirty="0">
                    <a:latin typeface="+mn-lt"/>
                  </a:rPr>
                  <a:t>gradient between each pair of points:</a:t>
                </a:r>
              </a:p>
              <a:p>
                <a:pPr marL="457200" indent="-457200">
                  <a:buAutoNum type="alphaLcParenR"/>
                </a:pPr>
                <a:r>
                  <a:rPr lang="en-AU" i="1" dirty="0">
                    <a:latin typeface="+mn-lt"/>
                  </a:rPr>
                  <a:t>PR</a:t>
                </a:r>
              </a:p>
              <a:p>
                <a:pPr marL="457200" indent="-457200">
                  <a:buAutoNum type="alphaLcParenR"/>
                </a:pPr>
                <a:r>
                  <a:rPr lang="en-AU" i="1" dirty="0">
                    <a:latin typeface="+mn-lt"/>
                  </a:rPr>
                  <a:t>PQ</a:t>
                </a:r>
              </a:p>
              <a:p>
                <a:br>
                  <a:rPr lang="en-AU" dirty="0">
                    <a:latin typeface="+mn-lt"/>
                  </a:rPr>
                </a:br>
                <a:endParaRPr lang="en-AU" dirty="0">
                  <a:latin typeface="+mn-lt"/>
                </a:endParaRPr>
              </a:p>
            </p:txBody>
          </p:sp>
        </mc:Choice>
        <mc:Fallback xmlns="">
          <p:sp>
            <p:nvSpPr>
              <p:cNvPr id="5" name="Text Placeholder 4">
                <a:extLst>
                  <a:ext uri="{FF2B5EF4-FFF2-40B4-BE49-F238E27FC236}">
                    <a16:creationId xmlns:a16="http://schemas.microsoft.com/office/drawing/2014/main" id="{F16EB127-0954-17B9-EFE3-9269F47686B6}"/>
                  </a:ext>
                </a:extLst>
              </p:cNvPr>
              <p:cNvSpPr>
                <a:spLocks noGrp="1" noRot="1" noChangeAspect="1" noMove="1" noResize="1" noEditPoints="1" noAdjustHandles="1" noChangeArrowheads="1" noChangeShapeType="1" noTextEdit="1"/>
              </p:cNvSpPr>
              <p:nvPr>
                <p:ph type="body" sz="quarter" idx="17"/>
              </p:nvPr>
            </p:nvSpPr>
            <p:spPr>
              <a:xfrm>
                <a:off x="360000" y="1436992"/>
                <a:ext cx="4493940" cy="4755087"/>
              </a:xfrm>
              <a:blipFill>
                <a:blip r:embed="rId3"/>
                <a:stretch>
                  <a:fillRect l="-3392" r="-543"/>
                </a:stretch>
              </a:blipFill>
            </p:spPr>
            <p:txBody>
              <a:bodyPr/>
              <a:lstStyle/>
              <a:p>
                <a:r>
                  <a:rPr lang="en-AU">
                    <a:noFill/>
                  </a:rPr>
                  <a:t> </a:t>
                </a:r>
              </a:p>
            </p:txBody>
          </p:sp>
        </mc:Fallback>
      </mc:AlternateContent>
      <p:pic>
        <p:nvPicPr>
          <p:cNvPr id="10" name="Picture 9" descr="Picture of a curve and a secant PR and secant PQ marked on it with a point Q on the curve. P(1,-1.75), Q(2,-1) and R(3,0.25)">
            <a:extLst>
              <a:ext uri="{FF2B5EF4-FFF2-40B4-BE49-F238E27FC236}">
                <a16:creationId xmlns:a16="http://schemas.microsoft.com/office/drawing/2014/main" id="{2AC28A26-F9B0-C4D3-5FF1-E8453E242850}"/>
              </a:ext>
            </a:extLst>
          </p:cNvPr>
          <p:cNvPicPr>
            <a:picLocks noChangeAspect="1"/>
          </p:cNvPicPr>
          <p:nvPr/>
        </p:nvPicPr>
        <p:blipFill>
          <a:blip r:embed="rId4"/>
          <a:stretch>
            <a:fillRect/>
          </a:stretch>
        </p:blipFill>
        <p:spPr>
          <a:xfrm>
            <a:off x="5157894" y="1436992"/>
            <a:ext cx="6452262" cy="422566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66EA54-96C4-970F-EF86-56F3B7CE9DC6}"/>
                  </a:ext>
                </a:extLst>
              </p:cNvPr>
              <p:cNvSpPr txBox="1"/>
              <p:nvPr/>
            </p:nvSpPr>
            <p:spPr>
              <a:xfrm>
                <a:off x="5369625" y="1436992"/>
                <a:ext cx="2867025" cy="1597921"/>
              </a:xfrm>
              <a:prstGeom prst="rect">
                <a:avLst/>
              </a:prstGeom>
              <a:solidFill>
                <a:schemeClr val="bg1"/>
              </a:solidFill>
              <a:ln w="28575">
                <a:solidFill>
                  <a:schemeClr val="accent1"/>
                </a:solidFill>
              </a:ln>
            </p:spPr>
            <p:txBody>
              <a:bodyPr wrap="none" lIns="0" tIns="0" rIns="0" bIns="0" rtlCol="0">
                <a:noAutofit/>
              </a:bodyPr>
              <a:lstStyle/>
              <a:p>
                <a:pPr algn="l">
                  <a:lnSpc>
                    <a:spcPct val="114000"/>
                  </a:lnSpc>
                  <a:spcAft>
                    <a:spcPts val="600"/>
                  </a:spcAft>
                </a:pPr>
                <a14:m>
                  <m:oMathPara xmlns:m="http://schemas.openxmlformats.org/officeDocument/2006/math">
                    <m:oMathParaPr>
                      <m:jc m:val="centerGroup"/>
                    </m:oMathParaPr>
                    <m:oMath xmlns:m="http://schemas.openxmlformats.org/officeDocument/2006/math">
                      <m:sSub>
                        <m:sSubPr>
                          <m:ctrlPr>
                            <a:rPr lang="en-AU" sz="1800" b="0" i="1" smtClean="0">
                              <a:latin typeface="Cambria Math" panose="02040503050406030204" pitchFamily="18" charset="0"/>
                            </a:rPr>
                          </m:ctrlPr>
                        </m:sSubPr>
                        <m:e>
                          <m:r>
                            <a:rPr lang="en-AU" sz="1800" b="0" i="1" smtClean="0">
                              <a:latin typeface="Cambria Math" panose="02040503050406030204" pitchFamily="18" charset="0"/>
                            </a:rPr>
                            <m:t>𝑚</m:t>
                          </m:r>
                        </m:e>
                        <m:sub>
                          <m:r>
                            <a:rPr lang="en-AU" sz="1800" b="0" i="1" smtClean="0">
                              <a:latin typeface="Cambria Math" panose="02040503050406030204" pitchFamily="18" charset="0"/>
                            </a:rPr>
                            <m:t>𝑃𝑅</m:t>
                          </m:r>
                        </m:sub>
                      </m:sSub>
                      <m:r>
                        <m:rPr>
                          <m:aln/>
                        </m:rPr>
                        <a:rPr lang="en-AU" sz="1800" b="0" i="1" smtClean="0">
                          <a:latin typeface="Cambria Math" panose="02040503050406030204" pitchFamily="18" charset="0"/>
                        </a:rPr>
                        <m:t>=</m:t>
                      </m:r>
                      <m:f>
                        <m:fPr>
                          <m:ctrlPr>
                            <a:rPr lang="en-AU" sz="1800" i="1" smtClean="0">
                              <a:latin typeface="Cambria Math" panose="02040503050406030204" pitchFamily="18" charset="0"/>
                            </a:rPr>
                          </m:ctrlPr>
                        </m:fPr>
                        <m:num>
                          <m:sSub>
                            <m:sSubPr>
                              <m:ctrlPr>
                                <a:rPr lang="en-AU" sz="1800" i="1" smtClean="0">
                                  <a:latin typeface="Cambria Math" panose="02040503050406030204" pitchFamily="18" charset="0"/>
                                </a:rPr>
                              </m:ctrlPr>
                            </m:sSubPr>
                            <m:e>
                              <m:r>
                                <a:rPr lang="en-AU" sz="1800" b="0" i="1" smtClean="0">
                                  <a:latin typeface="Cambria Math" panose="02040503050406030204" pitchFamily="18" charset="0"/>
                                </a:rPr>
                                <m:t>𝑦</m:t>
                              </m:r>
                            </m:e>
                            <m:sub>
                              <m:r>
                                <a:rPr lang="en-AU" sz="1800" b="0" i="1" smtClean="0">
                                  <a:latin typeface="Cambria Math" panose="02040503050406030204" pitchFamily="18" charset="0"/>
                                </a:rPr>
                                <m:t>2</m:t>
                              </m:r>
                            </m:sub>
                          </m:sSub>
                          <m:r>
                            <a:rPr lang="en-AU" sz="1800" b="0" i="1" smtClean="0">
                              <a:latin typeface="Cambria Math" panose="02040503050406030204" pitchFamily="18" charset="0"/>
                            </a:rPr>
                            <m:t>−</m:t>
                          </m:r>
                          <m:sSub>
                            <m:sSubPr>
                              <m:ctrlPr>
                                <a:rPr lang="en-AU" sz="1800" b="0" i="1" smtClean="0">
                                  <a:latin typeface="Cambria Math" panose="02040503050406030204" pitchFamily="18" charset="0"/>
                                </a:rPr>
                              </m:ctrlPr>
                            </m:sSubPr>
                            <m:e>
                              <m:r>
                                <a:rPr lang="en-AU" sz="1800" b="0" i="1" smtClean="0">
                                  <a:latin typeface="Cambria Math" panose="02040503050406030204" pitchFamily="18" charset="0"/>
                                </a:rPr>
                                <m:t>𝑦</m:t>
                              </m:r>
                            </m:e>
                            <m:sub>
                              <m:r>
                                <a:rPr lang="en-AU" sz="1800" b="0" i="1" smtClean="0">
                                  <a:latin typeface="Cambria Math" panose="02040503050406030204" pitchFamily="18" charset="0"/>
                                </a:rPr>
                                <m:t>1</m:t>
                              </m:r>
                            </m:sub>
                          </m:sSub>
                        </m:num>
                        <m:den>
                          <m:sSub>
                            <m:sSubPr>
                              <m:ctrlPr>
                                <a:rPr lang="en-AU" sz="1800" i="1" smtClean="0">
                                  <a:latin typeface="Cambria Math" panose="02040503050406030204" pitchFamily="18" charset="0"/>
                                </a:rPr>
                              </m:ctrlPr>
                            </m:sSubPr>
                            <m:e>
                              <m:r>
                                <a:rPr lang="en-AU" sz="1800" b="0" i="1" smtClean="0">
                                  <a:latin typeface="Cambria Math" panose="02040503050406030204" pitchFamily="18" charset="0"/>
                                </a:rPr>
                                <m:t>𝑥</m:t>
                              </m:r>
                            </m:e>
                            <m:sub>
                              <m:r>
                                <a:rPr lang="en-AU" sz="1800" b="0" i="1" smtClean="0">
                                  <a:latin typeface="Cambria Math" panose="02040503050406030204" pitchFamily="18" charset="0"/>
                                </a:rPr>
                                <m:t>2</m:t>
                              </m:r>
                            </m:sub>
                          </m:sSub>
                          <m:r>
                            <a:rPr lang="en-AU" sz="1800" b="0" i="1" smtClean="0">
                              <a:latin typeface="Cambria Math" panose="02040503050406030204" pitchFamily="18" charset="0"/>
                            </a:rPr>
                            <m:t>−</m:t>
                          </m:r>
                          <m:sSub>
                            <m:sSubPr>
                              <m:ctrlPr>
                                <a:rPr lang="en-AU" sz="1800" b="0" i="1" smtClean="0">
                                  <a:latin typeface="Cambria Math" panose="02040503050406030204" pitchFamily="18" charset="0"/>
                                </a:rPr>
                              </m:ctrlPr>
                            </m:sSubPr>
                            <m:e>
                              <m:r>
                                <a:rPr lang="en-AU" sz="1800" b="0" i="1" smtClean="0">
                                  <a:latin typeface="Cambria Math" panose="02040503050406030204" pitchFamily="18" charset="0"/>
                                </a:rPr>
                                <m:t>𝑥</m:t>
                              </m:r>
                            </m:e>
                            <m:sub>
                              <m:r>
                                <a:rPr lang="en-AU" sz="1800" b="0" i="1" smtClean="0">
                                  <a:latin typeface="Cambria Math" panose="02040503050406030204" pitchFamily="18" charset="0"/>
                                </a:rPr>
                                <m:t>1</m:t>
                              </m:r>
                            </m:sub>
                          </m:sSub>
                        </m:den>
                      </m:f>
                    </m:oMath>
                    <m:oMath xmlns:m="http://schemas.openxmlformats.org/officeDocument/2006/math">
                      <m:r>
                        <m:rPr>
                          <m:aln/>
                        </m:rPr>
                        <a:rPr lang="en-AU" sz="1800" b="0" i="1" smtClean="0">
                          <a:latin typeface="Cambria Math" panose="02040503050406030204" pitchFamily="18" charset="0"/>
                        </a:rPr>
                        <m:t>=</m:t>
                      </m:r>
                      <m:f>
                        <m:fPr>
                          <m:ctrlPr>
                            <a:rPr lang="en-AU" sz="1800" b="0" i="1" smtClean="0">
                              <a:latin typeface="Cambria Math" panose="02040503050406030204" pitchFamily="18" charset="0"/>
                            </a:rPr>
                          </m:ctrlPr>
                        </m:fPr>
                        <m:num>
                          <m:r>
                            <a:rPr lang="en-AU" sz="1800" b="0" i="1" smtClean="0">
                              <a:latin typeface="Cambria Math" panose="02040503050406030204" pitchFamily="18" charset="0"/>
                            </a:rPr>
                            <m:t>0.25−(−1.75)</m:t>
                          </m:r>
                        </m:num>
                        <m:den>
                          <m:r>
                            <a:rPr lang="en-AU" sz="1800" b="0" i="1" smtClean="0">
                              <a:latin typeface="Cambria Math" panose="02040503050406030204" pitchFamily="18" charset="0"/>
                            </a:rPr>
                            <m:t>3−1</m:t>
                          </m:r>
                        </m:den>
                      </m:f>
                    </m:oMath>
                    <m:oMath xmlns:m="http://schemas.openxmlformats.org/officeDocument/2006/math">
                      <m:r>
                        <m:rPr>
                          <m:aln/>
                        </m:rPr>
                        <a:rPr lang="en-AU" sz="1800" b="0" i="1" smtClean="0">
                          <a:latin typeface="Cambria Math" panose="02040503050406030204" pitchFamily="18" charset="0"/>
                        </a:rPr>
                        <m:t>=</m:t>
                      </m:r>
                      <m:r>
                        <a:rPr lang="en-AU" sz="1800" b="0" i="1" smtClean="0">
                          <a:latin typeface="Cambria Math" panose="02040503050406030204" pitchFamily="18" charset="0"/>
                        </a:rPr>
                        <m:t>1</m:t>
                      </m:r>
                    </m:oMath>
                  </m:oMathPara>
                </a14:m>
                <a:endParaRPr lang="en-AU" sz="1800" dirty="0"/>
              </a:p>
            </p:txBody>
          </p:sp>
        </mc:Choice>
        <mc:Fallback xmlns="">
          <p:sp>
            <p:nvSpPr>
              <p:cNvPr id="13" name="TextBox 12">
                <a:extLst>
                  <a:ext uri="{FF2B5EF4-FFF2-40B4-BE49-F238E27FC236}">
                    <a16:creationId xmlns:a16="http://schemas.microsoft.com/office/drawing/2014/main" id="{2666EA54-96C4-970F-EF86-56F3B7CE9DC6}"/>
                  </a:ext>
                </a:extLst>
              </p:cNvPr>
              <p:cNvSpPr txBox="1">
                <a:spLocks noRot="1" noChangeAspect="1" noMove="1" noResize="1" noEditPoints="1" noAdjustHandles="1" noChangeArrowheads="1" noChangeShapeType="1" noTextEdit="1"/>
              </p:cNvSpPr>
              <p:nvPr/>
            </p:nvSpPr>
            <p:spPr>
              <a:xfrm>
                <a:off x="5369625" y="1436992"/>
                <a:ext cx="2867025" cy="1597921"/>
              </a:xfrm>
              <a:prstGeom prst="rect">
                <a:avLst/>
              </a:prstGeom>
              <a:blipFill>
                <a:blip r:embed="rId5"/>
                <a:stretch>
                  <a:fillRect/>
                </a:stretch>
              </a:blipFill>
              <a:ln w="28575">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DA336BB-4B5E-153B-8FC0-89755AF3E233}"/>
                  </a:ext>
                </a:extLst>
              </p:cNvPr>
              <p:cNvSpPr txBox="1"/>
              <p:nvPr/>
            </p:nvSpPr>
            <p:spPr>
              <a:xfrm>
                <a:off x="8631817" y="4456376"/>
                <a:ext cx="2887133" cy="1632952"/>
              </a:xfrm>
              <a:prstGeom prst="rect">
                <a:avLst/>
              </a:prstGeom>
              <a:solidFill>
                <a:schemeClr val="bg1"/>
              </a:solidFill>
              <a:ln w="28575">
                <a:solidFill>
                  <a:schemeClr val="accent1"/>
                </a:solidFill>
              </a:ln>
            </p:spPr>
            <p:txBody>
              <a:bodyPr wrap="none" lIns="0" tIns="0" rIns="0" bIns="0" rtlCol="0">
                <a:noAutofit/>
              </a:bodyPr>
              <a:lstStyle/>
              <a:p>
                <a:pPr algn="l">
                  <a:lnSpc>
                    <a:spcPct val="114000"/>
                  </a:lnSpc>
                  <a:spcAft>
                    <a:spcPts val="600"/>
                  </a:spcAft>
                </a:pPr>
                <a14:m>
                  <m:oMathPara xmlns:m="http://schemas.openxmlformats.org/officeDocument/2006/math">
                    <m:oMathParaPr>
                      <m:jc m:val="centerGroup"/>
                    </m:oMathParaPr>
                    <m:oMath xmlns:m="http://schemas.openxmlformats.org/officeDocument/2006/math">
                      <m:sSub>
                        <m:sSubPr>
                          <m:ctrlPr>
                            <a:rPr lang="en-AU" sz="1800" b="0" i="1" smtClean="0">
                              <a:latin typeface="Cambria Math" panose="02040503050406030204" pitchFamily="18" charset="0"/>
                            </a:rPr>
                          </m:ctrlPr>
                        </m:sSubPr>
                        <m:e>
                          <m:r>
                            <a:rPr lang="en-AU" sz="1800" b="0" i="1" smtClean="0">
                              <a:latin typeface="Cambria Math" panose="02040503050406030204" pitchFamily="18" charset="0"/>
                            </a:rPr>
                            <m:t>𝑚</m:t>
                          </m:r>
                        </m:e>
                        <m:sub>
                          <m:r>
                            <a:rPr lang="en-AU" sz="1800" b="0" i="1" smtClean="0">
                              <a:latin typeface="Cambria Math" panose="02040503050406030204" pitchFamily="18" charset="0"/>
                            </a:rPr>
                            <m:t>𝑃𝑄</m:t>
                          </m:r>
                        </m:sub>
                      </m:sSub>
                      <m:r>
                        <m:rPr>
                          <m:aln/>
                        </m:rPr>
                        <a:rPr lang="en-AU" sz="1800" b="0" i="1" smtClean="0">
                          <a:latin typeface="Cambria Math" panose="02040503050406030204" pitchFamily="18" charset="0"/>
                        </a:rPr>
                        <m:t>=</m:t>
                      </m:r>
                      <m:f>
                        <m:fPr>
                          <m:ctrlPr>
                            <a:rPr lang="en-AU" sz="1800" i="1" smtClean="0">
                              <a:latin typeface="Cambria Math" panose="02040503050406030204" pitchFamily="18" charset="0"/>
                            </a:rPr>
                          </m:ctrlPr>
                        </m:fPr>
                        <m:num>
                          <m:sSub>
                            <m:sSubPr>
                              <m:ctrlPr>
                                <a:rPr lang="en-AU" sz="1800" i="1" smtClean="0">
                                  <a:latin typeface="Cambria Math" panose="02040503050406030204" pitchFamily="18" charset="0"/>
                                </a:rPr>
                              </m:ctrlPr>
                            </m:sSubPr>
                            <m:e>
                              <m:r>
                                <a:rPr lang="en-AU" sz="1800" b="0" i="1" smtClean="0">
                                  <a:latin typeface="Cambria Math" panose="02040503050406030204" pitchFamily="18" charset="0"/>
                                </a:rPr>
                                <m:t>𝑦</m:t>
                              </m:r>
                            </m:e>
                            <m:sub>
                              <m:r>
                                <a:rPr lang="en-AU" sz="1800" b="0" i="1" smtClean="0">
                                  <a:latin typeface="Cambria Math" panose="02040503050406030204" pitchFamily="18" charset="0"/>
                                </a:rPr>
                                <m:t>2</m:t>
                              </m:r>
                            </m:sub>
                          </m:sSub>
                          <m:r>
                            <a:rPr lang="en-AU" sz="1800" b="0" i="1" smtClean="0">
                              <a:latin typeface="Cambria Math" panose="02040503050406030204" pitchFamily="18" charset="0"/>
                            </a:rPr>
                            <m:t>−</m:t>
                          </m:r>
                          <m:sSub>
                            <m:sSubPr>
                              <m:ctrlPr>
                                <a:rPr lang="en-AU" sz="1800" b="0" i="1" smtClean="0">
                                  <a:latin typeface="Cambria Math" panose="02040503050406030204" pitchFamily="18" charset="0"/>
                                </a:rPr>
                              </m:ctrlPr>
                            </m:sSubPr>
                            <m:e>
                              <m:r>
                                <a:rPr lang="en-AU" sz="1800" b="0" i="1" smtClean="0">
                                  <a:latin typeface="Cambria Math" panose="02040503050406030204" pitchFamily="18" charset="0"/>
                                </a:rPr>
                                <m:t>𝑦</m:t>
                              </m:r>
                            </m:e>
                            <m:sub>
                              <m:r>
                                <a:rPr lang="en-AU" sz="1800" b="0" i="1" smtClean="0">
                                  <a:latin typeface="Cambria Math" panose="02040503050406030204" pitchFamily="18" charset="0"/>
                                </a:rPr>
                                <m:t>1</m:t>
                              </m:r>
                            </m:sub>
                          </m:sSub>
                        </m:num>
                        <m:den>
                          <m:sSub>
                            <m:sSubPr>
                              <m:ctrlPr>
                                <a:rPr lang="en-AU" sz="1800" i="1" smtClean="0">
                                  <a:latin typeface="Cambria Math" panose="02040503050406030204" pitchFamily="18" charset="0"/>
                                </a:rPr>
                              </m:ctrlPr>
                            </m:sSubPr>
                            <m:e>
                              <m:r>
                                <a:rPr lang="en-AU" sz="1800" b="0" i="1" smtClean="0">
                                  <a:latin typeface="Cambria Math" panose="02040503050406030204" pitchFamily="18" charset="0"/>
                                </a:rPr>
                                <m:t>𝑥</m:t>
                              </m:r>
                            </m:e>
                            <m:sub>
                              <m:r>
                                <a:rPr lang="en-AU" sz="1800" b="0" i="1" smtClean="0">
                                  <a:latin typeface="Cambria Math" panose="02040503050406030204" pitchFamily="18" charset="0"/>
                                </a:rPr>
                                <m:t>2</m:t>
                              </m:r>
                            </m:sub>
                          </m:sSub>
                          <m:r>
                            <a:rPr lang="en-AU" sz="1800" b="0" i="1" smtClean="0">
                              <a:latin typeface="Cambria Math" panose="02040503050406030204" pitchFamily="18" charset="0"/>
                            </a:rPr>
                            <m:t>−</m:t>
                          </m:r>
                          <m:sSub>
                            <m:sSubPr>
                              <m:ctrlPr>
                                <a:rPr lang="en-AU" sz="1800" b="0" i="1" smtClean="0">
                                  <a:latin typeface="Cambria Math" panose="02040503050406030204" pitchFamily="18" charset="0"/>
                                </a:rPr>
                              </m:ctrlPr>
                            </m:sSubPr>
                            <m:e>
                              <m:r>
                                <a:rPr lang="en-AU" sz="1800" b="0" i="1" smtClean="0">
                                  <a:latin typeface="Cambria Math" panose="02040503050406030204" pitchFamily="18" charset="0"/>
                                </a:rPr>
                                <m:t>𝑥</m:t>
                              </m:r>
                            </m:e>
                            <m:sub>
                              <m:r>
                                <a:rPr lang="en-AU" sz="1800" b="0" i="1" smtClean="0">
                                  <a:latin typeface="Cambria Math" panose="02040503050406030204" pitchFamily="18" charset="0"/>
                                </a:rPr>
                                <m:t>1</m:t>
                              </m:r>
                            </m:sub>
                          </m:sSub>
                        </m:den>
                      </m:f>
                    </m:oMath>
                    <m:oMath xmlns:m="http://schemas.openxmlformats.org/officeDocument/2006/math">
                      <m:r>
                        <m:rPr>
                          <m:aln/>
                        </m:rPr>
                        <a:rPr lang="en-AU" sz="1800" b="0" i="1" smtClean="0">
                          <a:latin typeface="Cambria Math" panose="02040503050406030204" pitchFamily="18" charset="0"/>
                        </a:rPr>
                        <m:t>=</m:t>
                      </m:r>
                      <m:f>
                        <m:fPr>
                          <m:ctrlPr>
                            <a:rPr lang="en-AU" sz="1800" b="0" i="1" smtClean="0">
                              <a:latin typeface="Cambria Math" panose="02040503050406030204" pitchFamily="18" charset="0"/>
                            </a:rPr>
                          </m:ctrlPr>
                        </m:fPr>
                        <m:num>
                          <m:r>
                            <a:rPr lang="en-AU" sz="1800" b="0" i="1" smtClean="0">
                              <a:latin typeface="Cambria Math" panose="02040503050406030204" pitchFamily="18" charset="0"/>
                            </a:rPr>
                            <m:t>−1−(−1.75)</m:t>
                          </m:r>
                        </m:num>
                        <m:den>
                          <m:r>
                            <a:rPr lang="en-AU" sz="1800" b="0" i="1" smtClean="0">
                              <a:latin typeface="Cambria Math" panose="02040503050406030204" pitchFamily="18" charset="0"/>
                            </a:rPr>
                            <m:t>2−1</m:t>
                          </m:r>
                        </m:den>
                      </m:f>
                    </m:oMath>
                    <m:oMath xmlns:m="http://schemas.openxmlformats.org/officeDocument/2006/math">
                      <m:r>
                        <m:rPr>
                          <m:aln/>
                        </m:rPr>
                        <a:rPr lang="en-AU" sz="1800" b="0" i="1" smtClean="0">
                          <a:latin typeface="Cambria Math" panose="02040503050406030204" pitchFamily="18" charset="0"/>
                        </a:rPr>
                        <m:t>=</m:t>
                      </m:r>
                      <m:r>
                        <a:rPr lang="en-AU" sz="1800" b="0" i="0" smtClean="0">
                          <a:latin typeface="Cambria Math" panose="02040503050406030204" pitchFamily="18" charset="0"/>
                        </a:rPr>
                        <m:t>0.75</m:t>
                      </m:r>
                    </m:oMath>
                  </m:oMathPara>
                </a14:m>
                <a:br>
                  <a:rPr lang="en-AU" sz="1800" dirty="0"/>
                </a:br>
                <a:endParaRPr lang="en-AU" sz="1800" dirty="0"/>
              </a:p>
            </p:txBody>
          </p:sp>
        </mc:Choice>
        <mc:Fallback xmlns="">
          <p:sp>
            <p:nvSpPr>
              <p:cNvPr id="14" name="TextBox 13">
                <a:extLst>
                  <a:ext uri="{FF2B5EF4-FFF2-40B4-BE49-F238E27FC236}">
                    <a16:creationId xmlns:a16="http://schemas.microsoft.com/office/drawing/2014/main" id="{FDA336BB-4B5E-153B-8FC0-89755AF3E233}"/>
                  </a:ext>
                </a:extLst>
              </p:cNvPr>
              <p:cNvSpPr txBox="1">
                <a:spLocks noRot="1" noChangeAspect="1" noMove="1" noResize="1" noEditPoints="1" noAdjustHandles="1" noChangeArrowheads="1" noChangeShapeType="1" noTextEdit="1"/>
              </p:cNvSpPr>
              <p:nvPr/>
            </p:nvSpPr>
            <p:spPr>
              <a:xfrm>
                <a:off x="8631817" y="4456376"/>
                <a:ext cx="2887133" cy="1632952"/>
              </a:xfrm>
              <a:prstGeom prst="rect">
                <a:avLst/>
              </a:prstGeom>
              <a:blipFill>
                <a:blip r:embed="rId6"/>
                <a:stretch>
                  <a:fillRect/>
                </a:stretch>
              </a:blipFill>
              <a:ln w="28575">
                <a:solidFill>
                  <a:schemeClr val="accent1"/>
                </a:solidFill>
              </a:ln>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A57A3773-09B2-63BD-1723-B0B49A2B79E8}"/>
              </a:ext>
            </a:extLst>
          </p:cNvPr>
          <p:cNvSpPr>
            <a:spLocks noGrp="1"/>
          </p:cNvSpPr>
          <p:nvPr>
            <p:ph type="sldNum" sz="quarter" idx="12"/>
          </p:nvPr>
        </p:nvSpPr>
        <p:spPr/>
        <p:txBody>
          <a:bodyPr/>
          <a:lstStyle/>
          <a:p>
            <a:fld id="{10A01DC5-1685-4615-8240-15192985C6A2}" type="slidenum">
              <a:rPr lang="en-AU" smtClean="0"/>
              <a:t>4</a:t>
            </a:fld>
            <a:endParaRPr lang="en-AU" dirty="0"/>
          </a:p>
        </p:txBody>
      </p:sp>
    </p:spTree>
    <p:extLst>
      <p:ext uri="{BB962C8B-B14F-4D97-AF65-F5344CB8AC3E}">
        <p14:creationId xmlns:p14="http://schemas.microsoft.com/office/powerpoint/2010/main" val="391850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75535-970E-19A0-1D9B-288ED63E2E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6D22A0A-4AC0-A240-EB36-90296E6401E3}"/>
              </a:ext>
            </a:extLst>
          </p:cNvPr>
          <p:cNvSpPr>
            <a:spLocks noGrp="1"/>
          </p:cNvSpPr>
          <p:nvPr>
            <p:ph type="ctrTitle"/>
          </p:nvPr>
        </p:nvSpPr>
        <p:spPr/>
        <p:txBody>
          <a:bodyPr/>
          <a:lstStyle/>
          <a:p>
            <a:r>
              <a:rPr lang="en-AU" dirty="0">
                <a:latin typeface="+mj-lt"/>
              </a:rPr>
              <a:t>Releasing responsibility</a:t>
            </a:r>
          </a:p>
        </p:txBody>
      </p:sp>
    </p:spTree>
    <p:extLst>
      <p:ext uri="{BB962C8B-B14F-4D97-AF65-F5344CB8AC3E}">
        <p14:creationId xmlns:p14="http://schemas.microsoft.com/office/powerpoint/2010/main" val="428303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1FE5D0-3757-E0E4-D906-AF5718BD2804}"/>
              </a:ext>
            </a:extLst>
          </p:cNvPr>
          <p:cNvSpPr>
            <a:spLocks noGrp="1"/>
          </p:cNvSpPr>
          <p:nvPr>
            <p:ph type="title"/>
          </p:nvPr>
        </p:nvSpPr>
        <p:spPr/>
        <p:txBody>
          <a:bodyPr/>
          <a:lstStyle/>
          <a:p>
            <a:r>
              <a:rPr lang="en-AU" dirty="0">
                <a:latin typeface="+mj-lt"/>
              </a:rPr>
              <a:t>Gradient function</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7022A546-34F2-0D5A-6DA2-4505A77F0B9A}"/>
                  </a:ext>
                </a:extLst>
              </p:cNvPr>
              <p:cNvSpPr>
                <a:spLocks noGrp="1"/>
              </p:cNvSpPr>
              <p:nvPr>
                <p:ph type="body" sz="quarter" idx="17"/>
              </p:nvPr>
            </p:nvSpPr>
            <p:spPr/>
            <p:txBody>
              <a:bodyPr/>
              <a:lstStyle/>
              <a:p>
                <a:pPr algn="ctr">
                  <a:spcAft>
                    <a:spcPts val="2400"/>
                  </a:spcAft>
                </a:pPr>
                <a:r>
                  <a:rPr lang="en-AU" sz="4800" dirty="0">
                    <a:latin typeface="+mn-lt"/>
                  </a:rPr>
                  <a:t> </a:t>
                </a:r>
                <a14:m>
                  <m:oMath xmlns:m="http://schemas.openxmlformats.org/officeDocument/2006/math">
                    <m:r>
                      <a:rPr lang="en-AU" sz="4800" i="1">
                        <a:latin typeface="Cambria Math" panose="02040503050406030204" pitchFamily="18" charset="0"/>
                      </a:rPr>
                      <m:t>𝑓</m:t>
                    </m:r>
                    <m:d>
                      <m:dPr>
                        <m:ctrlPr>
                          <a:rPr lang="en-AU" sz="4800" i="1">
                            <a:latin typeface="Cambria Math" panose="02040503050406030204" pitchFamily="18" charset="0"/>
                          </a:rPr>
                        </m:ctrlPr>
                      </m:dPr>
                      <m:e>
                        <m:r>
                          <a:rPr lang="en-AU" sz="4800" i="1">
                            <a:latin typeface="Cambria Math" panose="02040503050406030204" pitchFamily="18" charset="0"/>
                          </a:rPr>
                          <m:t>𝑥</m:t>
                        </m:r>
                      </m:e>
                    </m:d>
                    <m:r>
                      <a:rPr lang="en-AU" sz="4800" i="1">
                        <a:latin typeface="Cambria Math" panose="02040503050406030204" pitchFamily="18" charset="0"/>
                      </a:rPr>
                      <m:t>=</m:t>
                    </m:r>
                    <m:sSup>
                      <m:sSupPr>
                        <m:ctrlPr>
                          <a:rPr lang="en-AU" sz="4800" i="1">
                            <a:latin typeface="Cambria Math" panose="02040503050406030204" pitchFamily="18" charset="0"/>
                          </a:rPr>
                        </m:ctrlPr>
                      </m:sSupPr>
                      <m:e>
                        <m:r>
                          <a:rPr lang="en-AU" sz="4800" i="1">
                            <a:latin typeface="Cambria Math" panose="02040503050406030204" pitchFamily="18" charset="0"/>
                          </a:rPr>
                          <m:t>𝑥</m:t>
                        </m:r>
                      </m:e>
                      <m:sup>
                        <m:r>
                          <a:rPr lang="en-AU" sz="4800" i="1">
                            <a:latin typeface="Cambria Math" panose="02040503050406030204" pitchFamily="18" charset="0"/>
                          </a:rPr>
                          <m:t>𝑛</m:t>
                        </m:r>
                      </m:sup>
                    </m:sSup>
                  </m:oMath>
                </a14:m>
                <a:r>
                  <a:rPr lang="en-AU" sz="4800" dirty="0">
                    <a:latin typeface="+mn-lt"/>
                  </a:rPr>
                  <a:t> </a:t>
                </a:r>
              </a:p>
              <a:p>
                <a:pPr algn="ctr">
                  <a:spcAft>
                    <a:spcPts val="2400"/>
                  </a:spcAft>
                </a:pPr>
                <a14:m>
                  <m:oMathPara xmlns:m="http://schemas.openxmlformats.org/officeDocument/2006/math">
                    <m:oMathParaPr>
                      <m:jc m:val="centerGroup"/>
                    </m:oMathParaPr>
                    <m:oMath xmlns:m="http://schemas.openxmlformats.org/officeDocument/2006/math">
                      <m:sSup>
                        <m:sSupPr>
                          <m:ctrlPr>
                            <a:rPr lang="en-AU" sz="4800" i="1">
                              <a:latin typeface="Cambria Math" panose="02040503050406030204" pitchFamily="18" charset="0"/>
                            </a:rPr>
                          </m:ctrlPr>
                        </m:sSupPr>
                        <m:e>
                          <m:r>
                            <a:rPr lang="en-AU" sz="4800" i="1">
                              <a:latin typeface="Cambria Math" panose="02040503050406030204" pitchFamily="18" charset="0"/>
                            </a:rPr>
                            <m:t>𝑓</m:t>
                          </m:r>
                        </m:e>
                        <m:sup>
                          <m:r>
                            <a:rPr lang="en-AU" sz="4800" i="1">
                              <a:latin typeface="Cambria Math" panose="02040503050406030204" pitchFamily="18" charset="0"/>
                            </a:rPr>
                            <m:t>′</m:t>
                          </m:r>
                        </m:sup>
                      </m:sSup>
                      <m:d>
                        <m:dPr>
                          <m:ctrlPr>
                            <a:rPr lang="en-AU" sz="4800" i="1">
                              <a:latin typeface="Cambria Math" panose="02040503050406030204" pitchFamily="18" charset="0"/>
                            </a:rPr>
                          </m:ctrlPr>
                        </m:dPr>
                        <m:e>
                          <m:r>
                            <a:rPr lang="en-AU" sz="4800" i="1">
                              <a:latin typeface="Cambria Math" panose="02040503050406030204" pitchFamily="18" charset="0"/>
                            </a:rPr>
                            <m:t>𝑥</m:t>
                          </m:r>
                        </m:e>
                      </m:d>
                      <m:r>
                        <a:rPr lang="en-AU" sz="4800" i="1">
                          <a:latin typeface="Cambria Math" panose="02040503050406030204" pitchFamily="18" charset="0"/>
                        </a:rPr>
                        <m:t>=</m:t>
                      </m:r>
                      <m:r>
                        <a:rPr lang="en-AU" sz="4800" i="1">
                          <a:latin typeface="Cambria Math" panose="02040503050406030204" pitchFamily="18" charset="0"/>
                        </a:rPr>
                        <m:t>𝑛</m:t>
                      </m:r>
                      <m:sSup>
                        <m:sSupPr>
                          <m:ctrlPr>
                            <a:rPr lang="en-AU" sz="4800" i="1">
                              <a:latin typeface="Cambria Math" panose="02040503050406030204" pitchFamily="18" charset="0"/>
                            </a:rPr>
                          </m:ctrlPr>
                        </m:sSupPr>
                        <m:e>
                          <m:r>
                            <a:rPr lang="en-AU" sz="4800" i="1">
                              <a:latin typeface="Cambria Math" panose="02040503050406030204" pitchFamily="18" charset="0"/>
                            </a:rPr>
                            <m:t>𝑥</m:t>
                          </m:r>
                        </m:e>
                        <m:sup>
                          <m:r>
                            <a:rPr lang="en-AU" sz="4800" i="1">
                              <a:latin typeface="Cambria Math" panose="02040503050406030204" pitchFamily="18" charset="0"/>
                            </a:rPr>
                            <m:t>𝑛</m:t>
                          </m:r>
                          <m:r>
                            <a:rPr lang="en-AU" sz="4800" i="1">
                              <a:latin typeface="Cambria Math" panose="02040503050406030204" pitchFamily="18" charset="0"/>
                            </a:rPr>
                            <m:t>−1</m:t>
                          </m:r>
                        </m:sup>
                      </m:sSup>
                    </m:oMath>
                  </m:oMathPara>
                </a14:m>
                <a:endParaRPr lang="en-AU" sz="4800" dirty="0">
                  <a:latin typeface="+mn-lt"/>
                </a:endParaRPr>
              </a:p>
              <a:p>
                <a:pPr algn="ctr">
                  <a:spcAft>
                    <a:spcPts val="2400"/>
                  </a:spcAft>
                </a:pPr>
                <a:r>
                  <a:rPr lang="en-AU" sz="4800" dirty="0">
                    <a:latin typeface="+mn-lt"/>
                  </a:rPr>
                  <a:t>Where </a:t>
                </a:r>
                <a14:m>
                  <m:oMath xmlns:m="http://schemas.openxmlformats.org/officeDocument/2006/math">
                    <m:sSup>
                      <m:sSupPr>
                        <m:ctrlPr>
                          <a:rPr lang="en-AU" sz="4800" i="1">
                            <a:latin typeface="Cambria Math" panose="02040503050406030204" pitchFamily="18" charset="0"/>
                          </a:rPr>
                        </m:ctrlPr>
                      </m:sSupPr>
                      <m:e>
                        <m:r>
                          <a:rPr lang="en-AU" sz="4800" i="1">
                            <a:latin typeface="Cambria Math" panose="02040503050406030204" pitchFamily="18" charset="0"/>
                          </a:rPr>
                          <m:t>𝑓</m:t>
                        </m:r>
                      </m:e>
                      <m:sup>
                        <m:r>
                          <a:rPr lang="en-AU" sz="4800" i="1">
                            <a:latin typeface="Cambria Math" panose="02040503050406030204" pitchFamily="18" charset="0"/>
                          </a:rPr>
                          <m:t>′</m:t>
                        </m:r>
                      </m:sup>
                    </m:sSup>
                    <m:d>
                      <m:dPr>
                        <m:ctrlPr>
                          <a:rPr lang="en-AU" sz="4800" i="1">
                            <a:latin typeface="Cambria Math" panose="02040503050406030204" pitchFamily="18" charset="0"/>
                          </a:rPr>
                        </m:ctrlPr>
                      </m:dPr>
                      <m:e>
                        <m:r>
                          <a:rPr lang="en-AU" sz="4800" i="1">
                            <a:latin typeface="Cambria Math" panose="02040503050406030204" pitchFamily="18" charset="0"/>
                          </a:rPr>
                          <m:t>𝑥</m:t>
                        </m:r>
                      </m:e>
                    </m:d>
                  </m:oMath>
                </a14:m>
                <a:r>
                  <a:rPr lang="en-AU" sz="4800" dirty="0">
                    <a:latin typeface="+mn-lt"/>
                  </a:rPr>
                  <a:t> is the gradient function. </a:t>
                </a:r>
              </a:p>
              <a:p>
                <a:pPr>
                  <a:spcAft>
                    <a:spcPts val="2400"/>
                  </a:spcAft>
                </a:pPr>
                <a:endParaRPr lang="en-AU" sz="4800" dirty="0">
                  <a:latin typeface="+mn-lt"/>
                </a:endParaRPr>
              </a:p>
            </p:txBody>
          </p:sp>
        </mc:Choice>
        <mc:Fallback xmlns="">
          <p:sp>
            <p:nvSpPr>
              <p:cNvPr id="5" name="Text Placeholder 4">
                <a:extLst>
                  <a:ext uri="{FF2B5EF4-FFF2-40B4-BE49-F238E27FC236}">
                    <a16:creationId xmlns:a16="http://schemas.microsoft.com/office/drawing/2014/main" id="{7022A546-34F2-0D5A-6DA2-4505A77F0B9A}"/>
                  </a:ext>
                </a:extLst>
              </p:cNvPr>
              <p:cNvSpPr>
                <a:spLocks noGrp="1" noRot="1" noChangeAspect="1" noMove="1" noResize="1" noEditPoints="1" noAdjustHandles="1" noChangeArrowheads="1" noChangeShapeType="1" noTextEdit="1"/>
              </p:cNvSpPr>
              <p:nvPr>
                <p:ph type="body" sz="quarter" idx="17"/>
              </p:nvPr>
            </p:nvSpPr>
            <p:spPr>
              <a:blipFill>
                <a:blip r:embed="rId2"/>
                <a:stretch>
                  <a:fillRect/>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73450FA7-E97F-6E85-4D27-95EF3E96DE92}"/>
              </a:ext>
            </a:extLst>
          </p:cNvPr>
          <p:cNvSpPr>
            <a:spLocks noGrp="1"/>
          </p:cNvSpPr>
          <p:nvPr>
            <p:ph type="sldNum" sz="quarter" idx="12"/>
          </p:nvPr>
        </p:nvSpPr>
        <p:spPr/>
        <p:txBody>
          <a:bodyPr/>
          <a:lstStyle/>
          <a:p>
            <a:fld id="{10A01DC5-1685-4615-8240-15192985C6A2}" type="slidenum">
              <a:rPr lang="en-AU" smtClean="0"/>
              <a:t>6</a:t>
            </a:fld>
            <a:endParaRPr lang="en-AU" dirty="0"/>
          </a:p>
        </p:txBody>
      </p:sp>
    </p:spTree>
    <p:extLst>
      <p:ext uri="{BB962C8B-B14F-4D97-AF65-F5344CB8AC3E}">
        <p14:creationId xmlns:p14="http://schemas.microsoft.com/office/powerpoint/2010/main" val="204914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E0B266-FF55-0AAB-F557-38B362C4CB55}"/>
              </a:ext>
            </a:extLst>
          </p:cNvPr>
          <p:cNvSpPr>
            <a:spLocks noGrp="1"/>
          </p:cNvSpPr>
          <p:nvPr>
            <p:ph type="title"/>
          </p:nvPr>
        </p:nvSpPr>
        <p:spPr/>
        <p:txBody>
          <a:bodyPr/>
          <a:lstStyle/>
          <a:p>
            <a:r>
              <a:rPr lang="en-AU" dirty="0">
                <a:latin typeface="+mj-lt"/>
              </a:rPr>
              <a:t>Derivatives</a:t>
            </a:r>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3A2FF7B8-A381-5B64-827A-3D0EF4FC1AA0}"/>
                  </a:ext>
                </a:extLst>
              </p:cNvPr>
              <p:cNvSpPr/>
              <p:nvPr/>
            </p:nvSpPr>
            <p:spPr>
              <a:xfrm>
                <a:off x="368656" y="1171367"/>
                <a:ext cx="11475344" cy="1395946"/>
              </a:xfrm>
              <a:prstGeom prst="roundRect">
                <a:avLst>
                  <a:gd name="adj" fmla="val 12870"/>
                </a:avLst>
              </a:prstGeom>
              <a:solidFill>
                <a:schemeClr val="accent2">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dirty="0">
                    <a:solidFill>
                      <a:schemeClr val="tx1"/>
                    </a:solidFill>
                    <a:ea typeface="Yu Mincho" panose="02020400000000000000" pitchFamily="18" charset="-128"/>
                  </a:rPr>
                  <a:t>The </a:t>
                </a:r>
                <a:r>
                  <a:rPr lang="en-AU" b="1" dirty="0">
                    <a:solidFill>
                      <a:schemeClr val="tx1"/>
                    </a:solidFill>
                    <a:ea typeface="Yu Mincho" panose="02020400000000000000" pitchFamily="18" charset="-128"/>
                  </a:rPr>
                  <a:t>gradient function</a:t>
                </a:r>
                <a:r>
                  <a:rPr lang="en-AU" dirty="0">
                    <a:solidFill>
                      <a:schemeClr val="tx1"/>
                    </a:solidFill>
                    <a:ea typeface="Yu Mincho" panose="02020400000000000000" pitchFamily="18" charset="-128"/>
                  </a:rPr>
                  <a:t>, </a:t>
                </a:r>
                <a14:m>
                  <m:oMath xmlns:m="http://schemas.openxmlformats.org/officeDocument/2006/math">
                    <m:r>
                      <a:rPr lang="en-AU" i="1">
                        <a:solidFill>
                          <a:schemeClr val="tx1"/>
                        </a:solidFill>
                        <a:latin typeface="Cambria Math" panose="02040503050406030204" pitchFamily="18" charset="0"/>
                        <a:ea typeface="Yu Mincho" panose="02020400000000000000" pitchFamily="18" charset="-128"/>
                      </a:rPr>
                      <m:t>𝑓</m:t>
                    </m:r>
                    <m:r>
                      <a:rPr lang="en-AU" i="1">
                        <a:solidFill>
                          <a:schemeClr val="tx1"/>
                        </a:solidFill>
                        <a:latin typeface="Cambria Math" panose="02040503050406030204" pitchFamily="18" charset="0"/>
                        <a:ea typeface="Yu Mincho" panose="02020400000000000000" pitchFamily="18" charset="-128"/>
                      </a:rPr>
                      <m:t>′(</m:t>
                    </m:r>
                    <m:r>
                      <a:rPr lang="en-AU" i="1">
                        <a:solidFill>
                          <a:schemeClr val="tx1"/>
                        </a:solidFill>
                        <a:latin typeface="Cambria Math" panose="02040503050406030204" pitchFamily="18" charset="0"/>
                        <a:ea typeface="Yu Mincho" panose="02020400000000000000" pitchFamily="18" charset="-128"/>
                      </a:rPr>
                      <m:t>𝑥</m:t>
                    </m:r>
                    <m:r>
                      <a:rPr lang="en-AU" i="1">
                        <a:solidFill>
                          <a:schemeClr val="tx1"/>
                        </a:solidFill>
                        <a:latin typeface="Cambria Math" panose="02040503050406030204" pitchFamily="18" charset="0"/>
                        <a:ea typeface="Yu Mincho" panose="02020400000000000000" pitchFamily="18" charset="-128"/>
                      </a:rPr>
                      <m:t>)</m:t>
                    </m:r>
                  </m:oMath>
                </a14:m>
                <a:r>
                  <a:rPr lang="en-AU" dirty="0">
                    <a:solidFill>
                      <a:schemeClr val="tx1"/>
                    </a:solidFill>
                    <a:ea typeface="Yu Mincho" panose="02020400000000000000" pitchFamily="18" charset="-128"/>
                  </a:rPr>
                  <a:t>, gives the gradient of the tangent to the curve  </a:t>
                </a:r>
              </a:p>
              <a:p>
                <a:pPr>
                  <a:lnSpc>
                    <a:spcPct val="150000"/>
                  </a:lnSpc>
                  <a:spcAft>
                    <a:spcPts val="1200"/>
                  </a:spcAft>
                </a:pPr>
                <a14:m>
                  <m:oMath xmlns:m="http://schemas.openxmlformats.org/officeDocument/2006/math">
                    <m: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t>𝑦</m:t>
                    </m:r>
                    <m:r>
                      <a:rPr lang="en-AU" i="1" dirty="0">
                        <a:solidFill>
                          <a:schemeClr val="tx1"/>
                        </a:solidFill>
                        <a:latin typeface="Cambria Math" panose="02040503050406030204" pitchFamily="18" charset="0"/>
                        <a:ea typeface="Yu Mincho" panose="02020400000000000000" pitchFamily="18" charset="-128"/>
                      </a:rPr>
                      <m:t> = </m:t>
                    </m:r>
                    <m: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t>𝑓</m:t>
                    </m:r>
                    <m:r>
                      <a:rPr lang="en-AU" i="1" dirty="0">
                        <a:solidFill>
                          <a:schemeClr val="tx1"/>
                        </a:solidFill>
                        <a:latin typeface="Cambria Math" panose="02040503050406030204" pitchFamily="18" charset="0"/>
                        <a:ea typeface="Yu Mincho" panose="02020400000000000000" pitchFamily="18" charset="-128"/>
                      </a:rPr>
                      <m:t>(</m:t>
                    </m:r>
                    <m: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t>𝑥</m:t>
                    </m:r>
                    <m:r>
                      <a:rPr lang="en-AU" i="1" dirty="0">
                        <a:solidFill>
                          <a:schemeClr val="tx1"/>
                        </a:solidFill>
                        <a:latin typeface="Cambria Math" panose="02040503050406030204" pitchFamily="18" charset="0"/>
                        <a:ea typeface="Yu Mincho" panose="02020400000000000000" pitchFamily="18" charset="-128"/>
                      </a:rPr>
                      <m:t>)</m:t>
                    </m:r>
                  </m:oMath>
                </a14:m>
                <a:r>
                  <a:rPr lang="en-AU" dirty="0">
                    <a:solidFill>
                      <a:schemeClr val="tx1"/>
                    </a:solidFill>
                    <a:ea typeface="Yu Mincho" panose="02020400000000000000" pitchFamily="18" charset="-128"/>
                  </a:rPr>
                  <a:t> at the point </a:t>
                </a:r>
                <a14:m>
                  <m:oMath xmlns:m="http://schemas.openxmlformats.org/officeDocument/2006/math">
                    <m: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t>𝑃</m:t>
                    </m:r>
                    <m:d>
                      <m:dPr>
                        <m:ctrlP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ctrlPr>
                      </m:dPr>
                      <m:e>
                        <m: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t>𝑥</m:t>
                        </m:r>
                        <m:r>
                          <a:rPr lang="en-AU" i="1" dirty="0">
                            <a:solidFill>
                              <a:schemeClr val="tx1"/>
                            </a:solidFill>
                            <a:latin typeface="Cambria Math" panose="02040503050406030204" pitchFamily="18" charset="0"/>
                            <a:ea typeface="Yu Mincho" panose="02020400000000000000" pitchFamily="18" charset="-128"/>
                          </a:rPr>
                          <m:t>,</m:t>
                        </m:r>
                        <m:r>
                          <a:rPr lang="en-AU" i="1" dirty="0">
                            <a:solidFill>
                              <a:schemeClr val="tx1"/>
                            </a:solidFill>
                            <a:latin typeface="Cambria Math" panose="02040503050406030204" pitchFamily="18" charset="0"/>
                            <a:ea typeface="Yu Mincho" panose="02020400000000000000" pitchFamily="18" charset="-128"/>
                          </a:rPr>
                          <m:t>𝑓</m:t>
                        </m:r>
                        <m:d>
                          <m:dPr>
                            <m:ctrlPr>
                              <a:rPr lang="en-AU" i="1" dirty="0">
                                <a:solidFill>
                                  <a:schemeClr val="tx1"/>
                                </a:solidFill>
                                <a:latin typeface="Cambria Math" panose="02040503050406030204" pitchFamily="18" charset="0"/>
                                <a:ea typeface="Yu Mincho" panose="02020400000000000000" pitchFamily="18" charset="-128"/>
                              </a:rPr>
                            </m:ctrlPr>
                          </m:dPr>
                          <m:e>
                            <m: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t>𝑥</m:t>
                            </m:r>
                          </m:e>
                        </m:d>
                      </m:e>
                    </m:d>
                    <m:r>
                      <a:rPr lang="en-AU" i="1" dirty="0">
                        <a:solidFill>
                          <a:schemeClr val="tx1"/>
                        </a:solidFill>
                        <a:latin typeface="Cambria Math" panose="02040503050406030204" pitchFamily="18" charset="0"/>
                        <a:ea typeface="Yu Mincho" panose="02020400000000000000" pitchFamily="18" charset="-128"/>
                        <a:cs typeface="Cambria Math" panose="02040503050406030204" pitchFamily="18" charset="0"/>
                      </a:rPr>
                      <m:t>, </m:t>
                    </m:r>
                  </m:oMath>
                </a14:m>
                <a:r>
                  <a:rPr lang="en-AU" dirty="0">
                    <a:solidFill>
                      <a:schemeClr val="tx1"/>
                    </a:solidFill>
                    <a:ea typeface="Yu Mincho" panose="02020400000000000000" pitchFamily="18" charset="-128"/>
                  </a:rPr>
                  <a:t>if the tangent exists and is not vertical. </a:t>
                </a:r>
              </a:p>
            </p:txBody>
          </p:sp>
        </mc:Choice>
        <mc:Fallback xmlns="">
          <p:sp>
            <p:nvSpPr>
              <p:cNvPr id="6" name="Rectangle: Rounded Corners 5">
                <a:extLst>
                  <a:ext uri="{FF2B5EF4-FFF2-40B4-BE49-F238E27FC236}">
                    <a16:creationId xmlns:a16="http://schemas.microsoft.com/office/drawing/2014/main" id="{3A2FF7B8-A381-5B64-827A-3D0EF4FC1AA0}"/>
                  </a:ext>
                </a:extLst>
              </p:cNvPr>
              <p:cNvSpPr>
                <a:spLocks noRot="1" noChangeAspect="1" noMove="1" noResize="1" noEditPoints="1" noAdjustHandles="1" noChangeArrowheads="1" noChangeShapeType="1" noTextEdit="1"/>
              </p:cNvSpPr>
              <p:nvPr/>
            </p:nvSpPr>
            <p:spPr>
              <a:xfrm>
                <a:off x="368656" y="1171367"/>
                <a:ext cx="11475344" cy="1395946"/>
              </a:xfrm>
              <a:prstGeom prst="roundRect">
                <a:avLst>
                  <a:gd name="adj" fmla="val 12870"/>
                </a:avLst>
              </a:prstGeom>
              <a:blipFill>
                <a:blip r:embed="rId2"/>
                <a:stretch>
                  <a:fillRect l="-265" b="-649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8CCFA34A-4280-6290-637A-58180403A3FB}"/>
                  </a:ext>
                </a:extLst>
              </p:cNvPr>
              <p:cNvSpPr/>
              <p:nvPr/>
            </p:nvSpPr>
            <p:spPr>
              <a:xfrm>
                <a:off x="360000" y="2732281"/>
                <a:ext cx="11475345" cy="2260613"/>
              </a:xfrm>
              <a:prstGeom prst="roundRect">
                <a:avLst>
                  <a:gd name="adj" fmla="val 12563"/>
                </a:avLst>
              </a:prstGeom>
              <a:solidFill>
                <a:schemeClr val="accent2">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dirty="0">
                    <a:solidFill>
                      <a:schemeClr val="tx1"/>
                    </a:solidFill>
                    <a:ea typeface="Yu Mincho" panose="02020400000000000000" pitchFamily="18" charset="-128"/>
                  </a:rPr>
                  <a:t>The resulting gradient function is called the ‘</a:t>
                </a:r>
                <a:r>
                  <a:rPr lang="en-AU" b="1" dirty="0">
                    <a:solidFill>
                      <a:schemeClr val="tx1"/>
                    </a:solidFill>
                    <a:ea typeface="Yu Mincho" panose="02020400000000000000" pitchFamily="18" charset="-128"/>
                  </a:rPr>
                  <a:t>derivative</a:t>
                </a:r>
                <a:r>
                  <a:rPr lang="en-AU" dirty="0">
                    <a:solidFill>
                      <a:schemeClr val="tx1"/>
                    </a:solidFill>
                    <a:ea typeface="Yu Mincho" panose="02020400000000000000" pitchFamily="18" charset="-128"/>
                  </a:rPr>
                  <a:t>’ or the ‘</a:t>
                </a:r>
                <a:r>
                  <a:rPr lang="en-AU" b="1" dirty="0">
                    <a:solidFill>
                      <a:schemeClr val="tx1"/>
                    </a:solidFill>
                    <a:ea typeface="Yu Mincho" panose="02020400000000000000" pitchFamily="18" charset="-128"/>
                  </a:rPr>
                  <a:t>derived function</a:t>
                </a:r>
                <a:r>
                  <a:rPr lang="en-AU" dirty="0">
                    <a:solidFill>
                      <a:schemeClr val="tx1"/>
                    </a:solidFill>
                    <a:ea typeface="Yu Mincho" panose="02020400000000000000" pitchFamily="18" charset="-128"/>
                  </a:rPr>
                  <a:t>’ and is denoted </a:t>
                </a:r>
                <a14:m>
                  <m:oMath xmlns:m="http://schemas.openxmlformats.org/officeDocument/2006/math">
                    <m:r>
                      <a:rPr lang="en-AU" i="1" dirty="0">
                        <a:solidFill>
                          <a:schemeClr val="tx1"/>
                        </a:solidFill>
                        <a:latin typeface="Cambria Math" panose="02040503050406030204" pitchFamily="18" charset="0"/>
                        <a:ea typeface="Yu Mincho" panose="02020400000000000000" pitchFamily="18" charset="-128"/>
                      </a:rPr>
                      <m:t>𝑓</m:t>
                    </m:r>
                    <m:r>
                      <a:rPr lang="en-AU" i="1" dirty="0">
                        <a:solidFill>
                          <a:schemeClr val="tx1"/>
                        </a:solidFill>
                        <a:latin typeface="Cambria Math" panose="02040503050406030204" pitchFamily="18" charset="0"/>
                        <a:ea typeface="Yu Mincho" panose="02020400000000000000" pitchFamily="18" charset="-128"/>
                      </a:rPr>
                      <m:t>’(</m:t>
                    </m:r>
                    <m:r>
                      <a:rPr lang="en-AU" i="1" dirty="0">
                        <a:solidFill>
                          <a:schemeClr val="tx1"/>
                        </a:solidFill>
                        <a:latin typeface="Cambria Math" panose="02040503050406030204" pitchFamily="18" charset="0"/>
                        <a:ea typeface="Yu Mincho" panose="02020400000000000000" pitchFamily="18" charset="-128"/>
                      </a:rPr>
                      <m:t>𝑥</m:t>
                    </m:r>
                    <m:r>
                      <a:rPr lang="en-AU" i="1" dirty="0">
                        <a:solidFill>
                          <a:schemeClr val="tx1"/>
                        </a:solidFill>
                        <a:latin typeface="Cambria Math" panose="02040503050406030204" pitchFamily="18" charset="0"/>
                        <a:ea typeface="Yu Mincho" panose="02020400000000000000" pitchFamily="18" charset="-128"/>
                      </a:rPr>
                      <m:t>).</m:t>
                    </m:r>
                  </m:oMath>
                </a14:m>
                <a:endParaRPr lang="en-AU" dirty="0">
                  <a:solidFill>
                    <a:schemeClr val="tx1"/>
                  </a:solidFill>
                  <a:ea typeface="Yu Mincho" panose="02020400000000000000" pitchFamily="18" charset="-128"/>
                </a:endParaRPr>
              </a:p>
              <a:p>
                <a:pPr>
                  <a:lnSpc>
                    <a:spcPct val="150000"/>
                  </a:lnSpc>
                  <a:spcAft>
                    <a:spcPts val="1200"/>
                  </a:spcAft>
                </a:pPr>
                <a14:m>
                  <m:oMath xmlns:m="http://schemas.openxmlformats.org/officeDocument/2006/math">
                    <m:r>
                      <a:rPr lang="en-AU" i="1" smtClean="0">
                        <a:solidFill>
                          <a:schemeClr val="tx1"/>
                        </a:solidFill>
                        <a:latin typeface="Cambria Math" panose="02040503050406030204" pitchFamily="18" charset="0"/>
                        <a:ea typeface="Calibri" panose="020F0502020204030204" pitchFamily="34" charset="0"/>
                      </a:rPr>
                      <m:t>𝑓</m:t>
                    </m:r>
                    <m:r>
                      <a:rPr lang="en-AU" i="1" smtClean="0">
                        <a:solidFill>
                          <a:schemeClr val="tx1"/>
                        </a:solidFill>
                        <a:latin typeface="Cambria Math" panose="02040503050406030204" pitchFamily="18" charset="0"/>
                        <a:ea typeface="Calibri" panose="020F0502020204030204" pitchFamily="34" charset="0"/>
                      </a:rPr>
                      <m:t>′(</m:t>
                    </m:r>
                    <m:r>
                      <a:rPr lang="en-AU" i="1" smtClean="0">
                        <a:solidFill>
                          <a:schemeClr val="tx1"/>
                        </a:solidFill>
                        <a:latin typeface="Cambria Math" panose="02040503050406030204" pitchFamily="18" charset="0"/>
                        <a:ea typeface="Calibri" panose="020F0502020204030204" pitchFamily="34" charset="0"/>
                      </a:rPr>
                      <m:t>𝑥</m:t>
                    </m:r>
                    <m:r>
                      <a:rPr lang="en-AU" i="1" smtClean="0">
                        <a:solidFill>
                          <a:schemeClr val="tx1"/>
                        </a:solidFill>
                        <a:latin typeface="Cambria Math" panose="02040503050406030204" pitchFamily="18" charset="0"/>
                        <a:ea typeface="Calibri" panose="020F0502020204030204" pitchFamily="34" charset="0"/>
                      </a:rPr>
                      <m:t>)</m:t>
                    </m:r>
                  </m:oMath>
                </a14:m>
                <a:r>
                  <a:rPr lang="en-AU" dirty="0">
                    <a:solidFill>
                      <a:schemeClr val="tx1"/>
                    </a:solidFill>
                    <a:ea typeface="Yu Mincho" panose="02020400000000000000" pitchFamily="18" charset="-128"/>
                  </a:rPr>
                  <a:t> is called the </a:t>
                </a:r>
                <a:r>
                  <a:rPr lang="en-AU" b="1" dirty="0">
                    <a:solidFill>
                      <a:schemeClr val="tx1"/>
                    </a:solidFill>
                    <a:ea typeface="Yu Mincho" panose="02020400000000000000" pitchFamily="18" charset="-128"/>
                  </a:rPr>
                  <a:t>derivative</a:t>
                </a:r>
                <a:r>
                  <a:rPr lang="en-AU" dirty="0">
                    <a:solidFill>
                      <a:schemeClr val="tx1"/>
                    </a:solidFill>
                    <a:ea typeface="Yu Mincho" panose="02020400000000000000" pitchFamily="18" charset="-128"/>
                  </a:rPr>
                  <a:t> of </a:t>
                </a:r>
                <a14:m>
                  <m:oMath xmlns:m="http://schemas.openxmlformats.org/officeDocument/2006/math">
                    <m:r>
                      <a:rPr lang="en-AU" i="1">
                        <a:solidFill>
                          <a:schemeClr val="tx1"/>
                        </a:solidFill>
                        <a:latin typeface="Cambria Math" panose="02040503050406030204" pitchFamily="18" charset="0"/>
                        <a:ea typeface="Yu Mincho" panose="02020400000000000000" pitchFamily="18" charset="-128"/>
                      </a:rPr>
                      <m:t>𝑓</m:t>
                    </m:r>
                    <m:d>
                      <m:dPr>
                        <m:ctrlPr>
                          <a:rPr lang="en-AU" i="1">
                            <a:solidFill>
                              <a:schemeClr val="tx1"/>
                            </a:solidFill>
                            <a:latin typeface="Cambria Math" panose="02040503050406030204" pitchFamily="18" charset="0"/>
                            <a:ea typeface="Yu Mincho" panose="02020400000000000000" pitchFamily="18" charset="-128"/>
                          </a:rPr>
                        </m:ctrlPr>
                      </m:dPr>
                      <m:e>
                        <m:r>
                          <a:rPr lang="en-AU" i="1">
                            <a:solidFill>
                              <a:schemeClr val="tx1"/>
                            </a:solidFill>
                            <a:latin typeface="Cambria Math" panose="02040503050406030204" pitchFamily="18" charset="0"/>
                            <a:ea typeface="Yu Mincho" panose="02020400000000000000" pitchFamily="18" charset="-128"/>
                          </a:rPr>
                          <m:t>𝑥</m:t>
                        </m:r>
                      </m:e>
                    </m:d>
                  </m:oMath>
                </a14:m>
                <a:endParaRPr lang="en-AU" dirty="0">
                  <a:solidFill>
                    <a:schemeClr val="tx1"/>
                  </a:solidFill>
                  <a:ea typeface="Yu Mincho" panose="02020400000000000000" pitchFamily="18" charset="-128"/>
                </a:endParaRPr>
              </a:p>
            </p:txBody>
          </p:sp>
        </mc:Choice>
        <mc:Fallback xmlns="">
          <p:sp>
            <p:nvSpPr>
              <p:cNvPr id="7" name="Rectangle: Rounded Corners 6">
                <a:extLst>
                  <a:ext uri="{FF2B5EF4-FFF2-40B4-BE49-F238E27FC236}">
                    <a16:creationId xmlns:a16="http://schemas.microsoft.com/office/drawing/2014/main" id="{8CCFA34A-4280-6290-637A-58180403A3FB}"/>
                  </a:ext>
                </a:extLst>
              </p:cNvPr>
              <p:cNvSpPr>
                <a:spLocks noRot="1" noChangeAspect="1" noMove="1" noResize="1" noEditPoints="1" noAdjustHandles="1" noChangeArrowheads="1" noChangeShapeType="1" noTextEdit="1"/>
              </p:cNvSpPr>
              <p:nvPr/>
            </p:nvSpPr>
            <p:spPr>
              <a:xfrm>
                <a:off x="360000" y="2732281"/>
                <a:ext cx="11475345" cy="2260613"/>
              </a:xfrm>
              <a:prstGeom prst="roundRect">
                <a:avLst>
                  <a:gd name="adj" fmla="val 12563"/>
                </a:avLst>
              </a:prstGeom>
              <a:blipFill>
                <a:blip r:embed="rId3"/>
                <a:stretch>
                  <a:fillRect l="-53"/>
                </a:stretch>
              </a:blipFill>
            </p:spPr>
            <p:txBody>
              <a:bodyPr/>
              <a:lstStyle/>
              <a:p>
                <a:r>
                  <a:rPr lang="en-AU">
                    <a:noFill/>
                  </a:rPr>
                  <a:t> </a:t>
                </a:r>
              </a:p>
            </p:txBody>
          </p:sp>
        </mc:Fallback>
      </mc:AlternateContent>
      <p:sp>
        <p:nvSpPr>
          <p:cNvPr id="8" name="Rectangle: Rounded Corners 7">
            <a:extLst>
              <a:ext uri="{FF2B5EF4-FFF2-40B4-BE49-F238E27FC236}">
                <a16:creationId xmlns:a16="http://schemas.microsoft.com/office/drawing/2014/main" id="{1DD78370-1795-3749-B7A2-E863C16F303F}"/>
              </a:ext>
            </a:extLst>
          </p:cNvPr>
          <p:cNvSpPr/>
          <p:nvPr/>
        </p:nvSpPr>
        <p:spPr>
          <a:xfrm>
            <a:off x="360000" y="5165868"/>
            <a:ext cx="11475344" cy="1084366"/>
          </a:xfrm>
          <a:prstGeom prst="roundRect">
            <a:avLst/>
          </a:prstGeom>
          <a:solidFill>
            <a:schemeClr val="accent2">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b="1" dirty="0">
                <a:solidFill>
                  <a:schemeClr val="tx1"/>
                </a:solidFill>
                <a:ea typeface="Yu Mincho" panose="02020400000000000000" pitchFamily="18" charset="-128"/>
              </a:rPr>
              <a:t>Differentiation</a:t>
            </a:r>
            <a:r>
              <a:rPr lang="en-AU" dirty="0">
                <a:solidFill>
                  <a:schemeClr val="tx1"/>
                </a:solidFill>
                <a:ea typeface="Yu Mincho" panose="02020400000000000000" pitchFamily="18" charset="-128"/>
              </a:rPr>
              <a:t> is the process used to find the derivative of a function.</a:t>
            </a:r>
          </a:p>
          <a:p>
            <a:pPr>
              <a:lnSpc>
                <a:spcPct val="150000"/>
              </a:lnSpc>
              <a:spcAft>
                <a:spcPts val="1200"/>
              </a:spcAft>
            </a:pPr>
            <a:endParaRPr lang="en-AU" i="1" dirty="0">
              <a:ea typeface="Yu Mincho" panose="02020400000000000000" pitchFamily="18" charset="-128"/>
            </a:endParaRPr>
          </a:p>
        </p:txBody>
      </p:sp>
      <p:sp>
        <p:nvSpPr>
          <p:cNvPr id="2" name="Slide Number Placeholder 1">
            <a:extLst>
              <a:ext uri="{FF2B5EF4-FFF2-40B4-BE49-F238E27FC236}">
                <a16:creationId xmlns:a16="http://schemas.microsoft.com/office/drawing/2014/main" id="{B46376B3-9B2A-C9EC-86ED-D2330CC447A0}"/>
              </a:ext>
            </a:extLst>
          </p:cNvPr>
          <p:cNvSpPr>
            <a:spLocks noGrp="1"/>
          </p:cNvSpPr>
          <p:nvPr>
            <p:ph type="sldNum" sz="quarter" idx="12"/>
          </p:nvPr>
        </p:nvSpPr>
        <p:spPr/>
        <p:txBody>
          <a:bodyPr/>
          <a:lstStyle/>
          <a:p>
            <a:fld id="{10A01DC5-1685-4615-8240-15192985C6A2}" type="slidenum">
              <a:rPr lang="en-AU" smtClean="0"/>
              <a:t>7</a:t>
            </a:fld>
            <a:endParaRPr lang="en-AU" dirty="0"/>
          </a:p>
        </p:txBody>
      </p:sp>
    </p:spTree>
    <p:extLst>
      <p:ext uri="{BB962C8B-B14F-4D97-AF65-F5344CB8AC3E}">
        <p14:creationId xmlns:p14="http://schemas.microsoft.com/office/powerpoint/2010/main" val="126927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850911-7211-F983-07F2-99542F6F7691}"/>
              </a:ext>
            </a:extLst>
          </p:cNvPr>
          <p:cNvSpPr>
            <a:spLocks noGrp="1"/>
          </p:cNvSpPr>
          <p:nvPr>
            <p:ph type="title"/>
          </p:nvPr>
        </p:nvSpPr>
        <p:spPr/>
        <p:txBody>
          <a:bodyPr/>
          <a:lstStyle/>
          <a:p>
            <a:r>
              <a:rPr lang="en-AU" dirty="0">
                <a:latin typeface="+mj-lt"/>
              </a:rPr>
              <a:t>Worked Example</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DD065E25-834F-F924-00A1-79CDE6C0EFBB}"/>
                  </a:ext>
                </a:extLst>
              </p:cNvPr>
              <p:cNvSpPr>
                <a:spLocks noGrp="1"/>
              </p:cNvSpPr>
              <p:nvPr>
                <p:ph type="body" sz="quarter" idx="17"/>
              </p:nvPr>
            </p:nvSpPr>
            <p:spPr>
              <a:xfrm>
                <a:off x="360000" y="1567086"/>
                <a:ext cx="5222345" cy="4807835"/>
              </a:xfrm>
            </p:spPr>
            <p:txBody>
              <a:bodyPr/>
              <a:lstStyle/>
              <a:p>
                <a:r>
                  <a:rPr lang="en-AU" dirty="0">
                    <a:latin typeface="+mn-lt"/>
                    <a:ea typeface="Yu Mincho" panose="02020400000000000000" pitchFamily="18" charset="-128"/>
                  </a:rPr>
                  <a:t>The derivative of </a:t>
                </a:r>
                <a14:m>
                  <m:oMath xmlns:m="http://schemas.openxmlformats.org/officeDocument/2006/math">
                    <m:sSup>
                      <m:sSupPr>
                        <m:ctrlPr>
                          <a:rPr lang="en-AU" i="1">
                            <a:latin typeface="Cambria Math" panose="02040503050406030204" pitchFamily="18" charset="0"/>
                            <a:ea typeface="Yu Mincho" panose="02020400000000000000" pitchFamily="18" charset="-128"/>
                          </a:rPr>
                        </m:ctrlPr>
                      </m:sSupPr>
                      <m:e>
                        <m:r>
                          <a:rPr lang="en-AU" i="1">
                            <a:latin typeface="Cambria Math" panose="02040503050406030204" pitchFamily="18" charset="0"/>
                            <a:ea typeface="Yu Mincho" panose="02020400000000000000" pitchFamily="18" charset="-128"/>
                          </a:rPr>
                          <m:t>𝑓</m:t>
                        </m:r>
                        <m:d>
                          <m:dPr>
                            <m:ctrlPr>
                              <a:rPr lang="en-AU" i="1">
                                <a:latin typeface="Cambria Math" panose="02040503050406030204" pitchFamily="18" charset="0"/>
                                <a:ea typeface="Yu Mincho" panose="02020400000000000000" pitchFamily="18" charset="-128"/>
                              </a:rPr>
                            </m:ctrlPr>
                          </m:dPr>
                          <m:e>
                            <m:r>
                              <a:rPr lang="en-AU" i="1">
                                <a:latin typeface="Cambria Math" panose="02040503050406030204" pitchFamily="18" charset="0"/>
                                <a:ea typeface="Yu Mincho" panose="02020400000000000000" pitchFamily="18" charset="-128"/>
                              </a:rPr>
                              <m:t>𝑥</m:t>
                            </m:r>
                          </m:e>
                        </m:d>
                        <m:r>
                          <a:rPr lang="en-AU" i="1">
                            <a:latin typeface="Cambria Math" panose="02040503050406030204" pitchFamily="18" charset="0"/>
                            <a:ea typeface="Yu Mincho" panose="02020400000000000000" pitchFamily="18" charset="-128"/>
                          </a:rPr>
                          <m:t>=</m:t>
                        </m:r>
                        <m:r>
                          <a:rPr lang="en-AU" i="1">
                            <a:latin typeface="Cambria Math" panose="02040503050406030204" pitchFamily="18" charset="0"/>
                            <a:ea typeface="Yu Mincho" panose="02020400000000000000" pitchFamily="18" charset="-128"/>
                          </a:rPr>
                          <m:t>𝑥</m:t>
                        </m:r>
                      </m:e>
                      <m:sup>
                        <m:r>
                          <a:rPr lang="en-AU" i="1">
                            <a:latin typeface="Cambria Math" panose="02040503050406030204" pitchFamily="18" charset="0"/>
                            <a:ea typeface="Yu Mincho" panose="02020400000000000000" pitchFamily="18" charset="-128"/>
                          </a:rPr>
                          <m:t>3</m:t>
                        </m:r>
                      </m:sup>
                    </m:sSup>
                  </m:oMath>
                </a14:m>
                <a:r>
                  <a:rPr lang="en-AU" dirty="0">
                    <a:latin typeface="+mn-lt"/>
                    <a:ea typeface="Yu Mincho" panose="02020400000000000000" pitchFamily="18" charset="-128"/>
                  </a:rPr>
                  <a:t> is </a:t>
                </a:r>
                <a14:m>
                  <m:oMath xmlns:m="http://schemas.openxmlformats.org/officeDocument/2006/math">
                    <m:sSup>
                      <m:sSupPr>
                        <m:ctrlPr>
                          <a:rPr lang="en-AU" i="1" smtClean="0">
                            <a:solidFill>
                              <a:schemeClr val="tx2"/>
                            </a:solidFill>
                            <a:latin typeface="Cambria Math" panose="02040503050406030204" pitchFamily="18" charset="0"/>
                            <a:ea typeface="Yu Mincho" panose="02020400000000000000" pitchFamily="18" charset="-128"/>
                          </a:rPr>
                        </m:ctrlPr>
                      </m:sSupPr>
                      <m:e>
                        <m:r>
                          <a:rPr lang="en-AU" i="1">
                            <a:solidFill>
                              <a:schemeClr val="tx2"/>
                            </a:solidFill>
                            <a:latin typeface="Cambria Math" panose="02040503050406030204" pitchFamily="18" charset="0"/>
                            <a:ea typeface="Yu Mincho" panose="02020400000000000000" pitchFamily="18" charset="-128"/>
                          </a:rPr>
                          <m:t>𝑓</m:t>
                        </m:r>
                      </m:e>
                      <m:sup>
                        <m:r>
                          <a:rPr lang="en-AU" i="1">
                            <a:solidFill>
                              <a:schemeClr val="tx2"/>
                            </a:solidFill>
                            <a:latin typeface="Cambria Math" panose="02040503050406030204" pitchFamily="18" charset="0"/>
                            <a:ea typeface="Yu Mincho" panose="02020400000000000000" pitchFamily="18" charset="-128"/>
                          </a:rPr>
                          <m:t>′</m:t>
                        </m:r>
                      </m:sup>
                    </m:sSup>
                    <m:d>
                      <m:dPr>
                        <m:ctrlPr>
                          <a:rPr lang="en-AU" i="1" smtClean="0">
                            <a:solidFill>
                              <a:schemeClr val="tx2"/>
                            </a:solidFill>
                            <a:latin typeface="Cambria Math" panose="02040503050406030204" pitchFamily="18" charset="0"/>
                            <a:ea typeface="Yu Mincho" panose="02020400000000000000" pitchFamily="18" charset="-128"/>
                          </a:rPr>
                        </m:ctrlPr>
                      </m:dPr>
                      <m:e>
                        <m:r>
                          <a:rPr lang="en-AU" i="1">
                            <a:solidFill>
                              <a:schemeClr val="tx2"/>
                            </a:solidFill>
                            <a:latin typeface="Cambria Math" panose="02040503050406030204" pitchFamily="18" charset="0"/>
                            <a:ea typeface="Yu Mincho" panose="02020400000000000000" pitchFamily="18" charset="-128"/>
                          </a:rPr>
                          <m:t>𝑥</m:t>
                        </m:r>
                      </m:e>
                    </m:d>
                    <m:r>
                      <a:rPr lang="en-AU" i="1">
                        <a:solidFill>
                          <a:schemeClr val="tx2"/>
                        </a:solidFill>
                        <a:latin typeface="Cambria Math" panose="02040503050406030204" pitchFamily="18" charset="0"/>
                        <a:ea typeface="Yu Mincho" panose="02020400000000000000" pitchFamily="18" charset="-128"/>
                      </a:rPr>
                      <m:t>=3</m:t>
                    </m:r>
                    <m:sSup>
                      <m:sSupPr>
                        <m:ctrlPr>
                          <a:rPr lang="en-AU" i="1">
                            <a:solidFill>
                              <a:schemeClr val="tx2"/>
                            </a:solidFill>
                            <a:latin typeface="Cambria Math" panose="02040503050406030204" pitchFamily="18" charset="0"/>
                            <a:ea typeface="Yu Mincho" panose="02020400000000000000" pitchFamily="18" charset="-128"/>
                          </a:rPr>
                        </m:ctrlPr>
                      </m:sSupPr>
                      <m:e>
                        <m:r>
                          <a:rPr lang="en-AU" i="1">
                            <a:solidFill>
                              <a:schemeClr val="tx2"/>
                            </a:solidFill>
                            <a:latin typeface="Cambria Math" panose="02040503050406030204" pitchFamily="18" charset="0"/>
                            <a:ea typeface="Yu Mincho" panose="02020400000000000000" pitchFamily="18" charset="-128"/>
                          </a:rPr>
                          <m:t>𝑥</m:t>
                        </m:r>
                      </m:e>
                      <m:sup>
                        <m:r>
                          <a:rPr lang="en-AU" i="1">
                            <a:solidFill>
                              <a:schemeClr val="tx2"/>
                            </a:solidFill>
                            <a:latin typeface="Cambria Math" panose="02040503050406030204" pitchFamily="18" charset="0"/>
                            <a:ea typeface="Yu Mincho" panose="02020400000000000000" pitchFamily="18" charset="-128"/>
                          </a:rPr>
                          <m:t>2</m:t>
                        </m:r>
                      </m:sup>
                    </m:sSup>
                  </m:oMath>
                </a14:m>
                <a:endParaRPr lang="en-AU" dirty="0">
                  <a:latin typeface="+mn-lt"/>
                  <a:ea typeface="Yu Mincho" panose="02020400000000000000" pitchFamily="18" charset="-128"/>
                </a:endParaRPr>
              </a:p>
            </p:txBody>
          </p:sp>
        </mc:Choice>
        <mc:Fallback xmlns="">
          <p:sp>
            <p:nvSpPr>
              <p:cNvPr id="5" name="Text Placeholder 4">
                <a:extLst>
                  <a:ext uri="{FF2B5EF4-FFF2-40B4-BE49-F238E27FC236}">
                    <a16:creationId xmlns:a16="http://schemas.microsoft.com/office/drawing/2014/main" id="{DD065E25-834F-F924-00A1-79CDE6C0EFBB}"/>
                  </a:ext>
                </a:extLst>
              </p:cNvPr>
              <p:cNvSpPr>
                <a:spLocks noGrp="1" noRot="1" noChangeAspect="1" noMove="1" noResize="1" noEditPoints="1" noAdjustHandles="1" noChangeArrowheads="1" noChangeShapeType="1" noTextEdit="1"/>
              </p:cNvSpPr>
              <p:nvPr>
                <p:ph type="body" sz="quarter" idx="17"/>
              </p:nvPr>
            </p:nvSpPr>
            <p:spPr>
              <a:xfrm>
                <a:off x="360000" y="1567086"/>
                <a:ext cx="5222345" cy="4807835"/>
              </a:xfrm>
              <a:blipFill>
                <a:blip r:embed="rId2"/>
                <a:stretch>
                  <a:fillRect l="-2917"/>
                </a:stretch>
              </a:blipFill>
            </p:spPr>
            <p:txBody>
              <a:bodyPr/>
              <a:lstStyle/>
              <a:p>
                <a:r>
                  <a:rPr lang="en-AU">
                    <a:noFill/>
                  </a:rPr>
                  <a:t> </a:t>
                </a:r>
              </a:p>
            </p:txBody>
          </p:sp>
        </mc:Fallback>
      </mc:AlternateContent>
      <p:pic>
        <p:nvPicPr>
          <p:cNvPr id="9" name="Picture 8" descr="Picture of a curve of f(x)=x^3 and the derivative f'(x)=3x^2">
            <a:extLst>
              <a:ext uri="{FF2B5EF4-FFF2-40B4-BE49-F238E27FC236}">
                <a16:creationId xmlns:a16="http://schemas.microsoft.com/office/drawing/2014/main" id="{C33E9B1C-1124-67C8-666E-D2819B4AF357}"/>
              </a:ext>
            </a:extLst>
          </p:cNvPr>
          <p:cNvPicPr>
            <a:picLocks noChangeAspect="1"/>
          </p:cNvPicPr>
          <p:nvPr/>
        </p:nvPicPr>
        <p:blipFill>
          <a:blip r:embed="rId3"/>
          <a:stretch>
            <a:fillRect/>
          </a:stretch>
        </p:blipFill>
        <p:spPr>
          <a:xfrm>
            <a:off x="7396246" y="1607596"/>
            <a:ext cx="3727754" cy="4767325"/>
          </a:xfrm>
          <a:prstGeom prst="rect">
            <a:avLst/>
          </a:prstGeom>
        </p:spPr>
      </p:pic>
      <p:sp>
        <p:nvSpPr>
          <p:cNvPr id="2" name="Slide Number Placeholder 1">
            <a:extLst>
              <a:ext uri="{FF2B5EF4-FFF2-40B4-BE49-F238E27FC236}">
                <a16:creationId xmlns:a16="http://schemas.microsoft.com/office/drawing/2014/main" id="{29C7A309-984D-0A3A-E017-FCAFF4C1FB38}"/>
              </a:ext>
            </a:extLst>
          </p:cNvPr>
          <p:cNvSpPr>
            <a:spLocks noGrp="1"/>
          </p:cNvSpPr>
          <p:nvPr>
            <p:ph type="sldNum" sz="quarter" idx="12"/>
          </p:nvPr>
        </p:nvSpPr>
        <p:spPr/>
        <p:txBody>
          <a:bodyPr/>
          <a:lstStyle/>
          <a:p>
            <a:fld id="{10A01DC5-1685-4615-8240-15192985C6A2}" type="slidenum">
              <a:rPr lang="en-AU" smtClean="0"/>
              <a:t>8</a:t>
            </a:fld>
            <a:endParaRPr lang="en-AU" dirty="0"/>
          </a:p>
        </p:txBody>
      </p:sp>
    </p:spTree>
    <p:extLst>
      <p:ext uri="{BB962C8B-B14F-4D97-AF65-F5344CB8AC3E}">
        <p14:creationId xmlns:p14="http://schemas.microsoft.com/office/powerpoint/2010/main" val="99643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lnSpc>
                <a:spcPct val="150000"/>
              </a:lnSpc>
              <a:spcBef>
                <a:spcPts val="1200"/>
              </a:spcBef>
              <a:spcAft>
                <a:spcPts val="600"/>
              </a:spcAft>
            </a:pPr>
            <a:r>
              <a:rPr lang="en-AU" u="sng" dirty="0">
                <a:solidFill>
                  <a:srgbClr val="2F5496"/>
                </a:solidFill>
                <a:effectLst/>
                <a:latin typeface="+mn-lt"/>
                <a:ea typeface="Calibri" panose="020F0502020204030204" pitchFamily="34" charset="0"/>
                <a:hlinkClick r:id="rId6"/>
              </a:rPr>
              <a:t>Mathematics Advanced 11-12 Syllabus</a:t>
            </a:r>
            <a:r>
              <a:rPr lang="en-AU" dirty="0">
                <a:effectLst/>
                <a:latin typeface="+mn-lt"/>
                <a:ea typeface="Calibri" panose="020F0502020204030204" pitchFamily="34" charset="0"/>
              </a:rPr>
              <a:t>  © NSW Education Standards Authority (NESA) for and on behalf of the Crown in right of the State of New South Wales,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Mathematics MASTER 11-12 PowerPoint NEW</Template>
  <TotalTime>12</TotalTime>
  <Words>828</Words>
  <Application>Microsoft Office PowerPoint</Application>
  <PresentationFormat>Widescreen</PresentationFormat>
  <Paragraphs>63</Paragraphs>
  <Slides>10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Calibri</vt:lpstr>
      <vt:lpstr>Cambria Math</vt:lpstr>
      <vt:lpstr>Public Sans</vt:lpstr>
      <vt:lpstr>Yu Mincho</vt:lpstr>
      <vt:lpstr>Arial</vt:lpstr>
      <vt:lpstr>Times New Roman</vt:lpstr>
      <vt:lpstr>NSWG Corporate</vt:lpstr>
      <vt:lpstr>Introducing the derivative</vt:lpstr>
      <vt:lpstr>Learning intentions and success criteria</vt:lpstr>
      <vt:lpstr>Activating prior knowledge</vt:lpstr>
      <vt:lpstr>Gradient of secants</vt:lpstr>
      <vt:lpstr>Releasing responsibility</vt:lpstr>
      <vt:lpstr>Gradient function</vt:lpstr>
      <vt:lpstr>Derivatives</vt:lpstr>
      <vt:lpstr>Worked Example</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lesson 5 – Introducing the derivative, slide deck – Mathematics Advanced</dc:title>
  <dc:creator>NSW Department of Education</dc:creator>
  <dcterms:created xsi:type="dcterms:W3CDTF">2025-12-03T00:19:14Z</dcterms:created>
  <dcterms:modified xsi:type="dcterms:W3CDTF">2025-12-09T01:03:33Z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2025-12-03T00:19:35Z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ea042641-8019-485c-ad48-f724e24182ba</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