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6505" r:id="rId2"/>
    <p:sldId id="26383" r:id="rId3"/>
    <p:sldId id="26506" r:id="rId4"/>
    <p:sldId id="289" r:id="rId5"/>
    <p:sldId id="26507" r:id="rId6"/>
    <p:sldId id="26525" r:id="rId7"/>
    <p:sldId id="26528" r:id="rId8"/>
    <p:sldId id="26531" r:id="rId9"/>
    <p:sldId id="26529" r:id="rId10"/>
    <p:sldId id="26513" r:id="rId11"/>
    <p:sldId id="26530" r:id="rId12"/>
    <p:sldId id="26523" r:id="rId13"/>
    <p:sldId id="26524" r:id="rId14"/>
    <p:sldId id="26526" r:id="rId15"/>
    <p:sldId id="26527" r:id="rId16"/>
    <p:sldId id="360"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15D3C655-FA0C-37E3-0AF9-B42F82485347}" name="Lee Hyland" initials="LH" userId="S::LESLEE.HYLAND@det.nsw.edu.au::236b8219-96ed-46a5-92bf-a10e6892f95f" providerId="AD"/>
  <p188:author id="{1F9DAA67-1999-CDD5-89B9-99579500886D}" name="Belinda Zammit" initials="BZ" userId="S::Belinda.Zammit3@det.nsw.edu.au::19300e28-55a3-4c43-b3ac-256c5f3db2f0" providerId="AD"/>
  <p188:author id="{FB6664F6-0480-2BED-BC34-E3CF4005A9EE}" name="Leena Ryan" initials="LR" userId="S::Leena.Ryan1@det.nsw.edu.au::9c67d486-9172-40ac-ba38-ccc164a357ad"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AFE9A-D6AA-4CD5-B39C-F469575F6F2E}" v="1" dt="2025-12-09T00:50:21.17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08" y="67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28CDD-0770-0FA6-A82C-76928E1DA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1A7C6-9E86-E79B-5426-D2C315F3C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E8F9D-3A4A-6F17-D210-5C8B70468CC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748B5BC-7C30-6077-9C99-1415C7C96516}"/>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939179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3F727-EF9E-DAFC-6899-64312D1BB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929B6-8765-9C45-8860-A044536C7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94424-7AED-4FEB-A3E6-F3C89031C9B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B0160F9-FABA-5313-2860-E6A1B4ACFBD6}"/>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47227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01F1E-A90D-2771-6734-11EACFF71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8F5292-85D9-CB0E-588C-800FED2092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C63EE-038E-D7B4-0A4C-42C1208F509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0E652FE-9325-9188-C8A7-A8D6B331D44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38801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20AA6-BCC9-447A-6C3D-B7E125011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810FA-5510-7360-765C-F82A0F7B2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0392C-3394-4F18-4734-43C271F4CBD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7BBB871-B611-7A5E-9B5B-5EBBFBCAB493}"/>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3412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7991F-0811-2ADA-F5AA-8EA73A01A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FC874-27AB-D57F-DEBA-D5D91C49E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7CD1D-1540-DF33-9285-189A1209E3A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84F6194-2084-B386-E50E-E7512F734A84}"/>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732039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0D41C-EAB6-7D95-9C3E-4F1D39176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170D0-D69F-A311-3D2A-35BED09A5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C90252-1B3C-C47E-B422-F2C2420A56F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2A29A98-0387-A07A-F52D-270291414DCC}"/>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288441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Negative and fractional indices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Advanced Mathematics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Foundations of differentiation</a:t>
            </a:r>
          </a:p>
        </p:txBody>
      </p:sp>
      <p:pic>
        <p:nvPicPr>
          <p:cNvPr id="5" name="Picture Placeholder 4" descr="A group of people in a classroom.">
            <a:extLst>
              <a:ext uri="{FF2B5EF4-FFF2-40B4-BE49-F238E27FC236}">
                <a16:creationId xmlns:a16="http://schemas.microsoft.com/office/drawing/2014/main" id="{452D6582-8117-7CA3-53A4-CD6DC696D2F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latin typeface="+mj-lt"/>
              </a:rPr>
              <a:t>Index laws (7)</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38ACBB8C-9014-3266-5455-BDBBC4BA4574}"/>
                  </a:ext>
                </a:extLst>
              </p:cNvPr>
              <p:cNvSpPr txBox="1">
                <a:spLocks noGrp="1"/>
              </p:cNvSpPr>
              <p:nvPr>
                <p:ph type="body" sz="quarter" idx="17"/>
              </p:nvPr>
            </p:nvSpPr>
            <p:spPr>
              <a:xfrm>
                <a:off x="354013" y="2496277"/>
                <a:ext cx="11483975" cy="1865447"/>
              </a:xfrm>
              <a:prstGeom prst="rect">
                <a:avLst/>
              </a:prstGeom>
              <a:noFill/>
            </p:spPr>
            <p:txBody>
              <a:bodyPr wrap="square">
                <a:spAutoFit/>
              </a:bodyPr>
              <a:lstStyle/>
              <a:p>
                <a:pPr algn="ctr"/>
                <a:r>
                  <a:rPr lang="en-AU" sz="7200">
                    <a:latin typeface="Cambria Math" panose="02040503050406030204" pitchFamily="18" charset="0"/>
                    <a:ea typeface="Cambria Math" panose="02040503050406030204" pitchFamily="18" charset="0"/>
                  </a:rPr>
                  <a:t> </a:t>
                </a:r>
                <a14:m>
                  <m:oMath xmlns:m="http://schemas.openxmlformats.org/officeDocument/2006/math">
                    <m:sSup>
                      <m:sSupPr>
                        <m:ctrlPr>
                          <a:rPr lang="en-AU" sz="7200" i="1" smtClean="0">
                            <a:latin typeface="Cambria Math" panose="02040503050406030204" pitchFamily="18" charset="0"/>
                            <a:ea typeface="Cambria Math" panose="02040503050406030204" pitchFamily="18" charset="0"/>
                          </a:rPr>
                        </m:ctrlPr>
                      </m:sSupPr>
                      <m:e>
                        <m:r>
                          <a:rPr lang="en-AU" sz="7200" b="0" i="1" smtClean="0">
                            <a:latin typeface="Cambria Math" panose="02040503050406030204" pitchFamily="18" charset="0"/>
                            <a:ea typeface="Cambria Math" panose="02040503050406030204" pitchFamily="18" charset="0"/>
                          </a:rPr>
                          <m:t>𝑥</m:t>
                        </m:r>
                      </m:e>
                      <m:sup>
                        <m:f>
                          <m:fPr>
                            <m:ctrlPr>
                              <a:rPr lang="en-AU" sz="7200" b="0" i="1" smtClean="0">
                                <a:latin typeface="Cambria Math" panose="02040503050406030204" pitchFamily="18" charset="0"/>
                                <a:ea typeface="Cambria Math" panose="02040503050406030204" pitchFamily="18" charset="0"/>
                              </a:rPr>
                            </m:ctrlPr>
                          </m:fPr>
                          <m:num>
                            <m:r>
                              <a:rPr lang="en-AU" sz="7200" b="0" i="1" smtClean="0">
                                <a:latin typeface="Cambria Math" panose="02040503050406030204" pitchFamily="18" charset="0"/>
                                <a:ea typeface="Cambria Math" panose="02040503050406030204" pitchFamily="18" charset="0"/>
                              </a:rPr>
                              <m:t>𝑛</m:t>
                            </m:r>
                          </m:num>
                          <m:den>
                            <m:r>
                              <a:rPr lang="en-AU" sz="7200" b="0" i="1" smtClean="0">
                                <a:latin typeface="Cambria Math" panose="02040503050406030204" pitchFamily="18" charset="0"/>
                                <a:ea typeface="Cambria Math" panose="02040503050406030204" pitchFamily="18" charset="0"/>
                              </a:rPr>
                              <m:t>𝑎</m:t>
                            </m:r>
                          </m:den>
                        </m:f>
                      </m:sup>
                    </m:sSup>
                    <m:r>
                      <a:rPr lang="en-AU" sz="7200" b="0" i="1" smtClean="0">
                        <a:latin typeface="Cambria Math" panose="02040503050406030204" pitchFamily="18" charset="0"/>
                        <a:ea typeface="Cambria Math" panose="02040503050406030204" pitchFamily="18" charset="0"/>
                      </a:rPr>
                      <m:t>=</m:t>
                    </m:r>
                    <m:rad>
                      <m:radPr>
                        <m:ctrlPr>
                          <a:rPr lang="en-AU" sz="7200" b="0" i="1" smtClean="0">
                            <a:latin typeface="Cambria Math" panose="02040503050406030204" pitchFamily="18" charset="0"/>
                            <a:ea typeface="Cambria Math" panose="02040503050406030204" pitchFamily="18" charset="0"/>
                          </a:rPr>
                        </m:ctrlPr>
                      </m:radPr>
                      <m:deg>
                        <m:r>
                          <m:rPr>
                            <m:brk m:alnAt="7"/>
                          </m:rPr>
                          <a:rPr lang="en-AU" sz="7200" b="0" i="1" smtClean="0">
                            <a:latin typeface="Cambria Math" panose="02040503050406030204" pitchFamily="18" charset="0"/>
                            <a:ea typeface="Cambria Math" panose="02040503050406030204" pitchFamily="18" charset="0"/>
                          </a:rPr>
                          <m:t>𝑎</m:t>
                        </m:r>
                      </m:deg>
                      <m:e>
                        <m:sSup>
                          <m:sSupPr>
                            <m:ctrlPr>
                              <a:rPr lang="en-AU" sz="7200" b="0" i="1" smtClean="0">
                                <a:latin typeface="Cambria Math" panose="02040503050406030204" pitchFamily="18" charset="0"/>
                                <a:ea typeface="Cambria Math" panose="02040503050406030204" pitchFamily="18" charset="0"/>
                              </a:rPr>
                            </m:ctrlPr>
                          </m:sSupPr>
                          <m:e>
                            <m:r>
                              <a:rPr lang="en-AU" sz="7200" b="0" i="1" smtClean="0">
                                <a:latin typeface="Cambria Math" panose="02040503050406030204" pitchFamily="18" charset="0"/>
                                <a:ea typeface="Cambria Math" panose="02040503050406030204" pitchFamily="18" charset="0"/>
                              </a:rPr>
                              <m:t>𝑥</m:t>
                            </m:r>
                          </m:e>
                          <m:sup>
                            <m:r>
                              <a:rPr lang="en-AU" sz="7200" b="0" i="1" smtClean="0">
                                <a:latin typeface="Cambria Math" panose="02040503050406030204" pitchFamily="18" charset="0"/>
                                <a:ea typeface="Cambria Math" panose="02040503050406030204" pitchFamily="18" charset="0"/>
                              </a:rPr>
                              <m:t>𝑛</m:t>
                            </m:r>
                          </m:sup>
                        </m:sSup>
                      </m:e>
                    </m:rad>
                  </m:oMath>
                </a14:m>
                <a:endParaRPr lang="en-AU" sz="7200">
                  <a:latin typeface="Cambria Math" panose="02040503050406030204" pitchFamily="18" charset="0"/>
                  <a:ea typeface="Cambria Math" panose="02040503050406030204" pitchFamily="18" charset="0"/>
                </a:endParaRPr>
              </a:p>
            </p:txBody>
          </p:sp>
        </mc:Choice>
        <mc:Fallback xmlns="">
          <p:sp>
            <p:nvSpPr>
              <p:cNvPr id="6" name="Text Placeholder 5">
                <a:extLst>
                  <a:ext uri="{FF2B5EF4-FFF2-40B4-BE49-F238E27FC236}">
                    <a16:creationId xmlns:a16="http://schemas.microsoft.com/office/drawing/2014/main" id="{38ACBB8C-9014-3266-5455-BDBBC4BA4574}"/>
                  </a:ext>
                </a:extLst>
              </p:cNvPr>
              <p:cNvSpPr txBox="1">
                <a:spLocks noGrp="1" noRot="1" noChangeAspect="1" noMove="1" noResize="1" noEditPoints="1" noAdjustHandles="1" noChangeArrowheads="1" noChangeShapeType="1" noTextEdit="1"/>
              </p:cNvSpPr>
              <p:nvPr>
                <p:ph type="body" sz="quarter" idx="17"/>
              </p:nvPr>
            </p:nvSpPr>
            <p:spPr>
              <a:xfrm>
                <a:off x="354013" y="2496277"/>
                <a:ext cx="11483975" cy="1865447"/>
              </a:xfrm>
              <a:prstGeom prst="rect">
                <a:avLst/>
              </a:prstGeo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5D6C3-3AFB-8262-84FC-D97BCEF01A8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FCE4D79-2760-6409-92FF-4A4E26731CE7}"/>
              </a:ext>
            </a:extLst>
          </p:cNvPr>
          <p:cNvSpPr>
            <a:spLocks noGrp="1"/>
          </p:cNvSpPr>
          <p:nvPr>
            <p:ph type="ctrTitle"/>
          </p:nvPr>
        </p:nvSpPr>
        <p:spPr>
          <a:xfrm>
            <a:off x="507343" y="4067881"/>
            <a:ext cx="11291998" cy="800681"/>
          </a:xfrm>
        </p:spPr>
        <p:txBody>
          <a:bodyPr/>
          <a:lstStyle/>
          <a:p>
            <a:r>
              <a:rPr lang="en-AU" dirty="0">
                <a:latin typeface="+mj-lt"/>
              </a:rPr>
              <a:t>Releasing responsibility</a:t>
            </a:r>
          </a:p>
        </p:txBody>
      </p:sp>
    </p:spTree>
    <p:extLst>
      <p:ext uri="{BB962C8B-B14F-4D97-AF65-F5344CB8AC3E}">
        <p14:creationId xmlns:p14="http://schemas.microsoft.com/office/powerpoint/2010/main" val="259263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A705B-AD9E-6F62-6CB6-7BE3EDF7C9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8A0940-3EE6-D71B-D545-9E82E9CCA3CF}"/>
              </a:ext>
            </a:extLst>
          </p:cNvPr>
          <p:cNvSpPr>
            <a:spLocks noGrp="1"/>
          </p:cNvSpPr>
          <p:nvPr>
            <p:ph type="title"/>
          </p:nvPr>
        </p:nvSpPr>
        <p:spPr>
          <a:xfrm>
            <a:off x="360000" y="360000"/>
            <a:ext cx="11484000" cy="545601"/>
          </a:xfrm>
        </p:spPr>
        <p:txBody>
          <a:bodyPr/>
          <a:lstStyle/>
          <a:p>
            <a:r>
              <a:rPr lang="en-AU" dirty="0">
                <a:latin typeface="+mj-lt"/>
              </a:rPr>
              <a:t>Index laws (8)</a:t>
            </a:r>
          </a:p>
        </p:txBody>
      </p:sp>
      <p:sp>
        <p:nvSpPr>
          <p:cNvPr id="13" name="Text Placeholder 12">
            <a:extLst>
              <a:ext uri="{FF2B5EF4-FFF2-40B4-BE49-F238E27FC236}">
                <a16:creationId xmlns:a16="http://schemas.microsoft.com/office/drawing/2014/main" id="{1E7448A5-B6F2-61A7-B8A9-AF5DFD4074E3}"/>
              </a:ext>
            </a:extLst>
          </p:cNvPr>
          <p:cNvSpPr>
            <a:spLocks noGrp="1"/>
          </p:cNvSpPr>
          <p:nvPr>
            <p:ph type="body" sz="quarter" idx="18"/>
          </p:nvPr>
        </p:nvSpPr>
        <p:spPr>
          <a:xfrm>
            <a:off x="360000" y="982520"/>
            <a:ext cx="11483998" cy="356423"/>
          </a:xfrm>
        </p:spPr>
        <p:txBody>
          <a:bodyPr/>
          <a:lstStyle/>
          <a:p>
            <a:r>
              <a:rPr lang="en-AU" dirty="0">
                <a:latin typeface="+mj-lt"/>
              </a:rPr>
              <a:t>Worked example – self explanation prompts</a:t>
            </a:r>
          </a:p>
        </p:txBody>
      </p:sp>
      <p:sp>
        <p:nvSpPr>
          <p:cNvPr id="2" name="TextBox 1">
            <a:extLst>
              <a:ext uri="{FF2B5EF4-FFF2-40B4-BE49-F238E27FC236}">
                <a16:creationId xmlns:a16="http://schemas.microsoft.com/office/drawing/2014/main" id="{C043FA96-57E7-BC97-C1C4-66CE9E039002}"/>
              </a:ext>
            </a:extLst>
          </p:cNvPr>
          <p:cNvSpPr txBox="1"/>
          <p:nvPr/>
        </p:nvSpPr>
        <p:spPr>
          <a:xfrm>
            <a:off x="360000" y="1567086"/>
            <a:ext cx="7755988" cy="433342"/>
          </a:xfrm>
          <a:prstGeom prst="rect">
            <a:avLst/>
          </a:prstGeom>
          <a:noFill/>
        </p:spPr>
        <p:txBody>
          <a:bodyPr wrap="none" lIns="0" tIns="0" rIns="0" bIns="0" rtlCol="0">
            <a:noAutofit/>
          </a:bodyPr>
          <a:lstStyle/>
          <a:p>
            <a:pPr algn="l"/>
            <a:r>
              <a:rPr lang="en-AU" sz="2000" b="0" dirty="0"/>
              <a:t>Simplify, expressing the answer </a:t>
            </a:r>
            <a:r>
              <a:rPr lang="en-AU" sz="2000" dirty="0"/>
              <a:t>with and without negative indices.</a:t>
            </a:r>
            <a:endParaRPr lang="en-AU" b="0" i="1"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1555E0-E737-6EC6-651F-1B7C11CB89F7}"/>
                  </a:ext>
                </a:extLst>
              </p:cNvPr>
              <p:cNvSpPr txBox="1"/>
              <p:nvPr/>
            </p:nvSpPr>
            <p:spPr>
              <a:xfrm>
                <a:off x="376287" y="2177082"/>
                <a:ext cx="3861707" cy="2798908"/>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11</m:t>
                      </m:r>
                      <m:sSup>
                        <m:sSupPr>
                          <m:ctrlP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pPr>
                        <m:e>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𝑥</m:t>
                          </m:r>
                        </m:e>
                        <m:sup>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sup>
                      </m:sSup>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÷5</m:t>
                      </m:r>
                      <m:sSup>
                        <m:sSupPr>
                          <m:ctrlP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sSupPr>
                        <m:e>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𝑥</m:t>
                          </m:r>
                        </m:e>
                        <m:sup>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6</m:t>
                          </m:r>
                        </m:sup>
                      </m:sSup>
                      <m:r>
                        <m:rPr>
                          <m:aln/>
                        </m:rP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oMath>
                    <m:oMath xmlns:m="http://schemas.openxmlformats.org/officeDocument/2006/math">
                      <m:f>
                        <m:fPr>
                          <m:ctrlP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fPr>
                        <m:num>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11</m:t>
                          </m:r>
                          <m:sSup>
                            <m:sSupPr>
                              <m:ctrlP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sSupPr>
                            <m:e>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𝑥</m:t>
                              </m:r>
                            </m:e>
                            <m:sup>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2</m:t>
                              </m:r>
                            </m:sup>
                          </m:sSup>
                        </m:num>
                        <m:den>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5</m:t>
                          </m:r>
                          <m:sSup>
                            <m:sSupPr>
                              <m:ctrlP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sSupPr>
                            <m:e>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𝑥</m:t>
                              </m:r>
                            </m:e>
                            <m:sup>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6</m:t>
                              </m:r>
                            </m:sup>
                          </m:sSup>
                        </m:den>
                      </m:f>
                      <m:r>
                        <m:rPr>
                          <m:aln/>
                        </m:rP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f>
                        <m:fPr>
                          <m:ctrlP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fPr>
                        <m:num>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11</m:t>
                          </m:r>
                        </m:num>
                        <m:den>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5</m:t>
                          </m:r>
                          <m:sSup>
                            <m:sSupPr>
                              <m:ctrlP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sSupPr>
                            <m:e>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𝑥</m:t>
                              </m:r>
                            </m:e>
                            <m:sup>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4</m:t>
                              </m:r>
                            </m:sup>
                          </m:sSup>
                        </m:den>
                      </m:f>
                    </m:oMath>
                    <m:oMath xmlns:m="http://schemas.openxmlformats.org/officeDocument/2006/math">
                      <m:r>
                        <m:rPr>
                          <m:aln/>
                        </m:rP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f>
                        <m:fPr>
                          <m:ctrlP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fPr>
                        <m:num>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11</m:t>
                          </m:r>
                        </m:num>
                        <m:den>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5</m:t>
                          </m:r>
                        </m:den>
                      </m:f>
                      <m:sSup>
                        <m:sSupPr>
                          <m:ctrlP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sSupPr>
                        <m:e>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𝑥</m:t>
                          </m:r>
                        </m:e>
                        <m:sup>
                          <m:r>
                            <a:rPr kumimoji="0" lang="en-AU" sz="24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−4</m:t>
                          </m:r>
                        </m:sup>
                      </m:sSup>
                    </m:oMath>
                  </m:oMathPara>
                </a14:m>
                <a:endParaRPr kumimoji="0" lang="en-AU" sz="24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mc:Choice>
        <mc:Fallback xmlns="">
          <p:sp>
            <p:nvSpPr>
              <p:cNvPr id="8" name="TextBox 7">
                <a:extLst>
                  <a:ext uri="{FF2B5EF4-FFF2-40B4-BE49-F238E27FC236}">
                    <a16:creationId xmlns:a16="http://schemas.microsoft.com/office/drawing/2014/main" id="{2F1555E0-E737-6EC6-651F-1B7C11CB89F7}"/>
                  </a:ext>
                </a:extLst>
              </p:cNvPr>
              <p:cNvSpPr txBox="1">
                <a:spLocks noRot="1" noChangeAspect="1" noMove="1" noResize="1" noEditPoints="1" noAdjustHandles="1" noChangeArrowheads="1" noChangeShapeType="1" noTextEdit="1"/>
              </p:cNvSpPr>
              <p:nvPr/>
            </p:nvSpPr>
            <p:spPr>
              <a:xfrm>
                <a:off x="376287" y="2177082"/>
                <a:ext cx="3861707" cy="2798908"/>
              </a:xfrm>
              <a:prstGeom prst="rect">
                <a:avLst/>
              </a:prstGeom>
              <a:blipFill>
                <a:blip r:embed="rId3"/>
                <a:stretch>
                  <a:fillRect/>
                </a:stretch>
              </a:blipFill>
            </p:spPr>
            <p:txBody>
              <a:bodyPr/>
              <a:lstStyle/>
              <a:p>
                <a:r>
                  <a:rPr lang="en-US">
                    <a:noFill/>
                  </a:rPr>
                  <a:t> </a:t>
                </a:r>
              </a:p>
            </p:txBody>
          </p:sp>
        </mc:Fallback>
      </mc:AlternateContent>
      <p:sp>
        <p:nvSpPr>
          <p:cNvPr id="5" name="Speech Bubble: Rectangle with Corners Rounded 4">
            <a:extLst>
              <a:ext uri="{FF2B5EF4-FFF2-40B4-BE49-F238E27FC236}">
                <a16:creationId xmlns:a16="http://schemas.microsoft.com/office/drawing/2014/main" id="{1A82E4F3-36E4-1204-3FD7-422EDF52CE6C}"/>
              </a:ext>
            </a:extLst>
          </p:cNvPr>
          <p:cNvSpPr/>
          <p:nvPr/>
        </p:nvSpPr>
        <p:spPr>
          <a:xfrm>
            <a:off x="5555735" y="2582030"/>
            <a:ext cx="4301169" cy="1142211"/>
          </a:xfrm>
          <a:prstGeom prst="wedgeRoundRectCallout">
            <a:avLst>
              <a:gd name="adj1" fmla="val -90540"/>
              <a:gd name="adj2" fmla="val 403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Where does the 4 come from?</a:t>
            </a:r>
          </a:p>
        </p:txBody>
      </p:sp>
      <p:sp>
        <p:nvSpPr>
          <p:cNvPr id="6" name="Speech Bubble: Rectangle with Corners Rounded 5">
            <a:extLst>
              <a:ext uri="{FF2B5EF4-FFF2-40B4-BE49-F238E27FC236}">
                <a16:creationId xmlns:a16="http://schemas.microsoft.com/office/drawing/2014/main" id="{65530B3A-7D1E-72F8-EE46-91BA6CD20D36}"/>
              </a:ext>
            </a:extLst>
          </p:cNvPr>
          <p:cNvSpPr/>
          <p:nvPr/>
        </p:nvSpPr>
        <p:spPr>
          <a:xfrm>
            <a:off x="5555735" y="4305843"/>
            <a:ext cx="4301168" cy="1142211"/>
          </a:xfrm>
          <a:prstGeom prst="wedgeRoundRectCallout">
            <a:avLst>
              <a:gd name="adj1" fmla="val -79074"/>
              <a:gd name="adj2" fmla="val -381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Why would we leave this as an improper fraction?</a:t>
            </a:r>
          </a:p>
        </p:txBody>
      </p:sp>
      <p:sp>
        <p:nvSpPr>
          <p:cNvPr id="3" name="Slide Number Placeholder 2">
            <a:extLst>
              <a:ext uri="{FF2B5EF4-FFF2-40B4-BE49-F238E27FC236}">
                <a16:creationId xmlns:a16="http://schemas.microsoft.com/office/drawing/2014/main" id="{39C4C358-3749-6A53-94AA-FCFECB82F6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421370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FFCA-C1F9-2419-CA91-5846BE0926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6E22B6-E391-0B1D-D409-474DA8D423B3}"/>
              </a:ext>
            </a:extLst>
          </p:cNvPr>
          <p:cNvSpPr>
            <a:spLocks noGrp="1"/>
          </p:cNvSpPr>
          <p:nvPr>
            <p:ph type="title"/>
          </p:nvPr>
        </p:nvSpPr>
        <p:spPr>
          <a:xfrm>
            <a:off x="360000" y="360000"/>
            <a:ext cx="11484000" cy="545601"/>
          </a:xfrm>
        </p:spPr>
        <p:txBody>
          <a:bodyPr/>
          <a:lstStyle/>
          <a:p>
            <a:r>
              <a:rPr lang="en-AU" dirty="0">
                <a:latin typeface="+mj-lt"/>
              </a:rPr>
              <a:t>Index laws (9)</a:t>
            </a:r>
          </a:p>
        </p:txBody>
      </p:sp>
      <p:sp>
        <p:nvSpPr>
          <p:cNvPr id="13" name="Text Placeholder 12">
            <a:extLst>
              <a:ext uri="{FF2B5EF4-FFF2-40B4-BE49-F238E27FC236}">
                <a16:creationId xmlns:a16="http://schemas.microsoft.com/office/drawing/2014/main" id="{19BEEA84-EF2C-514B-B89E-CA73872A215D}"/>
              </a:ext>
            </a:extLst>
          </p:cNvPr>
          <p:cNvSpPr>
            <a:spLocks noGrp="1"/>
          </p:cNvSpPr>
          <p:nvPr>
            <p:ph type="body" sz="quarter" idx="18"/>
          </p:nvPr>
        </p:nvSpPr>
        <p:spPr>
          <a:xfrm>
            <a:off x="360000" y="982520"/>
            <a:ext cx="11483998" cy="356423"/>
          </a:xfrm>
        </p:spPr>
        <p:txBody>
          <a:bodyPr/>
          <a:lstStyle/>
          <a:p>
            <a:r>
              <a:rPr lang="en-AU" dirty="0">
                <a:latin typeface="+mj-lt"/>
              </a:rPr>
              <a:t>Your turn – solution</a:t>
            </a:r>
          </a:p>
        </p:txBody>
      </p:sp>
      <p:sp>
        <p:nvSpPr>
          <p:cNvPr id="12" name="Text Placeholder 11" descr="worked example">
            <a:extLst>
              <a:ext uri="{FF2B5EF4-FFF2-40B4-BE49-F238E27FC236}">
                <a16:creationId xmlns:a16="http://schemas.microsoft.com/office/drawing/2014/main" id="{9F5E982E-77D8-3EA8-1F4D-B0DE3F2C56AD}"/>
              </a:ext>
            </a:extLst>
          </p:cNvPr>
          <p:cNvSpPr>
            <a:spLocks noGrp="1"/>
          </p:cNvSpPr>
          <p:nvPr>
            <p:ph type="body" sz="quarter" idx="17"/>
          </p:nvPr>
        </p:nvSpPr>
        <p:spPr/>
        <p:txBody>
          <a:bodyPr/>
          <a:lstStyle/>
          <a:p>
            <a:r>
              <a:rPr lang="en-AU">
                <a:latin typeface="+mn-lt"/>
              </a:rPr>
              <a:t> </a:t>
            </a:r>
          </a:p>
        </p:txBody>
      </p:sp>
      <p:sp>
        <p:nvSpPr>
          <p:cNvPr id="3" name="Slide Number Placeholder 2">
            <a:extLst>
              <a:ext uri="{FF2B5EF4-FFF2-40B4-BE49-F238E27FC236}">
                <a16:creationId xmlns:a16="http://schemas.microsoft.com/office/drawing/2014/main" id="{04A39C9B-77F7-236A-758E-6396ABD2C7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
        <p:nvSpPr>
          <p:cNvPr id="2" name="TextBox 1">
            <a:extLst>
              <a:ext uri="{FF2B5EF4-FFF2-40B4-BE49-F238E27FC236}">
                <a16:creationId xmlns:a16="http://schemas.microsoft.com/office/drawing/2014/main" id="{9D3D7281-E51E-18FD-50A6-0FF7F670BA32}"/>
              </a:ext>
            </a:extLst>
          </p:cNvPr>
          <p:cNvSpPr txBox="1"/>
          <p:nvPr/>
        </p:nvSpPr>
        <p:spPr>
          <a:xfrm>
            <a:off x="360000" y="1749861"/>
            <a:ext cx="7510371" cy="412042"/>
          </a:xfrm>
          <a:prstGeom prst="rect">
            <a:avLst/>
          </a:prstGeom>
          <a:noFill/>
        </p:spPr>
        <p:txBody>
          <a:bodyPr wrap="none" lIns="0" tIns="0" rIns="0" bIns="0" rtlCol="0">
            <a:noAutofit/>
          </a:bodyPr>
          <a:lstStyle/>
          <a:p>
            <a:r>
              <a:rPr lang="en-AU" sz="2000" dirty="0">
                <a:latin typeface="+mj-lt"/>
              </a:rPr>
              <a:t>Simplify, expressing the answer with and without negative indices. </a:t>
            </a:r>
            <a:endParaRPr lang="en-AU" sz="2000" i="1" dirty="0">
              <a:latin typeface="+mj-lt"/>
            </a:endParaRPr>
          </a:p>
          <a:p>
            <a:pPr>
              <a:lnSpc>
                <a:spcPct val="150000"/>
              </a:lnSpc>
            </a:pPr>
            <a:br>
              <a:rPr lang="en-AU" b="0" dirty="0">
                <a:latin typeface="Cambria Math" panose="02040503050406030204" pitchFamily="18" charset="0"/>
              </a:rPr>
            </a:br>
            <a:endParaRPr lang="en-AU" b="0" dirty="0">
              <a:latin typeface="Cambria Math" panose="02040503050406030204" pitchFamily="18" charset="0"/>
            </a:endParaRPr>
          </a:p>
        </p:txBody>
      </p:sp>
      <p:pic>
        <p:nvPicPr>
          <p:cNvPr id="6" name="Picture 5" descr="worked example">
            <a:extLst>
              <a:ext uri="{FF2B5EF4-FFF2-40B4-BE49-F238E27FC236}">
                <a16:creationId xmlns:a16="http://schemas.microsoft.com/office/drawing/2014/main" id="{B6243643-B9CC-B99A-061A-498D4D3B54F0}"/>
              </a:ext>
            </a:extLst>
          </p:cNvPr>
          <p:cNvPicPr>
            <a:picLocks noChangeAspect="1"/>
          </p:cNvPicPr>
          <p:nvPr/>
        </p:nvPicPr>
        <p:blipFill>
          <a:blip r:embed="rId3"/>
          <a:srcRect t="15145"/>
          <a:stretch>
            <a:fillRect/>
          </a:stretch>
        </p:blipFill>
        <p:spPr>
          <a:xfrm>
            <a:off x="360000" y="2390046"/>
            <a:ext cx="6915235" cy="2627183"/>
          </a:xfrm>
          <a:prstGeom prst="rect">
            <a:avLst/>
          </a:prstGeom>
        </p:spPr>
      </p:pic>
      <p:pic>
        <p:nvPicPr>
          <p:cNvPr id="5" name="Picture 4">
            <a:extLst>
              <a:ext uri="{FF2B5EF4-FFF2-40B4-BE49-F238E27FC236}">
                <a16:creationId xmlns:a16="http://schemas.microsoft.com/office/drawing/2014/main" id="{7BFEB4BA-EADF-6CFC-F9EE-270C94F83EF7}"/>
              </a:ext>
              <a:ext uri="{C183D7F6-B498-43B3-948B-1728B52AA6E4}">
                <adec:decorative xmlns:adec="http://schemas.microsoft.com/office/drawing/2017/decorative" val="1"/>
              </a:ext>
            </a:extLst>
          </p:cNvPr>
          <p:cNvPicPr>
            <a:picLocks noChangeAspect="1"/>
          </p:cNvPicPr>
          <p:nvPr/>
        </p:nvPicPr>
        <p:blipFill>
          <a:blip r:embed="rId3"/>
          <a:srcRect t="15145" b="70859"/>
          <a:stretch>
            <a:fillRect/>
          </a:stretch>
        </p:blipFill>
        <p:spPr>
          <a:xfrm>
            <a:off x="360000" y="2390047"/>
            <a:ext cx="6915235" cy="433342"/>
          </a:xfrm>
          <a:prstGeom prst="rect">
            <a:avLst/>
          </a:prstGeom>
        </p:spPr>
      </p:pic>
    </p:spTree>
    <p:extLst>
      <p:ext uri="{BB962C8B-B14F-4D97-AF65-F5344CB8AC3E}">
        <p14:creationId xmlns:p14="http://schemas.microsoft.com/office/powerpoint/2010/main" val="324469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86BB8-E6F1-FF13-9ABD-299BABD9B1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724E14-AF1D-9BE3-4D46-2C2C0A84C203}"/>
              </a:ext>
            </a:extLst>
          </p:cNvPr>
          <p:cNvSpPr>
            <a:spLocks noGrp="1"/>
          </p:cNvSpPr>
          <p:nvPr>
            <p:ph type="title"/>
          </p:nvPr>
        </p:nvSpPr>
        <p:spPr>
          <a:xfrm>
            <a:off x="360000" y="360000"/>
            <a:ext cx="11484000" cy="545601"/>
          </a:xfrm>
        </p:spPr>
        <p:txBody>
          <a:bodyPr/>
          <a:lstStyle/>
          <a:p>
            <a:r>
              <a:rPr lang="en-AU" dirty="0">
                <a:latin typeface="+mj-lt"/>
              </a:rPr>
              <a:t>Index laws (10)</a:t>
            </a:r>
          </a:p>
        </p:txBody>
      </p:sp>
      <p:sp>
        <p:nvSpPr>
          <p:cNvPr id="13" name="Text Placeholder 12">
            <a:extLst>
              <a:ext uri="{FF2B5EF4-FFF2-40B4-BE49-F238E27FC236}">
                <a16:creationId xmlns:a16="http://schemas.microsoft.com/office/drawing/2014/main" id="{BB08FDDC-2DE2-C550-3854-F73D4F31A114}"/>
              </a:ext>
            </a:extLst>
          </p:cNvPr>
          <p:cNvSpPr>
            <a:spLocks noGrp="1"/>
          </p:cNvSpPr>
          <p:nvPr>
            <p:ph type="body" sz="quarter" idx="18"/>
          </p:nvPr>
        </p:nvSpPr>
        <p:spPr>
          <a:xfrm>
            <a:off x="360000" y="982520"/>
            <a:ext cx="11483998" cy="356423"/>
          </a:xfrm>
        </p:spPr>
        <p:txBody>
          <a:bodyPr/>
          <a:lstStyle/>
          <a:p>
            <a:r>
              <a:rPr lang="en-AU" dirty="0">
                <a:latin typeface="+mj-lt"/>
              </a:rPr>
              <a:t>Worked example – self-explanation prompts</a:t>
            </a:r>
          </a:p>
        </p:txBody>
      </p:sp>
      <p:sp>
        <p:nvSpPr>
          <p:cNvPr id="2" name="Speech Bubble: Rectangle with Corners Rounded 1">
            <a:extLst>
              <a:ext uri="{FF2B5EF4-FFF2-40B4-BE49-F238E27FC236}">
                <a16:creationId xmlns:a16="http://schemas.microsoft.com/office/drawing/2014/main" id="{FEBC5742-F938-D896-02C7-7DAAA7A97BE7}"/>
              </a:ext>
            </a:extLst>
          </p:cNvPr>
          <p:cNvSpPr/>
          <p:nvPr/>
        </p:nvSpPr>
        <p:spPr>
          <a:xfrm>
            <a:off x="5842112" y="1313699"/>
            <a:ext cx="4301169" cy="1142211"/>
          </a:xfrm>
          <a:prstGeom prst="wedgeRoundRectCallout">
            <a:avLst>
              <a:gd name="adj1" fmla="val -19999"/>
              <a:gd name="adj2" fmla="val 1049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Where does the negative index  come from?</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FEF78B3-CC5B-1739-5C5B-C32469DAB690}"/>
                  </a:ext>
                </a:extLst>
              </p:cNvPr>
              <p:cNvSpPr>
                <a:spLocks noGrp="1"/>
              </p:cNvSpPr>
              <p:nvPr>
                <p:ph type="body" sz="quarter" idx="17"/>
              </p:nvPr>
            </p:nvSpPr>
            <p:spPr>
              <a:xfrm>
                <a:off x="360000" y="1567086"/>
                <a:ext cx="11484000" cy="4807835"/>
              </a:xfrm>
            </p:spPr>
            <p:txBody>
              <a:bodyPr/>
              <a:lstStyle/>
              <a:p>
                <a:r>
                  <a:rPr lang="en-AU" dirty="0">
                    <a:latin typeface="+mn-lt"/>
                  </a:rPr>
                  <a:t> </a:t>
                </a:r>
                <a:r>
                  <a:rPr lang="en-AU" sz="2400" dirty="0">
                    <a:latin typeface="+mn-lt"/>
                  </a:rPr>
                  <a:t>Simplify using index notation</a:t>
                </a:r>
              </a:p>
              <a:p>
                <a:pPr/>
                <a14:m>
                  <m:oMathPara xmlns:m="http://schemas.openxmlformats.org/officeDocument/2006/math">
                    <m:oMathParaPr>
                      <m:jc m:val="centerGroup"/>
                    </m:oMathParaPr>
                    <m:oMath xmlns:m="http://schemas.openxmlformats.org/officeDocument/2006/math">
                      <m:f>
                        <m:fPr>
                          <m:ctrlPr>
                            <a:rPr lang="en-AU" sz="4400" b="0" i="1" smtClean="0">
                              <a:latin typeface="Cambria Math" panose="02040503050406030204" pitchFamily="18" charset="0"/>
                              <a:ea typeface="Cambria Math" panose="02040503050406030204" pitchFamily="18" charset="0"/>
                            </a:rPr>
                          </m:ctrlPr>
                        </m:fPr>
                        <m:num>
                          <m:r>
                            <a:rPr lang="en-AU" sz="4400" b="0" i="1" smtClean="0">
                              <a:latin typeface="Cambria Math" panose="02040503050406030204" pitchFamily="18" charset="0"/>
                              <a:ea typeface="Cambria Math" panose="02040503050406030204" pitchFamily="18" charset="0"/>
                            </a:rPr>
                            <m:t>3</m:t>
                          </m:r>
                        </m:num>
                        <m:den>
                          <m:rad>
                            <m:radPr>
                              <m:degHide m:val="on"/>
                              <m:ctrlPr>
                                <a:rPr lang="en-AU" sz="4400" b="0" i="1" smtClean="0">
                                  <a:latin typeface="Cambria Math" panose="02040503050406030204" pitchFamily="18" charset="0"/>
                                  <a:ea typeface="Cambria Math" panose="02040503050406030204" pitchFamily="18" charset="0"/>
                                </a:rPr>
                              </m:ctrlPr>
                            </m:radPr>
                            <m:deg/>
                            <m:e>
                              <m:sSup>
                                <m:sSupPr>
                                  <m:ctrlPr>
                                    <a:rPr lang="en-AU" sz="4400" b="0" i="1" smtClean="0">
                                      <a:latin typeface="Cambria Math" panose="02040503050406030204" pitchFamily="18" charset="0"/>
                                      <a:ea typeface="Cambria Math" panose="02040503050406030204" pitchFamily="18" charset="0"/>
                                    </a:rPr>
                                  </m:ctrlPr>
                                </m:sSupPr>
                                <m:e>
                                  <m:r>
                                    <a:rPr lang="en-AU" sz="4400" b="0" i="1" smtClean="0">
                                      <a:latin typeface="Cambria Math" panose="02040503050406030204" pitchFamily="18" charset="0"/>
                                      <a:ea typeface="Cambria Math" panose="02040503050406030204" pitchFamily="18" charset="0"/>
                                    </a:rPr>
                                    <m:t>𝑥</m:t>
                                  </m:r>
                                </m:e>
                                <m:sup>
                                  <m:r>
                                    <a:rPr lang="en-AU" sz="4400" b="0" i="1" smtClean="0">
                                      <a:latin typeface="Cambria Math" panose="02040503050406030204" pitchFamily="18" charset="0"/>
                                      <a:ea typeface="Cambria Math" panose="02040503050406030204" pitchFamily="18" charset="0"/>
                                    </a:rPr>
                                    <m:t>5</m:t>
                                  </m:r>
                                </m:sup>
                              </m:sSup>
                            </m:e>
                          </m:rad>
                        </m:den>
                      </m:f>
                      <m:r>
                        <a:rPr lang="en-AU" sz="4400" b="0" i="1" smtClean="0">
                          <a:latin typeface="Cambria Math" panose="02040503050406030204" pitchFamily="18" charset="0"/>
                          <a:ea typeface="Cambria Math" panose="02040503050406030204" pitchFamily="18" charset="0"/>
                        </a:rPr>
                        <m:t>=</m:t>
                      </m:r>
                      <m:sSup>
                        <m:sSupPr>
                          <m:ctrlPr>
                            <a:rPr lang="en-AU" sz="4400" b="0" i="1" smtClean="0">
                              <a:latin typeface="Cambria Math" panose="02040503050406030204" pitchFamily="18" charset="0"/>
                              <a:ea typeface="Cambria Math" panose="02040503050406030204" pitchFamily="18" charset="0"/>
                            </a:rPr>
                          </m:ctrlPr>
                        </m:sSupPr>
                        <m:e>
                          <m:r>
                            <a:rPr lang="en-AU" sz="4400" b="0" i="1" smtClean="0">
                              <a:latin typeface="Cambria Math" panose="02040503050406030204" pitchFamily="18" charset="0"/>
                              <a:ea typeface="Cambria Math" panose="02040503050406030204" pitchFamily="18" charset="0"/>
                            </a:rPr>
                            <m:t>3</m:t>
                          </m:r>
                          <m:r>
                            <a:rPr lang="en-AU" sz="4400" b="0" i="1" smtClean="0">
                              <a:latin typeface="Cambria Math" panose="02040503050406030204" pitchFamily="18" charset="0"/>
                              <a:ea typeface="Cambria Math" panose="02040503050406030204" pitchFamily="18" charset="0"/>
                            </a:rPr>
                            <m:t>𝑥</m:t>
                          </m:r>
                        </m:e>
                        <m:sup>
                          <m:r>
                            <a:rPr lang="en-AU" sz="4400" b="0" i="1" smtClean="0">
                              <a:latin typeface="Cambria Math" panose="02040503050406030204" pitchFamily="18" charset="0"/>
                              <a:ea typeface="Cambria Math" panose="02040503050406030204" pitchFamily="18" charset="0"/>
                            </a:rPr>
                            <m:t>−</m:t>
                          </m:r>
                          <m:f>
                            <m:fPr>
                              <m:ctrlPr>
                                <a:rPr lang="en-AU" sz="4400" b="0" i="1" smtClean="0">
                                  <a:latin typeface="Cambria Math" panose="02040503050406030204" pitchFamily="18" charset="0"/>
                                  <a:ea typeface="Cambria Math" panose="02040503050406030204" pitchFamily="18" charset="0"/>
                                </a:rPr>
                              </m:ctrlPr>
                            </m:fPr>
                            <m:num>
                              <m:r>
                                <a:rPr lang="en-AU" sz="4400" b="0" i="1" smtClean="0">
                                  <a:latin typeface="Cambria Math" panose="02040503050406030204" pitchFamily="18" charset="0"/>
                                  <a:ea typeface="Cambria Math" panose="02040503050406030204" pitchFamily="18" charset="0"/>
                                </a:rPr>
                                <m:t>5</m:t>
                              </m:r>
                            </m:num>
                            <m:den>
                              <m:r>
                                <a:rPr lang="en-AU" sz="4400" b="0" i="1" smtClean="0">
                                  <a:latin typeface="Cambria Math" panose="02040503050406030204" pitchFamily="18" charset="0"/>
                                  <a:ea typeface="Cambria Math" panose="02040503050406030204" pitchFamily="18" charset="0"/>
                                </a:rPr>
                                <m:t>2</m:t>
                              </m:r>
                            </m:den>
                          </m:f>
                        </m:sup>
                      </m:sSup>
                    </m:oMath>
                  </m:oMathPara>
                </a14:m>
                <a:endParaRPr lang="en-AU" sz="4400" dirty="0">
                  <a:latin typeface="+mn-lt"/>
                </a:endParaRPr>
              </a:p>
            </p:txBody>
          </p:sp>
        </mc:Choice>
        <mc:Fallback xmlns="">
          <p:sp>
            <p:nvSpPr>
              <p:cNvPr id="12" name="Text Placeholder 11">
                <a:extLst>
                  <a:ext uri="{FF2B5EF4-FFF2-40B4-BE49-F238E27FC236}">
                    <a16:creationId xmlns:a16="http://schemas.microsoft.com/office/drawing/2014/main" id="{9FEF78B3-CC5B-1739-5C5B-C32469DAB690}"/>
                  </a:ext>
                </a:extLst>
              </p:cNvPr>
              <p:cNvSpPr>
                <a:spLocks noGrp="1" noRot="1" noChangeAspect="1" noMove="1" noResize="1" noEditPoints="1" noAdjustHandles="1" noChangeArrowheads="1" noChangeShapeType="1" noTextEdit="1"/>
              </p:cNvSpPr>
              <p:nvPr>
                <p:ph type="body" sz="quarter" idx="17"/>
              </p:nvPr>
            </p:nvSpPr>
            <p:spPr>
              <a:xfrm>
                <a:off x="360000" y="1567086"/>
                <a:ext cx="11484000" cy="4807835"/>
              </a:xfrm>
              <a:blipFill>
                <a:blip r:embed="rId3"/>
                <a:stretch>
                  <a:fillRect l="-1008"/>
                </a:stretch>
              </a:blipFill>
            </p:spPr>
            <p:txBody>
              <a:bodyPr/>
              <a:lstStyle/>
              <a:p>
                <a:r>
                  <a:rPr lang="en-US">
                    <a:noFill/>
                  </a:rPr>
                  <a:t> </a:t>
                </a:r>
              </a:p>
            </p:txBody>
          </p:sp>
        </mc:Fallback>
      </mc:AlternateContent>
      <p:sp>
        <p:nvSpPr>
          <p:cNvPr id="5" name="Speech Bubble: Rectangle with Corners Rounded 4">
            <a:extLst>
              <a:ext uri="{FF2B5EF4-FFF2-40B4-BE49-F238E27FC236}">
                <a16:creationId xmlns:a16="http://schemas.microsoft.com/office/drawing/2014/main" id="{215AF9E1-4869-34B9-2531-948C596F2C6F}"/>
              </a:ext>
            </a:extLst>
          </p:cNvPr>
          <p:cNvSpPr/>
          <p:nvPr/>
        </p:nvSpPr>
        <p:spPr>
          <a:xfrm>
            <a:off x="6181245" y="4669825"/>
            <a:ext cx="4301169" cy="1142211"/>
          </a:xfrm>
          <a:prstGeom prst="wedgeRoundRectCallout">
            <a:avLst>
              <a:gd name="adj1" fmla="val -21471"/>
              <a:gd name="adj2" fmla="val -1161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Why is the fraction over 2?</a:t>
            </a:r>
          </a:p>
        </p:txBody>
      </p:sp>
      <p:sp>
        <p:nvSpPr>
          <p:cNvPr id="3" name="Slide Number Placeholder 2">
            <a:extLst>
              <a:ext uri="{FF2B5EF4-FFF2-40B4-BE49-F238E27FC236}">
                <a16:creationId xmlns:a16="http://schemas.microsoft.com/office/drawing/2014/main" id="{4B9A9F7E-D6B4-884B-27E7-EEFB11CFC3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63188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5629D-F497-4834-FAB0-6621DF36E4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C62515-5C1E-E5E9-65DA-50FFD067750D}"/>
              </a:ext>
            </a:extLst>
          </p:cNvPr>
          <p:cNvSpPr>
            <a:spLocks noGrp="1"/>
          </p:cNvSpPr>
          <p:nvPr>
            <p:ph type="title"/>
          </p:nvPr>
        </p:nvSpPr>
        <p:spPr/>
        <p:txBody>
          <a:bodyPr/>
          <a:lstStyle/>
          <a:p>
            <a:r>
              <a:rPr lang="en-AU" dirty="0">
                <a:latin typeface="+mj-lt"/>
              </a:rPr>
              <a:t>Index laws (11)</a:t>
            </a:r>
          </a:p>
        </p:txBody>
      </p:sp>
      <p:sp>
        <p:nvSpPr>
          <p:cNvPr id="13" name="Text Placeholder 12">
            <a:extLst>
              <a:ext uri="{FF2B5EF4-FFF2-40B4-BE49-F238E27FC236}">
                <a16:creationId xmlns:a16="http://schemas.microsoft.com/office/drawing/2014/main" id="{5E92A8BC-C138-DE96-BB1A-1488F023A13B}"/>
              </a:ext>
            </a:extLst>
          </p:cNvPr>
          <p:cNvSpPr>
            <a:spLocks noGrp="1"/>
          </p:cNvSpPr>
          <p:nvPr>
            <p:ph type="body" sz="quarter" idx="18"/>
          </p:nvPr>
        </p:nvSpPr>
        <p:spPr>
          <a:xfrm>
            <a:off x="360000" y="982520"/>
            <a:ext cx="11483998" cy="356423"/>
          </a:xfrm>
        </p:spPr>
        <p:txBody>
          <a:bodyPr/>
          <a:lstStyle/>
          <a:p>
            <a:r>
              <a:rPr lang="en-AU" dirty="0">
                <a:latin typeface="+mj-lt"/>
              </a:rPr>
              <a:t>Your turn – solution</a:t>
            </a:r>
          </a:p>
        </p:txBody>
      </p:sp>
      <p:sp>
        <p:nvSpPr>
          <p:cNvPr id="12" name="Text Placeholder 11" descr="worked example">
            <a:extLst>
              <a:ext uri="{FF2B5EF4-FFF2-40B4-BE49-F238E27FC236}">
                <a16:creationId xmlns:a16="http://schemas.microsoft.com/office/drawing/2014/main" id="{59A063DD-A96F-A14E-0D50-36F498AD9F7E}"/>
              </a:ext>
            </a:extLst>
          </p:cNvPr>
          <p:cNvSpPr>
            <a:spLocks noGrp="1"/>
          </p:cNvSpPr>
          <p:nvPr>
            <p:ph type="body" sz="quarter" idx="17"/>
          </p:nvPr>
        </p:nvSpPr>
        <p:spPr/>
        <p:txBody>
          <a:bodyPr/>
          <a:lstStyle/>
          <a:p>
            <a:r>
              <a:rPr lang="en-AU">
                <a:latin typeface="+mn-lt"/>
              </a:rPr>
              <a:t> </a:t>
            </a:r>
          </a:p>
        </p:txBody>
      </p:sp>
      <p:sp>
        <p:nvSpPr>
          <p:cNvPr id="3" name="Slide Number Placeholder 2">
            <a:extLst>
              <a:ext uri="{FF2B5EF4-FFF2-40B4-BE49-F238E27FC236}">
                <a16:creationId xmlns:a16="http://schemas.microsoft.com/office/drawing/2014/main" id="{E4428534-F65F-0F9D-E7F3-F1A9704D2C8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
        <p:nvSpPr>
          <p:cNvPr id="5" name="TextBox 4">
            <a:extLst>
              <a:ext uri="{FF2B5EF4-FFF2-40B4-BE49-F238E27FC236}">
                <a16:creationId xmlns:a16="http://schemas.microsoft.com/office/drawing/2014/main" id="{9656F117-256B-8EA3-D938-F5EFE2D60C1F}"/>
              </a:ext>
            </a:extLst>
          </p:cNvPr>
          <p:cNvSpPr txBox="1"/>
          <p:nvPr/>
        </p:nvSpPr>
        <p:spPr>
          <a:xfrm>
            <a:off x="360000" y="1538762"/>
            <a:ext cx="6094324" cy="461665"/>
          </a:xfrm>
          <a:prstGeom prst="rect">
            <a:avLst/>
          </a:prstGeom>
          <a:noFill/>
        </p:spPr>
        <p:txBody>
          <a:bodyPr wrap="square" lIns="0">
            <a:spAutoFit/>
          </a:bodyPr>
          <a:lstStyle/>
          <a:p>
            <a:r>
              <a:rPr lang="en-AU">
                <a:latin typeface="+mn-lt"/>
              </a:rPr>
              <a:t>Simplify using index notation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6DFC087-2872-7596-7F6E-F5EA2F20105F}"/>
                  </a:ext>
                </a:extLst>
              </p:cNvPr>
              <p:cNvSpPr txBox="1"/>
              <p:nvPr/>
            </p:nvSpPr>
            <p:spPr>
              <a:xfrm>
                <a:off x="2645229" y="2482582"/>
                <a:ext cx="6094324" cy="14884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4400" b="0" i="1" smtClean="0">
                              <a:latin typeface="Cambria Math" panose="02040503050406030204" pitchFamily="18" charset="0"/>
                              <a:ea typeface="Cambria Math" panose="02040503050406030204" pitchFamily="18" charset="0"/>
                            </a:rPr>
                          </m:ctrlPr>
                        </m:fPr>
                        <m:num>
                          <m:r>
                            <a:rPr lang="en-AU" sz="4400" b="0" i="1" smtClean="0">
                              <a:latin typeface="Cambria Math" panose="02040503050406030204" pitchFamily="18" charset="0"/>
                              <a:ea typeface="Cambria Math" panose="02040503050406030204" pitchFamily="18" charset="0"/>
                            </a:rPr>
                            <m:t>4</m:t>
                          </m:r>
                        </m:num>
                        <m:den>
                          <m:rad>
                            <m:radPr>
                              <m:ctrlPr>
                                <a:rPr lang="en-AU" sz="4400" b="0" i="1" smtClean="0">
                                  <a:latin typeface="Cambria Math" panose="02040503050406030204" pitchFamily="18" charset="0"/>
                                  <a:ea typeface="Cambria Math" panose="02040503050406030204" pitchFamily="18" charset="0"/>
                                </a:rPr>
                              </m:ctrlPr>
                            </m:radPr>
                            <m:deg>
                              <m:r>
                                <m:rPr>
                                  <m:brk m:alnAt="7"/>
                                </m:rPr>
                                <a:rPr lang="en-AU" sz="4400" b="0" i="1" smtClean="0">
                                  <a:latin typeface="Cambria Math" panose="02040503050406030204" pitchFamily="18" charset="0"/>
                                  <a:ea typeface="Cambria Math" panose="02040503050406030204" pitchFamily="18" charset="0"/>
                                </a:rPr>
                                <m:t>5</m:t>
                              </m:r>
                            </m:deg>
                            <m:e>
                              <m:sSup>
                                <m:sSupPr>
                                  <m:ctrlPr>
                                    <a:rPr lang="en-AU" sz="4400" b="0" i="1" smtClean="0">
                                      <a:latin typeface="Cambria Math" panose="02040503050406030204" pitchFamily="18" charset="0"/>
                                      <a:ea typeface="Cambria Math" panose="02040503050406030204" pitchFamily="18" charset="0"/>
                                    </a:rPr>
                                  </m:ctrlPr>
                                </m:sSupPr>
                                <m:e>
                                  <m:r>
                                    <a:rPr lang="en-AU" sz="4400" b="0" i="1" smtClean="0">
                                      <a:latin typeface="Cambria Math" panose="02040503050406030204" pitchFamily="18" charset="0"/>
                                      <a:ea typeface="Cambria Math" panose="02040503050406030204" pitchFamily="18" charset="0"/>
                                    </a:rPr>
                                    <m:t>𝑥</m:t>
                                  </m:r>
                                </m:e>
                                <m:sup>
                                  <m:r>
                                    <a:rPr lang="en-AU" sz="4400" b="0" i="1" smtClean="0">
                                      <a:latin typeface="Cambria Math" panose="02040503050406030204" pitchFamily="18" charset="0"/>
                                      <a:ea typeface="Cambria Math" panose="02040503050406030204" pitchFamily="18" charset="0"/>
                                    </a:rPr>
                                    <m:t>3</m:t>
                                  </m:r>
                                </m:sup>
                              </m:sSup>
                            </m:e>
                          </m:rad>
                        </m:den>
                      </m:f>
                      <m:r>
                        <a:rPr lang="en-AU" sz="4400" b="0" i="1" smtClean="0">
                          <a:latin typeface="Cambria Math" panose="02040503050406030204" pitchFamily="18" charset="0"/>
                          <a:ea typeface="Cambria Math" panose="02040503050406030204" pitchFamily="18" charset="0"/>
                        </a:rPr>
                        <m:t>=</m:t>
                      </m:r>
                    </m:oMath>
                  </m:oMathPara>
                </a14:m>
                <a:endParaRPr lang="en-AU" sz="4400"/>
              </a:p>
            </p:txBody>
          </p:sp>
        </mc:Choice>
        <mc:Fallback xmlns="">
          <p:sp>
            <p:nvSpPr>
              <p:cNvPr id="7" name="TextBox 6">
                <a:extLst>
                  <a:ext uri="{FF2B5EF4-FFF2-40B4-BE49-F238E27FC236}">
                    <a16:creationId xmlns:a16="http://schemas.microsoft.com/office/drawing/2014/main" id="{C6DFC087-2872-7596-7F6E-F5EA2F20105F}"/>
                  </a:ext>
                </a:extLst>
              </p:cNvPr>
              <p:cNvSpPr txBox="1">
                <a:spLocks noRot="1" noChangeAspect="1" noMove="1" noResize="1" noEditPoints="1" noAdjustHandles="1" noChangeArrowheads="1" noChangeShapeType="1" noTextEdit="1"/>
              </p:cNvSpPr>
              <p:nvPr/>
            </p:nvSpPr>
            <p:spPr>
              <a:xfrm>
                <a:off x="2645229" y="2482582"/>
                <a:ext cx="6094324" cy="1488421"/>
              </a:xfrm>
              <a:prstGeom prst="rect">
                <a:avLst/>
              </a:prstGeom>
              <a:blipFill>
                <a:blip r:embed="rId3"/>
                <a:stretch>
                  <a:fillRect/>
                </a:stretch>
              </a:blipFill>
            </p:spPr>
            <p:txBody>
              <a:bodyPr/>
              <a:lstStyle/>
              <a:p>
                <a:r>
                  <a:rPr lang="en-US">
                    <a:noFill/>
                  </a:rPr>
                  <a:t> </a:t>
                </a:r>
              </a:p>
            </p:txBody>
          </p:sp>
        </mc:Fallback>
      </mc:AlternateContent>
      <p:pic>
        <p:nvPicPr>
          <p:cNvPr id="9" name="Picture 8" descr="worked example">
            <a:extLst>
              <a:ext uri="{FF2B5EF4-FFF2-40B4-BE49-F238E27FC236}">
                <a16:creationId xmlns:a16="http://schemas.microsoft.com/office/drawing/2014/main" id="{41A5AB76-C30F-A2BA-C5DE-A614B17E9EFE}"/>
              </a:ext>
            </a:extLst>
          </p:cNvPr>
          <p:cNvPicPr>
            <a:picLocks noChangeAspect="1"/>
          </p:cNvPicPr>
          <p:nvPr/>
        </p:nvPicPr>
        <p:blipFill>
          <a:blip r:embed="rId4"/>
          <a:stretch>
            <a:fillRect/>
          </a:stretch>
        </p:blipFill>
        <p:spPr>
          <a:xfrm>
            <a:off x="3993889" y="2461277"/>
            <a:ext cx="4204222" cy="1935447"/>
          </a:xfrm>
          <a:prstGeom prst="rect">
            <a:avLst/>
          </a:prstGeom>
        </p:spPr>
      </p:pic>
    </p:spTree>
    <p:extLst>
      <p:ext uri="{BB962C8B-B14F-4D97-AF65-F5344CB8AC3E}">
        <p14:creationId xmlns:p14="http://schemas.microsoft.com/office/powerpoint/2010/main" val="368149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892466"/>
            <a:ext cx="11303000"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simplify algebraic expressions using index laws. </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solve problems involving index notation. </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t>I can write algebraic expressions using index notation.</a:t>
            </a:r>
          </a:p>
          <a:p>
            <a:pPr marL="342900" indent="-342900">
              <a:lnSpc>
                <a:spcPct val="150000"/>
              </a:lnSpc>
              <a:spcAft>
                <a:spcPts val="1200"/>
              </a:spcAft>
              <a:buFont typeface="Arial"/>
              <a:buChar char="•"/>
            </a:pPr>
            <a:r>
              <a:rPr lang="en-AU" sz="2000" dirty="0">
                <a:cs typeface="Arial" panose="020B0604020202020204" pitchFamily="34" charset="0"/>
              </a:rPr>
              <a:t>I can rewrite expressions in expanded form (without index notation).</a:t>
            </a:r>
          </a:p>
          <a:p>
            <a:pPr marL="342900" indent="-342900">
              <a:lnSpc>
                <a:spcPct val="150000"/>
              </a:lnSpc>
              <a:spcAft>
                <a:spcPts val="1200"/>
              </a:spcAft>
              <a:buFont typeface="Arial"/>
              <a:buChar char="•"/>
            </a:pPr>
            <a:r>
              <a:rPr lang="en-AU" sz="2000" dirty="0"/>
              <a:t>I can apply index laws to simplify expressions using index notation.</a:t>
            </a:r>
            <a:endParaRPr lang="en-US" sz="2000" dirty="0">
              <a:ea typeface="+mn-lt"/>
              <a:cs typeface="Arial" panose="020B0604020202020204" pitchFamily="34" charset="0"/>
            </a:endParaRPr>
          </a:p>
          <a:p>
            <a:pPr marL="342900" indent="-342900">
              <a:lnSpc>
                <a:spcPct val="150000"/>
              </a:lnSpc>
              <a:spcAft>
                <a:spcPts val="1200"/>
              </a:spcAft>
              <a:buFont typeface="Arial"/>
              <a:buChar char="•"/>
            </a:pPr>
            <a:r>
              <a:rPr lang="en-AU" sz="2000" dirty="0"/>
              <a:t>I can apply index laws when simplifying expressions written in function notation</a:t>
            </a:r>
            <a:r>
              <a:rPr lang="en-AU" sz="2000" dirty="0">
                <a:ea typeface="+mn-lt"/>
                <a:cs typeface="Arial" panose="020B0604020202020204" pitchFamily="34" charset="0"/>
              </a:rPr>
              <a: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Index laws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6739346" y="1504824"/>
                <a:ext cx="982234" cy="1287148"/>
              </a:xfrm>
            </p:spPr>
            <p:txBody>
              <a:bodyPr anchor="ctr"/>
              <a:lstStyle/>
              <a:p>
                <a:pPr algn="ct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𝑥</m:t>
                          </m:r>
                        </m:e>
                        <m:sup>
                          <m:r>
                            <a:rPr lang="en-US" sz="3600" b="0" i="1" smtClean="0">
                              <a:latin typeface="Cambria Math" panose="02040503050406030204" pitchFamily="18" charset="0"/>
                              <a:ea typeface="Cambria Math" panose="02040503050406030204" pitchFamily="18" charset="0"/>
                            </a:rPr>
                            <m:t>−3</m:t>
                          </m:r>
                        </m:sup>
                      </m:sSup>
                    </m:oMath>
                  </m:oMathPara>
                </a14:m>
                <a:endParaRPr lang="en-US" sz="3600" b="0" dirty="0">
                  <a:latin typeface="+mn-lt"/>
                  <a:ea typeface="Cambria Math" panose="02040503050406030204" pitchFamily="18" charset="0"/>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xfrm>
                <a:off x="6739346" y="1504824"/>
                <a:ext cx="982234" cy="1287148"/>
              </a:xfrm>
              <a:blipFill>
                <a:blip r:embed="rId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D0095DF-C61A-94E6-13EF-771A0CF06C6D}"/>
                  </a:ext>
                </a:extLst>
              </p:cNvPr>
              <p:cNvSpPr txBox="1"/>
              <p:nvPr/>
            </p:nvSpPr>
            <p:spPr>
              <a:xfrm>
                <a:off x="3047456" y="4989369"/>
                <a:ext cx="6097088" cy="1133067"/>
              </a:xfrm>
              <a:prstGeom prst="rect">
                <a:avLst/>
              </a:prstGeom>
              <a:noFill/>
            </p:spPr>
            <p:txBody>
              <a:bodyPr wrap="square" anchor="ctr">
                <a:spAutoFit/>
              </a:bodyPr>
              <a:lstStyle/>
              <a:p>
                <a:pPr algn="ctr"/>
                <a14:m>
                  <m:oMathPara xmlns:m="http://schemas.openxmlformats.org/officeDocument/2006/math">
                    <m:oMathParaPr>
                      <m:jc m:val="centerGroup"/>
                    </m:oMathParaPr>
                    <m:oMath xmlns:m="http://schemas.openxmlformats.org/officeDocument/2006/math">
                      <m:sSup>
                        <m:sSupPr>
                          <m:ctrlPr>
                            <a:rPr kumimoji="0" lang="en-AU" sz="3600" b="0" i="1" u="none" strike="noStrike" kern="1200" cap="none" spc="0" normalizeH="0" baseline="0" noProof="0" smtClean="0">
                              <a:ln>
                                <a:noFill/>
                              </a:ln>
                              <a:solidFill>
                                <a:srgbClr val="22272B"/>
                              </a:solidFill>
                              <a:effectLst/>
                              <a:uLnTx/>
                              <a:uFillTx/>
                              <a:latin typeface="Cambria Math" panose="02040503050406030204" pitchFamily="18" charset="0"/>
                            </a:rPr>
                          </m:ctrlPr>
                        </m:sSupPr>
                        <m:e>
                          <m:r>
                            <a:rPr kumimoji="0" lang="en-AU" sz="3600" b="0" i="1" u="none" strike="noStrike" kern="1200" cap="none" spc="0" normalizeH="0" baseline="0" noProof="0" smtClean="0">
                              <a:ln>
                                <a:noFill/>
                              </a:ln>
                              <a:solidFill>
                                <a:srgbClr val="22272B"/>
                              </a:solidFill>
                              <a:effectLst/>
                              <a:uLnTx/>
                              <a:uFillTx/>
                              <a:latin typeface="Cambria Math" panose="02040503050406030204" pitchFamily="18" charset="0"/>
                            </a:rPr>
                            <m:t>𝑥</m:t>
                          </m:r>
                        </m:e>
                        <m:sup>
                          <m:r>
                            <a:rPr kumimoji="0" lang="en-AU" sz="3600" b="0" i="1" u="none" strike="noStrike" kern="1200" cap="none" spc="0" normalizeH="0" baseline="0" noProof="0" smtClean="0">
                              <a:ln>
                                <a:noFill/>
                              </a:ln>
                              <a:solidFill>
                                <a:srgbClr val="22272B"/>
                              </a:solidFill>
                              <a:effectLst/>
                              <a:uLnTx/>
                              <a:uFillTx/>
                              <a:latin typeface="Cambria Math" panose="02040503050406030204" pitchFamily="18" charset="0"/>
                            </a:rPr>
                            <m:t>−3</m:t>
                          </m:r>
                        </m:sup>
                      </m:sSup>
                      <m:r>
                        <a:rPr kumimoji="0" lang="en-AU" sz="3600" b="0" i="1" u="none" strike="noStrike" kern="1200" cap="none" spc="0" normalizeH="0" baseline="0" noProof="0" smtClean="0">
                          <a:ln>
                            <a:noFill/>
                          </a:ln>
                          <a:solidFill>
                            <a:srgbClr val="22272B"/>
                          </a:solidFill>
                          <a:effectLst/>
                          <a:uLnTx/>
                          <a:uFillTx/>
                          <a:latin typeface="Cambria Math" panose="02040503050406030204" pitchFamily="18" charset="0"/>
                        </a:rPr>
                        <m:t>=</m:t>
                      </m:r>
                      <m:f>
                        <m:fPr>
                          <m:ctrlPr>
                            <a:rPr kumimoji="0" lang="en-AU" sz="3600" b="0" i="1" u="none" strike="noStrike" kern="1200" cap="none" spc="0" normalizeH="0" baseline="0" noProof="0" smtClean="0">
                              <a:ln>
                                <a:noFill/>
                              </a:ln>
                              <a:solidFill>
                                <a:srgbClr val="22272B"/>
                              </a:solidFill>
                              <a:effectLst/>
                              <a:uLnTx/>
                              <a:uFillTx/>
                              <a:latin typeface="Cambria Math" panose="02040503050406030204" pitchFamily="18" charset="0"/>
                            </a:rPr>
                          </m:ctrlPr>
                        </m:fPr>
                        <m:num>
                          <m:r>
                            <a:rPr kumimoji="0" lang="en-AU" sz="3600" b="0" i="1" u="none" strike="noStrike" kern="1200" cap="none" spc="0" normalizeH="0" baseline="0" noProof="0" smtClean="0">
                              <a:ln>
                                <a:noFill/>
                              </a:ln>
                              <a:solidFill>
                                <a:srgbClr val="22272B"/>
                              </a:solidFill>
                              <a:effectLst/>
                              <a:uLnTx/>
                              <a:uFillTx/>
                              <a:latin typeface="Cambria Math" panose="02040503050406030204" pitchFamily="18" charset="0"/>
                            </a:rPr>
                            <m:t>1</m:t>
                          </m:r>
                        </m:num>
                        <m:den>
                          <m:sSup>
                            <m:sSupPr>
                              <m:ctrlPr>
                                <a:rPr kumimoji="0" lang="en-AU" sz="3600" b="0" i="1" u="none" strike="noStrike" kern="1200" cap="none" spc="0" normalizeH="0" baseline="0" noProof="0" smtClean="0">
                                  <a:ln>
                                    <a:noFill/>
                                  </a:ln>
                                  <a:solidFill>
                                    <a:srgbClr val="22272B"/>
                                  </a:solidFill>
                                  <a:effectLst/>
                                  <a:uLnTx/>
                                  <a:uFillTx/>
                                  <a:latin typeface="Cambria Math" panose="02040503050406030204" pitchFamily="18" charset="0"/>
                                </a:rPr>
                              </m:ctrlPr>
                            </m:sSupPr>
                            <m:e>
                              <m:r>
                                <a:rPr kumimoji="0" lang="en-AU" sz="3600" b="0" i="1" u="none" strike="noStrike" kern="1200" cap="none" spc="0" normalizeH="0" baseline="0" noProof="0" smtClean="0">
                                  <a:ln>
                                    <a:noFill/>
                                  </a:ln>
                                  <a:solidFill>
                                    <a:srgbClr val="22272B"/>
                                  </a:solidFill>
                                  <a:effectLst/>
                                  <a:uLnTx/>
                                  <a:uFillTx/>
                                  <a:latin typeface="Cambria Math" panose="02040503050406030204" pitchFamily="18" charset="0"/>
                                </a:rPr>
                                <m:t>𝑥</m:t>
                              </m:r>
                            </m:e>
                            <m:sup>
                              <m:r>
                                <a:rPr kumimoji="0" lang="en-AU" sz="3600" b="0" i="1" u="none" strike="noStrike" kern="1200" cap="none" spc="0" normalizeH="0" baseline="0" noProof="0" smtClean="0">
                                  <a:ln>
                                    <a:noFill/>
                                  </a:ln>
                                  <a:solidFill>
                                    <a:srgbClr val="22272B"/>
                                  </a:solidFill>
                                  <a:effectLst/>
                                  <a:uLnTx/>
                                  <a:uFillTx/>
                                  <a:latin typeface="Cambria Math" panose="02040503050406030204" pitchFamily="18" charset="0"/>
                                </a:rPr>
                                <m:t>3</m:t>
                              </m:r>
                            </m:sup>
                          </m:sSup>
                        </m:den>
                      </m:f>
                    </m:oMath>
                  </m:oMathPara>
                </a14:m>
                <a:endParaRPr lang="en-US" sz="3600" dirty="0"/>
              </a:p>
            </p:txBody>
          </p:sp>
        </mc:Choice>
        <mc:Fallback xmlns="">
          <p:sp>
            <p:nvSpPr>
              <p:cNvPr id="14" name="TextBox 13">
                <a:extLst>
                  <a:ext uri="{FF2B5EF4-FFF2-40B4-BE49-F238E27FC236}">
                    <a16:creationId xmlns:a16="http://schemas.microsoft.com/office/drawing/2014/main" id="{0D0095DF-C61A-94E6-13EF-771A0CF06C6D}"/>
                  </a:ext>
                </a:extLst>
              </p:cNvPr>
              <p:cNvSpPr txBox="1">
                <a:spLocks noRot="1" noChangeAspect="1" noMove="1" noResize="1" noEditPoints="1" noAdjustHandles="1" noChangeArrowheads="1" noChangeShapeType="1" noTextEdit="1"/>
              </p:cNvSpPr>
              <p:nvPr/>
            </p:nvSpPr>
            <p:spPr>
              <a:xfrm>
                <a:off x="3047456" y="4989369"/>
                <a:ext cx="6097088" cy="1133067"/>
              </a:xfrm>
              <a:prstGeom prst="rect">
                <a:avLst/>
              </a:prstGeom>
              <a:blipFill>
                <a:blip r:embed="rId4"/>
                <a:stretch>
                  <a:fillRect/>
                </a:stretch>
              </a:blipFill>
            </p:spPr>
            <p:txBody>
              <a:bodyPr/>
              <a:lstStyle/>
              <a:p>
                <a:r>
                  <a:rPr lang="en-US">
                    <a:noFill/>
                  </a:rPr>
                  <a:t> </a:t>
                </a:r>
              </a:p>
            </p:txBody>
          </p:sp>
        </mc:Fallback>
      </mc:AlternateContent>
      <p:pic>
        <p:nvPicPr>
          <p:cNvPr id="16" name="Picture 15" descr="previous screen with 1/x^3 expanded = 1/x^3">
            <a:extLst>
              <a:ext uri="{FF2B5EF4-FFF2-40B4-BE49-F238E27FC236}">
                <a16:creationId xmlns:a16="http://schemas.microsoft.com/office/drawing/2014/main" id="{746F1DA3-943C-8299-D901-936369F4AA75}"/>
              </a:ext>
            </a:extLst>
          </p:cNvPr>
          <p:cNvPicPr>
            <a:picLocks noChangeAspect="1"/>
          </p:cNvPicPr>
          <p:nvPr/>
        </p:nvPicPr>
        <p:blipFill>
          <a:blip r:embed="rId5"/>
          <a:srcRect l="-1" r="-93"/>
          <a:stretch>
            <a:fillRect/>
          </a:stretch>
        </p:blipFill>
        <p:spPr>
          <a:xfrm>
            <a:off x="519029" y="2985157"/>
            <a:ext cx="11035068" cy="1860821"/>
          </a:xfrm>
          <a:prstGeom prst="rect">
            <a:avLst/>
          </a:prstGeom>
        </p:spPr>
      </p:pic>
      <mc:AlternateContent xmlns:mc="http://schemas.openxmlformats.org/markup-compatibility/2006" xmlns:a14="http://schemas.microsoft.com/office/drawing/2010/main">
        <mc:Choice Requires="a14">
          <p:sp>
            <p:nvSpPr>
              <p:cNvPr id="19" name="Text Placeholder 11">
                <a:extLst>
                  <a:ext uri="{FF2B5EF4-FFF2-40B4-BE49-F238E27FC236}">
                    <a16:creationId xmlns:a16="http://schemas.microsoft.com/office/drawing/2014/main" id="{9D810922-C9F6-DBAD-46FD-CDEE6292FA13}"/>
                  </a:ext>
                </a:extLst>
              </p:cNvPr>
              <p:cNvSpPr txBox="1">
                <a:spLocks/>
              </p:cNvSpPr>
              <p:nvPr/>
            </p:nvSpPr>
            <p:spPr>
              <a:xfrm>
                <a:off x="4394563" y="1426891"/>
                <a:ext cx="2344783" cy="1287148"/>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3600" dirty="0">
                    <a:latin typeface="+mn-lt"/>
                  </a:rPr>
                  <a:t> </a:t>
                </a:r>
                <a14:m>
                  <m:oMath xmlns:m="http://schemas.openxmlformats.org/officeDocument/2006/math">
                    <m:sSup>
                      <m:sSupPr>
                        <m:ctrlPr>
                          <a:rPr lang="en-AU" sz="3600" i="1" smtClean="0">
                            <a:latin typeface="Cambria Math" panose="02040503050406030204" pitchFamily="18" charset="0"/>
                          </a:rPr>
                        </m:ctrlPr>
                      </m:sSupPr>
                      <m:e>
                        <m:r>
                          <a:rPr lang="en-AU" sz="3600" i="1" smtClean="0">
                            <a:latin typeface="Cambria Math" panose="02040503050406030204" pitchFamily="18" charset="0"/>
                          </a:rPr>
                          <m:t>𝑥</m:t>
                        </m:r>
                      </m:e>
                      <m:sup>
                        <m:r>
                          <a:rPr lang="en-AU" sz="3600" i="1" smtClean="0">
                            <a:latin typeface="Cambria Math" panose="02040503050406030204" pitchFamily="18" charset="0"/>
                          </a:rPr>
                          <m:t>4</m:t>
                        </m:r>
                      </m:sup>
                    </m:sSup>
                    <m:r>
                      <a:rPr lang="en-AU" sz="3600" i="1" smtClean="0">
                        <a:latin typeface="Cambria Math" panose="02040503050406030204" pitchFamily="18" charset="0"/>
                        <a:ea typeface="Cambria Math" panose="02040503050406030204" pitchFamily="18" charset="0"/>
                      </a:rPr>
                      <m:t>÷</m:t>
                    </m:r>
                    <m:sSup>
                      <m:sSupPr>
                        <m:ctrlPr>
                          <a:rPr lang="en-AU" sz="3600" i="1" smtClean="0">
                            <a:latin typeface="Cambria Math" panose="02040503050406030204" pitchFamily="18" charset="0"/>
                            <a:ea typeface="Cambria Math" panose="02040503050406030204" pitchFamily="18" charset="0"/>
                          </a:rPr>
                        </m:ctrlPr>
                      </m:sSupPr>
                      <m:e>
                        <m:r>
                          <a:rPr lang="en-AU" sz="3600" i="1" smtClean="0">
                            <a:latin typeface="Cambria Math" panose="02040503050406030204" pitchFamily="18" charset="0"/>
                            <a:ea typeface="Cambria Math" panose="02040503050406030204" pitchFamily="18" charset="0"/>
                          </a:rPr>
                          <m:t>𝑥</m:t>
                        </m:r>
                      </m:e>
                      <m:sup>
                        <m:r>
                          <a:rPr lang="en-AU" sz="3600" i="1" smtClean="0">
                            <a:latin typeface="Cambria Math" panose="02040503050406030204" pitchFamily="18" charset="0"/>
                            <a:ea typeface="Cambria Math" panose="02040503050406030204" pitchFamily="18" charset="0"/>
                          </a:rPr>
                          <m:t>7</m:t>
                        </m:r>
                      </m:sup>
                    </m:sSup>
                    <m:r>
                      <a:rPr lang="en-AU" sz="3600" i="1" smtClean="0">
                        <a:latin typeface="Cambria Math" panose="02040503050406030204" pitchFamily="18" charset="0"/>
                        <a:ea typeface="Cambria Math" panose="02040503050406030204" pitchFamily="18" charset="0"/>
                      </a:rPr>
                      <m:t>=</m:t>
                    </m:r>
                  </m:oMath>
                </a14:m>
                <a:endParaRPr lang="en-US" sz="3600" dirty="0">
                  <a:latin typeface="+mn-lt"/>
                  <a:ea typeface="Cambria Math" panose="02040503050406030204" pitchFamily="18" charset="0"/>
                </a:endParaRPr>
              </a:p>
            </p:txBody>
          </p:sp>
        </mc:Choice>
        <mc:Fallback xmlns="">
          <p:sp>
            <p:nvSpPr>
              <p:cNvPr id="19" name="Text Placeholder 11">
                <a:extLst>
                  <a:ext uri="{FF2B5EF4-FFF2-40B4-BE49-F238E27FC236}">
                    <a16:creationId xmlns:a16="http://schemas.microsoft.com/office/drawing/2014/main" id="{9D810922-C9F6-DBAD-46FD-CDEE6292FA13}"/>
                  </a:ext>
                </a:extLst>
              </p:cNvPr>
              <p:cNvSpPr txBox="1">
                <a:spLocks noRot="1" noChangeAspect="1" noMove="1" noResize="1" noEditPoints="1" noAdjustHandles="1" noChangeArrowheads="1" noChangeShapeType="1" noTextEdit="1"/>
              </p:cNvSpPr>
              <p:nvPr/>
            </p:nvSpPr>
            <p:spPr>
              <a:xfrm>
                <a:off x="4394563" y="1426891"/>
                <a:ext cx="2344783" cy="1287148"/>
              </a:xfrm>
              <a:prstGeom prst="rect">
                <a:avLst/>
              </a:prstGeom>
              <a:blipFill>
                <a:blip r:embed="rId6"/>
                <a:stretch>
                  <a:fillRect/>
                </a:stretch>
              </a:blipFill>
            </p:spPr>
            <p:txBody>
              <a:bodyPr/>
              <a:lstStyle/>
              <a:p>
                <a:r>
                  <a:rPr lang="en-US">
                    <a:noFill/>
                  </a:rPr>
                  <a:t> </a:t>
                </a:r>
              </a:p>
            </p:txBody>
          </p:sp>
        </mc:Fallback>
      </mc:AlternateContent>
      <p:pic>
        <p:nvPicPr>
          <p:cNvPr id="21" name="Picture 20" descr="expanded form of x^4 divided by x^7">
            <a:extLst>
              <a:ext uri="{FF2B5EF4-FFF2-40B4-BE49-F238E27FC236}">
                <a16:creationId xmlns:a16="http://schemas.microsoft.com/office/drawing/2014/main" id="{E666F6D0-6ACA-D121-CF17-4F9F79513C5B}"/>
              </a:ext>
            </a:extLst>
          </p:cNvPr>
          <p:cNvPicPr>
            <a:picLocks noChangeAspect="1"/>
          </p:cNvPicPr>
          <p:nvPr/>
        </p:nvPicPr>
        <p:blipFill>
          <a:blip r:embed="rId5"/>
          <a:srcRect l="-1" r="36638"/>
          <a:stretch>
            <a:fillRect/>
          </a:stretch>
        </p:blipFill>
        <p:spPr>
          <a:xfrm>
            <a:off x="519029" y="2985157"/>
            <a:ext cx="6985582" cy="1860821"/>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Index laws (2)</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E9C1CB5-D36E-F944-7F73-ED3762170758}"/>
                  </a:ext>
                </a:extLst>
              </p:cNvPr>
              <p:cNvSpPr txBox="1"/>
              <p:nvPr/>
            </p:nvSpPr>
            <p:spPr>
              <a:xfrm>
                <a:off x="3048000" y="2597619"/>
                <a:ext cx="6096000" cy="1968168"/>
              </a:xfrm>
              <a:prstGeom prst="rect">
                <a:avLst/>
              </a:prstGeom>
              <a:noFill/>
            </p:spPr>
            <p:txBody>
              <a:bodyPr wrap="square">
                <a:spAutoFit/>
              </a:bodyPr>
              <a:lstStyle/>
              <a:p>
                <a:pPr algn="ctr"/>
                <a:r>
                  <a:rPr lang="en-AU" sz="8600" dirty="0">
                    <a:latin typeface="Cambria Math" panose="02040503050406030204" pitchFamily="18" charset="0"/>
                    <a:ea typeface="Cambria Math" panose="02040503050406030204" pitchFamily="18" charset="0"/>
                  </a:rPr>
                  <a:t> </a:t>
                </a:r>
                <a14:m>
                  <m:oMath xmlns:m="http://schemas.openxmlformats.org/officeDocument/2006/math">
                    <m:sSup>
                      <m:sSupPr>
                        <m:ctrlPr>
                          <a:rPr lang="en-AU" sz="8600" i="1" smtClean="0">
                            <a:latin typeface="Cambria Math" panose="02040503050406030204" pitchFamily="18" charset="0"/>
                            <a:ea typeface="Cambria Math" panose="02040503050406030204" pitchFamily="18" charset="0"/>
                          </a:rPr>
                        </m:ctrlPr>
                      </m:sSupPr>
                      <m:e>
                        <m:r>
                          <a:rPr lang="en-AU" sz="8600" b="0" i="1" smtClean="0">
                            <a:latin typeface="Cambria Math" panose="02040503050406030204" pitchFamily="18" charset="0"/>
                            <a:ea typeface="Cambria Math" panose="02040503050406030204" pitchFamily="18" charset="0"/>
                          </a:rPr>
                          <m:t>𝑥</m:t>
                        </m:r>
                      </m:e>
                      <m:sup>
                        <m:r>
                          <a:rPr lang="en-AU" sz="8600" b="0" i="1" smtClean="0">
                            <a:latin typeface="Cambria Math" panose="02040503050406030204" pitchFamily="18" charset="0"/>
                            <a:ea typeface="Cambria Math" panose="02040503050406030204" pitchFamily="18" charset="0"/>
                          </a:rPr>
                          <m:t>−</m:t>
                        </m:r>
                        <m:r>
                          <a:rPr lang="en-AU" sz="8600" b="0" i="1" smtClean="0">
                            <a:latin typeface="Cambria Math" panose="02040503050406030204" pitchFamily="18" charset="0"/>
                            <a:ea typeface="Cambria Math" panose="02040503050406030204" pitchFamily="18" charset="0"/>
                          </a:rPr>
                          <m:t>𝑎</m:t>
                        </m:r>
                      </m:sup>
                    </m:sSup>
                    <m:r>
                      <a:rPr lang="en-AU" sz="8600" b="0" i="1" smtClean="0">
                        <a:latin typeface="Cambria Math" panose="02040503050406030204" pitchFamily="18" charset="0"/>
                        <a:ea typeface="Cambria Math" panose="02040503050406030204" pitchFamily="18" charset="0"/>
                      </a:rPr>
                      <m:t>=</m:t>
                    </m:r>
                    <m:f>
                      <m:fPr>
                        <m:ctrlPr>
                          <a:rPr lang="en-AU" sz="8600" b="0" i="1" smtClean="0">
                            <a:latin typeface="Cambria Math" panose="02040503050406030204" pitchFamily="18" charset="0"/>
                            <a:ea typeface="Cambria Math" panose="02040503050406030204" pitchFamily="18" charset="0"/>
                          </a:rPr>
                        </m:ctrlPr>
                      </m:fPr>
                      <m:num>
                        <m:r>
                          <a:rPr lang="en-AU" sz="8600" b="0" i="1" smtClean="0">
                            <a:latin typeface="Cambria Math" panose="02040503050406030204" pitchFamily="18" charset="0"/>
                            <a:ea typeface="Cambria Math" panose="02040503050406030204" pitchFamily="18" charset="0"/>
                          </a:rPr>
                          <m:t>1</m:t>
                        </m:r>
                      </m:num>
                      <m:den>
                        <m:sSup>
                          <m:sSupPr>
                            <m:ctrlPr>
                              <a:rPr lang="en-AU" sz="8600" b="0" i="1" smtClean="0">
                                <a:latin typeface="Cambria Math" panose="02040503050406030204" pitchFamily="18" charset="0"/>
                                <a:ea typeface="Cambria Math" panose="02040503050406030204" pitchFamily="18" charset="0"/>
                              </a:rPr>
                            </m:ctrlPr>
                          </m:sSupPr>
                          <m:e>
                            <m:r>
                              <a:rPr lang="en-AU" sz="8600" b="0" i="1" smtClean="0">
                                <a:latin typeface="Cambria Math" panose="02040503050406030204" pitchFamily="18" charset="0"/>
                                <a:ea typeface="Cambria Math" panose="02040503050406030204" pitchFamily="18" charset="0"/>
                              </a:rPr>
                              <m:t>𝑥</m:t>
                            </m:r>
                          </m:e>
                          <m:sup>
                            <m:r>
                              <a:rPr lang="en-AU" sz="8600" b="0" i="1" smtClean="0">
                                <a:latin typeface="Cambria Math" panose="02040503050406030204" pitchFamily="18" charset="0"/>
                                <a:ea typeface="Cambria Math" panose="02040503050406030204" pitchFamily="18" charset="0"/>
                              </a:rPr>
                              <m:t>𝑎</m:t>
                            </m:r>
                          </m:sup>
                        </m:sSup>
                      </m:den>
                    </m:f>
                  </m:oMath>
                </a14:m>
                <a:endParaRPr lang="en-AU" sz="8600" dirty="0">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0E9C1CB5-D36E-F944-7F73-ED3762170758}"/>
                  </a:ext>
                </a:extLst>
              </p:cNvPr>
              <p:cNvSpPr txBox="1">
                <a:spLocks noRot="1" noChangeAspect="1" noMove="1" noResize="1" noEditPoints="1" noAdjustHandles="1" noChangeArrowheads="1" noChangeShapeType="1" noTextEdit="1"/>
              </p:cNvSpPr>
              <p:nvPr/>
            </p:nvSpPr>
            <p:spPr>
              <a:xfrm>
                <a:off x="3048000" y="2597619"/>
                <a:ext cx="6096000" cy="196816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A479F-6B3F-348E-D74B-B09679085C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425084-4D81-5B83-0379-10D2888A3BCE}"/>
              </a:ext>
            </a:extLst>
          </p:cNvPr>
          <p:cNvSpPr>
            <a:spLocks noGrp="1"/>
          </p:cNvSpPr>
          <p:nvPr>
            <p:ph type="title"/>
          </p:nvPr>
        </p:nvSpPr>
        <p:spPr>
          <a:xfrm>
            <a:off x="360000" y="360000"/>
            <a:ext cx="11484000" cy="545601"/>
          </a:xfrm>
        </p:spPr>
        <p:txBody>
          <a:bodyPr/>
          <a:lstStyle/>
          <a:p>
            <a:r>
              <a:rPr lang="en-AU" dirty="0">
                <a:latin typeface="+mj-lt"/>
              </a:rPr>
              <a:t>Index laws (3)</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F6132A-02D5-5F28-7FCD-84C4A048D2AE}"/>
                  </a:ext>
                </a:extLst>
              </p:cNvPr>
              <p:cNvSpPr txBox="1"/>
              <p:nvPr/>
            </p:nvSpPr>
            <p:spPr>
              <a:xfrm>
                <a:off x="360000" y="1423396"/>
                <a:ext cx="2927418" cy="1306742"/>
              </a:xfrm>
              <a:prstGeom prst="rect">
                <a:avLst/>
              </a:prstGeom>
              <a:noFill/>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sSup>
                        <m:sSupPr>
                          <m:ctrlPr>
                            <a:rPr lang="en-AU" sz="4800" b="0" i="1" smtClean="0">
                              <a:latin typeface="Cambria Math" panose="02040503050406030204" pitchFamily="18" charset="0"/>
                            </a:rPr>
                          </m:ctrlPr>
                        </m:sSupPr>
                        <m:e>
                          <m:r>
                            <a:rPr lang="en-AU" sz="4800" b="0" i="1" smtClean="0">
                              <a:latin typeface="Cambria Math" panose="02040503050406030204" pitchFamily="18" charset="0"/>
                            </a:rPr>
                            <m:t>𝑥</m:t>
                          </m:r>
                        </m:e>
                        <m:sup>
                          <m:f>
                            <m:fPr>
                              <m:ctrlPr>
                                <a:rPr lang="en-AU" sz="4800" b="0" i="1" smtClean="0">
                                  <a:latin typeface="Cambria Math" panose="02040503050406030204" pitchFamily="18" charset="0"/>
                                </a:rPr>
                              </m:ctrlPr>
                            </m:fPr>
                            <m:num>
                              <m:r>
                                <a:rPr lang="en-AU" sz="4800" b="0" i="1" smtClean="0">
                                  <a:latin typeface="Cambria Math" panose="02040503050406030204" pitchFamily="18" charset="0"/>
                                </a:rPr>
                                <m:t>1</m:t>
                              </m:r>
                            </m:num>
                            <m:den>
                              <m:r>
                                <a:rPr lang="en-AU" sz="4800" b="0" i="1" smtClean="0">
                                  <a:latin typeface="Cambria Math" panose="02040503050406030204" pitchFamily="18" charset="0"/>
                                </a:rPr>
                                <m:t>2</m:t>
                              </m:r>
                            </m:den>
                          </m:f>
                        </m:sup>
                      </m:sSup>
                      <m:r>
                        <a:rPr lang="en-AU" sz="4800" b="0" i="1" smtClean="0">
                          <a:latin typeface="Cambria Math" panose="02040503050406030204" pitchFamily="18" charset="0"/>
                          <a:ea typeface="Cambria Math" panose="02040503050406030204" pitchFamily="18" charset="0"/>
                        </a:rPr>
                        <m:t>×</m:t>
                      </m:r>
                      <m:sSup>
                        <m:sSupPr>
                          <m:ctrlPr>
                            <a:rPr lang="en-AU" sz="4800" b="0" i="1" smtClean="0">
                              <a:latin typeface="Cambria Math" panose="02040503050406030204" pitchFamily="18" charset="0"/>
                              <a:ea typeface="Cambria Math" panose="02040503050406030204" pitchFamily="18" charset="0"/>
                            </a:rPr>
                          </m:ctrlPr>
                        </m:sSupPr>
                        <m:e>
                          <m:r>
                            <a:rPr lang="en-AU" sz="4800" b="0" i="1" smtClean="0">
                              <a:latin typeface="Cambria Math" panose="02040503050406030204" pitchFamily="18" charset="0"/>
                              <a:ea typeface="Cambria Math" panose="02040503050406030204" pitchFamily="18" charset="0"/>
                            </a:rPr>
                            <m:t>𝑥</m:t>
                          </m:r>
                        </m:e>
                        <m:sup>
                          <m:f>
                            <m:fPr>
                              <m:ctrlPr>
                                <a:rPr lang="en-AU" sz="4800" b="0" i="1" smtClean="0">
                                  <a:latin typeface="Cambria Math" panose="02040503050406030204" pitchFamily="18" charset="0"/>
                                  <a:ea typeface="Cambria Math" panose="02040503050406030204" pitchFamily="18" charset="0"/>
                                </a:rPr>
                              </m:ctrlPr>
                            </m:fPr>
                            <m:num>
                              <m:r>
                                <a:rPr lang="en-AU" sz="4800" b="0" i="1" smtClean="0">
                                  <a:latin typeface="Cambria Math" panose="02040503050406030204" pitchFamily="18" charset="0"/>
                                  <a:ea typeface="Cambria Math" panose="02040503050406030204" pitchFamily="18" charset="0"/>
                                </a:rPr>
                                <m:t>1</m:t>
                              </m:r>
                            </m:num>
                            <m:den>
                              <m:r>
                                <a:rPr lang="en-AU" sz="4800" b="0" i="1" smtClean="0">
                                  <a:latin typeface="Cambria Math" panose="02040503050406030204" pitchFamily="18" charset="0"/>
                                  <a:ea typeface="Cambria Math" panose="02040503050406030204" pitchFamily="18" charset="0"/>
                                </a:rPr>
                                <m:t>2</m:t>
                              </m:r>
                            </m:den>
                          </m:f>
                        </m:sup>
                      </m:sSup>
                    </m:oMath>
                  </m:oMathPara>
                </a14:m>
                <a:endParaRPr lang="en-AU" sz="4800" dirty="0"/>
              </a:p>
            </p:txBody>
          </p:sp>
        </mc:Choice>
        <mc:Fallback xmlns="">
          <p:sp>
            <p:nvSpPr>
              <p:cNvPr id="2" name="TextBox 1">
                <a:extLst>
                  <a:ext uri="{FF2B5EF4-FFF2-40B4-BE49-F238E27FC236}">
                    <a16:creationId xmlns:a16="http://schemas.microsoft.com/office/drawing/2014/main" id="{61F6132A-02D5-5F28-7FCD-84C4A048D2AE}"/>
                  </a:ext>
                </a:extLst>
              </p:cNvPr>
              <p:cNvSpPr txBox="1">
                <a:spLocks noRot="1" noChangeAspect="1" noMove="1" noResize="1" noEditPoints="1" noAdjustHandles="1" noChangeArrowheads="1" noChangeShapeType="1" noTextEdit="1"/>
              </p:cNvSpPr>
              <p:nvPr/>
            </p:nvSpPr>
            <p:spPr>
              <a:xfrm>
                <a:off x="360000" y="1423396"/>
                <a:ext cx="2927418" cy="13067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5587510-56D5-4234-E15D-A72A922AF653}"/>
                  </a:ext>
                </a:extLst>
              </p:cNvPr>
              <p:cNvSpPr txBox="1"/>
              <p:nvPr/>
            </p:nvSpPr>
            <p:spPr>
              <a:xfrm>
                <a:off x="360000" y="3061032"/>
                <a:ext cx="1828800" cy="1828800"/>
              </a:xfrm>
              <a:prstGeom prst="rect">
                <a:avLst/>
              </a:prstGeom>
              <a:noFill/>
              <a:ln w="28575">
                <a:solidFill>
                  <a:schemeClr val="accent1"/>
                </a:solidFill>
              </a:ln>
            </p:spPr>
            <p:txBody>
              <a:bodyPr wrap="none" lIns="182880" tIns="182880" rIns="182880" bIns="182880" rtlCol="0" anchor="ctr" anchorCtr="1">
                <a:noAutofit/>
              </a:bodyPr>
              <a:lstStyle/>
              <a:p>
                <a:pPr algn="l"/>
                <a14:m>
                  <m:oMathPara xmlns:m="http://schemas.openxmlformats.org/officeDocument/2006/math">
                    <m:oMathParaPr>
                      <m:jc m:val="centerGroup"/>
                    </m:oMathParaPr>
                    <m:oMath xmlns:m="http://schemas.openxmlformats.org/officeDocument/2006/math">
                      <m:sSup>
                        <m:sSupPr>
                          <m:ctrlPr>
                            <a:rPr lang="en-AU" sz="4800" i="1" smtClean="0">
                              <a:latin typeface="Cambria Math" panose="02040503050406030204" pitchFamily="18" charset="0"/>
                            </a:rPr>
                          </m:ctrlPr>
                        </m:sSupPr>
                        <m:e>
                          <m:r>
                            <a:rPr lang="en-AU" sz="4800" b="0" i="1" smtClean="0">
                              <a:latin typeface="Cambria Math" panose="02040503050406030204" pitchFamily="18" charset="0"/>
                            </a:rPr>
                            <m:t>𝑥</m:t>
                          </m:r>
                        </m:e>
                        <m:sup>
                          <m:f>
                            <m:fPr>
                              <m:ctrlPr>
                                <a:rPr lang="en-AU" sz="4800" i="1" smtClean="0">
                                  <a:latin typeface="Cambria Math" panose="02040503050406030204" pitchFamily="18" charset="0"/>
                                </a:rPr>
                              </m:ctrlPr>
                            </m:fPr>
                            <m:num>
                              <m:r>
                                <a:rPr lang="en-AU" sz="4800" b="0" i="1" smtClean="0">
                                  <a:latin typeface="Cambria Math" panose="02040503050406030204" pitchFamily="18" charset="0"/>
                                </a:rPr>
                                <m:t>1</m:t>
                              </m:r>
                            </m:num>
                            <m:den>
                              <m:r>
                                <a:rPr lang="en-AU" sz="4800" b="0" i="1" smtClean="0">
                                  <a:latin typeface="Cambria Math" panose="02040503050406030204" pitchFamily="18" charset="0"/>
                                </a:rPr>
                                <m:t>2</m:t>
                              </m:r>
                            </m:den>
                          </m:f>
                          <m:r>
                            <a:rPr lang="en-AU" sz="4800" b="0" i="1" smtClean="0">
                              <a:latin typeface="Cambria Math" panose="02040503050406030204" pitchFamily="18" charset="0"/>
                            </a:rPr>
                            <m:t>+</m:t>
                          </m:r>
                          <m:f>
                            <m:fPr>
                              <m:ctrlPr>
                                <a:rPr lang="en-AU" sz="4800" b="0" i="1" smtClean="0">
                                  <a:latin typeface="Cambria Math" panose="02040503050406030204" pitchFamily="18" charset="0"/>
                                </a:rPr>
                              </m:ctrlPr>
                            </m:fPr>
                            <m:num>
                              <m:r>
                                <a:rPr lang="en-AU" sz="4800" b="0" i="1" smtClean="0">
                                  <a:latin typeface="Cambria Math" panose="02040503050406030204" pitchFamily="18" charset="0"/>
                                </a:rPr>
                                <m:t>1</m:t>
                              </m:r>
                            </m:num>
                            <m:den>
                              <m:r>
                                <a:rPr lang="en-AU" sz="4800" b="0" i="1" smtClean="0">
                                  <a:latin typeface="Cambria Math" panose="02040503050406030204" pitchFamily="18" charset="0"/>
                                </a:rPr>
                                <m:t>2</m:t>
                              </m:r>
                            </m:den>
                          </m:f>
                        </m:sup>
                      </m:sSup>
                    </m:oMath>
                  </m:oMathPara>
                </a14:m>
                <a:endParaRPr lang="en-AU" sz="4800" dirty="0"/>
              </a:p>
            </p:txBody>
          </p:sp>
        </mc:Choice>
        <mc:Fallback xmlns="">
          <p:sp>
            <p:nvSpPr>
              <p:cNvPr id="5" name="TextBox 4">
                <a:extLst>
                  <a:ext uri="{FF2B5EF4-FFF2-40B4-BE49-F238E27FC236}">
                    <a16:creationId xmlns:a16="http://schemas.microsoft.com/office/drawing/2014/main" id="{45587510-56D5-4234-E15D-A72A922AF653}"/>
                  </a:ext>
                </a:extLst>
              </p:cNvPr>
              <p:cNvSpPr txBox="1">
                <a:spLocks noRot="1" noChangeAspect="1" noMove="1" noResize="1" noEditPoints="1" noAdjustHandles="1" noChangeArrowheads="1" noChangeShapeType="1" noTextEdit="1"/>
              </p:cNvSpPr>
              <p:nvPr/>
            </p:nvSpPr>
            <p:spPr>
              <a:xfrm>
                <a:off x="360000" y="3061032"/>
                <a:ext cx="1828800" cy="1828800"/>
              </a:xfrm>
              <a:prstGeom prst="rect">
                <a:avLst/>
              </a:prstGeom>
              <a:blipFill>
                <a:blip r:embed="rId5"/>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6C6287B-9F78-7051-2BB9-9EA7F284F974}"/>
                  </a:ext>
                </a:extLst>
              </p:cNvPr>
              <p:cNvSpPr>
                <a:spLocks noGrp="1"/>
              </p:cNvSpPr>
              <p:nvPr>
                <p:ph type="body" sz="quarter" idx="17"/>
              </p:nvPr>
            </p:nvSpPr>
            <p:spPr>
              <a:xfrm>
                <a:off x="2880577" y="3061032"/>
                <a:ext cx="1828800" cy="1828800"/>
              </a:xfrm>
              <a:ln w="28575">
                <a:solidFill>
                  <a:schemeClr val="accent1"/>
                </a:solidFill>
              </a:ln>
            </p:spPr>
            <p:txBody>
              <a:bodyPr lIns="182880" tIns="182880" rIns="182880" bIns="182880" anchor="ctr" anchorCtr="1"/>
              <a:lstStyle/>
              <a:p>
                <a:pPr lvl="0"/>
                <a14:m>
                  <m:oMathPara xmlns:m="http://schemas.openxmlformats.org/officeDocument/2006/math">
                    <m:oMathParaPr>
                      <m:jc m:val="centerGroup"/>
                    </m:oMathParaPr>
                    <m:oMath xmlns:m="http://schemas.openxmlformats.org/officeDocument/2006/math">
                      <m:sSup>
                        <m:sSupPr>
                          <m:ctrlPr>
                            <a:rPr lang="en-AU" sz="4800" i="1">
                              <a:solidFill>
                                <a:srgbClr val="22272B"/>
                              </a:solidFill>
                              <a:latin typeface="Cambria Math" panose="02040503050406030204" pitchFamily="18" charset="0"/>
                            </a:rPr>
                          </m:ctrlPr>
                        </m:sSupPr>
                        <m:e>
                          <m:r>
                            <a:rPr lang="en-AU" sz="4800" i="1">
                              <a:solidFill>
                                <a:srgbClr val="22272B"/>
                              </a:solidFill>
                              <a:latin typeface="Cambria Math" panose="02040503050406030204" pitchFamily="18" charset="0"/>
                            </a:rPr>
                            <m:t>(</m:t>
                          </m:r>
                          <m:sSup>
                            <m:sSupPr>
                              <m:ctrlPr>
                                <a:rPr lang="en-AU" sz="4800" i="1">
                                  <a:solidFill>
                                    <a:srgbClr val="22272B"/>
                                  </a:solidFill>
                                  <a:latin typeface="Cambria Math" panose="02040503050406030204" pitchFamily="18" charset="0"/>
                                </a:rPr>
                              </m:ctrlPr>
                            </m:sSupPr>
                            <m:e>
                              <m:r>
                                <a:rPr lang="en-AU" sz="4800" i="1">
                                  <a:solidFill>
                                    <a:srgbClr val="22272B"/>
                                  </a:solidFill>
                                  <a:latin typeface="Cambria Math" panose="02040503050406030204" pitchFamily="18" charset="0"/>
                                </a:rPr>
                                <m:t>𝑥</m:t>
                              </m:r>
                            </m:e>
                            <m:sup>
                              <m:f>
                                <m:fPr>
                                  <m:ctrlPr>
                                    <a:rPr lang="en-AU" sz="4800" i="1">
                                      <a:solidFill>
                                        <a:srgbClr val="22272B"/>
                                      </a:solidFill>
                                      <a:latin typeface="Cambria Math" panose="02040503050406030204" pitchFamily="18" charset="0"/>
                                    </a:rPr>
                                  </m:ctrlPr>
                                </m:fPr>
                                <m:num>
                                  <m:r>
                                    <a:rPr lang="en-AU" sz="4800" i="1">
                                      <a:solidFill>
                                        <a:srgbClr val="22272B"/>
                                      </a:solidFill>
                                      <a:latin typeface="Cambria Math" panose="02040503050406030204" pitchFamily="18" charset="0"/>
                                    </a:rPr>
                                    <m:t>1</m:t>
                                  </m:r>
                                </m:num>
                                <m:den>
                                  <m:r>
                                    <a:rPr lang="en-AU" sz="4800" i="1">
                                      <a:solidFill>
                                        <a:srgbClr val="22272B"/>
                                      </a:solidFill>
                                      <a:latin typeface="Cambria Math" panose="02040503050406030204" pitchFamily="18" charset="0"/>
                                    </a:rPr>
                                    <m:t>2</m:t>
                                  </m:r>
                                </m:den>
                              </m:f>
                            </m:sup>
                          </m:sSup>
                          <m:r>
                            <a:rPr lang="en-AU" sz="4800" i="1">
                              <a:solidFill>
                                <a:srgbClr val="22272B"/>
                              </a:solidFill>
                              <a:latin typeface="Cambria Math" panose="02040503050406030204" pitchFamily="18" charset="0"/>
                            </a:rPr>
                            <m:t>)</m:t>
                          </m:r>
                        </m:e>
                        <m:sup>
                          <m:r>
                            <a:rPr lang="en-AU" sz="4800" i="1">
                              <a:solidFill>
                                <a:srgbClr val="22272B"/>
                              </a:solidFill>
                              <a:latin typeface="Cambria Math" panose="02040503050406030204" pitchFamily="18" charset="0"/>
                            </a:rPr>
                            <m:t>2</m:t>
                          </m:r>
                        </m:sup>
                      </m:sSup>
                    </m:oMath>
                  </m:oMathPara>
                </a14:m>
                <a:endParaRPr lang="en-AU" sz="4800" dirty="0">
                  <a:solidFill>
                    <a:srgbClr val="22272B"/>
                  </a:solidFill>
                  <a:latin typeface="Arial" panose="020B0604020202020204"/>
                </a:endParaRPr>
              </a:p>
            </p:txBody>
          </p:sp>
        </mc:Choice>
        <mc:Fallback xmlns="">
          <p:sp>
            <p:nvSpPr>
              <p:cNvPr id="12" name="Text Placeholder 11">
                <a:extLst>
                  <a:ext uri="{FF2B5EF4-FFF2-40B4-BE49-F238E27FC236}">
                    <a16:creationId xmlns:a16="http://schemas.microsoft.com/office/drawing/2014/main" id="{96C6287B-9F78-7051-2BB9-9EA7F284F974}"/>
                  </a:ext>
                </a:extLst>
              </p:cNvPr>
              <p:cNvSpPr>
                <a:spLocks noGrp="1" noRot="1" noChangeAspect="1" noMove="1" noResize="1" noEditPoints="1" noAdjustHandles="1" noChangeArrowheads="1" noChangeShapeType="1" noTextEdit="1"/>
              </p:cNvSpPr>
              <p:nvPr>
                <p:ph type="body" sz="quarter" idx="17"/>
              </p:nvPr>
            </p:nvSpPr>
            <p:spPr>
              <a:xfrm>
                <a:off x="2880577" y="3061032"/>
                <a:ext cx="1828800" cy="1828800"/>
              </a:xfrm>
              <a:blipFill>
                <a:blip r:embed="rId6"/>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4316F8A-3243-4B1B-EEFA-6480FB792E4B}"/>
                  </a:ext>
                </a:extLst>
              </p:cNvPr>
              <p:cNvSpPr txBox="1"/>
              <p:nvPr/>
            </p:nvSpPr>
            <p:spPr>
              <a:xfrm>
                <a:off x="5401154" y="3061032"/>
                <a:ext cx="1828800" cy="1828800"/>
              </a:xfrm>
              <a:prstGeom prst="rect">
                <a:avLst/>
              </a:prstGeom>
              <a:noFill/>
              <a:ln w="28575">
                <a:solidFill>
                  <a:schemeClr val="accent1"/>
                </a:solidFill>
              </a:ln>
            </p:spPr>
            <p:txBody>
              <a:bodyPr wrap="none" lIns="182880" tIns="182880" rIns="182880" bIns="182880" rtlCol="0" anchor="ctr" anchorCtr="1">
                <a:noAutofit/>
              </a:bodyPr>
              <a:lstStyle/>
              <a:p>
                <a:pPr algn="l"/>
                <a14:m>
                  <m:oMathPara xmlns:m="http://schemas.openxmlformats.org/officeDocument/2006/math">
                    <m:oMathParaPr>
                      <m:jc m:val="centerGroup"/>
                    </m:oMathParaPr>
                    <m:oMath xmlns:m="http://schemas.openxmlformats.org/officeDocument/2006/math">
                      <m:sSup>
                        <m:sSupPr>
                          <m:ctrlPr>
                            <a:rPr lang="en-AU" sz="4800" b="0" i="1" smtClean="0">
                              <a:latin typeface="Cambria Math" panose="02040503050406030204" pitchFamily="18" charset="0"/>
                            </a:rPr>
                          </m:ctrlPr>
                        </m:sSupPr>
                        <m:e>
                          <m:r>
                            <a:rPr lang="en-AU" sz="4800" b="0" i="1" smtClean="0">
                              <a:latin typeface="Cambria Math" panose="02040503050406030204" pitchFamily="18" charset="0"/>
                            </a:rPr>
                            <m:t>𝑥</m:t>
                          </m:r>
                        </m:e>
                        <m:sup>
                          <m:r>
                            <a:rPr lang="en-AU" sz="4800" b="0" i="1" smtClean="0">
                              <a:latin typeface="Cambria Math" panose="02040503050406030204" pitchFamily="18" charset="0"/>
                            </a:rPr>
                            <m:t>1</m:t>
                          </m:r>
                        </m:sup>
                      </m:sSup>
                    </m:oMath>
                  </m:oMathPara>
                </a14:m>
                <a:endParaRPr lang="en-AU" sz="4800"/>
              </a:p>
            </p:txBody>
          </p:sp>
        </mc:Choice>
        <mc:Fallback xmlns="">
          <p:sp>
            <p:nvSpPr>
              <p:cNvPr id="6" name="TextBox 5">
                <a:extLst>
                  <a:ext uri="{FF2B5EF4-FFF2-40B4-BE49-F238E27FC236}">
                    <a16:creationId xmlns:a16="http://schemas.microsoft.com/office/drawing/2014/main" id="{44316F8A-3243-4B1B-EEFA-6480FB792E4B}"/>
                  </a:ext>
                </a:extLst>
              </p:cNvPr>
              <p:cNvSpPr txBox="1">
                <a:spLocks noRot="1" noChangeAspect="1" noMove="1" noResize="1" noEditPoints="1" noAdjustHandles="1" noChangeArrowheads="1" noChangeShapeType="1" noTextEdit="1"/>
              </p:cNvSpPr>
              <p:nvPr/>
            </p:nvSpPr>
            <p:spPr>
              <a:xfrm>
                <a:off x="5401154" y="3061032"/>
                <a:ext cx="1828800" cy="1828800"/>
              </a:xfrm>
              <a:prstGeom prst="rect">
                <a:avLst/>
              </a:prstGeom>
              <a:blipFill>
                <a:blip r:embed="rId7"/>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308C0BB-8757-CA8F-8D95-B3F8BE5F9339}"/>
                  </a:ext>
                </a:extLst>
              </p:cNvPr>
              <p:cNvSpPr txBox="1"/>
              <p:nvPr/>
            </p:nvSpPr>
            <p:spPr>
              <a:xfrm>
                <a:off x="7921730" y="3061032"/>
                <a:ext cx="1828800" cy="1828800"/>
              </a:xfrm>
              <a:prstGeom prst="rect">
                <a:avLst/>
              </a:prstGeom>
              <a:noFill/>
              <a:ln w="28575">
                <a:solidFill>
                  <a:schemeClr val="accent1"/>
                </a:solidFill>
              </a:ln>
            </p:spPr>
            <p:txBody>
              <a:bodyPr wrap="none" lIns="182880" tIns="182880" rIns="182880" bIns="182880" rtlCol="0" anchor="ctr" anchorCtr="1">
                <a:noAutofit/>
              </a:bodyPr>
              <a:lstStyle/>
              <a:p>
                <a:pPr algn="l"/>
                <a14:m>
                  <m:oMathPara xmlns:m="http://schemas.openxmlformats.org/officeDocument/2006/math">
                    <m:oMathParaPr>
                      <m:jc m:val="centerGroup"/>
                    </m:oMathParaPr>
                    <m:oMath xmlns:m="http://schemas.openxmlformats.org/officeDocument/2006/math">
                      <m:r>
                        <a:rPr lang="en-AU" sz="4800" b="0" i="1" smtClean="0">
                          <a:latin typeface="Cambria Math" panose="02040503050406030204" pitchFamily="18" charset="0"/>
                        </a:rPr>
                        <m:t>𝑥</m:t>
                      </m:r>
                    </m:oMath>
                  </m:oMathPara>
                </a14:m>
                <a:endParaRPr lang="en-AU" sz="4800" dirty="0"/>
              </a:p>
            </p:txBody>
          </p:sp>
        </mc:Choice>
        <mc:Fallback xmlns="">
          <p:sp>
            <p:nvSpPr>
              <p:cNvPr id="7" name="TextBox 6">
                <a:extLst>
                  <a:ext uri="{FF2B5EF4-FFF2-40B4-BE49-F238E27FC236}">
                    <a16:creationId xmlns:a16="http://schemas.microsoft.com/office/drawing/2014/main" id="{7308C0BB-8757-CA8F-8D95-B3F8BE5F9339}"/>
                  </a:ext>
                </a:extLst>
              </p:cNvPr>
              <p:cNvSpPr txBox="1">
                <a:spLocks noRot="1" noChangeAspect="1" noMove="1" noResize="1" noEditPoints="1" noAdjustHandles="1" noChangeArrowheads="1" noChangeShapeType="1" noTextEdit="1"/>
              </p:cNvSpPr>
              <p:nvPr/>
            </p:nvSpPr>
            <p:spPr>
              <a:xfrm>
                <a:off x="7921730" y="3061032"/>
                <a:ext cx="1828800" cy="1828800"/>
              </a:xfrm>
              <a:prstGeom prst="rect">
                <a:avLst/>
              </a:prstGeom>
              <a:blipFill>
                <a:blip r:embed="rId8"/>
                <a:stretch>
                  <a:fillRect/>
                </a:stretch>
              </a:blipFill>
              <a:ln w="28575">
                <a:solidFill>
                  <a:schemeClr val="accent1"/>
                </a:solidFill>
              </a:ln>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6C18D303-67B6-4FE1-FD4E-DB74CF969C56}"/>
              </a:ext>
            </a:extLst>
          </p:cNvPr>
          <p:cNvSpPr/>
          <p:nvPr/>
        </p:nvSpPr>
        <p:spPr>
          <a:xfrm>
            <a:off x="360000" y="5407311"/>
            <a:ext cx="4810367" cy="946998"/>
          </a:xfrm>
          <a:prstGeom prst="wedgeRoundRectCallout">
            <a:avLst>
              <a:gd name="adj1" fmla="val 21415"/>
              <a:gd name="adj2" fmla="val -962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a:t>These are all equivalent expressions. </a:t>
            </a:r>
          </a:p>
        </p:txBody>
      </p:sp>
      <p:sp>
        <p:nvSpPr>
          <p:cNvPr id="3" name="Slide Number Placeholder 2">
            <a:extLst>
              <a:ext uri="{FF2B5EF4-FFF2-40B4-BE49-F238E27FC236}">
                <a16:creationId xmlns:a16="http://schemas.microsoft.com/office/drawing/2014/main" id="{04E9B716-8314-EA2F-A8F9-03090D07044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07493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build="p"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87394-6CC0-A126-EBCE-4C3397D93102}"/>
              </a:ext>
            </a:extLst>
          </p:cNvPr>
          <p:cNvSpPr>
            <a:spLocks noGrp="1"/>
          </p:cNvSpPr>
          <p:nvPr>
            <p:ph type="title"/>
          </p:nvPr>
        </p:nvSpPr>
        <p:spPr>
          <a:xfrm>
            <a:off x="360000" y="360000"/>
            <a:ext cx="11484000" cy="545601"/>
          </a:xfrm>
        </p:spPr>
        <p:txBody>
          <a:bodyPr/>
          <a:lstStyle/>
          <a:p>
            <a:r>
              <a:rPr lang="en-AU" dirty="0"/>
              <a:t>Index laws (4)</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524FA13-58D5-D430-989F-E3753E05E3FA}"/>
                  </a:ext>
                </a:extLst>
              </p:cNvPr>
              <p:cNvSpPr txBox="1"/>
              <p:nvPr/>
            </p:nvSpPr>
            <p:spPr>
              <a:xfrm>
                <a:off x="360000" y="1818435"/>
                <a:ext cx="8637474" cy="3106876"/>
              </a:xfrm>
              <a:prstGeom prst="rect">
                <a:avLst/>
              </a:prstGeom>
              <a:noFill/>
            </p:spPr>
            <p:txBody>
              <a:bodyPr wrap="square">
                <a:spAutoFit/>
              </a:bodyPr>
              <a:lstStyle/>
              <a:p>
                <a:pPr>
                  <a:lnSpc>
                    <a:spcPct val="150000"/>
                  </a:lnSpc>
                  <a:spcAft>
                    <a:spcPts val="1200"/>
                  </a:spcAft>
                </a:pPr>
                <a:r>
                  <a:rPr lang="en-AU" sz="4800" dirty="0"/>
                  <a:t>If </a:t>
                </a:r>
                <a14:m>
                  <m:oMath xmlns:m="http://schemas.openxmlformats.org/officeDocument/2006/math">
                    <m:sSup>
                      <m:sSupPr>
                        <m:ctrlPr>
                          <a:rPr lang="en-AU" sz="4800" i="1" smtClean="0">
                            <a:latin typeface="Cambria Math" panose="02040503050406030204" pitchFamily="18" charset="0"/>
                          </a:rPr>
                        </m:ctrlPr>
                      </m:sSupPr>
                      <m:e>
                        <m:r>
                          <a:rPr lang="en-AU" sz="4800" b="0" i="1" smtClean="0">
                            <a:latin typeface="Cambria Math" panose="02040503050406030204" pitchFamily="18" charset="0"/>
                          </a:rPr>
                          <m:t>(</m:t>
                        </m:r>
                        <m:sSup>
                          <m:sSupPr>
                            <m:ctrlPr>
                              <a:rPr lang="en-AU" sz="4800" b="0" i="1" smtClean="0">
                                <a:latin typeface="Cambria Math" panose="02040503050406030204" pitchFamily="18" charset="0"/>
                              </a:rPr>
                            </m:ctrlPr>
                          </m:sSupPr>
                          <m:e>
                            <m:r>
                              <a:rPr lang="en-AU" sz="4800" b="0" i="1" smtClean="0">
                                <a:latin typeface="Cambria Math" panose="02040503050406030204" pitchFamily="18" charset="0"/>
                              </a:rPr>
                              <m:t>𝑥</m:t>
                            </m:r>
                          </m:e>
                          <m:sup>
                            <m:f>
                              <m:fPr>
                                <m:ctrlPr>
                                  <a:rPr lang="en-AU" sz="4800" b="0" i="1" smtClean="0">
                                    <a:latin typeface="Cambria Math" panose="02040503050406030204" pitchFamily="18" charset="0"/>
                                  </a:rPr>
                                </m:ctrlPr>
                              </m:fPr>
                              <m:num>
                                <m:r>
                                  <a:rPr lang="en-AU" sz="4800" b="0" i="1" smtClean="0">
                                    <a:latin typeface="Cambria Math" panose="02040503050406030204" pitchFamily="18" charset="0"/>
                                  </a:rPr>
                                  <m:t>1</m:t>
                                </m:r>
                              </m:num>
                              <m:den>
                                <m:r>
                                  <a:rPr lang="en-AU" sz="4800" b="0" i="1" smtClean="0">
                                    <a:latin typeface="Cambria Math" panose="02040503050406030204" pitchFamily="18" charset="0"/>
                                  </a:rPr>
                                  <m:t>2</m:t>
                                </m:r>
                              </m:den>
                            </m:f>
                          </m:sup>
                        </m:sSup>
                        <m:r>
                          <a:rPr lang="en-AU" sz="4800" b="0" i="1" smtClean="0">
                            <a:latin typeface="Cambria Math" panose="02040503050406030204" pitchFamily="18" charset="0"/>
                          </a:rPr>
                          <m:t>)</m:t>
                        </m:r>
                      </m:e>
                      <m:sup>
                        <m:r>
                          <a:rPr lang="en-AU" sz="4800" b="0" i="1" smtClean="0">
                            <a:latin typeface="Cambria Math" panose="02040503050406030204" pitchFamily="18" charset="0"/>
                          </a:rPr>
                          <m:t>2</m:t>
                        </m:r>
                      </m:sup>
                    </m:sSup>
                    <m:r>
                      <a:rPr lang="en-AU" sz="4800" b="0" i="1" smtClean="0">
                        <a:latin typeface="Cambria Math" panose="02040503050406030204" pitchFamily="18" charset="0"/>
                      </a:rPr>
                      <m:t>=</m:t>
                    </m:r>
                    <m:r>
                      <a:rPr lang="en-AU" sz="4800" b="0" i="1" smtClean="0">
                        <a:latin typeface="Cambria Math" panose="02040503050406030204" pitchFamily="18" charset="0"/>
                      </a:rPr>
                      <m:t>𝑥</m:t>
                    </m:r>
                  </m:oMath>
                </a14:m>
                <a:r>
                  <a:rPr lang="en-AU" sz="4800" dirty="0"/>
                  <a:t>,</a:t>
                </a:r>
              </a:p>
              <a:p>
                <a:pPr>
                  <a:lnSpc>
                    <a:spcPct val="150000"/>
                  </a:lnSpc>
                  <a:spcAft>
                    <a:spcPts val="1200"/>
                  </a:spcAft>
                </a:pPr>
                <a:r>
                  <a:rPr lang="en-AU" sz="4800" dirty="0"/>
                  <a:t>how else can </a:t>
                </a:r>
                <a14:m>
                  <m:oMath xmlns:m="http://schemas.openxmlformats.org/officeDocument/2006/math">
                    <m:sSup>
                      <m:sSupPr>
                        <m:ctrlPr>
                          <a:rPr lang="en-AU" sz="4800" i="1">
                            <a:latin typeface="Cambria Math" panose="02040503050406030204" pitchFamily="18" charset="0"/>
                          </a:rPr>
                        </m:ctrlPr>
                      </m:sSupPr>
                      <m:e>
                        <m:r>
                          <a:rPr lang="en-AU" sz="4800" b="0" i="1" smtClean="0">
                            <a:latin typeface="Cambria Math" panose="02040503050406030204" pitchFamily="18" charset="0"/>
                          </a:rPr>
                          <m:t>𝑥</m:t>
                        </m:r>
                      </m:e>
                      <m:sup>
                        <m:f>
                          <m:fPr>
                            <m:ctrlPr>
                              <a:rPr lang="en-AU" sz="4800" i="1" smtClean="0">
                                <a:latin typeface="Cambria Math" panose="02040503050406030204" pitchFamily="18" charset="0"/>
                              </a:rPr>
                            </m:ctrlPr>
                          </m:fPr>
                          <m:num>
                            <m:r>
                              <a:rPr lang="en-AU" sz="4800" b="0" i="1" smtClean="0">
                                <a:latin typeface="Cambria Math" panose="02040503050406030204" pitchFamily="18" charset="0"/>
                              </a:rPr>
                              <m:t>1</m:t>
                            </m:r>
                          </m:num>
                          <m:den>
                            <m:r>
                              <a:rPr lang="en-AU" sz="4800" b="0" i="1" smtClean="0">
                                <a:latin typeface="Cambria Math" panose="02040503050406030204" pitchFamily="18" charset="0"/>
                              </a:rPr>
                              <m:t>2</m:t>
                            </m:r>
                          </m:den>
                        </m:f>
                      </m:sup>
                    </m:sSup>
                  </m:oMath>
                </a14:m>
                <a:r>
                  <a:rPr lang="en-AU" sz="4800" dirty="0"/>
                  <a:t> be written?</a:t>
                </a:r>
              </a:p>
            </p:txBody>
          </p:sp>
        </mc:Choice>
        <mc:Fallback xmlns="">
          <p:sp>
            <p:nvSpPr>
              <p:cNvPr id="7" name="TextBox 6">
                <a:extLst>
                  <a:ext uri="{FF2B5EF4-FFF2-40B4-BE49-F238E27FC236}">
                    <a16:creationId xmlns:a16="http://schemas.microsoft.com/office/drawing/2014/main" id="{F524FA13-58D5-D430-989F-E3753E05E3FA}"/>
                  </a:ext>
                </a:extLst>
              </p:cNvPr>
              <p:cNvSpPr txBox="1">
                <a:spLocks noRot="1" noChangeAspect="1" noMove="1" noResize="1" noEditPoints="1" noAdjustHandles="1" noChangeArrowheads="1" noChangeShapeType="1" noTextEdit="1"/>
              </p:cNvSpPr>
              <p:nvPr/>
            </p:nvSpPr>
            <p:spPr>
              <a:xfrm>
                <a:off x="360000" y="1818435"/>
                <a:ext cx="8637474" cy="3106876"/>
              </a:xfrm>
              <a:prstGeom prst="rect">
                <a:avLst/>
              </a:prstGeom>
              <a:blipFill>
                <a:blip r:embed="rId2"/>
                <a:stretch>
                  <a:fillRect l="-3176" b="-921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2ED224B-2FF1-B5BF-D50F-AA940C864866}"/>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198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95D326-9A6A-43C2-D6EB-626547BCF4D0}"/>
              </a:ext>
            </a:extLst>
          </p:cNvPr>
          <p:cNvSpPr>
            <a:spLocks noGrp="1"/>
          </p:cNvSpPr>
          <p:nvPr>
            <p:ph type="title"/>
          </p:nvPr>
        </p:nvSpPr>
        <p:spPr/>
        <p:txBody>
          <a:bodyPr/>
          <a:lstStyle/>
          <a:p>
            <a:r>
              <a:rPr lang="en-AU" dirty="0">
                <a:latin typeface="+mj-lt"/>
              </a:rPr>
              <a:t>Index laws (5)</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E4A060B7-C4DC-0A79-9CA4-766F787012BC}"/>
                  </a:ext>
                </a:extLst>
              </p:cNvPr>
              <p:cNvSpPr txBox="1">
                <a:spLocks noGrp="1"/>
              </p:cNvSpPr>
              <p:nvPr>
                <p:ph type="body" sz="quarter" idx="17"/>
              </p:nvPr>
            </p:nvSpPr>
            <p:spPr>
              <a:xfrm>
                <a:off x="360023" y="1440967"/>
                <a:ext cx="11483975" cy="3062151"/>
              </a:xfrm>
              <a:prstGeom prst="rect">
                <a:avLst/>
              </a:prstGeom>
              <a:noFill/>
            </p:spPr>
            <p:txBody>
              <a:bodyPr wrap="none" lIns="0" tIns="0" rIns="0" bIns="0" rtlCol="0">
                <a:noAutofit/>
              </a:bodyPr>
              <a:lstStyle/>
              <a:p>
                <a:pPr/>
                <a14:m>
                  <m:oMathPara xmlns:m="http://schemas.openxmlformats.org/officeDocument/2006/math">
                    <m:oMathParaPr>
                      <m:jc m:val="center"/>
                    </m:oMathParaPr>
                    <m:oMath xmlns:m="http://schemas.openxmlformats.org/officeDocument/2006/math">
                      <m:sSup>
                        <m:sSupPr>
                          <m:ctrlPr>
                            <a:rPr lang="en-AU" sz="4400" i="1" smtClean="0">
                              <a:latin typeface="Cambria Math" panose="02040503050406030204" pitchFamily="18" charset="0"/>
                            </a:rPr>
                          </m:ctrlPr>
                        </m:sSupPr>
                        <m:e>
                          <m:r>
                            <a:rPr lang="en-AU" sz="4400" b="0" i="1" smtClean="0">
                              <a:latin typeface="Cambria Math" panose="02040503050406030204" pitchFamily="18" charset="0"/>
                            </a:rPr>
                            <m:t>𝑥</m:t>
                          </m:r>
                        </m:e>
                        <m:sup>
                          <m:f>
                            <m:fPr>
                              <m:ctrlPr>
                                <a:rPr lang="en-AU" sz="4400" i="1" smtClean="0">
                                  <a:latin typeface="Cambria Math" panose="02040503050406030204" pitchFamily="18" charset="0"/>
                                </a:rPr>
                              </m:ctrlPr>
                            </m:fPr>
                            <m:num>
                              <m:r>
                                <a:rPr lang="en-AU" sz="4400" b="0" i="1" smtClean="0">
                                  <a:latin typeface="Cambria Math" panose="02040503050406030204" pitchFamily="18" charset="0"/>
                                </a:rPr>
                                <m:t>1</m:t>
                              </m:r>
                            </m:num>
                            <m:den>
                              <m:r>
                                <a:rPr lang="en-AU" sz="4400" b="0" i="1" smtClean="0">
                                  <a:latin typeface="Cambria Math" panose="02040503050406030204" pitchFamily="18" charset="0"/>
                                </a:rPr>
                                <m:t>3</m:t>
                              </m:r>
                            </m:den>
                          </m:f>
                        </m:sup>
                      </m:sSup>
                    </m:oMath>
                  </m:oMathPara>
                </a14:m>
                <a:endParaRPr lang="en-AU" sz="4400" dirty="0">
                  <a:latin typeface="+mn-lt"/>
                </a:endParaRPr>
              </a:p>
              <a:p>
                <a:pPr/>
                <a14:m>
                  <m:oMathPara xmlns:m="http://schemas.openxmlformats.org/officeDocument/2006/math">
                    <m:oMathParaPr>
                      <m:jc m:val="center"/>
                    </m:oMathParaPr>
                    <m:oMath xmlns:m="http://schemas.openxmlformats.org/officeDocument/2006/math">
                      <m:sSup>
                        <m:sSupPr>
                          <m:ctrlPr>
                            <a:rPr lang="en-AU" sz="4400" i="1">
                              <a:latin typeface="Cambria Math" panose="02040503050406030204" pitchFamily="18" charset="0"/>
                            </a:rPr>
                          </m:ctrlPr>
                        </m:sSupPr>
                        <m:e>
                          <m:r>
                            <a:rPr lang="en-AU" sz="4400" i="1">
                              <a:latin typeface="Cambria Math" panose="02040503050406030204" pitchFamily="18" charset="0"/>
                            </a:rPr>
                            <m:t>𝑥</m:t>
                          </m:r>
                        </m:e>
                        <m:sup>
                          <m:f>
                            <m:fPr>
                              <m:ctrlPr>
                                <a:rPr lang="en-AU" sz="4400" i="1">
                                  <a:latin typeface="Cambria Math" panose="02040503050406030204" pitchFamily="18" charset="0"/>
                                </a:rPr>
                              </m:ctrlPr>
                            </m:fPr>
                            <m:num>
                              <m:r>
                                <a:rPr lang="en-AU" sz="4400" i="1">
                                  <a:latin typeface="Cambria Math" panose="02040503050406030204" pitchFamily="18" charset="0"/>
                                </a:rPr>
                                <m:t>1</m:t>
                              </m:r>
                            </m:num>
                            <m:den>
                              <m:r>
                                <a:rPr lang="en-AU" sz="4400" i="1">
                                  <a:latin typeface="Cambria Math" panose="02040503050406030204" pitchFamily="18" charset="0"/>
                                </a:rPr>
                                <m:t>3</m:t>
                              </m:r>
                            </m:den>
                          </m:f>
                        </m:sup>
                      </m:sSup>
                      <m:r>
                        <a:rPr lang="en-AU" sz="4400" i="1">
                          <a:latin typeface="Cambria Math" panose="02040503050406030204" pitchFamily="18" charset="0"/>
                          <a:ea typeface="Cambria Math" panose="02040503050406030204" pitchFamily="18" charset="0"/>
                        </a:rPr>
                        <m:t>×</m:t>
                      </m:r>
                      <m:sSup>
                        <m:sSupPr>
                          <m:ctrlPr>
                            <a:rPr lang="en-AU" sz="4400" i="1">
                              <a:latin typeface="Cambria Math" panose="02040503050406030204" pitchFamily="18" charset="0"/>
                            </a:rPr>
                          </m:ctrlPr>
                        </m:sSupPr>
                        <m:e>
                          <m:r>
                            <a:rPr lang="en-AU" sz="4400" i="1">
                              <a:latin typeface="Cambria Math" panose="02040503050406030204" pitchFamily="18" charset="0"/>
                            </a:rPr>
                            <m:t>𝑥</m:t>
                          </m:r>
                        </m:e>
                        <m:sup>
                          <m:f>
                            <m:fPr>
                              <m:ctrlPr>
                                <a:rPr lang="en-AU" sz="4400" i="1">
                                  <a:latin typeface="Cambria Math" panose="02040503050406030204" pitchFamily="18" charset="0"/>
                                </a:rPr>
                              </m:ctrlPr>
                            </m:fPr>
                            <m:num>
                              <m:r>
                                <a:rPr lang="en-AU" sz="4400" i="1">
                                  <a:latin typeface="Cambria Math" panose="02040503050406030204" pitchFamily="18" charset="0"/>
                                </a:rPr>
                                <m:t>1</m:t>
                              </m:r>
                            </m:num>
                            <m:den>
                              <m:r>
                                <a:rPr lang="en-AU" sz="4400" i="1">
                                  <a:latin typeface="Cambria Math" panose="02040503050406030204" pitchFamily="18" charset="0"/>
                                </a:rPr>
                                <m:t>3</m:t>
                              </m:r>
                            </m:den>
                          </m:f>
                        </m:sup>
                      </m:sSup>
                      <m:r>
                        <a:rPr lang="en-AU" sz="4400" i="1">
                          <a:latin typeface="Cambria Math" panose="02040503050406030204" pitchFamily="18" charset="0"/>
                          <a:ea typeface="Cambria Math" panose="02040503050406030204" pitchFamily="18" charset="0"/>
                        </a:rPr>
                        <m:t>×</m:t>
                      </m:r>
                      <m:sSup>
                        <m:sSupPr>
                          <m:ctrlPr>
                            <a:rPr lang="en-AU" sz="4400" i="1">
                              <a:latin typeface="Cambria Math" panose="02040503050406030204" pitchFamily="18" charset="0"/>
                            </a:rPr>
                          </m:ctrlPr>
                        </m:sSupPr>
                        <m:e>
                          <m:r>
                            <a:rPr lang="en-AU" sz="4400" i="1">
                              <a:latin typeface="Cambria Math" panose="02040503050406030204" pitchFamily="18" charset="0"/>
                            </a:rPr>
                            <m:t>𝑥</m:t>
                          </m:r>
                        </m:e>
                        <m:sup>
                          <m:f>
                            <m:fPr>
                              <m:ctrlPr>
                                <a:rPr lang="en-AU" sz="4400" i="1">
                                  <a:latin typeface="Cambria Math" panose="02040503050406030204" pitchFamily="18" charset="0"/>
                                </a:rPr>
                              </m:ctrlPr>
                            </m:fPr>
                            <m:num>
                              <m:r>
                                <a:rPr lang="en-AU" sz="4400" i="1">
                                  <a:latin typeface="Cambria Math" panose="02040503050406030204" pitchFamily="18" charset="0"/>
                                </a:rPr>
                                <m:t>1</m:t>
                              </m:r>
                            </m:num>
                            <m:den>
                              <m:r>
                                <a:rPr lang="en-AU" sz="4400" i="1">
                                  <a:latin typeface="Cambria Math" panose="02040503050406030204" pitchFamily="18" charset="0"/>
                                </a:rPr>
                                <m:t>3</m:t>
                              </m:r>
                            </m:den>
                          </m:f>
                        </m:sup>
                      </m:sSup>
                      <m:r>
                        <a:rPr lang="en-AU" sz="4400" i="1">
                          <a:latin typeface="Cambria Math" panose="02040503050406030204" pitchFamily="18" charset="0"/>
                        </a:rPr>
                        <m:t>=</m:t>
                      </m:r>
                      <m:sSup>
                        <m:sSupPr>
                          <m:ctrlPr>
                            <a:rPr lang="en-AU" sz="4400" i="1">
                              <a:latin typeface="Cambria Math" panose="02040503050406030204" pitchFamily="18" charset="0"/>
                            </a:rPr>
                          </m:ctrlPr>
                        </m:sSupPr>
                        <m:e>
                          <m:r>
                            <a:rPr lang="en-AU" sz="4400" i="1">
                              <a:latin typeface="Cambria Math" panose="02040503050406030204" pitchFamily="18" charset="0"/>
                            </a:rPr>
                            <m:t>𝑥</m:t>
                          </m:r>
                        </m:e>
                        <m:sup>
                          <m:sSup>
                            <m:sSupPr>
                              <m:ctrlPr>
                                <a:rPr lang="en-AU" sz="4400" i="1" smtClean="0">
                                  <a:latin typeface="Cambria Math" panose="02040503050406030204" pitchFamily="18" charset="0"/>
                                </a:rPr>
                              </m:ctrlPr>
                            </m:sSupPr>
                            <m:e>
                              <m:r>
                                <a:rPr lang="en-AU" sz="4400" b="0" i="1" smtClean="0">
                                  <a:latin typeface="Cambria Math" panose="02040503050406030204" pitchFamily="18" charset="0"/>
                                </a:rPr>
                                <m:t>(</m:t>
                              </m:r>
                              <m:f>
                                <m:fPr>
                                  <m:ctrlPr>
                                    <a:rPr lang="en-AU" sz="4400" i="1" smtClean="0">
                                      <a:latin typeface="Cambria Math" panose="02040503050406030204" pitchFamily="18" charset="0"/>
                                    </a:rPr>
                                  </m:ctrlPr>
                                </m:fPr>
                                <m:num>
                                  <m:r>
                                    <a:rPr lang="en-AU" sz="4400" b="0" i="1" smtClean="0">
                                      <a:latin typeface="Cambria Math" panose="02040503050406030204" pitchFamily="18" charset="0"/>
                                    </a:rPr>
                                    <m:t>1</m:t>
                                  </m:r>
                                </m:num>
                                <m:den>
                                  <m:r>
                                    <a:rPr lang="en-AU" sz="4400" b="0" i="1" smtClean="0">
                                      <a:latin typeface="Cambria Math" panose="02040503050406030204" pitchFamily="18" charset="0"/>
                                    </a:rPr>
                                    <m:t>3</m:t>
                                  </m:r>
                                </m:den>
                              </m:f>
                              <m:r>
                                <a:rPr lang="en-AU" sz="4400" b="0" i="1" smtClean="0">
                                  <a:latin typeface="Cambria Math" panose="02040503050406030204" pitchFamily="18" charset="0"/>
                                </a:rPr>
                                <m:t>)</m:t>
                              </m:r>
                            </m:e>
                            <m:sup>
                              <m:r>
                                <a:rPr lang="en-AU" sz="4400" b="0" i="1" smtClean="0">
                                  <a:latin typeface="Cambria Math" panose="02040503050406030204" pitchFamily="18" charset="0"/>
                                </a:rPr>
                                <m:t>3</m:t>
                              </m:r>
                            </m:sup>
                          </m:sSup>
                        </m:sup>
                      </m:sSup>
                      <m:r>
                        <a:rPr lang="en-AU" sz="4400" i="1">
                          <a:latin typeface="Cambria Math" panose="02040503050406030204" pitchFamily="18" charset="0"/>
                        </a:rPr>
                        <m:t>=</m:t>
                      </m:r>
                      <m:sSup>
                        <m:sSupPr>
                          <m:ctrlPr>
                            <a:rPr lang="en-AU" sz="4400" i="1">
                              <a:latin typeface="Cambria Math" panose="02040503050406030204" pitchFamily="18" charset="0"/>
                            </a:rPr>
                          </m:ctrlPr>
                        </m:sSupPr>
                        <m:e>
                          <m:r>
                            <a:rPr lang="en-AU" sz="4400" i="1">
                              <a:latin typeface="Cambria Math" panose="02040503050406030204" pitchFamily="18" charset="0"/>
                            </a:rPr>
                            <m:t>𝑥</m:t>
                          </m:r>
                        </m:e>
                        <m:sup>
                          <m:r>
                            <a:rPr lang="en-AU" sz="4400" i="1">
                              <a:latin typeface="Cambria Math" panose="02040503050406030204" pitchFamily="18" charset="0"/>
                            </a:rPr>
                            <m:t>1</m:t>
                          </m:r>
                        </m:sup>
                      </m:sSup>
                    </m:oMath>
                  </m:oMathPara>
                </a14:m>
                <a:br>
                  <a:rPr lang="en-AU" sz="4400" dirty="0">
                    <a:latin typeface="+mn-lt"/>
                  </a:rPr>
                </a:br>
                <a:endParaRPr lang="en-AU" sz="4400" dirty="0">
                  <a:latin typeface="+mn-lt"/>
                </a:endParaRPr>
              </a:p>
            </p:txBody>
          </p:sp>
        </mc:Choice>
        <mc:Fallback xmlns="">
          <p:sp>
            <p:nvSpPr>
              <p:cNvPr id="6" name="Text Placeholder 5">
                <a:extLst>
                  <a:ext uri="{FF2B5EF4-FFF2-40B4-BE49-F238E27FC236}">
                    <a16:creationId xmlns:a16="http://schemas.microsoft.com/office/drawing/2014/main" id="{E4A060B7-C4DC-0A79-9CA4-766F787012BC}"/>
                  </a:ext>
                </a:extLst>
              </p:cNvPr>
              <p:cNvSpPr txBox="1">
                <a:spLocks noGrp="1" noRot="1" noChangeAspect="1" noMove="1" noResize="1" noEditPoints="1" noAdjustHandles="1" noChangeArrowheads="1" noChangeShapeType="1" noTextEdit="1"/>
              </p:cNvSpPr>
              <p:nvPr>
                <p:ph type="body" sz="quarter" idx="17"/>
              </p:nvPr>
            </p:nvSpPr>
            <p:spPr>
              <a:xfrm>
                <a:off x="360023" y="1440967"/>
                <a:ext cx="11483975" cy="306215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6BC568-9F0B-38CF-9591-C09725207248}"/>
                  </a:ext>
                </a:extLst>
              </p:cNvPr>
              <p:cNvSpPr txBox="1"/>
              <p:nvPr/>
            </p:nvSpPr>
            <p:spPr>
              <a:xfrm>
                <a:off x="3070575" y="4890052"/>
                <a:ext cx="6062870" cy="914400"/>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AU" sz="4400" i="1" smtClean="0">
                          <a:ln>
                            <a:noFill/>
                          </a:ln>
                          <a:latin typeface="Cambria Math" panose="02040503050406030204" pitchFamily="18" charset="0"/>
                        </a:rPr>
                        <m:t>𝑠𝑜</m:t>
                      </m:r>
                      <m:r>
                        <a:rPr lang="en-AU" sz="4400" i="1" smtClean="0">
                          <a:ln>
                            <a:noFill/>
                          </a:ln>
                          <a:latin typeface="Cambria Math" panose="02040503050406030204" pitchFamily="18" charset="0"/>
                        </a:rPr>
                        <m:t> </m:t>
                      </m:r>
                      <m:sSup>
                        <m:sSupPr>
                          <m:ctrlPr>
                            <a:rPr lang="en-AU" sz="4400" i="1">
                              <a:ln>
                                <a:noFill/>
                              </a:ln>
                              <a:latin typeface="Cambria Math" panose="02040503050406030204" pitchFamily="18" charset="0"/>
                            </a:rPr>
                          </m:ctrlPr>
                        </m:sSupPr>
                        <m:e>
                          <m:r>
                            <a:rPr lang="en-AU" sz="4400" i="1">
                              <a:ln>
                                <a:noFill/>
                              </a:ln>
                              <a:latin typeface="Cambria Math" panose="02040503050406030204" pitchFamily="18" charset="0"/>
                            </a:rPr>
                            <m:t>𝑥</m:t>
                          </m:r>
                        </m:e>
                        <m:sup>
                          <m:f>
                            <m:fPr>
                              <m:ctrlPr>
                                <a:rPr lang="en-AU" sz="4400" i="1">
                                  <a:ln>
                                    <a:noFill/>
                                  </a:ln>
                                  <a:latin typeface="Cambria Math" panose="02040503050406030204" pitchFamily="18" charset="0"/>
                                </a:rPr>
                              </m:ctrlPr>
                            </m:fPr>
                            <m:num>
                              <m:r>
                                <a:rPr lang="en-AU" sz="4400" i="1">
                                  <a:ln>
                                    <a:noFill/>
                                  </a:ln>
                                  <a:latin typeface="Cambria Math" panose="02040503050406030204" pitchFamily="18" charset="0"/>
                                </a:rPr>
                                <m:t>1</m:t>
                              </m:r>
                            </m:num>
                            <m:den>
                              <m:r>
                                <a:rPr lang="en-AU" sz="4400" i="1">
                                  <a:ln>
                                    <a:noFill/>
                                  </a:ln>
                                  <a:latin typeface="Cambria Math" panose="02040503050406030204" pitchFamily="18" charset="0"/>
                                </a:rPr>
                                <m:t>3</m:t>
                              </m:r>
                            </m:den>
                          </m:f>
                        </m:sup>
                      </m:sSup>
                      <m:r>
                        <a:rPr lang="en-AU" sz="4400" i="1">
                          <a:ln>
                            <a:noFill/>
                          </a:ln>
                          <a:latin typeface="Cambria Math" panose="02040503050406030204" pitchFamily="18" charset="0"/>
                        </a:rPr>
                        <m:t>=</m:t>
                      </m:r>
                      <m:rad>
                        <m:radPr>
                          <m:ctrlPr>
                            <a:rPr lang="en-AU" sz="4400" i="1">
                              <a:ln>
                                <a:noFill/>
                              </a:ln>
                              <a:latin typeface="Cambria Math" panose="02040503050406030204" pitchFamily="18" charset="0"/>
                            </a:rPr>
                          </m:ctrlPr>
                        </m:radPr>
                        <m:deg>
                          <m:r>
                            <m:rPr>
                              <m:brk m:alnAt="7"/>
                            </m:rPr>
                            <a:rPr lang="en-AU" sz="4400" i="1">
                              <a:ln>
                                <a:noFill/>
                              </a:ln>
                              <a:latin typeface="Cambria Math" panose="02040503050406030204" pitchFamily="18" charset="0"/>
                            </a:rPr>
                            <m:t>3</m:t>
                          </m:r>
                        </m:deg>
                        <m:e>
                          <m:r>
                            <a:rPr lang="en-AU" sz="4400" i="1">
                              <a:ln>
                                <a:noFill/>
                              </a:ln>
                              <a:latin typeface="Cambria Math" panose="02040503050406030204" pitchFamily="18" charset="0"/>
                            </a:rPr>
                            <m:t>𝑥</m:t>
                          </m:r>
                        </m:e>
                      </m:rad>
                    </m:oMath>
                  </m:oMathPara>
                </a14:m>
                <a:endParaRPr lang="en-AU" sz="4400" dirty="0">
                  <a:ln>
                    <a:noFill/>
                  </a:ln>
                </a:endParaRPr>
              </a:p>
            </p:txBody>
          </p:sp>
        </mc:Choice>
        <mc:Fallback xmlns="">
          <p:sp>
            <p:nvSpPr>
              <p:cNvPr id="9" name="TextBox 8">
                <a:extLst>
                  <a:ext uri="{FF2B5EF4-FFF2-40B4-BE49-F238E27FC236}">
                    <a16:creationId xmlns:a16="http://schemas.microsoft.com/office/drawing/2014/main" id="{456BC568-9F0B-38CF-9591-C09725207248}"/>
                  </a:ext>
                </a:extLst>
              </p:cNvPr>
              <p:cNvSpPr txBox="1">
                <a:spLocks noRot="1" noChangeAspect="1" noMove="1" noResize="1" noEditPoints="1" noAdjustHandles="1" noChangeArrowheads="1" noChangeShapeType="1" noTextEdit="1"/>
              </p:cNvSpPr>
              <p:nvPr/>
            </p:nvSpPr>
            <p:spPr>
              <a:xfrm>
                <a:off x="3070575" y="4890052"/>
                <a:ext cx="6062870" cy="914400"/>
              </a:xfrm>
              <a:prstGeom prst="rect">
                <a:avLst/>
              </a:prstGeom>
              <a:blipFill>
                <a:blip r:embed="rId3"/>
                <a:stretch>
                  <a:fillRect b="-600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64B9A15-08B0-C4DB-BC48-BA44061E8D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64710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82BD4-A586-F5AB-36E6-DDF144C0D5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174A85-70BB-8296-190F-3D4D60B2A2DA}"/>
              </a:ext>
            </a:extLst>
          </p:cNvPr>
          <p:cNvSpPr>
            <a:spLocks noGrp="1"/>
          </p:cNvSpPr>
          <p:nvPr>
            <p:ph type="title"/>
          </p:nvPr>
        </p:nvSpPr>
        <p:spPr/>
        <p:txBody>
          <a:bodyPr/>
          <a:lstStyle/>
          <a:p>
            <a:r>
              <a:rPr lang="en-AU" dirty="0">
                <a:latin typeface="+mj-lt"/>
              </a:rPr>
              <a:t>Index laws (6)</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4195F95-6612-5386-6AD0-37B55E6898CE}"/>
                  </a:ext>
                </a:extLst>
              </p:cNvPr>
              <p:cNvSpPr txBox="1"/>
              <p:nvPr/>
            </p:nvSpPr>
            <p:spPr>
              <a:xfrm>
                <a:off x="348000" y="1720772"/>
                <a:ext cx="11484000" cy="2273828"/>
              </a:xfrm>
              <a:prstGeom prst="rect">
                <a:avLst/>
              </a:prstGeom>
              <a:noFill/>
            </p:spPr>
            <p:txBody>
              <a:bodyPr wrap="square">
                <a:spAutoFit/>
              </a:bodyPr>
              <a:lstStyle/>
              <a:p>
                <a:pPr algn="ctr"/>
                <a:r>
                  <a:rPr lang="en-AU" sz="4400" dirty="0"/>
                  <a:t>If </a:t>
                </a:r>
                <a14:m>
                  <m:oMath xmlns:m="http://schemas.openxmlformats.org/officeDocument/2006/math">
                    <m:sSup>
                      <m:sSupPr>
                        <m:ctrlPr>
                          <a:rPr lang="en-AU" sz="4400" i="1" smtClean="0">
                            <a:latin typeface="Cambria Math" panose="02040503050406030204" pitchFamily="18" charset="0"/>
                          </a:rPr>
                        </m:ctrlPr>
                      </m:sSupPr>
                      <m:e>
                        <m:r>
                          <a:rPr lang="en-AU" sz="4400" b="0" i="1" smtClean="0">
                            <a:latin typeface="Cambria Math" panose="02040503050406030204" pitchFamily="18" charset="0"/>
                          </a:rPr>
                          <m:t>(</m:t>
                        </m:r>
                        <m:sSup>
                          <m:sSupPr>
                            <m:ctrlPr>
                              <a:rPr lang="en-AU" sz="4400" b="0" i="1" smtClean="0">
                                <a:latin typeface="Cambria Math" panose="02040503050406030204" pitchFamily="18" charset="0"/>
                              </a:rPr>
                            </m:ctrlPr>
                          </m:sSupPr>
                          <m:e>
                            <m:r>
                              <a:rPr lang="en-AU" sz="4400" b="0" i="1" smtClean="0">
                                <a:latin typeface="Cambria Math" panose="02040503050406030204" pitchFamily="18" charset="0"/>
                              </a:rPr>
                              <m:t>𝑥</m:t>
                            </m:r>
                          </m:e>
                          <m:sup>
                            <m:r>
                              <a:rPr lang="en-AU" sz="4400" b="0" i="1" smtClean="0">
                                <a:latin typeface="Cambria Math" panose="02040503050406030204" pitchFamily="18" charset="0"/>
                              </a:rPr>
                              <m:t>3</m:t>
                            </m:r>
                          </m:sup>
                        </m:sSup>
                        <m:r>
                          <a:rPr lang="en-AU" sz="4400" b="0" i="1" smtClean="0">
                            <a:latin typeface="Cambria Math" panose="02040503050406030204" pitchFamily="18" charset="0"/>
                          </a:rPr>
                          <m:t>)</m:t>
                        </m:r>
                      </m:e>
                      <m:sup>
                        <m:f>
                          <m:fPr>
                            <m:ctrlPr>
                              <a:rPr lang="en-AU" sz="4400" b="0" i="1" smtClean="0">
                                <a:latin typeface="Cambria Math" panose="02040503050406030204" pitchFamily="18" charset="0"/>
                              </a:rPr>
                            </m:ctrlPr>
                          </m:fPr>
                          <m:num>
                            <m:r>
                              <a:rPr lang="en-AU" sz="4400" b="0" i="1" smtClean="0">
                                <a:latin typeface="Cambria Math" panose="02040503050406030204" pitchFamily="18" charset="0"/>
                              </a:rPr>
                              <m:t>1</m:t>
                            </m:r>
                          </m:num>
                          <m:den>
                            <m:r>
                              <a:rPr lang="en-AU" sz="4400" b="0" i="1" smtClean="0">
                                <a:latin typeface="Cambria Math" panose="02040503050406030204" pitchFamily="18" charset="0"/>
                              </a:rPr>
                              <m:t>2</m:t>
                            </m:r>
                          </m:den>
                        </m:f>
                      </m:sup>
                    </m:sSup>
                    <m:r>
                      <a:rPr lang="en-AU" sz="4400" b="0" i="1" smtClean="0">
                        <a:latin typeface="Cambria Math" panose="02040503050406030204" pitchFamily="18" charset="0"/>
                      </a:rPr>
                      <m:t> =</m:t>
                    </m:r>
                    <m:sSup>
                      <m:sSupPr>
                        <m:ctrlPr>
                          <a:rPr lang="en-AU" sz="4400" b="0" i="1" smtClean="0">
                            <a:latin typeface="Cambria Math" panose="02040503050406030204" pitchFamily="18" charset="0"/>
                          </a:rPr>
                        </m:ctrlPr>
                      </m:sSupPr>
                      <m:e>
                        <m:r>
                          <a:rPr lang="en-AU" sz="4400" b="0" i="1" smtClean="0">
                            <a:latin typeface="Cambria Math" panose="02040503050406030204" pitchFamily="18" charset="0"/>
                          </a:rPr>
                          <m:t>𝑥</m:t>
                        </m:r>
                      </m:e>
                      <m:sup>
                        <m:f>
                          <m:fPr>
                            <m:ctrlPr>
                              <a:rPr lang="en-AU" sz="4400" b="0" i="1" smtClean="0">
                                <a:latin typeface="Cambria Math" panose="02040503050406030204" pitchFamily="18" charset="0"/>
                              </a:rPr>
                            </m:ctrlPr>
                          </m:fPr>
                          <m:num>
                            <m:r>
                              <a:rPr lang="en-AU" sz="4400" b="0" i="1" smtClean="0">
                                <a:latin typeface="Cambria Math" panose="02040503050406030204" pitchFamily="18" charset="0"/>
                              </a:rPr>
                              <m:t>3</m:t>
                            </m:r>
                          </m:num>
                          <m:den>
                            <m:r>
                              <a:rPr lang="en-AU" sz="4400" b="0" i="1" smtClean="0">
                                <a:latin typeface="Cambria Math" panose="02040503050406030204" pitchFamily="18" charset="0"/>
                              </a:rPr>
                              <m:t>2</m:t>
                            </m:r>
                          </m:den>
                        </m:f>
                      </m:sup>
                    </m:sSup>
                  </m:oMath>
                </a14:m>
                <a:r>
                  <a:rPr lang="en-AU" sz="4400" dirty="0"/>
                  <a:t>,</a:t>
                </a:r>
              </a:p>
              <a:p>
                <a:r>
                  <a:rPr lang="en-AU" sz="4400" dirty="0"/>
                  <a:t> </a:t>
                </a:r>
              </a:p>
              <a:p>
                <a:r>
                  <a:rPr lang="en-AU" sz="3600" dirty="0"/>
                  <a:t>	how could this be written without a fractional index?</a:t>
                </a:r>
              </a:p>
            </p:txBody>
          </p:sp>
        </mc:Choice>
        <mc:Fallback xmlns="">
          <p:sp>
            <p:nvSpPr>
              <p:cNvPr id="7" name="TextBox 6">
                <a:extLst>
                  <a:ext uri="{FF2B5EF4-FFF2-40B4-BE49-F238E27FC236}">
                    <a16:creationId xmlns:a16="http://schemas.microsoft.com/office/drawing/2014/main" id="{F4195F95-6612-5386-6AD0-37B55E6898CE}"/>
                  </a:ext>
                </a:extLst>
              </p:cNvPr>
              <p:cNvSpPr txBox="1">
                <a:spLocks noRot="1" noChangeAspect="1" noMove="1" noResize="1" noEditPoints="1" noAdjustHandles="1" noChangeArrowheads="1" noChangeShapeType="1" noTextEdit="1"/>
              </p:cNvSpPr>
              <p:nvPr/>
            </p:nvSpPr>
            <p:spPr>
              <a:xfrm>
                <a:off x="348000" y="1720772"/>
                <a:ext cx="11484000" cy="2273828"/>
              </a:xfrm>
              <a:prstGeom prst="rect">
                <a:avLst/>
              </a:prstGeom>
              <a:blipFill>
                <a:blip r:embed="rId2"/>
                <a:stretch>
                  <a:fillRect b="-9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530153B-C7C7-F642-5FBB-A2F2ACDF8434}"/>
                  </a:ext>
                </a:extLst>
              </p:cNvPr>
              <p:cNvSpPr>
                <a:spLocks noGrp="1"/>
              </p:cNvSpPr>
              <p:nvPr>
                <p:ph type="body" sz="quarter" idx="17"/>
              </p:nvPr>
            </p:nvSpPr>
            <p:spPr>
              <a:xfrm>
                <a:off x="348000" y="4367464"/>
                <a:ext cx="11484000" cy="1693702"/>
              </a:xfrm>
            </p:spPr>
            <p:txBody>
              <a:bodyPr/>
              <a:lstStyle/>
              <a:p>
                <a:pPr/>
                <a14:m>
                  <m:oMathPara xmlns:m="http://schemas.openxmlformats.org/officeDocument/2006/math">
                    <m:oMathParaPr>
                      <m:jc m:val="centerGroup"/>
                    </m:oMathParaPr>
                    <m:oMath xmlns:m="http://schemas.openxmlformats.org/officeDocument/2006/math">
                      <m:sSup>
                        <m:sSupPr>
                          <m:ctrlPr>
                            <a:rPr lang="en-AU" sz="4400" i="1">
                              <a:latin typeface="Cambria Math" panose="02040503050406030204" pitchFamily="18" charset="0"/>
                            </a:rPr>
                          </m:ctrlPr>
                        </m:sSupPr>
                        <m:e>
                          <m:r>
                            <a:rPr lang="en-AU" sz="4400" i="1">
                              <a:latin typeface="Cambria Math" panose="02040503050406030204" pitchFamily="18" charset="0"/>
                            </a:rPr>
                            <m:t>(</m:t>
                          </m:r>
                          <m:sSup>
                            <m:sSupPr>
                              <m:ctrlPr>
                                <a:rPr lang="en-AU" sz="4400" i="1">
                                  <a:latin typeface="Cambria Math" panose="02040503050406030204" pitchFamily="18" charset="0"/>
                                </a:rPr>
                              </m:ctrlPr>
                            </m:sSupPr>
                            <m:e>
                              <m:r>
                                <a:rPr lang="en-AU" sz="4400" i="1">
                                  <a:latin typeface="Cambria Math" panose="02040503050406030204" pitchFamily="18" charset="0"/>
                                </a:rPr>
                                <m:t>𝑥</m:t>
                              </m:r>
                            </m:e>
                            <m:sup>
                              <m:r>
                                <a:rPr lang="en-AU" sz="4400" i="1">
                                  <a:latin typeface="Cambria Math" panose="02040503050406030204" pitchFamily="18" charset="0"/>
                                </a:rPr>
                                <m:t>3</m:t>
                              </m:r>
                            </m:sup>
                          </m:sSup>
                          <m:r>
                            <a:rPr lang="en-AU" sz="4400" i="1">
                              <a:latin typeface="Cambria Math" panose="02040503050406030204" pitchFamily="18" charset="0"/>
                            </a:rPr>
                            <m:t>)</m:t>
                          </m:r>
                        </m:e>
                        <m:sup>
                          <m:f>
                            <m:fPr>
                              <m:ctrlPr>
                                <a:rPr lang="en-AU" sz="4400" i="1">
                                  <a:latin typeface="Cambria Math" panose="02040503050406030204" pitchFamily="18" charset="0"/>
                                </a:rPr>
                              </m:ctrlPr>
                            </m:fPr>
                            <m:num>
                              <m:r>
                                <a:rPr lang="en-AU" sz="4400" i="1">
                                  <a:latin typeface="Cambria Math" panose="02040503050406030204" pitchFamily="18" charset="0"/>
                                </a:rPr>
                                <m:t>1</m:t>
                              </m:r>
                            </m:num>
                            <m:den>
                              <m:r>
                                <a:rPr lang="en-AU" sz="4400" i="1">
                                  <a:latin typeface="Cambria Math" panose="02040503050406030204" pitchFamily="18" charset="0"/>
                                </a:rPr>
                                <m:t>2</m:t>
                              </m:r>
                            </m:den>
                          </m:f>
                        </m:sup>
                      </m:sSup>
                      <m:r>
                        <a:rPr lang="en-AU" sz="4400" i="1">
                          <a:latin typeface="Cambria Math" panose="02040503050406030204" pitchFamily="18" charset="0"/>
                        </a:rPr>
                        <m:t>=</m:t>
                      </m:r>
                      <m:sSup>
                        <m:sSupPr>
                          <m:ctrlPr>
                            <a:rPr lang="en-AU" sz="4400" i="1">
                              <a:latin typeface="Cambria Math" panose="02040503050406030204" pitchFamily="18" charset="0"/>
                            </a:rPr>
                          </m:ctrlPr>
                        </m:sSupPr>
                        <m:e>
                          <m:r>
                            <a:rPr lang="en-AU" sz="4400" i="1">
                              <a:latin typeface="Cambria Math" panose="02040503050406030204" pitchFamily="18" charset="0"/>
                            </a:rPr>
                            <m:t>𝑥</m:t>
                          </m:r>
                        </m:e>
                        <m:sup>
                          <m:f>
                            <m:fPr>
                              <m:ctrlPr>
                                <a:rPr lang="en-AU" sz="4400" i="1">
                                  <a:latin typeface="Cambria Math" panose="02040503050406030204" pitchFamily="18" charset="0"/>
                                </a:rPr>
                              </m:ctrlPr>
                            </m:fPr>
                            <m:num>
                              <m:r>
                                <a:rPr lang="en-AU" sz="4400" i="1">
                                  <a:latin typeface="Cambria Math" panose="02040503050406030204" pitchFamily="18" charset="0"/>
                                </a:rPr>
                                <m:t>3</m:t>
                              </m:r>
                            </m:num>
                            <m:den>
                              <m:r>
                                <a:rPr lang="en-AU" sz="4400" i="1">
                                  <a:latin typeface="Cambria Math" panose="02040503050406030204" pitchFamily="18" charset="0"/>
                                </a:rPr>
                                <m:t>2</m:t>
                              </m:r>
                            </m:den>
                          </m:f>
                        </m:sup>
                      </m:sSup>
                      <m:r>
                        <a:rPr lang="en-AU" sz="4400" b="0" i="1" smtClean="0">
                          <a:latin typeface="Cambria Math" panose="02040503050406030204" pitchFamily="18" charset="0"/>
                        </a:rPr>
                        <m:t>=</m:t>
                      </m:r>
                      <m:rad>
                        <m:radPr>
                          <m:ctrlPr>
                            <a:rPr lang="en-AU" sz="4400" b="0" i="1" smtClean="0">
                              <a:latin typeface="Cambria Math" panose="02040503050406030204" pitchFamily="18" charset="0"/>
                            </a:rPr>
                          </m:ctrlPr>
                        </m:radPr>
                        <m:deg>
                          <m:r>
                            <m:rPr>
                              <m:brk m:alnAt="7"/>
                            </m:rPr>
                            <a:rPr lang="en-AU" sz="4400" b="0" i="1" smtClean="0">
                              <a:latin typeface="Cambria Math" panose="02040503050406030204" pitchFamily="18" charset="0"/>
                            </a:rPr>
                            <m:t>2</m:t>
                          </m:r>
                        </m:deg>
                        <m:e>
                          <m:sSup>
                            <m:sSupPr>
                              <m:ctrlPr>
                                <a:rPr lang="en-AU" sz="4400" b="0" i="1" smtClean="0">
                                  <a:latin typeface="Cambria Math" panose="02040503050406030204" pitchFamily="18" charset="0"/>
                                </a:rPr>
                              </m:ctrlPr>
                            </m:sSupPr>
                            <m:e>
                              <m:r>
                                <a:rPr lang="en-AU" sz="4400" b="0" i="1" smtClean="0">
                                  <a:latin typeface="Cambria Math" panose="02040503050406030204" pitchFamily="18" charset="0"/>
                                </a:rPr>
                                <m:t>𝑥</m:t>
                              </m:r>
                            </m:e>
                            <m:sup>
                              <m:r>
                                <a:rPr lang="en-AU" sz="4400" b="0" i="1" smtClean="0">
                                  <a:latin typeface="Cambria Math" panose="02040503050406030204" pitchFamily="18" charset="0"/>
                                </a:rPr>
                                <m:t>3</m:t>
                              </m:r>
                            </m:sup>
                          </m:sSup>
                        </m:e>
                      </m:rad>
                    </m:oMath>
                  </m:oMathPara>
                </a14:m>
                <a:endParaRPr lang="en-AU" sz="4400" dirty="0">
                  <a:latin typeface="+mn-lt"/>
                </a:endParaRPr>
              </a:p>
            </p:txBody>
          </p:sp>
        </mc:Choice>
        <mc:Fallback xmlns="">
          <p:sp>
            <p:nvSpPr>
              <p:cNvPr id="5" name="Text Placeholder 4">
                <a:extLst>
                  <a:ext uri="{FF2B5EF4-FFF2-40B4-BE49-F238E27FC236}">
                    <a16:creationId xmlns:a16="http://schemas.microsoft.com/office/drawing/2014/main" id="{5530153B-C7C7-F642-5FBB-A2F2ACDF8434}"/>
                  </a:ext>
                </a:extLst>
              </p:cNvPr>
              <p:cNvSpPr>
                <a:spLocks noGrp="1" noRot="1" noChangeAspect="1" noMove="1" noResize="1" noEditPoints="1" noAdjustHandles="1" noChangeArrowheads="1" noChangeShapeType="1" noTextEdit="1"/>
              </p:cNvSpPr>
              <p:nvPr>
                <p:ph type="body" sz="quarter" idx="17"/>
              </p:nvPr>
            </p:nvSpPr>
            <p:spPr>
              <a:xfrm>
                <a:off x="348000" y="4367464"/>
                <a:ext cx="11484000" cy="1693702"/>
              </a:xfr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F756598-C9CD-413A-B5B8-50D5EA9DC85F}"/>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82820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Mathematics MASTER 11-12 PowerPoint NEW</Template>
  <TotalTime>1</TotalTime>
  <Words>945</Words>
  <Application>Microsoft Office PowerPoint</Application>
  <PresentationFormat>Widescreen</PresentationFormat>
  <Paragraphs>111</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Public Sans</vt:lpstr>
      <vt:lpstr>Calibri</vt:lpstr>
      <vt:lpstr>Cambria Math</vt:lpstr>
      <vt:lpstr>Arial</vt:lpstr>
      <vt:lpstr>Times New Roman</vt:lpstr>
      <vt:lpstr>NSWG Corporate</vt:lpstr>
      <vt:lpstr>Negative and fractional indices</vt:lpstr>
      <vt:lpstr>Learning intentions and success criteria</vt:lpstr>
      <vt:lpstr>Connecting learning</vt:lpstr>
      <vt:lpstr>Index laws (1)</vt:lpstr>
      <vt:lpstr>Index laws (2)</vt:lpstr>
      <vt:lpstr>Index laws (3)</vt:lpstr>
      <vt:lpstr>Index laws (4)</vt:lpstr>
      <vt:lpstr>Index laws (5)</vt:lpstr>
      <vt:lpstr>Index laws (6)</vt:lpstr>
      <vt:lpstr>Index laws (7)</vt:lpstr>
      <vt:lpstr>Releasing responsibility</vt:lpstr>
      <vt:lpstr>Index laws (8)</vt:lpstr>
      <vt:lpstr>Index laws (9)</vt:lpstr>
      <vt:lpstr>Index laws (10)</vt:lpstr>
      <vt:lpstr>Index laws (11)</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4 – Negative and fractional indices, slide deck – Mathematics Advanced</dc:title>
  <dc:creator>NSW Department of Education</dc:creator>
  <dcterms:created xsi:type="dcterms:W3CDTF">2025-12-03T00:14:39Z</dcterms:created>
  <dcterms:modified xsi:type="dcterms:W3CDTF">2025-12-09T00:50:39Z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2025-12-03T00:15:48Z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511bbf70-881c-4941-828e-3617f4d073fa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