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6505" r:id="rId2"/>
    <p:sldId id="26383" r:id="rId3"/>
    <p:sldId id="26506" r:id="rId4"/>
    <p:sldId id="289" r:id="rId5"/>
    <p:sldId id="360" r:id="rId6"/>
    <p:sldId id="361" r:id="rId7"/>
  </p:sldIdLst>
  <p:sldSz cx="12192000" cy="6858000"/>
  <p:notesSz cx="6858000" cy="9144000"/>
  <p:embeddedFontLst>
    <p:embeddedFont>
      <p:font typeface="Cambria Math" panose="02040503050406030204" pitchFamily="18" charset="0"/>
      <p:regular r:id="rId10"/>
    </p:embeddedFont>
    <p:embeddedFont>
      <p:font typeface="Public Sans" pitchFamily="2" charset="0"/>
      <p:regular r:id="rId11"/>
      <p:bold r:id="rId12"/>
      <p:italic r:id="rId13"/>
      <p:bold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FB6664F6-0480-2BED-BC34-E3CF4005A9EE}" name="Leena Ryan" initials="LR" userId="S::Leena.Ryan1@det.nsw.edu.au::9c67d486-9172-40ac-ba38-ccc164a357a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AA614-8141-4E53-AFBD-42498213D8A6}" v="1" dt="2025-12-09T00:47:59.13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81" autoAdjust="0"/>
  </p:normalViewPr>
  <p:slideViewPr>
    <p:cSldViewPr snapToGrid="0">
      <p:cViewPr varScale="1">
        <p:scale>
          <a:sx n="58" d="100"/>
          <a:sy n="58" d="100"/>
        </p:scale>
        <p:origin x="108" y="4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oleObject" Target="https://schoolsnsw.sharepoint.com/sites/SecondarySTEM/Shared%20Documents/Mathematics/Drafts/Year%2011%20Advanced/Unit%205%20-Foundations%20of%20differentiation/lesson%201%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46891848406854E-2"/>
          <c:y val="1.7714629474313886E-2"/>
          <c:w val="0.88351568230712296"/>
          <c:h val="0.80371054733821257"/>
        </c:manualLayout>
      </c:layout>
      <c:lineChart>
        <c:grouping val="standard"/>
        <c:varyColors val="0"/>
        <c:ser>
          <c:idx val="0"/>
          <c:order val="0"/>
          <c:tx>
            <c:strRef>
              <c:f>Sheet3!$B$9</c:f>
              <c:strCache>
                <c:ptCount val="1"/>
                <c:pt idx="0">
                  <c:v>Camden</c:v>
                </c:pt>
              </c:strCache>
            </c:strRef>
          </c:tx>
          <c:spPr>
            <a:ln w="28575" cap="rnd">
              <a:solidFill>
                <a:schemeClr val="accent1"/>
              </a:solidFill>
              <a:round/>
            </a:ln>
            <a:effectLst/>
          </c:spPr>
          <c:marker>
            <c:symbol val="none"/>
          </c:marker>
          <c:cat>
            <c:numRef>
              <c:f>Sheet3!$C$8:$D$8</c:f>
              <c:numCache>
                <c:formatCode>General</c:formatCode>
                <c:ptCount val="2"/>
                <c:pt idx="0">
                  <c:v>2001</c:v>
                </c:pt>
                <c:pt idx="1">
                  <c:v>2024</c:v>
                </c:pt>
              </c:numCache>
            </c:numRef>
          </c:cat>
          <c:val>
            <c:numRef>
              <c:f>Sheet3!$C$9:$D$9</c:f>
              <c:numCache>
                <c:formatCode>General</c:formatCode>
                <c:ptCount val="2"/>
                <c:pt idx="0">
                  <c:v>45167</c:v>
                </c:pt>
                <c:pt idx="1">
                  <c:v>141133</c:v>
                </c:pt>
              </c:numCache>
            </c:numRef>
          </c:val>
          <c:smooth val="0"/>
          <c:extLst>
            <c:ext xmlns:c16="http://schemas.microsoft.com/office/drawing/2014/chart" uri="{C3380CC4-5D6E-409C-BE32-E72D297353CC}">
              <c16:uniqueId val="{00000000-2CEB-4016-8653-6F8656A0CD80}"/>
            </c:ext>
          </c:extLst>
        </c:ser>
        <c:ser>
          <c:idx val="1"/>
          <c:order val="1"/>
          <c:tx>
            <c:strRef>
              <c:f>Sheet3!$B$10</c:f>
              <c:strCache>
                <c:ptCount val="1"/>
                <c:pt idx="0">
                  <c:v>Maitland</c:v>
                </c:pt>
              </c:strCache>
            </c:strRef>
          </c:tx>
          <c:spPr>
            <a:ln w="28575" cap="rnd">
              <a:solidFill>
                <a:schemeClr val="accent2"/>
              </a:solidFill>
              <a:round/>
            </a:ln>
            <a:effectLst/>
          </c:spPr>
          <c:marker>
            <c:symbol val="none"/>
          </c:marker>
          <c:cat>
            <c:numRef>
              <c:f>Sheet3!$C$8:$D$8</c:f>
              <c:numCache>
                <c:formatCode>General</c:formatCode>
                <c:ptCount val="2"/>
                <c:pt idx="0">
                  <c:v>2001</c:v>
                </c:pt>
                <c:pt idx="1">
                  <c:v>2024</c:v>
                </c:pt>
              </c:numCache>
            </c:numRef>
          </c:cat>
          <c:val>
            <c:numRef>
              <c:f>Sheet3!$C$10:$D$10</c:f>
              <c:numCache>
                <c:formatCode>General</c:formatCode>
                <c:ptCount val="2"/>
                <c:pt idx="0">
                  <c:v>56055</c:v>
                </c:pt>
                <c:pt idx="1">
                  <c:v>98163</c:v>
                </c:pt>
              </c:numCache>
            </c:numRef>
          </c:val>
          <c:smooth val="0"/>
          <c:extLst>
            <c:ext xmlns:c16="http://schemas.microsoft.com/office/drawing/2014/chart" uri="{C3380CC4-5D6E-409C-BE32-E72D297353CC}">
              <c16:uniqueId val="{00000001-2CEB-4016-8653-6F8656A0CD80}"/>
            </c:ext>
          </c:extLst>
        </c:ser>
        <c:dLbls>
          <c:showLegendKey val="0"/>
          <c:showVal val="0"/>
          <c:showCatName val="0"/>
          <c:showSerName val="0"/>
          <c:showPercent val="0"/>
          <c:showBubbleSize val="0"/>
        </c:dLbls>
        <c:smooth val="0"/>
        <c:axId val="1363685600"/>
        <c:axId val="1363689440"/>
      </c:lineChart>
      <c:catAx>
        <c:axId val="136368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3689440"/>
        <c:crosses val="autoZero"/>
        <c:auto val="1"/>
        <c:lblAlgn val="ctr"/>
        <c:lblOffset val="100"/>
        <c:noMultiLvlLbl val="0"/>
      </c:catAx>
      <c:valAx>
        <c:axId val="1363689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3685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Modelling change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Foundations of differentiation</a:t>
            </a:r>
          </a:p>
        </p:txBody>
      </p:sp>
      <p:pic>
        <p:nvPicPr>
          <p:cNvPr id="5" name="Picture Placeholder 4" descr="A group of people in a classroom.">
            <a:extLst>
              <a:ext uri="{FF2B5EF4-FFF2-40B4-BE49-F238E27FC236}">
                <a16:creationId xmlns:a16="http://schemas.microsoft.com/office/drawing/2014/main" id="{C51042A8-984C-E7B2-0DBA-936610803E9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92466"/>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To understand the significance of the gradient as the rate of change in a linear model.</a:t>
            </a:r>
          </a:p>
          <a:p>
            <a:pPr marL="342900" lvl="0" indent="-342900">
              <a:lnSpc>
                <a:spcPct val="150000"/>
              </a:lnSpc>
              <a:spcAft>
                <a:spcPts val="1200"/>
              </a:spcAft>
              <a:buFont typeface="Arial" panose="020B0604020202020204" pitchFamily="34" charset="0"/>
              <a:buChar char="•"/>
            </a:pPr>
            <a:r>
              <a:rPr lang="en-AU" sz="2000" dirty="0"/>
              <a:t>To be able to determine the rate of change for both linear functions and non-linear functions. </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I can calculate the rate of change for linear functions in real-life examples.</a:t>
            </a:r>
          </a:p>
          <a:p>
            <a:pPr marL="342900" lvl="0" indent="-342900">
              <a:lnSpc>
                <a:spcPct val="150000"/>
              </a:lnSpc>
              <a:spcAft>
                <a:spcPts val="1200"/>
              </a:spcAft>
              <a:buFont typeface="Arial" panose="020B0604020202020204" pitchFamily="34" charset="0"/>
              <a:buChar char="•"/>
            </a:pPr>
            <a:r>
              <a:rPr lang="en-AU" sz="2000" dirty="0"/>
              <a:t>I can explain why the rate of change for non-linear functions varies.</a:t>
            </a:r>
          </a:p>
          <a:p>
            <a:pPr marL="342900" lvl="0" indent="-342900">
              <a:lnSpc>
                <a:spcPct val="150000"/>
              </a:lnSpc>
              <a:spcAft>
                <a:spcPts val="1200"/>
              </a:spcAft>
              <a:buFont typeface="Arial" panose="020B0604020202020204" pitchFamily="34" charset="0"/>
              <a:buChar char="•"/>
            </a:pPr>
            <a:r>
              <a:rPr lang="en-AU" sz="2000" dirty="0"/>
              <a:t>I can estimate the instantaneous rate of change at a point on a non-linear graph.</a:t>
            </a:r>
          </a:p>
          <a:p>
            <a:pPr marL="342900" lvl="0" indent="-342900">
              <a:lnSpc>
                <a:spcPct val="150000"/>
              </a:lnSpc>
              <a:spcAft>
                <a:spcPts val="1200"/>
              </a:spcAft>
              <a:buFont typeface="Arial" panose="020B0604020202020204" pitchFamily="34" charset="0"/>
              <a:buChar char="•"/>
            </a:pPr>
            <a:r>
              <a:rPr lang="en-AU" sz="2000" dirty="0"/>
              <a:t>I can identify areas of fast growth, slow growth and similar growth in non-linear models.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Population change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Camden and Maitland – 2 data points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graphicFrame>
        <p:nvGraphicFramePr>
          <p:cNvPr id="2" name="Chart 1" descr="Graph showing the straight line growth in population of Maitland and Camden">
            <a:extLst>
              <a:ext uri="{FF2B5EF4-FFF2-40B4-BE49-F238E27FC236}">
                <a16:creationId xmlns:a16="http://schemas.microsoft.com/office/drawing/2014/main" id="{D6321EF8-7768-F172-97AA-806AA3FC6125}"/>
              </a:ext>
            </a:extLst>
          </p:cNvPr>
          <p:cNvGraphicFramePr/>
          <p:nvPr>
            <p:extLst>
              <p:ext uri="{D42A27DB-BD31-4B8C-83A1-F6EECF244321}">
                <p14:modId xmlns:p14="http://schemas.microsoft.com/office/powerpoint/2010/main" val="3349678121"/>
              </p:ext>
            </p:extLst>
          </p:nvPr>
        </p:nvGraphicFramePr>
        <p:xfrm>
          <a:off x="360000" y="1610700"/>
          <a:ext cx="7808640" cy="501443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FFF555E-A4E5-38EA-7F01-275564D91826}"/>
                  </a:ext>
                </a:extLst>
              </p:cNvPr>
              <p:cNvSpPr txBox="1"/>
              <p:nvPr/>
            </p:nvSpPr>
            <p:spPr>
              <a:xfrm>
                <a:off x="8443142" y="360000"/>
                <a:ext cx="2680858" cy="2954700"/>
              </a:xfrm>
              <a:prstGeom prst="rect">
                <a:avLst/>
              </a:prstGeom>
              <a:noFill/>
              <a:ln w="28575">
                <a:solidFill>
                  <a:schemeClr val="accent1"/>
                </a:solidFill>
              </a:ln>
            </p:spPr>
            <p:txBody>
              <a:bodyPr wrap="none" lIns="182880" tIns="182880" rIns="182880" bIns="182880" rtlCol="0">
                <a:noAutofit/>
              </a:bodyPr>
              <a:lstStyle/>
              <a:p>
                <a:pPr algn="l">
                  <a:lnSpc>
                    <a:spcPct val="114000"/>
                  </a:lnSpc>
                  <a:spcAft>
                    <a:spcPts val="600"/>
                  </a:spcAft>
                </a:pPr>
                <a:r>
                  <a:rPr lang="en-AU" sz="1600" b="1" dirty="0"/>
                  <a:t>Camden</a:t>
                </a:r>
              </a:p>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𝑚</m:t>
                      </m:r>
                      <m:r>
                        <m:rPr>
                          <m:aln/>
                        </m:rPr>
                        <a:rPr lang="en-AU" sz="1600" b="0" i="1" smtClean="0">
                          <a:latin typeface="Cambria Math" panose="02040503050406030204" pitchFamily="18" charset="0"/>
                        </a:rPr>
                        <m:t>=</m:t>
                      </m:r>
                      <m:f>
                        <m:fPr>
                          <m:ctrlPr>
                            <a:rPr lang="en-AU"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𝑦</m:t>
                          </m:r>
                        </m:num>
                        <m:den>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den>
                      </m:f>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f>
                        <m:fPr>
                          <m:ctrlPr>
                            <a:rPr lang="en-AU"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141133−45167</m:t>
                          </m:r>
                        </m:num>
                        <m:den>
                          <m:r>
                            <a:rPr lang="en-AU" sz="1600" b="0" i="1" smtClean="0">
                              <a:latin typeface="Cambria Math" panose="02040503050406030204" pitchFamily="18" charset="0"/>
                              <a:ea typeface="Cambria Math" panose="02040503050406030204" pitchFamily="18" charset="0"/>
                            </a:rPr>
                            <m:t>2024−2021</m:t>
                          </m:r>
                        </m:den>
                      </m:f>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f>
                        <m:fPr>
                          <m:ctrlPr>
                            <a:rPr lang="en-AU"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95966</m:t>
                          </m:r>
                        </m:num>
                        <m:den>
                          <m:r>
                            <a:rPr lang="en-AU" sz="1600" b="0" i="1" smtClean="0">
                              <a:latin typeface="Cambria Math" panose="02040503050406030204" pitchFamily="18" charset="0"/>
                              <a:ea typeface="Cambria Math" panose="02040503050406030204" pitchFamily="18" charset="0"/>
                            </a:rPr>
                            <m:t>23</m:t>
                          </m:r>
                        </m:den>
                      </m:f>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4172</m:t>
                      </m:r>
                    </m:oMath>
                    <m:oMath xmlns:m="http://schemas.openxmlformats.org/officeDocument/2006/math">
                      <m:r>
                        <m:rPr>
                          <m:aln/>
                        </m:rPr>
                        <a:rPr lang="en-AU" sz="1600" b="0" i="1" smtClean="0">
                          <a:latin typeface="Cambria Math" panose="02040503050406030204" pitchFamily="18" charset="0"/>
                        </a:rPr>
                        <m:t>≈</m:t>
                      </m:r>
                      <m:r>
                        <a:rPr lang="en-AU" sz="1600" b="0" i="1" smtClean="0">
                          <a:latin typeface="Cambria Math" panose="02040503050406030204" pitchFamily="18" charset="0"/>
                        </a:rPr>
                        <m:t>4200 (2 </m:t>
                      </m:r>
                      <m:r>
                        <a:rPr lang="en-AU" sz="1600" b="0" i="1" smtClean="0">
                          <a:latin typeface="Cambria Math" panose="02040503050406030204" pitchFamily="18" charset="0"/>
                        </a:rPr>
                        <m:t>𝑠</m:t>
                      </m:r>
                      <m:r>
                        <a:rPr lang="en-AU" sz="1600" b="0" i="1" smtClean="0">
                          <a:latin typeface="Cambria Math" panose="02040503050406030204" pitchFamily="18" charset="0"/>
                        </a:rPr>
                        <m:t>.</m:t>
                      </m:r>
                      <m:r>
                        <a:rPr lang="en-AU" sz="1600" b="0" i="1" smtClean="0">
                          <a:latin typeface="Cambria Math" panose="02040503050406030204" pitchFamily="18" charset="0"/>
                        </a:rPr>
                        <m:t>𝑓</m:t>
                      </m:r>
                      <m:r>
                        <a:rPr lang="en-AU" sz="1600" b="0" i="1" smtClean="0">
                          <a:latin typeface="Cambria Math" panose="02040503050406030204" pitchFamily="18" charset="0"/>
                        </a:rPr>
                        <m:t>.)</m:t>
                      </m:r>
                    </m:oMath>
                  </m:oMathPara>
                </a14:m>
                <a:endParaRPr lang="en-AU" sz="1600" dirty="0"/>
              </a:p>
            </p:txBody>
          </p:sp>
        </mc:Choice>
        <mc:Fallback xmlns="">
          <p:sp>
            <p:nvSpPr>
              <p:cNvPr id="5" name="TextBox 4">
                <a:extLst>
                  <a:ext uri="{FF2B5EF4-FFF2-40B4-BE49-F238E27FC236}">
                    <a16:creationId xmlns:a16="http://schemas.microsoft.com/office/drawing/2014/main" id="{0FFF555E-A4E5-38EA-7F01-275564D91826}"/>
                  </a:ext>
                </a:extLst>
              </p:cNvPr>
              <p:cNvSpPr txBox="1">
                <a:spLocks noRot="1" noChangeAspect="1" noMove="1" noResize="1" noEditPoints="1" noAdjustHandles="1" noChangeArrowheads="1" noChangeShapeType="1" noTextEdit="1"/>
              </p:cNvSpPr>
              <p:nvPr/>
            </p:nvSpPr>
            <p:spPr>
              <a:xfrm>
                <a:off x="8443142" y="360000"/>
                <a:ext cx="2680858" cy="2954700"/>
              </a:xfrm>
              <a:prstGeom prst="rect">
                <a:avLst/>
              </a:prstGeom>
              <a:blipFill>
                <a:blip r:embed="rId5"/>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C26533A-DA2B-0305-96DF-BAB26537A20B}"/>
                  </a:ext>
                </a:extLst>
              </p:cNvPr>
              <p:cNvSpPr txBox="1"/>
              <p:nvPr/>
            </p:nvSpPr>
            <p:spPr>
              <a:xfrm>
                <a:off x="8443142" y="3670438"/>
                <a:ext cx="2680858" cy="2954700"/>
              </a:xfrm>
              <a:prstGeom prst="rect">
                <a:avLst/>
              </a:prstGeom>
              <a:noFill/>
              <a:ln w="28575">
                <a:solidFill>
                  <a:schemeClr val="accent2"/>
                </a:solidFill>
              </a:ln>
            </p:spPr>
            <p:txBody>
              <a:bodyPr wrap="none" lIns="182880" tIns="182880" rIns="182880" bIns="182880" rtlCol="0">
                <a:noAutofit/>
              </a:bodyPr>
              <a:lstStyle/>
              <a:p>
                <a:pPr algn="l">
                  <a:lnSpc>
                    <a:spcPct val="114000"/>
                  </a:lnSpc>
                  <a:spcAft>
                    <a:spcPts val="600"/>
                  </a:spcAft>
                </a:pPr>
                <a:r>
                  <a:rPr lang="en-AU" sz="1600" b="1" dirty="0"/>
                  <a:t>Maitland</a:t>
                </a:r>
              </a:p>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𝑚</m:t>
                      </m:r>
                      <m:r>
                        <m:rPr>
                          <m:aln/>
                        </m:rPr>
                        <a:rPr lang="en-AU" sz="1600" b="0" i="1" smtClean="0">
                          <a:latin typeface="Cambria Math" panose="02040503050406030204" pitchFamily="18" charset="0"/>
                        </a:rPr>
                        <m:t>=</m:t>
                      </m:r>
                      <m:f>
                        <m:fPr>
                          <m:ctrlPr>
                            <a:rPr lang="en-AU"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𝑦</m:t>
                          </m:r>
                        </m:num>
                        <m:den>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den>
                      </m:f>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f>
                        <m:fPr>
                          <m:ctrlPr>
                            <a:rPr lang="en-AU"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98163−56055</m:t>
                          </m:r>
                        </m:num>
                        <m:den>
                          <m:r>
                            <a:rPr lang="en-AU" sz="1600" b="0" i="1" smtClean="0">
                              <a:latin typeface="Cambria Math" panose="02040503050406030204" pitchFamily="18" charset="0"/>
                              <a:ea typeface="Cambria Math" panose="02040503050406030204" pitchFamily="18" charset="0"/>
                            </a:rPr>
                            <m:t>2024−2021</m:t>
                          </m:r>
                        </m:den>
                      </m:f>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f>
                        <m:fPr>
                          <m:ctrlPr>
                            <a:rPr lang="en-AU"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42108</m:t>
                          </m:r>
                        </m:num>
                        <m:den>
                          <m:r>
                            <a:rPr lang="en-AU" sz="1600" b="0" i="1" smtClean="0">
                              <a:latin typeface="Cambria Math" panose="02040503050406030204" pitchFamily="18" charset="0"/>
                              <a:ea typeface="Cambria Math" panose="02040503050406030204" pitchFamily="18" charset="0"/>
                            </a:rPr>
                            <m:t>23</m:t>
                          </m:r>
                        </m:den>
                      </m:f>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1831</m:t>
                      </m:r>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1800 (2 </m:t>
                      </m:r>
                      <m:r>
                        <a:rPr lang="en-AU" sz="1600" b="0" i="1" smtClean="0">
                          <a:latin typeface="Cambria Math" panose="02040503050406030204" pitchFamily="18" charset="0"/>
                          <a:ea typeface="Cambria Math" panose="02040503050406030204" pitchFamily="18" charset="0"/>
                        </a:rPr>
                        <m:t>𝑠</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𝑓</m:t>
                      </m:r>
                      <m:r>
                        <a:rPr lang="en-AU" sz="1600" b="0" i="1" smtClean="0">
                          <a:latin typeface="Cambria Math" panose="02040503050406030204" pitchFamily="18" charset="0"/>
                          <a:ea typeface="Cambria Math" panose="02040503050406030204" pitchFamily="18" charset="0"/>
                        </a:rPr>
                        <m:t>.)</m:t>
                      </m:r>
                    </m:oMath>
                  </m:oMathPara>
                </a14:m>
                <a:endParaRPr lang="en-AU" sz="1600" dirty="0"/>
              </a:p>
            </p:txBody>
          </p:sp>
        </mc:Choice>
        <mc:Fallback xmlns="">
          <p:sp>
            <p:nvSpPr>
              <p:cNvPr id="6" name="TextBox 5">
                <a:extLst>
                  <a:ext uri="{FF2B5EF4-FFF2-40B4-BE49-F238E27FC236}">
                    <a16:creationId xmlns:a16="http://schemas.microsoft.com/office/drawing/2014/main" id="{BC26533A-DA2B-0305-96DF-BAB26537A20B}"/>
                  </a:ext>
                </a:extLst>
              </p:cNvPr>
              <p:cNvSpPr txBox="1">
                <a:spLocks noRot="1" noChangeAspect="1" noMove="1" noResize="1" noEditPoints="1" noAdjustHandles="1" noChangeArrowheads="1" noChangeShapeType="1" noTextEdit="1"/>
              </p:cNvSpPr>
              <p:nvPr/>
            </p:nvSpPr>
            <p:spPr>
              <a:xfrm>
                <a:off x="8443142" y="3670438"/>
                <a:ext cx="2680858" cy="2954700"/>
              </a:xfrm>
              <a:prstGeom prst="rect">
                <a:avLst/>
              </a:prstGeom>
              <a:blipFill>
                <a:blip r:embed="rId6"/>
                <a:stretch>
                  <a:fillRect/>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mn-lt"/>
                <a:ea typeface="Calibri" panose="020F0502020204030204" pitchFamily="34" charset="0"/>
              </a:rPr>
              <a:t>.</a:t>
            </a:r>
            <a:endParaRPr lang="en-AU" sz="1800"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NEW</Template>
  <TotalTime>1</TotalTime>
  <Words>680</Words>
  <Application>Microsoft Office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Cambria Math</vt:lpstr>
      <vt:lpstr>Public Sans</vt:lpstr>
      <vt:lpstr>Arial</vt:lpstr>
      <vt:lpstr>Times New Roman</vt:lpstr>
      <vt:lpstr>NSWG Corporate</vt:lpstr>
      <vt:lpstr>Modelling change</vt:lpstr>
      <vt:lpstr>Learning intentions and success criteria</vt:lpstr>
      <vt:lpstr>Connecting learning</vt:lpstr>
      <vt:lpstr>Population change</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3 – Modelling change, slide deck – Mathematics Advanced</dc:title>
  <dc:creator>NSW Department of Education</dc:creator>
  <dcterms:created xsi:type="dcterms:W3CDTF">2025-12-03T00:11:37Z</dcterms:created>
  <dcterms:modified xsi:type="dcterms:W3CDTF">2025-12-09T00:48:52Z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2025-12-03T00:12:07Z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c2dd32c1-8a8c-4672-ad40-0939a043de55</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