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6505" r:id="rId2"/>
    <p:sldId id="26383" r:id="rId3"/>
    <p:sldId id="271" r:id="rId4"/>
    <p:sldId id="26507" r:id="rId5"/>
    <p:sldId id="26506" r:id="rId6"/>
    <p:sldId id="26527" r:id="rId7"/>
    <p:sldId id="289" r:id="rId8"/>
    <p:sldId id="26528" r:id="rId9"/>
    <p:sldId id="360" r:id="rId10"/>
    <p:sldId id="361" r:id="rId11"/>
  </p:sldIdLst>
  <p:sldSz cx="12192000" cy="6858000"/>
  <p:notesSz cx="6858000" cy="9144000"/>
  <p:embeddedFontLst>
    <p:embeddedFont>
      <p:font typeface="Cambria Math" panose="02040503050406030204" pitchFamily="18" charset="0"/>
      <p:regular r:id="rId14"/>
    </p:embeddedFont>
    <p:embeddedFont>
      <p:font typeface="Public Sans" pitchFamily="2" charset="0"/>
      <p:regular r:id="rId15"/>
      <p:bold r:id="rId16"/>
      <p:italic r:id="rId17"/>
      <p:bold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1B128-574A-4E59-BE5E-2972427AA8EC}" v="1" dt="2025-12-09T00:46:22.36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41" autoAdjust="0"/>
  </p:normalViewPr>
  <p:slideViewPr>
    <p:cSldViewPr snapToGrid="0">
      <p:cViewPr varScale="1">
        <p:scale>
          <a:sx n="59" d="100"/>
          <a:sy n="59" d="100"/>
        </p:scale>
        <p:origin x="84" y="486"/>
      </p:cViewPr>
      <p:guideLst>
        <p:guide orient="horz" pos="2160"/>
        <p:guide pos="3863"/>
      </p:guideLst>
    </p:cSldViewPr>
  </p:slideViewPr>
  <p:outlineViewPr>
    <p:cViewPr>
      <p:scale>
        <a:sx n="33" d="100"/>
        <a:sy n="33" d="100"/>
      </p:scale>
      <p:origin x="0" y="-19602"/>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9/12/2025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9/12/2025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A03FB-D827-014A-0619-A40212F7B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A88ED-4BCE-C24B-9C39-C8ABDBCE7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3B700E-65D7-3634-715A-310547A8E9D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B668EFF-92D8-E82A-232D-7142AF894119}"/>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66182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Instantaneous speed</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Foundations of differentiation </a:t>
            </a:r>
          </a:p>
        </p:txBody>
      </p:sp>
      <p:pic>
        <p:nvPicPr>
          <p:cNvPr id="6" name="Picture Placeholder 5" descr="A group of people in a classroom.">
            <a:extLst>
              <a:ext uri="{FF2B5EF4-FFF2-40B4-BE49-F238E27FC236}">
                <a16:creationId xmlns:a16="http://schemas.microsoft.com/office/drawing/2014/main" id="{DA62EC36-24A7-E2B5-E6EE-CF89B1C4D0D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444500" y="2013786"/>
            <a:ext cx="11303000" cy="42883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285750" lvl="0" indent="-285750">
              <a:lnSpc>
                <a:spcPct val="150000"/>
              </a:lnSpc>
              <a:spcAft>
                <a:spcPts val="1200"/>
              </a:spcAft>
              <a:buFont typeface="Arial" panose="020B0604020202020204" pitchFamily="34" charset="0"/>
              <a:buChar char="•"/>
            </a:pPr>
            <a:r>
              <a:rPr lang="en-AU" sz="1800" dirty="0"/>
              <a:t>To understand the difference between average speed and instantaneous speed.</a:t>
            </a:r>
          </a:p>
          <a:p>
            <a:pPr marL="285750" lvl="0" indent="-285750">
              <a:lnSpc>
                <a:spcPct val="150000"/>
              </a:lnSpc>
              <a:spcAft>
                <a:spcPts val="1200"/>
              </a:spcAft>
              <a:buFont typeface="Arial" panose="020B0604020202020204" pitchFamily="34" charset="0"/>
              <a:buChar char="•"/>
            </a:pPr>
            <a:r>
              <a:rPr lang="en-AU" sz="1800" dirty="0"/>
              <a:t>To be able to use a distance–time graph to estimate instantaneous speed.</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285750" lvl="0" indent="-285750">
              <a:lnSpc>
                <a:spcPct val="150000"/>
              </a:lnSpc>
              <a:spcAft>
                <a:spcPts val="1200"/>
              </a:spcAft>
              <a:buFont typeface="Arial" panose="020B0604020202020204" pitchFamily="34" charset="0"/>
              <a:buChar char="•"/>
            </a:pPr>
            <a:r>
              <a:rPr lang="en-AU" sz="1800" dirty="0"/>
              <a:t>I can describe the difference between average speed and instantaneous speed.</a:t>
            </a:r>
          </a:p>
          <a:p>
            <a:pPr marL="285750" lvl="0" indent="-285750">
              <a:lnSpc>
                <a:spcPct val="150000"/>
              </a:lnSpc>
              <a:spcAft>
                <a:spcPts val="1200"/>
              </a:spcAft>
              <a:buFont typeface="Arial" panose="020B0604020202020204" pitchFamily="34" charset="0"/>
              <a:buChar char="•"/>
            </a:pPr>
            <a:r>
              <a:rPr lang="en-AU" sz="1800" dirty="0"/>
              <a:t>I can approximate instantaneous speed using average speed over a short time interval.</a:t>
            </a:r>
          </a:p>
          <a:p>
            <a:pPr marL="285750" indent="-285750">
              <a:lnSpc>
                <a:spcPct val="150000"/>
              </a:lnSpc>
              <a:spcAft>
                <a:spcPts val="1200"/>
              </a:spcAft>
              <a:buFont typeface="Arial" panose="020B0604020202020204" pitchFamily="34" charset="0"/>
              <a:buChar char="•"/>
            </a:pPr>
            <a:r>
              <a:rPr lang="en-AU" sz="1800" dirty="0"/>
              <a:t>I can explain why calculating average speed over smaller time intervals gives better approximations of instantaneous speed.</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Speed cameras</a:t>
            </a:r>
          </a:p>
        </p:txBody>
      </p:sp>
      <p:pic>
        <p:nvPicPr>
          <p:cNvPr id="9" name="Picture 8" descr="A sign on the side of a road reading mobile speed camera ahead. ">
            <a:extLst>
              <a:ext uri="{FF2B5EF4-FFF2-40B4-BE49-F238E27FC236}">
                <a16:creationId xmlns:a16="http://schemas.microsoft.com/office/drawing/2014/main" id="{06BD02C5-A74B-D7C0-F3EF-869983A70B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910" y="1980464"/>
            <a:ext cx="5450640" cy="4087980"/>
          </a:xfrm>
          <a:prstGeom prst="rect">
            <a:avLst/>
          </a:prstGeom>
        </p:spPr>
      </p:pic>
      <p:sp>
        <p:nvSpPr>
          <p:cNvPr id="16" name="TextBox 15">
            <a:extLst>
              <a:ext uri="{FF2B5EF4-FFF2-40B4-BE49-F238E27FC236}">
                <a16:creationId xmlns:a16="http://schemas.microsoft.com/office/drawing/2014/main" id="{E2CE256C-7B0D-A75A-BB4B-F21461851D30}"/>
              </a:ext>
            </a:extLst>
          </p:cNvPr>
          <p:cNvSpPr txBox="1"/>
          <p:nvPr/>
        </p:nvSpPr>
        <p:spPr>
          <a:xfrm>
            <a:off x="1296001" y="1345964"/>
            <a:ext cx="3569660" cy="440100"/>
          </a:xfrm>
          <a:prstGeom prst="rect">
            <a:avLst/>
          </a:prstGeom>
          <a:noFill/>
        </p:spPr>
        <p:txBody>
          <a:bodyPr wrap="square" lIns="0" tIns="0" rIns="0" bIns="0" rtlCol="0">
            <a:noAutofit/>
          </a:bodyPr>
          <a:lstStyle/>
          <a:p>
            <a:pPr algn="l"/>
            <a:r>
              <a:rPr lang="en-AU" sz="2000" b="1" dirty="0"/>
              <a:t>Instantaneous speed camera</a:t>
            </a:r>
          </a:p>
        </p:txBody>
      </p:sp>
      <p:pic>
        <p:nvPicPr>
          <p:cNvPr id="15" name="Picture 14" descr="A road sign on the side of the road reading enforcing all vehicles average speed safety camera.">
            <a:extLst>
              <a:ext uri="{FF2B5EF4-FFF2-40B4-BE49-F238E27FC236}">
                <a16:creationId xmlns:a16="http://schemas.microsoft.com/office/drawing/2014/main" id="{E6D96155-013F-3474-46F2-1096D5C032E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71455" y="1980464"/>
            <a:ext cx="5472545" cy="4104409"/>
          </a:xfrm>
          <a:prstGeom prst="rect">
            <a:avLst/>
          </a:prstGeom>
        </p:spPr>
      </p:pic>
      <p:sp>
        <p:nvSpPr>
          <p:cNvPr id="17" name="TextBox 16">
            <a:extLst>
              <a:ext uri="{FF2B5EF4-FFF2-40B4-BE49-F238E27FC236}">
                <a16:creationId xmlns:a16="http://schemas.microsoft.com/office/drawing/2014/main" id="{CCE86102-FC54-4EB6-6E7D-E88ABFB3F16E}"/>
              </a:ext>
            </a:extLst>
          </p:cNvPr>
          <p:cNvSpPr txBox="1"/>
          <p:nvPr/>
        </p:nvSpPr>
        <p:spPr>
          <a:xfrm>
            <a:off x="7654537" y="1336728"/>
            <a:ext cx="2877582" cy="440100"/>
          </a:xfrm>
          <a:prstGeom prst="rect">
            <a:avLst/>
          </a:prstGeom>
          <a:noFill/>
        </p:spPr>
        <p:txBody>
          <a:bodyPr wrap="square" lIns="0" tIns="0" rIns="0" bIns="0" rtlCol="0">
            <a:noAutofit/>
          </a:bodyPr>
          <a:lstStyle/>
          <a:p>
            <a:pPr algn="l"/>
            <a:r>
              <a:rPr lang="en-AU" sz="2000" b="1" dirty="0"/>
              <a:t>Average speed camera</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313AED-AD0C-06E2-D06F-CE90A19CAAF4}"/>
              </a:ext>
            </a:extLst>
          </p:cNvPr>
          <p:cNvSpPr>
            <a:spLocks noGrp="1"/>
          </p:cNvSpPr>
          <p:nvPr>
            <p:ph type="title"/>
          </p:nvPr>
        </p:nvSpPr>
        <p:spPr/>
        <p:txBody>
          <a:bodyPr/>
          <a:lstStyle/>
          <a:p>
            <a:r>
              <a:rPr lang="en-AU" dirty="0">
                <a:latin typeface="+mj-lt"/>
              </a:rPr>
              <a:t>Car journey</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AFBE1DE9-84EF-678D-0417-1D8F8BA950B3}"/>
                  </a:ext>
                </a:extLst>
              </p:cNvPr>
              <p:cNvSpPr>
                <a:spLocks noGrp="1"/>
              </p:cNvSpPr>
              <p:nvPr>
                <p:ph type="body" sz="quarter" idx="18"/>
              </p:nvPr>
            </p:nvSpPr>
            <p:spPr>
              <a:xfrm>
                <a:off x="348000" y="905601"/>
                <a:ext cx="11483999" cy="691900"/>
              </a:xfrm>
            </p:spPr>
            <p:txBody>
              <a:bodyPr/>
              <a:lstStyle/>
              <a:p>
                <a:pPr>
                  <a:lnSpc>
                    <a:spcPct val="100000"/>
                  </a:lnSpc>
                </a:pPr>
                <a14:m>
                  <m:oMathPara xmlns:m="http://schemas.openxmlformats.org/officeDocument/2006/math">
                    <m:oMathParaPr>
                      <m:jc m:val="left"/>
                    </m:oMathParaPr>
                    <m:oMath xmlns:m="http://schemas.openxmlformats.org/officeDocument/2006/math">
                      <m:r>
                        <a:rPr lang="en-AU" sz="2400" i="1" dirty="0" smtClean="0">
                          <a:latin typeface="Cambria Math" panose="02040503050406030204" pitchFamily="18" charset="0"/>
                        </a:rPr>
                        <m:t>𝑑</m:t>
                      </m:r>
                      <m:r>
                        <a:rPr lang="en-AU" sz="2400" i="1" dirty="0" smtClean="0">
                          <a:latin typeface="Cambria Math" panose="02040503050406030204" pitchFamily="18" charset="0"/>
                        </a:rPr>
                        <m:t>(</m:t>
                      </m:r>
                      <m:r>
                        <a:rPr lang="en-AU" sz="2400" i="1" dirty="0" smtClean="0">
                          <a:latin typeface="Cambria Math" panose="02040503050406030204" pitchFamily="18" charset="0"/>
                        </a:rPr>
                        <m:t>𝑡</m:t>
                      </m:r>
                      <m:r>
                        <a:rPr lang="en-AU" sz="2400" i="1" dirty="0" smtClean="0">
                          <a:latin typeface="Cambria Math" panose="02040503050406030204" pitchFamily="18" charset="0"/>
                        </a:rPr>
                        <m:t>)=60</m:t>
                      </m:r>
                      <m:r>
                        <a:rPr lang="en-AU" sz="2400" b="0" i="1" smtClean="0">
                          <a:latin typeface="Cambria Math" panose="02040503050406030204" pitchFamily="18" charset="0"/>
                        </a:rPr>
                        <m:t>𝑡</m:t>
                      </m:r>
                    </m:oMath>
                  </m:oMathPara>
                </a14:m>
                <a:endParaRPr lang="en-AU" sz="2400" dirty="0">
                  <a:latin typeface="+mj-lt"/>
                </a:endParaRPr>
              </a:p>
            </p:txBody>
          </p:sp>
        </mc:Choice>
        <mc:Fallback xmlns="">
          <p:sp>
            <p:nvSpPr>
              <p:cNvPr id="4" name="Text Placeholder 3">
                <a:extLst>
                  <a:ext uri="{FF2B5EF4-FFF2-40B4-BE49-F238E27FC236}">
                    <a16:creationId xmlns:a16="http://schemas.microsoft.com/office/drawing/2014/main" id="{AFBE1DE9-84EF-678D-0417-1D8F8BA950B3}"/>
                  </a:ext>
                </a:extLst>
              </p:cNvPr>
              <p:cNvSpPr>
                <a:spLocks noGrp="1" noRot="1" noChangeAspect="1" noMove="1" noResize="1" noEditPoints="1" noAdjustHandles="1" noChangeArrowheads="1" noChangeShapeType="1" noTextEdit="1"/>
              </p:cNvSpPr>
              <p:nvPr>
                <p:ph type="body" sz="quarter" idx="18"/>
              </p:nvPr>
            </p:nvSpPr>
            <p:spPr>
              <a:xfrm>
                <a:off x="348000" y="905601"/>
                <a:ext cx="11483999" cy="691900"/>
              </a:xfrm>
              <a:blipFill>
                <a:blip r:embed="rId2"/>
                <a:stretch>
                  <a:fillRect/>
                </a:stretch>
              </a:blipFill>
            </p:spPr>
            <p:txBody>
              <a:bodyPr/>
              <a:lstStyle/>
              <a:p>
                <a:r>
                  <a:rPr lang="en-US">
                    <a:noFill/>
                  </a:rPr>
                  <a:t> </a:t>
                </a:r>
              </a:p>
            </p:txBody>
          </p:sp>
        </mc:Fallback>
      </mc:AlternateContent>
      <p:pic>
        <p:nvPicPr>
          <p:cNvPr id="9" name="Picture 8" descr="Distance time graph. D = 60t  for t = 0 to t = 3.">
            <a:extLst>
              <a:ext uri="{FF2B5EF4-FFF2-40B4-BE49-F238E27FC236}">
                <a16:creationId xmlns:a16="http://schemas.microsoft.com/office/drawing/2014/main" id="{999FE128-2AF2-BB43-F1E5-0C9E1D7339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5174" y="1669513"/>
            <a:ext cx="9081652" cy="5188487"/>
          </a:xfrm>
          <a:prstGeom prst="rect">
            <a:avLst/>
          </a:prstGeom>
        </p:spPr>
      </p:pic>
      <p:sp>
        <p:nvSpPr>
          <p:cNvPr id="2" name="Slide Number Placeholder 1">
            <a:extLst>
              <a:ext uri="{FF2B5EF4-FFF2-40B4-BE49-F238E27FC236}">
                <a16:creationId xmlns:a16="http://schemas.microsoft.com/office/drawing/2014/main" id="{2EB09C27-9048-E059-9B83-D0460E6956A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8921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Jogger’s journey (1)</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409419" y="1162800"/>
                <a:ext cx="11483998" cy="545600"/>
              </a:xfrm>
            </p:spPr>
            <p:txBody>
              <a:bodyPr/>
              <a:lstStyle/>
              <a:p>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𝑑</m:t>
                      </m:r>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𝑡</m:t>
                          </m:r>
                        </m:e>
                      </m:d>
                      <m:r>
                        <a:rPr lang="en-AU" sz="2400" b="0" i="1" smtClean="0">
                          <a:latin typeface="Cambria Math" panose="02040503050406030204" pitchFamily="18" charset="0"/>
                        </a:rPr>
                        <m:t>=3</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𝑡</m:t>
                          </m:r>
                        </m:e>
                        <m:sup>
                          <m:r>
                            <a:rPr lang="en-AU" sz="2400" b="0" i="1" smtClean="0">
                              <a:latin typeface="Cambria Math" panose="02040503050406030204" pitchFamily="18" charset="0"/>
                            </a:rPr>
                            <m:t>2</m:t>
                          </m:r>
                        </m:sup>
                      </m:sSup>
                      <m:r>
                        <a:rPr lang="en-AU" sz="2400" b="0" i="1" smtClean="0">
                          <a:latin typeface="Cambria Math" panose="02040503050406030204" pitchFamily="18" charset="0"/>
                        </a:rPr>
                        <m:t>+2</m:t>
                      </m:r>
                      <m:r>
                        <a:rPr lang="en-AU" sz="2400" b="0" i="1" smtClean="0">
                          <a:latin typeface="Cambria Math" panose="02040503050406030204" pitchFamily="18" charset="0"/>
                        </a:rPr>
                        <m:t>𝑡</m:t>
                      </m:r>
                    </m:oMath>
                  </m:oMathPara>
                </a14:m>
                <a:endParaRPr lang="en-AU" sz="2400" dirty="0">
                  <a:latin typeface="+mj-lt"/>
                </a:endParaRPr>
              </a:p>
            </p:txBody>
          </p:sp>
        </mc:Choice>
        <mc:Fallback xmlns="">
          <p:sp>
            <p:nvSpPr>
              <p:cNvPr id="13" name="Text Placeholder 12">
                <a:extLst>
                  <a:ext uri="{FF2B5EF4-FFF2-40B4-BE49-F238E27FC236}">
                    <a16:creationId xmlns:a16="http://schemas.microsoft.com/office/drawing/2014/main" id="{8AAB25FA-A5B5-093F-A0C9-EAE7963EEB09}"/>
                  </a:ext>
                </a:extLst>
              </p:cNvPr>
              <p:cNvSpPr>
                <a:spLocks noGrp="1" noRot="1" noChangeAspect="1" noMove="1" noResize="1" noEditPoints="1" noAdjustHandles="1" noChangeArrowheads="1" noChangeShapeType="1" noTextEdit="1"/>
              </p:cNvSpPr>
              <p:nvPr>
                <p:ph type="body" sz="quarter" idx="18"/>
              </p:nvPr>
            </p:nvSpPr>
            <p:spPr>
              <a:xfrm>
                <a:off x="409419" y="1162800"/>
                <a:ext cx="11483998" cy="545600"/>
              </a:xfrm>
              <a:blipFill>
                <a:blip r:embed="rId3"/>
                <a:stretch>
                  <a:fillRect t="-2247"/>
                </a:stretch>
              </a:blipFill>
            </p:spPr>
            <p:txBody>
              <a:bodyPr/>
              <a:lstStyle/>
              <a:p>
                <a:r>
                  <a:rPr lang="en-US">
                    <a:noFill/>
                  </a:rPr>
                  <a:t> </a:t>
                </a:r>
              </a:p>
            </p:txBody>
          </p:sp>
        </mc:Fallback>
      </mc:AlternateContent>
      <p:grpSp>
        <p:nvGrpSpPr>
          <p:cNvPr id="6" name="Group 5" descr="Graph of function with secant">
            <a:extLst>
              <a:ext uri="{FF2B5EF4-FFF2-40B4-BE49-F238E27FC236}">
                <a16:creationId xmlns:a16="http://schemas.microsoft.com/office/drawing/2014/main" id="{C16EEBAD-9D47-3037-B220-AA1B300103F9}"/>
              </a:ext>
            </a:extLst>
          </p:cNvPr>
          <p:cNvGrpSpPr/>
          <p:nvPr/>
        </p:nvGrpSpPr>
        <p:grpSpPr>
          <a:xfrm>
            <a:off x="1888311" y="2050165"/>
            <a:ext cx="8415379" cy="4807835"/>
            <a:chOff x="1518330" y="2050165"/>
            <a:chExt cx="8415379" cy="4807835"/>
          </a:xfrm>
        </p:grpSpPr>
        <p:pic>
          <p:nvPicPr>
            <p:cNvPr id="5" name="Picture 4" descr="Distance time graph from t = 0 to t=3. Secant constructed over graph. ">
              <a:extLst>
                <a:ext uri="{FF2B5EF4-FFF2-40B4-BE49-F238E27FC236}">
                  <a16:creationId xmlns:a16="http://schemas.microsoft.com/office/drawing/2014/main" id="{4AC69A52-72CD-244C-E4C0-3CABD3F7EB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18330" y="2050165"/>
              <a:ext cx="8415379" cy="4807835"/>
            </a:xfrm>
            <a:prstGeom prst="rect">
              <a:avLst/>
            </a:prstGeom>
          </p:spPr>
        </p:pic>
        <p:sp>
          <p:nvSpPr>
            <p:cNvPr id="2" name="Oval 1">
              <a:extLst>
                <a:ext uri="{FF2B5EF4-FFF2-40B4-BE49-F238E27FC236}">
                  <a16:creationId xmlns:a16="http://schemas.microsoft.com/office/drawing/2014/main" id="{E286AC9A-E10D-AE32-CD2D-863337E7F32A}"/>
                </a:ext>
              </a:extLst>
            </p:cNvPr>
            <p:cNvSpPr/>
            <p:nvPr/>
          </p:nvSpPr>
          <p:spPr>
            <a:xfrm flipH="1">
              <a:off x="7010398" y="4696178"/>
              <a:ext cx="124179" cy="14675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cxnSp>
        <p:nvCxnSpPr>
          <p:cNvPr id="11" name="Straight Connector 10" descr="Red line to show secant">
            <a:extLst>
              <a:ext uri="{FF2B5EF4-FFF2-40B4-BE49-F238E27FC236}">
                <a16:creationId xmlns:a16="http://schemas.microsoft.com/office/drawing/2014/main" id="{63AC03BF-96B9-73E9-0249-45AA4481271A}"/>
              </a:ext>
            </a:extLst>
          </p:cNvPr>
          <p:cNvCxnSpPr>
            <a:cxnSpLocks/>
          </p:cNvCxnSpPr>
          <p:nvPr/>
        </p:nvCxnSpPr>
        <p:spPr>
          <a:xfrm flipV="1">
            <a:off x="2343807" y="2995448"/>
            <a:ext cx="7767145" cy="3384331"/>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4" name="Speech Bubble: Rectangle with Corners Rounded 13">
            <a:extLst>
              <a:ext uri="{FF2B5EF4-FFF2-40B4-BE49-F238E27FC236}">
                <a16:creationId xmlns:a16="http://schemas.microsoft.com/office/drawing/2014/main" id="{59A5B863-585E-07F0-12C9-F1F9D1763A2C}"/>
              </a:ext>
            </a:extLst>
          </p:cNvPr>
          <p:cNvSpPr/>
          <p:nvPr/>
        </p:nvSpPr>
        <p:spPr>
          <a:xfrm>
            <a:off x="3240000" y="1857246"/>
            <a:ext cx="4140379" cy="2078182"/>
          </a:xfrm>
          <a:prstGeom prst="wedgeRoundRectCallout">
            <a:avLst>
              <a:gd name="adj1" fmla="val 20762"/>
              <a:gd name="adj2" fmla="val 8657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Secant – a line that joins 2 points on the graph of a function.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4923E-2AEA-4066-676E-48FBDC7CED6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59CA0D-A719-8CC7-3247-F06A200C0D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
        <p:nvSpPr>
          <p:cNvPr id="4" name="Title 3">
            <a:extLst>
              <a:ext uri="{FF2B5EF4-FFF2-40B4-BE49-F238E27FC236}">
                <a16:creationId xmlns:a16="http://schemas.microsoft.com/office/drawing/2014/main" id="{8E368700-4844-E7A7-34C6-952D07707AD9}"/>
              </a:ext>
            </a:extLst>
          </p:cNvPr>
          <p:cNvSpPr>
            <a:spLocks noGrp="1"/>
          </p:cNvSpPr>
          <p:nvPr>
            <p:ph type="title"/>
          </p:nvPr>
        </p:nvSpPr>
        <p:spPr/>
        <p:txBody>
          <a:bodyPr/>
          <a:lstStyle/>
          <a:p>
            <a:r>
              <a:rPr lang="en-AU" dirty="0">
                <a:latin typeface="+mj-lt"/>
              </a:rPr>
              <a:t>Jogger’s journey (2)</a:t>
            </a: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0472D130-063D-96C7-1951-1498CD75EF56}"/>
                  </a:ext>
                </a:extLst>
              </p:cNvPr>
              <p:cNvSpPr>
                <a:spLocks noGrp="1"/>
              </p:cNvSpPr>
              <p:nvPr>
                <p:ph type="body" sz="quarter" idx="18"/>
              </p:nvPr>
            </p:nvSpPr>
            <p:spPr>
              <a:xfrm>
                <a:off x="360000" y="982520"/>
                <a:ext cx="11484000" cy="630280"/>
              </a:xfrm>
            </p:spPr>
            <p:txBody>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AU" sz="2400" b="0" i="1" u="none" strike="noStrike" kern="1200" cap="none" spc="0" normalizeH="0" baseline="0" noProof="0" smtClean="0">
                          <a:ln>
                            <a:noFill/>
                          </a:ln>
                          <a:solidFill>
                            <a:srgbClr val="146CFD"/>
                          </a:solidFill>
                          <a:effectLst/>
                          <a:uLnTx/>
                          <a:uFillTx/>
                          <a:latin typeface="Cambria Math" panose="02040503050406030204" pitchFamily="18" charset="0"/>
                          <a:ea typeface="+mn-ea"/>
                        </a:rPr>
                        <m:t>𝑑</m:t>
                      </m:r>
                      <m:d>
                        <m:dPr>
                          <m:ctrlPr>
                            <a:rPr kumimoji="0" lang="en-AU" sz="2400" b="0" i="1" u="none" strike="noStrike" kern="1200" cap="none" spc="0" normalizeH="0" baseline="0" noProof="0" smtClean="0">
                              <a:ln>
                                <a:noFill/>
                              </a:ln>
                              <a:solidFill>
                                <a:srgbClr val="146CFD"/>
                              </a:solidFill>
                              <a:effectLst/>
                              <a:uLnTx/>
                              <a:uFillTx/>
                              <a:latin typeface="Cambria Math" panose="02040503050406030204" pitchFamily="18" charset="0"/>
                              <a:ea typeface="+mn-ea"/>
                            </a:rPr>
                          </m:ctrlPr>
                        </m:dPr>
                        <m:e>
                          <m:r>
                            <a:rPr kumimoji="0" lang="en-AU" sz="2400" b="0" i="1" u="none" strike="noStrike" kern="1200" cap="none" spc="0" normalizeH="0" baseline="0" noProof="0" smtClean="0">
                              <a:ln>
                                <a:noFill/>
                              </a:ln>
                              <a:solidFill>
                                <a:srgbClr val="146CFD"/>
                              </a:solidFill>
                              <a:effectLst/>
                              <a:uLnTx/>
                              <a:uFillTx/>
                              <a:latin typeface="Cambria Math" panose="02040503050406030204" pitchFamily="18" charset="0"/>
                              <a:ea typeface="+mn-ea"/>
                            </a:rPr>
                            <m:t>𝑡</m:t>
                          </m:r>
                        </m:e>
                      </m:d>
                      <m:r>
                        <a:rPr kumimoji="0" lang="en-AU" sz="2400" b="0" i="1" u="none" strike="noStrike" kern="1200" cap="none" spc="0" normalizeH="0" baseline="0" noProof="0" smtClean="0">
                          <a:ln>
                            <a:noFill/>
                          </a:ln>
                          <a:solidFill>
                            <a:srgbClr val="146CFD"/>
                          </a:solidFill>
                          <a:effectLst/>
                          <a:uLnTx/>
                          <a:uFillTx/>
                          <a:latin typeface="Cambria Math" panose="02040503050406030204" pitchFamily="18" charset="0"/>
                          <a:ea typeface="+mn-ea"/>
                        </a:rPr>
                        <m:t>=3</m:t>
                      </m:r>
                      <m:sSup>
                        <m:sSupPr>
                          <m:ctrlPr>
                            <a:rPr kumimoji="0" lang="en-AU" sz="2400" b="0" i="1" u="none" strike="noStrike" kern="1200" cap="none" spc="0" normalizeH="0" baseline="0" noProof="0" smtClean="0">
                              <a:ln>
                                <a:noFill/>
                              </a:ln>
                              <a:solidFill>
                                <a:srgbClr val="146CFD"/>
                              </a:solidFill>
                              <a:effectLst/>
                              <a:uLnTx/>
                              <a:uFillTx/>
                              <a:latin typeface="Cambria Math" panose="02040503050406030204" pitchFamily="18" charset="0"/>
                              <a:ea typeface="+mn-ea"/>
                            </a:rPr>
                          </m:ctrlPr>
                        </m:sSupPr>
                        <m:e>
                          <m:r>
                            <a:rPr kumimoji="0" lang="en-AU" sz="2400" b="0" i="1" u="none" strike="noStrike" kern="1200" cap="none" spc="0" normalizeH="0" baseline="0" noProof="0" smtClean="0">
                              <a:ln>
                                <a:noFill/>
                              </a:ln>
                              <a:solidFill>
                                <a:srgbClr val="146CFD"/>
                              </a:solidFill>
                              <a:effectLst/>
                              <a:uLnTx/>
                              <a:uFillTx/>
                              <a:latin typeface="Cambria Math" panose="02040503050406030204" pitchFamily="18" charset="0"/>
                              <a:ea typeface="+mn-ea"/>
                            </a:rPr>
                            <m:t>𝑡</m:t>
                          </m:r>
                        </m:e>
                        <m:sup>
                          <m:r>
                            <a:rPr kumimoji="0" lang="en-AU" sz="2400" b="0" i="1" u="none" strike="noStrike" kern="1200" cap="none" spc="0" normalizeH="0" baseline="0" noProof="0" smtClean="0">
                              <a:ln>
                                <a:noFill/>
                              </a:ln>
                              <a:solidFill>
                                <a:srgbClr val="146CFD"/>
                              </a:solidFill>
                              <a:effectLst/>
                              <a:uLnTx/>
                              <a:uFillTx/>
                              <a:latin typeface="Cambria Math" panose="02040503050406030204" pitchFamily="18" charset="0"/>
                              <a:ea typeface="+mn-ea"/>
                            </a:rPr>
                            <m:t>2</m:t>
                          </m:r>
                        </m:sup>
                      </m:sSup>
                      <m:r>
                        <a:rPr kumimoji="0" lang="en-AU" sz="2400" b="0" i="1" u="none" strike="noStrike" kern="1200" cap="none" spc="0" normalizeH="0" baseline="0" noProof="0" smtClean="0">
                          <a:ln>
                            <a:noFill/>
                          </a:ln>
                          <a:solidFill>
                            <a:srgbClr val="146CFD"/>
                          </a:solidFill>
                          <a:effectLst/>
                          <a:uLnTx/>
                          <a:uFillTx/>
                          <a:latin typeface="Cambria Math" panose="02040503050406030204" pitchFamily="18" charset="0"/>
                          <a:ea typeface="+mn-ea"/>
                        </a:rPr>
                        <m:t>+2</m:t>
                      </m:r>
                      <m:r>
                        <a:rPr kumimoji="0" lang="en-AU" sz="2400" b="0" i="1" u="none" strike="noStrike" kern="1200" cap="none" spc="0" normalizeH="0" baseline="0" noProof="0" smtClean="0">
                          <a:ln>
                            <a:noFill/>
                          </a:ln>
                          <a:solidFill>
                            <a:srgbClr val="146CFD"/>
                          </a:solidFill>
                          <a:effectLst/>
                          <a:uLnTx/>
                          <a:uFillTx/>
                          <a:latin typeface="Cambria Math" panose="02040503050406030204" pitchFamily="18" charset="0"/>
                          <a:ea typeface="+mn-ea"/>
                        </a:rPr>
                        <m:t>𝑡</m:t>
                      </m:r>
                    </m:oMath>
                  </m:oMathPara>
                </a14:m>
                <a:endParaRPr kumimoji="0" lang="en-AU" sz="2400" b="0" i="0" u="none" strike="noStrike" kern="1200" cap="none" spc="0" normalizeH="0" baseline="0" noProof="0" dirty="0">
                  <a:ln>
                    <a:noFill/>
                  </a:ln>
                  <a:solidFill>
                    <a:srgbClr val="146CFD"/>
                  </a:solidFill>
                  <a:effectLst/>
                  <a:uLnTx/>
                  <a:uFillTx/>
                  <a:latin typeface="+mj-lt"/>
                  <a:ea typeface="+mn-ea"/>
                </a:endParaRPr>
              </a:p>
            </p:txBody>
          </p:sp>
        </mc:Choice>
        <mc:Fallback xmlns="">
          <p:sp>
            <p:nvSpPr>
              <p:cNvPr id="8" name="Text Placeholder 7">
                <a:extLst>
                  <a:ext uri="{FF2B5EF4-FFF2-40B4-BE49-F238E27FC236}">
                    <a16:creationId xmlns:a16="http://schemas.microsoft.com/office/drawing/2014/main" id="{0472D130-063D-96C7-1951-1498CD75EF56}"/>
                  </a:ext>
                </a:extLst>
              </p:cNvPr>
              <p:cNvSpPr>
                <a:spLocks noGrp="1" noRot="1" noChangeAspect="1" noMove="1" noResize="1" noEditPoints="1" noAdjustHandles="1" noChangeArrowheads="1" noChangeShapeType="1" noTextEdit="1"/>
              </p:cNvSpPr>
              <p:nvPr>
                <p:ph type="body" sz="quarter" idx="18"/>
              </p:nvPr>
            </p:nvSpPr>
            <p:spPr>
              <a:xfrm>
                <a:off x="360000" y="982520"/>
                <a:ext cx="11484000" cy="630280"/>
              </a:xfrm>
              <a:blipFill>
                <a:blip r:embed="rId3"/>
                <a:stretch>
                  <a:fillRect/>
                </a:stretch>
              </a:blipFill>
            </p:spPr>
            <p:txBody>
              <a:bodyPr/>
              <a:lstStyle/>
              <a:p>
                <a:r>
                  <a:rPr lang="en-US">
                    <a:noFill/>
                  </a:rPr>
                  <a:t> </a:t>
                </a:r>
              </a:p>
            </p:txBody>
          </p:sp>
        </mc:Fallback>
      </mc:AlternateContent>
      <p:grpSp>
        <p:nvGrpSpPr>
          <p:cNvPr id="7" name="Group 6" descr="Distance time graph from t = 0 to t=3. Secant constructed over graph.  Secants constructed from 0 to 3, 0.5 to 3 and 1 to 3. Point marked at x = 2.">
            <a:extLst>
              <a:ext uri="{FF2B5EF4-FFF2-40B4-BE49-F238E27FC236}">
                <a16:creationId xmlns:a16="http://schemas.microsoft.com/office/drawing/2014/main" id="{184D0A3C-6831-E059-8524-CCF5EBD0EFE4}"/>
              </a:ext>
            </a:extLst>
          </p:cNvPr>
          <p:cNvGrpSpPr/>
          <p:nvPr/>
        </p:nvGrpSpPr>
        <p:grpSpPr>
          <a:xfrm>
            <a:off x="1550470" y="1502139"/>
            <a:ext cx="9091059" cy="5193861"/>
            <a:chOff x="1550470" y="1426539"/>
            <a:chExt cx="9091059" cy="5193861"/>
          </a:xfrm>
        </p:grpSpPr>
        <p:pic>
          <p:nvPicPr>
            <p:cNvPr id="6" name="Picture 5">
              <a:extLst>
                <a:ext uri="{FF2B5EF4-FFF2-40B4-BE49-F238E27FC236}">
                  <a16:creationId xmlns:a16="http://schemas.microsoft.com/office/drawing/2014/main" id="{CEF9B732-6A56-D740-3E1A-A03FA36A9C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0470" y="1426539"/>
              <a:ext cx="9091059" cy="5193861"/>
            </a:xfrm>
            <a:prstGeom prst="rect">
              <a:avLst/>
            </a:prstGeom>
            <a:ln>
              <a:noFill/>
            </a:ln>
          </p:spPr>
        </p:pic>
        <p:cxnSp>
          <p:nvCxnSpPr>
            <p:cNvPr id="11" name="Straight Connector 10" descr="red line to show secant">
              <a:extLst>
                <a:ext uri="{FF2B5EF4-FFF2-40B4-BE49-F238E27FC236}">
                  <a16:creationId xmlns:a16="http://schemas.microsoft.com/office/drawing/2014/main" id="{4D29E65D-F506-63BE-8301-8F4BDD1D42B4}"/>
                </a:ext>
              </a:extLst>
            </p:cNvPr>
            <p:cNvCxnSpPr>
              <a:cxnSpLocks/>
            </p:cNvCxnSpPr>
            <p:nvPr/>
          </p:nvCxnSpPr>
          <p:spPr>
            <a:xfrm flipV="1">
              <a:off x="4744255" y="2523647"/>
              <a:ext cx="5575955" cy="3058893"/>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10" name="Straight Connector 9" descr="red line showing secant">
              <a:extLst>
                <a:ext uri="{FF2B5EF4-FFF2-40B4-BE49-F238E27FC236}">
                  <a16:creationId xmlns:a16="http://schemas.microsoft.com/office/drawing/2014/main" id="{89F0B573-FF60-A38E-0F03-3A965C5C00F7}"/>
                </a:ext>
              </a:extLst>
            </p:cNvPr>
            <p:cNvCxnSpPr>
              <a:cxnSpLocks/>
            </p:cNvCxnSpPr>
            <p:nvPr/>
          </p:nvCxnSpPr>
          <p:spPr>
            <a:xfrm flipV="1">
              <a:off x="1983746" y="2467636"/>
              <a:ext cx="8433552" cy="3624666"/>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17" name="Straight Connector 16" descr="red line showing secant">
              <a:extLst>
                <a:ext uri="{FF2B5EF4-FFF2-40B4-BE49-F238E27FC236}">
                  <a16:creationId xmlns:a16="http://schemas.microsoft.com/office/drawing/2014/main" id="{EE890493-D8C4-4BAB-3BE7-B6E5ED0CB947}"/>
                </a:ext>
              </a:extLst>
            </p:cNvPr>
            <p:cNvCxnSpPr>
              <a:cxnSpLocks/>
            </p:cNvCxnSpPr>
            <p:nvPr/>
          </p:nvCxnSpPr>
          <p:spPr>
            <a:xfrm flipV="1">
              <a:off x="3392006" y="2467636"/>
              <a:ext cx="7025292" cy="3464637"/>
            </a:xfrm>
            <a:prstGeom prst="line">
              <a:avLst/>
            </a:prstGeom>
            <a:ln>
              <a:noFill/>
            </a:ln>
          </p:spPr>
          <p:style>
            <a:lnRef idx="3">
              <a:schemeClr val="dk1"/>
            </a:lnRef>
            <a:fillRef idx="0">
              <a:schemeClr val="dk1"/>
            </a:fillRef>
            <a:effectRef idx="2">
              <a:schemeClr val="dk1"/>
            </a:effectRef>
            <a:fontRef idx="minor">
              <a:schemeClr val="tx1"/>
            </a:fontRef>
          </p:style>
        </p:cxnSp>
      </p:grpSp>
      <p:cxnSp>
        <p:nvCxnSpPr>
          <p:cNvPr id="16" name="Straight Arrow Connector 15" descr="Graph of tangent. ">
            <a:extLst>
              <a:ext uri="{FF2B5EF4-FFF2-40B4-BE49-F238E27FC236}">
                <a16:creationId xmlns:a16="http://schemas.microsoft.com/office/drawing/2014/main" id="{6C4378D9-66FA-A8F9-CDCB-2201F3636060}"/>
              </a:ext>
            </a:extLst>
          </p:cNvPr>
          <p:cNvCxnSpPr>
            <a:cxnSpLocks/>
          </p:cNvCxnSpPr>
          <p:nvPr/>
        </p:nvCxnSpPr>
        <p:spPr>
          <a:xfrm flipH="1">
            <a:off x="5004394" y="2893006"/>
            <a:ext cx="5364360" cy="2982474"/>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EC91DA8-3B03-3C69-750D-947AC3002022}"/>
              </a:ext>
              <a:ext uri="{C183D7F6-B498-43B3-948B-1728B52AA6E4}">
                <adec:decorative xmlns:adec="http://schemas.microsoft.com/office/drawing/2017/decorative" val="1"/>
              </a:ext>
            </a:extLst>
          </p:cNvPr>
          <p:cNvCxnSpPr/>
          <p:nvPr/>
        </p:nvCxnSpPr>
        <p:spPr>
          <a:xfrm flipV="1">
            <a:off x="1983746" y="2543236"/>
            <a:ext cx="8433552" cy="362466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64EA529E-9A11-68AE-AF38-7B96250BECFF}"/>
              </a:ext>
              <a:ext uri="{C183D7F6-B498-43B3-948B-1728B52AA6E4}">
                <adec:decorative xmlns:adec="http://schemas.microsoft.com/office/drawing/2017/decorative" val="1"/>
              </a:ext>
            </a:extLst>
          </p:cNvPr>
          <p:cNvCxnSpPr>
            <a:cxnSpLocks/>
          </p:cNvCxnSpPr>
          <p:nvPr/>
        </p:nvCxnSpPr>
        <p:spPr>
          <a:xfrm flipV="1">
            <a:off x="3392006" y="2543236"/>
            <a:ext cx="7025292" cy="3464637"/>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837EFFC2-2BE6-28B1-47E9-C32974398554}"/>
              </a:ext>
              <a:ext uri="{C183D7F6-B498-43B3-948B-1728B52AA6E4}">
                <adec:decorative xmlns:adec="http://schemas.microsoft.com/office/drawing/2017/decorative" val="1"/>
              </a:ext>
            </a:extLst>
          </p:cNvPr>
          <p:cNvCxnSpPr>
            <a:cxnSpLocks/>
          </p:cNvCxnSpPr>
          <p:nvPr/>
        </p:nvCxnSpPr>
        <p:spPr>
          <a:xfrm flipV="1">
            <a:off x="4744255" y="2535607"/>
            <a:ext cx="5673043" cy="3122533"/>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7631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a:p>
            <a:pPr>
              <a:lnSpc>
                <a:spcPct val="150000"/>
              </a:lnSpc>
              <a:spcBef>
                <a:spcPts val="1200"/>
              </a:spcBef>
              <a:spcAft>
                <a:spcPts val="600"/>
              </a:spcAft>
            </a:pPr>
            <a:r>
              <a:rPr lang="en-AU" dirty="0">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Mathematics MASTER 11-12 PowerPoint NEW</Template>
  <TotalTime>1</TotalTime>
  <Words>756</Words>
  <Application>Microsoft Office PowerPoint</Application>
  <PresentationFormat>Widescreen</PresentationFormat>
  <Paragraphs>61</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Cambria Math</vt:lpstr>
      <vt:lpstr>Public Sans</vt:lpstr>
      <vt:lpstr>Arial</vt:lpstr>
      <vt:lpstr>Times New Roman</vt:lpstr>
      <vt:lpstr>NSWG Corporate</vt:lpstr>
      <vt:lpstr>Instantaneous speed</vt:lpstr>
      <vt:lpstr>Learning intentions and success criteria</vt:lpstr>
      <vt:lpstr>Activating prior knowledge</vt:lpstr>
      <vt:lpstr>Speed cameras</vt:lpstr>
      <vt:lpstr>Connecting learning</vt:lpstr>
      <vt:lpstr>Car journey</vt:lpstr>
      <vt:lpstr>Jogger’s journey (1)</vt:lpstr>
      <vt:lpstr>Jogger’s journey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lesson 2 – Instantaneous speed, slide deck – Mathematics Advanced</dc:title>
  <dc:creator>NSW Department of Education</dc:creator>
  <dcterms:created xsi:type="dcterms:W3CDTF">2025-12-03T00:09:16Z</dcterms:created>
  <dcterms:modified xsi:type="dcterms:W3CDTF">2025-12-09T00:47:17Z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2025-12-03T00:09:39Z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2cd14163-d435-4517-8ee1-f8bfea265500</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