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9"/>
  </p:notesMasterIdLst>
  <p:handoutMasterIdLst>
    <p:handoutMasterId r:id="rId20"/>
  </p:handoutMasterIdLst>
  <p:sldIdLst>
    <p:sldId id="26505" r:id="rId2"/>
    <p:sldId id="26383" r:id="rId3"/>
    <p:sldId id="271" r:id="rId4"/>
    <p:sldId id="289" r:id="rId5"/>
    <p:sldId id="26527" r:id="rId6"/>
    <p:sldId id="26506" r:id="rId7"/>
    <p:sldId id="26523" r:id="rId8"/>
    <p:sldId id="26533" r:id="rId9"/>
    <p:sldId id="26532" r:id="rId10"/>
    <p:sldId id="26526" r:id="rId11"/>
    <p:sldId id="26508" r:id="rId12"/>
    <p:sldId id="26511" r:id="rId13"/>
    <p:sldId id="26510" r:id="rId14"/>
    <p:sldId id="26525" r:id="rId15"/>
    <p:sldId id="26529" r:id="rId16"/>
    <p:sldId id="360" r:id="rId17"/>
    <p:sldId id="361" r:id="rId18"/>
  </p:sldIdLst>
  <p:sldSz cx="12192000" cy="6858000"/>
  <p:notesSz cx="6858000" cy="9144000"/>
  <p:embeddedFontLst>
    <p:embeddedFont>
      <p:font typeface="Cambria Math" panose="02040503050406030204" pitchFamily="18" charset="0"/>
      <p:regular r:id="rId21"/>
    </p:embeddedFont>
    <p:embeddedFont>
      <p:font typeface="Public Sans" pitchFamily="2" charset="0"/>
      <p:regular r:id="rId22"/>
      <p:bold r:id="rId23"/>
      <p:italic r:id="rId24"/>
      <p:boldItalic r:id="rId2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FD22F13-BCEA-AC4D-F704-69E9602F823B}" name="Samuel McOnie" initials="SM" userId="S::Samuel.McOnie2@det.nsw.edu.au::4edae52c-3859-458f-be36-be36f687d27c" providerId="AD"/>
  <p188:author id="{C217C917-583C-E77D-B579-6E8946FFDC11}" name="Sam Houda" initials="SH" userId="S::samantha.houda1@det.nsw.edu.au::8177d86a-8cc2-4537-942b-686d9dda63ce" providerId="AD"/>
  <p188:author id="{A6DAB353-8D81-E608-7DD3-43E4C112E44B}" name="Kieran Monahan" initials="KM" userId="S::Kieran.Monahan2@det.nsw.edu.au::2396da56-7c72-42ec-9d76-e256a0950c83" providerId="AD"/>
  <p188:author id="{15D3C655-FA0C-37E3-0AF9-B42F82485347}" name="Lee Hyland" initials="LH" userId="S::LESLEE.HYLAND@det.nsw.edu.au::236b8219-96ed-46a5-92bf-a10e6892f95f" providerId="AD"/>
  <p188:author id="{FB6664F6-0480-2BED-BC34-E3CF4005A9EE}" name="Leena Ryan" initials="LR" userId="S::Leena.Ryan1@det.nsw.edu.au::9c67d486-9172-40ac-ba38-ccc164a357ad"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CC00"/>
    <a:srgbClr val="64BB47"/>
    <a:srgbClr val="B51458"/>
    <a:srgbClr val="00ACC2"/>
    <a:srgbClr val="E5F7FC"/>
    <a:srgbClr val="FBDBE7"/>
    <a:srgbClr val="FFFFFF"/>
    <a:srgbClr val="EDF9E0"/>
    <a:srgbClr val="63E2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827B0B-3EB5-4B44-8FD8-301245781384}" v="1" dt="2025-12-09T00:44:10.734"/>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050" autoAdjust="0"/>
  </p:normalViewPr>
  <p:slideViewPr>
    <p:cSldViewPr snapToGrid="0">
      <p:cViewPr varScale="1">
        <p:scale>
          <a:sx n="59" d="100"/>
          <a:sy n="59" d="100"/>
        </p:scale>
        <p:origin x="84" y="642"/>
      </p:cViewPr>
      <p:guideLst>
        <p:guide orient="horz" pos="2160"/>
        <p:guide pos="3863"/>
      </p:guideLst>
    </p:cSldViewPr>
  </p:slideViewPr>
  <p:outlineViewPr>
    <p:cViewPr>
      <p:scale>
        <a:sx n="33" d="100"/>
        <a:sy n="33" d="100"/>
      </p:scale>
      <p:origin x="0" y="-19602"/>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Average speed camera travel</a:t>
            </a:r>
          </a:p>
        </c:rich>
      </c:tx>
      <c:layout>
        <c:manualLayout>
          <c:xMode val="edge"/>
          <c:yMode val="edge"/>
          <c:x val="0.37834685229859932"/>
          <c:y val="6.031233171782444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8401246453991779E-2"/>
          <c:y val="0.11007000538502962"/>
          <c:w val="0.92244440394847127"/>
          <c:h val="0.78345820665793187"/>
        </c:manualLayout>
      </c:layout>
      <c:lineChart>
        <c:grouping val="standard"/>
        <c:varyColors val="0"/>
        <c:ser>
          <c:idx val="0"/>
          <c:order val="0"/>
          <c:tx>
            <c:strRef>
              <c:f>Sheet1!$D$121</c:f>
              <c:strCache>
                <c:ptCount val="1"/>
                <c:pt idx="0">
                  <c:v>Car 1</c:v>
                </c:pt>
              </c:strCache>
            </c:strRef>
          </c:tx>
          <c:spPr>
            <a:ln w="28575" cap="rnd">
              <a:solidFill>
                <a:srgbClr val="0070C0"/>
              </a:solidFill>
              <a:round/>
            </a:ln>
            <a:effectLst/>
          </c:spPr>
          <c:marker>
            <c:symbol val="none"/>
          </c:marker>
          <c:cat>
            <c:numRef>
              <c:f>Sheet1!$C$122:$C$138</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Sheet1!$D$122:$D$138</c:f>
              <c:numCache>
                <c:formatCode>General</c:formatCode>
                <c:ptCount val="17"/>
                <c:pt idx="0">
                  <c:v>0</c:v>
                </c:pt>
                <c:pt idx="1">
                  <c:v>1.8333333333333333</c:v>
                </c:pt>
                <c:pt idx="2">
                  <c:v>3.6666666666666665</c:v>
                </c:pt>
                <c:pt idx="3">
                  <c:v>5.5</c:v>
                </c:pt>
                <c:pt idx="4">
                  <c:v>7.333333333333333</c:v>
                </c:pt>
                <c:pt idx="5">
                  <c:v>9.1666666666666661</c:v>
                </c:pt>
                <c:pt idx="6">
                  <c:v>11</c:v>
                </c:pt>
                <c:pt idx="7">
                  <c:v>12.833333333333334</c:v>
                </c:pt>
                <c:pt idx="8">
                  <c:v>14.666666666666666</c:v>
                </c:pt>
                <c:pt idx="9">
                  <c:v>16.5</c:v>
                </c:pt>
                <c:pt idx="10">
                  <c:v>18.333333333333332</c:v>
                </c:pt>
                <c:pt idx="11">
                  <c:v>20.166666666666664</c:v>
                </c:pt>
                <c:pt idx="12">
                  <c:v>22</c:v>
                </c:pt>
                <c:pt idx="13">
                  <c:v>23.833333333333336</c:v>
                </c:pt>
                <c:pt idx="14">
                  <c:v>25.666666666666668</c:v>
                </c:pt>
                <c:pt idx="15">
                  <c:v>27.5</c:v>
                </c:pt>
                <c:pt idx="16">
                  <c:v>29.333333333333332</c:v>
                </c:pt>
              </c:numCache>
            </c:numRef>
          </c:val>
          <c:smooth val="0"/>
          <c:extLst>
            <c:ext xmlns:c16="http://schemas.microsoft.com/office/drawing/2014/chart" uri="{C3380CC4-5D6E-409C-BE32-E72D297353CC}">
              <c16:uniqueId val="{00000000-605F-463E-9580-7ACBFEA8ACE6}"/>
            </c:ext>
          </c:extLst>
        </c:ser>
        <c:ser>
          <c:idx val="1"/>
          <c:order val="1"/>
          <c:tx>
            <c:strRef>
              <c:f>Sheet1!$E$121</c:f>
              <c:strCache>
                <c:ptCount val="1"/>
                <c:pt idx="0">
                  <c:v>Car 2</c:v>
                </c:pt>
              </c:strCache>
            </c:strRef>
          </c:tx>
          <c:spPr>
            <a:ln w="28575" cap="rnd">
              <a:solidFill>
                <a:srgbClr val="FF9900"/>
              </a:solidFill>
              <a:round/>
            </a:ln>
            <a:effectLst/>
          </c:spPr>
          <c:marker>
            <c:symbol val="none"/>
          </c:marker>
          <c:cat>
            <c:numRef>
              <c:f>Sheet1!$C$122:$C$138</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Sheet1!$E$122:$E$138</c:f>
              <c:numCache>
                <c:formatCode>General</c:formatCode>
                <c:ptCount val="17"/>
                <c:pt idx="0">
                  <c:v>0</c:v>
                </c:pt>
                <c:pt idx="1">
                  <c:v>1.9166666666666667</c:v>
                </c:pt>
                <c:pt idx="2">
                  <c:v>3.8333333333333335</c:v>
                </c:pt>
                <c:pt idx="3">
                  <c:v>5.75</c:v>
                </c:pt>
                <c:pt idx="4">
                  <c:v>7.666666666666667</c:v>
                </c:pt>
                <c:pt idx="5">
                  <c:v>9.5833333333333321</c:v>
                </c:pt>
                <c:pt idx="6">
                  <c:v>11.5</c:v>
                </c:pt>
                <c:pt idx="7">
                  <c:v>13.416666666666666</c:v>
                </c:pt>
                <c:pt idx="8">
                  <c:v>15.333333333333334</c:v>
                </c:pt>
                <c:pt idx="9">
                  <c:v>17.25</c:v>
                </c:pt>
                <c:pt idx="10">
                  <c:v>19.166666666666664</c:v>
                </c:pt>
                <c:pt idx="11">
                  <c:v>21.083333333333332</c:v>
                </c:pt>
                <c:pt idx="12">
                  <c:v>23</c:v>
                </c:pt>
                <c:pt idx="13">
                  <c:v>24.916666666666668</c:v>
                </c:pt>
                <c:pt idx="14">
                  <c:v>26.833333333333332</c:v>
                </c:pt>
                <c:pt idx="15">
                  <c:v>28.75</c:v>
                </c:pt>
                <c:pt idx="16">
                  <c:v>30.666666666666668</c:v>
                </c:pt>
              </c:numCache>
            </c:numRef>
          </c:val>
          <c:smooth val="0"/>
          <c:extLst>
            <c:ext xmlns:c16="http://schemas.microsoft.com/office/drawing/2014/chart" uri="{C3380CC4-5D6E-409C-BE32-E72D297353CC}">
              <c16:uniqueId val="{00000001-605F-463E-9580-7ACBFEA8ACE6}"/>
            </c:ext>
          </c:extLst>
        </c:ser>
        <c:ser>
          <c:idx val="2"/>
          <c:order val="2"/>
          <c:tx>
            <c:strRef>
              <c:f>Sheet1!$F$121</c:f>
              <c:strCache>
                <c:ptCount val="1"/>
                <c:pt idx="0">
                  <c:v>Car 3</c:v>
                </c:pt>
              </c:strCache>
            </c:strRef>
          </c:tx>
          <c:spPr>
            <a:ln w="28575" cap="rnd">
              <a:solidFill>
                <a:srgbClr val="64BB47"/>
              </a:solidFill>
              <a:round/>
            </a:ln>
            <a:effectLst/>
          </c:spPr>
          <c:marker>
            <c:symbol val="none"/>
          </c:marker>
          <c:cat>
            <c:numRef>
              <c:f>Sheet1!$C$122:$C$138</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Sheet1!$F$122:$F$138</c:f>
              <c:numCache>
                <c:formatCode>General</c:formatCode>
                <c:ptCount val="17"/>
                <c:pt idx="0">
                  <c:v>0</c:v>
                </c:pt>
                <c:pt idx="1">
                  <c:v>3</c:v>
                </c:pt>
                <c:pt idx="2">
                  <c:v>6</c:v>
                </c:pt>
                <c:pt idx="3">
                  <c:v>9</c:v>
                </c:pt>
                <c:pt idx="4">
                  <c:v>12</c:v>
                </c:pt>
                <c:pt idx="5">
                  <c:v>15</c:v>
                </c:pt>
                <c:pt idx="6">
                  <c:v>15</c:v>
                </c:pt>
                <c:pt idx="7">
                  <c:v>15</c:v>
                </c:pt>
                <c:pt idx="8">
                  <c:v>15</c:v>
                </c:pt>
                <c:pt idx="9">
                  <c:v>16.875</c:v>
                </c:pt>
                <c:pt idx="10">
                  <c:v>18.75</c:v>
                </c:pt>
                <c:pt idx="11">
                  <c:v>20.625</c:v>
                </c:pt>
                <c:pt idx="12">
                  <c:v>22.5</c:v>
                </c:pt>
                <c:pt idx="13">
                  <c:v>24.375</c:v>
                </c:pt>
                <c:pt idx="14">
                  <c:v>26.25</c:v>
                </c:pt>
                <c:pt idx="15">
                  <c:v>28.125</c:v>
                </c:pt>
                <c:pt idx="16">
                  <c:v>30</c:v>
                </c:pt>
              </c:numCache>
            </c:numRef>
          </c:val>
          <c:smooth val="0"/>
          <c:extLst>
            <c:ext xmlns:c16="http://schemas.microsoft.com/office/drawing/2014/chart" uri="{C3380CC4-5D6E-409C-BE32-E72D297353CC}">
              <c16:uniqueId val="{00000002-605F-463E-9580-7ACBFEA8ACE6}"/>
            </c:ext>
          </c:extLst>
        </c:ser>
        <c:ser>
          <c:idx val="3"/>
          <c:order val="3"/>
          <c:tx>
            <c:strRef>
              <c:f>Sheet1!$G$121</c:f>
              <c:strCache>
                <c:ptCount val="1"/>
                <c:pt idx="0">
                  <c:v>Car 4</c:v>
                </c:pt>
              </c:strCache>
            </c:strRef>
          </c:tx>
          <c:spPr>
            <a:ln w="28575" cap="rnd">
              <a:solidFill>
                <a:srgbClr val="FFCC00"/>
              </a:solidFill>
              <a:round/>
            </a:ln>
            <a:effectLst/>
          </c:spPr>
          <c:marker>
            <c:symbol val="none"/>
          </c:marker>
          <c:cat>
            <c:numRef>
              <c:f>Sheet1!$C$122:$C$138</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Sheet1!$G$122:$G$138</c:f>
              <c:numCache>
                <c:formatCode>General</c:formatCode>
                <c:ptCount val="17"/>
                <c:pt idx="0">
                  <c:v>0</c:v>
                </c:pt>
                <c:pt idx="1">
                  <c:v>2.5</c:v>
                </c:pt>
                <c:pt idx="2">
                  <c:v>5</c:v>
                </c:pt>
                <c:pt idx="3">
                  <c:v>7.5</c:v>
                </c:pt>
                <c:pt idx="4">
                  <c:v>10</c:v>
                </c:pt>
                <c:pt idx="5">
                  <c:v>12.5</c:v>
                </c:pt>
                <c:pt idx="6">
                  <c:v>15</c:v>
                </c:pt>
                <c:pt idx="7">
                  <c:v>17.5</c:v>
                </c:pt>
                <c:pt idx="8">
                  <c:v>20</c:v>
                </c:pt>
                <c:pt idx="9">
                  <c:v>22.5</c:v>
                </c:pt>
                <c:pt idx="10">
                  <c:v>25</c:v>
                </c:pt>
                <c:pt idx="11">
                  <c:v>27.5</c:v>
                </c:pt>
                <c:pt idx="12">
                  <c:v>30</c:v>
                </c:pt>
                <c:pt idx="13">
                  <c:v>32.5</c:v>
                </c:pt>
                <c:pt idx="14">
                  <c:v>35</c:v>
                </c:pt>
                <c:pt idx="15">
                  <c:v>37.5</c:v>
                </c:pt>
                <c:pt idx="16">
                  <c:v>40</c:v>
                </c:pt>
              </c:numCache>
            </c:numRef>
          </c:val>
          <c:smooth val="0"/>
          <c:extLst>
            <c:ext xmlns:c16="http://schemas.microsoft.com/office/drawing/2014/chart" uri="{C3380CC4-5D6E-409C-BE32-E72D297353CC}">
              <c16:uniqueId val="{00000003-605F-463E-9580-7ACBFEA8ACE6}"/>
            </c:ext>
          </c:extLst>
        </c:ser>
        <c:ser>
          <c:idx val="4"/>
          <c:order val="4"/>
          <c:tx>
            <c:strRef>
              <c:f>Sheet1!$H$121</c:f>
              <c:strCache>
                <c:ptCount val="1"/>
                <c:pt idx="0">
                  <c:v>Car 5</c:v>
                </c:pt>
              </c:strCache>
            </c:strRef>
          </c:tx>
          <c:spPr>
            <a:ln w="28575" cap="rnd">
              <a:solidFill>
                <a:srgbClr val="7030A0"/>
              </a:solidFill>
              <a:round/>
            </a:ln>
            <a:effectLst/>
          </c:spPr>
          <c:marker>
            <c:symbol val="none"/>
          </c:marker>
          <c:cat>
            <c:numRef>
              <c:f>Sheet1!$C$122:$C$138</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Sheet1!$H$122:$H$138</c:f>
              <c:numCache>
                <c:formatCode>General</c:formatCode>
                <c:ptCount val="17"/>
                <c:pt idx="0">
                  <c:v>0</c:v>
                </c:pt>
                <c:pt idx="1">
                  <c:v>1.5</c:v>
                </c:pt>
                <c:pt idx="2">
                  <c:v>3</c:v>
                </c:pt>
                <c:pt idx="3">
                  <c:v>4.5</c:v>
                </c:pt>
                <c:pt idx="4">
                  <c:v>6</c:v>
                </c:pt>
                <c:pt idx="5">
                  <c:v>7.5</c:v>
                </c:pt>
                <c:pt idx="6">
                  <c:v>9</c:v>
                </c:pt>
                <c:pt idx="7">
                  <c:v>10.5</c:v>
                </c:pt>
                <c:pt idx="8">
                  <c:v>12</c:v>
                </c:pt>
                <c:pt idx="9">
                  <c:v>13.5</c:v>
                </c:pt>
                <c:pt idx="10">
                  <c:v>15</c:v>
                </c:pt>
                <c:pt idx="11">
                  <c:v>18</c:v>
                </c:pt>
                <c:pt idx="12">
                  <c:v>21</c:v>
                </c:pt>
                <c:pt idx="13">
                  <c:v>24</c:v>
                </c:pt>
                <c:pt idx="14">
                  <c:v>27</c:v>
                </c:pt>
                <c:pt idx="15">
                  <c:v>30</c:v>
                </c:pt>
                <c:pt idx="16">
                  <c:v>33</c:v>
                </c:pt>
              </c:numCache>
            </c:numRef>
          </c:val>
          <c:smooth val="0"/>
          <c:extLst>
            <c:ext xmlns:c16="http://schemas.microsoft.com/office/drawing/2014/chart" uri="{C3380CC4-5D6E-409C-BE32-E72D297353CC}">
              <c16:uniqueId val="{00000004-605F-463E-9580-7ACBFEA8ACE6}"/>
            </c:ext>
          </c:extLst>
        </c:ser>
        <c:dLbls>
          <c:showLegendKey val="0"/>
          <c:showVal val="0"/>
          <c:showCatName val="0"/>
          <c:showSerName val="0"/>
          <c:showPercent val="0"/>
          <c:showBubbleSize val="0"/>
        </c:dLbls>
        <c:smooth val="0"/>
        <c:axId val="449435376"/>
        <c:axId val="449419056"/>
      </c:lineChart>
      <c:catAx>
        <c:axId val="449435376"/>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Time (minutes)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9419056"/>
        <c:crosses val="autoZero"/>
        <c:auto val="1"/>
        <c:lblAlgn val="ctr"/>
        <c:lblOffset val="100"/>
        <c:noMultiLvlLbl val="0"/>
      </c:catAx>
      <c:valAx>
        <c:axId val="449419056"/>
        <c:scaling>
          <c:orientation val="minMax"/>
          <c:max val="35"/>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Distance (kilometres)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94353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9/12/2025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9/12/2025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3138858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B1F6E-490D-A623-9724-6BF65255DC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0041CB-63CA-398A-610C-E55FBA75FD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BD838D-61AE-774E-74AB-D6CDACB9E8E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5087D0E-557F-9707-94C2-5F5FDF39B5CE}"/>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3083478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1F109-C0C7-D1C0-50E3-7D36CE4622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28DC2D-DDE1-19F1-E2C3-C2A1E8BBA0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0CE3C-6F4C-3C55-63BA-B72548392E8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2EF9A7A-3EFD-68C3-602C-9E6B8A8652A0}"/>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2892429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E49E-9E01-C633-E9C3-19C502F0A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8F8A4-5F33-BB46-C152-7B2FAB4D76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134824-CB21-D8A7-1F84-37DA2FD78CF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511ACA4-C441-E4EF-92EF-EB5FE39426C1}"/>
              </a:ext>
            </a:extLst>
          </p:cNvPr>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3231249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0.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hyperlink" Target="https://www.youtube.com/watch?v=njICGHZG6po"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Average speed</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Foundations of differentiation</a:t>
            </a:r>
          </a:p>
        </p:txBody>
      </p:sp>
      <p:pic>
        <p:nvPicPr>
          <p:cNvPr id="5" name="Picture Placeholder 4" descr="A group of people in a classroom.">
            <a:extLst>
              <a:ext uri="{FF2B5EF4-FFF2-40B4-BE49-F238E27FC236}">
                <a16:creationId xmlns:a16="http://schemas.microsoft.com/office/drawing/2014/main" id="{C4FBC043-FF0F-41DA-68B7-B5147A04158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9C9768-7DE9-C12A-59A1-C74BCD49741F}"/>
              </a:ext>
            </a:extLst>
          </p:cNvPr>
          <p:cNvSpPr>
            <a:spLocks noGrp="1"/>
          </p:cNvSpPr>
          <p:nvPr>
            <p:ph type="title"/>
          </p:nvPr>
        </p:nvSpPr>
        <p:spPr/>
        <p:txBody>
          <a:bodyPr/>
          <a:lstStyle/>
          <a:p>
            <a:r>
              <a:rPr lang="en-AU" dirty="0">
                <a:latin typeface="+mj-lt"/>
              </a:rPr>
              <a:t>Average speed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BDB8BFAA-893C-E1B2-982E-3A8B2526E6B8}"/>
                  </a:ext>
                </a:extLst>
              </p:cNvPr>
              <p:cNvSpPr>
                <a:spLocks noGrp="1"/>
              </p:cNvSpPr>
              <p:nvPr>
                <p:ph type="body" sz="quarter" idx="17"/>
              </p:nvPr>
            </p:nvSpPr>
            <p:spPr>
              <a:xfrm>
                <a:off x="360000" y="1600722"/>
                <a:ext cx="9201607" cy="2297449"/>
              </a:xfrm>
            </p:spPr>
            <p:txBody>
              <a:bodyPr/>
              <a:lstStyle/>
              <a:p>
                <a:pPr/>
                <a14:m>
                  <m:oMathPara xmlns:m="http://schemas.openxmlformats.org/officeDocument/2006/math">
                    <m:oMathParaPr>
                      <m:jc m:val="left"/>
                    </m:oMathParaPr>
                    <m:oMath xmlns:m="http://schemas.openxmlformats.org/officeDocument/2006/math">
                      <m:r>
                        <a:rPr lang="en-AU" sz="2400" b="0" i="1" smtClean="0">
                          <a:latin typeface="Cambria Math" panose="02040503050406030204" pitchFamily="18" charset="0"/>
                        </a:rPr>
                        <m:t>𝐴𝑣𝑒𝑟𝑎𝑔𝑒</m:t>
                      </m:r>
                      <m:r>
                        <a:rPr lang="en-AU" sz="2400" b="0" i="1" smtClean="0">
                          <a:latin typeface="Cambria Math" panose="02040503050406030204" pitchFamily="18" charset="0"/>
                        </a:rPr>
                        <m:t> </m:t>
                      </m:r>
                      <m:r>
                        <a:rPr lang="en-AU" sz="2400" b="0" i="1" smtClean="0">
                          <a:latin typeface="Cambria Math" panose="02040503050406030204" pitchFamily="18" charset="0"/>
                        </a:rPr>
                        <m:t>𝑆𝑝𝑒𝑒𝑑</m:t>
                      </m:r>
                      <m:r>
                        <a:rPr lang="en-AU" sz="2400" b="0" i="1" smtClean="0">
                          <a:latin typeface="Cambria Math" panose="02040503050406030204" pitchFamily="18" charset="0"/>
                        </a:rPr>
                        <m:t>=</m:t>
                      </m:r>
                      <m:f>
                        <m:fPr>
                          <m:ctrlPr>
                            <a:rPr lang="en-AU" sz="2400" i="1">
                              <a:latin typeface="Cambria Math" panose="02040503050406030204" pitchFamily="18" charset="0"/>
                            </a:rPr>
                          </m:ctrlPr>
                        </m:fPr>
                        <m:num>
                          <m:r>
                            <a:rPr lang="en-AU" sz="2400" i="1">
                              <a:latin typeface="Cambria Math" panose="02040503050406030204" pitchFamily="18" charset="0"/>
                            </a:rPr>
                            <m:t>𝐶h𝑎𝑛𝑔𝑒</m:t>
                          </m:r>
                          <m:r>
                            <a:rPr lang="en-AU" sz="2400" i="1">
                              <a:latin typeface="Cambria Math" panose="02040503050406030204" pitchFamily="18" charset="0"/>
                            </a:rPr>
                            <m:t> </m:t>
                          </m:r>
                          <m:r>
                            <a:rPr lang="en-AU" sz="2400" i="1">
                              <a:latin typeface="Cambria Math" panose="02040503050406030204" pitchFamily="18" charset="0"/>
                            </a:rPr>
                            <m:t>𝑖𝑛</m:t>
                          </m:r>
                          <m:r>
                            <a:rPr lang="en-AU" sz="2400" i="1">
                              <a:latin typeface="Cambria Math" panose="02040503050406030204" pitchFamily="18" charset="0"/>
                            </a:rPr>
                            <m:t> </m:t>
                          </m:r>
                          <m:r>
                            <a:rPr lang="en-AU" sz="2400" i="1">
                              <a:latin typeface="Cambria Math" panose="02040503050406030204" pitchFamily="18" charset="0"/>
                            </a:rPr>
                            <m:t>𝑑𝑖𝑠𝑡𝑎𝑛𝑐𝑒</m:t>
                          </m:r>
                          <m:r>
                            <a:rPr lang="en-AU" sz="2400" i="1">
                              <a:latin typeface="Cambria Math" panose="02040503050406030204" pitchFamily="18" charset="0"/>
                            </a:rPr>
                            <m:t> (</m:t>
                          </m:r>
                          <m:r>
                            <a:rPr lang="en-AU" sz="2400" i="1">
                              <a:latin typeface="Cambria Math" panose="02040503050406030204" pitchFamily="18" charset="0"/>
                            </a:rPr>
                            <m:t>𝑦</m:t>
                          </m:r>
                          <m:r>
                            <a:rPr lang="en-AU" sz="2400" i="1">
                              <a:latin typeface="Cambria Math" panose="02040503050406030204" pitchFamily="18" charset="0"/>
                            </a:rPr>
                            <m:t>)</m:t>
                          </m:r>
                        </m:num>
                        <m:den>
                          <m:r>
                            <a:rPr lang="en-AU" sz="2400" i="1">
                              <a:latin typeface="Cambria Math" panose="02040503050406030204" pitchFamily="18" charset="0"/>
                            </a:rPr>
                            <m:t>𝐶h𝑎𝑛𝑔𝑒</m:t>
                          </m:r>
                          <m:r>
                            <a:rPr lang="en-AU" sz="2400" i="1">
                              <a:latin typeface="Cambria Math" panose="02040503050406030204" pitchFamily="18" charset="0"/>
                            </a:rPr>
                            <m:t> </m:t>
                          </m:r>
                          <m:r>
                            <a:rPr lang="en-AU" sz="2400" i="1">
                              <a:latin typeface="Cambria Math" panose="02040503050406030204" pitchFamily="18" charset="0"/>
                            </a:rPr>
                            <m:t>𝑖𝑛</m:t>
                          </m:r>
                          <m:r>
                            <a:rPr lang="en-AU" sz="2400" i="1">
                              <a:latin typeface="Cambria Math" panose="02040503050406030204" pitchFamily="18" charset="0"/>
                            </a:rPr>
                            <m:t> </m:t>
                          </m:r>
                          <m:r>
                            <a:rPr lang="en-AU" sz="2400" i="1">
                              <a:latin typeface="Cambria Math" panose="02040503050406030204" pitchFamily="18" charset="0"/>
                            </a:rPr>
                            <m:t>𝑡𝑖𝑚𝑒</m:t>
                          </m:r>
                          <m:r>
                            <a:rPr lang="en-AU" sz="2400" i="1">
                              <a:latin typeface="Cambria Math" panose="02040503050406030204" pitchFamily="18" charset="0"/>
                            </a:rPr>
                            <m:t> (</m:t>
                          </m:r>
                          <m:r>
                            <a:rPr lang="en-AU" sz="2400" i="1">
                              <a:latin typeface="Cambria Math" panose="02040503050406030204" pitchFamily="18" charset="0"/>
                            </a:rPr>
                            <m:t>𝑥</m:t>
                          </m:r>
                          <m:r>
                            <a:rPr lang="en-AU" sz="2400" i="1">
                              <a:latin typeface="Cambria Math" panose="02040503050406030204" pitchFamily="18" charset="0"/>
                            </a:rPr>
                            <m:t>)</m:t>
                          </m:r>
                        </m:den>
                      </m:f>
                      <m:r>
                        <m:rPr>
                          <m:aln/>
                        </m:rPr>
                        <a:rPr lang="en-AU" sz="2400" i="1">
                          <a:latin typeface="Cambria Math" panose="02040503050406030204" pitchFamily="18" charset="0"/>
                        </a:rPr>
                        <m:t>=</m:t>
                      </m:r>
                      <m:f>
                        <m:fPr>
                          <m:ctrlPr>
                            <a:rPr lang="en-AU" sz="2400" i="1">
                              <a:latin typeface="Cambria Math" panose="02040503050406030204" pitchFamily="18" charset="0"/>
                            </a:rPr>
                          </m:ctrlPr>
                        </m:fPr>
                        <m:num>
                          <m:sSub>
                            <m:sSubPr>
                              <m:ctrlPr>
                                <a:rPr lang="en-AU" sz="2400" i="1">
                                  <a:latin typeface="Cambria Math" panose="02040503050406030204" pitchFamily="18" charset="0"/>
                                </a:rPr>
                              </m:ctrlPr>
                            </m:sSubPr>
                            <m:e>
                              <m:r>
                                <a:rPr lang="en-AU" sz="2400" i="1">
                                  <a:latin typeface="Cambria Math" panose="02040503050406030204" pitchFamily="18" charset="0"/>
                                </a:rPr>
                                <m:t>𝑦</m:t>
                              </m:r>
                            </m:e>
                            <m:sub>
                              <m:r>
                                <a:rPr lang="en-AU" sz="2400" i="1">
                                  <a:latin typeface="Cambria Math" panose="02040503050406030204" pitchFamily="18" charset="0"/>
                                </a:rPr>
                                <m:t>2</m:t>
                              </m:r>
                            </m:sub>
                          </m:sSub>
                          <m:r>
                            <a:rPr lang="en-AU" sz="2400" i="1">
                              <a:latin typeface="Cambria Math" panose="02040503050406030204" pitchFamily="18" charset="0"/>
                            </a:rPr>
                            <m:t>−</m:t>
                          </m:r>
                          <m:sSub>
                            <m:sSubPr>
                              <m:ctrlPr>
                                <a:rPr lang="en-AU" sz="2400" i="1">
                                  <a:latin typeface="Cambria Math" panose="02040503050406030204" pitchFamily="18" charset="0"/>
                                </a:rPr>
                              </m:ctrlPr>
                            </m:sSubPr>
                            <m:e>
                              <m:r>
                                <a:rPr lang="en-AU" sz="2400" i="1">
                                  <a:latin typeface="Cambria Math" panose="02040503050406030204" pitchFamily="18" charset="0"/>
                                </a:rPr>
                                <m:t>𝑦</m:t>
                              </m:r>
                            </m:e>
                            <m:sub>
                              <m:r>
                                <a:rPr lang="en-AU" sz="2400" i="1">
                                  <a:latin typeface="Cambria Math" panose="02040503050406030204" pitchFamily="18" charset="0"/>
                                </a:rPr>
                                <m:t>1</m:t>
                              </m:r>
                            </m:sub>
                          </m:sSub>
                        </m:num>
                        <m:den>
                          <m:sSub>
                            <m:sSubPr>
                              <m:ctrlPr>
                                <a:rPr lang="en-AU" sz="2400" i="1">
                                  <a:latin typeface="Cambria Math" panose="02040503050406030204" pitchFamily="18" charset="0"/>
                                </a:rPr>
                              </m:ctrlPr>
                            </m:sSubPr>
                            <m:e>
                              <m:r>
                                <a:rPr lang="en-AU" sz="2400" i="1">
                                  <a:latin typeface="Cambria Math" panose="02040503050406030204" pitchFamily="18" charset="0"/>
                                </a:rPr>
                                <m:t>𝑥</m:t>
                              </m:r>
                            </m:e>
                            <m:sub>
                              <m:r>
                                <a:rPr lang="en-AU" sz="2400" i="1">
                                  <a:latin typeface="Cambria Math" panose="02040503050406030204" pitchFamily="18" charset="0"/>
                                </a:rPr>
                                <m:t>2</m:t>
                              </m:r>
                            </m:sub>
                          </m:sSub>
                          <m:r>
                            <a:rPr lang="en-AU" sz="2400" i="1">
                              <a:latin typeface="Cambria Math" panose="02040503050406030204" pitchFamily="18" charset="0"/>
                            </a:rPr>
                            <m:t>−</m:t>
                          </m:r>
                          <m:sSub>
                            <m:sSubPr>
                              <m:ctrlPr>
                                <a:rPr lang="en-AU" sz="2400" i="1">
                                  <a:latin typeface="Cambria Math" panose="02040503050406030204" pitchFamily="18" charset="0"/>
                                </a:rPr>
                              </m:ctrlPr>
                            </m:sSubPr>
                            <m:e>
                              <m:r>
                                <a:rPr lang="en-AU" sz="2400" i="1">
                                  <a:latin typeface="Cambria Math" panose="02040503050406030204" pitchFamily="18" charset="0"/>
                                </a:rPr>
                                <m:t>𝑥</m:t>
                              </m:r>
                            </m:e>
                            <m:sub>
                              <m:r>
                                <a:rPr lang="en-AU" sz="2400" i="1">
                                  <a:latin typeface="Cambria Math" panose="02040503050406030204" pitchFamily="18" charset="0"/>
                                </a:rPr>
                                <m:t>1</m:t>
                              </m:r>
                            </m:sub>
                          </m:sSub>
                        </m:den>
                      </m:f>
                      <m:r>
                        <a:rPr lang="en-AU" sz="2400" b="0" i="1" smtClean="0">
                          <a:latin typeface="Cambria Math" panose="02040503050406030204" pitchFamily="18" charset="0"/>
                        </a:rPr>
                        <m:t>=</m:t>
                      </m:r>
                      <m:r>
                        <a:rPr lang="en-AU" sz="2400" b="0" i="1" smtClean="0">
                          <a:latin typeface="Cambria Math" panose="02040503050406030204" pitchFamily="18" charset="0"/>
                        </a:rPr>
                        <m:t>𝑔𝑟𝑎𝑑𝑖𝑒𝑛𝑡</m:t>
                      </m:r>
                    </m:oMath>
                    <m:oMath xmlns:m="http://schemas.openxmlformats.org/officeDocument/2006/math">
                      <m:r>
                        <m:rPr>
                          <m:aln/>
                        </m:rPr>
                        <a:rPr lang="en-AU" sz="2400" i="1">
                          <a:latin typeface="Cambria Math" panose="02040503050406030204" pitchFamily="18" charset="0"/>
                        </a:rPr>
                        <m:t>=</m:t>
                      </m:r>
                      <m:f>
                        <m:fPr>
                          <m:ctrlPr>
                            <a:rPr lang="en-AU" sz="2400" i="1">
                              <a:latin typeface="Cambria Math" panose="02040503050406030204" pitchFamily="18" charset="0"/>
                            </a:rPr>
                          </m:ctrlPr>
                        </m:fPr>
                        <m:num>
                          <m:r>
                            <a:rPr lang="en-AU" sz="2400" i="1">
                              <a:latin typeface="Cambria Math" panose="02040503050406030204" pitchFamily="18" charset="0"/>
                              <a:ea typeface="Cambria Math" panose="02040503050406030204" pitchFamily="18" charset="0"/>
                            </a:rPr>
                            <m:t>∆</m:t>
                          </m:r>
                          <m:r>
                            <a:rPr lang="en-AU" sz="2400" i="1">
                              <a:latin typeface="Cambria Math" panose="02040503050406030204" pitchFamily="18" charset="0"/>
                              <a:ea typeface="Cambria Math" panose="02040503050406030204" pitchFamily="18" charset="0"/>
                            </a:rPr>
                            <m:t>𝑦</m:t>
                          </m:r>
                        </m:num>
                        <m:den>
                          <m:r>
                            <a:rPr lang="en-AU" sz="2400" i="1">
                              <a:latin typeface="Cambria Math" panose="02040503050406030204" pitchFamily="18" charset="0"/>
                              <a:ea typeface="Cambria Math" panose="02040503050406030204" pitchFamily="18" charset="0"/>
                            </a:rPr>
                            <m:t>∆</m:t>
                          </m:r>
                          <m:r>
                            <a:rPr lang="en-AU" sz="2400" i="1">
                              <a:latin typeface="Cambria Math" panose="02040503050406030204" pitchFamily="18" charset="0"/>
                              <a:ea typeface="Cambria Math" panose="02040503050406030204" pitchFamily="18" charset="0"/>
                            </a:rPr>
                            <m:t>𝑥</m:t>
                          </m:r>
                        </m:den>
                      </m:f>
                      <m:r>
                        <a:rPr lang="en-AU" sz="2400" b="0" i="1" smtClean="0">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𝑟𝑎𝑡𝑒</m:t>
                      </m:r>
                      <m:r>
                        <a:rPr lang="en-AU" sz="2400" b="0" i="1" smtClean="0">
                          <a:latin typeface="Cambria Math" panose="02040503050406030204" pitchFamily="18" charset="0"/>
                          <a:ea typeface="Cambria Math" panose="02040503050406030204" pitchFamily="18" charset="0"/>
                        </a:rPr>
                        <m:t> </m:t>
                      </m:r>
                      <m:r>
                        <a:rPr lang="en-AU" sz="2400" b="0" i="1" smtClean="0">
                          <a:latin typeface="Cambria Math" panose="02040503050406030204" pitchFamily="18" charset="0"/>
                          <a:ea typeface="Cambria Math" panose="02040503050406030204" pitchFamily="18" charset="0"/>
                        </a:rPr>
                        <m:t>𝑜𝑓</m:t>
                      </m:r>
                      <m:r>
                        <a:rPr lang="en-AU" sz="2400" b="0" i="1" smtClean="0">
                          <a:latin typeface="Cambria Math" panose="02040503050406030204" pitchFamily="18" charset="0"/>
                          <a:ea typeface="Cambria Math" panose="02040503050406030204" pitchFamily="18" charset="0"/>
                        </a:rPr>
                        <m:t> </m:t>
                      </m:r>
                      <m:r>
                        <a:rPr lang="en-AU" sz="2400" b="0" i="1" smtClean="0">
                          <a:latin typeface="Cambria Math" panose="02040503050406030204" pitchFamily="18" charset="0"/>
                          <a:ea typeface="Cambria Math" panose="02040503050406030204" pitchFamily="18" charset="0"/>
                        </a:rPr>
                        <m:t>𝑐h𝑎𝑛𝑔𝑒</m:t>
                      </m:r>
                    </m:oMath>
                  </m:oMathPara>
                </a14:m>
                <a:br>
                  <a:rPr lang="en-AU" sz="2400" i="1" dirty="0">
                    <a:latin typeface="Cambria Math" panose="02040503050406030204" pitchFamily="18" charset="0"/>
                    <a:ea typeface="Cambria Math" panose="02040503050406030204" pitchFamily="18" charset="0"/>
                  </a:rPr>
                </a:br>
                <a:endParaRPr lang="en-AU" sz="2400" dirty="0"/>
              </a:p>
            </p:txBody>
          </p:sp>
        </mc:Choice>
        <mc:Fallback xmlns="">
          <p:sp>
            <p:nvSpPr>
              <p:cNvPr id="5" name="Text Placeholder 4">
                <a:extLst>
                  <a:ext uri="{FF2B5EF4-FFF2-40B4-BE49-F238E27FC236}">
                    <a16:creationId xmlns:a16="http://schemas.microsoft.com/office/drawing/2014/main" id="{BDB8BFAA-893C-E1B2-982E-3A8B2526E6B8}"/>
                  </a:ext>
                </a:extLst>
              </p:cNvPr>
              <p:cNvSpPr>
                <a:spLocks noGrp="1" noRot="1" noChangeAspect="1" noMove="1" noResize="1" noEditPoints="1" noAdjustHandles="1" noChangeArrowheads="1" noChangeShapeType="1" noTextEdit="1"/>
              </p:cNvSpPr>
              <p:nvPr>
                <p:ph type="body" sz="quarter" idx="17"/>
              </p:nvPr>
            </p:nvSpPr>
            <p:spPr>
              <a:xfrm>
                <a:off x="360000" y="1600722"/>
                <a:ext cx="9201607" cy="2297449"/>
              </a:xfrm>
              <a:blipFill>
                <a:blip r:embed="rId2"/>
                <a:stretch>
                  <a:fillRect l="-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188D1F78-FB37-479A-0DD8-0137568BC0F6}"/>
                  </a:ext>
                </a:extLst>
              </p:cNvPr>
              <p:cNvSpPr/>
              <p:nvPr/>
            </p:nvSpPr>
            <p:spPr>
              <a:xfrm>
                <a:off x="9447566" y="1995772"/>
                <a:ext cx="2396434" cy="1970582"/>
              </a:xfrm>
              <a:prstGeom prst="wedgeRoundRectCallout">
                <a:avLst>
                  <a:gd name="adj1" fmla="val -58855"/>
                  <a:gd name="adj2" fmla="val 2154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dirty="0">
                    <a:ea typeface="Cambria Math" panose="02040503050406030204" pitchFamily="18" charset="0"/>
                  </a:rPr>
                  <a:t>What does the delta </a:t>
                </a:r>
                <a14:m>
                  <m:oMath xmlns:m="http://schemas.openxmlformats.org/officeDocument/2006/math">
                    <m:r>
                      <a:rPr lang="en-AU" i="1" smtClean="0">
                        <a:latin typeface="Cambria Math" panose="02040503050406030204" pitchFamily="18" charset="0"/>
                        <a:ea typeface="Cambria Math" panose="02040503050406030204" pitchFamily="18" charset="0"/>
                      </a:rPr>
                      <m:t>∆</m:t>
                    </m:r>
                  </m:oMath>
                </a14:m>
                <a:r>
                  <a:rPr lang="en-AU" dirty="0"/>
                  <a:t> symbol mean? </a:t>
                </a:r>
              </a:p>
            </p:txBody>
          </p:sp>
        </mc:Choice>
        <mc:Fallback xmlns="">
          <p:sp>
            <p:nvSpPr>
              <p:cNvPr id="6" name="Speech Bubble: Rectangle with Corners Rounded 5">
                <a:extLst>
                  <a:ext uri="{FF2B5EF4-FFF2-40B4-BE49-F238E27FC236}">
                    <a16:creationId xmlns:a16="http://schemas.microsoft.com/office/drawing/2014/main" id="{188D1F78-FB37-479A-0DD8-0137568BC0F6}"/>
                  </a:ext>
                </a:extLst>
              </p:cNvPr>
              <p:cNvSpPr>
                <a:spLocks noRot="1" noChangeAspect="1" noMove="1" noResize="1" noEditPoints="1" noAdjustHandles="1" noChangeArrowheads="1" noChangeShapeType="1" noTextEdit="1"/>
              </p:cNvSpPr>
              <p:nvPr/>
            </p:nvSpPr>
            <p:spPr>
              <a:xfrm>
                <a:off x="9447566" y="1995772"/>
                <a:ext cx="2396434" cy="1970582"/>
              </a:xfrm>
              <a:prstGeom prst="wedgeRoundRectCallout">
                <a:avLst>
                  <a:gd name="adj1" fmla="val -58855"/>
                  <a:gd name="adj2" fmla="val 21541"/>
                  <a:gd name="adj3" fmla="val 16667"/>
                </a:avLst>
              </a:prstGeom>
              <a:blipFill>
                <a:blip r:embed="rId3"/>
                <a:stretch>
                  <a:fillRect r="-23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7F6EFD9-B1AB-793A-14BE-CBB705E66332}"/>
                  </a:ext>
                </a:extLst>
              </p:cNvPr>
              <p:cNvSpPr txBox="1"/>
              <p:nvPr/>
            </p:nvSpPr>
            <p:spPr>
              <a:xfrm>
                <a:off x="5607050" y="4034537"/>
                <a:ext cx="3752850" cy="8091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𝑦</m:t>
                          </m:r>
                        </m:num>
                        <m:den>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𝑥</m:t>
                          </m:r>
                        </m:den>
                      </m:f>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𝑏</m:t>
                              </m:r>
                            </m:e>
                          </m:d>
                          <m:r>
                            <a:rPr lang="en-AU" b="0" i="1" smtClean="0">
                              <a:latin typeface="Cambria Math" panose="02040503050406030204" pitchFamily="18" charset="0"/>
                            </a:rPr>
                            <m:t>−</m:t>
                          </m:r>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𝑎</m:t>
                              </m:r>
                            </m:e>
                          </m:d>
                        </m:num>
                        <m:den>
                          <m:r>
                            <a:rPr lang="en-AU" b="0" i="1" smtClean="0">
                              <a:latin typeface="Cambria Math" panose="02040503050406030204" pitchFamily="18" charset="0"/>
                            </a:rPr>
                            <m:t>𝑏</m:t>
                          </m:r>
                          <m:r>
                            <a:rPr lang="en-AU" b="0" i="1" smtClean="0">
                              <a:latin typeface="Cambria Math" panose="02040503050406030204" pitchFamily="18" charset="0"/>
                            </a:rPr>
                            <m:t>−</m:t>
                          </m:r>
                          <m:r>
                            <a:rPr lang="en-AU" b="0" i="1" smtClean="0">
                              <a:latin typeface="Cambria Math" panose="02040503050406030204" pitchFamily="18" charset="0"/>
                            </a:rPr>
                            <m:t>𝑎</m:t>
                          </m:r>
                        </m:den>
                      </m:f>
                    </m:oMath>
                  </m:oMathPara>
                </a14:m>
                <a:endParaRPr lang="en-AU" dirty="0"/>
              </a:p>
            </p:txBody>
          </p:sp>
        </mc:Choice>
        <mc:Fallback xmlns="">
          <p:sp>
            <p:nvSpPr>
              <p:cNvPr id="8" name="TextBox 7">
                <a:extLst>
                  <a:ext uri="{FF2B5EF4-FFF2-40B4-BE49-F238E27FC236}">
                    <a16:creationId xmlns:a16="http://schemas.microsoft.com/office/drawing/2014/main" id="{17F6EFD9-B1AB-793A-14BE-CBB705E66332}"/>
                  </a:ext>
                </a:extLst>
              </p:cNvPr>
              <p:cNvSpPr txBox="1">
                <a:spLocks noRot="1" noChangeAspect="1" noMove="1" noResize="1" noEditPoints="1" noAdjustHandles="1" noChangeArrowheads="1" noChangeShapeType="1" noTextEdit="1"/>
              </p:cNvSpPr>
              <p:nvPr/>
            </p:nvSpPr>
            <p:spPr>
              <a:xfrm>
                <a:off x="5607050" y="4034537"/>
                <a:ext cx="3752850" cy="809132"/>
              </a:xfrm>
              <a:prstGeom prst="rect">
                <a:avLst/>
              </a:prstGeom>
              <a:blipFill>
                <a:blip r:embed="rId4"/>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BF156CA4-200F-0111-C08C-EFBE99BC29C5}"/>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87746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17F95-B4D9-6710-E24C-500FB204C3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7DB02D-DDF1-422C-870D-DB3924A8FF1C}"/>
              </a:ext>
            </a:extLst>
          </p:cNvPr>
          <p:cNvSpPr>
            <a:spLocks noGrp="1"/>
          </p:cNvSpPr>
          <p:nvPr>
            <p:ph type="title"/>
          </p:nvPr>
        </p:nvSpPr>
        <p:spPr/>
        <p:txBody>
          <a:bodyPr/>
          <a:lstStyle/>
          <a:p>
            <a:r>
              <a:rPr lang="en-AU" dirty="0">
                <a:latin typeface="+mj-lt"/>
              </a:rPr>
              <a:t>Average speed camera(1)</a:t>
            </a:r>
          </a:p>
        </p:txBody>
      </p:sp>
      <p:sp>
        <p:nvSpPr>
          <p:cNvPr id="3" name="Slide Number Placeholder 2">
            <a:extLst>
              <a:ext uri="{FF2B5EF4-FFF2-40B4-BE49-F238E27FC236}">
                <a16:creationId xmlns:a16="http://schemas.microsoft.com/office/drawing/2014/main" id="{34C52F5F-FBF5-8430-A240-CB9CD80A242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dirty="0"/>
          </a:p>
        </p:txBody>
      </p:sp>
      <p:graphicFrame>
        <p:nvGraphicFramePr>
          <p:cNvPr id="6" name="Chart 5" descr="Distance time graph of 5 cars">
            <a:extLst>
              <a:ext uri="{FF2B5EF4-FFF2-40B4-BE49-F238E27FC236}">
                <a16:creationId xmlns:a16="http://schemas.microsoft.com/office/drawing/2014/main" id="{9F018D9F-43B8-5429-3709-0B0F3D90FF89}"/>
              </a:ext>
            </a:extLst>
          </p:cNvPr>
          <p:cNvGraphicFramePr>
            <a:graphicFrameLocks/>
          </p:cNvGraphicFramePr>
          <p:nvPr>
            <p:extLst>
              <p:ext uri="{D42A27DB-BD31-4B8C-83A1-F6EECF244321}">
                <p14:modId xmlns:p14="http://schemas.microsoft.com/office/powerpoint/2010/main" val="3492127354"/>
              </p:ext>
            </p:extLst>
          </p:nvPr>
        </p:nvGraphicFramePr>
        <p:xfrm>
          <a:off x="1121568" y="710025"/>
          <a:ext cx="9948863" cy="5895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668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FAC79-06F8-F42B-EADD-8DFF9317E12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2E59DF9-A542-99B6-D1BC-4FFBC3CD8ADF}"/>
              </a:ext>
            </a:extLst>
          </p:cNvPr>
          <p:cNvSpPr>
            <a:spLocks noGrp="1"/>
          </p:cNvSpPr>
          <p:nvPr>
            <p:ph type="title"/>
          </p:nvPr>
        </p:nvSpPr>
        <p:spPr/>
        <p:txBody>
          <a:bodyPr/>
          <a:lstStyle/>
          <a:p>
            <a:r>
              <a:rPr lang="en-AU" dirty="0"/>
              <a:t>The race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A5489803-92BD-42B1-6BF3-CEB2BD45E94D}"/>
                  </a:ext>
                </a:extLst>
              </p:cNvPr>
              <p:cNvSpPr>
                <a:spLocks noGrp="1"/>
              </p:cNvSpPr>
              <p:nvPr>
                <p:ph type="body" sz="quarter" idx="17"/>
              </p:nvPr>
            </p:nvSpPr>
            <p:spPr>
              <a:xfrm>
                <a:off x="360000" y="1409445"/>
                <a:ext cx="6301150" cy="1277714"/>
              </a:xfrm>
            </p:spPr>
            <p:txBody>
              <a:bodyPr/>
              <a:lstStyle/>
              <a:p>
                <a:r>
                  <a:rPr lang="en-US" sz="2400" b="1" dirty="0">
                    <a:latin typeface="+mj-lt"/>
                  </a:rPr>
                  <a:t>Tortoise</a:t>
                </a:r>
              </a:p>
              <a:p>
                <a:pPr/>
                <a14:m>
                  <m:oMathPara xmlns:m="http://schemas.openxmlformats.org/officeDocument/2006/math">
                    <m:oMathParaPr>
                      <m:jc m:val="left"/>
                    </m:oMathParaPr>
                    <m:oMath xmlns:m="http://schemas.openxmlformats.org/officeDocument/2006/math">
                      <m:r>
                        <a:rPr lang="en-AU" sz="2400" i="1" dirty="0">
                          <a:latin typeface="Cambria Math" panose="02040503050406030204" pitchFamily="18" charset="0"/>
                        </a:rPr>
                        <m:t>𝑓</m:t>
                      </m:r>
                      <m:r>
                        <a:rPr lang="en-AU" sz="2400" i="1" dirty="0">
                          <a:latin typeface="Cambria Math" panose="02040503050406030204" pitchFamily="18" charset="0"/>
                        </a:rPr>
                        <m:t>(</m:t>
                      </m:r>
                      <m:r>
                        <a:rPr lang="en-AU" sz="2400" i="1" dirty="0">
                          <a:latin typeface="Cambria Math" panose="02040503050406030204" pitchFamily="18" charset="0"/>
                        </a:rPr>
                        <m:t>𝑥</m:t>
                      </m:r>
                      <m:r>
                        <a:rPr lang="en-AU" sz="2400" i="1" dirty="0">
                          <a:latin typeface="Cambria Math" panose="02040503050406030204" pitchFamily="18" charset="0"/>
                        </a:rPr>
                        <m:t>) = 10</m:t>
                      </m:r>
                      <m:r>
                        <a:rPr lang="en-AU" sz="2400" i="1" dirty="0">
                          <a:latin typeface="Cambria Math" panose="02040503050406030204" pitchFamily="18" charset="0"/>
                        </a:rPr>
                        <m:t>𝑥</m:t>
                      </m:r>
                    </m:oMath>
                  </m:oMathPara>
                </a14:m>
                <a:endParaRPr lang="en-US" sz="2400" b="1" dirty="0">
                  <a:latin typeface="+mj-lt"/>
                </a:endParaRPr>
              </a:p>
              <a:p>
                <a:endParaRPr lang="en-US" sz="2400" b="1" dirty="0">
                  <a:latin typeface="+mj-lt"/>
                </a:endParaRPr>
              </a:p>
            </p:txBody>
          </p:sp>
        </mc:Choice>
        <mc:Fallback xmlns="">
          <p:sp>
            <p:nvSpPr>
              <p:cNvPr id="12" name="Text Placeholder 11">
                <a:extLst>
                  <a:ext uri="{FF2B5EF4-FFF2-40B4-BE49-F238E27FC236}">
                    <a16:creationId xmlns:a16="http://schemas.microsoft.com/office/drawing/2014/main" id="{A5489803-92BD-42B1-6BF3-CEB2BD45E94D}"/>
                  </a:ext>
                </a:extLst>
              </p:cNvPr>
              <p:cNvSpPr>
                <a:spLocks noGrp="1" noRot="1" noChangeAspect="1" noMove="1" noResize="1" noEditPoints="1" noAdjustHandles="1" noChangeArrowheads="1" noChangeShapeType="1" noTextEdit="1"/>
              </p:cNvSpPr>
              <p:nvPr>
                <p:ph type="body" sz="quarter" idx="17"/>
              </p:nvPr>
            </p:nvSpPr>
            <p:spPr>
              <a:xfrm>
                <a:off x="360000" y="1409445"/>
                <a:ext cx="6301150" cy="1277714"/>
              </a:xfrm>
              <a:blipFill>
                <a:blip r:embed="rId3"/>
                <a:stretch>
                  <a:fillRect l="-29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 Placeholder 11">
                <a:extLst>
                  <a:ext uri="{FF2B5EF4-FFF2-40B4-BE49-F238E27FC236}">
                    <a16:creationId xmlns:a16="http://schemas.microsoft.com/office/drawing/2014/main" id="{135651D0-744D-C2C2-108D-766C66B16008}"/>
                  </a:ext>
                </a:extLst>
              </p:cNvPr>
              <p:cNvSpPr txBox="1">
                <a:spLocks/>
              </p:cNvSpPr>
              <p:nvPr/>
            </p:nvSpPr>
            <p:spPr>
              <a:xfrm>
                <a:off x="360000" y="3348645"/>
                <a:ext cx="6301150" cy="221116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latin typeface="+mj-lt"/>
                  </a:rPr>
                  <a:t>Hare</a:t>
                </a:r>
              </a:p>
              <a:p>
                <a:pPr/>
                <a14:m>
                  <m:oMathPara xmlns:m="http://schemas.openxmlformats.org/officeDocument/2006/math">
                    <m:oMathParaPr>
                      <m:jc m:val="left"/>
                    </m:oMathParaPr>
                    <m:oMath xmlns:m="http://schemas.openxmlformats.org/officeDocument/2006/math">
                      <m:r>
                        <a:rPr lang="en-AU" sz="2400" i="1">
                          <a:latin typeface="Cambria Math" panose="02040503050406030204" pitchFamily="18" charset="0"/>
                        </a:rPr>
                        <m:t>𝑔</m:t>
                      </m:r>
                      <m:d>
                        <m:dPr>
                          <m:ctrlPr>
                            <a:rPr lang="en-AU" sz="2400" i="1">
                              <a:latin typeface="Cambria Math" panose="02040503050406030204" pitchFamily="18" charset="0"/>
                            </a:rPr>
                          </m:ctrlPr>
                        </m:dPr>
                        <m:e>
                          <m:r>
                            <a:rPr lang="en-AU" sz="2400" i="1">
                              <a:latin typeface="Cambria Math" panose="02040503050406030204" pitchFamily="18" charset="0"/>
                            </a:rPr>
                            <m:t>𝑥</m:t>
                          </m:r>
                        </m:e>
                      </m:d>
                      <m:r>
                        <a:rPr lang="en-AU" sz="2400" i="1">
                          <a:latin typeface="Cambria Math" panose="02040503050406030204" pitchFamily="18" charset="0"/>
                        </a:rPr>
                        <m:t>=</m:t>
                      </m:r>
                      <m:d>
                        <m:dPr>
                          <m:begChr m:val="{"/>
                          <m:endChr m:val=""/>
                          <m:ctrlPr>
                            <a:rPr lang="en-AU" sz="2400" i="1">
                              <a:latin typeface="Cambria Math" panose="02040503050406030204" pitchFamily="18" charset="0"/>
                            </a:rPr>
                          </m:ctrlPr>
                        </m:dPr>
                        <m:e>
                          <m:eqArr>
                            <m:eqArrPr>
                              <m:ctrlPr>
                                <a:rPr lang="en-AU" sz="2400" i="1">
                                  <a:latin typeface="Cambria Math" panose="02040503050406030204" pitchFamily="18" charset="0"/>
                                </a:rPr>
                              </m:ctrlPr>
                            </m:eqArrPr>
                            <m:e>
                              <m:r>
                                <a:rPr lang="en-AU" sz="2400" i="1">
                                  <a:latin typeface="Cambria Math" panose="02040503050406030204" pitchFamily="18" charset="0"/>
                                </a:rPr>
                                <m:t>15</m:t>
                              </m:r>
                              <m:r>
                                <a:rPr lang="en-AU" sz="2400" i="1">
                                  <a:latin typeface="Cambria Math" panose="02040503050406030204" pitchFamily="18" charset="0"/>
                                </a:rPr>
                                <m:t>𝑥</m:t>
                              </m:r>
                              <m:r>
                                <a:rPr lang="en-AU" sz="2400" i="1">
                                  <a:latin typeface="Cambria Math" panose="02040503050406030204" pitchFamily="18" charset="0"/>
                                </a:rPr>
                                <m:t>,</m:t>
                              </m:r>
                            </m:e>
                            <m:e>
                              <m:r>
                                <a:rPr lang="en-AU" sz="2400" i="1">
                                  <a:latin typeface="Cambria Math" panose="02040503050406030204" pitchFamily="18" charset="0"/>
                                </a:rPr>
                                <m:t>0,</m:t>
                              </m:r>
                            </m:e>
                            <m:e>
                              <m:r>
                                <a:rPr lang="en-AU" sz="2400" i="1">
                                  <a:latin typeface="Cambria Math" panose="02040503050406030204" pitchFamily="18" charset="0"/>
                                </a:rPr>
                                <m:t>20</m:t>
                              </m:r>
                              <m:r>
                                <a:rPr lang="en-AU" sz="2400" i="1">
                                  <a:latin typeface="Cambria Math" panose="02040503050406030204" pitchFamily="18" charset="0"/>
                                </a:rPr>
                                <m:t>𝑥</m:t>
                              </m:r>
                              <m:r>
                                <a:rPr lang="en-AU" sz="2400" i="1">
                                  <a:latin typeface="Cambria Math" panose="02040503050406030204" pitchFamily="18" charset="0"/>
                                </a:rPr>
                                <m:t>,</m:t>
                              </m:r>
                            </m:e>
                          </m:eqArr>
                        </m:e>
                      </m:d>
                      <m:m>
                        <m:mPr>
                          <m:mcs>
                            <m:mc>
                              <m:mcPr>
                                <m:count m:val="1"/>
                                <m:mcJc m:val="center"/>
                              </m:mcPr>
                            </m:mc>
                          </m:mcs>
                          <m:ctrlPr>
                            <a:rPr lang="en-AU" sz="2400" i="1">
                              <a:latin typeface="Cambria Math" panose="02040503050406030204" pitchFamily="18" charset="0"/>
                            </a:rPr>
                          </m:ctrlPr>
                        </m:mPr>
                        <m:mr>
                          <m:e>
                            <m:r>
                              <m:rPr>
                                <m:brk m:alnAt="7"/>
                              </m:rPr>
                              <a:rPr lang="en-AU" sz="2400">
                                <a:latin typeface="Cambria Math" panose="02040503050406030204" pitchFamily="18" charset="0"/>
                              </a:rPr>
                              <m:t> </m:t>
                            </m:r>
                            <m:r>
                              <m:rPr>
                                <m:sty m:val="p"/>
                              </m:rPr>
                              <a:rPr lang="en-AU" sz="2400">
                                <a:latin typeface="Cambria Math" panose="02040503050406030204" pitchFamily="18" charset="0"/>
                              </a:rPr>
                              <m:t>for</m:t>
                            </m:r>
                            <m:r>
                              <m:rPr>
                                <m:brk m:alnAt="7"/>
                              </m:rPr>
                              <a:rPr lang="en-AU" sz="2400">
                                <a:latin typeface="Cambria Math" panose="02040503050406030204" pitchFamily="18" charset="0"/>
                              </a:rPr>
                              <m:t> </m:t>
                            </m:r>
                            <m:r>
                              <a:rPr lang="en-AU" sz="2400" i="1" dirty="0">
                                <a:latin typeface="Cambria Math" panose="02040503050406030204" pitchFamily="18" charset="0"/>
                              </a:rPr>
                              <m:t>0&lt;</m:t>
                            </m:r>
                            <m:r>
                              <a:rPr lang="en-AU" sz="2400" i="1" dirty="0">
                                <a:latin typeface="Cambria Math" panose="02040503050406030204" pitchFamily="18" charset="0"/>
                              </a:rPr>
                              <m:t>𝑥</m:t>
                            </m:r>
                            <m:r>
                              <a:rPr lang="en-AU" sz="2400" i="1" dirty="0">
                                <a:latin typeface="Cambria Math" panose="02040503050406030204" pitchFamily="18" charset="0"/>
                              </a:rPr>
                              <m:t>&lt;0.5,</m:t>
                            </m:r>
                          </m:e>
                        </m:mr>
                        <m:mr>
                          <m:e>
                            <m:r>
                              <a:rPr lang="en-AU" sz="2400">
                                <a:latin typeface="Cambria Math" panose="02040503050406030204" pitchFamily="18" charset="0"/>
                              </a:rPr>
                              <m:t> </m:t>
                            </m:r>
                            <m:r>
                              <m:rPr>
                                <m:sty m:val="p"/>
                                <m:brk m:alnAt="7"/>
                              </m:rPr>
                              <a:rPr lang="en-AU" sz="2400">
                                <a:latin typeface="Cambria Math" panose="02040503050406030204" pitchFamily="18" charset="0"/>
                              </a:rPr>
                              <m:t>f</m:t>
                            </m:r>
                            <m:r>
                              <m:rPr>
                                <m:sty m:val="p"/>
                              </m:rPr>
                              <a:rPr lang="en-AU" sz="2400">
                                <a:latin typeface="Cambria Math" panose="02040503050406030204" pitchFamily="18" charset="0"/>
                              </a:rPr>
                              <m:t>or</m:t>
                            </m:r>
                            <m:r>
                              <m:rPr>
                                <m:brk m:alnAt="7"/>
                              </m:rPr>
                              <a:rPr lang="en-AU" sz="2400">
                                <a:latin typeface="Cambria Math" panose="02040503050406030204" pitchFamily="18" charset="0"/>
                              </a:rPr>
                              <m:t> </m:t>
                            </m:r>
                            <m:r>
                              <a:rPr lang="en-AU" sz="2400" i="1" dirty="0">
                                <a:latin typeface="Cambria Math" panose="02040503050406030204" pitchFamily="18" charset="0"/>
                              </a:rPr>
                              <m:t>0.5&lt;</m:t>
                            </m:r>
                            <m:r>
                              <a:rPr lang="en-AU" sz="2400" i="1" dirty="0">
                                <a:latin typeface="Cambria Math" panose="02040503050406030204" pitchFamily="18" charset="0"/>
                              </a:rPr>
                              <m:t>𝑥</m:t>
                            </m:r>
                            <m:r>
                              <a:rPr lang="en-AU" sz="2400" i="1" dirty="0">
                                <a:latin typeface="Cambria Math" panose="02040503050406030204" pitchFamily="18" charset="0"/>
                              </a:rPr>
                              <m:t>&lt;1,</m:t>
                            </m:r>
                          </m:e>
                        </m:mr>
                        <m:mr>
                          <m:e>
                            <m:r>
                              <m:rPr>
                                <m:sty m:val="p"/>
                                <m:brk m:alnAt="7"/>
                              </m:rPr>
                              <a:rPr lang="en-AU" sz="2400">
                                <a:latin typeface="Cambria Math" panose="02040503050406030204" pitchFamily="18" charset="0"/>
                              </a:rPr>
                              <m:t>f</m:t>
                            </m:r>
                            <m:r>
                              <m:rPr>
                                <m:sty m:val="p"/>
                              </m:rPr>
                              <a:rPr lang="en-AU" sz="2400">
                                <a:latin typeface="Cambria Math" panose="02040503050406030204" pitchFamily="18" charset="0"/>
                              </a:rPr>
                              <m:t>or</m:t>
                            </m:r>
                            <m:r>
                              <m:rPr>
                                <m:brk m:alnAt="7"/>
                              </m:rPr>
                              <a:rPr lang="en-AU" sz="2400">
                                <a:latin typeface="Cambria Math" panose="02040503050406030204" pitchFamily="18" charset="0"/>
                              </a:rPr>
                              <m:t> </m:t>
                            </m:r>
                            <m:r>
                              <a:rPr lang="en-AU" sz="2400" i="1" dirty="0">
                                <a:latin typeface="Cambria Math" panose="02040503050406030204" pitchFamily="18" charset="0"/>
                              </a:rPr>
                              <m:t>𝑥</m:t>
                            </m:r>
                            <m:r>
                              <a:rPr lang="en-AU" sz="2400" i="1" dirty="0">
                                <a:latin typeface="Cambria Math" panose="02040503050406030204" pitchFamily="18" charset="0"/>
                              </a:rPr>
                              <m:t>&gt;1.</m:t>
                            </m:r>
                          </m:e>
                        </m:mr>
                      </m:m>
                    </m:oMath>
                  </m:oMathPara>
                </a14:m>
                <a:endParaRPr lang="en-US" sz="2400" b="1" dirty="0">
                  <a:latin typeface="+mj-lt"/>
                </a:endParaRPr>
              </a:p>
              <a:p>
                <a:endParaRPr lang="en-US" sz="2400" b="1" dirty="0">
                  <a:latin typeface="+mj-lt"/>
                </a:endParaRPr>
              </a:p>
            </p:txBody>
          </p:sp>
        </mc:Choice>
        <mc:Fallback xmlns="">
          <p:sp>
            <p:nvSpPr>
              <p:cNvPr id="14" name="Text Placeholder 11">
                <a:extLst>
                  <a:ext uri="{FF2B5EF4-FFF2-40B4-BE49-F238E27FC236}">
                    <a16:creationId xmlns:a16="http://schemas.microsoft.com/office/drawing/2014/main" id="{135651D0-744D-C2C2-108D-766C66B16008}"/>
                  </a:ext>
                </a:extLst>
              </p:cNvPr>
              <p:cNvSpPr txBox="1">
                <a:spLocks noRot="1" noChangeAspect="1" noMove="1" noResize="1" noEditPoints="1" noAdjustHandles="1" noChangeArrowheads="1" noChangeShapeType="1" noTextEdit="1"/>
              </p:cNvSpPr>
              <p:nvPr/>
            </p:nvSpPr>
            <p:spPr>
              <a:xfrm>
                <a:off x="360000" y="3348645"/>
                <a:ext cx="6301150" cy="2211163"/>
              </a:xfrm>
              <a:prstGeom prst="rect">
                <a:avLst/>
              </a:prstGeom>
              <a:blipFill>
                <a:blip r:embed="rId4"/>
                <a:stretch>
                  <a:fillRect l="-2901" b="-11019"/>
                </a:stretch>
              </a:blipFill>
            </p:spPr>
            <p:txBody>
              <a:bodyPr/>
              <a:lstStyle/>
              <a:p>
                <a:r>
                  <a:rPr lang="en-US">
                    <a:noFill/>
                  </a:rPr>
                  <a:t> </a:t>
                </a:r>
              </a:p>
            </p:txBody>
          </p:sp>
        </mc:Fallback>
      </mc:AlternateContent>
      <p:pic>
        <p:nvPicPr>
          <p:cNvPr id="15" name="Picture 14" descr="picture showing the tortoise just beating the hare to the finish line.">
            <a:extLst>
              <a:ext uri="{FF2B5EF4-FFF2-40B4-BE49-F238E27FC236}">
                <a16:creationId xmlns:a16="http://schemas.microsoft.com/office/drawing/2014/main" id="{1CD512FE-9B68-E79D-156C-E03DFB6D2EE9}"/>
              </a:ext>
            </a:extLst>
          </p:cNvPr>
          <p:cNvPicPr>
            <a:picLocks noChangeAspect="1"/>
          </p:cNvPicPr>
          <p:nvPr/>
        </p:nvPicPr>
        <p:blipFill>
          <a:blip r:embed="rId5"/>
          <a:stretch>
            <a:fillRect/>
          </a:stretch>
        </p:blipFill>
        <p:spPr>
          <a:xfrm>
            <a:off x="6863819" y="1603898"/>
            <a:ext cx="4391854" cy="4213804"/>
          </a:xfrm>
          <a:prstGeom prst="rect">
            <a:avLst/>
          </a:prstGeom>
        </p:spPr>
      </p:pic>
      <p:sp>
        <p:nvSpPr>
          <p:cNvPr id="2" name="Slide Number Placeholder 1">
            <a:extLst>
              <a:ext uri="{FF2B5EF4-FFF2-40B4-BE49-F238E27FC236}">
                <a16:creationId xmlns:a16="http://schemas.microsoft.com/office/drawing/2014/main" id="{74183E2E-8EE0-2DDA-1EA8-7D9BC951814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23089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554692-FEC2-828C-8CAA-EA8B35399C09}"/>
              </a:ext>
            </a:extLst>
          </p:cNvPr>
          <p:cNvSpPr>
            <a:spLocks noGrp="1"/>
          </p:cNvSpPr>
          <p:nvPr>
            <p:ph type="title"/>
          </p:nvPr>
        </p:nvSpPr>
        <p:spPr/>
        <p:txBody>
          <a:bodyPr/>
          <a:lstStyle/>
          <a:p>
            <a:r>
              <a:rPr lang="en-AU" dirty="0">
                <a:latin typeface="+mj-lt"/>
              </a:rPr>
              <a:t>The race (2)</a:t>
            </a:r>
          </a:p>
        </p:txBody>
      </p:sp>
      <p:sp>
        <p:nvSpPr>
          <p:cNvPr id="8" name="Rectangle: Rounded Corners 7" descr="scenario box">
            <a:extLst>
              <a:ext uri="{FF2B5EF4-FFF2-40B4-BE49-F238E27FC236}">
                <a16:creationId xmlns:a16="http://schemas.microsoft.com/office/drawing/2014/main" id="{4861233A-D3EE-0E10-1993-1254266346AC}"/>
              </a:ext>
            </a:extLst>
          </p:cNvPr>
          <p:cNvSpPr/>
          <p:nvPr/>
        </p:nvSpPr>
        <p:spPr>
          <a:xfrm>
            <a:off x="360000" y="1419087"/>
            <a:ext cx="11484000" cy="3181626"/>
          </a:xfrm>
          <a:prstGeom prst="roundRect">
            <a:avLst>
              <a:gd name="adj" fmla="val 7666"/>
            </a:avLst>
          </a:prstGeom>
          <a:solidFill>
            <a:schemeClr val="accent6">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buNone/>
            </a:pPr>
            <a:r>
              <a:rPr lang="en-AU" dirty="0">
                <a:solidFill>
                  <a:srgbClr val="000000"/>
                </a:solidFill>
                <a:ea typeface="Calibri" panose="020F0502020204030204" pitchFamily="34" charset="0"/>
              </a:rPr>
              <a:t>A donkey also competed in the race. The donkey was confident that it could beat both the hare and the tortoise. When the race started, the donkey took off quickly. However, the donkey got lost, had to retrace its steps, stubbornly refused to cross a stream and slowed down to graze on some delicious grass as it raced. Donkey ended up finishing the race after the hare and the tortoise.</a:t>
            </a:r>
            <a:endParaRPr lang="en-AU" dirty="0">
              <a:ea typeface="Calibri" panose="020F0502020204030204" pitchFamily="34" charset="0"/>
            </a:endParaRPr>
          </a:p>
        </p:txBody>
      </p:sp>
      <p:sp>
        <p:nvSpPr>
          <p:cNvPr id="2" name="Slide Number Placeholder 1">
            <a:extLst>
              <a:ext uri="{FF2B5EF4-FFF2-40B4-BE49-F238E27FC236}">
                <a16:creationId xmlns:a16="http://schemas.microsoft.com/office/drawing/2014/main" id="{AAE563A8-74E4-6DAC-3FFD-F33C311DEF57}"/>
              </a:ext>
            </a:extLst>
          </p:cNvPr>
          <p:cNvSpPr>
            <a:spLocks noGrp="1"/>
          </p:cNvSpPr>
          <p:nvPr>
            <p:ph type="sldNum" sz="quarter" idx="12"/>
          </p:nvPr>
        </p:nvSpPr>
        <p:spPr/>
        <p:txBody>
          <a:bodyPr/>
          <a:lstStyle/>
          <a:p>
            <a:fld id="{10A01DC5-1685-4615-8240-15192985C6A2}" type="slidenum">
              <a:rPr lang="en-AU" smtClean="0"/>
              <a:t>15</a:t>
            </a:fld>
            <a:endParaRPr lang="en-AU" dirty="0"/>
          </a:p>
        </p:txBody>
      </p:sp>
    </p:spTree>
    <p:extLst>
      <p:ext uri="{BB962C8B-B14F-4D97-AF65-F5344CB8AC3E}">
        <p14:creationId xmlns:p14="http://schemas.microsoft.com/office/powerpoint/2010/main" val="292675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mn-lt"/>
                <a:ea typeface="Calibri" panose="020F0502020204030204" pitchFamily="34" charset="0"/>
                <a:hlinkClick r:id="rId6"/>
              </a:rPr>
              <a:t>Mathematics Advanced 11-12 Syllabus</a:t>
            </a:r>
            <a:r>
              <a:rPr lang="en-AU" dirty="0">
                <a:effectLst/>
                <a:latin typeface="+mn-lt"/>
                <a:ea typeface="Calibri" panose="020F0502020204030204" pitchFamily="34" charset="0"/>
              </a:rPr>
              <a:t>  © NSW Education Standards Authority (NESA) for and on behalf of the Crown in right of the State of New South Wales, 2024.</a:t>
            </a:r>
          </a:p>
          <a:p>
            <a:pPr>
              <a:lnSpc>
                <a:spcPct val="150000"/>
              </a:lnSpc>
              <a:spcBef>
                <a:spcPts val="1200"/>
              </a:spcBef>
              <a:spcAft>
                <a:spcPts val="600"/>
              </a:spcAft>
            </a:pPr>
            <a:r>
              <a:rPr lang="en-AU" dirty="0">
                <a:effectLst/>
                <a:latin typeface="+mn-lt"/>
                <a:ea typeface="Calibri" panose="020F0502020204030204" pitchFamily="34" charset="0"/>
              </a:rPr>
              <a:t>.</a:t>
            </a:r>
            <a:endParaRPr lang="en-AU" sz="1800" dirty="0">
              <a:effectLst/>
              <a:latin typeface="+mn-lt"/>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16</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59998" y="1748260"/>
            <a:ext cx="11303000" cy="485774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Learning intentions</a:t>
            </a:r>
            <a:endParaRPr lang="en-AU" dirty="0">
              <a:latin typeface="+mj-lt"/>
            </a:endParaRPr>
          </a:p>
          <a:p>
            <a:pPr marL="342900" lvl="0" indent="-342900">
              <a:lnSpc>
                <a:spcPct val="150000"/>
              </a:lnSpc>
              <a:spcAft>
                <a:spcPts val="1200"/>
              </a:spcAft>
              <a:buFont typeface="Arial" panose="020B0604020202020204" pitchFamily="34" charset="0"/>
              <a:buChar char="•"/>
            </a:pPr>
            <a:r>
              <a:rPr lang="en-AU" sz="1800" dirty="0"/>
              <a:t>To understand and calculate average speed as a rate of change of distance with respect to time. </a:t>
            </a:r>
          </a:p>
          <a:p>
            <a:pPr marL="342900" lvl="0" indent="-342900">
              <a:lnSpc>
                <a:spcPct val="150000"/>
              </a:lnSpc>
              <a:spcAft>
                <a:spcPts val="1200"/>
              </a:spcAft>
              <a:buFont typeface="Arial" panose="020B0604020202020204" pitchFamily="34" charset="0"/>
              <a:buChar char="•"/>
            </a:pPr>
            <a:r>
              <a:rPr lang="en-AU" sz="1800" dirty="0"/>
              <a:t>To be able to interpret and analyse distance-time graphs.</a:t>
            </a:r>
            <a:endParaRPr lang="en-AU" dirty="0"/>
          </a:p>
          <a:p>
            <a:pPr>
              <a:lnSpc>
                <a:spcPct val="150000"/>
              </a:lnSpc>
              <a:spcAft>
                <a:spcPts val="12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lnSpc>
                <a:spcPct val="150000"/>
              </a:lnSpc>
              <a:spcAft>
                <a:spcPts val="1200"/>
              </a:spcAft>
              <a:buFont typeface="Arial" panose="020B0604020202020204" pitchFamily="34" charset="0"/>
              <a:buChar char="•"/>
            </a:pPr>
            <a:r>
              <a:rPr lang="en-AU" sz="1800" dirty="0"/>
              <a:t>I can identify and calculate the change in distance and the change in time from data and graphs to calculate average speed.</a:t>
            </a:r>
          </a:p>
          <a:p>
            <a:pPr marL="342900" lvl="0" indent="-342900">
              <a:lnSpc>
                <a:spcPct val="150000"/>
              </a:lnSpc>
              <a:spcAft>
                <a:spcPts val="1200"/>
              </a:spcAft>
              <a:buFont typeface="Arial" panose="020B0604020202020204" pitchFamily="34" charset="0"/>
              <a:buChar char="•"/>
            </a:pPr>
            <a:r>
              <a:rPr lang="en-AU" sz="1800" dirty="0"/>
              <a:t>I can determine average speed from a distance-time graph.</a:t>
            </a:r>
          </a:p>
          <a:p>
            <a:pPr marL="342900" lvl="0" indent="-342900">
              <a:lnSpc>
                <a:spcPct val="150000"/>
              </a:lnSpc>
              <a:spcAft>
                <a:spcPts val="1200"/>
              </a:spcAft>
              <a:buFont typeface="Arial" panose="020B0604020202020204" pitchFamily="34" charset="0"/>
              <a:buChar char="•"/>
            </a:pPr>
            <a:r>
              <a:rPr lang="en-AU" sz="1800" dirty="0"/>
              <a:t>I can explain why average speed may differ from instantaneous speeds during a journey.</a:t>
            </a:r>
          </a:p>
          <a:p>
            <a:pPr marL="342900" lvl="0" indent="-342900">
              <a:lnSpc>
                <a:spcPct val="150000"/>
              </a:lnSpc>
              <a:spcAft>
                <a:spcPts val="1200"/>
              </a:spcAft>
              <a:buFont typeface="Arial" panose="020B0604020202020204" pitchFamily="34" charset="0"/>
              <a:buChar char="•"/>
            </a:pPr>
            <a:r>
              <a:rPr lang="en-AU" sz="1800" dirty="0"/>
              <a:t>I can recognise that the average speed is represented by the gradient of a linear function.</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Average speed camera (1)</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Examples</a:t>
            </a:r>
          </a:p>
        </p:txBody>
      </p:sp>
      <p:pic>
        <p:nvPicPr>
          <p:cNvPr id="1030" name="Picture 6" descr="Average speed camera on overhead boom, Hume Highway north of Gundagai, at Dog on Tuckerbox, version facing south.">
            <a:extLst>
              <a:ext uri="{FF2B5EF4-FFF2-40B4-BE49-F238E27FC236}">
                <a16:creationId xmlns:a16="http://schemas.microsoft.com/office/drawing/2014/main" id="{0D49BBA5-08B2-F397-19A2-B93606B7BE3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a:fillRect/>
          </a:stretch>
        </p:blipFill>
        <p:spPr bwMode="auto">
          <a:xfrm>
            <a:off x="360000" y="1518942"/>
            <a:ext cx="4600127" cy="24666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outh facing average cameras at Coolac end of average speed cameras.">
            <a:extLst>
              <a:ext uri="{FF2B5EF4-FFF2-40B4-BE49-F238E27FC236}">
                <a16:creationId xmlns:a16="http://schemas.microsoft.com/office/drawing/2014/main" id="{D120DE76-FD7D-DDA9-23E5-C4F1360FB55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a:fillRect/>
          </a:stretch>
        </p:blipFill>
        <p:spPr bwMode="auto">
          <a:xfrm>
            <a:off x="360000" y="4014263"/>
            <a:ext cx="4600128" cy="26817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rth facing, closer photo of camera boom outside of Coolac, Hume highway NSW">
            <a:extLst>
              <a:ext uri="{FF2B5EF4-FFF2-40B4-BE49-F238E27FC236}">
                <a16:creationId xmlns:a16="http://schemas.microsoft.com/office/drawing/2014/main" id="{1C72F703-FDF5-EFC1-B28C-2CACAD4EEFD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a:fillRect/>
          </a:stretch>
        </p:blipFill>
        <p:spPr bwMode="auto">
          <a:xfrm>
            <a:off x="5065949" y="2043558"/>
            <a:ext cx="6058050" cy="465244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3BBB61-EA51-1943-A439-D34569165A6B}"/>
              </a:ext>
            </a:extLst>
          </p:cNvPr>
          <p:cNvSpPr>
            <a:spLocks noGrp="1"/>
          </p:cNvSpPr>
          <p:nvPr>
            <p:ph type="title"/>
          </p:nvPr>
        </p:nvSpPr>
        <p:spPr/>
        <p:txBody>
          <a:bodyPr/>
          <a:lstStyle/>
          <a:p>
            <a:r>
              <a:rPr lang="en-AU" dirty="0"/>
              <a:t>Average speed camera (2)</a:t>
            </a:r>
          </a:p>
        </p:txBody>
      </p:sp>
      <p:pic>
        <p:nvPicPr>
          <p:cNvPr id="9" name="Picture 8" descr="The is a hand holding up an infringement notice for travelling at an average speed of 90km per hour when the average speed limit is 80 km per hour.">
            <a:extLst>
              <a:ext uri="{FF2B5EF4-FFF2-40B4-BE49-F238E27FC236}">
                <a16:creationId xmlns:a16="http://schemas.microsoft.com/office/drawing/2014/main" id="{64148060-FAFE-429E-7E7D-F19CFFEA0D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40275" y="306814"/>
            <a:ext cx="5049329" cy="2729684"/>
          </a:xfrm>
          <a:prstGeom prst="rect">
            <a:avLst/>
          </a:prstGeom>
        </p:spPr>
      </p:pic>
      <p:sp>
        <p:nvSpPr>
          <p:cNvPr id="5" name="Rectangle 4" descr="Rectangle showing speed">
            <a:extLst>
              <a:ext uri="{FF2B5EF4-FFF2-40B4-BE49-F238E27FC236}">
                <a16:creationId xmlns:a16="http://schemas.microsoft.com/office/drawing/2014/main" id="{9B15B298-6B1D-0882-C9DA-BFE583B98D8F}"/>
              </a:ext>
            </a:extLst>
          </p:cNvPr>
          <p:cNvSpPr/>
          <p:nvPr/>
        </p:nvSpPr>
        <p:spPr>
          <a:xfrm rot="60000">
            <a:off x="8416030" y="1412508"/>
            <a:ext cx="2374084" cy="23711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7" name="Picture 6" descr="Picture showing a car travelling along a road between two average speed cameras. There is an 80 speed sign on the left. ">
            <a:extLst>
              <a:ext uri="{FF2B5EF4-FFF2-40B4-BE49-F238E27FC236}">
                <a16:creationId xmlns:a16="http://schemas.microsoft.com/office/drawing/2014/main" id="{D5B07235-FE94-7441-9F99-0E83FF47556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87189" y="2418249"/>
            <a:ext cx="10536811" cy="3951304"/>
          </a:xfrm>
          <a:prstGeom prst="rect">
            <a:avLst/>
          </a:prstGeom>
        </p:spPr>
      </p:pic>
      <p:sp>
        <p:nvSpPr>
          <p:cNvPr id="6" name="TextBox 5">
            <a:extLst>
              <a:ext uri="{FF2B5EF4-FFF2-40B4-BE49-F238E27FC236}">
                <a16:creationId xmlns:a16="http://schemas.microsoft.com/office/drawing/2014/main" id="{FBB06273-79E1-DCA5-15F0-799A1AACA7EC}"/>
              </a:ext>
            </a:extLst>
          </p:cNvPr>
          <p:cNvSpPr txBox="1"/>
          <p:nvPr/>
        </p:nvSpPr>
        <p:spPr>
          <a:xfrm>
            <a:off x="587189" y="6516000"/>
            <a:ext cx="9395710" cy="245527"/>
          </a:xfrm>
          <a:prstGeom prst="rect">
            <a:avLst/>
          </a:prstGeom>
          <a:noFill/>
        </p:spPr>
        <p:txBody>
          <a:bodyPr wrap="none" lIns="0" tIns="0" rIns="0" bIns="0" rtlCol="0">
            <a:noAutofit/>
          </a:bodyPr>
          <a:lstStyle/>
          <a:p>
            <a:r>
              <a:rPr lang="en-AU" sz="1200" dirty="0"/>
              <a:t>‘How average speed cameras work’, © Transport for NSW.  Accessed September 8, 2025, </a:t>
            </a:r>
            <a:r>
              <a:rPr lang="en-AU" sz="1200" dirty="0">
                <a:hlinkClick r:id="rId4"/>
              </a:rPr>
              <a:t>https://www.youtube.com/watch?v=njICGHZG6po</a:t>
            </a:r>
            <a:endParaRPr lang="en-AU" sz="1200" dirty="0"/>
          </a:p>
        </p:txBody>
      </p:sp>
      <p:sp>
        <p:nvSpPr>
          <p:cNvPr id="2" name="Slide Number Placeholder 1">
            <a:extLst>
              <a:ext uri="{FF2B5EF4-FFF2-40B4-BE49-F238E27FC236}">
                <a16:creationId xmlns:a16="http://schemas.microsoft.com/office/drawing/2014/main" id="{5B4E5A88-F21F-2A6D-10E4-658628A0CE4B}"/>
              </a:ext>
            </a:extLst>
          </p:cNvPr>
          <p:cNvSpPr>
            <a:spLocks noGrp="1"/>
          </p:cNvSpPr>
          <p:nvPr>
            <p:ph type="sldNum" sz="quarter" idx="12"/>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181479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87962-1FD5-F75B-DE3D-059F0635D8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9AE563-4E44-50B6-DA09-F070E7B6A5BB}"/>
              </a:ext>
            </a:extLst>
          </p:cNvPr>
          <p:cNvSpPr>
            <a:spLocks noGrp="1"/>
          </p:cNvSpPr>
          <p:nvPr>
            <p:ph type="title"/>
          </p:nvPr>
        </p:nvSpPr>
        <p:spPr>
          <a:xfrm>
            <a:off x="360000" y="360000"/>
            <a:ext cx="11484000" cy="545601"/>
          </a:xfrm>
        </p:spPr>
        <p:txBody>
          <a:bodyPr/>
          <a:lstStyle/>
          <a:p>
            <a:r>
              <a:rPr lang="en-AU" dirty="0">
                <a:latin typeface="+mj-lt"/>
              </a:rPr>
              <a:t>Average speed cameras (3)</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AEBF9C57-E489-AF25-6D7A-E7A9DD88F7FC}"/>
                  </a:ext>
                </a:extLst>
              </p:cNvPr>
              <p:cNvSpPr>
                <a:spLocks noGrp="1"/>
              </p:cNvSpPr>
              <p:nvPr>
                <p:ph type="body" sz="quarter" idx="17"/>
              </p:nvPr>
            </p:nvSpPr>
            <p:spPr>
              <a:xfrm>
                <a:off x="348000" y="845252"/>
                <a:ext cx="11484000" cy="585593"/>
              </a:xfrm>
            </p:spPr>
            <p:txBody>
              <a:bodyPr/>
              <a:lstStyle/>
              <a:p>
                <a:r>
                  <a:rPr lang="en-AU" dirty="0">
                    <a:latin typeface="+mn-lt"/>
                  </a:rPr>
                  <a:t>Time taken between the 2 cameras that are 16km apart. Speed limit is </a:t>
                </a:r>
                <a14:m>
                  <m:oMath xmlns:m="http://schemas.openxmlformats.org/officeDocument/2006/math">
                    <m:r>
                      <a:rPr lang="en-AU" i="1" dirty="0" smtClean="0">
                        <a:latin typeface="Cambria Math" panose="02040503050406030204" pitchFamily="18" charset="0"/>
                      </a:rPr>
                      <m:t>110 </m:t>
                    </m:r>
                    <m:r>
                      <a:rPr lang="en-AU" i="1" dirty="0" smtClean="0">
                        <a:latin typeface="Cambria Math" panose="02040503050406030204" pitchFamily="18" charset="0"/>
                      </a:rPr>
                      <m:t>𝑘𝑚</m:t>
                    </m:r>
                    <m:r>
                      <a:rPr lang="en-AU" i="1" dirty="0" smtClean="0">
                        <a:latin typeface="Cambria Math" panose="02040503050406030204" pitchFamily="18" charset="0"/>
                      </a:rPr>
                      <m:t>/</m:t>
                    </m:r>
                    <m:r>
                      <a:rPr lang="en-AU" i="1" dirty="0" smtClean="0">
                        <a:latin typeface="Cambria Math" panose="02040503050406030204" pitchFamily="18" charset="0"/>
                      </a:rPr>
                      <m:t>h</m:t>
                    </m:r>
                    <m:r>
                      <a:rPr lang="en-AU" i="1" dirty="0" smtClean="0">
                        <a:latin typeface="Cambria Math" panose="02040503050406030204" pitchFamily="18" charset="0"/>
                      </a:rPr>
                      <m:t>.</m:t>
                    </m:r>
                  </m:oMath>
                </a14:m>
                <a:endParaRPr lang="en-AU" dirty="0">
                  <a:latin typeface="+mn-lt"/>
                </a:endParaRPr>
              </a:p>
            </p:txBody>
          </p:sp>
        </mc:Choice>
        <mc:Fallback xmlns="">
          <p:sp>
            <p:nvSpPr>
              <p:cNvPr id="12" name="Text Placeholder 11">
                <a:extLst>
                  <a:ext uri="{FF2B5EF4-FFF2-40B4-BE49-F238E27FC236}">
                    <a16:creationId xmlns:a16="http://schemas.microsoft.com/office/drawing/2014/main" id="{AEBF9C57-E489-AF25-6D7A-E7A9DD88F7FC}"/>
                  </a:ext>
                </a:extLst>
              </p:cNvPr>
              <p:cNvSpPr>
                <a:spLocks noGrp="1" noRot="1" noChangeAspect="1" noMove="1" noResize="1" noEditPoints="1" noAdjustHandles="1" noChangeArrowheads="1" noChangeShapeType="1" noTextEdit="1"/>
              </p:cNvSpPr>
              <p:nvPr>
                <p:ph type="body" sz="quarter" idx="17"/>
              </p:nvPr>
            </p:nvSpPr>
            <p:spPr>
              <a:xfrm>
                <a:off x="348000" y="845252"/>
                <a:ext cx="11484000" cy="585593"/>
              </a:xfrm>
              <a:blipFill>
                <a:blip r:embed="rId4"/>
                <a:stretch>
                  <a:fillRect l="-1327"/>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5D217FB3-F776-0E06-876A-8344618DF3E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p:graphicFrame>
        <p:nvGraphicFramePr>
          <p:cNvPr id="9" name="Table 8">
            <a:extLst>
              <a:ext uri="{FF2B5EF4-FFF2-40B4-BE49-F238E27FC236}">
                <a16:creationId xmlns:a16="http://schemas.microsoft.com/office/drawing/2014/main" id="{69FEAEB3-EB85-E48A-DE26-C3F0A0E2308A}"/>
              </a:ext>
            </a:extLst>
          </p:cNvPr>
          <p:cNvGraphicFramePr>
            <a:graphicFrameLocks noGrp="1"/>
          </p:cNvGraphicFramePr>
          <p:nvPr>
            <p:extLst>
              <p:ext uri="{D42A27DB-BD31-4B8C-83A1-F6EECF244321}">
                <p14:modId xmlns:p14="http://schemas.microsoft.com/office/powerpoint/2010/main" val="2425016654"/>
              </p:ext>
            </p:extLst>
          </p:nvPr>
        </p:nvGraphicFramePr>
        <p:xfrm>
          <a:off x="360000" y="1341783"/>
          <a:ext cx="1615099" cy="5364225"/>
        </p:xfrm>
        <a:graphic>
          <a:graphicData uri="http://schemas.openxmlformats.org/drawingml/2006/table">
            <a:tbl>
              <a:tblPr firstRow="1" bandRow="1">
                <a:tableStyleId>{B301B821-A1FF-4177-AEE7-76D212191A09}</a:tableStyleId>
              </a:tblPr>
              <a:tblGrid>
                <a:gridCol w="1615099">
                  <a:extLst>
                    <a:ext uri="{9D8B030D-6E8A-4147-A177-3AD203B41FA5}">
                      <a16:colId xmlns:a16="http://schemas.microsoft.com/office/drawing/2014/main" val="3135202585"/>
                    </a:ext>
                  </a:extLst>
                </a:gridCol>
              </a:tblGrid>
              <a:tr h="819774">
                <a:tc>
                  <a:txBody>
                    <a:bodyPr/>
                    <a:lstStyle/>
                    <a:p>
                      <a:pPr>
                        <a:lnSpc>
                          <a:spcPct val="114000"/>
                        </a:lnSpc>
                        <a:spcAft>
                          <a:spcPts val="600"/>
                        </a:spcAft>
                      </a:pPr>
                      <a:r>
                        <a:rPr lang="en-AU" sz="1600" b="1" dirty="0">
                          <a:solidFill>
                            <a:schemeClr val="bg1"/>
                          </a:solidFill>
                        </a:rPr>
                        <a:t>Time</a:t>
                      </a:r>
                      <a:endParaRPr lang="en-AU" sz="1600" b="1" dirty="0">
                        <a:solidFill>
                          <a:schemeClr val="bg1"/>
                        </a:solidFill>
                        <a:latin typeface="+mn-lt"/>
                      </a:endParaRPr>
                    </a:p>
                  </a:txBody>
                  <a:tcPr marL="182880" marR="18288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73663053"/>
                  </a:ext>
                </a:extLst>
              </a:tr>
              <a:tr h="1500919">
                <a:tc>
                  <a:txBody>
                    <a:bodyPr/>
                    <a:lstStyle/>
                    <a:p>
                      <a:pPr>
                        <a:lnSpc>
                          <a:spcPct val="114000"/>
                        </a:lnSpc>
                        <a:spcAft>
                          <a:spcPts val="600"/>
                        </a:spcAft>
                      </a:pPr>
                      <a:r>
                        <a:rPr lang="en-AU" sz="1600" dirty="0"/>
                        <a:t>10 minutes</a:t>
                      </a:r>
                      <a:endParaRPr lang="en-AU" sz="1600" dirty="0">
                        <a:latin typeface="+mn-lt"/>
                      </a:endParaRPr>
                    </a:p>
                  </a:txBody>
                  <a:tcPr marL="182880" marR="182880" marT="0" marB="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05595419"/>
                  </a:ext>
                </a:extLst>
              </a:tr>
              <a:tr h="1521766">
                <a:tc>
                  <a:txBody>
                    <a:bodyPr/>
                    <a:lstStyle/>
                    <a:p>
                      <a:pPr>
                        <a:lnSpc>
                          <a:spcPct val="114000"/>
                        </a:lnSpc>
                        <a:spcAft>
                          <a:spcPts val="600"/>
                        </a:spcAft>
                      </a:pPr>
                      <a:r>
                        <a:rPr lang="en-AU" sz="1600" dirty="0"/>
                        <a:t>9 minutes</a:t>
                      </a:r>
                      <a:endParaRPr lang="en-AU" sz="1600" dirty="0">
                        <a:latin typeface="+mn-lt"/>
                      </a:endParaRPr>
                    </a:p>
                  </a:txBody>
                  <a:tcPr marL="182880" marR="18288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20135477"/>
                  </a:ext>
                </a:extLst>
              </a:tr>
              <a:tr h="1521766">
                <a:tc>
                  <a:txBody>
                    <a:bodyPr/>
                    <a:lstStyle/>
                    <a:p>
                      <a:pPr>
                        <a:lnSpc>
                          <a:spcPct val="114000"/>
                        </a:lnSpc>
                        <a:spcAft>
                          <a:spcPts val="600"/>
                        </a:spcAft>
                      </a:pPr>
                      <a:r>
                        <a:rPr lang="en-AU" sz="1600" dirty="0"/>
                        <a:t>8 minutes</a:t>
                      </a:r>
                      <a:endParaRPr lang="en-AU" sz="1600" dirty="0">
                        <a:latin typeface="+mn-lt"/>
                      </a:endParaRPr>
                    </a:p>
                  </a:txBody>
                  <a:tcPr marL="182880" marR="182880" marT="0" marB="0" anchor="ctr">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2886675"/>
                  </a:ext>
                </a:extLst>
              </a:tr>
            </a:tbl>
          </a:graphicData>
        </a:graphic>
      </p:graphicFrame>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17B8DD3C-618C-97C6-57E9-488906E726BD}"/>
                  </a:ext>
                </a:extLst>
              </p:cNvPr>
              <p:cNvGraphicFramePr>
                <a:graphicFrameLocks noGrp="1"/>
              </p:cNvGraphicFramePr>
              <p:nvPr>
                <p:extLst>
                  <p:ext uri="{D42A27DB-BD31-4B8C-83A1-F6EECF244321}">
                    <p14:modId xmlns:p14="http://schemas.microsoft.com/office/powerpoint/2010/main" val="2963958872"/>
                  </p:ext>
                </p:extLst>
              </p:nvPr>
            </p:nvGraphicFramePr>
            <p:xfrm>
              <a:off x="1975100" y="1341783"/>
              <a:ext cx="4387200" cy="5364225"/>
            </p:xfrm>
            <a:graphic>
              <a:graphicData uri="http://schemas.openxmlformats.org/drawingml/2006/table">
                <a:tbl>
                  <a:tblPr firstRow="1" bandRow="1">
                    <a:tableStyleId>{5A111915-BE36-4E01-A7E5-04B1672EAD32}</a:tableStyleId>
                  </a:tblPr>
                  <a:tblGrid>
                    <a:gridCol w="4387200">
                      <a:extLst>
                        <a:ext uri="{9D8B030D-6E8A-4147-A177-3AD203B41FA5}">
                          <a16:colId xmlns:a16="http://schemas.microsoft.com/office/drawing/2014/main" val="2035098289"/>
                        </a:ext>
                      </a:extLst>
                    </a:gridCol>
                  </a:tblGrid>
                  <a:tr h="821847">
                    <a:tc>
                      <a:txBody>
                        <a:bodyPr/>
                        <a:lstStyle/>
                        <a:p>
                          <a:pPr rtl="0" fontAlgn="base">
                            <a:lnSpc>
                              <a:spcPts val="2025"/>
                            </a:lnSpc>
                            <a:buNone/>
                          </a:pPr>
                          <a:r>
                            <a:rPr lang="en-AU" sz="1600" b="1" dirty="0">
                              <a:solidFill>
                                <a:srgbClr val="FFFFFF"/>
                              </a:solidFill>
                              <a:effectLst/>
                              <a:latin typeface="Arial"/>
                            </a:rPr>
                            <a:t>Speed</a:t>
                          </a:r>
                          <a:endParaRPr lang="en-AU" b="1" dirty="0">
                            <a:solidFill>
                              <a:srgbClr val="FFFFFF"/>
                            </a:solidFill>
                            <a:effectLst/>
                            <a:latin typeface="Arial"/>
                          </a:endParaRPr>
                        </a:p>
                      </a:txBody>
                      <a:tcPr marL="169164" marR="169164" anchor="ctr">
                        <a:lnL w="11744"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664"/>
                        </a:solidFill>
                      </a:tcPr>
                    </a:tc>
                    <a:extLst>
                      <a:ext uri="{0D108BD9-81ED-4DB2-BD59-A6C34878D82A}">
                        <a16:rowId xmlns:a16="http://schemas.microsoft.com/office/drawing/2014/main" val="1292410711"/>
                      </a:ext>
                    </a:extLst>
                  </a:tr>
                  <a:tr h="1499320">
                    <a:tc>
                      <a:txBody>
                        <a:bodyPr/>
                        <a:lstStyle/>
                        <a:p>
                          <a:pPr marL="0" algn="l" defTabSz="914377" rtl="0" eaLnBrk="1" latinLnBrk="0" hangingPunct="1">
                            <a:lnSpc>
                              <a:spcPct val="114000"/>
                            </a:lnSpc>
                            <a:spcAft>
                              <a:spcPts val="0"/>
                            </a:spcAft>
                          </a:pPr>
                          <a14:m>
                            <m:oMathPara xmlns:m="http://schemas.openxmlformats.org/officeDocument/2006/math">
                              <m:oMathParaPr>
                                <m:jc m:val="left"/>
                              </m:oMathParaPr>
                              <m:oMath xmlns:m="http://schemas.openxmlformats.org/officeDocument/2006/math">
                                <m:r>
                                  <a:rPr lang="en-AU" sz="1200" b="0" i="1" kern="1200" smtClean="0">
                                    <a:solidFill>
                                      <a:schemeClr val="tx1"/>
                                    </a:solidFill>
                                    <a:latin typeface="Cambria Math" panose="02040503050406030204" pitchFamily="18" charset="0"/>
                                    <a:ea typeface="+mn-ea"/>
                                    <a:cs typeface="+mn-cs"/>
                                  </a:rPr>
                                  <m:t>𝑠</m:t>
                                </m:r>
                                <m:r>
                                  <a:rPr lang="en-AU" sz="1200" b="0" i="1" kern="1200" smtClean="0">
                                    <a:solidFill>
                                      <a:schemeClr val="tx1"/>
                                    </a:solidFill>
                                    <a:latin typeface="Cambria Math" panose="02040503050406030204" pitchFamily="18" charset="0"/>
                                    <a:ea typeface="+mn-ea"/>
                                    <a:cs typeface="+mn-cs"/>
                                  </a:rPr>
                                  <m:t>=</m:t>
                                </m:r>
                                <m:f>
                                  <m:fPr>
                                    <m:ctrlPr>
                                      <a:rPr lang="en-AU" sz="1200" b="0" i="1" kern="1200" smtClean="0">
                                        <a:solidFill>
                                          <a:schemeClr val="tx1"/>
                                        </a:solidFill>
                                        <a:latin typeface="Cambria Math" panose="02040503050406030204" pitchFamily="18" charset="0"/>
                                        <a:ea typeface="+mn-ea"/>
                                        <a:cs typeface="+mn-cs"/>
                                      </a:rPr>
                                    </m:ctrlPr>
                                  </m:fPr>
                                  <m:num>
                                    <m:r>
                                      <a:rPr lang="en-AU" sz="1200" b="0" i="1" kern="1200" smtClean="0">
                                        <a:solidFill>
                                          <a:schemeClr val="tx1"/>
                                        </a:solidFill>
                                        <a:latin typeface="Cambria Math" panose="02040503050406030204" pitchFamily="18" charset="0"/>
                                        <a:ea typeface="+mn-ea"/>
                                        <a:cs typeface="+mn-cs"/>
                                      </a:rPr>
                                      <m:t>𝑑𝑖𝑠𝑡𝑎𝑛𝑐𝑒</m:t>
                                    </m:r>
                                    <m:r>
                                      <a:rPr lang="en-AU" sz="1200" b="0" i="1" kern="1200" smtClean="0">
                                        <a:solidFill>
                                          <a:schemeClr val="tx1"/>
                                        </a:solidFill>
                                        <a:latin typeface="Cambria Math" panose="02040503050406030204" pitchFamily="18" charset="0"/>
                                        <a:ea typeface="+mn-ea"/>
                                        <a:cs typeface="+mn-cs"/>
                                      </a:rPr>
                                      <m:t> </m:t>
                                    </m:r>
                                    <m:r>
                                      <a:rPr lang="en-AU" sz="1200" b="0" i="1" kern="1200" smtClean="0">
                                        <a:solidFill>
                                          <a:schemeClr val="tx1"/>
                                        </a:solidFill>
                                        <a:latin typeface="Cambria Math" panose="02040503050406030204" pitchFamily="18" charset="0"/>
                                        <a:ea typeface="+mn-ea"/>
                                        <a:cs typeface="+mn-cs"/>
                                      </a:rPr>
                                      <m:t>𝑡𝑟𝑎𝑣𝑒𝑙𝑙𝑒𝑑</m:t>
                                    </m:r>
                                  </m:num>
                                  <m:den>
                                    <m:r>
                                      <a:rPr lang="en-AU" sz="1200" b="0" i="1" kern="1200" smtClean="0">
                                        <a:solidFill>
                                          <a:schemeClr val="tx1"/>
                                        </a:solidFill>
                                        <a:latin typeface="Cambria Math" panose="02040503050406030204" pitchFamily="18" charset="0"/>
                                        <a:ea typeface="+mn-ea"/>
                                        <a:cs typeface="+mn-cs"/>
                                      </a:rPr>
                                      <m:t>𝑡𝑖𝑚𝑒</m:t>
                                    </m:r>
                                    <m:r>
                                      <a:rPr lang="en-AU" sz="1200" b="0" i="1" kern="1200" smtClean="0">
                                        <a:solidFill>
                                          <a:schemeClr val="tx1"/>
                                        </a:solidFill>
                                        <a:latin typeface="Cambria Math" panose="02040503050406030204" pitchFamily="18" charset="0"/>
                                        <a:ea typeface="+mn-ea"/>
                                        <a:cs typeface="+mn-cs"/>
                                      </a:rPr>
                                      <m:t> </m:t>
                                    </m:r>
                                    <m:r>
                                      <a:rPr lang="en-AU" sz="1200" b="0" i="1" kern="1200" smtClean="0">
                                        <a:solidFill>
                                          <a:schemeClr val="tx1"/>
                                        </a:solidFill>
                                        <a:latin typeface="Cambria Math" panose="02040503050406030204" pitchFamily="18" charset="0"/>
                                        <a:ea typeface="+mn-ea"/>
                                        <a:cs typeface="+mn-cs"/>
                                      </a:rPr>
                                      <m:t>𝑡𝑎𝑘𝑒𝑛</m:t>
                                    </m:r>
                                  </m:den>
                                </m:f>
                              </m:oMath>
                            </m:oMathPara>
                          </a14:m>
                          <a:endParaRPr lang="en-AU" sz="1200" b="0" i="1" kern="1200" dirty="0">
                            <a:solidFill>
                              <a:schemeClr val="tx1"/>
                            </a:solidFill>
                            <a:latin typeface="+mn-lt"/>
                            <a:ea typeface="+mn-ea"/>
                            <a:cs typeface="+mn-cs"/>
                          </a:endParaRPr>
                        </a:p>
                        <a:p>
                          <a:pPr marL="0" algn="l" defTabSz="914377" rtl="0" eaLnBrk="1" latinLnBrk="0" hangingPunct="1">
                            <a:lnSpc>
                              <a:spcPct val="114000"/>
                            </a:lnSpc>
                            <a:spcAft>
                              <a:spcPts val="0"/>
                            </a:spcAft>
                          </a:pPr>
                          <a14:m>
                            <m:oMathPara xmlns:m="http://schemas.openxmlformats.org/officeDocument/2006/math">
                              <m:oMathParaPr>
                                <m:jc m:val="left"/>
                              </m:oMathParaPr>
                              <m:oMath xmlns:m="http://schemas.openxmlformats.org/officeDocument/2006/math">
                                <m:r>
                                  <a:rPr lang="en-US" sz="1200" b="0" i="1" kern="1200" smtClean="0">
                                    <a:solidFill>
                                      <a:schemeClr val="tx1"/>
                                    </a:solidFill>
                                    <a:latin typeface="Cambria Math" panose="02040503050406030204" pitchFamily="18" charset="0"/>
                                    <a:ea typeface="+mn-ea"/>
                                    <a:cs typeface="+mn-cs"/>
                                  </a:rPr>
                                  <m:t>   </m:t>
                                </m:r>
                                <m:r>
                                  <a:rPr lang="en-AU" sz="1200" b="0" i="1" kern="1200" smtClean="0">
                                    <a:solidFill>
                                      <a:schemeClr val="tx1"/>
                                    </a:solidFill>
                                    <a:latin typeface="Cambria Math" panose="02040503050406030204" pitchFamily="18" charset="0"/>
                                    <a:ea typeface="+mn-ea"/>
                                    <a:cs typeface="+mn-cs"/>
                                  </a:rPr>
                                  <m:t>=</m:t>
                                </m:r>
                                <m:f>
                                  <m:fPr>
                                    <m:ctrlPr>
                                      <a:rPr lang="en-AU" sz="1200" b="0" i="1" kern="1200" smtClean="0">
                                        <a:solidFill>
                                          <a:schemeClr val="tx1"/>
                                        </a:solidFill>
                                        <a:latin typeface="Cambria Math" panose="02040503050406030204" pitchFamily="18" charset="0"/>
                                        <a:ea typeface="+mn-ea"/>
                                        <a:cs typeface="+mn-cs"/>
                                      </a:rPr>
                                    </m:ctrlPr>
                                  </m:fPr>
                                  <m:num>
                                    <m:r>
                                      <a:rPr lang="en-AU" sz="1200" b="0" i="1" kern="1200" smtClean="0">
                                        <a:solidFill>
                                          <a:schemeClr val="tx1"/>
                                        </a:solidFill>
                                        <a:latin typeface="Cambria Math" panose="02040503050406030204" pitchFamily="18" charset="0"/>
                                        <a:ea typeface="+mn-ea"/>
                                        <a:cs typeface="+mn-cs"/>
                                      </a:rPr>
                                      <m:t>16 </m:t>
                                    </m:r>
                                    <m:r>
                                      <a:rPr lang="en-AU" sz="1200" b="0" i="1" kern="1200" smtClean="0">
                                        <a:solidFill>
                                          <a:schemeClr val="tx1"/>
                                        </a:solidFill>
                                        <a:latin typeface="Cambria Math" panose="02040503050406030204" pitchFamily="18" charset="0"/>
                                        <a:ea typeface="+mn-ea"/>
                                        <a:cs typeface="+mn-cs"/>
                                      </a:rPr>
                                      <m:t>𝑘𝑚</m:t>
                                    </m:r>
                                  </m:num>
                                  <m:den>
                                    <m:r>
                                      <a:rPr lang="en-AU" sz="1200" b="0" i="1" kern="1200" smtClean="0">
                                        <a:solidFill>
                                          <a:schemeClr val="tx1"/>
                                        </a:solidFill>
                                        <a:latin typeface="Cambria Math" panose="02040503050406030204" pitchFamily="18" charset="0"/>
                                        <a:ea typeface="+mn-ea"/>
                                        <a:cs typeface="+mn-cs"/>
                                      </a:rPr>
                                      <m:t>0°10′</m:t>
                                    </m:r>
                                  </m:den>
                                </m:f>
                              </m:oMath>
                            </m:oMathPara>
                          </a14:m>
                          <a:endParaRPr lang="en-AU" sz="1200" b="0" i="1" kern="1200" dirty="0">
                            <a:solidFill>
                              <a:schemeClr val="tx1"/>
                            </a:solidFill>
                            <a:latin typeface="+mn-lt"/>
                            <a:ea typeface="+mn-ea"/>
                            <a:cs typeface="+mn-cs"/>
                          </a:endParaRPr>
                        </a:p>
                        <a:p>
                          <a:pPr marL="0" algn="l" defTabSz="914377" rtl="0" eaLnBrk="1" latinLnBrk="0" hangingPunct="1">
                            <a:lnSpc>
                              <a:spcPct val="114000"/>
                            </a:lnSpc>
                            <a:spcAft>
                              <a:spcPts val="0"/>
                            </a:spcAft>
                          </a:pPr>
                          <a14:m>
                            <m:oMathPara xmlns:m="http://schemas.openxmlformats.org/officeDocument/2006/math">
                              <m:oMathParaPr>
                                <m:jc m:val="left"/>
                              </m:oMathParaPr>
                              <m:oMath xmlns:m="http://schemas.openxmlformats.org/officeDocument/2006/math">
                                <m:r>
                                  <a:rPr lang="en-US" sz="1200" b="0" i="1" kern="1200" smtClean="0">
                                    <a:solidFill>
                                      <a:schemeClr val="tx1"/>
                                    </a:solidFill>
                                    <a:latin typeface="Cambria Math" panose="02040503050406030204" pitchFamily="18" charset="0"/>
                                    <a:ea typeface="+mn-ea"/>
                                    <a:cs typeface="+mn-cs"/>
                                  </a:rPr>
                                  <m:t>   </m:t>
                                </m:r>
                                <m:r>
                                  <a:rPr lang="en-AU" sz="1200" b="0" i="1" kern="1200" smtClean="0">
                                    <a:solidFill>
                                      <a:schemeClr val="tx1"/>
                                    </a:solidFill>
                                    <a:latin typeface="Cambria Math" panose="02040503050406030204" pitchFamily="18" charset="0"/>
                                    <a:ea typeface="+mn-ea"/>
                                    <a:cs typeface="+mn-cs"/>
                                  </a:rPr>
                                  <m:t>=96 </m:t>
                                </m:r>
                                <m:r>
                                  <a:rPr lang="en-AU" sz="1200" b="0" i="1" kern="1200" smtClean="0">
                                    <a:solidFill>
                                      <a:schemeClr val="tx1"/>
                                    </a:solidFill>
                                    <a:latin typeface="Cambria Math" panose="02040503050406030204" pitchFamily="18" charset="0"/>
                                    <a:ea typeface="+mn-ea"/>
                                    <a:cs typeface="+mn-cs"/>
                                  </a:rPr>
                                  <m:t>𝑘𝑚</m:t>
                                </m:r>
                                <m:r>
                                  <a:rPr lang="en-AU" sz="1200" b="0" i="1" kern="1200" smtClean="0">
                                    <a:solidFill>
                                      <a:schemeClr val="tx1"/>
                                    </a:solidFill>
                                    <a:latin typeface="Cambria Math" panose="02040503050406030204" pitchFamily="18" charset="0"/>
                                    <a:ea typeface="+mn-ea"/>
                                    <a:cs typeface="+mn-cs"/>
                                  </a:rPr>
                                  <m:t>/</m:t>
                                </m:r>
                                <m:r>
                                  <a:rPr lang="en-AU" sz="1200" b="0" i="1" kern="1200" smtClean="0">
                                    <a:solidFill>
                                      <a:schemeClr val="tx1"/>
                                    </a:solidFill>
                                    <a:latin typeface="Cambria Math" panose="02040503050406030204" pitchFamily="18" charset="0"/>
                                    <a:ea typeface="+mn-ea"/>
                                    <a:cs typeface="+mn-cs"/>
                                  </a:rPr>
                                  <m:t>h</m:t>
                                </m:r>
                              </m:oMath>
                            </m:oMathPara>
                          </a14:m>
                          <a:endParaRPr lang="en-AU" sz="1200" b="0" i="1" kern="1200" dirty="0">
                            <a:solidFill>
                              <a:schemeClr val="tx1"/>
                            </a:solidFill>
                            <a:latin typeface="+mn-lt"/>
                            <a:ea typeface="+mn-ea"/>
                            <a:cs typeface="+mn-cs"/>
                          </a:endParaRPr>
                        </a:p>
                        <a:p>
                          <a:pPr marL="0" marR="0" lvl="0" indent="0" algn="l" defTabSz="914377" rtl="0" eaLnBrk="1" fontAlgn="ctr" latinLnBrk="0" hangingPunct="1">
                            <a:lnSpc>
                              <a:spcPct val="114000"/>
                            </a:lnSpc>
                            <a:spcBef>
                              <a:spcPts val="0"/>
                            </a:spcBef>
                            <a:spcAft>
                              <a:spcPts val="0"/>
                            </a:spcAft>
                            <a:buClrTx/>
                            <a:buSzTx/>
                            <a:buFontTx/>
                            <a:buNone/>
                            <a:tabLst/>
                            <a:defRPr/>
                          </a:pPr>
                          <a:endParaRPr lang="en-AU" sz="1200" dirty="0">
                            <a:latin typeface="+mn-lt"/>
                          </a:endParaRPr>
                        </a:p>
                      </a:txBody>
                      <a:tcPr marL="169164" marR="169164" anchor="ctr">
                        <a:lnL w="11744"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8EA"/>
                        </a:solidFill>
                      </a:tcPr>
                    </a:tc>
                    <a:extLst>
                      <a:ext uri="{0D108BD9-81ED-4DB2-BD59-A6C34878D82A}">
                        <a16:rowId xmlns:a16="http://schemas.microsoft.com/office/drawing/2014/main" val="3809808127"/>
                      </a:ext>
                    </a:extLst>
                  </a:tr>
                  <a:tr h="1521529">
                    <a:tc>
                      <a:txBody>
                        <a:bodyPr/>
                        <a:lstStyle/>
                        <a:p>
                          <a:pPr algn="l">
                            <a:lnSpc>
                              <a:spcPct val="114000"/>
                            </a:lnSpc>
                            <a:spcAft>
                              <a:spcPts val="0"/>
                            </a:spcAft>
                          </a:pPr>
                          <a14:m>
                            <m:oMathPara xmlns:m="http://schemas.openxmlformats.org/officeDocument/2006/math">
                              <m:oMathParaPr>
                                <m:jc m:val="left"/>
                              </m:oMathParaPr>
                              <m:oMath xmlns:m="http://schemas.openxmlformats.org/officeDocument/2006/math">
                                <m:r>
                                  <a:rPr lang="en-AU" sz="1200" b="0" i="1" smtClean="0">
                                    <a:latin typeface="Cambria Math" panose="02040503050406030204" pitchFamily="18" charset="0"/>
                                  </a:rPr>
                                  <m:t>𝑠</m:t>
                                </m:r>
                                <m:r>
                                  <a:rPr lang="en-AU" sz="1200" b="0" i="1" smtClean="0">
                                    <a:latin typeface="Cambria Math" panose="02040503050406030204" pitchFamily="18" charset="0"/>
                                  </a:rPr>
                                  <m:t>=</m:t>
                                </m:r>
                                <m:f>
                                  <m:fPr>
                                    <m:ctrlPr>
                                      <a:rPr lang="en-AU" sz="1200" b="0" i="1" smtClean="0">
                                        <a:latin typeface="Cambria Math" panose="02040503050406030204" pitchFamily="18" charset="0"/>
                                      </a:rPr>
                                    </m:ctrlPr>
                                  </m:fPr>
                                  <m:num>
                                    <m:r>
                                      <a:rPr lang="en-AU" sz="1200" b="0" i="1" smtClean="0">
                                        <a:latin typeface="Cambria Math" panose="02040503050406030204" pitchFamily="18" charset="0"/>
                                      </a:rPr>
                                      <m:t>𝑑𝑖𝑠𝑡𝑎𝑛𝑐𝑒</m:t>
                                    </m:r>
                                    <m:r>
                                      <a:rPr lang="en-AU" sz="1200" b="0" i="1" smtClean="0">
                                        <a:latin typeface="Cambria Math" panose="02040503050406030204" pitchFamily="18" charset="0"/>
                                      </a:rPr>
                                      <m:t> </m:t>
                                    </m:r>
                                    <m:r>
                                      <a:rPr lang="en-AU" sz="1200" b="0" i="1" smtClean="0">
                                        <a:latin typeface="Cambria Math" panose="02040503050406030204" pitchFamily="18" charset="0"/>
                                      </a:rPr>
                                      <m:t>𝑡𝑟𝑎𝑣𝑒𝑙𝑙𝑒𝑑</m:t>
                                    </m:r>
                                  </m:num>
                                  <m:den>
                                    <m:r>
                                      <a:rPr lang="en-AU" sz="1200" b="0" i="1" smtClean="0">
                                        <a:latin typeface="Cambria Math" panose="02040503050406030204" pitchFamily="18" charset="0"/>
                                      </a:rPr>
                                      <m:t>𝑡𝑖𝑚𝑒</m:t>
                                    </m:r>
                                    <m:r>
                                      <a:rPr lang="en-AU" sz="1200" b="0" i="1" smtClean="0">
                                        <a:latin typeface="Cambria Math" panose="02040503050406030204" pitchFamily="18" charset="0"/>
                                      </a:rPr>
                                      <m:t> </m:t>
                                    </m:r>
                                    <m:r>
                                      <a:rPr lang="en-AU" sz="1200" b="0" i="1" smtClean="0">
                                        <a:latin typeface="Cambria Math" panose="02040503050406030204" pitchFamily="18" charset="0"/>
                                      </a:rPr>
                                      <m:t>𝑡𝑎𝑘𝑒𝑛</m:t>
                                    </m:r>
                                  </m:den>
                                </m:f>
                              </m:oMath>
                            </m:oMathPara>
                          </a14:m>
                          <a:endParaRPr lang="en-US" sz="1200" b="0" i="1" dirty="0">
                            <a:latin typeface="+mn-lt"/>
                          </a:endParaRPr>
                        </a:p>
                        <a:p>
                          <a:pPr algn="l">
                            <a:lnSpc>
                              <a:spcPct val="114000"/>
                            </a:lnSpc>
                            <a:spcAft>
                              <a:spcPts val="0"/>
                            </a:spcAft>
                          </a:pPr>
                          <a:r>
                            <a:rPr lang="en-AU" sz="1200" b="0" dirty="0"/>
                            <a:t>   </a:t>
                          </a:r>
                          <a14:m>
                            <m:oMath xmlns:m="http://schemas.openxmlformats.org/officeDocument/2006/math">
                              <m:r>
                                <a:rPr lang="en-AU" sz="1200" b="0" i="1" smtClean="0">
                                  <a:latin typeface="Cambria Math" panose="02040503050406030204" pitchFamily="18" charset="0"/>
                                </a:rPr>
                                <m:t>=</m:t>
                              </m:r>
                              <m:f>
                                <m:fPr>
                                  <m:ctrlPr>
                                    <a:rPr lang="en-AU" sz="1200" b="0" i="1" smtClean="0">
                                      <a:latin typeface="Cambria Math" panose="02040503050406030204" pitchFamily="18" charset="0"/>
                                    </a:rPr>
                                  </m:ctrlPr>
                                </m:fPr>
                                <m:num>
                                  <m:r>
                                    <a:rPr lang="en-AU" sz="1200" b="0" i="1" smtClean="0">
                                      <a:latin typeface="Cambria Math" panose="02040503050406030204" pitchFamily="18" charset="0"/>
                                    </a:rPr>
                                    <m:t>16 </m:t>
                                  </m:r>
                                  <m:r>
                                    <a:rPr lang="en-AU" sz="1200" b="0" i="1" smtClean="0">
                                      <a:latin typeface="Cambria Math" panose="02040503050406030204" pitchFamily="18" charset="0"/>
                                    </a:rPr>
                                    <m:t>𝑘𝑚</m:t>
                                  </m:r>
                                </m:num>
                                <m:den>
                                  <m:r>
                                    <a:rPr lang="en-AU" sz="1200" b="0" i="1" smtClean="0">
                                      <a:latin typeface="Cambria Math" panose="02040503050406030204" pitchFamily="18" charset="0"/>
                                    </a:rPr>
                                    <m:t>0</m:t>
                                  </m:r>
                                  <m:r>
                                    <a:rPr lang="en-AU" sz="1200" b="0" i="1" smtClean="0">
                                      <a:latin typeface="Cambria Math" panose="02040503050406030204" pitchFamily="18" charset="0"/>
                                      <a:ea typeface="Cambria Math" panose="02040503050406030204" pitchFamily="18" charset="0"/>
                                    </a:rPr>
                                    <m:t>°9′</m:t>
                                  </m:r>
                                </m:den>
                              </m:f>
                            </m:oMath>
                          </a14:m>
                          <a:endParaRPr lang="en-AU" sz="1200" dirty="0">
                            <a:latin typeface="+mn-lt"/>
                          </a:endParaRPr>
                        </a:p>
                        <a:p>
                          <a:pPr algn="l">
                            <a:lnSpc>
                              <a:spcPct val="114000"/>
                            </a:lnSpc>
                            <a:spcAft>
                              <a:spcPts val="0"/>
                            </a:spcAft>
                          </a:pPr>
                          <a14:m>
                            <m:oMathPara xmlns:m="http://schemas.openxmlformats.org/officeDocument/2006/math">
                              <m:oMathParaPr>
                                <m:jc m:val="left"/>
                              </m:oMathParaPr>
                              <m:oMath xmlns:m="http://schemas.openxmlformats.org/officeDocument/2006/math">
                                <m:r>
                                  <a:rPr lang="en-US" sz="1200" b="0" i="1" smtClean="0">
                                    <a:latin typeface="Cambria Math" panose="02040503050406030204" pitchFamily="18" charset="0"/>
                                  </a:rPr>
                                  <m:t>    </m:t>
                                </m:r>
                                <m:r>
                                  <a:rPr lang="en-AU" sz="1200" b="0" i="1" smtClean="0">
                                    <a:latin typeface="Cambria Math" panose="02040503050406030204" pitchFamily="18" charset="0"/>
                                  </a:rPr>
                                  <m:t>=107 </m:t>
                                </m:r>
                                <m:r>
                                  <a:rPr lang="en-AU" sz="1200" b="0" i="1" smtClean="0">
                                    <a:latin typeface="Cambria Math" panose="02040503050406030204" pitchFamily="18" charset="0"/>
                                  </a:rPr>
                                  <m:t>𝑘𝑚</m:t>
                                </m:r>
                                <m:r>
                                  <a:rPr lang="en-AU" sz="1200" b="0" i="1" smtClean="0">
                                    <a:latin typeface="Cambria Math" panose="02040503050406030204" pitchFamily="18" charset="0"/>
                                  </a:rPr>
                                  <m:t>/</m:t>
                                </m:r>
                                <m:r>
                                  <a:rPr lang="en-AU" sz="1200" b="0" i="1" smtClean="0">
                                    <a:latin typeface="Cambria Math" panose="02040503050406030204" pitchFamily="18" charset="0"/>
                                  </a:rPr>
                                  <m:t>h</m:t>
                                </m:r>
                              </m:oMath>
                            </m:oMathPara>
                          </a14:m>
                          <a:endParaRPr lang="en-AU" sz="1200" dirty="0">
                            <a:latin typeface="+mn-lt"/>
                          </a:endParaRPr>
                        </a:p>
                      </a:txBody>
                      <a:tcPr marL="169164" marR="169164" anchor="ctr">
                        <a:lnL w="11744"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28939560"/>
                      </a:ext>
                    </a:extLst>
                  </a:tr>
                  <a:tr h="1521529">
                    <a:tc>
                      <a:txBody>
                        <a:bodyPr/>
                        <a:lstStyle/>
                        <a:p>
                          <a:pPr algn="l">
                            <a:lnSpc>
                              <a:spcPct val="114000"/>
                            </a:lnSpc>
                            <a:spcAft>
                              <a:spcPts val="0"/>
                            </a:spcAft>
                          </a:pPr>
                          <a14:m>
                            <m:oMathPara xmlns:m="http://schemas.openxmlformats.org/officeDocument/2006/math">
                              <m:oMathParaPr>
                                <m:jc m:val="left"/>
                              </m:oMathParaPr>
                              <m:oMath xmlns:m="http://schemas.openxmlformats.org/officeDocument/2006/math">
                                <m:r>
                                  <a:rPr lang="en-AU" sz="1200" b="0" i="1" smtClean="0">
                                    <a:latin typeface="Cambria Math" panose="02040503050406030204" pitchFamily="18" charset="0"/>
                                  </a:rPr>
                                  <m:t>𝑠</m:t>
                                </m:r>
                                <m:r>
                                  <a:rPr lang="en-AU" sz="1200" b="0" i="1" smtClean="0">
                                    <a:latin typeface="Cambria Math" panose="02040503050406030204" pitchFamily="18" charset="0"/>
                                  </a:rPr>
                                  <m:t>=</m:t>
                                </m:r>
                                <m:f>
                                  <m:fPr>
                                    <m:ctrlPr>
                                      <a:rPr lang="en-AU" sz="1200" b="0" i="1" smtClean="0">
                                        <a:latin typeface="Cambria Math" panose="02040503050406030204" pitchFamily="18" charset="0"/>
                                      </a:rPr>
                                    </m:ctrlPr>
                                  </m:fPr>
                                  <m:num>
                                    <m:r>
                                      <a:rPr lang="en-AU" sz="1200" b="0" i="1" smtClean="0">
                                        <a:latin typeface="Cambria Math" panose="02040503050406030204" pitchFamily="18" charset="0"/>
                                      </a:rPr>
                                      <m:t>𝑑𝑖𝑠𝑡𝑎𝑛𝑐𝑒</m:t>
                                    </m:r>
                                    <m:r>
                                      <a:rPr lang="en-AU" sz="1200" b="0" i="1" smtClean="0">
                                        <a:latin typeface="Cambria Math" panose="02040503050406030204" pitchFamily="18" charset="0"/>
                                      </a:rPr>
                                      <m:t> </m:t>
                                    </m:r>
                                    <m:r>
                                      <a:rPr lang="en-AU" sz="1200" b="0" i="1" smtClean="0">
                                        <a:latin typeface="Cambria Math" panose="02040503050406030204" pitchFamily="18" charset="0"/>
                                      </a:rPr>
                                      <m:t>𝑡𝑟𝑎𝑣𝑒𝑙𝑙𝑒𝑑</m:t>
                                    </m:r>
                                  </m:num>
                                  <m:den>
                                    <m:r>
                                      <a:rPr lang="en-AU" sz="1200" b="0" i="1" smtClean="0">
                                        <a:latin typeface="Cambria Math" panose="02040503050406030204" pitchFamily="18" charset="0"/>
                                      </a:rPr>
                                      <m:t>𝑡𝑖𝑚𝑒</m:t>
                                    </m:r>
                                    <m:r>
                                      <a:rPr lang="en-AU" sz="1200" b="0" i="1" smtClean="0">
                                        <a:latin typeface="Cambria Math" panose="02040503050406030204" pitchFamily="18" charset="0"/>
                                      </a:rPr>
                                      <m:t> </m:t>
                                    </m:r>
                                    <m:r>
                                      <a:rPr lang="en-AU" sz="1200" b="0" i="1" smtClean="0">
                                        <a:latin typeface="Cambria Math" panose="02040503050406030204" pitchFamily="18" charset="0"/>
                                      </a:rPr>
                                      <m:t>𝑡𝑎𝑘𝑒𝑛</m:t>
                                    </m:r>
                                  </m:den>
                                </m:f>
                              </m:oMath>
                            </m:oMathPara>
                          </a14:m>
                          <a:endParaRPr lang="en-US" sz="1200" b="0" i="1" dirty="0">
                            <a:latin typeface="+mn-lt"/>
                          </a:endParaRPr>
                        </a:p>
                        <a:p>
                          <a:pPr algn="l">
                            <a:lnSpc>
                              <a:spcPct val="114000"/>
                            </a:lnSpc>
                            <a:spcAft>
                              <a:spcPts val="0"/>
                            </a:spcAft>
                          </a:pPr>
                          <a:r>
                            <a:rPr lang="en-AU" sz="1200" b="0" dirty="0"/>
                            <a:t>   </a:t>
                          </a:r>
                          <a14:m>
                            <m:oMath xmlns:m="http://schemas.openxmlformats.org/officeDocument/2006/math">
                              <m:r>
                                <a:rPr lang="en-AU" sz="1200" b="0" i="1" smtClean="0">
                                  <a:latin typeface="Cambria Math" panose="02040503050406030204" pitchFamily="18" charset="0"/>
                                </a:rPr>
                                <m:t>=</m:t>
                              </m:r>
                              <m:f>
                                <m:fPr>
                                  <m:ctrlPr>
                                    <a:rPr lang="en-AU" sz="1200" b="0" i="1" smtClean="0">
                                      <a:latin typeface="Cambria Math" panose="02040503050406030204" pitchFamily="18" charset="0"/>
                                    </a:rPr>
                                  </m:ctrlPr>
                                </m:fPr>
                                <m:num>
                                  <m:r>
                                    <a:rPr lang="en-AU" sz="1200" b="0" i="1" smtClean="0">
                                      <a:latin typeface="Cambria Math" panose="02040503050406030204" pitchFamily="18" charset="0"/>
                                    </a:rPr>
                                    <m:t>16 </m:t>
                                  </m:r>
                                  <m:r>
                                    <a:rPr lang="en-AU" sz="1200" b="0" i="1" smtClean="0">
                                      <a:latin typeface="Cambria Math" panose="02040503050406030204" pitchFamily="18" charset="0"/>
                                    </a:rPr>
                                    <m:t>𝑘𝑚</m:t>
                                  </m:r>
                                </m:num>
                                <m:den>
                                  <m:r>
                                    <a:rPr lang="en-AU" sz="1200" b="0" i="1" smtClean="0">
                                      <a:latin typeface="Cambria Math" panose="02040503050406030204" pitchFamily="18" charset="0"/>
                                    </a:rPr>
                                    <m:t>0</m:t>
                                  </m:r>
                                  <m:r>
                                    <a:rPr lang="en-AU" sz="1200" b="0" i="1" smtClean="0">
                                      <a:latin typeface="Cambria Math" panose="02040503050406030204" pitchFamily="18" charset="0"/>
                                      <a:ea typeface="Cambria Math" panose="02040503050406030204" pitchFamily="18" charset="0"/>
                                    </a:rPr>
                                    <m:t>°8′</m:t>
                                  </m:r>
                                </m:den>
                              </m:f>
                            </m:oMath>
                          </a14:m>
                          <a:endParaRPr lang="en-US" sz="1200" b="0" i="1" dirty="0">
                            <a:latin typeface="+mn-lt"/>
                            <a:ea typeface="Cambria Math" panose="02040503050406030204" pitchFamily="18" charset="0"/>
                          </a:endParaRPr>
                        </a:p>
                        <a:p>
                          <a:pPr algn="l">
                            <a:lnSpc>
                              <a:spcPct val="114000"/>
                            </a:lnSpc>
                            <a:spcAft>
                              <a:spcPts val="0"/>
                            </a:spcAft>
                          </a:pPr>
                          <a:r>
                            <a:rPr lang="en-AU" sz="1200" b="0" dirty="0"/>
                            <a:t>   </a:t>
                          </a:r>
                          <a14:m>
                            <m:oMath xmlns:m="http://schemas.openxmlformats.org/officeDocument/2006/math">
                              <m:r>
                                <a:rPr lang="en-AU" sz="1200" b="0" i="1" smtClean="0">
                                  <a:latin typeface="Cambria Math" panose="02040503050406030204" pitchFamily="18" charset="0"/>
                                </a:rPr>
                                <m:t>=120 </m:t>
                              </m:r>
                              <m:r>
                                <a:rPr lang="en-AU" sz="1200" b="0" i="1" smtClean="0">
                                  <a:latin typeface="Cambria Math" panose="02040503050406030204" pitchFamily="18" charset="0"/>
                                </a:rPr>
                                <m:t>𝑘𝑚</m:t>
                              </m:r>
                              <m:r>
                                <a:rPr lang="en-AU" sz="1200" b="0" i="1" smtClean="0">
                                  <a:latin typeface="Cambria Math" panose="02040503050406030204" pitchFamily="18" charset="0"/>
                                </a:rPr>
                                <m:t>/</m:t>
                              </m:r>
                              <m:r>
                                <a:rPr lang="en-AU" sz="1200" b="0" i="1" smtClean="0">
                                  <a:latin typeface="Cambria Math" panose="02040503050406030204" pitchFamily="18" charset="0"/>
                                </a:rPr>
                                <m:t>h</m:t>
                              </m:r>
                            </m:oMath>
                          </a14:m>
                          <a:endParaRPr lang="en-AU" sz="1200" dirty="0">
                            <a:latin typeface="+mn-lt"/>
                          </a:endParaRPr>
                        </a:p>
                      </a:txBody>
                      <a:tcPr marL="169164" marR="169164" anchor="ctr">
                        <a:lnL w="11744"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A"/>
                        </a:solidFill>
                      </a:tcPr>
                    </a:tc>
                    <a:extLst>
                      <a:ext uri="{0D108BD9-81ED-4DB2-BD59-A6C34878D82A}">
                        <a16:rowId xmlns:a16="http://schemas.microsoft.com/office/drawing/2014/main" val="3558160741"/>
                      </a:ext>
                    </a:extLst>
                  </a:tr>
                </a:tbl>
              </a:graphicData>
            </a:graphic>
          </p:graphicFrame>
        </mc:Choice>
        <mc:Fallback xmlns="">
          <p:graphicFrame>
            <p:nvGraphicFramePr>
              <p:cNvPr id="5" name="Table 4">
                <a:extLst>
                  <a:ext uri="{FF2B5EF4-FFF2-40B4-BE49-F238E27FC236}">
                    <a16:creationId xmlns:a16="http://schemas.microsoft.com/office/drawing/2014/main" id="{17B8DD3C-618C-97C6-57E9-488906E726BD}"/>
                  </a:ext>
                </a:extLst>
              </p:cNvPr>
              <p:cNvGraphicFramePr>
                <a:graphicFrameLocks noGrp="1"/>
              </p:cNvGraphicFramePr>
              <p:nvPr>
                <p:extLst>
                  <p:ext uri="{D42A27DB-BD31-4B8C-83A1-F6EECF244321}">
                    <p14:modId xmlns:p14="http://schemas.microsoft.com/office/powerpoint/2010/main" val="2963958872"/>
                  </p:ext>
                </p:extLst>
              </p:nvPr>
            </p:nvGraphicFramePr>
            <p:xfrm>
              <a:off x="1975100" y="1341783"/>
              <a:ext cx="4387200" cy="5364225"/>
            </p:xfrm>
            <a:graphic>
              <a:graphicData uri="http://schemas.openxmlformats.org/drawingml/2006/table">
                <a:tbl>
                  <a:tblPr firstRow="1" bandRow="1">
                    <a:tableStyleId>{5A111915-BE36-4E01-A7E5-04B1672EAD32}</a:tableStyleId>
                  </a:tblPr>
                  <a:tblGrid>
                    <a:gridCol w="4387200">
                      <a:extLst>
                        <a:ext uri="{9D8B030D-6E8A-4147-A177-3AD203B41FA5}">
                          <a16:colId xmlns:a16="http://schemas.microsoft.com/office/drawing/2014/main" val="2035098289"/>
                        </a:ext>
                      </a:extLst>
                    </a:gridCol>
                  </a:tblGrid>
                  <a:tr h="821847">
                    <a:tc>
                      <a:txBody>
                        <a:bodyPr/>
                        <a:lstStyle/>
                        <a:p>
                          <a:pPr rtl="0" fontAlgn="base">
                            <a:lnSpc>
                              <a:spcPts val="2025"/>
                            </a:lnSpc>
                            <a:buNone/>
                          </a:pPr>
                          <a:r>
                            <a:rPr lang="en-AU" sz="1600" b="1" dirty="0">
                              <a:solidFill>
                                <a:srgbClr val="FFFFFF"/>
                              </a:solidFill>
                              <a:effectLst/>
                              <a:latin typeface="Arial"/>
                            </a:rPr>
                            <a:t>Speed</a:t>
                          </a:r>
                          <a:endParaRPr lang="en-AU" b="1" dirty="0">
                            <a:solidFill>
                              <a:srgbClr val="FFFFFF"/>
                            </a:solidFill>
                            <a:effectLst/>
                            <a:latin typeface="Arial"/>
                          </a:endParaRPr>
                        </a:p>
                      </a:txBody>
                      <a:tcPr marL="169164" marR="169164" anchor="ctr">
                        <a:lnL w="11744"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664"/>
                        </a:solidFill>
                      </a:tcPr>
                    </a:tc>
                    <a:extLst>
                      <a:ext uri="{0D108BD9-81ED-4DB2-BD59-A6C34878D82A}">
                        <a16:rowId xmlns:a16="http://schemas.microsoft.com/office/drawing/2014/main" val="1292410711"/>
                      </a:ext>
                    </a:extLst>
                  </a:tr>
                  <a:tr h="1499320">
                    <a:tc>
                      <a:txBody>
                        <a:bodyPr/>
                        <a:lstStyle/>
                        <a:p>
                          <a:endParaRPr lang="en-US"/>
                        </a:p>
                      </a:txBody>
                      <a:tcPr marL="169164" marR="169164" anchor="ctr">
                        <a:lnL w="11744"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t="-54878" b="-203659"/>
                          </a:stretch>
                        </a:blipFill>
                      </a:tcPr>
                    </a:tc>
                    <a:extLst>
                      <a:ext uri="{0D108BD9-81ED-4DB2-BD59-A6C34878D82A}">
                        <a16:rowId xmlns:a16="http://schemas.microsoft.com/office/drawing/2014/main" val="3809808127"/>
                      </a:ext>
                    </a:extLst>
                  </a:tr>
                  <a:tr h="1521529">
                    <a:tc>
                      <a:txBody>
                        <a:bodyPr/>
                        <a:lstStyle/>
                        <a:p>
                          <a:endParaRPr lang="en-US"/>
                        </a:p>
                      </a:txBody>
                      <a:tcPr marL="169164" marR="169164" anchor="ctr">
                        <a:lnL w="11744"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t="-152400" b="-100400"/>
                          </a:stretch>
                        </a:blipFill>
                      </a:tcPr>
                    </a:tc>
                    <a:extLst>
                      <a:ext uri="{0D108BD9-81ED-4DB2-BD59-A6C34878D82A}">
                        <a16:rowId xmlns:a16="http://schemas.microsoft.com/office/drawing/2014/main" val="2428939560"/>
                      </a:ext>
                    </a:extLst>
                  </a:tr>
                  <a:tr h="1521529">
                    <a:tc>
                      <a:txBody>
                        <a:bodyPr/>
                        <a:lstStyle/>
                        <a:p>
                          <a:endParaRPr lang="en-US"/>
                        </a:p>
                      </a:txBody>
                      <a:tcPr marL="169164" marR="169164" anchor="ctr">
                        <a:lnL w="11744"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t="-252400" b="-400"/>
                          </a:stretch>
                        </a:blipFill>
                      </a:tcPr>
                    </a:tc>
                    <a:extLst>
                      <a:ext uri="{0D108BD9-81ED-4DB2-BD59-A6C34878D82A}">
                        <a16:rowId xmlns:a16="http://schemas.microsoft.com/office/drawing/2014/main" val="3558160741"/>
                      </a:ext>
                    </a:extLst>
                  </a:tr>
                </a:tbl>
              </a:graphicData>
            </a:graphic>
          </p:graphicFrame>
        </mc:Fallback>
      </mc:AlternateContent>
    </p:spTree>
    <p:extLst>
      <p:ext uri="{BB962C8B-B14F-4D97-AF65-F5344CB8AC3E}">
        <p14:creationId xmlns:p14="http://schemas.microsoft.com/office/powerpoint/2010/main" val="277222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44530-0AE7-2C46-71EB-66EB7CB5E4A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0FC5B70-7A31-4C24-A96A-B3E37C83952B}"/>
              </a:ext>
            </a:extLst>
          </p:cNvPr>
          <p:cNvSpPr>
            <a:spLocks noGrp="1"/>
          </p:cNvSpPr>
          <p:nvPr>
            <p:ph type="title"/>
          </p:nvPr>
        </p:nvSpPr>
        <p:spPr/>
        <p:txBody>
          <a:bodyPr/>
          <a:lstStyle/>
          <a:p>
            <a:r>
              <a:rPr lang="en-AU" dirty="0">
                <a:latin typeface="+mj-lt"/>
              </a:rPr>
              <a:t>Jack’s Hume Highway trip (1)</a:t>
            </a:r>
          </a:p>
        </p:txBody>
      </p:sp>
      <p:sp>
        <p:nvSpPr>
          <p:cNvPr id="12" name="Text Placeholder 11" descr="Graph of Jack's journey along the Hume highway. Values are (0,0), (1, 100), (2,200), (3,300), (4,400), (5,500), (6, 600), (7, 600), (8,630), (9, 710), (10,790), (11,870), (12,950)">
            <a:extLst>
              <a:ext uri="{FF2B5EF4-FFF2-40B4-BE49-F238E27FC236}">
                <a16:creationId xmlns:a16="http://schemas.microsoft.com/office/drawing/2014/main" id="{46FADC29-6A88-0639-247F-EA265D1D6ABA}"/>
              </a:ext>
            </a:extLst>
          </p:cNvPr>
          <p:cNvSpPr>
            <a:spLocks noGrp="1"/>
          </p:cNvSpPr>
          <p:nvPr>
            <p:ph type="body" sz="quarter" idx="17"/>
          </p:nvPr>
        </p:nvSpPr>
        <p:spPr/>
        <p:txBody>
          <a:bodyPr/>
          <a:lstStyle/>
          <a:p>
            <a:r>
              <a:rPr lang="en-AU" dirty="0">
                <a:latin typeface="+mn-lt"/>
              </a:rPr>
              <a:t> </a:t>
            </a:r>
          </a:p>
        </p:txBody>
      </p:sp>
      <p:sp>
        <p:nvSpPr>
          <p:cNvPr id="3" name="Slide Number Placeholder 2">
            <a:extLst>
              <a:ext uri="{FF2B5EF4-FFF2-40B4-BE49-F238E27FC236}">
                <a16:creationId xmlns:a16="http://schemas.microsoft.com/office/drawing/2014/main" id="{AB961313-F3B0-DD45-8FCA-D785DF8CC27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dirty="0"/>
          </a:p>
        </p:txBody>
      </p:sp>
      <p:pic>
        <p:nvPicPr>
          <p:cNvPr id="8" name="Picture 7" descr="A distance time graph detailing Jack's  distance travelled from Melbourne along the Hume Highway.&#10;">
            <a:extLst>
              <a:ext uri="{FF2B5EF4-FFF2-40B4-BE49-F238E27FC236}">
                <a16:creationId xmlns:a16="http://schemas.microsoft.com/office/drawing/2014/main" id="{23C3BD52-1F87-DD1A-2DC8-EB4D8BCDD88D}"/>
              </a:ext>
            </a:extLst>
          </p:cNvPr>
          <p:cNvPicPr>
            <a:picLocks noChangeAspect="1"/>
          </p:cNvPicPr>
          <p:nvPr/>
        </p:nvPicPr>
        <p:blipFill>
          <a:blip r:embed="rId3"/>
          <a:stretch>
            <a:fillRect/>
          </a:stretch>
        </p:blipFill>
        <p:spPr>
          <a:xfrm>
            <a:off x="1064903" y="1171491"/>
            <a:ext cx="10062194" cy="5326509"/>
          </a:xfrm>
          <a:prstGeom prst="rect">
            <a:avLst/>
          </a:prstGeom>
        </p:spPr>
      </p:pic>
    </p:spTree>
    <p:extLst>
      <p:ext uri="{BB962C8B-B14F-4D97-AF65-F5344CB8AC3E}">
        <p14:creationId xmlns:p14="http://schemas.microsoft.com/office/powerpoint/2010/main" val="202418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5494E0-CC44-C313-0FC7-A43B816F9756}"/>
              </a:ext>
            </a:extLst>
          </p:cNvPr>
          <p:cNvSpPr>
            <a:spLocks noGrp="1"/>
          </p:cNvSpPr>
          <p:nvPr>
            <p:ph type="title"/>
          </p:nvPr>
        </p:nvSpPr>
        <p:spPr/>
        <p:txBody>
          <a:bodyPr/>
          <a:lstStyle/>
          <a:p>
            <a:r>
              <a:rPr lang="en-AU" dirty="0"/>
              <a:t>Jack’s Hume Highway trip (2)</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A1F646B1-5AE7-1B9B-528C-B6EBF0635575}"/>
                  </a:ext>
                </a:extLst>
              </p:cNvPr>
              <p:cNvGraphicFramePr>
                <a:graphicFrameLocks noGrp="1"/>
              </p:cNvGraphicFramePr>
              <p:nvPr>
                <p:extLst>
                  <p:ext uri="{D42A27DB-BD31-4B8C-83A1-F6EECF244321}">
                    <p14:modId xmlns:p14="http://schemas.microsoft.com/office/powerpoint/2010/main" val="1677734717"/>
                  </p:ext>
                </p:extLst>
              </p:nvPr>
            </p:nvGraphicFramePr>
            <p:xfrm>
              <a:off x="360000" y="1807292"/>
              <a:ext cx="11484000" cy="3807016"/>
            </p:xfrm>
            <a:graphic>
              <a:graphicData uri="http://schemas.openxmlformats.org/drawingml/2006/table">
                <a:tbl>
                  <a:tblPr firstRow="1" bandRow="1">
                    <a:tableStyleId>{B301B821-A1FF-4177-AEE7-76D212191A09}</a:tableStyleId>
                  </a:tblPr>
                  <a:tblGrid>
                    <a:gridCol w="2871000">
                      <a:extLst>
                        <a:ext uri="{9D8B030D-6E8A-4147-A177-3AD203B41FA5}">
                          <a16:colId xmlns:a16="http://schemas.microsoft.com/office/drawing/2014/main" val="1692160659"/>
                        </a:ext>
                      </a:extLst>
                    </a:gridCol>
                    <a:gridCol w="2871000">
                      <a:extLst>
                        <a:ext uri="{9D8B030D-6E8A-4147-A177-3AD203B41FA5}">
                          <a16:colId xmlns:a16="http://schemas.microsoft.com/office/drawing/2014/main" val="2387855140"/>
                        </a:ext>
                      </a:extLst>
                    </a:gridCol>
                    <a:gridCol w="2871000">
                      <a:extLst>
                        <a:ext uri="{9D8B030D-6E8A-4147-A177-3AD203B41FA5}">
                          <a16:colId xmlns:a16="http://schemas.microsoft.com/office/drawing/2014/main" val="206973352"/>
                        </a:ext>
                      </a:extLst>
                    </a:gridCol>
                    <a:gridCol w="2871000">
                      <a:extLst>
                        <a:ext uri="{9D8B030D-6E8A-4147-A177-3AD203B41FA5}">
                          <a16:colId xmlns:a16="http://schemas.microsoft.com/office/drawing/2014/main" val="681820278"/>
                        </a:ext>
                      </a:extLst>
                    </a:gridCol>
                  </a:tblGrid>
                  <a:tr h="466634">
                    <a:tc>
                      <a:txBody>
                        <a:bodyPr/>
                        <a:lstStyle/>
                        <a:p>
                          <a:pPr algn="ctr">
                            <a:lnSpc>
                              <a:spcPct val="150000"/>
                            </a:lnSpc>
                            <a:spcAft>
                              <a:spcPts val="600"/>
                            </a:spcAft>
                          </a:pPr>
                          <a:r>
                            <a:rPr lang="en-AU" dirty="0"/>
                            <a:t>Melbourne to Jugiong</a:t>
                          </a:r>
                          <a:endParaRPr lang="en-AU" dirty="0">
                            <a:latin typeface="+mn-lt"/>
                          </a:endParaRPr>
                        </a:p>
                      </a:txBody>
                      <a:tcPr marT="91440" marB="9144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spcAft>
                              <a:spcPts val="600"/>
                            </a:spcAft>
                          </a:pPr>
                          <a:r>
                            <a:rPr lang="en-AU" dirty="0"/>
                            <a:t>Jugiong Stop</a:t>
                          </a:r>
                          <a:endParaRPr lang="en-AU" dirty="0">
                            <a:latin typeface="+mn-lt"/>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spcAft>
                              <a:spcPts val="600"/>
                            </a:spcAft>
                          </a:pPr>
                          <a:r>
                            <a:rPr lang="en-AU" dirty="0"/>
                            <a:t>Jugiong to Bookham</a:t>
                          </a:r>
                          <a:endParaRPr lang="en-AU" dirty="0">
                            <a:latin typeface="+mn-lt"/>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spcAft>
                              <a:spcPts val="600"/>
                            </a:spcAft>
                          </a:pPr>
                          <a:r>
                            <a:rPr lang="en-AU" dirty="0"/>
                            <a:t>Bookham to Sydney</a:t>
                          </a:r>
                          <a:endParaRPr lang="en-AU" dirty="0">
                            <a:latin typeface="+mn-lt"/>
                          </a:endParaRPr>
                        </a:p>
                      </a:txBody>
                      <a:tcPr marT="91440" marB="9144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60734097"/>
                      </a:ext>
                    </a:extLst>
                  </a:tr>
                  <a:tr h="2754660">
                    <a:tc>
                      <a:txBody>
                        <a:bodyPr/>
                        <a:lstStyle/>
                        <a:p>
                          <a:pPr marL="0" marR="0" lvl="0" indent="0" algn="l" defTabSz="914377" rtl="0" eaLnBrk="1" fontAlgn="auto" latinLnBrk="0" hangingPunct="1">
                            <a:lnSpc>
                              <a:spcPct val="150000"/>
                            </a:lnSpc>
                            <a:spcBef>
                              <a:spcPts val="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r>
                                  <a:rPr lang="en-AU" sz="1800" b="0" smtClean="0">
                                    <a:latin typeface="Cambria Math" panose="02040503050406030204" pitchFamily="18" charset="0"/>
                                  </a:rPr>
                                  <m:t>𝑚</m:t>
                                </m:r>
                                <m:r>
                                  <m:rPr>
                                    <m:aln/>
                                  </m:rPr>
                                  <a:rPr lang="en-AU" sz="1800" b="0" smtClean="0">
                                    <a:latin typeface="Cambria Math" panose="02040503050406030204" pitchFamily="18" charset="0"/>
                                  </a:rPr>
                                  <m:t>=</m:t>
                                </m:r>
                                <m:r>
                                  <a:rPr lang="en-AU" sz="1800" b="0" smtClean="0">
                                    <a:latin typeface="Cambria Math" panose="02040503050406030204" pitchFamily="18" charset="0"/>
                                  </a:rPr>
                                  <m:t> </m:t>
                                </m:r>
                                <m:f>
                                  <m:fPr>
                                    <m:ctrlPr>
                                      <a:rPr lang="en-AU" sz="1800" b="0" i="1" smtClean="0">
                                        <a:latin typeface="Cambria Math" panose="02040503050406030204" pitchFamily="18" charset="0"/>
                                      </a:rPr>
                                    </m:ctrlPr>
                                  </m:fPr>
                                  <m:num>
                                    <m:sSub>
                                      <m:sSubPr>
                                        <m:ctrlPr>
                                          <a:rPr lang="en-AU" sz="1800" b="0" i="1" smtClean="0">
                                            <a:latin typeface="Cambria Math" panose="02040503050406030204" pitchFamily="18" charset="0"/>
                                          </a:rPr>
                                        </m:ctrlPr>
                                      </m:sSubPr>
                                      <m:e>
                                        <m:r>
                                          <a:rPr lang="en-AU" sz="1800" b="0" smtClean="0">
                                            <a:latin typeface="Cambria Math" panose="02040503050406030204" pitchFamily="18" charset="0"/>
                                          </a:rPr>
                                          <m:t>𝑦</m:t>
                                        </m:r>
                                      </m:e>
                                      <m:sub>
                                        <m:r>
                                          <a:rPr lang="en-AU" sz="1800" b="0" smtClean="0">
                                            <a:latin typeface="Cambria Math" panose="02040503050406030204" pitchFamily="18" charset="0"/>
                                          </a:rPr>
                                          <m:t>2</m:t>
                                        </m:r>
                                      </m:sub>
                                    </m:sSub>
                                    <m:r>
                                      <a:rPr lang="en-AU" sz="1800" b="0" smtClean="0">
                                        <a:latin typeface="Cambria Math" panose="02040503050406030204" pitchFamily="18" charset="0"/>
                                      </a:rPr>
                                      <m:t>−</m:t>
                                    </m:r>
                                    <m:sSub>
                                      <m:sSubPr>
                                        <m:ctrlPr>
                                          <a:rPr lang="en-AU" sz="1800" b="0" i="1" smtClean="0">
                                            <a:latin typeface="Cambria Math" panose="02040503050406030204" pitchFamily="18" charset="0"/>
                                          </a:rPr>
                                        </m:ctrlPr>
                                      </m:sSubPr>
                                      <m:e>
                                        <m:r>
                                          <a:rPr lang="en-AU" sz="1800" b="0" smtClean="0">
                                            <a:latin typeface="Cambria Math" panose="02040503050406030204" pitchFamily="18" charset="0"/>
                                          </a:rPr>
                                          <m:t>𝑦</m:t>
                                        </m:r>
                                      </m:e>
                                      <m:sub>
                                        <m:r>
                                          <a:rPr lang="en-AU" sz="1800" b="0" smtClean="0">
                                            <a:latin typeface="Cambria Math" panose="02040503050406030204" pitchFamily="18" charset="0"/>
                                          </a:rPr>
                                          <m:t>1</m:t>
                                        </m:r>
                                      </m:sub>
                                    </m:sSub>
                                  </m:num>
                                  <m:den>
                                    <m:sSub>
                                      <m:sSubPr>
                                        <m:ctrlPr>
                                          <a:rPr lang="en-AU" sz="1800" b="0" i="1" smtClean="0">
                                            <a:latin typeface="Cambria Math" panose="02040503050406030204" pitchFamily="18" charset="0"/>
                                          </a:rPr>
                                        </m:ctrlPr>
                                      </m:sSubPr>
                                      <m:e>
                                        <m:r>
                                          <a:rPr lang="en-AU" sz="1800" b="0" smtClean="0">
                                            <a:latin typeface="Cambria Math" panose="02040503050406030204" pitchFamily="18" charset="0"/>
                                          </a:rPr>
                                          <m:t>𝑥</m:t>
                                        </m:r>
                                      </m:e>
                                      <m:sub>
                                        <m:r>
                                          <a:rPr lang="en-AU" sz="1800" b="0" smtClean="0">
                                            <a:latin typeface="Cambria Math" panose="02040503050406030204" pitchFamily="18" charset="0"/>
                                          </a:rPr>
                                          <m:t>2</m:t>
                                        </m:r>
                                      </m:sub>
                                    </m:sSub>
                                    <m:r>
                                      <a:rPr lang="en-AU" sz="1800" b="0" smtClean="0">
                                        <a:latin typeface="Cambria Math" panose="02040503050406030204" pitchFamily="18" charset="0"/>
                                      </a:rPr>
                                      <m:t>−</m:t>
                                    </m:r>
                                    <m:sSub>
                                      <m:sSubPr>
                                        <m:ctrlPr>
                                          <a:rPr lang="en-AU" sz="1800" b="0" i="1" smtClean="0">
                                            <a:latin typeface="Cambria Math" panose="02040503050406030204" pitchFamily="18" charset="0"/>
                                          </a:rPr>
                                        </m:ctrlPr>
                                      </m:sSubPr>
                                      <m:e>
                                        <m:r>
                                          <a:rPr lang="en-AU" sz="1800" b="0" smtClean="0">
                                            <a:latin typeface="Cambria Math" panose="02040503050406030204" pitchFamily="18" charset="0"/>
                                          </a:rPr>
                                          <m:t>𝑥</m:t>
                                        </m:r>
                                      </m:e>
                                      <m:sub>
                                        <m:r>
                                          <a:rPr lang="en-AU" sz="1800" b="0" smtClean="0">
                                            <a:latin typeface="Cambria Math" panose="02040503050406030204" pitchFamily="18" charset="0"/>
                                          </a:rPr>
                                          <m:t>1</m:t>
                                        </m:r>
                                      </m:sub>
                                    </m:sSub>
                                  </m:den>
                                </m:f>
                              </m:oMath>
                              <m:oMath xmlns:m="http://schemas.openxmlformats.org/officeDocument/2006/math">
                                <m:r>
                                  <m:rPr>
                                    <m:aln/>
                                  </m:rPr>
                                  <a:rPr lang="en-AU" sz="1800" b="0"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smtClean="0">
                                        <a:latin typeface="Cambria Math" panose="02040503050406030204" pitchFamily="18" charset="0"/>
                                      </a:rPr>
                                      <m:t>600−0</m:t>
                                    </m:r>
                                  </m:num>
                                  <m:den>
                                    <m:r>
                                      <a:rPr lang="en-AU" sz="1800" b="0" smtClean="0">
                                        <a:latin typeface="Cambria Math" panose="02040503050406030204" pitchFamily="18" charset="0"/>
                                      </a:rPr>
                                      <m:t>6−0</m:t>
                                    </m:r>
                                  </m:den>
                                </m:f>
                              </m:oMath>
                              <m:oMath xmlns:m="http://schemas.openxmlformats.org/officeDocument/2006/math">
                                <m:r>
                                  <m:rPr>
                                    <m:aln/>
                                  </m:rPr>
                                  <a:rPr lang="en-AU" sz="1800" b="0"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smtClean="0">
                                        <a:latin typeface="Cambria Math" panose="02040503050406030204" pitchFamily="18" charset="0"/>
                                      </a:rPr>
                                      <m:t>600</m:t>
                                    </m:r>
                                  </m:num>
                                  <m:den>
                                    <m:r>
                                      <a:rPr lang="en-AU" sz="1800" b="0" smtClean="0">
                                        <a:latin typeface="Cambria Math" panose="02040503050406030204" pitchFamily="18" charset="0"/>
                                      </a:rPr>
                                      <m:t>6</m:t>
                                    </m:r>
                                  </m:den>
                                </m:f>
                              </m:oMath>
                              <m:oMath xmlns:m="http://schemas.openxmlformats.org/officeDocument/2006/math">
                                <m:r>
                                  <m:rPr>
                                    <m:aln/>
                                  </m:rPr>
                                  <a:rPr lang="en-AU" sz="1800" b="0" smtClean="0">
                                    <a:latin typeface="Cambria Math" panose="02040503050406030204" pitchFamily="18" charset="0"/>
                                  </a:rPr>
                                  <m:t>=</m:t>
                                </m:r>
                                <m:r>
                                  <a:rPr lang="en-AU" sz="1800" b="0" smtClean="0">
                                    <a:latin typeface="Cambria Math" panose="02040503050406030204" pitchFamily="18" charset="0"/>
                                  </a:rPr>
                                  <m:t>100</m:t>
                                </m:r>
                              </m:oMath>
                            </m:oMathPara>
                          </a14:m>
                          <a:endParaRPr lang="en-AU" sz="1800" dirty="0"/>
                        </a:p>
                        <a:p>
                          <a:pPr>
                            <a:lnSpc>
                              <a:spcPct val="150000"/>
                            </a:lnSpc>
                            <a:spcAft>
                              <a:spcPts val="600"/>
                            </a:spcAft>
                          </a:pPr>
                          <a:endParaRPr lang="en-AU" dirty="0">
                            <a:latin typeface="+mn-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50000"/>
                            </a:lnSpc>
                            <a:spcBef>
                              <a:spcPts val="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r>
                                  <a:rPr lang="en-AU" sz="1800" b="0" smtClean="0">
                                    <a:latin typeface="Cambria Math" panose="02040503050406030204" pitchFamily="18" charset="0"/>
                                  </a:rPr>
                                  <m:t>𝑚</m:t>
                                </m:r>
                                <m:r>
                                  <m:rPr>
                                    <m:aln/>
                                  </m:rPr>
                                  <a:rPr lang="en-AU" sz="1800" b="0" smtClean="0">
                                    <a:latin typeface="Cambria Math" panose="02040503050406030204" pitchFamily="18" charset="0"/>
                                  </a:rPr>
                                  <m:t>=</m:t>
                                </m:r>
                                <m:r>
                                  <a:rPr lang="en-AU" sz="1800" b="0" smtClean="0">
                                    <a:latin typeface="Cambria Math" panose="02040503050406030204" pitchFamily="18" charset="0"/>
                                  </a:rPr>
                                  <m:t> </m:t>
                                </m:r>
                                <m:f>
                                  <m:fPr>
                                    <m:ctrlPr>
                                      <a:rPr lang="en-AU" sz="1800" b="0" i="1" smtClean="0">
                                        <a:latin typeface="Cambria Math" panose="02040503050406030204" pitchFamily="18" charset="0"/>
                                      </a:rPr>
                                    </m:ctrlPr>
                                  </m:fPr>
                                  <m:num>
                                    <m:sSub>
                                      <m:sSubPr>
                                        <m:ctrlPr>
                                          <a:rPr lang="en-AU" sz="1800" b="0" i="1" smtClean="0">
                                            <a:latin typeface="Cambria Math" panose="02040503050406030204" pitchFamily="18" charset="0"/>
                                          </a:rPr>
                                        </m:ctrlPr>
                                      </m:sSubPr>
                                      <m:e>
                                        <m:r>
                                          <a:rPr lang="en-AU" sz="1800" b="0" smtClean="0">
                                            <a:latin typeface="Cambria Math" panose="02040503050406030204" pitchFamily="18" charset="0"/>
                                          </a:rPr>
                                          <m:t>𝑦</m:t>
                                        </m:r>
                                      </m:e>
                                      <m:sub>
                                        <m:r>
                                          <a:rPr lang="en-AU" sz="1800" b="0" smtClean="0">
                                            <a:latin typeface="Cambria Math" panose="02040503050406030204" pitchFamily="18" charset="0"/>
                                          </a:rPr>
                                          <m:t>2</m:t>
                                        </m:r>
                                      </m:sub>
                                    </m:sSub>
                                    <m:r>
                                      <a:rPr lang="en-AU" sz="1800" b="0" smtClean="0">
                                        <a:latin typeface="Cambria Math" panose="02040503050406030204" pitchFamily="18" charset="0"/>
                                      </a:rPr>
                                      <m:t>−</m:t>
                                    </m:r>
                                    <m:sSub>
                                      <m:sSubPr>
                                        <m:ctrlPr>
                                          <a:rPr lang="en-AU" sz="1800" b="0" i="1" smtClean="0">
                                            <a:latin typeface="Cambria Math" panose="02040503050406030204" pitchFamily="18" charset="0"/>
                                          </a:rPr>
                                        </m:ctrlPr>
                                      </m:sSubPr>
                                      <m:e>
                                        <m:r>
                                          <a:rPr lang="en-AU" sz="1800" b="0" smtClean="0">
                                            <a:latin typeface="Cambria Math" panose="02040503050406030204" pitchFamily="18" charset="0"/>
                                          </a:rPr>
                                          <m:t>𝑦</m:t>
                                        </m:r>
                                      </m:e>
                                      <m:sub>
                                        <m:r>
                                          <a:rPr lang="en-AU" sz="1800" b="0" smtClean="0">
                                            <a:latin typeface="Cambria Math" panose="02040503050406030204" pitchFamily="18" charset="0"/>
                                          </a:rPr>
                                          <m:t>1</m:t>
                                        </m:r>
                                      </m:sub>
                                    </m:sSub>
                                  </m:num>
                                  <m:den>
                                    <m:sSub>
                                      <m:sSubPr>
                                        <m:ctrlPr>
                                          <a:rPr lang="en-AU" sz="1800" b="0" i="1" smtClean="0">
                                            <a:latin typeface="Cambria Math" panose="02040503050406030204" pitchFamily="18" charset="0"/>
                                          </a:rPr>
                                        </m:ctrlPr>
                                      </m:sSubPr>
                                      <m:e>
                                        <m:r>
                                          <a:rPr lang="en-AU" sz="1800" b="0" smtClean="0">
                                            <a:latin typeface="Cambria Math" panose="02040503050406030204" pitchFamily="18" charset="0"/>
                                          </a:rPr>
                                          <m:t>𝑥</m:t>
                                        </m:r>
                                      </m:e>
                                      <m:sub>
                                        <m:r>
                                          <a:rPr lang="en-AU" sz="1800" b="0" smtClean="0">
                                            <a:latin typeface="Cambria Math" panose="02040503050406030204" pitchFamily="18" charset="0"/>
                                          </a:rPr>
                                          <m:t>2</m:t>
                                        </m:r>
                                      </m:sub>
                                    </m:sSub>
                                    <m:r>
                                      <a:rPr lang="en-AU" sz="1800" b="0" smtClean="0">
                                        <a:latin typeface="Cambria Math" panose="02040503050406030204" pitchFamily="18" charset="0"/>
                                      </a:rPr>
                                      <m:t>−</m:t>
                                    </m:r>
                                    <m:sSub>
                                      <m:sSubPr>
                                        <m:ctrlPr>
                                          <a:rPr lang="en-AU" sz="1800" b="0" i="1" smtClean="0">
                                            <a:latin typeface="Cambria Math" panose="02040503050406030204" pitchFamily="18" charset="0"/>
                                          </a:rPr>
                                        </m:ctrlPr>
                                      </m:sSubPr>
                                      <m:e>
                                        <m:r>
                                          <a:rPr lang="en-AU" sz="1800" b="0" smtClean="0">
                                            <a:latin typeface="Cambria Math" panose="02040503050406030204" pitchFamily="18" charset="0"/>
                                          </a:rPr>
                                          <m:t>𝑥</m:t>
                                        </m:r>
                                      </m:e>
                                      <m:sub>
                                        <m:r>
                                          <a:rPr lang="en-AU" sz="1800" b="0" smtClean="0">
                                            <a:latin typeface="Cambria Math" panose="02040503050406030204" pitchFamily="18" charset="0"/>
                                          </a:rPr>
                                          <m:t>1</m:t>
                                        </m:r>
                                      </m:sub>
                                    </m:sSub>
                                  </m:den>
                                </m:f>
                              </m:oMath>
                              <m:oMath xmlns:m="http://schemas.openxmlformats.org/officeDocument/2006/math">
                                <m:r>
                                  <m:rPr>
                                    <m:aln/>
                                  </m:rPr>
                                  <a:rPr lang="en-AU" sz="1800" b="0"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smtClean="0">
                                        <a:latin typeface="Cambria Math" panose="02040503050406030204" pitchFamily="18" charset="0"/>
                                      </a:rPr>
                                      <m:t>0−0</m:t>
                                    </m:r>
                                  </m:num>
                                  <m:den>
                                    <m:r>
                                      <a:rPr lang="en-AU" sz="1800" b="0" smtClean="0">
                                        <a:latin typeface="Cambria Math" panose="02040503050406030204" pitchFamily="18" charset="0"/>
                                      </a:rPr>
                                      <m:t>7−6</m:t>
                                    </m:r>
                                  </m:den>
                                </m:f>
                              </m:oMath>
                            </m:oMathPara>
                          </a14:m>
                          <a:endParaRPr lang="en-AU" sz="1800" b="0" dirty="0"/>
                        </a:p>
                        <a:p>
                          <a:pPr marL="0" marR="0" lvl="0" indent="0" algn="l" defTabSz="914377" rtl="0" eaLnBrk="1" fontAlgn="auto" latinLnBrk="0" hangingPunct="1">
                            <a:lnSpc>
                              <a:spcPct val="150000"/>
                            </a:lnSpc>
                            <a:spcBef>
                              <a:spcPts val="0"/>
                            </a:spcBef>
                            <a:spcAft>
                              <a:spcPts val="600"/>
                            </a:spcAft>
                            <a:buClrTx/>
                            <a:buSzTx/>
                            <a:buFontTx/>
                            <a:buNone/>
                            <a:tabLst/>
                            <a:defRPr/>
                          </a:pPr>
                          <a:br>
                            <a:rPr lang="en-AU" sz="1800" b="0" dirty="0"/>
                          </a:br>
                          <a14:m>
                            <m:oMathPara xmlns:m="http://schemas.openxmlformats.org/officeDocument/2006/math">
                              <m:oMathParaPr>
                                <m:jc m:val="centerGroup"/>
                              </m:oMathParaPr>
                              <m:oMath xmlns:m="http://schemas.openxmlformats.org/officeDocument/2006/math">
                                <m:r>
                                  <m:rPr>
                                    <m:aln/>
                                  </m:rPr>
                                  <a:rPr lang="en-AU" sz="1800" b="0" smtClean="0">
                                    <a:latin typeface="Cambria Math" panose="02040503050406030204" pitchFamily="18" charset="0"/>
                                  </a:rPr>
                                  <m:t>=</m:t>
                                </m:r>
                                <m:r>
                                  <a:rPr lang="en-AU" sz="1800" b="0" smtClean="0">
                                    <a:latin typeface="Cambria Math" panose="02040503050406030204" pitchFamily="18" charset="0"/>
                                  </a:rPr>
                                  <m:t>0</m:t>
                                </m:r>
                              </m:oMath>
                            </m:oMathPara>
                          </a14:m>
                          <a:br>
                            <a:rPr lang="en-AU" sz="1800" b="0" dirty="0"/>
                          </a:br>
                          <a:endParaRPr lang="en-AU" sz="1800" dirty="0"/>
                        </a:p>
                        <a:p>
                          <a:pPr>
                            <a:lnSpc>
                              <a:spcPct val="150000"/>
                            </a:lnSpc>
                            <a:spcAft>
                              <a:spcPts val="600"/>
                            </a:spcAft>
                          </a:pPr>
                          <a:endParaRPr lang="en-AU"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50000"/>
                            </a:lnSpc>
                            <a:spcBef>
                              <a:spcPts val="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r>
                                  <a:rPr lang="en-AU" sz="1800" b="0" smtClean="0">
                                    <a:latin typeface="Cambria Math" panose="02040503050406030204" pitchFamily="18" charset="0"/>
                                  </a:rPr>
                                  <m:t>𝑚</m:t>
                                </m:r>
                                <m:r>
                                  <m:rPr>
                                    <m:aln/>
                                  </m:rPr>
                                  <a:rPr lang="en-AU" sz="1800" b="0" smtClean="0">
                                    <a:latin typeface="Cambria Math" panose="02040503050406030204" pitchFamily="18" charset="0"/>
                                  </a:rPr>
                                  <m:t>=</m:t>
                                </m:r>
                                <m:r>
                                  <a:rPr lang="en-AU" sz="1800" b="0" smtClean="0">
                                    <a:latin typeface="Cambria Math" panose="02040503050406030204" pitchFamily="18" charset="0"/>
                                  </a:rPr>
                                  <m:t> </m:t>
                                </m:r>
                                <m:f>
                                  <m:fPr>
                                    <m:ctrlPr>
                                      <a:rPr lang="en-AU" sz="1800" b="0" i="1" smtClean="0">
                                        <a:latin typeface="Cambria Math" panose="02040503050406030204" pitchFamily="18" charset="0"/>
                                      </a:rPr>
                                    </m:ctrlPr>
                                  </m:fPr>
                                  <m:num>
                                    <m:sSub>
                                      <m:sSubPr>
                                        <m:ctrlPr>
                                          <a:rPr lang="en-AU" sz="1800" b="0" i="1" smtClean="0">
                                            <a:latin typeface="Cambria Math" panose="02040503050406030204" pitchFamily="18" charset="0"/>
                                          </a:rPr>
                                        </m:ctrlPr>
                                      </m:sSubPr>
                                      <m:e>
                                        <m:r>
                                          <a:rPr lang="en-AU" sz="1800" b="0" smtClean="0">
                                            <a:latin typeface="Cambria Math" panose="02040503050406030204" pitchFamily="18" charset="0"/>
                                          </a:rPr>
                                          <m:t>𝑦</m:t>
                                        </m:r>
                                      </m:e>
                                      <m:sub>
                                        <m:r>
                                          <a:rPr lang="en-AU" sz="1800" b="0" smtClean="0">
                                            <a:latin typeface="Cambria Math" panose="02040503050406030204" pitchFamily="18" charset="0"/>
                                          </a:rPr>
                                          <m:t>2</m:t>
                                        </m:r>
                                      </m:sub>
                                    </m:sSub>
                                    <m:r>
                                      <a:rPr lang="en-AU" sz="1800" b="0" smtClean="0">
                                        <a:latin typeface="Cambria Math" panose="02040503050406030204" pitchFamily="18" charset="0"/>
                                      </a:rPr>
                                      <m:t>−</m:t>
                                    </m:r>
                                    <m:sSub>
                                      <m:sSubPr>
                                        <m:ctrlPr>
                                          <a:rPr lang="en-AU" sz="1800" b="0" i="1" smtClean="0">
                                            <a:latin typeface="Cambria Math" panose="02040503050406030204" pitchFamily="18" charset="0"/>
                                          </a:rPr>
                                        </m:ctrlPr>
                                      </m:sSubPr>
                                      <m:e>
                                        <m:r>
                                          <a:rPr lang="en-AU" sz="1800" b="0" smtClean="0">
                                            <a:latin typeface="Cambria Math" panose="02040503050406030204" pitchFamily="18" charset="0"/>
                                          </a:rPr>
                                          <m:t>𝑦</m:t>
                                        </m:r>
                                      </m:e>
                                      <m:sub>
                                        <m:r>
                                          <a:rPr lang="en-AU" sz="1800" b="0" smtClean="0">
                                            <a:latin typeface="Cambria Math" panose="02040503050406030204" pitchFamily="18" charset="0"/>
                                          </a:rPr>
                                          <m:t>1</m:t>
                                        </m:r>
                                      </m:sub>
                                    </m:sSub>
                                  </m:num>
                                  <m:den>
                                    <m:sSub>
                                      <m:sSubPr>
                                        <m:ctrlPr>
                                          <a:rPr lang="en-AU" sz="1800" b="0" i="1" smtClean="0">
                                            <a:latin typeface="Cambria Math" panose="02040503050406030204" pitchFamily="18" charset="0"/>
                                          </a:rPr>
                                        </m:ctrlPr>
                                      </m:sSubPr>
                                      <m:e>
                                        <m:r>
                                          <a:rPr lang="en-AU" sz="1800" b="0" smtClean="0">
                                            <a:latin typeface="Cambria Math" panose="02040503050406030204" pitchFamily="18" charset="0"/>
                                          </a:rPr>
                                          <m:t>𝑥</m:t>
                                        </m:r>
                                      </m:e>
                                      <m:sub>
                                        <m:r>
                                          <a:rPr lang="en-AU" sz="1800" b="0" smtClean="0">
                                            <a:latin typeface="Cambria Math" panose="02040503050406030204" pitchFamily="18" charset="0"/>
                                          </a:rPr>
                                          <m:t>2</m:t>
                                        </m:r>
                                      </m:sub>
                                    </m:sSub>
                                    <m:r>
                                      <a:rPr lang="en-AU" sz="1800" b="0" smtClean="0">
                                        <a:latin typeface="Cambria Math" panose="02040503050406030204" pitchFamily="18" charset="0"/>
                                      </a:rPr>
                                      <m:t>−</m:t>
                                    </m:r>
                                    <m:sSub>
                                      <m:sSubPr>
                                        <m:ctrlPr>
                                          <a:rPr lang="en-AU" sz="1800" b="0" i="1" smtClean="0">
                                            <a:latin typeface="Cambria Math" panose="02040503050406030204" pitchFamily="18" charset="0"/>
                                          </a:rPr>
                                        </m:ctrlPr>
                                      </m:sSubPr>
                                      <m:e>
                                        <m:r>
                                          <a:rPr lang="en-AU" sz="1800" b="0" smtClean="0">
                                            <a:latin typeface="Cambria Math" panose="02040503050406030204" pitchFamily="18" charset="0"/>
                                          </a:rPr>
                                          <m:t>𝑥</m:t>
                                        </m:r>
                                      </m:e>
                                      <m:sub>
                                        <m:r>
                                          <a:rPr lang="en-AU" sz="1800" b="0" smtClean="0">
                                            <a:latin typeface="Cambria Math" panose="02040503050406030204" pitchFamily="18" charset="0"/>
                                          </a:rPr>
                                          <m:t>1</m:t>
                                        </m:r>
                                      </m:sub>
                                    </m:sSub>
                                  </m:den>
                                </m:f>
                              </m:oMath>
                              <m:oMath xmlns:m="http://schemas.openxmlformats.org/officeDocument/2006/math">
                                <m:r>
                                  <m:rPr>
                                    <m:aln/>
                                  </m:rPr>
                                  <a:rPr lang="en-AU" sz="1800" b="0"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smtClean="0">
                                        <a:latin typeface="Cambria Math" panose="02040503050406030204" pitchFamily="18" charset="0"/>
                                      </a:rPr>
                                      <m:t>630−600</m:t>
                                    </m:r>
                                  </m:num>
                                  <m:den>
                                    <m:r>
                                      <a:rPr lang="en-AU" sz="1800" b="0" smtClean="0">
                                        <a:latin typeface="Cambria Math" panose="02040503050406030204" pitchFamily="18" charset="0"/>
                                      </a:rPr>
                                      <m:t>8−7</m:t>
                                    </m:r>
                                  </m:den>
                                </m:f>
                              </m:oMath>
                              <m:oMath xmlns:m="http://schemas.openxmlformats.org/officeDocument/2006/math">
                                <m:r>
                                  <m:rPr>
                                    <m:aln/>
                                  </m:rPr>
                                  <a:rPr lang="en-AU" sz="1800" b="0"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smtClean="0">
                                        <a:latin typeface="Cambria Math" panose="02040503050406030204" pitchFamily="18" charset="0"/>
                                      </a:rPr>
                                      <m:t>30</m:t>
                                    </m:r>
                                  </m:num>
                                  <m:den>
                                    <m:r>
                                      <a:rPr lang="en-AU" sz="1800" b="0" smtClean="0">
                                        <a:latin typeface="Cambria Math" panose="02040503050406030204" pitchFamily="18" charset="0"/>
                                      </a:rPr>
                                      <m:t>1</m:t>
                                    </m:r>
                                  </m:den>
                                </m:f>
                              </m:oMath>
                              <m:oMath xmlns:m="http://schemas.openxmlformats.org/officeDocument/2006/math">
                                <m:r>
                                  <m:rPr>
                                    <m:aln/>
                                  </m:rPr>
                                  <a:rPr lang="en-AU" sz="1800" b="0" smtClean="0">
                                    <a:latin typeface="Cambria Math" panose="02040503050406030204" pitchFamily="18" charset="0"/>
                                  </a:rPr>
                                  <m:t>=</m:t>
                                </m:r>
                                <m:r>
                                  <a:rPr lang="en-AU" sz="1800" b="0" smtClean="0">
                                    <a:latin typeface="Cambria Math" panose="02040503050406030204" pitchFamily="18" charset="0"/>
                                  </a:rPr>
                                  <m:t>30</m:t>
                                </m:r>
                              </m:oMath>
                            </m:oMathPara>
                          </a14:m>
                          <a:endParaRPr lang="en-AU" sz="1800" dirty="0"/>
                        </a:p>
                        <a:p>
                          <a:pPr>
                            <a:lnSpc>
                              <a:spcPct val="150000"/>
                            </a:lnSpc>
                            <a:spcAft>
                              <a:spcPts val="600"/>
                            </a:spcAft>
                          </a:pPr>
                          <a:endParaRPr lang="en-AU"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50000"/>
                            </a:lnSpc>
                            <a:spcBef>
                              <a:spcPts val="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r>
                                  <a:rPr lang="en-AU" sz="1800" b="0" smtClean="0">
                                    <a:latin typeface="Cambria Math" panose="02040503050406030204" pitchFamily="18" charset="0"/>
                                  </a:rPr>
                                  <m:t>𝑚</m:t>
                                </m:r>
                                <m:r>
                                  <m:rPr>
                                    <m:aln/>
                                  </m:rPr>
                                  <a:rPr lang="en-AU" sz="1800" b="0" smtClean="0">
                                    <a:latin typeface="Cambria Math" panose="02040503050406030204" pitchFamily="18" charset="0"/>
                                  </a:rPr>
                                  <m:t>=</m:t>
                                </m:r>
                                <m:r>
                                  <a:rPr lang="en-AU" sz="1800" b="0" smtClean="0">
                                    <a:latin typeface="Cambria Math" panose="02040503050406030204" pitchFamily="18" charset="0"/>
                                  </a:rPr>
                                  <m:t> </m:t>
                                </m:r>
                                <m:f>
                                  <m:fPr>
                                    <m:ctrlPr>
                                      <a:rPr lang="en-AU" sz="1800" b="0" i="1" smtClean="0">
                                        <a:latin typeface="Cambria Math" panose="02040503050406030204" pitchFamily="18" charset="0"/>
                                      </a:rPr>
                                    </m:ctrlPr>
                                  </m:fPr>
                                  <m:num>
                                    <m:sSub>
                                      <m:sSubPr>
                                        <m:ctrlPr>
                                          <a:rPr lang="en-AU" sz="1800" b="0" i="1" smtClean="0">
                                            <a:latin typeface="Cambria Math" panose="02040503050406030204" pitchFamily="18" charset="0"/>
                                          </a:rPr>
                                        </m:ctrlPr>
                                      </m:sSubPr>
                                      <m:e>
                                        <m:r>
                                          <a:rPr lang="en-AU" sz="1800" b="0" smtClean="0">
                                            <a:latin typeface="Cambria Math" panose="02040503050406030204" pitchFamily="18" charset="0"/>
                                          </a:rPr>
                                          <m:t>𝑦</m:t>
                                        </m:r>
                                      </m:e>
                                      <m:sub>
                                        <m:r>
                                          <a:rPr lang="en-AU" sz="1800" b="0" smtClean="0">
                                            <a:latin typeface="Cambria Math" panose="02040503050406030204" pitchFamily="18" charset="0"/>
                                          </a:rPr>
                                          <m:t>2</m:t>
                                        </m:r>
                                      </m:sub>
                                    </m:sSub>
                                    <m:r>
                                      <a:rPr lang="en-AU" sz="1800" b="0" smtClean="0">
                                        <a:latin typeface="Cambria Math" panose="02040503050406030204" pitchFamily="18" charset="0"/>
                                      </a:rPr>
                                      <m:t>−</m:t>
                                    </m:r>
                                    <m:sSub>
                                      <m:sSubPr>
                                        <m:ctrlPr>
                                          <a:rPr lang="en-AU" sz="1800" b="0" i="1" smtClean="0">
                                            <a:latin typeface="Cambria Math" panose="02040503050406030204" pitchFamily="18" charset="0"/>
                                          </a:rPr>
                                        </m:ctrlPr>
                                      </m:sSubPr>
                                      <m:e>
                                        <m:r>
                                          <a:rPr lang="en-AU" sz="1800" b="0" smtClean="0">
                                            <a:latin typeface="Cambria Math" panose="02040503050406030204" pitchFamily="18" charset="0"/>
                                          </a:rPr>
                                          <m:t>𝑦</m:t>
                                        </m:r>
                                      </m:e>
                                      <m:sub>
                                        <m:r>
                                          <a:rPr lang="en-AU" sz="1800" b="0" smtClean="0">
                                            <a:latin typeface="Cambria Math" panose="02040503050406030204" pitchFamily="18" charset="0"/>
                                          </a:rPr>
                                          <m:t>1</m:t>
                                        </m:r>
                                      </m:sub>
                                    </m:sSub>
                                  </m:num>
                                  <m:den>
                                    <m:sSub>
                                      <m:sSubPr>
                                        <m:ctrlPr>
                                          <a:rPr lang="en-AU" sz="1800" b="0" i="1" smtClean="0">
                                            <a:latin typeface="Cambria Math" panose="02040503050406030204" pitchFamily="18" charset="0"/>
                                          </a:rPr>
                                        </m:ctrlPr>
                                      </m:sSubPr>
                                      <m:e>
                                        <m:r>
                                          <a:rPr lang="en-AU" sz="1800" b="0" smtClean="0">
                                            <a:latin typeface="Cambria Math" panose="02040503050406030204" pitchFamily="18" charset="0"/>
                                          </a:rPr>
                                          <m:t>𝑥</m:t>
                                        </m:r>
                                      </m:e>
                                      <m:sub>
                                        <m:r>
                                          <a:rPr lang="en-AU" sz="1800" b="0" smtClean="0">
                                            <a:latin typeface="Cambria Math" panose="02040503050406030204" pitchFamily="18" charset="0"/>
                                          </a:rPr>
                                          <m:t>2</m:t>
                                        </m:r>
                                      </m:sub>
                                    </m:sSub>
                                    <m:r>
                                      <a:rPr lang="en-AU" sz="1800" b="0" smtClean="0">
                                        <a:latin typeface="Cambria Math" panose="02040503050406030204" pitchFamily="18" charset="0"/>
                                      </a:rPr>
                                      <m:t>−</m:t>
                                    </m:r>
                                    <m:sSub>
                                      <m:sSubPr>
                                        <m:ctrlPr>
                                          <a:rPr lang="en-AU" sz="1800" b="0" i="1" smtClean="0">
                                            <a:latin typeface="Cambria Math" panose="02040503050406030204" pitchFamily="18" charset="0"/>
                                          </a:rPr>
                                        </m:ctrlPr>
                                      </m:sSubPr>
                                      <m:e>
                                        <m:r>
                                          <a:rPr lang="en-AU" sz="1800" b="0" smtClean="0">
                                            <a:latin typeface="Cambria Math" panose="02040503050406030204" pitchFamily="18" charset="0"/>
                                          </a:rPr>
                                          <m:t>𝑥</m:t>
                                        </m:r>
                                      </m:e>
                                      <m:sub>
                                        <m:r>
                                          <a:rPr lang="en-AU" sz="1800" b="0" smtClean="0">
                                            <a:latin typeface="Cambria Math" panose="02040503050406030204" pitchFamily="18" charset="0"/>
                                          </a:rPr>
                                          <m:t>1</m:t>
                                        </m:r>
                                      </m:sub>
                                    </m:sSub>
                                  </m:den>
                                </m:f>
                              </m:oMath>
                              <m:oMath xmlns:m="http://schemas.openxmlformats.org/officeDocument/2006/math">
                                <m:r>
                                  <m:rPr>
                                    <m:aln/>
                                  </m:rPr>
                                  <a:rPr lang="en-AU" sz="1800" b="0"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smtClean="0">
                                        <a:latin typeface="Cambria Math" panose="02040503050406030204" pitchFamily="18" charset="0"/>
                                      </a:rPr>
                                      <m:t>950−630</m:t>
                                    </m:r>
                                  </m:num>
                                  <m:den>
                                    <m:r>
                                      <a:rPr lang="en-AU" sz="1800" b="0" smtClean="0">
                                        <a:latin typeface="Cambria Math" panose="02040503050406030204" pitchFamily="18" charset="0"/>
                                      </a:rPr>
                                      <m:t>12−8</m:t>
                                    </m:r>
                                  </m:den>
                                </m:f>
                              </m:oMath>
                              <m:oMath xmlns:m="http://schemas.openxmlformats.org/officeDocument/2006/math">
                                <m:r>
                                  <m:rPr>
                                    <m:aln/>
                                  </m:rPr>
                                  <a:rPr lang="en-AU" sz="1800" b="0"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smtClean="0">
                                        <a:latin typeface="Cambria Math" panose="02040503050406030204" pitchFamily="18" charset="0"/>
                                      </a:rPr>
                                      <m:t>320</m:t>
                                    </m:r>
                                  </m:num>
                                  <m:den>
                                    <m:r>
                                      <a:rPr lang="en-AU" sz="1800" b="0" smtClean="0">
                                        <a:latin typeface="Cambria Math" panose="02040503050406030204" pitchFamily="18" charset="0"/>
                                      </a:rPr>
                                      <m:t>4</m:t>
                                    </m:r>
                                  </m:den>
                                </m:f>
                              </m:oMath>
                              <m:oMath xmlns:m="http://schemas.openxmlformats.org/officeDocument/2006/math">
                                <m:r>
                                  <m:rPr>
                                    <m:aln/>
                                  </m:rPr>
                                  <a:rPr lang="en-AU" sz="1800" b="0" smtClean="0">
                                    <a:latin typeface="Cambria Math" panose="02040503050406030204" pitchFamily="18" charset="0"/>
                                  </a:rPr>
                                  <m:t>=</m:t>
                                </m:r>
                                <m:r>
                                  <a:rPr lang="en-AU" sz="1800" b="0" smtClean="0">
                                    <a:latin typeface="Cambria Math" panose="02040503050406030204" pitchFamily="18" charset="0"/>
                                  </a:rPr>
                                  <m:t>80</m:t>
                                </m:r>
                              </m:oMath>
                            </m:oMathPara>
                          </a14:m>
                          <a:endParaRPr lang="en-AU" sz="1800" dirty="0"/>
                        </a:p>
                        <a:p>
                          <a:pPr>
                            <a:lnSpc>
                              <a:spcPct val="150000"/>
                            </a:lnSpc>
                            <a:spcAft>
                              <a:spcPts val="600"/>
                            </a:spcAft>
                          </a:pPr>
                          <a:endParaRPr lang="en-AU" dirty="0">
                            <a:latin typeface="+mn-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90325714"/>
                      </a:ext>
                    </a:extLst>
                  </a:tr>
                </a:tbl>
              </a:graphicData>
            </a:graphic>
          </p:graphicFrame>
        </mc:Choice>
        <mc:Fallback xmlns="">
          <p:graphicFrame>
            <p:nvGraphicFramePr>
              <p:cNvPr id="6" name="Table 5">
                <a:extLst>
                  <a:ext uri="{FF2B5EF4-FFF2-40B4-BE49-F238E27FC236}">
                    <a16:creationId xmlns:a16="http://schemas.microsoft.com/office/drawing/2014/main" id="{A1F646B1-5AE7-1B9B-528C-B6EBF0635575}"/>
                  </a:ext>
                </a:extLst>
              </p:cNvPr>
              <p:cNvGraphicFramePr>
                <a:graphicFrameLocks noGrp="1"/>
              </p:cNvGraphicFramePr>
              <p:nvPr>
                <p:extLst>
                  <p:ext uri="{D42A27DB-BD31-4B8C-83A1-F6EECF244321}">
                    <p14:modId xmlns:p14="http://schemas.microsoft.com/office/powerpoint/2010/main" val="1677734717"/>
                  </p:ext>
                </p:extLst>
              </p:nvPr>
            </p:nvGraphicFramePr>
            <p:xfrm>
              <a:off x="360000" y="1807292"/>
              <a:ext cx="11484000" cy="3807016"/>
            </p:xfrm>
            <a:graphic>
              <a:graphicData uri="http://schemas.openxmlformats.org/drawingml/2006/table">
                <a:tbl>
                  <a:tblPr firstRow="1" bandRow="1">
                    <a:tableStyleId>{B301B821-A1FF-4177-AEE7-76D212191A09}</a:tableStyleId>
                  </a:tblPr>
                  <a:tblGrid>
                    <a:gridCol w="2871000">
                      <a:extLst>
                        <a:ext uri="{9D8B030D-6E8A-4147-A177-3AD203B41FA5}">
                          <a16:colId xmlns:a16="http://schemas.microsoft.com/office/drawing/2014/main" val="1692160659"/>
                        </a:ext>
                      </a:extLst>
                    </a:gridCol>
                    <a:gridCol w="2871000">
                      <a:extLst>
                        <a:ext uri="{9D8B030D-6E8A-4147-A177-3AD203B41FA5}">
                          <a16:colId xmlns:a16="http://schemas.microsoft.com/office/drawing/2014/main" val="2387855140"/>
                        </a:ext>
                      </a:extLst>
                    </a:gridCol>
                    <a:gridCol w="2871000">
                      <a:extLst>
                        <a:ext uri="{9D8B030D-6E8A-4147-A177-3AD203B41FA5}">
                          <a16:colId xmlns:a16="http://schemas.microsoft.com/office/drawing/2014/main" val="206973352"/>
                        </a:ext>
                      </a:extLst>
                    </a:gridCol>
                    <a:gridCol w="2871000">
                      <a:extLst>
                        <a:ext uri="{9D8B030D-6E8A-4147-A177-3AD203B41FA5}">
                          <a16:colId xmlns:a16="http://schemas.microsoft.com/office/drawing/2014/main" val="681820278"/>
                        </a:ext>
                      </a:extLst>
                    </a:gridCol>
                  </a:tblGrid>
                  <a:tr h="543560">
                    <a:tc>
                      <a:txBody>
                        <a:bodyPr/>
                        <a:lstStyle/>
                        <a:p>
                          <a:pPr algn="ctr">
                            <a:lnSpc>
                              <a:spcPct val="150000"/>
                            </a:lnSpc>
                            <a:spcAft>
                              <a:spcPts val="600"/>
                            </a:spcAft>
                          </a:pPr>
                          <a:r>
                            <a:rPr lang="en-AU" dirty="0"/>
                            <a:t>Melbourne to Jugiong</a:t>
                          </a:r>
                          <a:endParaRPr lang="en-AU" dirty="0">
                            <a:latin typeface="+mn-lt"/>
                          </a:endParaRPr>
                        </a:p>
                      </a:txBody>
                      <a:tcPr marT="91440" marB="9144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spcAft>
                              <a:spcPts val="600"/>
                            </a:spcAft>
                          </a:pPr>
                          <a:r>
                            <a:rPr lang="en-AU" dirty="0"/>
                            <a:t>Jugiong Stop</a:t>
                          </a:r>
                          <a:endParaRPr lang="en-AU" dirty="0">
                            <a:latin typeface="+mn-lt"/>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spcAft>
                              <a:spcPts val="600"/>
                            </a:spcAft>
                          </a:pPr>
                          <a:r>
                            <a:rPr lang="en-AU" dirty="0"/>
                            <a:t>Jugiong to Bookham</a:t>
                          </a:r>
                          <a:endParaRPr lang="en-AU" dirty="0">
                            <a:latin typeface="+mn-lt"/>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spcAft>
                              <a:spcPts val="600"/>
                            </a:spcAft>
                          </a:pPr>
                          <a:r>
                            <a:rPr lang="en-AU" dirty="0"/>
                            <a:t>Bookham to Sydney</a:t>
                          </a:r>
                          <a:endParaRPr lang="en-AU" dirty="0">
                            <a:latin typeface="+mn-lt"/>
                          </a:endParaRPr>
                        </a:p>
                      </a:txBody>
                      <a:tcPr marT="91440" marB="9144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60734097"/>
                      </a:ext>
                    </a:extLst>
                  </a:tr>
                  <a:tr h="3263456">
                    <a:tc>
                      <a:txBody>
                        <a:bodyPr/>
                        <a:lstStyle/>
                        <a:p>
                          <a:endParaRPr lang="en-US"/>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a:blip r:embed="rId3"/>
                          <a:stretch>
                            <a:fillRect t="-16604" r="-300000" b="-373"/>
                          </a:stretch>
                        </a:blip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a:blip r:embed="rId3"/>
                          <a:stretch>
                            <a:fillRect l="-100000" t="-16604" r="-200000" b="-373"/>
                          </a:stretch>
                        </a:blip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a:blip r:embed="rId3"/>
                          <a:stretch>
                            <a:fillRect l="-200000" t="-16604" r="-100000" b="-373"/>
                          </a:stretch>
                        </a:blipFill>
                      </a:tcPr>
                    </a:tc>
                    <a:tc>
                      <a:txBody>
                        <a:bodyPr/>
                        <a:lstStyle/>
                        <a:p>
                          <a:endParaRPr lang="en-US"/>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3"/>
                          <a:stretch>
                            <a:fillRect l="-300000" t="-16604" b="-373"/>
                          </a:stretch>
                        </a:blipFill>
                      </a:tcPr>
                    </a:tc>
                    <a:extLst>
                      <a:ext uri="{0D108BD9-81ED-4DB2-BD59-A6C34878D82A}">
                        <a16:rowId xmlns:a16="http://schemas.microsoft.com/office/drawing/2014/main" val="690325714"/>
                      </a:ext>
                    </a:extLst>
                  </a:tr>
                </a:tbl>
              </a:graphicData>
            </a:graphic>
          </p:graphicFrame>
        </mc:Fallback>
      </mc:AlternateContent>
      <p:sp>
        <p:nvSpPr>
          <p:cNvPr id="2" name="Slide Number Placeholder 1">
            <a:extLst>
              <a:ext uri="{FF2B5EF4-FFF2-40B4-BE49-F238E27FC236}">
                <a16:creationId xmlns:a16="http://schemas.microsoft.com/office/drawing/2014/main" id="{A5D693BC-A3E8-1659-C67C-CF9B49C5AC36}"/>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298181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Mathematics MASTER 11-12 PowerPoint NEW</Template>
  <TotalTime>9</TotalTime>
  <Words>1074</Words>
  <Application>Microsoft Office PowerPoint</Application>
  <PresentationFormat>Widescreen</PresentationFormat>
  <Paragraphs>109</Paragraphs>
  <Slides>17</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Cambria Math</vt:lpstr>
      <vt:lpstr>Public Sans</vt:lpstr>
      <vt:lpstr>Arial</vt:lpstr>
      <vt:lpstr>Times New Roman</vt:lpstr>
      <vt:lpstr>NSWG Corporate</vt:lpstr>
      <vt:lpstr>Average speed</vt:lpstr>
      <vt:lpstr>Learning intentions and success criteria</vt:lpstr>
      <vt:lpstr>Activating prior knowledge</vt:lpstr>
      <vt:lpstr>Average speed camera (1)</vt:lpstr>
      <vt:lpstr>Average speed camera (2)</vt:lpstr>
      <vt:lpstr>Connecting learning</vt:lpstr>
      <vt:lpstr>Average speed cameras (3)</vt:lpstr>
      <vt:lpstr>Jack’s Hume Highway trip (1)</vt:lpstr>
      <vt:lpstr>Jack’s Hume Highway trip (2)</vt:lpstr>
      <vt:lpstr>Average speed (1)</vt:lpstr>
      <vt:lpstr>Releasing responsibility</vt:lpstr>
      <vt:lpstr>Average speed camera(1)</vt:lpstr>
      <vt:lpstr>Independent practice</vt:lpstr>
      <vt:lpstr>The race (1)</vt:lpstr>
      <vt:lpstr>The race (2)</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 lesson 1 – Average speed, slide deck – Mathematics Advanced</dc:title>
  <dc:creator>NSW Department of Education</dc:creator>
  <dcterms:created xsi:type="dcterms:W3CDTF">2025-12-03T00:06:33Z</dcterms:created>
  <dcterms:modified xsi:type="dcterms:W3CDTF">2025-12-09T00:45:25Z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2025-12-03T00:07:04Z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e17b1826-b22c-4d1a-8f45-8d18e6b11231</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