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6"/>
  </p:notesMasterIdLst>
  <p:handoutMasterIdLst>
    <p:handoutMasterId r:id="rId27"/>
  </p:handoutMasterIdLst>
  <p:sldIdLst>
    <p:sldId id="26505" r:id="rId5"/>
    <p:sldId id="271" r:id="rId6"/>
    <p:sldId id="289" r:id="rId7"/>
    <p:sldId id="26383" r:id="rId8"/>
    <p:sldId id="26524" r:id="rId9"/>
    <p:sldId id="26506" r:id="rId10"/>
    <p:sldId id="26525" r:id="rId11"/>
    <p:sldId id="26527" r:id="rId12"/>
    <p:sldId id="26528" r:id="rId13"/>
    <p:sldId id="26507" r:id="rId14"/>
    <p:sldId id="26533" r:id="rId15"/>
    <p:sldId id="26508" r:id="rId16"/>
    <p:sldId id="26509" r:id="rId17"/>
    <p:sldId id="26512" r:id="rId18"/>
    <p:sldId id="26529" r:id="rId19"/>
    <p:sldId id="26510" r:id="rId20"/>
    <p:sldId id="26522" r:id="rId21"/>
    <p:sldId id="26531" r:id="rId22"/>
    <p:sldId id="26532" r:id="rId23"/>
    <p:sldId id="360" r:id="rId24"/>
    <p:sldId id="361" r:id="rId25"/>
  </p:sldIdLst>
  <p:sldSz cx="12192000" cy="6858000"/>
  <p:notesSz cx="6858000" cy="9144000"/>
  <p:embeddedFontLst>
    <p:embeddedFont>
      <p:font typeface="Cambria Math" panose="02040503050406030204" pitchFamily="18" charset="0"/>
      <p:regular r:id="rId28"/>
    </p:embeddedFont>
    <p:embeddedFont>
      <p:font typeface="Public Sans" pitchFamily="2" charset="0"/>
      <p:regular r:id="rId29"/>
      <p:bold r:id="rId30"/>
      <p:italic r:id="rId31"/>
      <p:boldItalic r:id="rId3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verse variation" id="{37641C72-2B0D-4DA7-863C-82465FA72A95}">
          <p14:sldIdLst>
            <p14:sldId id="26505"/>
            <p14:sldId id="271"/>
            <p14:sldId id="289"/>
            <p14:sldId id="26383"/>
            <p14:sldId id="26524"/>
            <p14:sldId id="26506"/>
            <p14:sldId id="26525"/>
            <p14:sldId id="26527"/>
            <p14:sldId id="26528"/>
            <p14:sldId id="26507"/>
            <p14:sldId id="26533"/>
            <p14:sldId id="26508"/>
            <p14:sldId id="26509"/>
            <p14:sldId id="26512"/>
            <p14:sldId id="26529"/>
            <p14:sldId id="26510"/>
            <p14:sldId id="26522"/>
            <p14:sldId id="26531"/>
            <p14:sldId id="2653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D0DDC327-329F-63FB-AC3C-6BF19EBC8462}" name="Leanne Tregea" initials="LT" userId="S::LEANNE.TREGEA@det.nsw.edu.au::f2e36c9a-d924-466d-9611-e6d4e51869ea" providerId="AD"/>
  <p188:author id="{A6DAB353-8D81-E608-7DD3-43E4C112E44B}" name="Kieran Monahan" initials="KM" userId="S::Kieran.Monahan2@det.nsw.edu.au::2396da56-7c72-42ec-9d76-e256a0950c83" providerId="AD"/>
  <p188:author id="{7A515281-0D4E-108C-0E29-1B372EFE0351}" name="Casey Law" initials="CL" userId="S::casey.law6@det.nsw.edu.au::f30dbcee-59ca-40a3-8d27-f74b8047a654" providerId="AD"/>
  <p188:author id="{263BDCEB-9FC8-4690-DFCB-22AE17C08782}" name="John Anderson" initials="JA" userId="S::John.Anderson69@det.nsw.edu.au::4665f8d5-4493-45a3-b249-2f437f252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710A28-6745-499E-B7EE-0BDD2ADD6134}" v="1" dt="2025-10-20T04:29:50.49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68" y="6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6F2B5B20-389C-4BFD-94B7-FFADC62154A5}"/>
    <pc:docChg chg="undo custSel addSld delSld modSld modSection">
      <pc:chgData name="Daisy Hong" userId="852f2fe8-ba51-4773-8c32-260fca1b2ee4" providerId="ADAL" clId="{6F2B5B20-389C-4BFD-94B7-FFADC62154A5}" dt="2025-10-08T22:32:33.992" v="130" actId="20577"/>
      <pc:docMkLst>
        <pc:docMk/>
      </pc:docMkLst>
      <pc:sldChg chg="modSp mod">
        <pc:chgData name="Daisy Hong" userId="852f2fe8-ba51-4773-8c32-260fca1b2ee4" providerId="ADAL" clId="{6F2B5B20-389C-4BFD-94B7-FFADC62154A5}" dt="2025-10-08T22:31:37.158" v="128" actId="14734"/>
        <pc:sldMkLst>
          <pc:docMk/>
          <pc:sldMk cId="2031742732" sldId="289"/>
        </pc:sldMkLst>
        <pc:spChg chg="ord">
          <ac:chgData name="Daisy Hong" userId="852f2fe8-ba51-4773-8c32-260fca1b2ee4" providerId="ADAL" clId="{6F2B5B20-389C-4BFD-94B7-FFADC62154A5}" dt="2025-10-03T04:49:12.927" v="4" actId="13244"/>
          <ac:spMkLst>
            <pc:docMk/>
            <pc:sldMk cId="2031742732" sldId="289"/>
            <ac:spMk id="3" creationId="{29857EE9-3066-32FD-277A-0349DC739562}"/>
          </ac:spMkLst>
        </pc:spChg>
        <pc:graphicFrameChg chg="mod modGraphic">
          <ac:chgData name="Daisy Hong" userId="852f2fe8-ba51-4773-8c32-260fca1b2ee4" providerId="ADAL" clId="{6F2B5B20-389C-4BFD-94B7-FFADC62154A5}" dt="2025-10-08T22:31:37.158" v="128" actId="14734"/>
          <ac:graphicFrameMkLst>
            <pc:docMk/>
            <pc:sldMk cId="2031742732" sldId="289"/>
            <ac:graphicFrameMk id="9" creationId="{3F200415-7ECB-CB6D-BD06-2EFCBD573817}"/>
          </ac:graphicFrameMkLst>
        </pc:graphicFrameChg>
        <pc:picChg chg="mod">
          <ac:chgData name="Daisy Hong" userId="852f2fe8-ba51-4773-8c32-260fca1b2ee4" providerId="ADAL" clId="{6F2B5B20-389C-4BFD-94B7-FFADC62154A5}" dt="2025-10-03T05:17:18.764" v="90" actId="1076"/>
          <ac:picMkLst>
            <pc:docMk/>
            <pc:sldMk cId="2031742732" sldId="289"/>
            <ac:picMk id="7" creationId="{6102D0A2-24BD-C3C0-65E8-93BD1DA5A949}"/>
          </ac:picMkLst>
        </pc:picChg>
        <pc:picChg chg="mod ord">
          <ac:chgData name="Daisy Hong" userId="852f2fe8-ba51-4773-8c32-260fca1b2ee4" providerId="ADAL" clId="{6F2B5B20-389C-4BFD-94B7-FFADC62154A5}" dt="2025-10-03T05:17:14.429" v="89" actId="1076"/>
          <ac:picMkLst>
            <pc:docMk/>
            <pc:sldMk cId="2031742732" sldId="289"/>
            <ac:picMk id="14" creationId="{82B3D834-949D-8101-5987-B254A05BD8CF}"/>
          </ac:picMkLst>
        </pc:picChg>
      </pc:sldChg>
      <pc:sldChg chg="modSp mod">
        <pc:chgData name="Daisy Hong" userId="852f2fe8-ba51-4773-8c32-260fca1b2ee4" providerId="ADAL" clId="{6F2B5B20-389C-4BFD-94B7-FFADC62154A5}" dt="2025-10-03T05:13:05.291" v="76" actId="20577"/>
        <pc:sldMkLst>
          <pc:docMk/>
          <pc:sldMk cId="1181014578" sldId="360"/>
        </pc:sldMkLst>
        <pc:spChg chg="mod">
          <ac:chgData name="Daisy Hong" userId="852f2fe8-ba51-4773-8c32-260fca1b2ee4" providerId="ADAL" clId="{6F2B5B20-389C-4BFD-94B7-FFADC62154A5}" dt="2025-10-03T05:13:05.291" v="76" actId="20577"/>
          <ac:spMkLst>
            <pc:docMk/>
            <pc:sldMk cId="1181014578" sldId="360"/>
            <ac:spMk id="4" creationId="{B7C07B50-96D9-2E35-E2CE-3139F6377F08}"/>
          </ac:spMkLst>
        </pc:spChg>
      </pc:sldChg>
      <pc:sldChg chg="modSp mod">
        <pc:chgData name="Daisy Hong" userId="852f2fe8-ba51-4773-8c32-260fca1b2ee4" providerId="ADAL" clId="{6F2B5B20-389C-4BFD-94B7-FFADC62154A5}" dt="2025-10-08T21:50:11.530" v="121" actId="20577"/>
        <pc:sldMkLst>
          <pc:docMk/>
          <pc:sldMk cId="2212264922" sldId="26505"/>
        </pc:sldMkLst>
        <pc:spChg chg="mod">
          <ac:chgData name="Daisy Hong" userId="852f2fe8-ba51-4773-8c32-260fca1b2ee4" providerId="ADAL" clId="{6F2B5B20-389C-4BFD-94B7-FFADC62154A5}" dt="2025-10-08T21:50:11.530" v="121" actId="20577"/>
          <ac:spMkLst>
            <pc:docMk/>
            <pc:sldMk cId="2212264922" sldId="26505"/>
            <ac:spMk id="10" creationId="{CA5E7E5A-B4C4-F5B9-98E5-6C838D018316}"/>
          </ac:spMkLst>
        </pc:spChg>
      </pc:sldChg>
      <pc:sldChg chg="modSp mod">
        <pc:chgData name="Daisy Hong" userId="852f2fe8-ba51-4773-8c32-260fca1b2ee4" providerId="ADAL" clId="{6F2B5B20-389C-4BFD-94B7-FFADC62154A5}" dt="2025-10-03T04:57:28.255" v="73" actId="14100"/>
        <pc:sldMkLst>
          <pc:docMk/>
          <pc:sldMk cId="3983144764" sldId="26509"/>
        </pc:sldMkLst>
        <pc:spChg chg="mod">
          <ac:chgData name="Daisy Hong" userId="852f2fe8-ba51-4773-8c32-260fca1b2ee4" providerId="ADAL" clId="{6F2B5B20-389C-4BFD-94B7-FFADC62154A5}" dt="2025-10-03T04:57:28.255" v="73" actId="14100"/>
          <ac:spMkLst>
            <pc:docMk/>
            <pc:sldMk cId="3983144764" sldId="26509"/>
            <ac:spMk id="11" creationId="{1F2AED7D-9EF6-2164-9543-4A880DF63239}"/>
          </ac:spMkLst>
        </pc:spChg>
        <pc:spChg chg="mod">
          <ac:chgData name="Daisy Hong" userId="852f2fe8-ba51-4773-8c32-260fca1b2ee4" providerId="ADAL" clId="{6F2B5B20-389C-4BFD-94B7-FFADC62154A5}" dt="2025-10-03T04:57:22.430" v="72" actId="553"/>
          <ac:spMkLst>
            <pc:docMk/>
            <pc:sldMk cId="3983144764" sldId="26509"/>
            <ac:spMk id="14" creationId="{9E442151-822F-B06D-69DB-F3AB85745D24}"/>
          </ac:spMkLst>
        </pc:spChg>
      </pc:sldChg>
      <pc:sldChg chg="modSp mod">
        <pc:chgData name="Daisy Hong" userId="852f2fe8-ba51-4773-8c32-260fca1b2ee4" providerId="ADAL" clId="{6F2B5B20-389C-4BFD-94B7-FFADC62154A5}" dt="2025-10-03T04:57:51.049" v="75" actId="14100"/>
        <pc:sldMkLst>
          <pc:docMk/>
          <pc:sldMk cId="2306913608" sldId="26512"/>
        </pc:sldMkLst>
        <pc:spChg chg="mod ord">
          <ac:chgData name="Daisy Hong" userId="852f2fe8-ba51-4773-8c32-260fca1b2ee4" providerId="ADAL" clId="{6F2B5B20-389C-4BFD-94B7-FFADC62154A5}" dt="2025-10-03T04:52:35.488" v="18" actId="13244"/>
          <ac:spMkLst>
            <pc:docMk/>
            <pc:sldMk cId="2306913608" sldId="26512"/>
            <ac:spMk id="2" creationId="{90066BB2-79AC-DF13-0444-D81A94B2F469}"/>
          </ac:spMkLst>
        </pc:spChg>
        <pc:spChg chg="mod">
          <ac:chgData name="Daisy Hong" userId="852f2fe8-ba51-4773-8c32-260fca1b2ee4" providerId="ADAL" clId="{6F2B5B20-389C-4BFD-94B7-FFADC62154A5}" dt="2025-10-03T04:57:51.049" v="75" actId="14100"/>
          <ac:spMkLst>
            <pc:docMk/>
            <pc:sldMk cId="2306913608" sldId="26512"/>
            <ac:spMk id="5" creationId="{393BFC5F-714A-E247-AD99-2B3611DD3153}"/>
          </ac:spMkLst>
        </pc:spChg>
      </pc:sldChg>
      <pc:sldChg chg="delSp modSp mod">
        <pc:chgData name="Daisy Hong" userId="852f2fe8-ba51-4773-8c32-260fca1b2ee4" providerId="ADAL" clId="{6F2B5B20-389C-4BFD-94B7-FFADC62154A5}" dt="2025-10-03T04:52:53.495" v="23" actId="13244"/>
        <pc:sldMkLst>
          <pc:docMk/>
          <pc:sldMk cId="3378489920" sldId="26522"/>
        </pc:sldMkLst>
        <pc:spChg chg="mod ord">
          <ac:chgData name="Daisy Hong" userId="852f2fe8-ba51-4773-8c32-260fca1b2ee4" providerId="ADAL" clId="{6F2B5B20-389C-4BFD-94B7-FFADC62154A5}" dt="2025-10-03T04:52:53.495" v="23" actId="13244"/>
          <ac:spMkLst>
            <pc:docMk/>
            <pc:sldMk cId="3378489920" sldId="26522"/>
            <ac:spMk id="2" creationId="{AE0057C8-9960-6F82-7845-9FB18E18C707}"/>
          </ac:spMkLst>
        </pc:spChg>
      </pc:sldChg>
      <pc:sldChg chg="modSp mod">
        <pc:chgData name="Daisy Hong" userId="852f2fe8-ba51-4773-8c32-260fca1b2ee4" providerId="ADAL" clId="{6F2B5B20-389C-4BFD-94B7-FFADC62154A5}" dt="2025-10-07T01:53:19.687" v="92" actId="20577"/>
        <pc:sldMkLst>
          <pc:docMk/>
          <pc:sldMk cId="2575260130" sldId="26524"/>
        </pc:sldMkLst>
        <pc:spChg chg="mod ord">
          <ac:chgData name="Daisy Hong" userId="852f2fe8-ba51-4773-8c32-260fca1b2ee4" providerId="ADAL" clId="{6F2B5B20-389C-4BFD-94B7-FFADC62154A5}" dt="2025-10-03T04:51:46.242" v="7" actId="13244"/>
          <ac:spMkLst>
            <pc:docMk/>
            <pc:sldMk cId="2575260130" sldId="26524"/>
            <ac:spMk id="2" creationId="{D537BDE2-F09B-B253-93E7-D81DBA3DD322}"/>
          </ac:spMkLst>
        </pc:spChg>
        <pc:spChg chg="mod">
          <ac:chgData name="Daisy Hong" userId="852f2fe8-ba51-4773-8c32-260fca1b2ee4" providerId="ADAL" clId="{6F2B5B20-389C-4BFD-94B7-FFADC62154A5}" dt="2025-10-03T04:45:54.038" v="2" actId="255"/>
          <ac:spMkLst>
            <pc:docMk/>
            <pc:sldMk cId="2575260130" sldId="26524"/>
            <ac:spMk id="4" creationId="{3C44A6D3-FA0A-16A1-3B53-9E9D0F347D85}"/>
          </ac:spMkLst>
        </pc:spChg>
        <pc:spChg chg="mod">
          <ac:chgData name="Daisy Hong" userId="852f2fe8-ba51-4773-8c32-260fca1b2ee4" providerId="ADAL" clId="{6F2B5B20-389C-4BFD-94B7-FFADC62154A5}" dt="2025-10-07T01:53:19.687" v="92" actId="20577"/>
          <ac:spMkLst>
            <pc:docMk/>
            <pc:sldMk cId="2575260130" sldId="26524"/>
            <ac:spMk id="5" creationId="{D05F86D7-A65D-8A16-5D6F-AFC4F9AE08F9}"/>
          </ac:spMkLst>
        </pc:spChg>
      </pc:sldChg>
      <pc:sldChg chg="modSp mod">
        <pc:chgData name="Daisy Hong" userId="852f2fe8-ba51-4773-8c32-260fca1b2ee4" providerId="ADAL" clId="{6F2B5B20-389C-4BFD-94B7-FFADC62154A5}" dt="2025-10-08T22:32:33.992" v="130" actId="20577"/>
        <pc:sldMkLst>
          <pc:docMk/>
          <pc:sldMk cId="1293232661" sldId="26525"/>
        </pc:sldMkLst>
        <pc:spChg chg="mod ord">
          <ac:chgData name="Daisy Hong" userId="852f2fe8-ba51-4773-8c32-260fca1b2ee4" providerId="ADAL" clId="{6F2B5B20-389C-4BFD-94B7-FFADC62154A5}" dt="2025-10-03T04:51:54.546" v="9" actId="13244"/>
          <ac:spMkLst>
            <pc:docMk/>
            <pc:sldMk cId="1293232661" sldId="26525"/>
            <ac:spMk id="2" creationId="{8615DA3C-C492-C1DC-10D8-B0ED75C533A0}"/>
          </ac:spMkLst>
        </pc:spChg>
        <pc:spChg chg="mod">
          <ac:chgData name="Daisy Hong" userId="852f2fe8-ba51-4773-8c32-260fca1b2ee4" providerId="ADAL" clId="{6F2B5B20-389C-4BFD-94B7-FFADC62154A5}" dt="2025-10-03T04:45:59.724" v="3" actId="255"/>
          <ac:spMkLst>
            <pc:docMk/>
            <pc:sldMk cId="1293232661" sldId="26525"/>
            <ac:spMk id="4" creationId="{62B15067-F540-75BD-EE60-160FB1975DB0}"/>
          </ac:spMkLst>
        </pc:spChg>
        <pc:spChg chg="mod">
          <ac:chgData name="Daisy Hong" userId="852f2fe8-ba51-4773-8c32-260fca1b2ee4" providerId="ADAL" clId="{6F2B5B20-389C-4BFD-94B7-FFADC62154A5}" dt="2025-10-07T01:53:34.616" v="93" actId="20577"/>
          <ac:spMkLst>
            <pc:docMk/>
            <pc:sldMk cId="1293232661" sldId="26525"/>
            <ac:spMk id="5" creationId="{7772BC5E-BAEF-C5EB-331E-866D84F267EE}"/>
          </ac:spMkLst>
        </pc:spChg>
        <pc:graphicFrameChg chg="mod modGraphic">
          <ac:chgData name="Daisy Hong" userId="852f2fe8-ba51-4773-8c32-260fca1b2ee4" providerId="ADAL" clId="{6F2B5B20-389C-4BFD-94B7-FFADC62154A5}" dt="2025-10-08T22:32:33.992" v="130" actId="20577"/>
          <ac:graphicFrameMkLst>
            <pc:docMk/>
            <pc:sldMk cId="1293232661" sldId="26525"/>
            <ac:graphicFrameMk id="9" creationId="{FF4D569B-C464-C6F5-4BF6-8E0D6DF8A54E}"/>
          </ac:graphicFrameMkLst>
        </pc:graphicFrameChg>
        <pc:picChg chg="ord">
          <ac:chgData name="Daisy Hong" userId="852f2fe8-ba51-4773-8c32-260fca1b2ee4" providerId="ADAL" clId="{6F2B5B20-389C-4BFD-94B7-FFADC62154A5}" dt="2025-10-03T04:52:02.579" v="10" actId="13244"/>
          <ac:picMkLst>
            <pc:docMk/>
            <pc:sldMk cId="1293232661" sldId="26525"/>
            <ac:picMk id="10" creationId="{8A1F6600-1181-77F6-974F-1C0116F6DA26}"/>
          </ac:picMkLst>
        </pc:picChg>
      </pc:sldChg>
      <pc:sldChg chg="modSp mod">
        <pc:chgData name="Daisy Hong" userId="852f2fe8-ba51-4773-8c32-260fca1b2ee4" providerId="ADAL" clId="{6F2B5B20-389C-4BFD-94B7-FFADC62154A5}" dt="2025-10-03T04:52:11.091" v="12" actId="13244"/>
        <pc:sldMkLst>
          <pc:docMk/>
          <pc:sldMk cId="114448219" sldId="26527"/>
        </pc:sldMkLst>
        <pc:spChg chg="mod ord">
          <ac:chgData name="Daisy Hong" userId="852f2fe8-ba51-4773-8c32-260fca1b2ee4" providerId="ADAL" clId="{6F2B5B20-389C-4BFD-94B7-FFADC62154A5}" dt="2025-10-03T04:52:11.091" v="12" actId="13244"/>
          <ac:spMkLst>
            <pc:docMk/>
            <pc:sldMk cId="114448219" sldId="26527"/>
            <ac:spMk id="2" creationId="{2D0B2115-CE86-6EA5-16B6-4B2E67AA4F01}"/>
          </ac:spMkLst>
        </pc:spChg>
      </pc:sldChg>
      <pc:sldChg chg="modSp mod">
        <pc:chgData name="Daisy Hong" userId="852f2fe8-ba51-4773-8c32-260fca1b2ee4" providerId="ADAL" clId="{6F2B5B20-389C-4BFD-94B7-FFADC62154A5}" dt="2025-10-03T04:52:20.607" v="14" actId="13244"/>
        <pc:sldMkLst>
          <pc:docMk/>
          <pc:sldMk cId="4215506004" sldId="26528"/>
        </pc:sldMkLst>
        <pc:spChg chg="mod ord">
          <ac:chgData name="Daisy Hong" userId="852f2fe8-ba51-4773-8c32-260fca1b2ee4" providerId="ADAL" clId="{6F2B5B20-389C-4BFD-94B7-FFADC62154A5}" dt="2025-10-03T04:52:20.607" v="14" actId="13244"/>
          <ac:spMkLst>
            <pc:docMk/>
            <pc:sldMk cId="4215506004" sldId="26528"/>
            <ac:spMk id="2" creationId="{8798AA17-3CF8-C18E-90D7-7BEB63636C55}"/>
          </ac:spMkLst>
        </pc:spChg>
      </pc:sldChg>
      <pc:sldChg chg="modSp mod">
        <pc:chgData name="Daisy Hong" userId="852f2fe8-ba51-4773-8c32-260fca1b2ee4" providerId="ADAL" clId="{6F2B5B20-389C-4BFD-94B7-FFADC62154A5}" dt="2025-10-03T04:52:41.947" v="20" actId="13244"/>
        <pc:sldMkLst>
          <pc:docMk/>
          <pc:sldMk cId="1201437504" sldId="26529"/>
        </pc:sldMkLst>
        <pc:spChg chg="mod ord">
          <ac:chgData name="Daisy Hong" userId="852f2fe8-ba51-4773-8c32-260fca1b2ee4" providerId="ADAL" clId="{6F2B5B20-389C-4BFD-94B7-FFADC62154A5}" dt="2025-10-03T04:52:41.947" v="20" actId="13244"/>
          <ac:spMkLst>
            <pc:docMk/>
            <pc:sldMk cId="1201437504" sldId="26529"/>
            <ac:spMk id="2" creationId="{A060B6EF-1F80-EAD0-1164-A0F6524CAAA9}"/>
          </ac:spMkLst>
        </pc:spChg>
        <pc:spChg chg="mod">
          <ac:chgData name="Daisy Hong" userId="852f2fe8-ba51-4773-8c32-260fca1b2ee4" providerId="ADAL" clId="{6F2B5B20-389C-4BFD-94B7-FFADC62154A5}" dt="2025-10-02T23:11:25.464" v="0" actId="313"/>
          <ac:spMkLst>
            <pc:docMk/>
            <pc:sldMk cId="1201437504" sldId="26529"/>
            <ac:spMk id="3" creationId="{7F416B83-DB98-6C67-CA12-8D7552832A4A}"/>
          </ac:spMkLst>
        </pc:spChg>
      </pc:sldChg>
      <pc:sldChg chg="modSp mod">
        <pc:chgData name="Daisy Hong" userId="852f2fe8-ba51-4773-8c32-260fca1b2ee4" providerId="ADAL" clId="{6F2B5B20-389C-4BFD-94B7-FFADC62154A5}" dt="2025-10-03T04:53:00.247" v="25" actId="13244"/>
        <pc:sldMkLst>
          <pc:docMk/>
          <pc:sldMk cId="960908998" sldId="26531"/>
        </pc:sldMkLst>
        <pc:spChg chg="mod ord">
          <ac:chgData name="Daisy Hong" userId="852f2fe8-ba51-4773-8c32-260fca1b2ee4" providerId="ADAL" clId="{6F2B5B20-389C-4BFD-94B7-FFADC62154A5}" dt="2025-10-03T04:53:00.247" v="25" actId="13244"/>
          <ac:spMkLst>
            <pc:docMk/>
            <pc:sldMk cId="960908998" sldId="26531"/>
            <ac:spMk id="2" creationId="{8A339A18-9440-7F65-FEC1-46231998B8DE}"/>
          </ac:spMkLst>
        </pc:spChg>
      </pc:sldChg>
      <pc:sldChg chg="modSp mod">
        <pc:chgData name="Daisy Hong" userId="852f2fe8-ba51-4773-8c32-260fca1b2ee4" providerId="ADAL" clId="{6F2B5B20-389C-4BFD-94B7-FFADC62154A5}" dt="2025-10-03T04:54:17.983" v="38" actId="13244"/>
        <pc:sldMkLst>
          <pc:docMk/>
          <pc:sldMk cId="554868951" sldId="26532"/>
        </pc:sldMkLst>
        <pc:spChg chg="mod ord">
          <ac:chgData name="Daisy Hong" userId="852f2fe8-ba51-4773-8c32-260fca1b2ee4" providerId="ADAL" clId="{6F2B5B20-389C-4BFD-94B7-FFADC62154A5}" dt="2025-10-03T04:53:13.761" v="27" actId="13244"/>
          <ac:spMkLst>
            <pc:docMk/>
            <pc:sldMk cId="554868951" sldId="26532"/>
            <ac:spMk id="2" creationId="{56D19970-111A-C8F9-097F-F5DD6F8A7646}"/>
          </ac:spMkLst>
        </pc:spChg>
        <pc:spChg chg="mod">
          <ac:chgData name="Daisy Hong" userId="852f2fe8-ba51-4773-8c32-260fca1b2ee4" providerId="ADAL" clId="{6F2B5B20-389C-4BFD-94B7-FFADC62154A5}" dt="2025-10-03T04:54:06.429" v="36" actId="1076"/>
          <ac:spMkLst>
            <pc:docMk/>
            <pc:sldMk cId="554868951" sldId="26532"/>
            <ac:spMk id="8" creationId="{1B38727D-60E4-8F7A-AFD7-DB7F9118ACF7}"/>
          </ac:spMkLst>
        </pc:spChg>
        <pc:spChg chg="mod">
          <ac:chgData name="Daisy Hong" userId="852f2fe8-ba51-4773-8c32-260fca1b2ee4" providerId="ADAL" clId="{6F2B5B20-389C-4BFD-94B7-FFADC62154A5}" dt="2025-10-03T04:54:06.429" v="36" actId="1076"/>
          <ac:spMkLst>
            <pc:docMk/>
            <pc:sldMk cId="554868951" sldId="26532"/>
            <ac:spMk id="9" creationId="{661E194A-3082-C48F-E404-A38DA8B248F3}"/>
          </ac:spMkLst>
        </pc:spChg>
        <pc:picChg chg="mod ord">
          <ac:chgData name="Daisy Hong" userId="852f2fe8-ba51-4773-8c32-260fca1b2ee4" providerId="ADAL" clId="{6F2B5B20-389C-4BFD-94B7-FFADC62154A5}" dt="2025-10-03T04:54:17.983" v="38" actId="13244"/>
          <ac:picMkLst>
            <pc:docMk/>
            <pc:sldMk cId="554868951" sldId="26532"/>
            <ac:picMk id="7" creationId="{C996CD38-E809-DBFB-AEA9-D494AC46C812}"/>
          </ac:picMkLst>
        </pc:picChg>
      </pc:sldChg>
      <pc:sldChg chg="modSp add del mod">
        <pc:chgData name="Daisy Hong" userId="852f2fe8-ba51-4773-8c32-260fca1b2ee4" providerId="ADAL" clId="{6F2B5B20-389C-4BFD-94B7-FFADC62154A5}" dt="2025-10-07T01:58:12.657" v="119" actId="14100"/>
        <pc:sldMkLst>
          <pc:docMk/>
          <pc:sldMk cId="2403269043" sldId="26533"/>
        </pc:sldMkLst>
        <pc:spChg chg="mod ord">
          <ac:chgData name="Daisy Hong" userId="852f2fe8-ba51-4773-8c32-260fca1b2ee4" providerId="ADAL" clId="{6F2B5B20-389C-4BFD-94B7-FFADC62154A5}" dt="2025-10-03T04:52:27.430" v="16" actId="13244"/>
          <ac:spMkLst>
            <pc:docMk/>
            <pc:sldMk cId="2403269043" sldId="26533"/>
            <ac:spMk id="2" creationId="{AC30FAED-C862-4C45-8187-6A91AEA78799}"/>
          </ac:spMkLst>
        </pc:spChg>
        <pc:spChg chg="mod">
          <ac:chgData name="Daisy Hong" userId="852f2fe8-ba51-4773-8c32-260fca1b2ee4" providerId="ADAL" clId="{6F2B5B20-389C-4BFD-94B7-FFADC62154A5}" dt="2025-10-07T01:58:12.657" v="119" actId="14100"/>
          <ac:spMkLst>
            <pc:docMk/>
            <pc:sldMk cId="2403269043" sldId="26533"/>
            <ac:spMk id="5" creationId="{9C3E99DE-6F56-994E-CBBD-BF3877CC2A7C}"/>
          </ac:spMkLst>
        </pc:spChg>
      </pc:sldChg>
    </pc:docChg>
  </pc:docChgLst>
  <pc:docChgLst>
    <pc:chgData name="Meagan Rodda" userId="S::meagan.rodda@det.nsw.edu.au::efecb8de-290d-42b5-96ee-00df0648c086" providerId="AD" clId="Web-{A58CE915-18C5-7CC9-CAB3-B5E16DCBC70F}"/>
    <pc:docChg chg="modSld">
      <pc:chgData name="Meagan Rodda" userId="S::meagan.rodda@det.nsw.edu.au::efecb8de-290d-42b5-96ee-00df0648c086" providerId="AD" clId="Web-{A58CE915-18C5-7CC9-CAB3-B5E16DCBC70F}" dt="2025-10-09T01:11:33.336" v="5"/>
      <pc:docMkLst>
        <pc:docMk/>
      </pc:docMkLst>
      <pc:sldChg chg="modSp">
        <pc:chgData name="Meagan Rodda" userId="S::meagan.rodda@det.nsw.edu.au::efecb8de-290d-42b5-96ee-00df0648c086" providerId="AD" clId="Web-{A58CE915-18C5-7CC9-CAB3-B5E16DCBC70F}" dt="2025-10-09T01:11:33.336" v="5"/>
        <pc:sldMkLst>
          <pc:docMk/>
          <pc:sldMk cId="2031742732" sldId="289"/>
        </pc:sldMkLst>
        <pc:graphicFrameChg chg="mod modGraphic">
          <ac:chgData name="Meagan Rodda" userId="S::meagan.rodda@det.nsw.edu.au::efecb8de-290d-42b5-96ee-00df0648c086" providerId="AD" clId="Web-{A58CE915-18C5-7CC9-CAB3-B5E16DCBC70F}" dt="2025-10-09T01:11:33.336" v="5"/>
          <ac:graphicFrameMkLst>
            <pc:docMk/>
            <pc:sldMk cId="2031742732" sldId="289"/>
            <ac:graphicFrameMk id="9" creationId="{3F200415-7ECB-CB6D-BD06-2EFCBD573817}"/>
          </ac:graphicFrameMkLst>
        </pc:graphicFrameChg>
      </pc:sldChg>
    </pc:docChg>
  </pc:docChgLst>
  <pc:docChgLst>
    <pc:chgData name="Daisy Hong" userId="852f2fe8-ba51-4773-8c32-260fca1b2ee4" providerId="ADAL" clId="{BB608F32-918A-4A14-94F6-A0382153581E}"/>
    <pc:docChg chg="custSel modSld">
      <pc:chgData name="Daisy Hong" userId="852f2fe8-ba51-4773-8c32-260fca1b2ee4" providerId="ADAL" clId="{BB608F32-918A-4A14-94F6-A0382153581E}" dt="2025-10-17T02:40:15.271" v="1"/>
      <pc:docMkLst>
        <pc:docMk/>
      </pc:docMkLst>
      <pc:sldChg chg="addSp delSp modSp mod">
        <pc:chgData name="Daisy Hong" userId="852f2fe8-ba51-4773-8c32-260fca1b2ee4" providerId="ADAL" clId="{BB608F32-918A-4A14-94F6-A0382153581E}" dt="2025-10-17T02:40:15.271" v="1"/>
        <pc:sldMkLst>
          <pc:docMk/>
          <pc:sldMk cId="2212264922" sldId="26505"/>
        </pc:sldMkLst>
        <pc:picChg chg="add mod">
          <ac:chgData name="Daisy Hong" userId="852f2fe8-ba51-4773-8c32-260fca1b2ee4" providerId="ADAL" clId="{BB608F32-918A-4A14-94F6-A0382153581E}" dt="2025-10-17T02:40:15.271" v="1"/>
          <ac:picMkLst>
            <pc:docMk/>
            <pc:sldMk cId="2212264922" sldId="26505"/>
            <ac:picMk id="4" creationId="{D6CA9589-BC6D-D2D4-4E0F-A809106CC5CD}"/>
          </ac:picMkLst>
        </pc:picChg>
      </pc:sldChg>
    </pc:docChg>
  </pc:docChgLst>
  <pc:docChgLst>
    <pc:chgData name="Meagan Rodda" userId="efecb8de-290d-42b5-96ee-00df0648c086" providerId="ADAL" clId="{80708498-AD67-4068-A1C7-D4602DF64351}"/>
    <pc:docChg chg="modSld">
      <pc:chgData name="Meagan Rodda" userId="efecb8de-290d-42b5-96ee-00df0648c086" providerId="ADAL" clId="{80708498-AD67-4068-A1C7-D4602DF64351}" dt="2025-10-09T01:13:47.482" v="15" actId="20577"/>
      <pc:docMkLst>
        <pc:docMk/>
      </pc:docMkLst>
      <pc:sldChg chg="modSp">
        <pc:chgData name="Meagan Rodda" userId="efecb8de-290d-42b5-96ee-00df0648c086" providerId="ADAL" clId="{80708498-AD67-4068-A1C7-D4602DF64351}" dt="2025-10-09T01:13:47.482" v="15" actId="20577"/>
        <pc:sldMkLst>
          <pc:docMk/>
          <pc:sldMk cId="2031742732" sldId="289"/>
        </pc:sldMkLst>
        <pc:graphicFrameChg chg="mod">
          <ac:chgData name="Meagan Rodda" userId="efecb8de-290d-42b5-96ee-00df0648c086" providerId="ADAL" clId="{80708498-AD67-4068-A1C7-D4602DF64351}" dt="2025-10-09T01:13:47.482" v="15" actId="20577"/>
          <ac:graphicFrameMkLst>
            <pc:docMk/>
            <pc:sldMk cId="2031742732" sldId="289"/>
            <ac:graphicFrameMk id="9" creationId="{3F200415-7ECB-CB6D-BD06-2EFCBD573817}"/>
          </ac:graphicFrameMkLst>
        </pc:graphicFrameChg>
      </pc:sldChg>
      <pc:sldChg chg="modSp">
        <pc:chgData name="Meagan Rodda" userId="efecb8de-290d-42b5-96ee-00df0648c086" providerId="ADAL" clId="{80708498-AD67-4068-A1C7-D4602DF64351}" dt="2025-10-09T01:09:46.440" v="7" actId="20577"/>
        <pc:sldMkLst>
          <pc:docMk/>
          <pc:sldMk cId="1293232661" sldId="26525"/>
        </pc:sldMkLst>
        <pc:graphicFrameChg chg="mod">
          <ac:chgData name="Meagan Rodda" userId="efecb8de-290d-42b5-96ee-00df0648c086" providerId="ADAL" clId="{80708498-AD67-4068-A1C7-D4602DF64351}" dt="2025-10-09T01:09:46.440" v="7" actId="20577"/>
          <ac:graphicFrameMkLst>
            <pc:docMk/>
            <pc:sldMk cId="1293232661" sldId="26525"/>
            <ac:graphicFrameMk id="9" creationId="{FF4D569B-C464-C6F5-4BF6-8E0D6DF8A54E}"/>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906111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152033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Inverse variation</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Unit 4 – graphing transformations</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a:latin typeface="+mj-lt"/>
            </a:endParaRPr>
          </a:p>
        </p:txBody>
      </p:sp>
      <p:pic>
        <p:nvPicPr>
          <p:cNvPr id="4" name="Picture Placeholder 11">
            <a:extLst>
              <a:ext uri="{FF2B5EF4-FFF2-40B4-BE49-F238E27FC236}">
                <a16:creationId xmlns:a16="http://schemas.microsoft.com/office/drawing/2014/main" id="{D6CA9589-BC6D-D2D4-4E0F-A809106CC5CD}"/>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972" b="4972"/>
          <a:stretch>
            <a:fillRect/>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a:latin typeface="+mj-lt"/>
              </a:rPr>
              <a:t>Consider this</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p:txBody>
          <a:bodyPr/>
          <a:lstStyle/>
          <a:p>
            <a:r>
              <a:rPr lang="en-AU">
                <a:latin typeface="+mj-lt"/>
              </a:rPr>
              <a:t>Car headlight</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p:txBody>
              <a:bodyPr/>
              <a:lstStyle/>
              <a:p>
                <a:r>
                  <a:rPr lang="en-AU"/>
                  <a:t>A car headlight shines on a vertical sign and the brightness of the sign is measured at different distances. It is observed there is an inverse variation relationship.</a:t>
                </a:r>
              </a:p>
              <a:p>
                <a:r>
                  <a:rPr lang="en-AU"/>
                  <a:t>The brightness of the light, </a:t>
                </a:r>
                <a14:m>
                  <m:oMath xmlns:m="http://schemas.openxmlformats.org/officeDocument/2006/math">
                    <m:r>
                      <a:rPr lang="en-AU" i="1">
                        <a:latin typeface="Cambria Math" panose="02040503050406030204" pitchFamily="18" charset="0"/>
                      </a:rPr>
                      <m:t>𝑦</m:t>
                    </m:r>
                  </m:oMath>
                </a14:m>
                <a:r>
                  <a:rPr lang="en-AU"/>
                  <a:t>, is measured in lux and the distance the car is from the sign, </a:t>
                </a:r>
                <a14:m>
                  <m:oMath xmlns:m="http://schemas.openxmlformats.org/officeDocument/2006/math">
                    <m:r>
                      <a:rPr lang="en-AU" i="1">
                        <a:latin typeface="Cambria Math" panose="02040503050406030204" pitchFamily="18" charset="0"/>
                      </a:rPr>
                      <m:t>𝑥</m:t>
                    </m:r>
                  </m:oMath>
                </a14:m>
                <a:r>
                  <a:rPr lang="en-AU"/>
                  <a:t>, is measured in metres.</a:t>
                </a:r>
              </a:p>
              <a:p>
                <a:r>
                  <a:rPr lang="en-AU"/>
                  <a:t>When the car is 5 metres away from the sign, the luminosity of the sign is 160 lux.</a:t>
                </a:r>
              </a:p>
              <a:p>
                <a:r>
                  <a:rPr lang="en-AU"/>
                  <a:t>When the car is 20 metres away from the sign, the luminosity of the sign is 10 lux.</a:t>
                </a:r>
              </a:p>
              <a:p>
                <a:endParaRPr lang="en-AU">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US">
                    <a:noFill/>
                  </a:rPr>
                  <a:t> </a:t>
                </a:r>
              </a:p>
            </p:txBody>
          </p:sp>
        </mc:Fallback>
      </mc:AlternateContent>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153C65-AE52-52B4-7A94-688E3AA383D9}"/>
              </a:ext>
            </a:extLst>
          </p:cNvPr>
          <p:cNvSpPr>
            <a:spLocks noGrp="1"/>
          </p:cNvSpPr>
          <p:nvPr>
            <p:ph type="title"/>
          </p:nvPr>
        </p:nvSpPr>
        <p:spPr/>
        <p:txBody>
          <a:bodyPr/>
          <a:lstStyle/>
          <a:p>
            <a:r>
              <a:rPr lang="en-AU"/>
              <a:t>Inverse variation relationship</a:t>
            </a:r>
          </a:p>
        </p:txBody>
      </p:sp>
      <p:sp>
        <p:nvSpPr>
          <p:cNvPr id="4" name="Text Placeholder 3">
            <a:extLst>
              <a:ext uri="{FF2B5EF4-FFF2-40B4-BE49-F238E27FC236}">
                <a16:creationId xmlns:a16="http://schemas.microsoft.com/office/drawing/2014/main" id="{2940ADA4-2235-88D9-C5F9-F9394AFA89E4}"/>
              </a:ext>
            </a:extLst>
          </p:cNvPr>
          <p:cNvSpPr>
            <a:spLocks noGrp="1"/>
          </p:cNvSpPr>
          <p:nvPr>
            <p:ph type="body" sz="quarter" idx="18"/>
          </p:nvPr>
        </p:nvSpPr>
        <p:spPr/>
        <p:txBody>
          <a:bodyPr/>
          <a:lstStyle/>
          <a:p>
            <a:endParaRPr lang="en-AU"/>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C3E99DE-6F56-994E-CBBD-BF3877CC2A7C}"/>
                  </a:ext>
                </a:extLst>
              </p:cNvPr>
              <p:cNvSpPr>
                <a:spLocks noGrp="1"/>
              </p:cNvSpPr>
              <p:nvPr>
                <p:ph type="body" sz="quarter" idx="17"/>
              </p:nvPr>
            </p:nvSpPr>
            <p:spPr>
              <a:xfrm>
                <a:off x="2462860" y="1770703"/>
                <a:ext cx="7106013" cy="4404024"/>
              </a:xfrm>
              <a:prstGeom prst="roundRect">
                <a:avLst>
                  <a:gd name="adj" fmla="val 7439"/>
                </a:avLst>
              </a:prstGeom>
              <a:solidFill>
                <a:schemeClr val="accent4"/>
              </a:solidFill>
            </p:spPr>
            <p:txBody>
              <a:bodyPr lIns="360000" rIns="360000" anchor="ctr" anchorCtr="1"/>
              <a:lstStyle/>
              <a:p>
                <a:r>
                  <a:rPr lang="en-AU"/>
                  <a:t>When one variable increases as the other variable decreases. For example, if </a:t>
                </a:r>
                <a14:m>
                  <m:oMath xmlns:m="http://schemas.openxmlformats.org/officeDocument/2006/math">
                    <m:r>
                      <a:rPr lang="en-AU" b="0" i="1" smtClean="0">
                        <a:latin typeface="Cambria Math" panose="02040503050406030204" pitchFamily="18" charset="0"/>
                      </a:rPr>
                      <m:t>𝑦</m:t>
                    </m:r>
                  </m:oMath>
                </a14:m>
                <a:r>
                  <a:rPr lang="en-AU"/>
                  <a:t> is said to be ‘inversely proportional’ to </a:t>
                </a:r>
                <a14:m>
                  <m:oMath xmlns:m="http://schemas.openxmlformats.org/officeDocument/2006/math">
                    <m:r>
                      <a:rPr lang="en-AU" b="0" i="1" smtClean="0">
                        <a:latin typeface="Cambria Math" panose="02040503050406030204" pitchFamily="18" charset="0"/>
                      </a:rPr>
                      <m:t>𝑥</m:t>
                    </m:r>
                  </m:oMath>
                </a14:m>
                <a:r>
                  <a:rPr lang="en-AU"/>
                  <a:t>, the equation is of the form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𝑘</m:t>
                        </m:r>
                      </m:num>
                      <m:den>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𝑛</m:t>
                            </m:r>
                          </m:sup>
                        </m:sSup>
                      </m:den>
                    </m:f>
                  </m:oMath>
                </a14:m>
                <a:r>
                  <a:rPr lang="en-AU"/>
                  <a:t>, where </a:t>
                </a:r>
                <a14:m>
                  <m:oMath xmlns:m="http://schemas.openxmlformats.org/officeDocument/2006/math">
                    <m:r>
                      <a:rPr lang="en-AU" b="0" i="1" smtClean="0">
                        <a:latin typeface="Cambria Math" panose="02040503050406030204" pitchFamily="18" charset="0"/>
                      </a:rPr>
                      <m:t>𝑘</m:t>
                    </m:r>
                  </m:oMath>
                </a14:m>
                <a:r>
                  <a:rPr lang="en-AU"/>
                  <a:t> is a constant of variation (or proportion). Also known as inverse proportion.</a:t>
                </a:r>
              </a:p>
              <a:p>
                <a:endParaRPr lang="en-AU"/>
              </a:p>
              <a:p>
                <a:pPr algn="r"/>
                <a:r>
                  <a:rPr lang="en-AU"/>
                  <a:t>(NESA, 2024)</a:t>
                </a:r>
              </a:p>
            </p:txBody>
          </p:sp>
        </mc:Choice>
        <mc:Fallback xmlns="">
          <p:sp>
            <p:nvSpPr>
              <p:cNvPr id="5" name="Text Placeholder 4">
                <a:extLst>
                  <a:ext uri="{FF2B5EF4-FFF2-40B4-BE49-F238E27FC236}">
                    <a16:creationId xmlns:a16="http://schemas.microsoft.com/office/drawing/2014/main" id="{9C3E99DE-6F56-994E-CBBD-BF3877CC2A7C}"/>
                  </a:ext>
                </a:extLst>
              </p:cNvPr>
              <p:cNvSpPr>
                <a:spLocks noGrp="1" noRot="1" noChangeAspect="1" noMove="1" noResize="1" noEditPoints="1" noAdjustHandles="1" noChangeArrowheads="1" noChangeShapeType="1" noTextEdit="1"/>
              </p:cNvSpPr>
              <p:nvPr>
                <p:ph type="body" sz="quarter" idx="17"/>
              </p:nvPr>
            </p:nvSpPr>
            <p:spPr>
              <a:xfrm>
                <a:off x="2462860" y="1770703"/>
                <a:ext cx="7106013" cy="4404024"/>
              </a:xfrm>
              <a:prstGeom prst="roundRect">
                <a:avLst>
                  <a:gd name="adj" fmla="val 7439"/>
                </a:avLst>
              </a:prstGeom>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AC30FAED-C862-4C45-8187-6A91AEA7879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240326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a:latin typeface="+mj-lt"/>
              </a:rPr>
              <a:t>Inverse variation (worked example)</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a:latin typeface="+mj-lt"/>
              </a:rPr>
              <a:t>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p:txBody>
              <a:bodyPr/>
              <a:lstStyle/>
              <a:p>
                <a:r>
                  <a:rPr lang="en-AU">
                    <a:latin typeface="+mn-lt"/>
                  </a:rPr>
                  <a:t> </a:t>
                </a:r>
                <a:r>
                  <a:rPr lang="en-AU"/>
                  <a:t>The luminosity of a car light (</a:t>
                </a:r>
                <a14:m>
                  <m:oMath xmlns:m="http://schemas.openxmlformats.org/officeDocument/2006/math">
                    <m:r>
                      <a:rPr lang="en-AU" i="1" dirty="0">
                        <a:latin typeface="Cambria Math" panose="02040503050406030204" pitchFamily="18" charset="0"/>
                      </a:rPr>
                      <m:t>𝑦</m:t>
                    </m:r>
                  </m:oMath>
                </a14:m>
                <a:r>
                  <a:rPr lang="en-AU"/>
                  <a:t>) varies inversely with the square of the distance (</a:t>
                </a:r>
                <a14:m>
                  <m:oMath xmlns:m="http://schemas.openxmlformats.org/officeDocument/2006/math">
                    <m:r>
                      <a:rPr lang="en-AU" i="1" dirty="0">
                        <a:latin typeface="Cambria Math" panose="02040503050406030204" pitchFamily="18" charset="0"/>
                      </a:rPr>
                      <m:t>𝑥</m:t>
                    </m:r>
                  </m:oMath>
                </a14:m>
                <a:r>
                  <a:rPr lang="en-AU"/>
                  <a:t>), such that when a car is 5 metres away from a sign, the luminosity of the sign is 160 lux. The equation is shown below:</a:t>
                </a:r>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𝑘</m:t>
                          </m:r>
                        </m:num>
                        <m:den>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den>
                      </m:f>
                    </m:oMath>
                  </m:oMathPara>
                </a14:m>
                <a:endParaRPr lang="en-AU"/>
              </a:p>
              <a:p>
                <a:r>
                  <a:rPr lang="en-AU"/>
                  <a:t>A sign should be comfortable to read at 10 lux. At what distance would this be?</a:t>
                </a:r>
              </a:p>
              <a:p>
                <a:endParaRPr lang="en-AU">
                  <a:latin typeface="+mn-lt"/>
                </a:endParaRP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r="-42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574158" y="4397294"/>
            <a:ext cx="2618808" cy="1142211"/>
          </a:xfrm>
          <a:prstGeom prst="wedgeRoundRectCallout">
            <a:avLst>
              <a:gd name="adj1" fmla="val 62515"/>
              <a:gd name="adj2" fmla="val -217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How did we know to do this step first?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2353FA-405B-7CF5-9D9C-8627FF2723A7}"/>
                  </a:ext>
                </a:extLst>
              </p:cNvPr>
              <p:cNvSpPr txBox="1"/>
              <p:nvPr/>
            </p:nvSpPr>
            <p:spPr>
              <a:xfrm>
                <a:off x="3868067" y="4127529"/>
                <a:ext cx="914400" cy="2029060"/>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160=</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𝑘</m:t>
                          </m:r>
                        </m:num>
                        <m:den>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5</m:t>
                              </m:r>
                            </m:e>
                            <m:sup>
                              <m:r>
                                <a:rPr lang="en-AU" sz="1800" b="0" i="1" smtClean="0">
                                  <a:latin typeface="Cambria Math" panose="02040503050406030204" pitchFamily="18" charset="0"/>
                                </a:rPr>
                                <m:t>2</m:t>
                              </m:r>
                            </m:sup>
                          </m:sSup>
                        </m:den>
                      </m:f>
                    </m:oMath>
                  </m:oMathPara>
                </a14:m>
                <a:endParaRPr lang="en-AU" sz="1800" b="0" i="1">
                  <a:latin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𝑘</m:t>
                      </m:r>
                      <m:r>
                        <a:rPr lang="en-AU" sz="1800" b="0" i="1" smtClean="0">
                          <a:latin typeface="Cambria Math" panose="02040503050406030204" pitchFamily="18" charset="0"/>
                        </a:rPr>
                        <m:t>=160∗</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5</m:t>
                          </m:r>
                        </m:e>
                        <m:sup>
                          <m:r>
                            <a:rPr lang="en-AU" sz="1800" b="0" i="1" smtClean="0">
                              <a:latin typeface="Cambria Math" panose="02040503050406030204" pitchFamily="18" charset="0"/>
                            </a:rPr>
                            <m:t>2</m:t>
                          </m:r>
                        </m:sup>
                      </m:sSup>
                    </m:oMath>
                  </m:oMathPara>
                </a14:m>
                <a:endParaRPr lang="en-AU" sz="1800" b="0" i="1">
                  <a:latin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𝑘</m:t>
                      </m:r>
                      <m:r>
                        <a:rPr lang="en-AU" sz="1800" b="0" i="1" smtClean="0">
                          <a:latin typeface="Cambria Math" panose="02040503050406030204" pitchFamily="18" charset="0"/>
                        </a:rPr>
                        <m:t>=4000</m:t>
                      </m:r>
                    </m:oMath>
                  </m:oMathPara>
                </a14:m>
                <a:endParaRPr lang="en-AU" sz="1800" b="0"/>
              </a:p>
            </p:txBody>
          </p:sp>
        </mc:Choice>
        <mc:Fallback xmlns="">
          <p:sp>
            <p:nvSpPr>
              <p:cNvPr id="8" name="TextBox 7">
                <a:extLst>
                  <a:ext uri="{FF2B5EF4-FFF2-40B4-BE49-F238E27FC236}">
                    <a16:creationId xmlns:a16="http://schemas.microsoft.com/office/drawing/2014/main" id="{AC2353FA-405B-7CF5-9D9C-8627FF2723A7}"/>
                  </a:ext>
                </a:extLst>
              </p:cNvPr>
              <p:cNvSpPr txBox="1">
                <a:spLocks noRot="1" noChangeAspect="1" noMove="1" noResize="1" noEditPoints="1" noAdjustHandles="1" noChangeArrowheads="1" noChangeShapeType="1" noTextEdit="1"/>
              </p:cNvSpPr>
              <p:nvPr/>
            </p:nvSpPr>
            <p:spPr>
              <a:xfrm>
                <a:off x="3868067" y="4127529"/>
                <a:ext cx="914400" cy="2029060"/>
              </a:xfrm>
              <a:prstGeom prst="rect">
                <a:avLst/>
              </a:prstGeom>
              <a:blipFill>
                <a:blip r:embed="rId4"/>
                <a:stretch>
                  <a:fillRect r="-34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9ACAA74-6FEE-25FE-B806-E95C500947CD}"/>
                  </a:ext>
                </a:extLst>
              </p:cNvPr>
              <p:cNvSpPr txBox="1"/>
              <p:nvPr/>
            </p:nvSpPr>
            <p:spPr>
              <a:xfrm>
                <a:off x="6713033" y="4127529"/>
                <a:ext cx="914400" cy="2029060"/>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4000</m:t>
                          </m:r>
                        </m:num>
                        <m:den>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den>
                      </m:f>
                    </m:oMath>
                    <m:oMath xmlns:m="http://schemas.openxmlformats.org/officeDocument/2006/math">
                      <m:r>
                        <a:rPr lang="en-AU" sz="1800" b="0" i="1" smtClean="0">
                          <a:latin typeface="Cambria Math" panose="02040503050406030204" pitchFamily="18" charset="0"/>
                        </a:rPr>
                        <m:t>10=</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4000</m:t>
                          </m:r>
                        </m:num>
                        <m:den>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den>
                      </m:f>
                    </m:oMath>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4000</m:t>
                          </m:r>
                        </m:num>
                        <m:den>
                          <m:r>
                            <a:rPr lang="en-AU" sz="1800" b="0" i="1" smtClean="0">
                              <a:latin typeface="Cambria Math" panose="02040503050406030204" pitchFamily="18" charset="0"/>
                            </a:rPr>
                            <m:t>10</m:t>
                          </m:r>
                        </m:den>
                      </m:f>
                    </m:oMath>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=20</m:t>
                      </m:r>
                    </m:oMath>
                  </m:oMathPara>
                </a14:m>
                <a:endParaRPr lang="en-AU" sz="1800" b="0"/>
              </a:p>
              <a:p>
                <a:pPr algn="l">
                  <a:lnSpc>
                    <a:spcPct val="150000"/>
                  </a:lnSpc>
                </a:pPr>
                <a:endParaRPr lang="en-AU" sz="1800" b="0"/>
              </a:p>
            </p:txBody>
          </p:sp>
        </mc:Choice>
        <mc:Fallback xmlns="">
          <p:sp>
            <p:nvSpPr>
              <p:cNvPr id="9" name="TextBox 8">
                <a:extLst>
                  <a:ext uri="{FF2B5EF4-FFF2-40B4-BE49-F238E27FC236}">
                    <a16:creationId xmlns:a16="http://schemas.microsoft.com/office/drawing/2014/main" id="{F9ACAA74-6FEE-25FE-B806-E95C500947CD}"/>
                  </a:ext>
                </a:extLst>
              </p:cNvPr>
              <p:cNvSpPr txBox="1">
                <a:spLocks noRot="1" noChangeAspect="1" noMove="1" noResize="1" noEditPoints="1" noAdjustHandles="1" noChangeArrowheads="1" noChangeShapeType="1" noTextEdit="1"/>
              </p:cNvSpPr>
              <p:nvPr/>
            </p:nvSpPr>
            <p:spPr>
              <a:xfrm>
                <a:off x="6713033" y="4127529"/>
                <a:ext cx="914400" cy="2029060"/>
              </a:xfrm>
              <a:prstGeom prst="rect">
                <a:avLst/>
              </a:prstGeom>
              <a:blipFill>
                <a:blip r:embed="rId5"/>
                <a:stretch>
                  <a:fillRect r="-16667"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peech Bubble: Rectangle with Corners Rounded 1">
                <a:extLst>
                  <a:ext uri="{FF2B5EF4-FFF2-40B4-BE49-F238E27FC236}">
                    <a16:creationId xmlns:a16="http://schemas.microsoft.com/office/drawing/2014/main" id="{1F2AED7D-9EF6-2164-9543-4A880DF63239}"/>
                  </a:ext>
                </a:extLst>
              </p:cNvPr>
              <p:cNvSpPr/>
              <p:nvPr/>
            </p:nvSpPr>
            <p:spPr>
              <a:xfrm>
                <a:off x="8607810" y="4127529"/>
                <a:ext cx="2618808" cy="974995"/>
              </a:xfrm>
              <a:prstGeom prst="wedgeRoundRectCallout">
                <a:avLst>
                  <a:gd name="adj1" fmla="val -64861"/>
                  <a:gd name="adj2" fmla="val 248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What would we do here if </a:t>
                </a:r>
                <a14:m>
                  <m:oMath xmlns:m="http://schemas.openxmlformats.org/officeDocument/2006/math">
                    <m:r>
                      <a:rPr lang="en-AU" sz="1800" i="1" dirty="0" smtClean="0">
                        <a:latin typeface="Cambria Math" panose="02040503050406030204" pitchFamily="18" charset="0"/>
                      </a:rPr>
                      <m:t>𝑛</m:t>
                    </m:r>
                    <m:r>
                      <a:rPr lang="en-AU" sz="1800" i="1" dirty="0" smtClean="0">
                        <a:latin typeface="Cambria Math" panose="02040503050406030204" pitchFamily="18" charset="0"/>
                      </a:rPr>
                      <m:t> = 3, 4</m:t>
                    </m:r>
                  </m:oMath>
                </a14:m>
                <a:r>
                  <a:rPr lang="en-AU" sz="1800"/>
                  <a:t> or higher?</a:t>
                </a:r>
              </a:p>
            </p:txBody>
          </p:sp>
        </mc:Choice>
        <mc:Fallback xmlns="">
          <p:sp>
            <p:nvSpPr>
              <p:cNvPr id="11" name="Speech Bubble: Rectangle with Corners Rounded 1">
                <a:extLst>
                  <a:ext uri="{FF2B5EF4-FFF2-40B4-BE49-F238E27FC236}">
                    <a16:creationId xmlns:a16="http://schemas.microsoft.com/office/drawing/2014/main" id="{1F2AED7D-9EF6-2164-9543-4A880DF63239}"/>
                  </a:ext>
                </a:extLst>
              </p:cNvPr>
              <p:cNvSpPr>
                <a:spLocks noRot="1" noChangeAspect="1" noMove="1" noResize="1" noEditPoints="1" noAdjustHandles="1" noChangeArrowheads="1" noChangeShapeType="1" noTextEdit="1"/>
              </p:cNvSpPr>
              <p:nvPr/>
            </p:nvSpPr>
            <p:spPr>
              <a:xfrm>
                <a:off x="8607810" y="4127529"/>
                <a:ext cx="2618808" cy="974995"/>
              </a:xfrm>
              <a:prstGeom prst="wedgeRoundRectCallout">
                <a:avLst>
                  <a:gd name="adj1" fmla="val -64861"/>
                  <a:gd name="adj2" fmla="val 24832"/>
                  <a:gd name="adj3" fmla="val 16667"/>
                </a:avLst>
              </a:prstGeom>
              <a:blipFill>
                <a:blip r:embed="rId6"/>
                <a:stretch>
                  <a:fillRect b="-61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Speech Bubble: Rectangle with Corners Rounded 1">
                <a:extLst>
                  <a:ext uri="{FF2B5EF4-FFF2-40B4-BE49-F238E27FC236}">
                    <a16:creationId xmlns:a16="http://schemas.microsoft.com/office/drawing/2014/main" id="{9E442151-822F-B06D-69DB-F3AB85745D24}"/>
                  </a:ext>
                </a:extLst>
              </p:cNvPr>
              <p:cNvSpPr/>
              <p:nvPr/>
            </p:nvSpPr>
            <p:spPr>
              <a:xfrm>
                <a:off x="8607810" y="5429080"/>
                <a:ext cx="2618808" cy="1142211"/>
              </a:xfrm>
              <a:prstGeom prst="wedgeRoundRectCallout">
                <a:avLst>
                  <a:gd name="adj1" fmla="val -81211"/>
                  <a:gd name="adj2" fmla="val 4709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Why was </a:t>
                </a:r>
                <a14:m>
                  <m:oMath xmlns:m="http://schemas.openxmlformats.org/officeDocument/2006/math">
                    <m:r>
                      <a:rPr lang="en-AU" sz="1800" i="1" dirty="0" smtClean="0">
                        <a:latin typeface="Cambria Math" panose="02040503050406030204" pitchFamily="18" charset="0"/>
                      </a:rPr>
                      <m:t>𝑥</m:t>
                    </m:r>
                    <m:r>
                      <a:rPr lang="en-AU" sz="1800" i="1" dirty="0" smtClean="0">
                        <a:latin typeface="Cambria Math" panose="02040503050406030204" pitchFamily="18" charset="0"/>
                      </a:rPr>
                      <m:t> = −20</m:t>
                    </m:r>
                  </m:oMath>
                </a14:m>
                <a:r>
                  <a:rPr lang="en-AU" sz="1800"/>
                  <a:t> not given as part of this solution?</a:t>
                </a:r>
              </a:p>
            </p:txBody>
          </p:sp>
        </mc:Choice>
        <mc:Fallback xmlns="">
          <p:sp>
            <p:nvSpPr>
              <p:cNvPr id="14" name="Speech Bubble: Rectangle with Corners Rounded 1">
                <a:extLst>
                  <a:ext uri="{FF2B5EF4-FFF2-40B4-BE49-F238E27FC236}">
                    <a16:creationId xmlns:a16="http://schemas.microsoft.com/office/drawing/2014/main" id="{9E442151-822F-B06D-69DB-F3AB85745D24}"/>
                  </a:ext>
                </a:extLst>
              </p:cNvPr>
              <p:cNvSpPr>
                <a:spLocks noRot="1" noChangeAspect="1" noMove="1" noResize="1" noEditPoints="1" noAdjustHandles="1" noChangeArrowheads="1" noChangeShapeType="1" noTextEdit="1"/>
              </p:cNvSpPr>
              <p:nvPr/>
            </p:nvSpPr>
            <p:spPr>
              <a:xfrm>
                <a:off x="8607810" y="5429080"/>
                <a:ext cx="2618808" cy="1142211"/>
              </a:xfrm>
              <a:prstGeom prst="wedgeRoundRectCallout">
                <a:avLst>
                  <a:gd name="adj1" fmla="val -81211"/>
                  <a:gd name="adj2" fmla="val 47098"/>
                  <a:gd name="adj3" fmla="val 16667"/>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a:latin typeface="+mj-lt"/>
              </a:rPr>
              <a:t>Inverse variation (your turn)</a:t>
            </a:r>
            <a:endParaRPr lang="en-AU"/>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p:txBody>
              <a:bodyPr/>
              <a:lstStyle/>
              <a:p>
                <a:r>
                  <a:rPr lang="en-AU"/>
                  <a:t>The magnetic flux density around an MRI machine (</a:t>
                </a:r>
                <a14:m>
                  <m:oMath xmlns:m="http://schemas.openxmlformats.org/officeDocument/2006/math">
                    <m:r>
                      <a:rPr lang="en-AU" i="1">
                        <a:latin typeface="Cambria Math" panose="02040503050406030204" pitchFamily="18" charset="0"/>
                      </a:rPr>
                      <m:t>𝐵</m:t>
                    </m:r>
                  </m:oMath>
                </a14:m>
                <a:r>
                  <a:rPr lang="en-AU"/>
                  <a:t>) varies inversely with the cube of the distance (</a:t>
                </a:r>
                <a14:m>
                  <m:oMath xmlns:m="http://schemas.openxmlformats.org/officeDocument/2006/math">
                    <m:r>
                      <a:rPr lang="en-AU" b="0" i="1" smtClean="0">
                        <a:latin typeface="Cambria Math" panose="02040503050406030204" pitchFamily="18" charset="0"/>
                      </a:rPr>
                      <m:t>𝑑</m:t>
                    </m:r>
                  </m:oMath>
                </a14:m>
                <a:r>
                  <a:rPr lang="en-AU"/>
                  <a:t>), such that when a survey meter is 1.0 metre from the MRI, the flux density is 4.0 milli Tesla (mT). The equation is shown below:</a:t>
                </a:r>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𝐵</m:t>
                      </m:r>
                      <m:r>
                        <a:rPr lang="en-AU">
                          <a:latin typeface="Cambria Math" panose="02040503050406030204" pitchFamily="18" charset="0"/>
                        </a:rPr>
                        <m:t>=</m:t>
                      </m:r>
                      <m:f>
                        <m:fPr>
                          <m:ctrlPr>
                            <a:rPr lang="ar-AE" i="1">
                              <a:latin typeface="Cambria Math" panose="02040503050406030204" pitchFamily="18" charset="0"/>
                            </a:rPr>
                          </m:ctrlPr>
                        </m:fPr>
                        <m:num>
                          <m:r>
                            <a:rPr lang="ar-AE" i="1">
                              <a:latin typeface="Cambria Math" panose="02040503050406030204" pitchFamily="18" charset="0"/>
                            </a:rPr>
                            <m:t>𝑘</m:t>
                          </m:r>
                        </m:num>
                        <m:den>
                          <m:sSup>
                            <m:sSupPr>
                              <m:ctrlPr>
                                <a:rPr lang="ar-AE" i="1">
                                  <a:latin typeface="Cambria Math" panose="02040503050406030204" pitchFamily="18" charset="0"/>
                                </a:rPr>
                              </m:ctrlPr>
                            </m:sSupPr>
                            <m:e>
                              <m:r>
                                <a:rPr lang="en-AU" b="0" i="1" smtClean="0">
                                  <a:latin typeface="Cambria Math" panose="02040503050406030204" pitchFamily="18" charset="0"/>
                                </a:rPr>
                                <m:t>𝑑</m:t>
                              </m:r>
                            </m:e>
                            <m:sup>
                              <m:r>
                                <a:rPr lang="ar-AE">
                                  <a:latin typeface="Cambria Math" panose="02040503050406030204" pitchFamily="18" charset="0"/>
                                </a:rPr>
                                <m:t>3</m:t>
                              </m:r>
                            </m:sup>
                          </m:sSup>
                        </m:den>
                      </m:f>
                    </m:oMath>
                  </m:oMathPara>
                </a14:m>
                <a:endParaRPr lang="ar-AE"/>
              </a:p>
              <a:p>
                <a:r>
                  <a:rPr lang="en-AU"/>
                  <a:t>For safety, nearby electronic equipment must only be exposed to a flux density of 0.5 mT (the 5 gauss planning limit).</a:t>
                </a:r>
              </a:p>
              <a:p>
                <a:br>
                  <a:rPr lang="en-AU"/>
                </a:br>
                <a:r>
                  <a:rPr lang="en-AU"/>
                  <a:t>At what distance from the MRI will the magnetic field drop to this safe level?</a:t>
                </a:r>
              </a:p>
            </p:txBody>
          </p:sp>
        </mc:Choice>
        <mc:Fallback xmlns="">
          <p:sp>
            <p:nvSpPr>
              <p:cNvPr id="5" name="Text Placeholder 4">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r="-132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416B83-DB98-6C67-CA12-8D7552832A4A}"/>
              </a:ext>
            </a:extLst>
          </p:cNvPr>
          <p:cNvSpPr>
            <a:spLocks noGrp="1"/>
          </p:cNvSpPr>
          <p:nvPr>
            <p:ph type="title"/>
          </p:nvPr>
        </p:nvSpPr>
        <p:spPr/>
        <p:txBody>
          <a:bodyPr/>
          <a:lstStyle/>
          <a:p>
            <a:r>
              <a:rPr lang="en-AU"/>
              <a:t>Inverse variation (your turn – solutions)</a:t>
            </a:r>
          </a:p>
        </p:txBody>
      </p:sp>
      <p:sp>
        <p:nvSpPr>
          <p:cNvPr id="4" name="Text Placeholder 3">
            <a:extLst>
              <a:ext uri="{FF2B5EF4-FFF2-40B4-BE49-F238E27FC236}">
                <a16:creationId xmlns:a16="http://schemas.microsoft.com/office/drawing/2014/main" id="{60986BAB-6015-5268-948C-3D2A1FE87457}"/>
              </a:ext>
            </a:extLst>
          </p:cNvPr>
          <p:cNvSpPr>
            <a:spLocks noGrp="1"/>
          </p:cNvSpPr>
          <p:nvPr>
            <p:ph type="body" sz="quarter" idx="18"/>
          </p:nvPr>
        </p:nvSpPr>
        <p:spPr/>
        <p:txBody>
          <a:bodyPr/>
          <a:lstStyle/>
          <a:p>
            <a:r>
              <a:rPr lang="en-AU"/>
              <a:t>Your turn – Question 1</a:t>
            </a:r>
          </a:p>
        </p:txBody>
      </p:sp>
      <p:sp>
        <p:nvSpPr>
          <p:cNvPr id="5" name="Text Placeholder 4">
            <a:extLst>
              <a:ext uri="{FF2B5EF4-FFF2-40B4-BE49-F238E27FC236}">
                <a16:creationId xmlns:a16="http://schemas.microsoft.com/office/drawing/2014/main" id="{445ECCD8-2B00-F30E-BE33-5E29BE49DEE0}"/>
              </a:ext>
            </a:extLst>
          </p:cNvPr>
          <p:cNvSpPr>
            <a:spLocks noGrp="1"/>
          </p:cNvSpPr>
          <p:nvPr>
            <p:ph type="body" sz="quarter" idx="17"/>
          </p:nvPr>
        </p:nvSpPr>
        <p:spPr/>
        <p:txBody>
          <a:bodyPr/>
          <a:lstStyle/>
          <a:p>
            <a:endParaRPr lang="en-AU"/>
          </a:p>
          <a:p>
            <a:endParaRPr lang="en-AU"/>
          </a:p>
          <a:p>
            <a:endParaRPr lang="en-AU"/>
          </a:p>
          <a:p>
            <a:endParaRPr lang="en-AU"/>
          </a:p>
          <a:p>
            <a:endParaRPr lang="en-AU"/>
          </a:p>
          <a:p>
            <a:r>
              <a:rPr lang="en-AU"/>
              <a:t>Objects need to be 2 metres away from the MRI machine.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0BD3256-7150-8162-E1CD-7EF465FF558C}"/>
                  </a:ext>
                </a:extLst>
              </p:cNvPr>
              <p:cNvSpPr txBox="1"/>
              <p:nvPr/>
            </p:nvSpPr>
            <p:spPr>
              <a:xfrm>
                <a:off x="3635311" y="1567086"/>
                <a:ext cx="914400" cy="2029060"/>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4=</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𝑘</m:t>
                          </m:r>
                        </m:num>
                        <m:den>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1</m:t>
                              </m:r>
                            </m:e>
                            <m:sup>
                              <m:r>
                                <a:rPr lang="en-AU" sz="1800" b="0" i="1" smtClean="0">
                                  <a:latin typeface="Cambria Math" panose="02040503050406030204" pitchFamily="18" charset="0"/>
                                </a:rPr>
                                <m:t>2</m:t>
                              </m:r>
                            </m:sup>
                          </m:sSup>
                        </m:den>
                      </m:f>
                    </m:oMath>
                  </m:oMathPara>
                </a14:m>
                <a:endParaRPr lang="en-AU" sz="1800" b="0" i="1">
                  <a:latin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𝑘</m:t>
                      </m:r>
                      <m:r>
                        <a:rPr lang="en-AU" sz="1800" b="0" i="1" smtClean="0">
                          <a:latin typeface="Cambria Math" panose="02040503050406030204" pitchFamily="18" charset="0"/>
                        </a:rPr>
                        <m:t>=4</m:t>
                      </m:r>
                    </m:oMath>
                  </m:oMathPara>
                </a14:m>
                <a:endParaRPr lang="en-AU" sz="1800" b="0" i="1">
                  <a:latin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𝑘</m:t>
                      </m:r>
                      <m:r>
                        <a:rPr lang="en-AU" sz="1800" b="0" i="1" smtClean="0">
                          <a:latin typeface="Cambria Math" panose="02040503050406030204" pitchFamily="18" charset="0"/>
                        </a:rPr>
                        <m:t>=4</m:t>
                      </m:r>
                    </m:oMath>
                  </m:oMathPara>
                </a14:m>
                <a:endParaRPr lang="en-AU" sz="1800" b="0"/>
              </a:p>
            </p:txBody>
          </p:sp>
        </mc:Choice>
        <mc:Fallback xmlns="">
          <p:sp>
            <p:nvSpPr>
              <p:cNvPr id="6" name="TextBox 5">
                <a:extLst>
                  <a:ext uri="{FF2B5EF4-FFF2-40B4-BE49-F238E27FC236}">
                    <a16:creationId xmlns:a16="http://schemas.microsoft.com/office/drawing/2014/main" id="{F0BD3256-7150-8162-E1CD-7EF465FF558C}"/>
                  </a:ext>
                </a:extLst>
              </p:cNvPr>
              <p:cNvSpPr txBox="1">
                <a:spLocks noRot="1" noChangeAspect="1" noMove="1" noResize="1" noEditPoints="1" noAdjustHandles="1" noChangeArrowheads="1" noChangeShapeType="1" noTextEdit="1"/>
              </p:cNvSpPr>
              <p:nvPr/>
            </p:nvSpPr>
            <p:spPr>
              <a:xfrm>
                <a:off x="3635311" y="1567086"/>
                <a:ext cx="914400" cy="202906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0ACFD49-4782-D669-F1A9-99103EE83A1B}"/>
                  </a:ext>
                </a:extLst>
              </p:cNvPr>
              <p:cNvSpPr txBox="1"/>
              <p:nvPr/>
            </p:nvSpPr>
            <p:spPr>
              <a:xfrm>
                <a:off x="6480277" y="1567086"/>
                <a:ext cx="914400" cy="2029060"/>
              </a:xfrm>
              <a:prstGeom prst="rect">
                <a:avLst/>
              </a:prstGeom>
              <a:noFill/>
            </p:spPr>
            <p:txBody>
              <a:bodyPr wrap="none" lIns="0" tIns="0" rIns="0" bIns="0" rtlCol="0">
                <a:noAutofit/>
              </a:bodyPr>
              <a:lstStyle/>
              <a:p>
                <a:pPr algn="l">
                  <a:lnSpc>
                    <a:spcPct val="150000"/>
                  </a:lnSpc>
                </a:pPr>
                <a:r>
                  <a:rPr lang="en-AU" sz="1800" b="0" i="1"/>
                  <a:t>B</a:t>
                </a:r>
                <a14:m>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𝑑</m:t>
                            </m:r>
                          </m:e>
                          <m:sup>
                            <m:r>
                              <a:rPr lang="en-AU" sz="1800" b="0" i="1" smtClean="0">
                                <a:latin typeface="Cambria Math" panose="02040503050406030204" pitchFamily="18" charset="0"/>
                              </a:rPr>
                              <m:t>3</m:t>
                            </m:r>
                          </m:sup>
                        </m:sSup>
                      </m:den>
                    </m:f>
                  </m:oMath>
                </a14:m>
                <a:br>
                  <a:rPr lang="en-AU" sz="1800" b="0" i="1">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0</m:t>
                      </m:r>
                      <m:r>
                        <a:rPr lang="en-AU" sz="1800" b="0" i="1" smtClean="0">
                          <a:latin typeface="Cambria Math" panose="02040503050406030204" pitchFamily="18" charset="0"/>
                        </a:rPr>
                        <m:t>.5=</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𝑑</m:t>
                              </m:r>
                            </m:e>
                            <m:sup>
                              <m:r>
                                <a:rPr lang="en-AU" sz="1800" b="0" i="1" smtClean="0">
                                  <a:latin typeface="Cambria Math" panose="02040503050406030204" pitchFamily="18" charset="0"/>
                                </a:rPr>
                                <m:t>3</m:t>
                              </m:r>
                            </m:sup>
                          </m:sSup>
                        </m:den>
                      </m:f>
                    </m:oMath>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𝑑</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0.5</m:t>
                          </m:r>
                        </m:den>
                      </m:f>
                    </m:oMath>
                    <m:oMath xmlns:m="http://schemas.openxmlformats.org/officeDocument/2006/math">
                      <m:r>
                        <a:rPr lang="en-AU" sz="1800" b="0" i="1" smtClean="0">
                          <a:latin typeface="Cambria Math" panose="02040503050406030204" pitchFamily="18" charset="0"/>
                        </a:rPr>
                        <m:t>𝑑</m:t>
                      </m:r>
                      <m:r>
                        <a:rPr lang="en-AU" sz="1800" b="0" i="1" smtClean="0">
                          <a:latin typeface="Cambria Math" panose="02040503050406030204" pitchFamily="18" charset="0"/>
                        </a:rPr>
                        <m:t>=2</m:t>
                      </m:r>
                    </m:oMath>
                  </m:oMathPara>
                </a14:m>
                <a:endParaRPr lang="en-AU" sz="1800" b="0"/>
              </a:p>
              <a:p>
                <a:pPr algn="l">
                  <a:lnSpc>
                    <a:spcPct val="150000"/>
                  </a:lnSpc>
                </a:pPr>
                <a:endParaRPr lang="en-AU" sz="1800" b="0"/>
              </a:p>
            </p:txBody>
          </p:sp>
        </mc:Choice>
        <mc:Fallback xmlns="">
          <p:sp>
            <p:nvSpPr>
              <p:cNvPr id="7" name="TextBox 6">
                <a:extLst>
                  <a:ext uri="{FF2B5EF4-FFF2-40B4-BE49-F238E27FC236}">
                    <a16:creationId xmlns:a16="http://schemas.microsoft.com/office/drawing/2014/main" id="{E0ACFD49-4782-D669-F1A9-99103EE83A1B}"/>
                  </a:ext>
                </a:extLst>
              </p:cNvPr>
              <p:cNvSpPr txBox="1">
                <a:spLocks noRot="1" noChangeAspect="1" noMove="1" noResize="1" noEditPoints="1" noAdjustHandles="1" noChangeArrowheads="1" noChangeShapeType="1" noTextEdit="1"/>
              </p:cNvSpPr>
              <p:nvPr/>
            </p:nvSpPr>
            <p:spPr>
              <a:xfrm>
                <a:off x="6480277" y="1567086"/>
                <a:ext cx="914400" cy="2029060"/>
              </a:xfrm>
              <a:prstGeom prst="rect">
                <a:avLst/>
              </a:prstGeom>
              <a:blipFill>
                <a:blip r:embed="rId3"/>
                <a:stretch>
                  <a:fillRect l="-15333" b="-2012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A060B6EF-1F80-EAD0-1164-A0F6524CAAA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20143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DC7DB0-977F-CB8C-B2AD-817E13BD088B}"/>
              </a:ext>
            </a:extLst>
          </p:cNvPr>
          <p:cNvSpPr>
            <a:spLocks noGrp="1"/>
          </p:cNvSpPr>
          <p:nvPr>
            <p:ph type="title"/>
          </p:nvPr>
        </p:nvSpPr>
        <p:spPr/>
        <p:txBody>
          <a:bodyPr/>
          <a:lstStyle/>
          <a:p>
            <a:r>
              <a:rPr lang="en-US"/>
              <a:t>Approaching questions scaffold</a:t>
            </a:r>
          </a:p>
        </p:txBody>
      </p:sp>
      <p:pic>
        <p:nvPicPr>
          <p:cNvPr id="4" name="Picture 3" descr="A diagram of the approaching questions framework.">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847FEF-4BA6-0F6D-CC20-B995D62F10B0}"/>
              </a:ext>
            </a:extLst>
          </p:cNvPr>
          <p:cNvSpPr>
            <a:spLocks noGrp="1"/>
          </p:cNvSpPr>
          <p:nvPr>
            <p:ph type="title"/>
          </p:nvPr>
        </p:nvSpPr>
        <p:spPr/>
        <p:txBody>
          <a:bodyPr/>
          <a:lstStyle/>
          <a:p>
            <a:r>
              <a:rPr lang="en-AU"/>
              <a:t>Sample marking criteria</a:t>
            </a:r>
          </a:p>
        </p:txBody>
      </p:sp>
      <p:sp>
        <p:nvSpPr>
          <p:cNvPr id="4" name="Text Placeholder 3">
            <a:extLst>
              <a:ext uri="{FF2B5EF4-FFF2-40B4-BE49-F238E27FC236}">
                <a16:creationId xmlns:a16="http://schemas.microsoft.com/office/drawing/2014/main" id="{1EB9AEE3-37A2-D970-96F1-9AC8913DC271}"/>
              </a:ext>
            </a:extLst>
          </p:cNvPr>
          <p:cNvSpPr>
            <a:spLocks noGrp="1"/>
          </p:cNvSpPr>
          <p:nvPr>
            <p:ph type="body" sz="quarter" idx="18"/>
          </p:nvPr>
        </p:nvSpPr>
        <p:spPr/>
        <p:txBody>
          <a:bodyPr/>
          <a:lstStyle/>
          <a:p>
            <a:r>
              <a:rPr lang="en-AU"/>
              <a:t>Appendix C – part a and b</a:t>
            </a:r>
          </a:p>
        </p:txBody>
      </p:sp>
      <p:sp>
        <p:nvSpPr>
          <p:cNvPr id="5" name="Text Placeholder 4">
            <a:extLst>
              <a:ext uri="{FF2B5EF4-FFF2-40B4-BE49-F238E27FC236}">
                <a16:creationId xmlns:a16="http://schemas.microsoft.com/office/drawing/2014/main" id="{8C2AFF5C-F34B-9780-33EF-18E2B259FC8B}"/>
              </a:ext>
            </a:extLst>
          </p:cNvPr>
          <p:cNvSpPr>
            <a:spLocks noGrp="1"/>
          </p:cNvSpPr>
          <p:nvPr>
            <p:ph type="body" sz="quarter" idx="17"/>
          </p:nvPr>
        </p:nvSpPr>
        <p:spPr/>
        <p:txBody>
          <a:bodyPr/>
          <a:lstStyle/>
          <a:p>
            <a:r>
              <a:rPr lang="en-AU"/>
              <a:t>Part a</a:t>
            </a:r>
          </a:p>
          <a:p>
            <a:endParaRPr lang="en-AU"/>
          </a:p>
          <a:p>
            <a:endParaRPr lang="en-AU"/>
          </a:p>
          <a:p>
            <a:r>
              <a:rPr lang="en-AU"/>
              <a:t>Part b</a:t>
            </a:r>
          </a:p>
        </p:txBody>
      </p:sp>
      <p:graphicFrame>
        <p:nvGraphicFramePr>
          <p:cNvPr id="6" name="Table 5" descr="Marking criteria table.">
            <a:extLst>
              <a:ext uri="{FF2B5EF4-FFF2-40B4-BE49-F238E27FC236}">
                <a16:creationId xmlns:a16="http://schemas.microsoft.com/office/drawing/2014/main" id="{2B17F765-1581-D6B9-1BA4-01E24A6E4306}"/>
              </a:ext>
            </a:extLst>
          </p:cNvPr>
          <p:cNvGraphicFramePr>
            <a:graphicFrameLocks noGrp="1"/>
          </p:cNvGraphicFramePr>
          <p:nvPr>
            <p:extLst>
              <p:ext uri="{D42A27DB-BD31-4B8C-83A1-F6EECF244321}">
                <p14:modId xmlns:p14="http://schemas.microsoft.com/office/powerpoint/2010/main" val="3723251174"/>
              </p:ext>
            </p:extLst>
          </p:nvPr>
        </p:nvGraphicFramePr>
        <p:xfrm>
          <a:off x="359998" y="2172908"/>
          <a:ext cx="10764001" cy="1112520"/>
        </p:xfrm>
        <a:graphic>
          <a:graphicData uri="http://schemas.openxmlformats.org/drawingml/2006/table">
            <a:tbl>
              <a:tblPr firstRow="1" bandRow="1">
                <a:tableStyleId>{5940675A-B579-460E-94D1-54222C63F5DA}</a:tableStyleId>
              </a:tblPr>
              <a:tblGrid>
                <a:gridCol w="9254098">
                  <a:extLst>
                    <a:ext uri="{9D8B030D-6E8A-4147-A177-3AD203B41FA5}">
                      <a16:colId xmlns:a16="http://schemas.microsoft.com/office/drawing/2014/main" val="1751434755"/>
                    </a:ext>
                  </a:extLst>
                </a:gridCol>
                <a:gridCol w="1509903">
                  <a:extLst>
                    <a:ext uri="{9D8B030D-6E8A-4147-A177-3AD203B41FA5}">
                      <a16:colId xmlns:a16="http://schemas.microsoft.com/office/drawing/2014/main" val="2873068352"/>
                    </a:ext>
                  </a:extLst>
                </a:gridCol>
              </a:tblGrid>
              <a:tr h="370840">
                <a:tc>
                  <a:txBody>
                    <a:bodyPr/>
                    <a:lstStyle/>
                    <a:p>
                      <a:r>
                        <a:rPr lang="en-AU" b="1"/>
                        <a:t>Criteria</a:t>
                      </a:r>
                    </a:p>
                  </a:txBody>
                  <a:tcPr/>
                </a:tc>
                <a:tc>
                  <a:txBody>
                    <a:bodyPr/>
                    <a:lstStyle/>
                    <a:p>
                      <a:pPr algn="ctr"/>
                      <a:r>
                        <a:rPr lang="en-AU" b="1"/>
                        <a:t>Mark</a:t>
                      </a:r>
                    </a:p>
                  </a:txBody>
                  <a:tcPr/>
                </a:tc>
                <a:extLst>
                  <a:ext uri="{0D108BD9-81ED-4DB2-BD59-A6C34878D82A}">
                    <a16:rowId xmlns:a16="http://schemas.microsoft.com/office/drawing/2014/main" val="3038501868"/>
                  </a:ext>
                </a:extLst>
              </a:tr>
              <a:tr h="370840">
                <a:tc>
                  <a:txBody>
                    <a:bodyPr/>
                    <a:lstStyle/>
                    <a:p>
                      <a:pPr marL="285750" indent="-285750">
                        <a:buFont typeface="Arial" panose="020B0604020202020204" pitchFamily="34" charset="0"/>
                        <a:buChar char="•"/>
                      </a:pPr>
                      <a:r>
                        <a:rPr lang="en-AU"/>
                        <a:t>Provides correct solution </a:t>
                      </a:r>
                    </a:p>
                  </a:txBody>
                  <a:tcPr/>
                </a:tc>
                <a:tc>
                  <a:txBody>
                    <a:bodyPr/>
                    <a:lstStyle/>
                    <a:p>
                      <a:pPr algn="ctr"/>
                      <a:r>
                        <a:rPr lang="en-AU"/>
                        <a:t>2</a:t>
                      </a:r>
                    </a:p>
                  </a:txBody>
                  <a:tcPr/>
                </a:tc>
                <a:extLst>
                  <a:ext uri="{0D108BD9-81ED-4DB2-BD59-A6C34878D82A}">
                    <a16:rowId xmlns:a16="http://schemas.microsoft.com/office/drawing/2014/main" val="1782269596"/>
                  </a:ext>
                </a:extLst>
              </a:tr>
              <a:tr h="370840">
                <a:tc>
                  <a:txBody>
                    <a:bodyPr/>
                    <a:lstStyle/>
                    <a:p>
                      <a:pPr marL="285750" indent="-285750">
                        <a:buFont typeface="Arial" panose="020B0604020202020204" pitchFamily="34" charset="0"/>
                        <a:buChar char="•"/>
                      </a:pPr>
                      <a:r>
                        <a:rPr lang="en-AU"/>
                        <a:t>Writes down an equation representing inverse variation, or equivalent merit </a:t>
                      </a:r>
                    </a:p>
                  </a:txBody>
                  <a:tcPr/>
                </a:tc>
                <a:tc>
                  <a:txBody>
                    <a:bodyPr/>
                    <a:lstStyle/>
                    <a:p>
                      <a:pPr algn="ctr"/>
                      <a:r>
                        <a:rPr lang="en-AU" dirty="0"/>
                        <a:t>1</a:t>
                      </a:r>
                    </a:p>
                  </a:txBody>
                  <a:tcPr/>
                </a:tc>
                <a:extLst>
                  <a:ext uri="{0D108BD9-81ED-4DB2-BD59-A6C34878D82A}">
                    <a16:rowId xmlns:a16="http://schemas.microsoft.com/office/drawing/2014/main" val="1724506253"/>
                  </a:ext>
                </a:extLst>
              </a:tr>
            </a:tbl>
          </a:graphicData>
        </a:graphic>
      </p:graphicFrame>
      <p:graphicFrame>
        <p:nvGraphicFramePr>
          <p:cNvPr id="7" name="Table 6" descr="Marking criteria table.">
            <a:extLst>
              <a:ext uri="{FF2B5EF4-FFF2-40B4-BE49-F238E27FC236}">
                <a16:creationId xmlns:a16="http://schemas.microsoft.com/office/drawing/2014/main" id="{73501F25-ADA4-97F5-F64F-D96BA35C3EA2}"/>
              </a:ext>
            </a:extLst>
          </p:cNvPr>
          <p:cNvGraphicFramePr>
            <a:graphicFrameLocks noGrp="1"/>
          </p:cNvGraphicFramePr>
          <p:nvPr>
            <p:extLst>
              <p:ext uri="{D42A27DB-BD31-4B8C-83A1-F6EECF244321}">
                <p14:modId xmlns:p14="http://schemas.microsoft.com/office/powerpoint/2010/main" val="98284655"/>
              </p:ext>
            </p:extLst>
          </p:nvPr>
        </p:nvGraphicFramePr>
        <p:xfrm>
          <a:off x="359998" y="3996475"/>
          <a:ext cx="10764001" cy="1112520"/>
        </p:xfrm>
        <a:graphic>
          <a:graphicData uri="http://schemas.openxmlformats.org/drawingml/2006/table">
            <a:tbl>
              <a:tblPr firstRow="1" bandRow="1">
                <a:tableStyleId>{5940675A-B579-460E-94D1-54222C63F5DA}</a:tableStyleId>
              </a:tblPr>
              <a:tblGrid>
                <a:gridCol w="9254098">
                  <a:extLst>
                    <a:ext uri="{9D8B030D-6E8A-4147-A177-3AD203B41FA5}">
                      <a16:colId xmlns:a16="http://schemas.microsoft.com/office/drawing/2014/main" val="1751434755"/>
                    </a:ext>
                  </a:extLst>
                </a:gridCol>
                <a:gridCol w="1509903">
                  <a:extLst>
                    <a:ext uri="{9D8B030D-6E8A-4147-A177-3AD203B41FA5}">
                      <a16:colId xmlns:a16="http://schemas.microsoft.com/office/drawing/2014/main" val="2873068352"/>
                    </a:ext>
                  </a:extLst>
                </a:gridCol>
              </a:tblGrid>
              <a:tr h="370840">
                <a:tc>
                  <a:txBody>
                    <a:bodyPr/>
                    <a:lstStyle/>
                    <a:p>
                      <a:r>
                        <a:rPr lang="en-AU" b="1"/>
                        <a:t>Criteria</a:t>
                      </a:r>
                    </a:p>
                  </a:txBody>
                  <a:tcPr/>
                </a:tc>
                <a:tc>
                  <a:txBody>
                    <a:bodyPr/>
                    <a:lstStyle/>
                    <a:p>
                      <a:pPr algn="ctr"/>
                      <a:r>
                        <a:rPr lang="en-AU" b="1"/>
                        <a:t>Mark</a:t>
                      </a:r>
                    </a:p>
                  </a:txBody>
                  <a:tcPr/>
                </a:tc>
                <a:extLst>
                  <a:ext uri="{0D108BD9-81ED-4DB2-BD59-A6C34878D82A}">
                    <a16:rowId xmlns:a16="http://schemas.microsoft.com/office/drawing/2014/main" val="3038501868"/>
                  </a:ext>
                </a:extLst>
              </a:tr>
              <a:tr h="370840">
                <a:tc>
                  <a:txBody>
                    <a:bodyPr/>
                    <a:lstStyle/>
                    <a:p>
                      <a:pPr marL="285750" indent="-285750">
                        <a:buFont typeface="Arial" panose="020B0604020202020204" pitchFamily="34" charset="0"/>
                        <a:buChar char="•"/>
                      </a:pPr>
                      <a:r>
                        <a:rPr lang="en-AU"/>
                        <a:t>Provides correct solution </a:t>
                      </a:r>
                    </a:p>
                  </a:txBody>
                  <a:tcPr/>
                </a:tc>
                <a:tc>
                  <a:txBody>
                    <a:bodyPr/>
                    <a:lstStyle/>
                    <a:p>
                      <a:pPr algn="ctr"/>
                      <a:r>
                        <a:rPr lang="en-AU"/>
                        <a:t>2</a:t>
                      </a:r>
                    </a:p>
                  </a:txBody>
                  <a:tcPr/>
                </a:tc>
                <a:extLst>
                  <a:ext uri="{0D108BD9-81ED-4DB2-BD59-A6C34878D82A}">
                    <a16:rowId xmlns:a16="http://schemas.microsoft.com/office/drawing/2014/main" val="1782269596"/>
                  </a:ext>
                </a:extLst>
              </a:tr>
              <a:tr h="370840">
                <a:tc>
                  <a:txBody>
                    <a:bodyPr/>
                    <a:lstStyle/>
                    <a:p>
                      <a:pPr marL="285750" indent="-285750">
                        <a:buFont typeface="Arial" panose="020B0604020202020204" pitchFamily="34" charset="0"/>
                        <a:buChar char="•"/>
                      </a:pPr>
                      <a:r>
                        <a:rPr lang="en-AU"/>
                        <a:t>Completes the table, or equivalent merit</a:t>
                      </a:r>
                    </a:p>
                  </a:txBody>
                  <a:tcPr/>
                </a:tc>
                <a:tc>
                  <a:txBody>
                    <a:bodyPr/>
                    <a:lstStyle/>
                    <a:p>
                      <a:pPr algn="ctr"/>
                      <a:r>
                        <a:rPr lang="en-AU" dirty="0"/>
                        <a:t>1</a:t>
                      </a:r>
                    </a:p>
                  </a:txBody>
                  <a:tcPr/>
                </a:tc>
                <a:extLst>
                  <a:ext uri="{0D108BD9-81ED-4DB2-BD59-A6C34878D82A}">
                    <a16:rowId xmlns:a16="http://schemas.microsoft.com/office/drawing/2014/main" val="1724506253"/>
                  </a:ext>
                </a:extLst>
              </a:tr>
            </a:tbl>
          </a:graphicData>
        </a:graphic>
      </p:graphicFrame>
      <p:sp>
        <p:nvSpPr>
          <p:cNvPr id="2" name="Slide Number Placeholder 1">
            <a:extLst>
              <a:ext uri="{FF2B5EF4-FFF2-40B4-BE49-F238E27FC236}">
                <a16:creationId xmlns:a16="http://schemas.microsoft.com/office/drawing/2014/main" id="{8A339A18-9440-7F65-FEC1-46231998B8D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96090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F09775-268F-78DD-615A-4CE258898CA2}"/>
              </a:ext>
            </a:extLst>
          </p:cNvPr>
          <p:cNvSpPr>
            <a:spLocks noGrp="1"/>
          </p:cNvSpPr>
          <p:nvPr>
            <p:ph type="title"/>
          </p:nvPr>
        </p:nvSpPr>
        <p:spPr/>
        <p:txBody>
          <a:bodyPr/>
          <a:lstStyle/>
          <a:p>
            <a:r>
              <a:rPr lang="en-AU"/>
              <a:t>Solutions</a:t>
            </a:r>
          </a:p>
        </p:txBody>
      </p:sp>
      <p:sp>
        <p:nvSpPr>
          <p:cNvPr id="4" name="Text Placeholder 3">
            <a:extLst>
              <a:ext uri="{FF2B5EF4-FFF2-40B4-BE49-F238E27FC236}">
                <a16:creationId xmlns:a16="http://schemas.microsoft.com/office/drawing/2014/main" id="{A695BD31-3CDB-166F-6D6B-034359D1C53A}"/>
              </a:ext>
            </a:extLst>
          </p:cNvPr>
          <p:cNvSpPr>
            <a:spLocks noGrp="1"/>
          </p:cNvSpPr>
          <p:nvPr>
            <p:ph type="body" sz="quarter" idx="18"/>
          </p:nvPr>
        </p:nvSpPr>
        <p:spPr/>
        <p:txBody>
          <a:bodyPr/>
          <a:lstStyle/>
          <a:p>
            <a:endParaRPr lang="en-AU"/>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EDE3455-7131-0F1D-5582-B0C7FD1C3AE5}"/>
                  </a:ext>
                </a:extLst>
              </p:cNvPr>
              <p:cNvSpPr>
                <a:spLocks noGrp="1"/>
              </p:cNvSpPr>
              <p:nvPr>
                <p:ph type="body" sz="quarter" idx="17"/>
              </p:nvPr>
            </p:nvSpPr>
            <p:spPr>
              <a:xfrm>
                <a:off x="360000" y="1567086"/>
                <a:ext cx="3724320" cy="4807835"/>
              </a:xfrm>
            </p:spPr>
            <p:txBody>
              <a:bodyPr/>
              <a:lstStyle/>
              <a:p>
                <a:pPr marL="457200" indent="-457200">
                  <a:buFont typeface="+mj-lt"/>
                  <a:buAutoNum type="alphaLcParenR"/>
                </a:pPr>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 =</m:t>
                    </m:r>
                    <m:f>
                      <m:fPr>
                        <m:ctrlPr>
                          <a:rPr lang="en-US" i="1" dirty="0">
                            <a:latin typeface="Cambria Math" panose="02040503050406030204" pitchFamily="18" charset="0"/>
                          </a:rPr>
                        </m:ctrlPr>
                      </m:fPr>
                      <m:num>
                        <m:r>
                          <a:rPr lang="en-US" i="1" dirty="0">
                            <a:latin typeface="Cambria Math" panose="02040503050406030204" pitchFamily="18" charset="0"/>
                          </a:rPr>
                          <m:t>𝑘</m:t>
                        </m:r>
                      </m:num>
                      <m:den>
                        <m:r>
                          <a:rPr lang="en-AU" b="0" i="1" dirty="0" smtClean="0">
                            <a:latin typeface="Cambria Math" panose="02040503050406030204" pitchFamily="18" charset="0"/>
                          </a:rPr>
                          <m:t>𝐵</m:t>
                        </m:r>
                      </m:den>
                    </m:f>
                  </m:oMath>
                </a14:m>
                <a:br>
                  <a:rPr lang="en-AU"/>
                </a:br>
                <a:r>
                  <a:rPr lang="en-US"/>
                  <a:t>Using </a:t>
                </a:r>
                <a14:m>
                  <m:oMath xmlns:m="http://schemas.openxmlformats.org/officeDocument/2006/math">
                    <m:d>
                      <m:dPr>
                        <m:ctrlPr>
                          <a:rPr lang="en-US" i="1" dirty="0" smtClean="0">
                            <a:latin typeface="Cambria Math" panose="02040503050406030204" pitchFamily="18" charset="0"/>
                          </a:rPr>
                        </m:ctrlPr>
                      </m:dPr>
                      <m:e>
                        <m:r>
                          <a:rPr lang="en-US" i="1" dirty="0" smtClean="0">
                            <a:latin typeface="Cambria Math" panose="02040503050406030204" pitchFamily="18" charset="0"/>
                          </a:rPr>
                          <m:t>𝐵</m:t>
                        </m:r>
                        <m:r>
                          <a:rPr lang="en-US" i="1" dirty="0" smtClean="0">
                            <a:latin typeface="Cambria Math" panose="02040503050406030204" pitchFamily="18" charset="0"/>
                          </a:rPr>
                          <m:t>, </m:t>
                        </m:r>
                        <m:r>
                          <a:rPr lang="en-US" i="1" dirty="0" smtClean="0">
                            <a:latin typeface="Cambria Math" panose="02040503050406030204" pitchFamily="18" charset="0"/>
                          </a:rPr>
                          <m:t>𝑀</m:t>
                        </m:r>
                      </m:e>
                    </m:d>
                    <m:r>
                      <a:rPr lang="en-US" i="1" dirty="0" smtClean="0">
                        <a:latin typeface="Cambria Math" panose="02040503050406030204" pitchFamily="18" charset="0"/>
                      </a:rPr>
                      <m:t>= </m:t>
                    </m:r>
                    <m:d>
                      <m:dPr>
                        <m:ctrlPr>
                          <a:rPr lang="en-US" i="1" dirty="0" smtClean="0">
                            <a:latin typeface="Cambria Math" panose="02040503050406030204" pitchFamily="18" charset="0"/>
                          </a:rPr>
                        </m:ctrlPr>
                      </m:dPr>
                      <m:e>
                        <m:r>
                          <a:rPr lang="en-US" i="1" dirty="0" smtClean="0">
                            <a:latin typeface="Cambria Math" panose="02040503050406030204" pitchFamily="18" charset="0"/>
                          </a:rPr>
                          <m:t>40, 15</m:t>
                        </m:r>
                      </m:e>
                    </m:d>
                  </m:oMath>
                </a14:m>
                <a:br>
                  <a:rPr lang="en-AU"/>
                </a:br>
                <a14:m>
                  <m:oMath xmlns:m="http://schemas.openxmlformats.org/officeDocument/2006/math">
                    <m:r>
                      <a:rPr lang="en-AU" b="0" i="1" smtClean="0">
                        <a:latin typeface="Cambria Math" panose="02040503050406030204" pitchFamily="18" charset="0"/>
                      </a:rPr>
                      <m:t>15=</m:t>
                    </m:r>
                    <m:f>
                      <m:fPr>
                        <m:ctrlPr>
                          <a:rPr lang="en-AU" b="0" i="1" smtClean="0">
                            <a:latin typeface="Cambria Math" panose="02040503050406030204" pitchFamily="18" charset="0"/>
                          </a:rPr>
                        </m:ctrlPr>
                      </m:fPr>
                      <m:num>
                        <m:r>
                          <a:rPr lang="en-AU" b="0" i="1" smtClean="0">
                            <a:latin typeface="Cambria Math" panose="02040503050406030204" pitchFamily="18" charset="0"/>
                          </a:rPr>
                          <m:t>𝑘</m:t>
                        </m:r>
                      </m:num>
                      <m:den>
                        <m:r>
                          <a:rPr lang="en-AU" b="0" i="1" smtClean="0">
                            <a:latin typeface="Cambria Math" panose="02040503050406030204" pitchFamily="18" charset="0"/>
                          </a:rPr>
                          <m:t>40</m:t>
                        </m:r>
                      </m:den>
                    </m:f>
                  </m:oMath>
                </a14:m>
                <a:br>
                  <a:rPr lang="en-AU" b="0"/>
                </a:br>
                <a14:m>
                  <m:oMath xmlns:m="http://schemas.openxmlformats.org/officeDocument/2006/math">
                    <m:r>
                      <a:rPr lang="en-AU" b="0" i="1" smtClean="0">
                        <a:latin typeface="Cambria Math" panose="02040503050406030204" pitchFamily="18" charset="0"/>
                      </a:rPr>
                      <m:t>𝑘</m:t>
                    </m:r>
                    <m:r>
                      <a:rPr lang="en-AU" b="0" i="1" smtClean="0">
                        <a:latin typeface="Cambria Math" panose="02040503050406030204" pitchFamily="18" charset="0"/>
                      </a:rPr>
                      <m:t>=600</m:t>
                    </m:r>
                  </m:oMath>
                </a14:m>
                <a:br>
                  <a:rPr lang="en-AU" b="0"/>
                </a:br>
                <a14:m>
                  <m:oMath xmlns:m="http://schemas.openxmlformats.org/officeDocument/2006/math">
                    <m:r>
                      <a:rPr lang="en-AU" b="0" i="1" smtClean="0">
                        <a:latin typeface="Cambria Math" panose="02040503050406030204" pitchFamily="18" charset="0"/>
                      </a:rPr>
                      <m:t>𝑀</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600</m:t>
                        </m:r>
                      </m:num>
                      <m:den>
                        <m:r>
                          <a:rPr lang="en-AU" b="0" i="1" smtClean="0">
                            <a:latin typeface="Cambria Math" panose="02040503050406030204" pitchFamily="18" charset="0"/>
                          </a:rPr>
                          <m:t>𝐵</m:t>
                        </m:r>
                      </m:den>
                    </m:f>
                  </m:oMath>
                </a14:m>
                <a:endParaRPr lang="en-AU"/>
              </a:p>
              <a:p>
                <a:pPr marL="457200" indent="-457200">
                  <a:buFont typeface="+mj-lt"/>
                  <a:buAutoNum type="alphaLcParenR"/>
                </a:pPr>
                <a:r>
                  <a:rPr lang="en-AU"/>
                  <a:t> </a:t>
                </a:r>
              </a:p>
              <a:p>
                <a:endParaRPr lang="en-AU"/>
              </a:p>
            </p:txBody>
          </p:sp>
        </mc:Choice>
        <mc:Fallback xmlns="">
          <p:sp>
            <p:nvSpPr>
              <p:cNvPr id="5" name="Text Placeholder 4">
                <a:extLst>
                  <a:ext uri="{FF2B5EF4-FFF2-40B4-BE49-F238E27FC236}">
                    <a16:creationId xmlns:a16="http://schemas.microsoft.com/office/drawing/2014/main" id="{1EDE3455-7131-0F1D-5582-B0C7FD1C3AE5}"/>
                  </a:ext>
                </a:extLst>
              </p:cNvPr>
              <p:cNvSpPr>
                <a:spLocks noGrp="1" noRot="1" noChangeAspect="1" noMove="1" noResize="1" noEditPoints="1" noAdjustHandles="1" noChangeArrowheads="1" noChangeShapeType="1" noTextEdit="1"/>
              </p:cNvSpPr>
              <p:nvPr>
                <p:ph type="body" sz="quarter" idx="17"/>
              </p:nvPr>
            </p:nvSpPr>
            <p:spPr>
              <a:xfrm>
                <a:off x="360000" y="1567086"/>
                <a:ext cx="3724320" cy="4807835"/>
              </a:xfrm>
              <a:blipFill>
                <a:blip r:embed="rId2"/>
                <a:stretch>
                  <a:fillRect l="-3928"/>
                </a:stretch>
              </a:blipFill>
            </p:spPr>
            <p:txBody>
              <a:bodyPr/>
              <a:lstStyle/>
              <a:p>
                <a:r>
                  <a:rPr lang="en-US">
                    <a:noFill/>
                  </a:rPr>
                  <a:t> </a:t>
                </a:r>
              </a:p>
            </p:txBody>
          </p:sp>
        </mc:Fallback>
      </mc:AlternateContent>
      <p:graphicFrame>
        <p:nvGraphicFramePr>
          <p:cNvPr id="6" name="Table 5">
            <a:extLst>
              <a:ext uri="{FF2B5EF4-FFF2-40B4-BE49-F238E27FC236}">
                <a16:creationId xmlns:a16="http://schemas.microsoft.com/office/drawing/2014/main" id="{DE158C94-2A1D-7F69-EAEC-E493A47EAA79}"/>
              </a:ext>
            </a:extLst>
          </p:cNvPr>
          <p:cNvGraphicFramePr>
            <a:graphicFrameLocks noGrp="1"/>
          </p:cNvGraphicFramePr>
          <p:nvPr>
            <p:extLst>
              <p:ext uri="{D42A27DB-BD31-4B8C-83A1-F6EECF244321}">
                <p14:modId xmlns:p14="http://schemas.microsoft.com/office/powerpoint/2010/main" val="3775752101"/>
              </p:ext>
            </p:extLst>
          </p:nvPr>
        </p:nvGraphicFramePr>
        <p:xfrm>
          <a:off x="921657" y="5290914"/>
          <a:ext cx="2327728" cy="741680"/>
        </p:xfrm>
        <a:graphic>
          <a:graphicData uri="http://schemas.openxmlformats.org/drawingml/2006/table">
            <a:tbl>
              <a:tblPr firstRow="1" bandRow="1">
                <a:tableStyleId>{5940675A-B579-460E-94D1-54222C63F5DA}</a:tableStyleId>
              </a:tblPr>
              <a:tblGrid>
                <a:gridCol w="581932">
                  <a:extLst>
                    <a:ext uri="{9D8B030D-6E8A-4147-A177-3AD203B41FA5}">
                      <a16:colId xmlns:a16="http://schemas.microsoft.com/office/drawing/2014/main" val="387196623"/>
                    </a:ext>
                  </a:extLst>
                </a:gridCol>
                <a:gridCol w="581932">
                  <a:extLst>
                    <a:ext uri="{9D8B030D-6E8A-4147-A177-3AD203B41FA5}">
                      <a16:colId xmlns:a16="http://schemas.microsoft.com/office/drawing/2014/main" val="2787809732"/>
                    </a:ext>
                  </a:extLst>
                </a:gridCol>
                <a:gridCol w="581932">
                  <a:extLst>
                    <a:ext uri="{9D8B030D-6E8A-4147-A177-3AD203B41FA5}">
                      <a16:colId xmlns:a16="http://schemas.microsoft.com/office/drawing/2014/main" val="426668931"/>
                    </a:ext>
                  </a:extLst>
                </a:gridCol>
                <a:gridCol w="581932">
                  <a:extLst>
                    <a:ext uri="{9D8B030D-6E8A-4147-A177-3AD203B41FA5}">
                      <a16:colId xmlns:a16="http://schemas.microsoft.com/office/drawing/2014/main" val="3091105473"/>
                    </a:ext>
                  </a:extLst>
                </a:gridCol>
              </a:tblGrid>
              <a:tr h="370840">
                <a:tc>
                  <a:txBody>
                    <a:bodyPr/>
                    <a:lstStyle/>
                    <a:p>
                      <a:r>
                        <a:rPr lang="en-AU"/>
                        <a:t>B</a:t>
                      </a:r>
                    </a:p>
                  </a:txBody>
                  <a:tcPr/>
                </a:tc>
                <a:tc>
                  <a:txBody>
                    <a:bodyPr/>
                    <a:lstStyle/>
                    <a:p>
                      <a:r>
                        <a:rPr lang="en-AU"/>
                        <a:t>20</a:t>
                      </a:r>
                    </a:p>
                  </a:txBody>
                  <a:tcPr/>
                </a:tc>
                <a:tc>
                  <a:txBody>
                    <a:bodyPr/>
                    <a:lstStyle/>
                    <a:p>
                      <a:r>
                        <a:rPr lang="en-AU"/>
                        <a:t>40</a:t>
                      </a:r>
                    </a:p>
                  </a:txBody>
                  <a:tcPr/>
                </a:tc>
                <a:tc>
                  <a:txBody>
                    <a:bodyPr/>
                    <a:lstStyle/>
                    <a:p>
                      <a:r>
                        <a:rPr lang="en-AU"/>
                        <a:t>80</a:t>
                      </a:r>
                    </a:p>
                  </a:txBody>
                  <a:tcPr/>
                </a:tc>
                <a:extLst>
                  <a:ext uri="{0D108BD9-81ED-4DB2-BD59-A6C34878D82A}">
                    <a16:rowId xmlns:a16="http://schemas.microsoft.com/office/drawing/2014/main" val="1400576027"/>
                  </a:ext>
                </a:extLst>
              </a:tr>
              <a:tr h="370840">
                <a:tc>
                  <a:txBody>
                    <a:bodyPr/>
                    <a:lstStyle/>
                    <a:p>
                      <a:r>
                        <a:rPr lang="en-AU"/>
                        <a:t>M</a:t>
                      </a:r>
                    </a:p>
                  </a:txBody>
                  <a:tcPr/>
                </a:tc>
                <a:tc>
                  <a:txBody>
                    <a:bodyPr/>
                    <a:lstStyle/>
                    <a:p>
                      <a:r>
                        <a:rPr lang="en-AU"/>
                        <a:t>30</a:t>
                      </a:r>
                    </a:p>
                  </a:txBody>
                  <a:tcPr/>
                </a:tc>
                <a:tc>
                  <a:txBody>
                    <a:bodyPr/>
                    <a:lstStyle/>
                    <a:p>
                      <a:r>
                        <a:rPr lang="en-AU"/>
                        <a:t>15</a:t>
                      </a:r>
                    </a:p>
                  </a:txBody>
                  <a:tcPr/>
                </a:tc>
                <a:tc>
                  <a:txBody>
                    <a:bodyPr/>
                    <a:lstStyle/>
                    <a:p>
                      <a:r>
                        <a:rPr lang="en-AU" dirty="0"/>
                        <a:t>7.5</a:t>
                      </a:r>
                    </a:p>
                  </a:txBody>
                  <a:tcPr/>
                </a:tc>
                <a:extLst>
                  <a:ext uri="{0D108BD9-81ED-4DB2-BD59-A6C34878D82A}">
                    <a16:rowId xmlns:a16="http://schemas.microsoft.com/office/drawing/2014/main" val="3739291948"/>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38727D-60E4-8F7A-AFD7-DB7F9118ACF7}"/>
                  </a:ext>
                </a:extLst>
              </p:cNvPr>
              <p:cNvSpPr txBox="1"/>
              <p:nvPr/>
            </p:nvSpPr>
            <p:spPr>
              <a:xfrm>
                <a:off x="4084320" y="1617074"/>
                <a:ext cx="3135086" cy="1183008"/>
              </a:xfrm>
              <a:prstGeom prst="rect">
                <a:avLst/>
              </a:prstGeom>
              <a:noFill/>
            </p:spPr>
            <p:txBody>
              <a:bodyPr wrap="square" lIns="0" tIns="0" rIns="0" bIns="0" rtlCol="0">
                <a:noAutofit/>
              </a:bodyPr>
              <a:lstStyle/>
              <a:p>
                <a:pPr marL="342900" indent="-342900">
                  <a:buFont typeface="+mj-lt"/>
                  <a:buAutoNum type="alphaLcParenR" startAt="3"/>
                </a:pPr>
                <a14:m>
                  <m:oMath xmlns:m="http://schemas.openxmlformats.org/officeDocument/2006/math">
                    <m:r>
                      <a:rPr lang="en-AU" sz="1800" b="0" i="1" smtClean="0">
                        <a:latin typeface="Cambria Math" panose="02040503050406030204" pitchFamily="18" charset="0"/>
                      </a:rPr>
                      <m:t>𝑀</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600</m:t>
                        </m:r>
                      </m:num>
                      <m:den>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𝐵</m:t>
                            </m:r>
                          </m:num>
                          <m:den>
                            <m:r>
                              <a:rPr lang="en-AU" sz="1800" b="0" i="1" smtClean="0">
                                <a:latin typeface="Cambria Math" panose="02040503050406030204" pitchFamily="18" charset="0"/>
                              </a:rPr>
                              <m:t>1.5</m:t>
                            </m:r>
                          </m:den>
                        </m:f>
                      </m:den>
                    </m:f>
                  </m:oMath>
                </a14:m>
                <a:br>
                  <a:rPr lang="en-AU" sz="1800" b="0" i="1">
                    <a:latin typeface="Cambria Math" panose="02040503050406030204" pitchFamily="18" charset="0"/>
                  </a:rPr>
                </a:br>
                <a14:m>
                  <m:oMath xmlns:m="http://schemas.openxmlformats.org/officeDocument/2006/math">
                    <m:r>
                      <a:rPr lang="en-AU" sz="1800" b="0" i="1" smtClean="0">
                        <a:latin typeface="Cambria Math" panose="02040503050406030204" pitchFamily="18" charset="0"/>
                      </a:rPr>
                      <m:t>𝑀</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900</m:t>
                        </m:r>
                      </m:num>
                      <m:den>
                        <m:r>
                          <a:rPr lang="en-AU" sz="1800" b="0" i="1" smtClean="0">
                            <a:latin typeface="Cambria Math" panose="02040503050406030204" pitchFamily="18" charset="0"/>
                          </a:rPr>
                          <m:t>𝐵</m:t>
                        </m:r>
                      </m:den>
                    </m:f>
                  </m:oMath>
                </a14:m>
                <a:endParaRPr lang="en-AU" sz="1800" i="1">
                  <a:latin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1B38727D-60E4-8F7A-AFD7-DB7F9118ACF7}"/>
                  </a:ext>
                </a:extLst>
              </p:cNvPr>
              <p:cNvSpPr txBox="1">
                <a:spLocks noRot="1" noChangeAspect="1" noMove="1" noResize="1" noEditPoints="1" noAdjustHandles="1" noChangeArrowheads="1" noChangeShapeType="1" noTextEdit="1"/>
              </p:cNvSpPr>
              <p:nvPr/>
            </p:nvSpPr>
            <p:spPr>
              <a:xfrm>
                <a:off x="4084320" y="1617074"/>
                <a:ext cx="3135086" cy="1183008"/>
              </a:xfrm>
              <a:prstGeom prst="rect">
                <a:avLst/>
              </a:prstGeom>
              <a:blipFill>
                <a:blip r:embed="rId3"/>
                <a:stretch>
                  <a:fillRect l="-4280" t="-1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61E194A-3082-C48F-E404-A38DA8B248F3}"/>
                  </a:ext>
                </a:extLst>
              </p:cNvPr>
              <p:cNvSpPr txBox="1"/>
              <p:nvPr/>
            </p:nvSpPr>
            <p:spPr>
              <a:xfrm>
                <a:off x="4084320" y="3199499"/>
                <a:ext cx="3135086" cy="3316501"/>
              </a:xfrm>
              <a:prstGeom prst="rect">
                <a:avLst/>
              </a:prstGeom>
              <a:noFill/>
            </p:spPr>
            <p:txBody>
              <a:bodyPr wrap="square" lIns="0" tIns="0" rIns="0" bIns="0" rtlCol="0">
                <a:noAutofit/>
              </a:bodyPr>
              <a:lstStyle/>
              <a:p>
                <a:pPr marL="342900" indent="-342900">
                  <a:lnSpc>
                    <a:spcPct val="150000"/>
                  </a:lnSpc>
                  <a:buFont typeface="+mj-lt"/>
                  <a:buAutoNum type="alphaLcParenR" startAt="4"/>
                </a:pPr>
                <a14:m>
                  <m:oMath xmlns:m="http://schemas.openxmlformats.org/officeDocument/2006/math">
                    <m:r>
                      <a:rPr lang="en-AU" sz="1800" b="0" i="1" dirty="0" smtClean="0">
                        <a:latin typeface="Cambria Math" panose="02040503050406030204" pitchFamily="18" charset="0"/>
                      </a:rPr>
                      <m:t>𝐵</m:t>
                    </m:r>
                    <m:r>
                      <a:rPr lang="en-AU" sz="1800" b="0" i="1" dirty="0" smtClean="0">
                        <a:latin typeface="Cambria Math" panose="02040503050406030204" pitchFamily="18" charset="0"/>
                      </a:rPr>
                      <m:t>=</m:t>
                    </m:r>
                    <m:f>
                      <m:fPr>
                        <m:ctrlPr>
                          <a:rPr lang="en-AU" sz="1800" b="0" i="1" dirty="0" smtClean="0">
                            <a:latin typeface="Cambria Math" panose="02040503050406030204" pitchFamily="18" charset="0"/>
                          </a:rPr>
                        </m:ctrlPr>
                      </m:fPr>
                      <m:num>
                        <m:r>
                          <a:rPr lang="en-AU" sz="1800" b="0" i="1" dirty="0" smtClean="0">
                            <a:latin typeface="Cambria Math" panose="02040503050406030204" pitchFamily="18" charset="0"/>
                          </a:rPr>
                          <m:t>𝑘</m:t>
                        </m:r>
                      </m:num>
                      <m:den>
                        <m:sSup>
                          <m:sSupPr>
                            <m:ctrlPr>
                              <a:rPr lang="en-AU" sz="1800" b="0" i="1" dirty="0" smtClean="0">
                                <a:latin typeface="Cambria Math" panose="02040503050406030204" pitchFamily="18" charset="0"/>
                              </a:rPr>
                            </m:ctrlPr>
                          </m:sSupPr>
                          <m:e>
                            <m:r>
                              <a:rPr lang="en-AU" sz="1800" b="0" i="1" dirty="0" smtClean="0">
                                <a:latin typeface="Cambria Math" panose="02040503050406030204" pitchFamily="18" charset="0"/>
                              </a:rPr>
                              <m:t>𝐿</m:t>
                            </m:r>
                          </m:e>
                          <m:sup>
                            <m:r>
                              <a:rPr lang="en-AU" sz="1800" b="0" i="1" dirty="0" smtClean="0">
                                <a:latin typeface="Cambria Math" panose="02040503050406030204" pitchFamily="18" charset="0"/>
                              </a:rPr>
                              <m:t>2</m:t>
                            </m:r>
                          </m:sup>
                        </m:sSup>
                      </m:den>
                    </m:f>
                  </m:oMath>
                </a14:m>
                <a:br>
                  <a:rPr lang="en-AU" sz="1800" b="0" i="1">
                    <a:latin typeface="Cambria Math" panose="02040503050406030204" pitchFamily="18" charset="0"/>
                  </a:rPr>
                </a:br>
                <a14:m>
                  <m:oMath xmlns:m="http://schemas.openxmlformats.org/officeDocument/2006/math">
                    <m:r>
                      <a:rPr lang="en-AU" sz="1800" b="0" i="1" dirty="0" smtClean="0">
                        <a:latin typeface="Cambria Math" panose="02040503050406030204" pitchFamily="18" charset="0"/>
                      </a:rPr>
                      <m:t>𝑀</m:t>
                    </m:r>
                    <m:r>
                      <a:rPr lang="en-AU" sz="1800" b="0" i="1" dirty="0" smtClean="0">
                        <a:latin typeface="Cambria Math" panose="02040503050406030204" pitchFamily="18" charset="0"/>
                      </a:rPr>
                      <m:t>=</m:t>
                    </m:r>
                    <m:f>
                      <m:fPr>
                        <m:ctrlPr>
                          <a:rPr lang="en-AU" sz="1800" b="0" i="1" dirty="0" smtClean="0">
                            <a:latin typeface="Cambria Math" panose="02040503050406030204" pitchFamily="18" charset="0"/>
                          </a:rPr>
                        </m:ctrlPr>
                      </m:fPr>
                      <m:num>
                        <m:r>
                          <a:rPr lang="en-AU" sz="1800" b="0" i="1" dirty="0" smtClean="0">
                            <a:latin typeface="Cambria Math" panose="02040503050406030204" pitchFamily="18" charset="0"/>
                          </a:rPr>
                          <m:t>900</m:t>
                        </m:r>
                      </m:num>
                      <m:den>
                        <m:f>
                          <m:fPr>
                            <m:ctrlPr>
                              <a:rPr lang="en-AU" sz="1800" b="0" i="1" dirty="0" smtClean="0">
                                <a:latin typeface="Cambria Math" panose="02040503050406030204" pitchFamily="18" charset="0"/>
                              </a:rPr>
                            </m:ctrlPr>
                          </m:fPr>
                          <m:num>
                            <m:r>
                              <a:rPr lang="en-AU" sz="1800" b="0" i="1" dirty="0" smtClean="0">
                                <a:latin typeface="Cambria Math" panose="02040503050406030204" pitchFamily="18" charset="0"/>
                              </a:rPr>
                              <m:t>𝑘</m:t>
                            </m:r>
                          </m:num>
                          <m:den>
                            <m:sSup>
                              <m:sSupPr>
                                <m:ctrlPr>
                                  <a:rPr lang="en-AU" sz="1800" b="0" i="1" dirty="0" smtClean="0">
                                    <a:latin typeface="Cambria Math" panose="02040503050406030204" pitchFamily="18" charset="0"/>
                                  </a:rPr>
                                </m:ctrlPr>
                              </m:sSupPr>
                              <m:e>
                                <m:r>
                                  <a:rPr lang="en-AU" sz="1800" b="0" i="1" dirty="0" smtClean="0">
                                    <a:latin typeface="Cambria Math" panose="02040503050406030204" pitchFamily="18" charset="0"/>
                                  </a:rPr>
                                  <m:t>𝐿</m:t>
                                </m:r>
                              </m:e>
                              <m:sup>
                                <m:r>
                                  <a:rPr lang="en-AU" sz="1800" b="0" i="1" dirty="0" smtClean="0">
                                    <a:latin typeface="Cambria Math" panose="02040503050406030204" pitchFamily="18" charset="0"/>
                                  </a:rPr>
                                  <m:t>2</m:t>
                                </m:r>
                              </m:sup>
                            </m:sSup>
                          </m:den>
                        </m:f>
                      </m:den>
                    </m:f>
                  </m:oMath>
                </a14:m>
                <a:br>
                  <a:rPr lang="en-AU" sz="1800" b="0" i="1">
                    <a:latin typeface="Cambria Math" panose="02040503050406030204" pitchFamily="18" charset="0"/>
                  </a:rPr>
                </a:br>
                <a14:m>
                  <m:oMath xmlns:m="http://schemas.openxmlformats.org/officeDocument/2006/math">
                    <m:r>
                      <a:rPr lang="en-AU" sz="1800" b="0" i="1" dirty="0" smtClean="0">
                        <a:latin typeface="Cambria Math" panose="02040503050406030204" pitchFamily="18" charset="0"/>
                      </a:rPr>
                      <m:t>𝑀</m:t>
                    </m:r>
                    <m:r>
                      <a:rPr lang="en-AU" sz="1800" b="0" i="1" dirty="0" smtClean="0">
                        <a:latin typeface="Cambria Math" panose="02040503050406030204" pitchFamily="18" charset="0"/>
                      </a:rPr>
                      <m:t>=</m:t>
                    </m:r>
                    <m:f>
                      <m:fPr>
                        <m:ctrlPr>
                          <a:rPr lang="en-AU" sz="1800" b="0" i="1" dirty="0" smtClean="0">
                            <a:latin typeface="Cambria Math" panose="02040503050406030204" pitchFamily="18" charset="0"/>
                          </a:rPr>
                        </m:ctrlPr>
                      </m:fPr>
                      <m:num>
                        <m:r>
                          <a:rPr lang="en-AU" sz="1800" b="0" i="1" dirty="0" smtClean="0">
                            <a:latin typeface="Cambria Math" panose="02040503050406030204" pitchFamily="18" charset="0"/>
                          </a:rPr>
                          <m:t>900</m:t>
                        </m:r>
                      </m:num>
                      <m:den>
                        <m:r>
                          <a:rPr lang="en-AU" sz="1800" b="0" i="1" dirty="0" smtClean="0">
                            <a:latin typeface="Cambria Math" panose="02040503050406030204" pitchFamily="18" charset="0"/>
                          </a:rPr>
                          <m:t>𝑘</m:t>
                        </m:r>
                      </m:den>
                    </m:f>
                    <m:sSup>
                      <m:sSupPr>
                        <m:ctrlPr>
                          <a:rPr lang="en-AU" sz="1800" b="0" i="1" dirty="0" smtClean="0">
                            <a:latin typeface="Cambria Math" panose="02040503050406030204" pitchFamily="18" charset="0"/>
                          </a:rPr>
                        </m:ctrlPr>
                      </m:sSupPr>
                      <m:e>
                        <m:r>
                          <a:rPr lang="en-AU" sz="1800" b="0" i="1" dirty="0" smtClean="0">
                            <a:latin typeface="Cambria Math" panose="02040503050406030204" pitchFamily="18" charset="0"/>
                          </a:rPr>
                          <m:t>𝐿</m:t>
                        </m:r>
                      </m:e>
                      <m:sup>
                        <m:r>
                          <a:rPr lang="en-AU" sz="1800" b="0" i="1" dirty="0" smtClean="0">
                            <a:latin typeface="Cambria Math" panose="02040503050406030204" pitchFamily="18" charset="0"/>
                          </a:rPr>
                          <m:t>2</m:t>
                        </m:r>
                      </m:sup>
                    </m:sSup>
                  </m:oMath>
                </a14:m>
                <a:endParaRPr lang="en-AU" sz="1800" b="0" i="1">
                  <a:latin typeface="Cambria Math" panose="02040503050406030204" pitchFamily="18" charset="0"/>
                </a:endParaRPr>
              </a:p>
              <a:p>
                <a:pPr>
                  <a:lnSpc>
                    <a:spcPct val="150000"/>
                  </a:lnSpc>
                </a:pPr>
                <a:r>
                  <a:rPr lang="en-AU" sz="1800">
                    <a:latin typeface="Cambria Math" panose="02040503050406030204" pitchFamily="18" charset="0"/>
                  </a:rPr>
                  <a:t>Thus, </a:t>
                </a:r>
                <a:r>
                  <a:rPr lang="en-AU" sz="1800" i="1">
                    <a:latin typeface="Cambria Math" panose="02040503050406030204" pitchFamily="18" charset="0"/>
                  </a:rPr>
                  <a:t>M </a:t>
                </a:r>
                <a:r>
                  <a:rPr lang="en-AU" sz="1800">
                    <a:latin typeface="Cambria Math" panose="02040503050406030204" pitchFamily="18" charset="0"/>
                  </a:rPr>
                  <a:t>varies directly with </a:t>
                </a:r>
                <a14:m>
                  <m:oMath xmlns:m="http://schemas.openxmlformats.org/officeDocument/2006/math">
                    <m:sSup>
                      <m:sSupPr>
                        <m:ctrlPr>
                          <a:rPr lang="en-AU" sz="1800" i="1" dirty="0" smtClean="0">
                            <a:latin typeface="Cambria Math" panose="02040503050406030204" pitchFamily="18" charset="0"/>
                          </a:rPr>
                        </m:ctrlPr>
                      </m:sSupPr>
                      <m:e>
                        <m:r>
                          <a:rPr lang="en-AU" sz="1800" i="1" dirty="0" smtClean="0">
                            <a:latin typeface="Cambria Math" panose="02040503050406030204" pitchFamily="18" charset="0"/>
                          </a:rPr>
                          <m:t>𝐿</m:t>
                        </m:r>
                      </m:e>
                      <m:sup>
                        <m:r>
                          <a:rPr lang="en-AU" sz="1800" i="1" dirty="0" smtClean="0">
                            <a:latin typeface="Cambria Math" panose="02040503050406030204" pitchFamily="18" charset="0"/>
                          </a:rPr>
                          <m:t>2</m:t>
                        </m:r>
                      </m:sup>
                    </m:sSup>
                    <m:r>
                      <a:rPr lang="en-AU" sz="1800" b="0" i="1" dirty="0" smtClean="0">
                        <a:latin typeface="Cambria Math" panose="02040503050406030204" pitchFamily="18" charset="0"/>
                      </a:rPr>
                      <m:t> </m:t>
                    </m:r>
                  </m:oMath>
                </a14:m>
                <a:endParaRPr lang="en-AU" sz="1800">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661E194A-3082-C48F-E404-A38DA8B248F3}"/>
                  </a:ext>
                </a:extLst>
              </p:cNvPr>
              <p:cNvSpPr txBox="1">
                <a:spLocks noRot="1" noChangeAspect="1" noMove="1" noResize="1" noEditPoints="1" noAdjustHandles="1" noChangeArrowheads="1" noChangeShapeType="1" noTextEdit="1"/>
              </p:cNvSpPr>
              <p:nvPr/>
            </p:nvSpPr>
            <p:spPr>
              <a:xfrm>
                <a:off x="4084320" y="3199499"/>
                <a:ext cx="3135086" cy="3316501"/>
              </a:xfrm>
              <a:prstGeom prst="rect">
                <a:avLst/>
              </a:prstGeom>
              <a:blipFill>
                <a:blip r:embed="rId4"/>
                <a:stretch>
                  <a:fillRect l="-4475"/>
                </a:stretch>
              </a:blipFill>
            </p:spPr>
            <p:txBody>
              <a:bodyPr/>
              <a:lstStyle/>
              <a:p>
                <a:r>
                  <a:rPr lang="en-US">
                    <a:noFill/>
                  </a:rPr>
                  <a:t> </a:t>
                </a:r>
              </a:p>
            </p:txBody>
          </p:sp>
        </mc:Fallback>
      </mc:AlternateContent>
      <p:pic>
        <p:nvPicPr>
          <p:cNvPr id="7" name="Picture 6" descr="A graph of the inverse relationship of Brightness compared to battery life.">
            <a:extLst>
              <a:ext uri="{FF2B5EF4-FFF2-40B4-BE49-F238E27FC236}">
                <a16:creationId xmlns:a16="http://schemas.microsoft.com/office/drawing/2014/main" id="{C996CD38-E809-DBFB-AEA9-D494AC46C812}"/>
              </a:ext>
            </a:extLst>
          </p:cNvPr>
          <p:cNvPicPr>
            <a:picLocks noChangeAspect="1"/>
          </p:cNvPicPr>
          <p:nvPr/>
        </p:nvPicPr>
        <p:blipFill>
          <a:blip r:embed="rId5"/>
          <a:stretch>
            <a:fillRect/>
          </a:stretch>
        </p:blipFill>
        <p:spPr>
          <a:xfrm>
            <a:off x="7219406" y="2566576"/>
            <a:ext cx="4474029" cy="2982686"/>
          </a:xfrm>
          <a:prstGeom prst="rect">
            <a:avLst/>
          </a:prstGeom>
        </p:spPr>
      </p:pic>
      <p:sp>
        <p:nvSpPr>
          <p:cNvPr id="2" name="Slide Number Placeholder 1">
            <a:extLst>
              <a:ext uri="{FF2B5EF4-FFF2-40B4-BE49-F238E27FC236}">
                <a16:creationId xmlns:a16="http://schemas.microsoft.com/office/drawing/2014/main" id="{56D19970-111A-C8F9-097F-F5DD6F8A76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55486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Advanced 11–12 Syllabus</a:t>
            </a:r>
            <a:r>
              <a:rPr lang="en-AU">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F6DA-CDA7-79F8-A4DF-3707E18EB770}"/>
              </a:ext>
            </a:extLst>
          </p:cNvPr>
          <p:cNvSpPr>
            <a:spLocks noGrp="1"/>
          </p:cNvSpPr>
          <p:nvPr>
            <p:ph type="title"/>
          </p:nvPr>
        </p:nvSpPr>
        <p:spPr/>
        <p:txBody>
          <a:bodyPr/>
          <a:lstStyle/>
          <a:p>
            <a:r>
              <a:rPr lang="en-AU"/>
              <a:t>Which one doesn’t belong</a:t>
            </a:r>
          </a:p>
        </p:txBody>
      </p:sp>
      <p:sp>
        <p:nvSpPr>
          <p:cNvPr id="5" name="Text Placeholder 4">
            <a:extLst>
              <a:ext uri="{FF2B5EF4-FFF2-40B4-BE49-F238E27FC236}">
                <a16:creationId xmlns:a16="http://schemas.microsoft.com/office/drawing/2014/main" id="{E65FA684-7633-2323-4161-531782A9C557}"/>
              </a:ext>
            </a:extLst>
          </p:cNvPr>
          <p:cNvSpPr>
            <a:spLocks noGrp="1"/>
          </p:cNvSpPr>
          <p:nvPr>
            <p:ph type="body" sz="quarter" idx="18"/>
          </p:nvPr>
        </p:nvSpPr>
        <p:spPr/>
        <p:txBody>
          <a:bodyPr/>
          <a:lstStyle/>
          <a:p>
            <a:r>
              <a:rPr lang="en-AU"/>
              <a:t>Consider the items below</a:t>
            </a:r>
          </a:p>
        </p:txBody>
      </p:sp>
      <mc:AlternateContent xmlns:mc="http://schemas.openxmlformats.org/markup-compatibility/2006" xmlns:a14="http://schemas.microsoft.com/office/drawing/2010/main">
        <mc:Choice Requires="a14">
          <p:graphicFrame>
            <p:nvGraphicFramePr>
              <p:cNvPr id="9" name="Table 8" descr="A table for which one doesn't belong. ">
                <a:extLst>
                  <a:ext uri="{FF2B5EF4-FFF2-40B4-BE49-F238E27FC236}">
                    <a16:creationId xmlns:a16="http://schemas.microsoft.com/office/drawing/2014/main" id="{3F200415-7ECB-CB6D-BD06-2EFCBD573817}"/>
                  </a:ext>
                </a:extLst>
              </p:cNvPr>
              <p:cNvGraphicFramePr>
                <a:graphicFrameLocks noGrp="1"/>
              </p:cNvGraphicFramePr>
              <p:nvPr>
                <p:extLst>
                  <p:ext uri="{D42A27DB-BD31-4B8C-83A1-F6EECF244321}">
                    <p14:modId xmlns:p14="http://schemas.microsoft.com/office/powerpoint/2010/main" val="3494913932"/>
                  </p:ext>
                </p:extLst>
              </p:nvPr>
            </p:nvGraphicFramePr>
            <p:xfrm>
              <a:off x="359998" y="1567086"/>
              <a:ext cx="11472002" cy="4820669"/>
            </p:xfrm>
            <a:graphic>
              <a:graphicData uri="http://schemas.openxmlformats.org/drawingml/2006/table">
                <a:tbl>
                  <a:tblPr firstRow="1" bandRow="1">
                    <a:tableStyleId>{5A111915-BE36-4E01-A7E5-04B1672EAD32}</a:tableStyleId>
                  </a:tblPr>
                  <a:tblGrid>
                    <a:gridCol w="5736001">
                      <a:extLst>
                        <a:ext uri="{9D8B030D-6E8A-4147-A177-3AD203B41FA5}">
                          <a16:colId xmlns:a16="http://schemas.microsoft.com/office/drawing/2014/main" val="4125133005"/>
                        </a:ext>
                      </a:extLst>
                    </a:gridCol>
                    <a:gridCol w="5736001">
                      <a:extLst>
                        <a:ext uri="{9D8B030D-6E8A-4147-A177-3AD203B41FA5}">
                          <a16:colId xmlns:a16="http://schemas.microsoft.com/office/drawing/2014/main" val="382818012"/>
                        </a:ext>
                      </a:extLst>
                    </a:gridCol>
                  </a:tblGrid>
                  <a:tr h="1851412">
                    <a:tc>
                      <a:txBody>
                        <a:bodyPr/>
                        <a:lstStyle/>
                        <a:p>
                          <a:pPr algn="l">
                            <a:lnSpc>
                              <a:spcPct val="150000"/>
                            </a:lnSpc>
                          </a:pPr>
                          <a14:m>
                            <m:oMathPara xmlns:m="http://schemas.openxmlformats.org/officeDocument/2006/math">
                              <m:oMathParaPr>
                                <m:jc m:val="center"/>
                              </m:oMathParaPr>
                              <m:oMath xmlns:m="http://schemas.openxmlformats.org/officeDocument/2006/math">
                                <m:r>
                                  <a:rPr lang="en-AU" sz="4800" b="0" i="1" smtClean="0">
                                    <a:solidFill>
                                      <a:schemeClr val="tx1"/>
                                    </a:solidFill>
                                    <a:latin typeface="Cambria Math" panose="02040503050406030204" pitchFamily="18" charset="0"/>
                                  </a:rPr>
                                  <m:t>𝑉</m:t>
                                </m:r>
                                <m:r>
                                  <a:rPr lang="en-AU" sz="4800" b="0" i="1" smtClean="0">
                                    <a:solidFill>
                                      <a:schemeClr val="tx1"/>
                                    </a:solidFill>
                                    <a:latin typeface="Cambria Math" panose="02040503050406030204" pitchFamily="18" charset="0"/>
                                  </a:rPr>
                                  <m:t>=</m:t>
                                </m:r>
                                <m:r>
                                  <a:rPr lang="en-AU" sz="4800" b="0" i="1" smtClean="0">
                                    <a:solidFill>
                                      <a:schemeClr val="tx1"/>
                                    </a:solidFill>
                                    <a:latin typeface="Cambria Math" panose="02040503050406030204" pitchFamily="18" charset="0"/>
                                  </a:rPr>
                                  <m:t>1</m:t>
                                </m:r>
                                <m:r>
                                  <a:rPr lang="en-AU" sz="4800" b="0" i="1" smtClean="0">
                                    <a:solidFill>
                                      <a:schemeClr val="tx1"/>
                                    </a:solidFill>
                                    <a:latin typeface="Cambria Math" panose="02040503050406030204" pitchFamily="18" charset="0"/>
                                  </a:rPr>
                                  <m:t>.</m:t>
                                </m:r>
                                <m:r>
                                  <a:rPr lang="en-AU" sz="4800" b="0" i="1" smtClean="0">
                                    <a:solidFill>
                                      <a:schemeClr val="tx1"/>
                                    </a:solidFill>
                                    <a:latin typeface="Cambria Math" panose="02040503050406030204" pitchFamily="18" charset="0"/>
                                  </a:rPr>
                                  <m:t>2</m:t>
                                </m:r>
                                <m:r>
                                  <a:rPr lang="en-AU" sz="4800" b="0" i="1" smtClean="0">
                                    <a:solidFill>
                                      <a:schemeClr val="tx1"/>
                                    </a:solidFill>
                                    <a:latin typeface="Cambria Math" panose="02040503050406030204" pitchFamily="18" charset="0"/>
                                  </a:rPr>
                                  <m:t>𝑑</m:t>
                                </m:r>
                              </m:oMath>
                            </m:oMathPara>
                          </a14:m>
                          <a:endParaRPr lang="en-AU" sz="4800">
                            <a:solidFill>
                              <a:schemeClr val="tx1"/>
                            </a:solidFill>
                          </a:endParaRPr>
                        </a:p>
                        <a:p>
                          <a:pPr algn="l">
                            <a:lnSpc>
                              <a:spcPct val="150000"/>
                            </a:lnSpc>
                          </a:pPr>
                          <a:r>
                            <a:rPr lang="en-AU" sz="2000" b="0">
                              <a:solidFill>
                                <a:schemeClr val="tx1"/>
                              </a:solidFill>
                            </a:rPr>
                            <a:t>Where </a:t>
                          </a:r>
                          <a14:m>
                            <m:oMath xmlns:m="http://schemas.openxmlformats.org/officeDocument/2006/math">
                              <m:r>
                                <a:rPr lang="en-AU" sz="2000" b="0" i="1" dirty="0" smtClean="0">
                                  <a:solidFill>
                                    <a:schemeClr val="tx1"/>
                                  </a:solidFill>
                                  <a:latin typeface="Cambria Math" panose="02040503050406030204" pitchFamily="18" charset="0"/>
                                </a:rPr>
                                <m:t>𝑉</m:t>
                              </m:r>
                            </m:oMath>
                          </a14:m>
                          <a:r>
                            <a:rPr lang="en-AU" sz="2000" b="0">
                              <a:solidFill>
                                <a:schemeClr val="tx1"/>
                              </a:solidFill>
                            </a:rPr>
                            <a:t> is the volume of air in the syringe and </a:t>
                          </a:r>
                          <a14:m>
                            <m:oMath xmlns:m="http://schemas.openxmlformats.org/officeDocument/2006/math">
                              <m:r>
                                <a:rPr lang="en-AU" sz="2000" b="0" i="1" dirty="0" smtClean="0">
                                  <a:solidFill>
                                    <a:schemeClr val="tx1"/>
                                  </a:solidFill>
                                  <a:latin typeface="Cambria Math" panose="02040503050406030204" pitchFamily="18" charset="0"/>
                                </a:rPr>
                                <m:t>𝑑</m:t>
                              </m:r>
                            </m:oMath>
                          </a14:m>
                          <a:r>
                            <a:rPr lang="en-AU" sz="2000" b="0">
                              <a:solidFill>
                                <a:schemeClr val="tx1"/>
                              </a:solidFill>
                            </a:rPr>
                            <a:t> is the distance the plunger is from the end of the syringe.</a:t>
                          </a:r>
                        </a:p>
                      </a:txBody>
                      <a:tcPr marL="180000" marR="180000" marT="180000" marB="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6855555"/>
                      </a:ext>
                    </a:extLst>
                  </a:tr>
                  <a:tr h="2048240">
                    <a:tc>
                      <a:txBody>
                        <a:bodyPr/>
                        <a:lstStyle/>
                        <a:p>
                          <a:pPr algn="l">
                            <a:lnSpc>
                              <a:spcPct val="150000"/>
                            </a:lnSpc>
                          </a:pPr>
                          <a:r>
                            <a:rPr lang="en-AU" sz="2000" i="0"/>
                            <a:t>For students to be involved in the experiment, the teacher will need 1 plastic syringe for every 2 students. </a:t>
                          </a:r>
                        </a:p>
                      </a:txBody>
                      <a:tcPr marL="180000" marR="180000" marT="180000" marB="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4606171"/>
                      </a:ext>
                    </a:extLst>
                  </a:tr>
                </a:tbl>
              </a:graphicData>
            </a:graphic>
          </p:graphicFrame>
        </mc:Choice>
        <mc:Fallback xmlns="">
          <p:graphicFrame>
            <p:nvGraphicFramePr>
              <p:cNvPr id="9" name="Table 8" descr="A table for which one doesn't belong. ">
                <a:extLst>
                  <a:ext uri="{FF2B5EF4-FFF2-40B4-BE49-F238E27FC236}">
                    <a16:creationId xmlns:a16="http://schemas.microsoft.com/office/drawing/2014/main" id="{3F200415-7ECB-CB6D-BD06-2EFCBD573817}"/>
                  </a:ext>
                </a:extLst>
              </p:cNvPr>
              <p:cNvGraphicFramePr>
                <a:graphicFrameLocks noGrp="1"/>
              </p:cNvGraphicFramePr>
              <p:nvPr>
                <p:extLst>
                  <p:ext uri="{D42A27DB-BD31-4B8C-83A1-F6EECF244321}">
                    <p14:modId xmlns:p14="http://schemas.microsoft.com/office/powerpoint/2010/main" val="3494913932"/>
                  </p:ext>
                </p:extLst>
              </p:nvPr>
            </p:nvGraphicFramePr>
            <p:xfrm>
              <a:off x="359998" y="1567086"/>
              <a:ext cx="11472002" cy="4820669"/>
            </p:xfrm>
            <a:graphic>
              <a:graphicData uri="http://schemas.openxmlformats.org/drawingml/2006/table">
                <a:tbl>
                  <a:tblPr firstRow="1" bandRow="1">
                    <a:tableStyleId>{5A111915-BE36-4E01-A7E5-04B1672EAD32}</a:tableStyleId>
                  </a:tblPr>
                  <a:tblGrid>
                    <a:gridCol w="5736001">
                      <a:extLst>
                        <a:ext uri="{9D8B030D-6E8A-4147-A177-3AD203B41FA5}">
                          <a16:colId xmlns:a16="http://schemas.microsoft.com/office/drawing/2014/main" val="4125133005"/>
                        </a:ext>
                      </a:extLst>
                    </a:gridCol>
                    <a:gridCol w="5736001">
                      <a:extLst>
                        <a:ext uri="{9D8B030D-6E8A-4147-A177-3AD203B41FA5}">
                          <a16:colId xmlns:a16="http://schemas.microsoft.com/office/drawing/2014/main" val="382818012"/>
                        </a:ext>
                      </a:extLst>
                    </a:gridCol>
                  </a:tblGrid>
                  <a:tr h="2772429">
                    <a:tc>
                      <a:txBody>
                        <a:bodyPr/>
                        <a:lstStyle/>
                        <a:p>
                          <a:endParaRPr lang="en-US"/>
                        </a:p>
                      </a:txBody>
                      <a:tcPr marL="180000" marR="180000" marT="180000" marB="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6" t="-220" r="-100319" b="-74286"/>
                          </a:stretch>
                        </a:blipFill>
                      </a:tcPr>
                    </a:tc>
                    <a:tc>
                      <a:txBody>
                        <a:bodyPr/>
                        <a:lstStyle/>
                        <a:p>
                          <a:endParaRPr lang="en-A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6855555"/>
                      </a:ext>
                    </a:extLst>
                  </a:tr>
                  <a:tr h="2048240">
                    <a:tc>
                      <a:txBody>
                        <a:bodyPr/>
                        <a:lstStyle/>
                        <a:p>
                          <a:pPr algn="l">
                            <a:lnSpc>
                              <a:spcPct val="150000"/>
                            </a:lnSpc>
                          </a:pPr>
                          <a:r>
                            <a:rPr lang="en-AU" sz="2000" i="0"/>
                            <a:t>For students to be involved in the experiment, the teacher will need 1 plastic syringe for every 2 students. </a:t>
                          </a:r>
                        </a:p>
                      </a:txBody>
                      <a:tcPr marL="180000" marR="180000" marT="180000" marB="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4606171"/>
                      </a:ext>
                    </a:extLst>
                  </a:tr>
                </a:tbl>
              </a:graphicData>
            </a:graphic>
          </p:graphicFrame>
        </mc:Fallback>
      </mc:AlternateContent>
      <p:pic>
        <p:nvPicPr>
          <p:cNvPr id="14" name="Picture 13" descr="A linear direct variation graph comparing the independent variable, number of syringes, with the dependent variable, number of marshmallows. The gradient rises 1 box for each 1 box across. No scale is provided.">
            <a:extLst>
              <a:ext uri="{FF2B5EF4-FFF2-40B4-BE49-F238E27FC236}">
                <a16:creationId xmlns:a16="http://schemas.microsoft.com/office/drawing/2014/main" id="{82B3D834-949D-8101-5987-B254A05BD8CF}"/>
              </a:ext>
            </a:extLst>
          </p:cNvPr>
          <p:cNvPicPr>
            <a:picLocks noChangeAspect="1"/>
          </p:cNvPicPr>
          <p:nvPr/>
        </p:nvPicPr>
        <p:blipFill>
          <a:blip r:embed="rId4"/>
          <a:stretch>
            <a:fillRect/>
          </a:stretch>
        </p:blipFill>
        <p:spPr>
          <a:xfrm>
            <a:off x="7058025" y="1954020"/>
            <a:ext cx="2911136" cy="2127977"/>
          </a:xfrm>
          <a:prstGeom prst="rect">
            <a:avLst/>
          </a:prstGeom>
        </p:spPr>
      </p:pic>
      <p:pic>
        <p:nvPicPr>
          <p:cNvPr id="7" name="Picture 6" descr="A table of values comparing the independent variable V with the dependent variable P. When V = 30, P = 200. When V = 40, P = 150. When V = 50, P = 120. When V = 60, P = 100.">
            <a:extLst>
              <a:ext uri="{FF2B5EF4-FFF2-40B4-BE49-F238E27FC236}">
                <a16:creationId xmlns:a16="http://schemas.microsoft.com/office/drawing/2014/main" id="{6102D0A2-24BD-C3C0-65E8-93BD1DA5A949}"/>
              </a:ext>
            </a:extLst>
          </p:cNvPr>
          <p:cNvPicPr>
            <a:picLocks noChangeAspect="1"/>
          </p:cNvPicPr>
          <p:nvPr/>
        </p:nvPicPr>
        <p:blipFill>
          <a:blip r:embed="rId5"/>
          <a:stretch>
            <a:fillRect/>
          </a:stretch>
        </p:blipFill>
        <p:spPr>
          <a:xfrm>
            <a:off x="6361202" y="4965790"/>
            <a:ext cx="5237003" cy="1163276"/>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09791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mj-lt"/>
                    <a:cs typeface="Arial" panose="020B0604020202020204" pitchFamily="34" charset="0"/>
                  </a:rPr>
                  <a:t>Learning intention</a:t>
                </a:r>
                <a:endParaRPr lang="en-AU" sz="20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To be able to solve problems when one quantity varies inversely with another.</a:t>
                </a:r>
              </a:p>
              <a:p>
                <a:pPr>
                  <a:lnSpc>
                    <a:spcPct val="150000"/>
                  </a:lnSpc>
                  <a:spcAft>
                    <a:spcPts val="600"/>
                  </a:spcAft>
                </a:pPr>
                <a:r>
                  <a:rPr lang="en-AU" sz="2000" b="1">
                    <a:solidFill>
                      <a:schemeClr val="accent1"/>
                    </a:solidFill>
                    <a:cs typeface="Arial" panose="020B0604020202020204" pitchFamily="34" charset="0"/>
                  </a:rPr>
                  <a:t>Success criteria</a:t>
                </a: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I can develop an inverse variation model.</a:t>
                </a: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I recognise the differences between direct and inverse variation.</a:t>
                </a: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I can find an unknown </a:t>
                </a:r>
                <a14:m>
                  <m:oMath xmlns:m="http://schemas.openxmlformats.org/officeDocument/2006/math">
                    <m:r>
                      <a:rPr lang="en-AU" sz="2000" i="1" dirty="0" smtClean="0">
                        <a:latin typeface="Cambria Math" panose="02040503050406030204" pitchFamily="18" charset="0"/>
                        <a:cs typeface="Arial" panose="020B0604020202020204" pitchFamily="34" charset="0"/>
                      </a:rPr>
                      <m:t>𝑘</m:t>
                    </m:r>
                  </m:oMath>
                </a14:m>
                <a:r>
                  <a:rPr lang="en-AU" sz="2000">
                    <a:cs typeface="Arial" panose="020B0604020202020204" pitchFamily="34" charset="0"/>
                  </a:rPr>
                  <a:t> when given values for the dependent and independent variables in an inverse variation relationship.</a:t>
                </a: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I can solve problems involving inverse variation.</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4097917"/>
              </a:xfrm>
              <a:prstGeom prst="rect">
                <a:avLst/>
              </a:prstGeom>
              <a:blipFill>
                <a:blip r:embed="rId3"/>
                <a:stretch>
                  <a:fillRect l="-1402" b="-282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6489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AE59A4-3E5C-1192-8682-2C4B7F002433}"/>
              </a:ext>
            </a:extLst>
          </p:cNvPr>
          <p:cNvSpPr>
            <a:spLocks noGrp="1"/>
          </p:cNvSpPr>
          <p:nvPr>
            <p:ph type="title"/>
          </p:nvPr>
        </p:nvSpPr>
        <p:spPr>
          <a:xfrm>
            <a:off x="360000" y="360000"/>
            <a:ext cx="11484000" cy="545601"/>
          </a:xfrm>
        </p:spPr>
        <p:txBody>
          <a:bodyPr anchor="t">
            <a:normAutofit/>
          </a:bodyPr>
          <a:lstStyle/>
          <a:p>
            <a:r>
              <a:rPr lang="en-AU"/>
              <a:t>Marshmallow question</a:t>
            </a:r>
          </a:p>
        </p:txBody>
      </p:sp>
      <p:sp>
        <p:nvSpPr>
          <p:cNvPr id="4" name="Text Placeholder 3">
            <a:extLst>
              <a:ext uri="{FF2B5EF4-FFF2-40B4-BE49-F238E27FC236}">
                <a16:creationId xmlns:a16="http://schemas.microsoft.com/office/drawing/2014/main" id="{3C44A6D3-FA0A-16A1-3B53-9E9D0F347D85}"/>
              </a:ext>
            </a:extLst>
          </p:cNvPr>
          <p:cNvSpPr>
            <a:spLocks noGrp="1"/>
          </p:cNvSpPr>
          <p:nvPr>
            <p:ph type="body" sz="quarter" idx="18"/>
          </p:nvPr>
        </p:nvSpPr>
        <p:spPr>
          <a:xfrm>
            <a:off x="359999" y="982520"/>
            <a:ext cx="11483999" cy="310015"/>
          </a:xfrm>
        </p:spPr>
        <p:txBody>
          <a:bodyPr anchor="b">
            <a:noAutofit/>
          </a:bodyPr>
          <a:lstStyle/>
          <a:p>
            <a:pPr>
              <a:lnSpc>
                <a:spcPct val="140000"/>
              </a:lnSpc>
            </a:pPr>
            <a:r>
              <a:rPr lang="en-AU"/>
              <a:t>Consider this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05F86D7-A65D-8A16-5D6F-AFC4F9AE08F9}"/>
                  </a:ext>
                </a:extLst>
              </p:cNvPr>
              <p:cNvSpPr>
                <a:spLocks noGrp="1"/>
              </p:cNvSpPr>
              <p:nvPr>
                <p:ph sz="quarter" idx="19"/>
              </p:nvPr>
            </p:nvSpPr>
            <p:spPr>
              <a:xfrm>
                <a:off x="360363" y="1562471"/>
                <a:ext cx="10676445" cy="4814518"/>
              </a:xfrm>
            </p:spPr>
            <p:txBody>
              <a:bodyPr>
                <a:noAutofit/>
              </a:bodyPr>
              <a:lstStyle/>
              <a:p>
                <a:r>
                  <a:rPr lang="en-AU"/>
                  <a:t>A marshmallow sits in a sealed syringe at constant temperature. When the plunger is at </a:t>
                </a:r>
                <a:r>
                  <a:rPr lang="en-AU" b="1"/>
                  <a:t>60 mL</a:t>
                </a:r>
                <a:r>
                  <a:rPr lang="en-AU"/>
                  <a:t>, the air pressure is </a:t>
                </a:r>
                <a:r>
                  <a:rPr lang="en-AU" b="1"/>
                  <a:t>100 kPa</a:t>
                </a:r>
                <a:r>
                  <a:rPr lang="en-AU"/>
                  <a:t>. This can be represented by the equation:</a:t>
                </a:r>
              </a:p>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𝑃</m:t>
                      </m:r>
                      <m:r>
                        <a:rPr lang="en-AU" b="0" i="1" smtClean="0">
                          <a:latin typeface="Cambria Math" panose="02040503050406030204" pitchFamily="18" charset="0"/>
                        </a:rPr>
                        <m:t>=</m:t>
                      </m:r>
                      <m:f>
                        <m:fPr>
                          <m:ctrlPr>
                            <a:rPr lang="en-AU" b="0" i="1" smtClean="0">
                              <a:latin typeface="Cambria Math" panose="02040503050406030204" pitchFamily="18" charset="0"/>
                            </a:rPr>
                          </m:ctrlPr>
                        </m:fPr>
                        <m:num>
                          <m:d>
                            <m:dPr>
                              <m:ctrlPr>
                                <a:rPr lang="en-AU" b="0" i="1" smtClean="0">
                                  <a:latin typeface="Cambria Math" panose="02040503050406030204" pitchFamily="18" charset="0"/>
                                </a:rPr>
                              </m:ctrlPr>
                            </m:dPr>
                            <m:e>
                              <m:r>
                                <a:rPr lang="en-AU" b="0" i="1" smtClean="0">
                                  <a:latin typeface="Cambria Math" panose="02040503050406030204" pitchFamily="18" charset="0"/>
                                </a:rPr>
                                <m:t>60×100</m:t>
                              </m:r>
                            </m:e>
                          </m:d>
                        </m:num>
                        <m:den>
                          <m:r>
                            <a:rPr lang="en-AU" b="0" i="1" smtClean="0">
                              <a:latin typeface="Cambria Math" panose="02040503050406030204" pitchFamily="18" charset="0"/>
                            </a:rPr>
                            <m:t>𝑉</m:t>
                          </m:r>
                        </m:den>
                      </m:f>
                    </m:oMath>
                  </m:oMathPara>
                </a14:m>
                <a:br>
                  <a:rPr lang="en-AU" b="0"/>
                </a:br>
                <a:endParaRPr lang="en-AU"/>
              </a:p>
              <a:p>
                <a:endParaRPr lang="en-AU"/>
              </a:p>
              <a:p>
                <a:r>
                  <a:rPr lang="en-AU"/>
                  <a:t>If you gently push the plunger to </a:t>
                </a:r>
                <a14:m>
                  <m:oMath xmlns:m="http://schemas.openxmlformats.org/officeDocument/2006/math">
                    <m:r>
                      <a:rPr lang="en-AU" b="1" i="1" dirty="0" smtClean="0">
                        <a:latin typeface="Cambria Math" panose="02040503050406030204" pitchFamily="18" charset="0"/>
                      </a:rPr>
                      <m:t>𝑽</m:t>
                    </m:r>
                    <m:r>
                      <a:rPr lang="en-AU" b="1" i="1" dirty="0" smtClean="0">
                        <a:latin typeface="Cambria Math" panose="02040503050406030204" pitchFamily="18" charset="0"/>
                      </a:rPr>
                      <m:t> = </m:t>
                    </m:r>
                    <m:r>
                      <a:rPr lang="en-AU" b="1" i="1" dirty="0" smtClean="0">
                        <a:latin typeface="Cambria Math" panose="02040503050406030204" pitchFamily="18" charset="0"/>
                      </a:rPr>
                      <m:t>𝟒𝟖</m:t>
                    </m:r>
                    <m:r>
                      <a:rPr lang="en-AU" b="1" i="1" dirty="0" smtClean="0">
                        <a:latin typeface="Cambria Math" panose="02040503050406030204" pitchFamily="18" charset="0"/>
                      </a:rPr>
                      <m:t> </m:t>
                    </m:r>
                    <m:r>
                      <a:rPr lang="en-AU" b="1" i="0" dirty="0">
                        <a:latin typeface="Cambria Math" panose="02040503050406030204" pitchFamily="18" charset="0"/>
                      </a:rPr>
                      <m:t>𝐦𝐋</m:t>
                    </m:r>
                  </m:oMath>
                </a14:m>
                <a:r>
                  <a:rPr lang="en-AU"/>
                  <a:t>, what is the new pressure (</a:t>
                </a:r>
                <a14:m>
                  <m:oMath xmlns:m="http://schemas.openxmlformats.org/officeDocument/2006/math">
                    <m:r>
                      <a:rPr lang="en-AU" i="1" dirty="0" smtClean="0">
                        <a:latin typeface="Cambria Math" panose="02040503050406030204" pitchFamily="18" charset="0"/>
                      </a:rPr>
                      <m:t>𝑃</m:t>
                    </m:r>
                  </m:oMath>
                </a14:m>
                <a:r>
                  <a:rPr lang="en-AU"/>
                  <a:t>)?</a:t>
                </a:r>
              </a:p>
            </p:txBody>
          </p:sp>
        </mc:Choice>
        <mc:Fallback xmlns="">
          <p:sp>
            <p:nvSpPr>
              <p:cNvPr id="5" name="Content Placeholder 4">
                <a:extLst>
                  <a:ext uri="{FF2B5EF4-FFF2-40B4-BE49-F238E27FC236}">
                    <a16:creationId xmlns:a16="http://schemas.microsoft.com/office/drawing/2014/main" id="{D05F86D7-A65D-8A16-5D6F-AFC4F9AE08F9}"/>
                  </a:ext>
                </a:extLst>
              </p:cNvPr>
              <p:cNvSpPr>
                <a:spLocks noGrp="1" noRot="1" noChangeAspect="1" noMove="1" noResize="1" noEditPoints="1" noAdjustHandles="1" noChangeArrowheads="1" noChangeShapeType="1" noTextEdit="1"/>
              </p:cNvSpPr>
              <p:nvPr>
                <p:ph sz="quarter" idx="19"/>
              </p:nvPr>
            </p:nvSpPr>
            <p:spPr>
              <a:xfrm>
                <a:off x="360363" y="1562471"/>
                <a:ext cx="10676445" cy="4814518"/>
              </a:xfrm>
              <a:blipFill>
                <a:blip r:embed="rId2"/>
                <a:stretch>
                  <a:fillRect l="-1427" r="-194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D537BDE2-F09B-B253-93E7-D81DBA3DD32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spTree>
    <p:extLst>
      <p:ext uri="{BB962C8B-B14F-4D97-AF65-F5344CB8AC3E}">
        <p14:creationId xmlns:p14="http://schemas.microsoft.com/office/powerpoint/2010/main" val="257526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61DF1-7EE3-5491-B58E-B62EE4F406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3451BB-A752-47ED-39D3-FE8A37C92EB7}"/>
              </a:ext>
            </a:extLst>
          </p:cNvPr>
          <p:cNvSpPr>
            <a:spLocks noGrp="1"/>
          </p:cNvSpPr>
          <p:nvPr>
            <p:ph type="title"/>
          </p:nvPr>
        </p:nvSpPr>
        <p:spPr>
          <a:xfrm>
            <a:off x="360000" y="360000"/>
            <a:ext cx="11484000" cy="545601"/>
          </a:xfrm>
        </p:spPr>
        <p:txBody>
          <a:bodyPr anchor="t">
            <a:normAutofit/>
          </a:bodyPr>
          <a:lstStyle/>
          <a:p>
            <a:r>
              <a:rPr lang="en-AU"/>
              <a:t>Are there any links?</a:t>
            </a:r>
          </a:p>
        </p:txBody>
      </p:sp>
      <p:sp>
        <p:nvSpPr>
          <p:cNvPr id="4" name="Text Placeholder 3">
            <a:extLst>
              <a:ext uri="{FF2B5EF4-FFF2-40B4-BE49-F238E27FC236}">
                <a16:creationId xmlns:a16="http://schemas.microsoft.com/office/drawing/2014/main" id="{62B15067-F540-75BD-EE60-160FB1975DB0}"/>
              </a:ext>
            </a:extLst>
          </p:cNvPr>
          <p:cNvSpPr>
            <a:spLocks noGrp="1"/>
          </p:cNvSpPr>
          <p:nvPr>
            <p:ph type="body" sz="quarter" idx="18"/>
          </p:nvPr>
        </p:nvSpPr>
        <p:spPr>
          <a:xfrm>
            <a:off x="359999" y="982520"/>
            <a:ext cx="11483999" cy="310015"/>
          </a:xfrm>
        </p:spPr>
        <p:txBody>
          <a:bodyPr anchor="b">
            <a:noAutofit/>
          </a:bodyPr>
          <a:lstStyle/>
          <a:p>
            <a:pPr>
              <a:lnSpc>
                <a:spcPct val="140000"/>
              </a:lnSpc>
            </a:pPr>
            <a:r>
              <a:rPr lang="en-AU"/>
              <a:t>Marshmallow question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772BC5E-BAEF-C5EB-331E-866D84F267EE}"/>
                  </a:ext>
                </a:extLst>
              </p:cNvPr>
              <p:cNvSpPr>
                <a:spLocks noGrp="1"/>
              </p:cNvSpPr>
              <p:nvPr>
                <p:ph sz="quarter" idx="19"/>
              </p:nvPr>
            </p:nvSpPr>
            <p:spPr>
              <a:xfrm>
                <a:off x="360364" y="1562471"/>
                <a:ext cx="4964112" cy="4814518"/>
              </a:xfrm>
            </p:spPr>
            <p:txBody>
              <a:bodyPr>
                <a:noAutofit/>
              </a:bodyPr>
              <a:lstStyle/>
              <a:p>
                <a:r>
                  <a:rPr lang="en-AU"/>
                  <a:t>A marshmallow sits in a sealed syringe at constant temperature. When the plunger is at </a:t>
                </a:r>
                <a:r>
                  <a:rPr lang="en-AU" b="1"/>
                  <a:t>60 mL</a:t>
                </a:r>
                <a:r>
                  <a:rPr lang="en-AU"/>
                  <a:t>, the air pressure is </a:t>
                </a:r>
                <a:r>
                  <a:rPr lang="en-AU" b="1"/>
                  <a:t>100 kPa</a:t>
                </a:r>
                <a:r>
                  <a:rPr lang="en-AU"/>
                  <a:t>. This can be represented by the equation:</a:t>
                </a:r>
              </a:p>
              <a:p>
                <a:pPr algn="ct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𝑃</m:t>
                      </m:r>
                      <m:r>
                        <a:rPr lang="en-AU" i="1">
                          <a:latin typeface="Cambria Math" panose="02040503050406030204" pitchFamily="18" charset="0"/>
                        </a:rPr>
                        <m:t>=</m:t>
                      </m:r>
                      <m:f>
                        <m:fPr>
                          <m:ctrlPr>
                            <a:rPr lang="en-AU" i="1">
                              <a:latin typeface="Cambria Math" panose="02040503050406030204" pitchFamily="18" charset="0"/>
                            </a:rPr>
                          </m:ctrlPr>
                        </m:fPr>
                        <m:num>
                          <m:d>
                            <m:dPr>
                              <m:ctrlPr>
                                <a:rPr lang="en-AU" i="1">
                                  <a:latin typeface="Cambria Math" panose="02040503050406030204" pitchFamily="18" charset="0"/>
                                </a:rPr>
                              </m:ctrlPr>
                            </m:dPr>
                            <m:e>
                              <m:r>
                                <a:rPr lang="en-AU" i="1">
                                  <a:latin typeface="Cambria Math" panose="02040503050406030204" pitchFamily="18" charset="0"/>
                                </a:rPr>
                                <m:t>60×100</m:t>
                              </m:r>
                            </m:e>
                          </m:d>
                        </m:num>
                        <m:den>
                          <m:r>
                            <a:rPr lang="en-AU" i="1">
                              <a:latin typeface="Cambria Math" panose="02040503050406030204" pitchFamily="18" charset="0"/>
                            </a:rPr>
                            <m:t>𝑉</m:t>
                          </m:r>
                        </m:den>
                      </m:f>
                    </m:oMath>
                  </m:oMathPara>
                </a14:m>
                <a:br>
                  <a:rPr lang="en-AU"/>
                </a:br>
                <a:endParaRPr lang="en-AU"/>
              </a:p>
              <a:p>
                <a:endParaRPr lang="en-AU"/>
              </a:p>
              <a:p>
                <a:r>
                  <a:rPr lang="en-AU"/>
                  <a:t>If you gently push the plunger to </a:t>
                </a:r>
                <a14:m>
                  <m:oMath xmlns:m="http://schemas.openxmlformats.org/officeDocument/2006/math">
                    <m:r>
                      <a:rPr lang="en-AU" b="1" i="1" dirty="0">
                        <a:latin typeface="Cambria Math" panose="02040503050406030204" pitchFamily="18" charset="0"/>
                      </a:rPr>
                      <m:t>𝑽</m:t>
                    </m:r>
                    <m:r>
                      <a:rPr lang="en-AU" b="1" i="1" dirty="0">
                        <a:latin typeface="Cambria Math" panose="02040503050406030204" pitchFamily="18" charset="0"/>
                      </a:rPr>
                      <m:t> = </m:t>
                    </m:r>
                    <m:r>
                      <a:rPr lang="en-AU" b="1" i="1" dirty="0">
                        <a:latin typeface="Cambria Math" panose="02040503050406030204" pitchFamily="18" charset="0"/>
                      </a:rPr>
                      <m:t>𝟒𝟖</m:t>
                    </m:r>
                    <m:r>
                      <a:rPr lang="en-AU" b="1" i="1" dirty="0">
                        <a:latin typeface="Cambria Math" panose="02040503050406030204" pitchFamily="18" charset="0"/>
                      </a:rPr>
                      <m:t> </m:t>
                    </m:r>
                    <m:r>
                      <a:rPr lang="en-AU" b="1" dirty="0">
                        <a:latin typeface="Cambria Math" panose="02040503050406030204" pitchFamily="18" charset="0"/>
                      </a:rPr>
                      <m:t>𝐦𝐋</m:t>
                    </m:r>
                  </m:oMath>
                </a14:m>
                <a:r>
                  <a:rPr lang="en-AU"/>
                  <a:t>, what is the new pressure (</a:t>
                </a:r>
                <a14:m>
                  <m:oMath xmlns:m="http://schemas.openxmlformats.org/officeDocument/2006/math">
                    <m:r>
                      <a:rPr lang="en-AU" i="1" dirty="0">
                        <a:latin typeface="Cambria Math" panose="02040503050406030204" pitchFamily="18" charset="0"/>
                      </a:rPr>
                      <m:t>𝑃</m:t>
                    </m:r>
                  </m:oMath>
                </a14:m>
                <a:r>
                  <a:rPr lang="en-AU"/>
                  <a:t>)?</a:t>
                </a:r>
              </a:p>
            </p:txBody>
          </p:sp>
        </mc:Choice>
        <mc:Fallback xmlns="">
          <p:sp>
            <p:nvSpPr>
              <p:cNvPr id="5" name="Content Placeholder 4">
                <a:extLst>
                  <a:ext uri="{FF2B5EF4-FFF2-40B4-BE49-F238E27FC236}">
                    <a16:creationId xmlns:a16="http://schemas.microsoft.com/office/drawing/2014/main" id="{7772BC5E-BAEF-C5EB-331E-866D84F267EE}"/>
                  </a:ext>
                </a:extLst>
              </p:cNvPr>
              <p:cNvSpPr>
                <a:spLocks noGrp="1" noRot="1" noChangeAspect="1" noMove="1" noResize="1" noEditPoints="1" noAdjustHandles="1" noChangeArrowheads="1" noChangeShapeType="1" noTextEdit="1"/>
              </p:cNvSpPr>
              <p:nvPr>
                <p:ph sz="quarter" idx="19"/>
              </p:nvPr>
            </p:nvSpPr>
            <p:spPr>
              <a:xfrm>
                <a:off x="360364" y="1562471"/>
                <a:ext cx="4964112" cy="4814518"/>
              </a:xfrm>
              <a:blipFill>
                <a:blip r:embed="rId3"/>
                <a:stretch>
                  <a:fillRect l="-3071"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descr="A table for which one doesn't belong. ">
                <a:extLst>
                  <a:ext uri="{FF2B5EF4-FFF2-40B4-BE49-F238E27FC236}">
                    <a16:creationId xmlns:a16="http://schemas.microsoft.com/office/drawing/2014/main" id="{FF4D569B-C464-C6F5-4BF6-8E0D6DF8A54E}"/>
                  </a:ext>
                </a:extLst>
              </p:cNvPr>
              <p:cNvGraphicFramePr>
                <a:graphicFrameLocks noGrp="1"/>
              </p:cNvGraphicFramePr>
              <p:nvPr>
                <p:extLst>
                  <p:ext uri="{D42A27DB-BD31-4B8C-83A1-F6EECF244321}">
                    <p14:modId xmlns:p14="http://schemas.microsoft.com/office/powerpoint/2010/main" val="384643144"/>
                  </p:ext>
                </p:extLst>
              </p:nvPr>
            </p:nvGraphicFramePr>
            <p:xfrm>
              <a:off x="6108360" y="1562470"/>
              <a:ext cx="5735638" cy="4814518"/>
            </p:xfrm>
            <a:graphic>
              <a:graphicData uri="http://schemas.openxmlformats.org/drawingml/2006/table">
                <a:tbl>
                  <a:tblPr firstRow="1" bandRow="1">
                    <a:tableStyleId>{5A111915-BE36-4E01-A7E5-04B1672EAD32}</a:tableStyleId>
                  </a:tblPr>
                  <a:tblGrid>
                    <a:gridCol w="2867819">
                      <a:extLst>
                        <a:ext uri="{9D8B030D-6E8A-4147-A177-3AD203B41FA5}">
                          <a16:colId xmlns:a16="http://schemas.microsoft.com/office/drawing/2014/main" val="2647030330"/>
                        </a:ext>
                      </a:extLst>
                    </a:gridCol>
                    <a:gridCol w="2867819">
                      <a:extLst>
                        <a:ext uri="{9D8B030D-6E8A-4147-A177-3AD203B41FA5}">
                          <a16:colId xmlns:a16="http://schemas.microsoft.com/office/drawing/2014/main" val="2619176935"/>
                        </a:ext>
                      </a:extLst>
                    </a:gridCol>
                  </a:tblGrid>
                  <a:tr h="2407259">
                    <a:tc>
                      <a:txBody>
                        <a:bodyPr/>
                        <a:lstStyle/>
                        <a:p>
                          <a:pPr algn="l"/>
                          <a14:m>
                            <m:oMathPara xmlns:m="http://schemas.openxmlformats.org/officeDocument/2006/math">
                              <m:oMathParaPr>
                                <m:jc m:val="centerGroup"/>
                              </m:oMathParaPr>
                              <m:oMath xmlns:m="http://schemas.openxmlformats.org/officeDocument/2006/math">
                                <m:r>
                                  <a:rPr lang="en-AU" sz="1800" b="0" i="1" dirty="0" smtClean="0">
                                    <a:solidFill>
                                      <a:schemeClr val="tx1"/>
                                    </a:solidFill>
                                    <a:latin typeface="Cambria Math" panose="02040503050406030204" pitchFamily="18" charset="0"/>
                                  </a:rPr>
                                  <m:t>𝑉</m:t>
                                </m:r>
                                <m:r>
                                  <a:rPr lang="en-AU" sz="1800" b="0" i="1" dirty="0" smtClean="0">
                                    <a:solidFill>
                                      <a:schemeClr val="tx1"/>
                                    </a:solidFill>
                                    <a:latin typeface="Cambria Math" panose="02040503050406030204" pitchFamily="18" charset="0"/>
                                  </a:rPr>
                                  <m:t>=1.2</m:t>
                                </m:r>
                                <m:r>
                                  <a:rPr lang="en-AU" sz="1800" b="0" i="1" dirty="0" smtClean="0">
                                    <a:solidFill>
                                      <a:schemeClr val="tx1"/>
                                    </a:solidFill>
                                    <a:latin typeface="Cambria Math" panose="02040503050406030204" pitchFamily="18" charset="0"/>
                                  </a:rPr>
                                  <m:t>𝑑</m:t>
                                </m:r>
                              </m:oMath>
                            </m:oMathPara>
                          </a14:m>
                          <a:endParaRPr lang="en-AU" sz="1800" b="0">
                            <a:solidFill>
                              <a:schemeClr val="tx1"/>
                            </a:solidFill>
                          </a:endParaRPr>
                        </a:p>
                        <a:p>
                          <a:pPr algn="l"/>
                          <a:endParaRPr lang="en-AU" sz="1800">
                            <a:solidFill>
                              <a:schemeClr val="tx1"/>
                            </a:solidFill>
                          </a:endParaRPr>
                        </a:p>
                        <a:p>
                          <a:pPr marL="0" lvl="0" indent="0" algn="l">
                            <a:tabLst/>
                          </a:pPr>
                          <a:r>
                            <a:rPr lang="en-AU" sz="1800" b="0">
                              <a:solidFill>
                                <a:schemeClr val="tx1"/>
                              </a:solidFill>
                            </a:rPr>
                            <a:t>Where </a:t>
                          </a:r>
                          <a14:m>
                            <m:oMath xmlns:m="http://schemas.openxmlformats.org/officeDocument/2006/math">
                              <m:r>
                                <a:rPr lang="en-AU" sz="1800" b="0" i="1" dirty="0" smtClean="0">
                                  <a:solidFill>
                                    <a:schemeClr val="tx1"/>
                                  </a:solidFill>
                                  <a:latin typeface="Cambria Math" panose="02040503050406030204" pitchFamily="18" charset="0"/>
                                </a:rPr>
                                <m:t>𝑉</m:t>
                              </m:r>
                            </m:oMath>
                          </a14:m>
                          <a:r>
                            <a:rPr lang="en-AU" sz="1800" b="0">
                              <a:solidFill>
                                <a:schemeClr val="tx1"/>
                              </a:solidFill>
                            </a:rPr>
                            <a:t> is the volume</a:t>
                          </a:r>
                          <a:r>
                            <a:rPr lang="en-AU" sz="1800" b="0" baseline="0">
                              <a:solidFill>
                                <a:schemeClr val="tx1"/>
                              </a:solidFill>
                            </a:rPr>
                            <a:t> </a:t>
                          </a:r>
                          <a:r>
                            <a:rPr lang="en-AU" sz="1800" b="0">
                              <a:solidFill>
                                <a:schemeClr val="tx1"/>
                              </a:solidFill>
                            </a:rPr>
                            <a:t>of air in the syringe and </a:t>
                          </a:r>
                        </a:p>
                        <a:p>
                          <a:pPr marL="0" lvl="0" indent="0" algn="l">
                            <a:tabLst/>
                          </a:pPr>
                          <a14:m>
                            <m:oMath xmlns:m="http://schemas.openxmlformats.org/officeDocument/2006/math">
                              <m:r>
                                <a:rPr lang="en-AU" sz="1800" b="0" i="1" dirty="0" smtClean="0">
                                  <a:solidFill>
                                    <a:schemeClr val="tx1"/>
                                  </a:solidFill>
                                  <a:latin typeface="Cambria Math" panose="02040503050406030204" pitchFamily="18" charset="0"/>
                                </a:rPr>
                                <m:t>𝑑</m:t>
                              </m:r>
                            </m:oMath>
                          </a14:m>
                          <a:r>
                            <a:rPr lang="en-AU" sz="1800" b="0">
                              <a:solidFill>
                                <a:schemeClr val="tx1"/>
                              </a:solidFill>
                            </a:rPr>
                            <a:t> is the distance the plunger is from the end of the syringe</a:t>
                          </a:r>
                          <a:endParaRPr sz="1800" b="0">
                            <a:solidFill>
                              <a:schemeClr val="tx1"/>
                            </a:solidFill>
                          </a:endParaRPr>
                        </a:p>
                      </a:txBody>
                      <a:tcPr marL="180000" marR="180000" marT="180000" marB="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393611"/>
                      </a:ext>
                    </a:extLst>
                  </a:tr>
                  <a:tr h="2407259">
                    <a:tc>
                      <a:txBody>
                        <a:bodyPr/>
                        <a:lstStyle/>
                        <a:p>
                          <a:pPr algn="l"/>
                          <a:r>
                            <a:rPr lang="en-AU" sz="1800" i="0"/>
                            <a:t>For students to be involved in the experiment, the teacher will need 1 plastic syringe for every 2 students. </a:t>
                          </a:r>
                        </a:p>
                      </a:txBody>
                      <a:tcPr marL="180000" marR="180000" marT="180000" marB="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555309"/>
                      </a:ext>
                    </a:extLst>
                  </a:tr>
                </a:tbl>
              </a:graphicData>
            </a:graphic>
          </p:graphicFrame>
        </mc:Choice>
        <mc:Fallback xmlns="">
          <p:graphicFrame>
            <p:nvGraphicFramePr>
              <p:cNvPr id="9" name="Table 8" descr="A table for which one doesn't belong. ">
                <a:extLst>
                  <a:ext uri="{FF2B5EF4-FFF2-40B4-BE49-F238E27FC236}">
                    <a16:creationId xmlns:a16="http://schemas.microsoft.com/office/drawing/2014/main" id="{FF4D569B-C464-C6F5-4BF6-8E0D6DF8A54E}"/>
                  </a:ext>
                </a:extLst>
              </p:cNvPr>
              <p:cNvGraphicFramePr>
                <a:graphicFrameLocks noGrp="1"/>
              </p:cNvGraphicFramePr>
              <p:nvPr>
                <p:extLst>
                  <p:ext uri="{D42A27DB-BD31-4B8C-83A1-F6EECF244321}">
                    <p14:modId xmlns:p14="http://schemas.microsoft.com/office/powerpoint/2010/main" val="384643144"/>
                  </p:ext>
                </p:extLst>
              </p:nvPr>
            </p:nvGraphicFramePr>
            <p:xfrm>
              <a:off x="6108360" y="1562470"/>
              <a:ext cx="5735638" cy="4814518"/>
            </p:xfrm>
            <a:graphic>
              <a:graphicData uri="http://schemas.openxmlformats.org/drawingml/2006/table">
                <a:tbl>
                  <a:tblPr firstRow="1" bandRow="1">
                    <a:tableStyleId>{5A111915-BE36-4E01-A7E5-04B1672EAD32}</a:tableStyleId>
                  </a:tblPr>
                  <a:tblGrid>
                    <a:gridCol w="2867819">
                      <a:extLst>
                        <a:ext uri="{9D8B030D-6E8A-4147-A177-3AD203B41FA5}">
                          <a16:colId xmlns:a16="http://schemas.microsoft.com/office/drawing/2014/main" val="2647030330"/>
                        </a:ext>
                      </a:extLst>
                    </a:gridCol>
                    <a:gridCol w="2867819">
                      <a:extLst>
                        <a:ext uri="{9D8B030D-6E8A-4147-A177-3AD203B41FA5}">
                          <a16:colId xmlns:a16="http://schemas.microsoft.com/office/drawing/2014/main" val="2619176935"/>
                        </a:ext>
                      </a:extLst>
                    </a:gridCol>
                  </a:tblGrid>
                  <a:tr h="2407259">
                    <a:tc>
                      <a:txBody>
                        <a:bodyPr/>
                        <a:lstStyle/>
                        <a:p>
                          <a:endParaRPr lang="en-US"/>
                        </a:p>
                      </a:txBody>
                      <a:tcPr marL="180000" marR="180000" marT="180000" marB="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25" t="-253" r="-100212" b="-100253"/>
                          </a:stretch>
                        </a:blipFill>
                      </a:tcPr>
                    </a:tc>
                    <a:tc>
                      <a:txBody>
                        <a:bodyPr/>
                        <a:lstStyle/>
                        <a:p>
                          <a:endParaRPr lang="en-AU"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393611"/>
                      </a:ext>
                    </a:extLst>
                  </a:tr>
                  <a:tr h="2407259">
                    <a:tc>
                      <a:txBody>
                        <a:bodyPr/>
                        <a:lstStyle/>
                        <a:p>
                          <a:pPr algn="l"/>
                          <a:r>
                            <a:rPr lang="en-AU" sz="1800" i="0"/>
                            <a:t>For students to be involved in the experiment, the teacher will need 1 plastic syringe for every 2 students. </a:t>
                          </a:r>
                        </a:p>
                      </a:txBody>
                      <a:tcPr marL="180000" marR="180000" marT="180000" marB="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555309"/>
                      </a:ext>
                    </a:extLst>
                  </a:tr>
                </a:tbl>
              </a:graphicData>
            </a:graphic>
          </p:graphicFrame>
        </mc:Fallback>
      </mc:AlternateContent>
      <p:pic>
        <p:nvPicPr>
          <p:cNvPr id="10" name="Picture 9" descr="A linear direct variation graph comparing the independent variable, number of syringes, with the dependent variable, number of marshmallows. The gradient rises 1 box for each 1 box across. No scale is provided.">
            <a:extLst>
              <a:ext uri="{FF2B5EF4-FFF2-40B4-BE49-F238E27FC236}">
                <a16:creationId xmlns:a16="http://schemas.microsoft.com/office/drawing/2014/main" id="{8A1F6600-1181-77F6-974F-1C0116F6DA26}"/>
              </a:ext>
            </a:extLst>
          </p:cNvPr>
          <p:cNvPicPr>
            <a:picLocks noChangeAspect="1"/>
          </p:cNvPicPr>
          <p:nvPr/>
        </p:nvPicPr>
        <p:blipFill>
          <a:blip r:embed="rId5"/>
          <a:stretch>
            <a:fillRect/>
          </a:stretch>
        </p:blipFill>
        <p:spPr>
          <a:xfrm>
            <a:off x="9189253" y="1743667"/>
            <a:ext cx="2514074" cy="1837733"/>
          </a:xfrm>
          <a:prstGeom prst="rect">
            <a:avLst/>
          </a:prstGeom>
        </p:spPr>
      </p:pic>
      <p:pic>
        <p:nvPicPr>
          <p:cNvPr id="6" name="Picture 5" descr="A table of values comparing the independent variable V with the dependent variable P. When V = 30, P = 200. When V = 40, P = 150. When V = 50, P = 120. When V = 60, P = 100.">
            <a:extLst>
              <a:ext uri="{FF2B5EF4-FFF2-40B4-BE49-F238E27FC236}">
                <a16:creationId xmlns:a16="http://schemas.microsoft.com/office/drawing/2014/main" id="{F954ADA2-2035-CCFF-B090-ACDF6F4B43C0}"/>
              </a:ext>
            </a:extLst>
          </p:cNvPr>
          <p:cNvPicPr>
            <a:picLocks noChangeAspect="1"/>
          </p:cNvPicPr>
          <p:nvPr/>
        </p:nvPicPr>
        <p:blipFill>
          <a:blip r:embed="rId6"/>
          <a:stretch>
            <a:fillRect/>
          </a:stretch>
        </p:blipFill>
        <p:spPr>
          <a:xfrm>
            <a:off x="9103181" y="4914153"/>
            <a:ext cx="2704867" cy="600822"/>
          </a:xfrm>
          <a:prstGeom prst="rect">
            <a:avLst/>
          </a:prstGeom>
        </p:spPr>
      </p:pic>
      <p:sp>
        <p:nvSpPr>
          <p:cNvPr id="2" name="Slide Number Placeholder 1">
            <a:extLst>
              <a:ext uri="{FF2B5EF4-FFF2-40B4-BE49-F238E27FC236}">
                <a16:creationId xmlns:a16="http://schemas.microsoft.com/office/drawing/2014/main" id="{8615DA3C-C492-C1DC-10D8-B0ED75C533A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a:p>
        </p:txBody>
      </p:sp>
    </p:spTree>
    <p:extLst>
      <p:ext uri="{BB962C8B-B14F-4D97-AF65-F5344CB8AC3E}">
        <p14:creationId xmlns:p14="http://schemas.microsoft.com/office/powerpoint/2010/main" val="129323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47B094-E533-71D2-12FA-9287B4A9E7FB}"/>
              </a:ext>
            </a:extLst>
          </p:cNvPr>
          <p:cNvSpPr>
            <a:spLocks noGrp="1"/>
          </p:cNvSpPr>
          <p:nvPr>
            <p:ph type="title"/>
          </p:nvPr>
        </p:nvSpPr>
        <p:spPr/>
        <p:txBody>
          <a:bodyPr/>
          <a:lstStyle/>
          <a:p>
            <a:r>
              <a:rPr lang="en-AU"/>
              <a:t>Check for understanding (1)</a:t>
            </a:r>
          </a:p>
        </p:txBody>
      </p:sp>
      <p:sp>
        <p:nvSpPr>
          <p:cNvPr id="4" name="Text Placeholder 3">
            <a:extLst>
              <a:ext uri="{FF2B5EF4-FFF2-40B4-BE49-F238E27FC236}">
                <a16:creationId xmlns:a16="http://schemas.microsoft.com/office/drawing/2014/main" id="{2A0C9C39-6109-07DA-0038-83E2FCFD36B2}"/>
              </a:ext>
            </a:extLst>
          </p:cNvPr>
          <p:cNvSpPr>
            <a:spLocks noGrp="1"/>
          </p:cNvSpPr>
          <p:nvPr>
            <p:ph type="body" sz="quarter" idx="18"/>
          </p:nvPr>
        </p:nvSpPr>
        <p:spPr/>
        <p:txBody>
          <a:bodyPr/>
          <a:lstStyle/>
          <a:p>
            <a:r>
              <a:rPr lang="en-AU"/>
              <a:t>Inverse variation</a:t>
            </a:r>
          </a:p>
        </p:txBody>
      </p:sp>
      <p:sp>
        <p:nvSpPr>
          <p:cNvPr id="5" name="Text Placeholder 4">
            <a:extLst>
              <a:ext uri="{FF2B5EF4-FFF2-40B4-BE49-F238E27FC236}">
                <a16:creationId xmlns:a16="http://schemas.microsoft.com/office/drawing/2014/main" id="{82544500-52CB-67FE-62B6-2CAB29309E4E}"/>
              </a:ext>
            </a:extLst>
          </p:cNvPr>
          <p:cNvSpPr>
            <a:spLocks noGrp="1"/>
          </p:cNvSpPr>
          <p:nvPr>
            <p:ph type="body" sz="quarter" idx="17"/>
          </p:nvPr>
        </p:nvSpPr>
        <p:spPr/>
        <p:txBody>
          <a:bodyPr/>
          <a:lstStyle/>
          <a:p>
            <a:r>
              <a:rPr lang="en-AU"/>
              <a:t>The time it takes to download a movie is inversely proportional to the internet speed. If it takes </a:t>
            </a:r>
            <a:r>
              <a:rPr lang="en-AU" b="1"/>
              <a:t>20 minutes</a:t>
            </a:r>
            <a:r>
              <a:rPr lang="en-AU"/>
              <a:t> with a speed of </a:t>
            </a:r>
            <a:r>
              <a:rPr lang="en-AU" b="1"/>
              <a:t>50 Mbps, </a:t>
            </a:r>
            <a:r>
              <a:rPr lang="en-AU"/>
              <a:t>what is the </a:t>
            </a:r>
            <a:r>
              <a:rPr lang="en-AU" b="1"/>
              <a:t>constant of variation?</a:t>
            </a:r>
            <a:endParaRPr lang="en-AU"/>
          </a:p>
        </p:txBody>
      </p:sp>
      <p:sp>
        <p:nvSpPr>
          <p:cNvPr id="2" name="Slide Number Placeholder 1">
            <a:extLst>
              <a:ext uri="{FF2B5EF4-FFF2-40B4-BE49-F238E27FC236}">
                <a16:creationId xmlns:a16="http://schemas.microsoft.com/office/drawing/2014/main" id="{2D0B2115-CE86-6EA5-16B6-4B2E67AA4F0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1444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7AF15-D46A-2AA8-BBBD-B21699C790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7F1C8F-51A4-F921-27CB-1CD9831C4F46}"/>
              </a:ext>
            </a:extLst>
          </p:cNvPr>
          <p:cNvSpPr>
            <a:spLocks noGrp="1"/>
          </p:cNvSpPr>
          <p:nvPr>
            <p:ph type="title"/>
          </p:nvPr>
        </p:nvSpPr>
        <p:spPr/>
        <p:txBody>
          <a:bodyPr/>
          <a:lstStyle/>
          <a:p>
            <a:r>
              <a:rPr lang="en-AU"/>
              <a:t>Check for understanding (2)</a:t>
            </a:r>
          </a:p>
        </p:txBody>
      </p:sp>
      <p:sp>
        <p:nvSpPr>
          <p:cNvPr id="4" name="Text Placeholder 3">
            <a:extLst>
              <a:ext uri="{FF2B5EF4-FFF2-40B4-BE49-F238E27FC236}">
                <a16:creationId xmlns:a16="http://schemas.microsoft.com/office/drawing/2014/main" id="{CB3CF502-B5E8-95A1-11B9-47823B4592B5}"/>
              </a:ext>
            </a:extLst>
          </p:cNvPr>
          <p:cNvSpPr>
            <a:spLocks noGrp="1"/>
          </p:cNvSpPr>
          <p:nvPr>
            <p:ph type="body" sz="quarter" idx="18"/>
          </p:nvPr>
        </p:nvSpPr>
        <p:spPr/>
        <p:txBody>
          <a:bodyPr/>
          <a:lstStyle/>
          <a:p>
            <a:r>
              <a:rPr lang="en-AU"/>
              <a:t>Inverse variation</a:t>
            </a:r>
          </a:p>
        </p:txBody>
      </p:sp>
      <p:sp>
        <p:nvSpPr>
          <p:cNvPr id="5" name="Text Placeholder 4">
            <a:extLst>
              <a:ext uri="{FF2B5EF4-FFF2-40B4-BE49-F238E27FC236}">
                <a16:creationId xmlns:a16="http://schemas.microsoft.com/office/drawing/2014/main" id="{4BD17813-50C2-474D-875C-A22D4148E166}"/>
              </a:ext>
            </a:extLst>
          </p:cNvPr>
          <p:cNvSpPr>
            <a:spLocks noGrp="1"/>
          </p:cNvSpPr>
          <p:nvPr>
            <p:ph type="body" sz="quarter" idx="17"/>
          </p:nvPr>
        </p:nvSpPr>
        <p:spPr/>
        <p:txBody>
          <a:bodyPr/>
          <a:lstStyle/>
          <a:p>
            <a:pPr lvl="0"/>
            <a:r>
              <a:rPr lang="en-AU"/>
              <a:t>The battery life of a Bluetooth speaker is inversely proportional to the volume setting. If the speaker lasts </a:t>
            </a:r>
            <a:r>
              <a:rPr lang="en-AU" b="1"/>
              <a:t>12 hours</a:t>
            </a:r>
            <a:r>
              <a:rPr lang="en-AU"/>
              <a:t> at </a:t>
            </a:r>
            <a:r>
              <a:rPr lang="en-AU" b="1"/>
              <a:t>30% volume</a:t>
            </a:r>
            <a:r>
              <a:rPr lang="en-AU"/>
              <a:t>, what is the </a:t>
            </a:r>
            <a:r>
              <a:rPr lang="en-AU" b="1"/>
              <a:t>constant of variation</a:t>
            </a:r>
            <a:r>
              <a:rPr lang="en-AU"/>
              <a:t>?</a:t>
            </a:r>
          </a:p>
        </p:txBody>
      </p:sp>
      <p:sp>
        <p:nvSpPr>
          <p:cNvPr id="2" name="Slide Number Placeholder 1">
            <a:extLst>
              <a:ext uri="{FF2B5EF4-FFF2-40B4-BE49-F238E27FC236}">
                <a16:creationId xmlns:a16="http://schemas.microsoft.com/office/drawing/2014/main" id="{8798AA17-3CF8-C18E-90D7-7BEB63636C5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421550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2.xml><?xml version="1.0" encoding="utf-8"?>
<ds:datastoreItem xmlns:ds="http://schemas.openxmlformats.org/officeDocument/2006/customXml" ds:itemID="{360A49DF-97BA-4FF4-B863-114BC639582A}">
  <ds:schemaRefs>
    <ds:schemaRef ds:uri="094ce8ca-8c20-4eb0-bb23-b47a1c76b753"/>
    <ds:schemaRef ds:uri="98740c54-966f-451d-a76c-e38eb7fddd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E76218-B129-49DE-ACFC-BAB9D9414ACE}">
  <ds:schemaRefs>
    <ds:schemaRef ds:uri="http://schemas.microsoft.com/office/2006/documentManagement/types"/>
    <ds:schemaRef ds:uri="http://purl.org/dc/dcmitype/"/>
    <ds:schemaRef ds:uri="http://schemas.microsoft.com/office/2006/metadata/properties"/>
    <ds:schemaRef ds:uri="98740c54-966f-451d-a76c-e38eb7fddd55"/>
    <ds:schemaRef ds:uri="http://schemas.microsoft.com/office/infopath/2007/PartnerControls"/>
    <ds:schemaRef ds:uri="http://purl.org/dc/terms/"/>
    <ds:schemaRef ds:uri="http://schemas.openxmlformats.org/package/2006/metadata/core-properties"/>
    <ds:schemaRef ds:uri="094ce8ca-8c20-4eb0-bb23-b47a1c76b75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NSWG Corporate</Template>
  <TotalTime>0</TotalTime>
  <Words>1591</Words>
  <Application>Microsoft Office PowerPoint</Application>
  <PresentationFormat>Widescreen</PresentationFormat>
  <Paragraphs>165</Paragraphs>
  <Slides>21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Cambria Math</vt:lpstr>
      <vt:lpstr>Public Sans</vt:lpstr>
      <vt:lpstr>Times New Roman</vt:lpstr>
      <vt:lpstr>Calibri</vt:lpstr>
      <vt:lpstr>Arial</vt:lpstr>
      <vt:lpstr>NSWG Corporate</vt:lpstr>
      <vt:lpstr>Inverse variation</vt:lpstr>
      <vt:lpstr>Activating prior knowledge</vt:lpstr>
      <vt:lpstr>Which one doesn’t belong</vt:lpstr>
      <vt:lpstr>Learning intentions and success criteria</vt:lpstr>
      <vt:lpstr>Marshmallow question</vt:lpstr>
      <vt:lpstr>Connecting learning</vt:lpstr>
      <vt:lpstr>Are there any links?</vt:lpstr>
      <vt:lpstr>Check for understanding (1)</vt:lpstr>
      <vt:lpstr>Check for understanding (2)</vt:lpstr>
      <vt:lpstr>Consider this</vt:lpstr>
      <vt:lpstr>Inverse variation relationship</vt:lpstr>
      <vt:lpstr>Releasing responsibility</vt:lpstr>
      <vt:lpstr>Inverse variation (worked example)</vt:lpstr>
      <vt:lpstr>Inverse variation (your turn)</vt:lpstr>
      <vt:lpstr>Inverse variation (your turn – solutions)</vt:lpstr>
      <vt:lpstr>Independent practice</vt:lpstr>
      <vt:lpstr>Approaching questions scaffold</vt:lpstr>
      <vt:lpstr>Sample marking criteria</vt:lpstr>
      <vt:lpstr>Solutions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12 – Inverse variation – slide deck – Mathematics Advanced</dc:title>
  <dc:subject>mathematics; stage 6; unit 4</dc:subject>
  <dc:creator>NSW Department of Education</dc:creator>
  <cp:keywords>graph; transformation; mathematics; Unit 4 – graphing transformations</cp:keywords>
  <dcterms:created xsi:type="dcterms:W3CDTF">2025-08-10T20:30:49Z</dcterms:created>
  <dcterms:modified xsi:type="dcterms:W3CDTF">2025-10-20T04:29:58Z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2025-08-10T20:31:29Z</vt:lpwstr>
  </property>
  <property fmtid="{D5CDD505-2E9C-101B-9397-08002B2CF9AE}" pid="6" name="MSIP_Label_b603dfd7-d93a-4381-a340-2995d8282205_Method">
    <vt:lpwstr>Privileged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86cc9e70-6da9-4653-95a8-be9aa2ad5056</vt:lpwstr>
  </property>
  <property fmtid="{D5CDD505-2E9C-101B-9397-08002B2CF9AE}" pid="10" name="MSIP_Label_b603dfd7-d93a-4381-a340-2995d8282205_ContentBits">
    <vt:lpwstr>0</vt:lpwstr>
  </property>
  <property fmtid="{D5CDD505-2E9C-101B-9397-08002B2CF9AE}" pid="11" name="MSIP_Label_b603dfd7-d93a-4381-a340-2995d8282205_Tag">
    <vt:lpwstr>50, 0, 1, 1</vt:lpwstr>
  </property>
</Properties>
</file>