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6"/>
  </p:notesMasterIdLst>
  <p:handoutMasterIdLst>
    <p:handoutMasterId r:id="rId27"/>
  </p:handoutMasterIdLst>
  <p:sldIdLst>
    <p:sldId id="26505" r:id="rId5"/>
    <p:sldId id="26383" r:id="rId6"/>
    <p:sldId id="271" r:id="rId7"/>
    <p:sldId id="289" r:id="rId8"/>
    <p:sldId id="26506" r:id="rId9"/>
    <p:sldId id="26507" r:id="rId10"/>
    <p:sldId id="26523" r:id="rId11"/>
    <p:sldId id="26524" r:id="rId12"/>
    <p:sldId id="26508" r:id="rId13"/>
    <p:sldId id="26525" r:id="rId14"/>
    <p:sldId id="26513" r:id="rId15"/>
    <p:sldId id="26512" r:id="rId16"/>
    <p:sldId id="26526" r:id="rId17"/>
    <p:sldId id="26527" r:id="rId18"/>
    <p:sldId id="26510" r:id="rId19"/>
    <p:sldId id="26511" r:id="rId20"/>
    <p:sldId id="26528" r:id="rId21"/>
    <p:sldId id="26529" r:id="rId22"/>
    <p:sldId id="26530" r:id="rId23"/>
    <p:sldId id="360" r:id="rId24"/>
    <p:sldId id="361" r:id="rId25"/>
  </p:sldIdLst>
  <p:sldSz cx="12192000" cy="6858000"/>
  <p:notesSz cx="6858000" cy="9144000"/>
  <p:embeddedFontLst>
    <p:embeddedFont>
      <p:font typeface="Cambria Math" panose="02040503050406030204" pitchFamily="18" charset="0"/>
      <p:regular r:id="rId28"/>
    </p:embeddedFont>
    <p:embeddedFont>
      <p:font typeface="Public Sans" pitchFamily="2" charset="0"/>
      <p:regular r:id="rId29"/>
      <p:bold r:id="rId30"/>
      <p:italic r:id="rId31"/>
      <p:bold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A6DAB353-8D81-E608-7DD3-43E4C112E44B}" name="Kieran Monahan" initials="KM" userId="S::Kieran.Monahan2@det.nsw.edu.au::2396da56-7c72-42ec-9d76-e256a0950c83"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4BCACB-CC40-49C4-8E9D-9347DA2F6CD0}" v="1" dt="2025-10-17T02:40:20.86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68" d="100"/>
          <a:sy n="68" d="100"/>
        </p:scale>
        <p:origin x="368" y="6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F94BCACB-CC40-49C4-8E9D-9347DA2F6CD0}"/>
    <pc:docChg chg="undo custSel addSld delSld modSld">
      <pc:chgData name="Daisy Hong" userId="852f2fe8-ba51-4773-8c32-260fca1b2ee4" providerId="ADAL" clId="{F94BCACB-CC40-49C4-8E9D-9347DA2F6CD0}" dt="2025-10-08T21:55:25.657" v="194" actId="20577"/>
      <pc:docMkLst>
        <pc:docMk/>
      </pc:docMkLst>
      <pc:sldChg chg="modSp mod">
        <pc:chgData name="Daisy Hong" userId="852f2fe8-ba51-4773-8c32-260fca1b2ee4" providerId="ADAL" clId="{F94BCACB-CC40-49C4-8E9D-9347DA2F6CD0}" dt="2025-10-03T06:01:19.345" v="181" actId="13244"/>
        <pc:sldMkLst>
          <pc:docMk/>
          <pc:sldMk cId="2031742732" sldId="289"/>
        </pc:sldMkLst>
        <pc:spChg chg="ord">
          <ac:chgData name="Daisy Hong" userId="852f2fe8-ba51-4773-8c32-260fca1b2ee4" providerId="ADAL" clId="{F94BCACB-CC40-49C4-8E9D-9347DA2F6CD0}" dt="2025-10-03T06:01:19.345" v="181" actId="13244"/>
          <ac:spMkLst>
            <pc:docMk/>
            <pc:sldMk cId="2031742732" sldId="289"/>
            <ac:spMk id="3" creationId="{29857EE9-3066-32FD-277A-0349DC739562}"/>
          </ac:spMkLst>
        </pc:spChg>
        <pc:spChg chg="mod">
          <ac:chgData name="Daisy Hong" userId="852f2fe8-ba51-4773-8c32-260fca1b2ee4" providerId="ADAL" clId="{F94BCACB-CC40-49C4-8E9D-9347DA2F6CD0}" dt="2025-10-03T05:26:18.013" v="42" actId="14100"/>
          <ac:spMkLst>
            <pc:docMk/>
            <pc:sldMk cId="2031742732" sldId="289"/>
            <ac:spMk id="5" creationId="{1C488E35-8523-8945-A8E6-71B0A751A11E}"/>
          </ac:spMkLst>
        </pc:spChg>
        <pc:spChg chg="mod">
          <ac:chgData name="Daisy Hong" userId="852f2fe8-ba51-4773-8c32-260fca1b2ee4" providerId="ADAL" clId="{F94BCACB-CC40-49C4-8E9D-9347DA2F6CD0}" dt="2025-10-03T05:26:24.743" v="43" actId="14100"/>
          <ac:spMkLst>
            <pc:docMk/>
            <pc:sldMk cId="2031742732" sldId="289"/>
            <ac:spMk id="6" creationId="{9F58EDB0-D740-37CE-C5AF-16602D0DCB9C}"/>
          </ac:spMkLst>
        </pc:spChg>
        <pc:graphicFrameChg chg="mod modGraphic">
          <ac:chgData name="Daisy Hong" userId="852f2fe8-ba51-4773-8c32-260fca1b2ee4" providerId="ADAL" clId="{F94BCACB-CC40-49C4-8E9D-9347DA2F6CD0}" dt="2025-10-03T06:01:09.417" v="180" actId="14734"/>
          <ac:graphicFrameMkLst>
            <pc:docMk/>
            <pc:sldMk cId="2031742732" sldId="289"/>
            <ac:graphicFrameMk id="2" creationId="{EB25AF75-4EC2-997F-7E47-870BD70D0F2F}"/>
          </ac:graphicFrameMkLst>
        </pc:graphicFrameChg>
      </pc:sldChg>
      <pc:sldChg chg="modSp mod">
        <pc:chgData name="Daisy Hong" userId="852f2fe8-ba51-4773-8c32-260fca1b2ee4" providerId="ADAL" clId="{F94BCACB-CC40-49C4-8E9D-9347DA2F6CD0}" dt="2025-10-07T02:00:46.140" v="192" actId="20577"/>
        <pc:sldMkLst>
          <pc:docMk/>
          <pc:sldMk cId="1181014578" sldId="360"/>
        </pc:sldMkLst>
        <pc:spChg chg="mod">
          <ac:chgData name="Daisy Hong" userId="852f2fe8-ba51-4773-8c32-260fca1b2ee4" providerId="ADAL" clId="{F94BCACB-CC40-49C4-8E9D-9347DA2F6CD0}" dt="2025-10-07T02:00:46.140" v="192" actId="20577"/>
          <ac:spMkLst>
            <pc:docMk/>
            <pc:sldMk cId="1181014578" sldId="360"/>
            <ac:spMk id="4" creationId="{B7C07B50-96D9-2E35-E2CE-3139F6377F08}"/>
          </ac:spMkLst>
        </pc:spChg>
      </pc:sldChg>
      <pc:sldChg chg="modSp mod">
        <pc:chgData name="Daisy Hong" userId="852f2fe8-ba51-4773-8c32-260fca1b2ee4" providerId="ADAL" clId="{F94BCACB-CC40-49C4-8E9D-9347DA2F6CD0}" dt="2025-10-08T21:55:25.657" v="194" actId="20577"/>
        <pc:sldMkLst>
          <pc:docMk/>
          <pc:sldMk cId="2212264922" sldId="26505"/>
        </pc:sldMkLst>
        <pc:spChg chg="mod">
          <ac:chgData name="Daisy Hong" userId="852f2fe8-ba51-4773-8c32-260fca1b2ee4" providerId="ADAL" clId="{F94BCACB-CC40-49C4-8E9D-9347DA2F6CD0}" dt="2025-10-08T21:55:25.657" v="194" actId="20577"/>
          <ac:spMkLst>
            <pc:docMk/>
            <pc:sldMk cId="2212264922" sldId="26505"/>
            <ac:spMk id="10" creationId="{CA5E7E5A-B4C4-F5B9-98E5-6C838D018316}"/>
          </ac:spMkLst>
        </pc:spChg>
      </pc:sldChg>
      <pc:sldChg chg="modSp mod">
        <pc:chgData name="Daisy Hong" userId="852f2fe8-ba51-4773-8c32-260fca1b2ee4" providerId="ADAL" clId="{F94BCACB-CC40-49C4-8E9D-9347DA2F6CD0}" dt="2025-10-07T01:55:38.889" v="185" actId="20577"/>
        <pc:sldMkLst>
          <pc:docMk/>
          <pc:sldMk cId="2454984682" sldId="26507"/>
        </pc:sldMkLst>
        <pc:spChg chg="ord">
          <ac:chgData name="Daisy Hong" userId="852f2fe8-ba51-4773-8c32-260fca1b2ee4" providerId="ADAL" clId="{F94BCACB-CC40-49C4-8E9D-9347DA2F6CD0}" dt="2025-10-03T06:01:23.992" v="182" actId="13244"/>
          <ac:spMkLst>
            <pc:docMk/>
            <pc:sldMk cId="2454984682" sldId="26507"/>
            <ac:spMk id="3" creationId="{394AAF77-5A98-9051-4116-376780A6196C}"/>
          </ac:spMkLst>
        </pc:spChg>
        <pc:spChg chg="mod">
          <ac:chgData name="Daisy Hong" userId="852f2fe8-ba51-4773-8c32-260fca1b2ee4" providerId="ADAL" clId="{F94BCACB-CC40-49C4-8E9D-9347DA2F6CD0}" dt="2025-10-07T01:55:38.889" v="185" actId="20577"/>
          <ac:spMkLst>
            <pc:docMk/>
            <pc:sldMk cId="2454984682" sldId="26507"/>
            <ac:spMk id="12" creationId="{FA37F51C-F13C-4015-C00B-B3774AEBA21D}"/>
          </ac:spMkLst>
        </pc:spChg>
        <pc:picChg chg="mod">
          <ac:chgData name="Daisy Hong" userId="852f2fe8-ba51-4773-8c32-260fca1b2ee4" providerId="ADAL" clId="{F94BCACB-CC40-49C4-8E9D-9347DA2F6CD0}" dt="2025-10-03T05:27:14.657" v="54" actId="1076"/>
          <ac:picMkLst>
            <pc:docMk/>
            <pc:sldMk cId="2454984682" sldId="26507"/>
            <ac:picMk id="9" creationId="{A4C01566-4649-CFFC-7A6B-000F968FB55A}"/>
          </ac:picMkLst>
        </pc:picChg>
      </pc:sldChg>
      <pc:sldChg chg="modSp mod">
        <pc:chgData name="Daisy Hong" userId="852f2fe8-ba51-4773-8c32-260fca1b2ee4" providerId="ADAL" clId="{F94BCACB-CC40-49C4-8E9D-9347DA2F6CD0}" dt="2025-10-03T05:57:29.244" v="167" actId="13244"/>
        <pc:sldMkLst>
          <pc:docMk/>
          <pc:sldMk cId="3176684139" sldId="26511"/>
        </pc:sldMkLst>
        <pc:spChg chg="ord">
          <ac:chgData name="Daisy Hong" userId="852f2fe8-ba51-4773-8c32-260fca1b2ee4" providerId="ADAL" clId="{F94BCACB-CC40-49C4-8E9D-9347DA2F6CD0}" dt="2025-10-03T05:57:29.244" v="167" actId="13244"/>
          <ac:spMkLst>
            <pc:docMk/>
            <pc:sldMk cId="3176684139" sldId="26511"/>
            <ac:spMk id="3" creationId="{34C52F5F-FBF5-8430-A240-CB9CD80A242B}"/>
          </ac:spMkLst>
        </pc:spChg>
        <pc:spChg chg="mod">
          <ac:chgData name="Daisy Hong" userId="852f2fe8-ba51-4773-8c32-260fca1b2ee4" providerId="ADAL" clId="{F94BCACB-CC40-49C4-8E9D-9347DA2F6CD0}" dt="2025-10-03T05:46:17.551" v="130" actId="20577"/>
          <ac:spMkLst>
            <pc:docMk/>
            <pc:sldMk cId="3176684139" sldId="26511"/>
            <ac:spMk id="12" creationId="{ECFBF847-A998-2CB6-59D8-BC9692D751B4}"/>
          </ac:spMkLst>
        </pc:spChg>
      </pc:sldChg>
      <pc:sldChg chg="modSp mod">
        <pc:chgData name="Daisy Hong" userId="852f2fe8-ba51-4773-8c32-260fca1b2ee4" providerId="ADAL" clId="{F94BCACB-CC40-49C4-8E9D-9347DA2F6CD0}" dt="2025-10-03T05:50:50.348" v="146" actId="13244"/>
        <pc:sldMkLst>
          <pc:docMk/>
          <pc:sldMk cId="2306913608" sldId="26512"/>
        </pc:sldMkLst>
        <pc:spChg chg="mod ord">
          <ac:chgData name="Daisy Hong" userId="852f2fe8-ba51-4773-8c32-260fca1b2ee4" providerId="ADAL" clId="{F94BCACB-CC40-49C4-8E9D-9347DA2F6CD0}" dt="2025-10-03T05:50:50.348" v="146" actId="13244"/>
          <ac:spMkLst>
            <pc:docMk/>
            <pc:sldMk cId="2306913608" sldId="26512"/>
            <ac:spMk id="2" creationId="{90066BB2-79AC-DF13-0444-D81A94B2F469}"/>
          </ac:spMkLst>
        </pc:spChg>
      </pc:sldChg>
      <pc:sldChg chg="modSp mod">
        <pc:chgData name="Daisy Hong" userId="852f2fe8-ba51-4773-8c32-260fca1b2ee4" providerId="ADAL" clId="{F94BCACB-CC40-49C4-8E9D-9347DA2F6CD0}" dt="2025-10-03T05:50:20.884" v="144" actId="13244"/>
        <pc:sldMkLst>
          <pc:docMk/>
          <pc:sldMk cId="2622013119" sldId="26513"/>
        </pc:sldMkLst>
        <pc:spChg chg="mod ord">
          <ac:chgData name="Daisy Hong" userId="852f2fe8-ba51-4773-8c32-260fca1b2ee4" providerId="ADAL" clId="{F94BCACB-CC40-49C4-8E9D-9347DA2F6CD0}" dt="2025-10-03T05:49:37.675" v="141" actId="13244"/>
          <ac:spMkLst>
            <pc:docMk/>
            <pc:sldMk cId="2622013119" sldId="26513"/>
            <ac:spMk id="2" creationId="{03AAE85B-CAA5-7C80-1AEA-DC73EFF5E5A0}"/>
          </ac:spMkLst>
        </pc:spChg>
        <pc:spChg chg="ord">
          <ac:chgData name="Daisy Hong" userId="852f2fe8-ba51-4773-8c32-260fca1b2ee4" providerId="ADAL" clId="{F94BCACB-CC40-49C4-8E9D-9347DA2F6CD0}" dt="2025-10-03T05:49:57.524" v="142" actId="13244"/>
          <ac:spMkLst>
            <pc:docMk/>
            <pc:sldMk cId="2622013119" sldId="26513"/>
            <ac:spMk id="9" creationId="{580C126D-86CB-3D8D-9B87-8A0F3E92BBA5}"/>
          </ac:spMkLst>
        </pc:spChg>
        <pc:cxnChg chg="ord">
          <ac:chgData name="Daisy Hong" userId="852f2fe8-ba51-4773-8c32-260fca1b2ee4" providerId="ADAL" clId="{F94BCACB-CC40-49C4-8E9D-9347DA2F6CD0}" dt="2025-10-03T05:50:20.884" v="144" actId="13244"/>
          <ac:cxnSpMkLst>
            <pc:docMk/>
            <pc:sldMk cId="2622013119" sldId="26513"/>
            <ac:cxnSpMk id="11" creationId="{1B39A3E6-8F6D-008D-FB64-51B2FB177434}"/>
          </ac:cxnSpMkLst>
        </pc:cxnChg>
      </pc:sldChg>
      <pc:sldChg chg="delSp modSp mod">
        <pc:chgData name="Daisy Hong" userId="852f2fe8-ba51-4773-8c32-260fca1b2ee4" providerId="ADAL" clId="{F94BCACB-CC40-49C4-8E9D-9347DA2F6CD0}" dt="2025-10-07T01:55:46.424" v="186" actId="14100"/>
        <pc:sldMkLst>
          <pc:docMk/>
          <pc:sldMk cId="3367634372" sldId="26523"/>
        </pc:sldMkLst>
        <pc:spChg chg="ord">
          <ac:chgData name="Daisy Hong" userId="852f2fe8-ba51-4773-8c32-260fca1b2ee4" providerId="ADAL" clId="{F94BCACB-CC40-49C4-8E9D-9347DA2F6CD0}" dt="2025-10-03T05:18:09.653" v="3" actId="13244"/>
          <ac:spMkLst>
            <pc:docMk/>
            <pc:sldMk cId="3367634372" sldId="26523"/>
            <ac:spMk id="3" creationId="{164AE98F-343A-5533-25AD-32786DADB59A}"/>
          </ac:spMkLst>
        </pc:spChg>
        <pc:spChg chg="mod ord">
          <ac:chgData name="Daisy Hong" userId="852f2fe8-ba51-4773-8c32-260fca1b2ee4" providerId="ADAL" clId="{F94BCACB-CC40-49C4-8E9D-9347DA2F6CD0}" dt="2025-10-07T01:55:46.424" v="186" actId="14100"/>
          <ac:spMkLst>
            <pc:docMk/>
            <pc:sldMk cId="3367634372" sldId="26523"/>
            <ac:spMk id="8" creationId="{09C72A43-BA03-3F42-6C88-00B57C603122}"/>
          </ac:spMkLst>
        </pc:spChg>
        <pc:spChg chg="mod">
          <ac:chgData name="Daisy Hong" userId="852f2fe8-ba51-4773-8c32-260fca1b2ee4" providerId="ADAL" clId="{F94BCACB-CC40-49C4-8E9D-9347DA2F6CD0}" dt="2025-10-03T05:31:40.932" v="98" actId="14100"/>
          <ac:spMkLst>
            <pc:docMk/>
            <pc:sldMk cId="3367634372" sldId="26523"/>
            <ac:spMk id="12" creationId="{8D2831E7-1920-DDB2-20B1-AA8BA51BF37E}"/>
          </ac:spMkLst>
        </pc:spChg>
        <pc:picChg chg="ord">
          <ac:chgData name="Daisy Hong" userId="852f2fe8-ba51-4773-8c32-260fca1b2ee4" providerId="ADAL" clId="{F94BCACB-CC40-49C4-8E9D-9347DA2F6CD0}" dt="2025-10-03T05:18:19.521" v="6" actId="13244"/>
          <ac:picMkLst>
            <pc:docMk/>
            <pc:sldMk cId="3367634372" sldId="26523"/>
            <ac:picMk id="9" creationId="{8BD6F1E2-99AC-4CF3-BF59-B292B98C968E}"/>
          </ac:picMkLst>
        </pc:picChg>
        <pc:picChg chg="mod">
          <ac:chgData name="Daisy Hong" userId="852f2fe8-ba51-4773-8c32-260fca1b2ee4" providerId="ADAL" clId="{F94BCACB-CC40-49C4-8E9D-9347DA2F6CD0}" dt="2025-10-03T05:28:56.144" v="69" actId="1038"/>
          <ac:picMkLst>
            <pc:docMk/>
            <pc:sldMk cId="3367634372" sldId="26523"/>
            <ac:picMk id="1026" creationId="{27750D77-31AD-C5D9-E3A2-554BA79540DC}"/>
          </ac:picMkLst>
        </pc:picChg>
      </pc:sldChg>
      <pc:sldChg chg="delSp modSp mod">
        <pc:chgData name="Daisy Hong" userId="852f2fe8-ba51-4773-8c32-260fca1b2ee4" providerId="ADAL" clId="{F94BCACB-CC40-49C4-8E9D-9347DA2F6CD0}" dt="2025-10-03T05:47:03.840" v="133" actId="478"/>
        <pc:sldMkLst>
          <pc:docMk/>
          <pc:sldMk cId="3918964092" sldId="26524"/>
        </pc:sldMkLst>
        <pc:spChg chg="mod ord">
          <ac:chgData name="Daisy Hong" userId="852f2fe8-ba51-4773-8c32-260fca1b2ee4" providerId="ADAL" clId="{F94BCACB-CC40-49C4-8E9D-9347DA2F6CD0}" dt="2025-10-03T05:47:01.076" v="132" actId="13244"/>
          <ac:spMkLst>
            <pc:docMk/>
            <pc:sldMk cId="3918964092" sldId="26524"/>
            <ac:spMk id="2" creationId="{5995AE70-06C9-B590-4B8B-CC2BADAE9C65}"/>
          </ac:spMkLst>
        </pc:spChg>
        <pc:spChg chg="mod">
          <ac:chgData name="Daisy Hong" userId="852f2fe8-ba51-4773-8c32-260fca1b2ee4" providerId="ADAL" clId="{F94BCACB-CC40-49C4-8E9D-9347DA2F6CD0}" dt="2025-10-03T05:41:48.307" v="108" actId="1076"/>
          <ac:spMkLst>
            <pc:docMk/>
            <pc:sldMk cId="3918964092" sldId="26524"/>
            <ac:spMk id="5" creationId="{5712FB78-AAFB-F91C-5249-C549909DDA6A}"/>
          </ac:spMkLst>
        </pc:spChg>
      </pc:sldChg>
      <pc:sldChg chg="modSp mod">
        <pc:chgData name="Daisy Hong" userId="852f2fe8-ba51-4773-8c32-260fca1b2ee4" providerId="ADAL" clId="{F94BCACB-CC40-49C4-8E9D-9347DA2F6CD0}" dt="2025-10-03T05:47:44.855" v="139" actId="1076"/>
        <pc:sldMkLst>
          <pc:docMk/>
          <pc:sldMk cId="3024459175" sldId="26525"/>
        </pc:sldMkLst>
        <pc:spChg chg="mod ord">
          <ac:chgData name="Daisy Hong" userId="852f2fe8-ba51-4773-8c32-260fca1b2ee4" providerId="ADAL" clId="{F94BCACB-CC40-49C4-8E9D-9347DA2F6CD0}" dt="2025-10-03T05:47:16.252" v="135" actId="13244"/>
          <ac:spMkLst>
            <pc:docMk/>
            <pc:sldMk cId="3024459175" sldId="26525"/>
            <ac:spMk id="2" creationId="{C20CB6EC-448D-D44F-4669-FEB809AD6343}"/>
          </ac:spMkLst>
        </pc:spChg>
        <pc:spChg chg="mod">
          <ac:chgData name="Daisy Hong" userId="852f2fe8-ba51-4773-8c32-260fca1b2ee4" providerId="ADAL" clId="{F94BCACB-CC40-49C4-8E9D-9347DA2F6CD0}" dt="2025-10-03T05:44:57.084" v="121" actId="20577"/>
          <ac:spMkLst>
            <pc:docMk/>
            <pc:sldMk cId="3024459175" sldId="26525"/>
            <ac:spMk id="5" creationId="{2E8F8ED8-5235-BD51-1844-F35EB291BE97}"/>
          </ac:spMkLst>
        </pc:spChg>
        <pc:spChg chg="mod">
          <ac:chgData name="Daisy Hong" userId="852f2fe8-ba51-4773-8c32-260fca1b2ee4" providerId="ADAL" clId="{F94BCACB-CC40-49C4-8E9D-9347DA2F6CD0}" dt="2025-10-03T05:45:12.762" v="124" actId="1076"/>
          <ac:spMkLst>
            <pc:docMk/>
            <pc:sldMk cId="3024459175" sldId="26525"/>
            <ac:spMk id="6" creationId="{944A1662-4514-E7AC-BE63-57B6339CA529}"/>
          </ac:spMkLst>
        </pc:spChg>
        <pc:spChg chg="mod ord">
          <ac:chgData name="Daisy Hong" userId="852f2fe8-ba51-4773-8c32-260fca1b2ee4" providerId="ADAL" clId="{F94BCACB-CC40-49C4-8E9D-9347DA2F6CD0}" dt="2025-10-03T05:47:44.855" v="139" actId="1076"/>
          <ac:spMkLst>
            <pc:docMk/>
            <pc:sldMk cId="3024459175" sldId="26525"/>
            <ac:spMk id="7" creationId="{D3754DF5-2577-2AF8-12B5-8516CAE8F045}"/>
          </ac:spMkLst>
        </pc:spChg>
      </pc:sldChg>
      <pc:sldChg chg="modSp mod">
        <pc:chgData name="Daisy Hong" userId="852f2fe8-ba51-4773-8c32-260fca1b2ee4" providerId="ADAL" clId="{F94BCACB-CC40-49C4-8E9D-9347DA2F6CD0}" dt="2025-10-07T01:59:02.926" v="191" actId="1076"/>
        <pc:sldMkLst>
          <pc:docMk/>
          <pc:sldMk cId="4277970958" sldId="26526"/>
        </pc:sldMkLst>
        <pc:spChg chg="mod ord">
          <ac:chgData name="Daisy Hong" userId="852f2fe8-ba51-4773-8c32-260fca1b2ee4" providerId="ADAL" clId="{F94BCACB-CC40-49C4-8E9D-9347DA2F6CD0}" dt="2025-10-03T05:51:03.676" v="148" actId="13244"/>
          <ac:spMkLst>
            <pc:docMk/>
            <pc:sldMk cId="4277970958" sldId="26526"/>
            <ac:spMk id="2" creationId="{C85BB63B-13C1-6F9D-E2CD-58376E20A628}"/>
          </ac:spMkLst>
        </pc:spChg>
        <pc:spChg chg="mod">
          <ac:chgData name="Daisy Hong" userId="852f2fe8-ba51-4773-8c32-260fca1b2ee4" providerId="ADAL" clId="{F94BCACB-CC40-49C4-8E9D-9347DA2F6CD0}" dt="2025-10-03T05:51:55.001" v="154" actId="14100"/>
          <ac:spMkLst>
            <pc:docMk/>
            <pc:sldMk cId="4277970958" sldId="26526"/>
            <ac:spMk id="7" creationId="{1120FF34-0046-DC19-BCC8-D875942F00D6}"/>
          </ac:spMkLst>
        </pc:spChg>
        <pc:spChg chg="mod">
          <ac:chgData name="Daisy Hong" userId="852f2fe8-ba51-4773-8c32-260fca1b2ee4" providerId="ADAL" clId="{F94BCACB-CC40-49C4-8E9D-9347DA2F6CD0}" dt="2025-10-07T01:59:02.926" v="191" actId="1076"/>
          <ac:spMkLst>
            <pc:docMk/>
            <pc:sldMk cId="4277970958" sldId="26526"/>
            <ac:spMk id="10" creationId="{38010F18-C887-A650-5188-67528C98B07D}"/>
          </ac:spMkLst>
        </pc:spChg>
        <pc:spChg chg="mod">
          <ac:chgData name="Daisy Hong" userId="852f2fe8-ba51-4773-8c32-260fca1b2ee4" providerId="ADAL" clId="{F94BCACB-CC40-49C4-8E9D-9347DA2F6CD0}" dt="2025-10-07T01:58:45.501" v="188" actId="1076"/>
          <ac:spMkLst>
            <pc:docMk/>
            <pc:sldMk cId="4277970958" sldId="26526"/>
            <ac:spMk id="11" creationId="{3D560FCE-D34F-3FDA-6DEE-81C1881ED3AB}"/>
          </ac:spMkLst>
        </pc:spChg>
        <pc:cxnChg chg="mod">
          <ac:chgData name="Daisy Hong" userId="852f2fe8-ba51-4773-8c32-260fca1b2ee4" providerId="ADAL" clId="{F94BCACB-CC40-49C4-8E9D-9347DA2F6CD0}" dt="2025-10-03T05:51:35.948" v="151" actId="1076"/>
          <ac:cxnSpMkLst>
            <pc:docMk/>
            <pc:sldMk cId="4277970958" sldId="26526"/>
            <ac:cxnSpMk id="8" creationId="{779DDFF7-8D57-3E9E-EC26-8EB60E22DCFC}"/>
          </ac:cxnSpMkLst>
        </pc:cxnChg>
      </pc:sldChg>
      <pc:sldChg chg="modSp mod">
        <pc:chgData name="Daisy Hong" userId="852f2fe8-ba51-4773-8c32-260fca1b2ee4" providerId="ADAL" clId="{F94BCACB-CC40-49C4-8E9D-9347DA2F6CD0}" dt="2025-10-03T05:57:22.033" v="166" actId="1076"/>
        <pc:sldMkLst>
          <pc:docMk/>
          <pc:sldMk cId="632501698" sldId="26527"/>
        </pc:sldMkLst>
        <pc:spChg chg="mod ord">
          <ac:chgData name="Daisy Hong" userId="852f2fe8-ba51-4773-8c32-260fca1b2ee4" providerId="ADAL" clId="{F94BCACB-CC40-49C4-8E9D-9347DA2F6CD0}" dt="2025-10-03T05:52:47.227" v="165" actId="13244"/>
          <ac:spMkLst>
            <pc:docMk/>
            <pc:sldMk cId="632501698" sldId="26527"/>
            <ac:spMk id="2" creationId="{F6135B29-98E4-C1F5-7682-40B2A12EE33F}"/>
          </ac:spMkLst>
        </pc:spChg>
        <pc:spChg chg="mod">
          <ac:chgData name="Daisy Hong" userId="852f2fe8-ba51-4773-8c32-260fca1b2ee4" providerId="ADAL" clId="{F94BCACB-CC40-49C4-8E9D-9347DA2F6CD0}" dt="2025-10-03T05:57:22.033" v="166" actId="1076"/>
          <ac:spMkLst>
            <pc:docMk/>
            <pc:sldMk cId="632501698" sldId="26527"/>
            <ac:spMk id="12" creationId="{D8D99EE5-B5A5-DF5A-BFB3-68CCCAF6DA66}"/>
          </ac:spMkLst>
        </pc:spChg>
      </pc:sldChg>
      <pc:sldChg chg="modSp mod">
        <pc:chgData name="Daisy Hong" userId="852f2fe8-ba51-4773-8c32-260fca1b2ee4" providerId="ADAL" clId="{F94BCACB-CC40-49C4-8E9D-9347DA2F6CD0}" dt="2025-10-03T05:57:38.736" v="169" actId="13244"/>
        <pc:sldMkLst>
          <pc:docMk/>
          <pc:sldMk cId="3757604820" sldId="26528"/>
        </pc:sldMkLst>
        <pc:spChg chg="mod ord">
          <ac:chgData name="Daisy Hong" userId="852f2fe8-ba51-4773-8c32-260fca1b2ee4" providerId="ADAL" clId="{F94BCACB-CC40-49C4-8E9D-9347DA2F6CD0}" dt="2025-10-03T05:57:38.736" v="169" actId="13244"/>
          <ac:spMkLst>
            <pc:docMk/>
            <pc:sldMk cId="3757604820" sldId="26528"/>
            <ac:spMk id="2" creationId="{C498ED26-3359-7B7F-BED9-E65F153FF814}"/>
          </ac:spMkLst>
        </pc:spChg>
      </pc:sldChg>
      <pc:sldChg chg="modSp mod">
        <pc:chgData name="Daisy Hong" userId="852f2fe8-ba51-4773-8c32-260fca1b2ee4" providerId="ADAL" clId="{F94BCACB-CC40-49C4-8E9D-9347DA2F6CD0}" dt="2025-10-03T05:57:52.542" v="171" actId="13244"/>
        <pc:sldMkLst>
          <pc:docMk/>
          <pc:sldMk cId="1902954277" sldId="26529"/>
        </pc:sldMkLst>
        <pc:spChg chg="mod ord">
          <ac:chgData name="Daisy Hong" userId="852f2fe8-ba51-4773-8c32-260fca1b2ee4" providerId="ADAL" clId="{F94BCACB-CC40-49C4-8E9D-9347DA2F6CD0}" dt="2025-10-03T05:57:52.542" v="171" actId="13244"/>
          <ac:spMkLst>
            <pc:docMk/>
            <pc:sldMk cId="1902954277" sldId="26529"/>
            <ac:spMk id="2" creationId="{CC8B3715-9273-E79A-8C96-E90055B5B1A0}"/>
          </ac:spMkLst>
        </pc:spChg>
      </pc:sldChg>
      <pc:sldChg chg="modSp mod">
        <pc:chgData name="Daisy Hong" userId="852f2fe8-ba51-4773-8c32-260fca1b2ee4" providerId="ADAL" clId="{F94BCACB-CC40-49C4-8E9D-9347DA2F6CD0}" dt="2025-10-03T05:58:38.250" v="178" actId="962"/>
        <pc:sldMkLst>
          <pc:docMk/>
          <pc:sldMk cId="498771940" sldId="26530"/>
        </pc:sldMkLst>
        <pc:spChg chg="mod ord">
          <ac:chgData name="Daisy Hong" userId="852f2fe8-ba51-4773-8c32-260fca1b2ee4" providerId="ADAL" clId="{F94BCACB-CC40-49C4-8E9D-9347DA2F6CD0}" dt="2025-10-03T05:58:00.813" v="173" actId="13244"/>
          <ac:spMkLst>
            <pc:docMk/>
            <pc:sldMk cId="498771940" sldId="26530"/>
            <ac:spMk id="2" creationId="{2F608012-A973-577D-DBC7-1208C38EE3F7}"/>
          </ac:spMkLst>
        </pc:spChg>
        <pc:spChg chg="mod">
          <ac:chgData name="Daisy Hong" userId="852f2fe8-ba51-4773-8c32-260fca1b2ee4" providerId="ADAL" clId="{F94BCACB-CC40-49C4-8E9D-9347DA2F6CD0}" dt="2025-10-03T05:58:35.540" v="174" actId="962"/>
          <ac:spMkLst>
            <pc:docMk/>
            <pc:sldMk cId="498771940" sldId="26530"/>
            <ac:spMk id="11" creationId="{4C8D5EF5-789B-6923-DD10-E64C54B147C6}"/>
          </ac:spMkLst>
        </pc:spChg>
        <pc:spChg chg="mod">
          <ac:chgData name="Daisy Hong" userId="852f2fe8-ba51-4773-8c32-260fca1b2ee4" providerId="ADAL" clId="{F94BCACB-CC40-49C4-8E9D-9347DA2F6CD0}" dt="2025-10-03T05:58:36.238" v="175" actId="962"/>
          <ac:spMkLst>
            <pc:docMk/>
            <pc:sldMk cId="498771940" sldId="26530"/>
            <ac:spMk id="12" creationId="{E0E37119-13E3-D810-047D-8B21E14EF575}"/>
          </ac:spMkLst>
        </pc:spChg>
        <pc:spChg chg="mod">
          <ac:chgData name="Daisy Hong" userId="852f2fe8-ba51-4773-8c32-260fca1b2ee4" providerId="ADAL" clId="{F94BCACB-CC40-49C4-8E9D-9347DA2F6CD0}" dt="2025-10-03T05:58:36.894" v="176" actId="962"/>
          <ac:spMkLst>
            <pc:docMk/>
            <pc:sldMk cId="498771940" sldId="26530"/>
            <ac:spMk id="13" creationId="{485C6ED3-F989-78A0-39B7-52913B90D11A}"/>
          </ac:spMkLst>
        </pc:spChg>
        <pc:spChg chg="mod">
          <ac:chgData name="Daisy Hong" userId="852f2fe8-ba51-4773-8c32-260fca1b2ee4" providerId="ADAL" clId="{F94BCACB-CC40-49C4-8E9D-9347DA2F6CD0}" dt="2025-10-03T05:58:37.485" v="177" actId="962"/>
          <ac:spMkLst>
            <pc:docMk/>
            <pc:sldMk cId="498771940" sldId="26530"/>
            <ac:spMk id="14" creationId="{9AE94E59-96E7-E651-3363-BF5287499040}"/>
          </ac:spMkLst>
        </pc:spChg>
        <pc:spChg chg="mod">
          <ac:chgData name="Daisy Hong" userId="852f2fe8-ba51-4773-8c32-260fca1b2ee4" providerId="ADAL" clId="{F94BCACB-CC40-49C4-8E9D-9347DA2F6CD0}" dt="2025-10-03T05:58:38.250" v="178" actId="962"/>
          <ac:spMkLst>
            <pc:docMk/>
            <pc:sldMk cId="498771940" sldId="26530"/>
            <ac:spMk id="15" creationId="{0DA56C05-C430-13F9-B5F0-8FFFBCAC51CD}"/>
          </ac:spMkLst>
        </pc:spChg>
      </pc:sldChg>
      <pc:sldChg chg="add del">
        <pc:chgData name="Daisy Hong" userId="852f2fe8-ba51-4773-8c32-260fca1b2ee4" providerId="ADAL" clId="{F94BCACB-CC40-49C4-8E9D-9347DA2F6CD0}" dt="2025-10-03T05:28:31.414" v="56" actId="47"/>
        <pc:sldMkLst>
          <pc:docMk/>
          <pc:sldMk cId="2451262369" sldId="26531"/>
        </pc:sldMkLst>
      </pc:sldChg>
      <pc:sldChg chg="modSp add del mod">
        <pc:chgData name="Daisy Hong" userId="852f2fe8-ba51-4773-8c32-260fca1b2ee4" providerId="ADAL" clId="{F94BCACB-CC40-49C4-8E9D-9347DA2F6CD0}" dt="2025-10-03T05:28:31.414" v="56" actId="47"/>
        <pc:sldMkLst>
          <pc:docMk/>
          <pc:sldMk cId="3466336935" sldId="26532"/>
        </pc:sldMkLst>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7T02:40:20.868" v="1"/>
      <pc:docMkLst>
        <pc:docMk/>
      </pc:docMkLst>
      <pc:sldChg chg="addSp delSp modSp mod">
        <pc:chgData name="Daisy Hong" userId="852f2fe8-ba51-4773-8c32-260fca1b2ee4" providerId="ADAL" clId="{BB608F32-918A-4A14-94F6-A0382153581E}" dt="2025-10-17T02:40:20.868" v="1"/>
        <pc:sldMkLst>
          <pc:docMk/>
          <pc:sldMk cId="2212264922" sldId="26505"/>
        </pc:sldMkLst>
        <pc:spChg chg="del">
          <ac:chgData name="Daisy Hong" userId="852f2fe8-ba51-4773-8c32-260fca1b2ee4" providerId="ADAL" clId="{BB608F32-918A-4A14-94F6-A0382153581E}" dt="2025-10-17T02:40:20.412" v="0" actId="478"/>
          <ac:spMkLst>
            <pc:docMk/>
            <pc:sldMk cId="2212264922" sldId="26505"/>
            <ac:spMk id="2" creationId="{BCBB44E6-1D9B-5185-AF7C-1BB9BB6D9839}"/>
          </ac:spMkLst>
        </pc:spChg>
        <pc:picChg chg="add mod">
          <ac:chgData name="Daisy Hong" userId="852f2fe8-ba51-4773-8c32-260fca1b2ee4" providerId="ADAL" clId="{BB608F32-918A-4A14-94F6-A0382153581E}" dt="2025-10-17T02:40:20.868" v="1"/>
          <ac:picMkLst>
            <pc:docMk/>
            <pc:sldMk cId="2212264922" sldId="26505"/>
            <ac:picMk id="4" creationId="{0F147407-EA4C-1007-C0E2-C1955C71D42D}"/>
          </ac:picMkLst>
        </pc:picChg>
      </pc:sldChg>
    </pc:docChg>
  </pc:docChgLst>
  <pc:docChgLst>
    <pc:chgData name="Daisy Hong" userId="852f2fe8-ba51-4773-8c32-260fca1b2ee4" providerId="ADAL" clId="{BA9E5D68-9781-55FC-B968-ED696BFEB24F}"/>
    <pc:docChg chg="modSld">
      <pc:chgData name="Daisy Hong" userId="852f2fe8-ba51-4773-8c32-260fca1b2ee4" providerId="ADAL" clId="{BA9E5D68-9781-55FC-B968-ED696BFEB24F}" dt="2025-10-08T02:01:55.650" v="0"/>
      <pc:docMkLst>
        <pc:docMk/>
      </pc:docMkLst>
      <pc:sldChg chg="modSp">
        <pc:chgData name="Daisy Hong" userId="852f2fe8-ba51-4773-8c32-260fca1b2ee4" providerId="ADAL" clId="{BA9E5D68-9781-55FC-B968-ED696BFEB24F}" dt="2025-10-08T02:01:55.650" v="0"/>
        <pc:sldMkLst>
          <pc:docMk/>
          <pc:sldMk cId="2212264922" sldId="26505"/>
        </pc:sldMkLst>
        <pc:spChg chg="mod">
          <ac:chgData name="Daisy Hong" userId="852f2fe8-ba51-4773-8c32-260fca1b2ee4" providerId="ADAL" clId="{BA9E5D68-9781-55FC-B968-ED696BFEB24F}" dt="2025-10-08T02:01:55.650" v="0"/>
          <ac:spMkLst>
            <pc:docMk/>
            <pc:sldMk cId="2212264922" sldId="26505"/>
            <ac:spMk id="10" creationId="{CA5E7E5A-B4C4-F5B9-98E5-6C838D0183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CE4A4-3601-94C4-C538-CE6C1A578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9B369-3C02-D957-F358-EDF57B53B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8C43F-BCDE-AF32-DD1F-A600017FB14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3E93D2F-1887-76B3-3177-5154C8AA8381}"/>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63968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138858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Direct variation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Unit 4 – graphing transformations</a:t>
            </a:r>
            <a:endParaRPr lang="en-AU" dirty="0"/>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11">
            <a:extLst>
              <a:ext uri="{FF2B5EF4-FFF2-40B4-BE49-F238E27FC236}">
                <a16:creationId xmlns:a16="http://schemas.microsoft.com/office/drawing/2014/main" id="{0F147407-EA4C-1007-C0E2-C1955C71D42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15818-8D90-2736-B09E-E11F0714F5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353BCF-26F4-66E2-BDC8-32ACD24AAB44}"/>
              </a:ext>
            </a:extLst>
          </p:cNvPr>
          <p:cNvSpPr>
            <a:spLocks noGrp="1"/>
          </p:cNvSpPr>
          <p:nvPr>
            <p:ph type="title"/>
          </p:nvPr>
        </p:nvSpPr>
        <p:spPr/>
        <p:txBody>
          <a:bodyPr/>
          <a:lstStyle/>
          <a:p>
            <a:r>
              <a:rPr lang="en-AU" dirty="0"/>
              <a:t>Direct variation equation</a:t>
            </a:r>
          </a:p>
        </p:txBody>
      </p:sp>
      <p:sp>
        <p:nvSpPr>
          <p:cNvPr id="4" name="Text Placeholder 3">
            <a:extLst>
              <a:ext uri="{FF2B5EF4-FFF2-40B4-BE49-F238E27FC236}">
                <a16:creationId xmlns:a16="http://schemas.microsoft.com/office/drawing/2014/main" id="{90E14096-257A-C3DB-A006-9B0972A1F9C6}"/>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E8F8ED8-5235-BD51-1844-F35EB291BE97}"/>
                  </a:ext>
                </a:extLst>
              </p:cNvPr>
              <p:cNvSpPr>
                <a:spLocks noGrp="1"/>
              </p:cNvSpPr>
              <p:nvPr>
                <p:ph type="body" sz="quarter" idx="17"/>
              </p:nvPr>
            </p:nvSpPr>
            <p:spPr>
              <a:xfrm>
                <a:off x="359999" y="1544811"/>
                <a:ext cx="11484000" cy="4807835"/>
              </a:xfrm>
            </p:spPr>
            <p:txBody>
              <a:bodyPr/>
              <a:lstStyle/>
              <a:p>
                <a:r>
                  <a:rPr lang="en-AU" dirty="0"/>
                  <a:t>‘A proportional relationship where one quantity directly varies with respect to a change in another quantity. This implies that if there is an increase (or decrease) in one quantity then the other quantity will experience a proportionate increase (or decrease).’ – (NESA 2024)</a:t>
                </a:r>
              </a:p>
              <a:p>
                <a:endParaRPr lang="en-AU" dirty="0"/>
              </a:p>
              <a:p>
                <a:r>
                  <a:rPr lang="en-AU" dirty="0"/>
                  <a:t>Direct variation models can be defined by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𝑘</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𝑛</m:t>
                        </m:r>
                      </m:sup>
                    </m:sSup>
                  </m:oMath>
                </a14:m>
                <a:r>
                  <a:rPr lang="en-AU" dirty="0"/>
                  <a:t>, where </a:t>
                </a:r>
                <a14:m>
                  <m:oMath xmlns:m="http://schemas.openxmlformats.org/officeDocument/2006/math">
                    <m:r>
                      <a:rPr lang="en-AU" b="0" i="1" smtClean="0">
                        <a:latin typeface="Cambria Math" panose="02040503050406030204" pitchFamily="18" charset="0"/>
                      </a:rPr>
                      <m:t>𝑘</m:t>
                    </m:r>
                  </m:oMath>
                </a14:m>
                <a:r>
                  <a:rPr lang="en-AU" dirty="0"/>
                  <a:t> is a non-zero constant, from descriptions of situations in which one quantity varies directly with another. </a:t>
                </a:r>
              </a:p>
              <a:p>
                <a14:m>
                  <m:oMath xmlns:m="http://schemas.openxmlformats.org/officeDocument/2006/math">
                    <m:r>
                      <a:rPr lang="en-AU" b="0" i="1" smtClean="0">
                        <a:latin typeface="Cambria Math" panose="02040503050406030204" pitchFamily="18" charset="0"/>
                      </a:rPr>
                      <m:t>𝑘</m:t>
                    </m:r>
                  </m:oMath>
                </a14:m>
                <a:r>
                  <a:rPr lang="en-AU" dirty="0"/>
                  <a:t> is referred to as the constant variation. </a:t>
                </a:r>
              </a:p>
            </p:txBody>
          </p:sp>
        </mc:Choice>
        <mc:Fallback xmlns="">
          <p:sp>
            <p:nvSpPr>
              <p:cNvPr id="5" name="Text Placeholder 4">
                <a:extLst>
                  <a:ext uri="{FF2B5EF4-FFF2-40B4-BE49-F238E27FC236}">
                    <a16:creationId xmlns:a16="http://schemas.microsoft.com/office/drawing/2014/main" id="{2E8F8ED8-5235-BD51-1844-F35EB291BE97}"/>
                  </a:ext>
                </a:extLst>
              </p:cNvPr>
              <p:cNvSpPr>
                <a:spLocks noGrp="1" noRot="1" noChangeAspect="1" noMove="1" noResize="1" noEditPoints="1" noAdjustHandles="1" noChangeArrowheads="1" noChangeShapeType="1" noTextEdit="1"/>
              </p:cNvSpPr>
              <p:nvPr>
                <p:ph type="body" sz="quarter" idx="17"/>
              </p:nvPr>
            </p:nvSpPr>
            <p:spPr>
              <a:xfrm>
                <a:off x="359999" y="1544811"/>
                <a:ext cx="11484000" cy="4807835"/>
              </a:xfrm>
              <a:blipFill>
                <a:blip r:embed="rId2"/>
                <a:stretch>
                  <a:fillRect l="-1327"/>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D3754DF5-2577-2AF8-12B5-8516CAE8F045}"/>
              </a:ext>
            </a:extLst>
          </p:cNvPr>
          <p:cNvSpPr/>
          <p:nvPr/>
        </p:nvSpPr>
        <p:spPr>
          <a:xfrm>
            <a:off x="4995391" y="5149516"/>
            <a:ext cx="3177703" cy="1114208"/>
          </a:xfrm>
          <a:prstGeom prst="wedgeRoundRectCallout">
            <a:avLst>
              <a:gd name="adj1" fmla="val -6810"/>
              <a:gd name="adj2" fmla="val -10202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Can you think of a real-world example where one quantity changes in direct proportion to another? </a:t>
            </a:r>
          </a:p>
        </p:txBody>
      </p:sp>
      <p:sp>
        <p:nvSpPr>
          <p:cNvPr id="6" name="Speech Bubble: Rectangle with Corners Rounded 5">
            <a:extLst>
              <a:ext uri="{FF2B5EF4-FFF2-40B4-BE49-F238E27FC236}">
                <a16:creationId xmlns:a16="http://schemas.microsoft.com/office/drawing/2014/main" id="{944A1662-4514-E7AC-BE63-57B6339CA529}"/>
              </a:ext>
            </a:extLst>
          </p:cNvPr>
          <p:cNvSpPr/>
          <p:nvPr/>
        </p:nvSpPr>
        <p:spPr>
          <a:xfrm>
            <a:off x="8290535" y="5149516"/>
            <a:ext cx="3541466" cy="1114208"/>
          </a:xfrm>
          <a:prstGeom prst="wedgeRoundRectCallout">
            <a:avLst>
              <a:gd name="adj1" fmla="val -41373"/>
              <a:gd name="adj2" fmla="val -955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If you were to draw different direct variation models, what would the graphs look like? What features would all of them share?</a:t>
            </a:r>
          </a:p>
        </p:txBody>
      </p:sp>
      <p:sp>
        <p:nvSpPr>
          <p:cNvPr id="2" name="Slide Number Placeholder 1">
            <a:extLst>
              <a:ext uri="{FF2B5EF4-FFF2-40B4-BE49-F238E27FC236}">
                <a16:creationId xmlns:a16="http://schemas.microsoft.com/office/drawing/2014/main" id="{C20CB6EC-448D-D44F-4669-FEB809AD63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02445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Direct variation problems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59999" y="1567086"/>
                <a:ext cx="11616577" cy="4807835"/>
              </a:xfrm>
            </p:spPr>
            <p:txBody>
              <a:bodyPr/>
              <a:lstStyle/>
              <a:p>
                <a:r>
                  <a:rPr lang="en-AU" sz="1800" dirty="0"/>
                  <a:t>A student’s mobile data usage in GB, </a:t>
                </a:r>
                <a14:m>
                  <m:oMath xmlns:m="http://schemas.openxmlformats.org/officeDocument/2006/math">
                    <m:r>
                      <a:rPr lang="en-AU" sz="1800" b="0" i="1" smtClean="0">
                        <a:latin typeface="Cambria Math" panose="02040503050406030204" pitchFamily="18" charset="0"/>
                      </a:rPr>
                      <m:t>𝐷</m:t>
                    </m:r>
                  </m:oMath>
                </a14:m>
                <a:r>
                  <a:rPr lang="en-AU" sz="1800" dirty="0"/>
                  <a:t>, varies directly with the number of hours, </a:t>
                </a:r>
                <a14:m>
                  <m:oMath xmlns:m="http://schemas.openxmlformats.org/officeDocument/2006/math">
                    <m:r>
                      <a:rPr lang="en-AU" sz="1800" b="0" i="1" smtClean="0">
                        <a:latin typeface="Cambria Math" panose="02040503050406030204" pitchFamily="18" charset="0"/>
                      </a:rPr>
                      <m:t>h</m:t>
                    </m:r>
                  </m:oMath>
                </a14:m>
                <a:r>
                  <a:rPr lang="en-AU" sz="1800" dirty="0"/>
                  <a:t>, spent streaming videos. 4 hours of streaming uses 9 GB of data. Determine the number of hours of streaming videos when 15.75 GB is used.</a:t>
                </a:r>
                <a:r>
                  <a:rPr lang="en-AU" dirty="0"/>
                  <a:t> </a:t>
                </a:r>
              </a:p>
              <a:p>
                <a:r>
                  <a:rPr lang="en-AU" sz="1800" b="1" dirty="0">
                    <a:solidFill>
                      <a:schemeClr val="tx2"/>
                    </a:solidFill>
                  </a:rPr>
                  <a:t>Identify the model</a:t>
                </a:r>
              </a:p>
              <a:p>
                <a:r>
                  <a:rPr lang="en-AU" sz="1800" dirty="0"/>
                  <a:t>Direct variation model,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𝑘</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𝑛</m:t>
                        </m:r>
                      </m:sup>
                    </m:sSup>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𝐷</m:t>
                      </m:r>
                      <m:r>
                        <a:rPr lang="en-AU" sz="1800" b="0" i="1" smtClean="0">
                          <a:latin typeface="Cambria Math" panose="02040503050406030204" pitchFamily="18" charset="0"/>
                        </a:rPr>
                        <m:t>=</m:t>
                      </m:r>
                      <m:r>
                        <a:rPr lang="en-AU" sz="1800" b="0" i="1" smtClean="0">
                          <a:latin typeface="Cambria Math" panose="02040503050406030204" pitchFamily="18" charset="0"/>
                        </a:rPr>
                        <m:t>𝑘h</m:t>
                      </m:r>
                    </m:oMath>
                  </m:oMathPara>
                </a14:m>
                <a:endParaRPr lang="en-AU" sz="1800" dirty="0"/>
              </a:p>
              <a:p>
                <a:r>
                  <a:rPr lang="en-AU" sz="1800" b="1" dirty="0">
                    <a:solidFill>
                      <a:schemeClr val="tx2"/>
                    </a:solidFill>
                  </a:rPr>
                  <a:t>Substitute in values to find </a:t>
                </a:r>
                <a14:m>
                  <m:oMath xmlns:m="http://schemas.openxmlformats.org/officeDocument/2006/math">
                    <m:r>
                      <a:rPr lang="en-AU" sz="1800" b="1" i="1" smtClean="0">
                        <a:solidFill>
                          <a:schemeClr val="tx2"/>
                        </a:solidFill>
                        <a:latin typeface="Cambria Math" panose="02040503050406030204" pitchFamily="18" charset="0"/>
                      </a:rPr>
                      <m:t>𝒌</m:t>
                    </m:r>
                  </m:oMath>
                </a14:m>
                <a:endParaRPr lang="en-AU" sz="1800" b="1" dirty="0">
                  <a:solidFill>
                    <a:schemeClr val="tx2"/>
                  </a:solidFill>
                </a:endParaRPr>
              </a:p>
              <a:p>
                <a:r>
                  <a:rPr lang="en-AU" sz="1800" dirty="0"/>
                  <a:t>When </a:t>
                </a:r>
                <a14:m>
                  <m:oMath xmlns:m="http://schemas.openxmlformats.org/officeDocument/2006/math">
                    <m:r>
                      <a:rPr lang="en-AU" sz="1800" b="0" i="1" smtClean="0">
                        <a:latin typeface="Cambria Math" panose="02040503050406030204" pitchFamily="18" charset="0"/>
                      </a:rPr>
                      <m:t>𝐷</m:t>
                    </m:r>
                    <m:r>
                      <a:rPr lang="en-AU" sz="1800" b="0" i="1" smtClean="0">
                        <a:latin typeface="Cambria Math" panose="02040503050406030204" pitchFamily="18" charset="0"/>
                      </a:rPr>
                      <m:t>=9</m:t>
                    </m:r>
                  </m:oMath>
                </a14:m>
                <a:r>
                  <a:rPr lang="en-AU" sz="1800" dirty="0"/>
                  <a:t>, </a:t>
                </a:r>
                <a14:m>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=4</m:t>
                    </m:r>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9=</m:t>
                      </m:r>
                      <m:r>
                        <a:rPr lang="en-AU" sz="1800" b="0" i="1" smtClean="0">
                          <a:latin typeface="Cambria Math" panose="02040503050406030204" pitchFamily="18" charset="0"/>
                        </a:rPr>
                        <m:t>𝑘</m:t>
                      </m:r>
                      <m:r>
                        <a:rPr lang="en-AU" sz="1800" b="0" i="1" smtClean="0">
                          <a:latin typeface="Cambria Math" panose="02040503050406030204" pitchFamily="18" charset="0"/>
                        </a:rPr>
                        <m:t>×4</m:t>
                      </m:r>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𝑘</m:t>
                      </m:r>
                      <m:r>
                        <a:rPr lang="en-AU" sz="1800" b="0" i="1" smtClean="0">
                          <a:latin typeface="Cambria Math" panose="02040503050406030204" pitchFamily="18" charset="0"/>
                        </a:rPr>
                        <m:t>=2.25</m:t>
                      </m:r>
                    </m:oMath>
                  </m:oMathPara>
                </a14:m>
                <a:endParaRPr lang="en-AU" sz="1800" dirty="0"/>
              </a:p>
              <a:p>
                <a:endParaRPr lang="en-AU" dirty="0"/>
              </a:p>
              <a:p>
                <a:r>
                  <a:rPr lang="en-AU" dirty="0"/>
                  <a:t> </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59999" y="1567086"/>
                <a:ext cx="11616577" cy="4807835"/>
              </a:xfrm>
              <a:blipFill>
                <a:blip r:embed="rId2"/>
                <a:stretch>
                  <a:fillRect l="-1207" r="-1049"/>
                </a:stretch>
              </a:blipFill>
            </p:spPr>
            <p:txBody>
              <a:bodyPr/>
              <a:lstStyle/>
              <a:p>
                <a:r>
                  <a:rPr lang="en-AU">
                    <a:noFill/>
                  </a:rPr>
                  <a:t> </a:t>
                </a:r>
              </a:p>
            </p:txBody>
          </p:sp>
        </mc:Fallback>
      </mc:AlternateContent>
      <p:cxnSp>
        <p:nvCxnSpPr>
          <p:cNvPr id="11" name="Straight Connector 10">
            <a:extLst>
              <a:ext uri="{FF2B5EF4-FFF2-40B4-BE49-F238E27FC236}">
                <a16:creationId xmlns:a16="http://schemas.microsoft.com/office/drawing/2014/main" id="{1B39A3E6-8F6D-008D-FB64-51B2FB177434}"/>
              </a:ext>
              <a:ext uri="{C183D7F6-B498-43B3-948B-1728B52AA6E4}">
                <adec:decorative xmlns:adec="http://schemas.microsoft.com/office/drawing/2017/decorative" val="1"/>
              </a:ext>
            </a:extLst>
          </p:cNvPr>
          <p:cNvCxnSpPr/>
          <p:nvPr/>
        </p:nvCxnSpPr>
        <p:spPr>
          <a:xfrm>
            <a:off x="5143500" y="2622897"/>
            <a:ext cx="0" cy="3752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3C699A4E-EF88-62B8-C35A-399BB2DCB1B5}"/>
                  </a:ext>
                </a:extLst>
              </p:cNvPr>
              <p:cNvSpPr/>
              <p:nvPr/>
            </p:nvSpPr>
            <p:spPr>
              <a:xfrm>
                <a:off x="3912479" y="3065929"/>
                <a:ext cx="2022154" cy="610326"/>
              </a:xfrm>
              <a:prstGeom prst="wedgeRoundRectCallout">
                <a:avLst>
                  <a:gd name="adj1" fmla="val -65719"/>
                  <a:gd name="adj2" fmla="val -113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was </a:t>
                </a:r>
                <a14:m>
                  <m:oMath xmlns:m="http://schemas.openxmlformats.org/officeDocument/2006/math">
                    <m:r>
                      <a:rPr lang="en-AU" sz="1600" b="0" i="1" smtClean="0">
                        <a:latin typeface="Cambria Math" panose="02040503050406030204" pitchFamily="18" charset="0"/>
                      </a:rPr>
                      <m:t>𝑛</m:t>
                    </m:r>
                    <m:r>
                      <a:rPr lang="en-AU" sz="1600" b="0" i="1" smtClean="0">
                        <a:latin typeface="Cambria Math" panose="02040503050406030204" pitchFamily="18" charset="0"/>
                      </a:rPr>
                      <m:t>=1</m:t>
                    </m:r>
                  </m:oMath>
                </a14:m>
                <a:r>
                  <a:rPr lang="en-AU" sz="1600" dirty="0"/>
                  <a:t>?</a:t>
                </a:r>
              </a:p>
            </p:txBody>
          </p:sp>
        </mc:Choice>
        <mc:Fallback xmlns="">
          <p:sp>
            <p:nvSpPr>
              <p:cNvPr id="6" name="Speech Bubble: Rectangle with Corners Rounded 5">
                <a:extLst>
                  <a:ext uri="{FF2B5EF4-FFF2-40B4-BE49-F238E27FC236}">
                    <a16:creationId xmlns:a16="http://schemas.microsoft.com/office/drawing/2014/main" id="{3C699A4E-EF88-62B8-C35A-399BB2DCB1B5}"/>
                  </a:ext>
                </a:extLst>
              </p:cNvPr>
              <p:cNvSpPr>
                <a:spLocks noRot="1" noChangeAspect="1" noMove="1" noResize="1" noEditPoints="1" noAdjustHandles="1" noChangeArrowheads="1" noChangeShapeType="1" noTextEdit="1"/>
              </p:cNvSpPr>
              <p:nvPr/>
            </p:nvSpPr>
            <p:spPr>
              <a:xfrm>
                <a:off x="3912479" y="3065929"/>
                <a:ext cx="2022154" cy="610326"/>
              </a:xfrm>
              <a:prstGeom prst="wedgeRoundRectCallout">
                <a:avLst>
                  <a:gd name="adj1" fmla="val -65719"/>
                  <a:gd name="adj2" fmla="val -11330"/>
                  <a:gd name="adj3" fmla="val 16667"/>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Speech Bubble: Rectangle with Corners Rounded 11">
                <a:extLst>
                  <a:ext uri="{FF2B5EF4-FFF2-40B4-BE49-F238E27FC236}">
                    <a16:creationId xmlns:a16="http://schemas.microsoft.com/office/drawing/2014/main" id="{6ED64D9F-C9CC-FD07-9B28-93B1C19E5631}"/>
                  </a:ext>
                </a:extLst>
              </p:cNvPr>
              <p:cNvSpPr/>
              <p:nvPr/>
            </p:nvSpPr>
            <p:spPr>
              <a:xfrm>
                <a:off x="3912479" y="3883377"/>
                <a:ext cx="2652542" cy="898174"/>
              </a:xfrm>
              <a:prstGeom prst="wedgeRoundRectCallout">
                <a:avLst>
                  <a:gd name="adj1" fmla="val -70769"/>
                  <a:gd name="adj2" fmla="val -284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do we write the formula with </a:t>
                </a:r>
                <a14:m>
                  <m:oMath xmlns:m="http://schemas.openxmlformats.org/officeDocument/2006/math">
                    <m:r>
                      <a:rPr lang="en-AU" sz="1600" b="0" i="1" smtClean="0">
                        <a:latin typeface="Cambria Math" panose="02040503050406030204" pitchFamily="18" charset="0"/>
                      </a:rPr>
                      <m:t>𝐷</m:t>
                    </m:r>
                  </m:oMath>
                </a14:m>
                <a:r>
                  <a:rPr lang="en-AU" sz="1600" dirty="0"/>
                  <a:t> on the left and </a:t>
                </a:r>
                <a14:m>
                  <m:oMath xmlns:m="http://schemas.openxmlformats.org/officeDocument/2006/math">
                    <m:r>
                      <a:rPr lang="en-AU" sz="1600" b="0" i="1" smtClean="0">
                        <a:latin typeface="Cambria Math" panose="02040503050406030204" pitchFamily="18" charset="0"/>
                      </a:rPr>
                      <m:t>h</m:t>
                    </m:r>
                  </m:oMath>
                </a14:m>
                <a:r>
                  <a:rPr lang="en-AU" sz="1600" dirty="0"/>
                  <a:t> on the right?</a:t>
                </a:r>
              </a:p>
            </p:txBody>
          </p:sp>
        </mc:Choice>
        <mc:Fallback xmlns="">
          <p:sp>
            <p:nvSpPr>
              <p:cNvPr id="12" name="Speech Bubble: Rectangle with Corners Rounded 11">
                <a:extLst>
                  <a:ext uri="{FF2B5EF4-FFF2-40B4-BE49-F238E27FC236}">
                    <a16:creationId xmlns:a16="http://schemas.microsoft.com/office/drawing/2014/main" id="{6ED64D9F-C9CC-FD07-9B28-93B1C19E5631}"/>
                  </a:ext>
                </a:extLst>
              </p:cNvPr>
              <p:cNvSpPr>
                <a:spLocks noRot="1" noChangeAspect="1" noMove="1" noResize="1" noEditPoints="1" noAdjustHandles="1" noChangeArrowheads="1" noChangeShapeType="1" noTextEdit="1"/>
              </p:cNvSpPr>
              <p:nvPr/>
            </p:nvSpPr>
            <p:spPr>
              <a:xfrm>
                <a:off x="3912479" y="3883377"/>
                <a:ext cx="2652542" cy="898174"/>
              </a:xfrm>
              <a:prstGeom prst="wedgeRoundRectCallout">
                <a:avLst>
                  <a:gd name="adj1" fmla="val -70769"/>
                  <a:gd name="adj2" fmla="val -28462"/>
                  <a:gd name="adj3" fmla="val 16667"/>
                </a:avLst>
              </a:prstGeom>
              <a:blipFill>
                <a:blip r:embed="rId5"/>
                <a:stretch>
                  <a:fillRect b="-40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Speech Bubble: Rectangle with Corners Rounded 12">
                <a:extLst>
                  <a:ext uri="{FF2B5EF4-FFF2-40B4-BE49-F238E27FC236}">
                    <a16:creationId xmlns:a16="http://schemas.microsoft.com/office/drawing/2014/main" id="{1CFC9FFC-4120-567F-DB56-5864D4212EEB}"/>
                  </a:ext>
                </a:extLst>
              </p:cNvPr>
              <p:cNvSpPr/>
              <p:nvPr/>
            </p:nvSpPr>
            <p:spPr>
              <a:xfrm>
                <a:off x="2586208" y="5505450"/>
                <a:ext cx="2652542" cy="1010550"/>
              </a:xfrm>
              <a:prstGeom prst="wedgeRoundRectCallout">
                <a:avLst>
                  <a:gd name="adj1" fmla="val -71128"/>
                  <a:gd name="adj2" fmla="val 200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Explain what </a:t>
                </a:r>
                <a14:m>
                  <m:oMath xmlns:m="http://schemas.openxmlformats.org/officeDocument/2006/math">
                    <m:r>
                      <a:rPr lang="en-AU" sz="1600" b="0" i="1" smtClean="0">
                        <a:latin typeface="Cambria Math" panose="02040503050406030204" pitchFamily="18" charset="0"/>
                      </a:rPr>
                      <m:t>𝑘</m:t>
                    </m:r>
                  </m:oMath>
                </a14:m>
                <a:r>
                  <a:rPr lang="en-AU" sz="1600" dirty="0"/>
                  <a:t> and its value mean in the context of the question. </a:t>
                </a:r>
              </a:p>
            </p:txBody>
          </p:sp>
        </mc:Choice>
        <mc:Fallback xmlns="">
          <p:sp>
            <p:nvSpPr>
              <p:cNvPr id="13" name="Speech Bubble: Rectangle with Corners Rounded 12">
                <a:extLst>
                  <a:ext uri="{FF2B5EF4-FFF2-40B4-BE49-F238E27FC236}">
                    <a16:creationId xmlns:a16="http://schemas.microsoft.com/office/drawing/2014/main" id="{1CFC9FFC-4120-567F-DB56-5864D4212EEB}"/>
                  </a:ext>
                </a:extLst>
              </p:cNvPr>
              <p:cNvSpPr>
                <a:spLocks noRot="1" noChangeAspect="1" noMove="1" noResize="1" noEditPoints="1" noAdjustHandles="1" noChangeArrowheads="1" noChangeShapeType="1" noTextEdit="1"/>
              </p:cNvSpPr>
              <p:nvPr/>
            </p:nvSpPr>
            <p:spPr>
              <a:xfrm>
                <a:off x="2586208" y="5505450"/>
                <a:ext cx="2652542" cy="1010550"/>
              </a:xfrm>
              <a:prstGeom prst="wedgeRoundRectCallout">
                <a:avLst>
                  <a:gd name="adj1" fmla="val -71128"/>
                  <a:gd name="adj2" fmla="val 20081"/>
                  <a:gd name="adj3" fmla="val 16667"/>
                </a:avLst>
              </a:prstGeom>
              <a:blipFill>
                <a:blip r:embed="rId6"/>
                <a:stretch>
                  <a:fillRect r="-18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580C126D-86CB-3D8D-9B87-8A0F3E92BBA5}"/>
                  </a:ext>
                </a:extLst>
              </p:cNvPr>
              <p:cNvSpPr txBox="1">
                <a:spLocks/>
              </p:cNvSpPr>
              <p:nvPr/>
            </p:nvSpPr>
            <p:spPr>
              <a:xfrm>
                <a:off x="6741749" y="2622897"/>
                <a:ext cx="4602526" cy="325258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b="1" dirty="0">
                    <a:solidFill>
                      <a:schemeClr val="tx2"/>
                    </a:solidFill>
                    <a:latin typeface="+mn-lt"/>
                  </a:rPr>
                  <a:t>Establish the equation</a:t>
                </a:r>
              </a:p>
              <a:p>
                <a:pPr>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𝐷</m:t>
                      </m:r>
                      <m:r>
                        <a:rPr lang="en-AU" sz="1800" b="0" i="1" smtClean="0">
                          <a:latin typeface="Cambria Math" panose="02040503050406030204" pitchFamily="18" charset="0"/>
                        </a:rPr>
                        <m:t>=2.25</m:t>
                      </m:r>
                      <m:r>
                        <a:rPr lang="en-AU" sz="1800" b="0" i="1" smtClean="0">
                          <a:latin typeface="Cambria Math" panose="02040503050406030204" pitchFamily="18" charset="0"/>
                        </a:rPr>
                        <m:t>h</m:t>
                      </m:r>
                    </m:oMath>
                  </m:oMathPara>
                </a14:m>
                <a:endParaRPr lang="en-AU" sz="1800" dirty="0"/>
              </a:p>
              <a:p>
                <a:pPr>
                  <a:spcAft>
                    <a:spcPts val="600"/>
                  </a:spcAft>
                </a:pPr>
                <a:r>
                  <a:rPr lang="en-AU" sz="1800" b="1" dirty="0">
                    <a:solidFill>
                      <a:schemeClr val="tx2"/>
                    </a:solidFill>
                  </a:rPr>
                  <a:t>Answer the question, using the equation</a:t>
                </a:r>
              </a:p>
              <a:p>
                <a:pPr>
                  <a:spcAft>
                    <a:spcPts val="600"/>
                  </a:spcAft>
                </a:pPr>
                <a:r>
                  <a:rPr lang="en-AU" sz="1800" dirty="0"/>
                  <a:t>Substitute in </a:t>
                </a:r>
                <a14:m>
                  <m:oMath xmlns:m="http://schemas.openxmlformats.org/officeDocument/2006/math">
                    <m:r>
                      <a:rPr lang="en-AU" sz="1800" b="0" i="1" smtClean="0">
                        <a:latin typeface="Cambria Math" panose="02040503050406030204" pitchFamily="18" charset="0"/>
                      </a:rPr>
                      <m:t>𝐷</m:t>
                    </m:r>
                    <m:r>
                      <a:rPr lang="en-AU" sz="1800" b="0" i="1" smtClean="0">
                        <a:latin typeface="Cambria Math" panose="02040503050406030204" pitchFamily="18" charset="0"/>
                      </a:rPr>
                      <m:t>=15.75</m:t>
                    </m:r>
                  </m:oMath>
                </a14:m>
                <a:endParaRPr lang="en-AU" sz="1800" dirty="0"/>
              </a:p>
              <a:p>
                <a:pPr>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15.75=2.25×</m:t>
                      </m:r>
                      <m:r>
                        <a:rPr lang="en-AU" sz="1800" b="0" i="1" smtClean="0">
                          <a:latin typeface="Cambria Math" panose="02040503050406030204" pitchFamily="18" charset="0"/>
                        </a:rPr>
                        <m:t>h</m:t>
                      </m:r>
                    </m:oMath>
                  </m:oMathPara>
                </a14:m>
                <a:endParaRPr lang="en-AU" sz="1800" b="0" dirty="0"/>
              </a:p>
              <a:p>
                <a:pPr>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15.75</m:t>
                          </m:r>
                        </m:num>
                        <m:den>
                          <m:r>
                            <a:rPr lang="en-AU" sz="1800" b="0" i="1" smtClean="0">
                              <a:latin typeface="Cambria Math" panose="02040503050406030204" pitchFamily="18" charset="0"/>
                            </a:rPr>
                            <m:t>2.25</m:t>
                          </m:r>
                        </m:den>
                      </m:f>
                    </m:oMath>
                  </m:oMathPara>
                </a14:m>
                <a:endParaRPr lang="en-AU" sz="1800" dirty="0"/>
              </a:p>
              <a:p>
                <a:pPr>
                  <a:spcAft>
                    <a:spcPts val="600"/>
                  </a:spcAft>
                </a:pPr>
                <a14:m>
                  <m:oMath xmlns:m="http://schemas.openxmlformats.org/officeDocument/2006/math">
                    <m:r>
                      <a:rPr lang="en-AU" sz="1800" b="0" i="1" smtClean="0">
                        <a:latin typeface="Cambria Math" panose="02040503050406030204" pitchFamily="18" charset="0"/>
                      </a:rPr>
                      <m:t>∴</m:t>
                    </m:r>
                  </m:oMath>
                </a14:m>
                <a:r>
                  <a:rPr lang="en-AU" sz="1800" dirty="0"/>
                  <a:t> 7 hours of streaming uses 15.75 GB. </a:t>
                </a:r>
                <a:endParaRPr lang="en-AU" dirty="0"/>
              </a:p>
            </p:txBody>
          </p:sp>
        </mc:Choice>
        <mc:Fallback xmlns="">
          <p:sp>
            <p:nvSpPr>
              <p:cNvPr id="9" name="Text Placeholder 4">
                <a:extLst>
                  <a:ext uri="{FF2B5EF4-FFF2-40B4-BE49-F238E27FC236}">
                    <a16:creationId xmlns:a16="http://schemas.microsoft.com/office/drawing/2014/main" id="{580C126D-86CB-3D8D-9B87-8A0F3E92BBA5}"/>
                  </a:ext>
                </a:extLst>
              </p:cNvPr>
              <p:cNvSpPr txBox="1">
                <a:spLocks noRot="1" noChangeAspect="1" noMove="1" noResize="1" noEditPoints="1" noAdjustHandles="1" noChangeArrowheads="1" noChangeShapeType="1" noTextEdit="1"/>
              </p:cNvSpPr>
              <p:nvPr/>
            </p:nvSpPr>
            <p:spPr>
              <a:xfrm>
                <a:off x="6741749" y="2622897"/>
                <a:ext cx="4602526" cy="3252583"/>
              </a:xfrm>
              <a:prstGeom prst="rect">
                <a:avLst/>
              </a:prstGeom>
              <a:blipFill>
                <a:blip r:embed="rId3"/>
                <a:stretch>
                  <a:fillRect l="-3179" b="-16854"/>
                </a:stretch>
              </a:blipFill>
            </p:spPr>
            <p:txBody>
              <a:bodyPr/>
              <a:lstStyle/>
              <a:p>
                <a:r>
                  <a:rPr lang="en-AU">
                    <a:noFill/>
                  </a:rPr>
                  <a:t> </a:t>
                </a:r>
              </a:p>
            </p:txBody>
          </p:sp>
        </mc:Fallback>
      </mc:AlternateContent>
      <p:sp>
        <p:nvSpPr>
          <p:cNvPr id="14" name="Rectangle 13">
            <a:extLst>
              <a:ext uri="{FF2B5EF4-FFF2-40B4-BE49-F238E27FC236}">
                <a16:creationId xmlns:a16="http://schemas.microsoft.com/office/drawing/2014/main" id="{F45D0FD6-D3A8-7104-45B8-FF4BD68D4576}"/>
              </a:ext>
              <a:ext uri="{C183D7F6-B498-43B3-948B-1728B52AA6E4}">
                <adec:decorative xmlns:adec="http://schemas.microsoft.com/office/drawing/2017/decorative" val="1"/>
              </a:ext>
            </a:extLst>
          </p:cNvPr>
          <p:cNvSpPr/>
          <p:nvPr/>
        </p:nvSpPr>
        <p:spPr>
          <a:xfrm>
            <a:off x="1504950" y="1557561"/>
            <a:ext cx="7239000" cy="46751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Direct variation problems (2)</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F04EADDC-45F8-BB2A-3DB0-162D9F1D9289}"/>
                  </a:ext>
                </a:extLst>
              </p:cNvPr>
              <p:cNvSpPr>
                <a:spLocks noGrp="1"/>
              </p:cNvSpPr>
              <p:nvPr>
                <p:ph type="body" sz="quarter" idx="17"/>
              </p:nvPr>
            </p:nvSpPr>
            <p:spPr>
              <a:xfrm>
                <a:off x="360000" y="1567086"/>
                <a:ext cx="11484000" cy="4807835"/>
              </a:xfrm>
            </p:spPr>
            <p:txBody>
              <a:bodyPr/>
              <a:lstStyle/>
              <a:p>
                <a:r>
                  <a:rPr lang="en-AU" sz="1800" dirty="0"/>
                  <a:t>The amount of battery </a:t>
                </a:r>
                <a14:m>
                  <m:oMath xmlns:m="http://schemas.openxmlformats.org/officeDocument/2006/math">
                    <m:r>
                      <a:rPr lang="en-AU" sz="1800" i="1" dirty="0" smtClean="0">
                        <a:latin typeface="Cambria Math" panose="02040503050406030204" pitchFamily="18" charset="0"/>
                      </a:rPr>
                      <m:t>𝐵</m:t>
                    </m:r>
                  </m:oMath>
                </a14:m>
                <a:r>
                  <a:rPr lang="en-AU" sz="1800" dirty="0"/>
                  <a:t> (%) a phone loses varies directly with the number of hours, </a:t>
                </a:r>
                <a14:m>
                  <m:oMath xmlns:m="http://schemas.openxmlformats.org/officeDocument/2006/math">
                    <m:r>
                      <a:rPr lang="en-AU" sz="1800" i="1" dirty="0" smtClean="0">
                        <a:latin typeface="Cambria Math" panose="02040503050406030204" pitchFamily="18" charset="0"/>
                      </a:rPr>
                      <m:t>h</m:t>
                    </m:r>
                  </m:oMath>
                </a14:m>
                <a:r>
                  <a:rPr lang="en-AU" sz="1800" dirty="0"/>
                  <a:t>, spent using social media. If 3 hours of social media use drains 26% of the battery, how many hours drain 52%?</a:t>
                </a:r>
              </a:p>
              <a:p>
                <a:r>
                  <a:rPr lang="en-AU" sz="1800" b="1" dirty="0">
                    <a:solidFill>
                      <a:schemeClr val="tx2"/>
                    </a:solidFill>
                  </a:rPr>
                  <a:t>Identify the model</a:t>
                </a:r>
              </a:p>
              <a:p>
                <a:r>
                  <a:rPr lang="en-AU" sz="1800" dirty="0"/>
                  <a:t>Direct variation model,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𝑘</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𝑛</m:t>
                        </m:r>
                      </m:sup>
                    </m:sSup>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𝑘h</m:t>
                      </m:r>
                    </m:oMath>
                  </m:oMathPara>
                </a14:m>
                <a:endParaRPr lang="en-AU" sz="1800" dirty="0"/>
              </a:p>
              <a:p>
                <a:r>
                  <a:rPr lang="en-AU" sz="1800" b="1" dirty="0">
                    <a:solidFill>
                      <a:schemeClr val="tx2"/>
                    </a:solidFill>
                  </a:rPr>
                  <a:t>Substitute in values to find </a:t>
                </a:r>
                <a14:m>
                  <m:oMath xmlns:m="http://schemas.openxmlformats.org/officeDocument/2006/math">
                    <m:r>
                      <a:rPr lang="en-AU" sz="1800" b="1" i="1" smtClean="0">
                        <a:solidFill>
                          <a:schemeClr val="tx2"/>
                        </a:solidFill>
                        <a:latin typeface="Cambria Math" panose="02040503050406030204" pitchFamily="18" charset="0"/>
                      </a:rPr>
                      <m:t>𝒌</m:t>
                    </m:r>
                  </m:oMath>
                </a14:m>
                <a:endParaRPr lang="en-AU" sz="1800" b="1" dirty="0">
                  <a:solidFill>
                    <a:schemeClr val="tx2"/>
                  </a:solidFill>
                </a:endParaRPr>
              </a:p>
              <a:p>
                <a:r>
                  <a:rPr lang="en-AU" sz="1800" dirty="0"/>
                  <a:t>When </a:t>
                </a:r>
                <a14:m>
                  <m:oMath xmlns:m="http://schemas.openxmlformats.org/officeDocument/2006/math">
                    <m:r>
                      <a:rPr lang="en-AU" sz="1800" b="0" i="1" smtClean="0">
                        <a:latin typeface="Cambria Math" panose="02040503050406030204" pitchFamily="18" charset="0"/>
                      </a:rPr>
                      <m:t>𝐵</m:t>
                    </m:r>
                    <m:r>
                      <a:rPr lang="en-AU" sz="1800" b="0" i="1" smtClean="0">
                        <a:latin typeface="Cambria Math" panose="02040503050406030204" pitchFamily="18" charset="0"/>
                      </a:rPr>
                      <m:t>=26%</m:t>
                    </m:r>
                  </m:oMath>
                </a14:m>
                <a:r>
                  <a:rPr lang="en-AU" sz="1800" dirty="0"/>
                  <a:t>, </a:t>
                </a:r>
                <a14:m>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=3</m:t>
                    </m:r>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26=</m:t>
                      </m:r>
                      <m:r>
                        <a:rPr lang="en-AU" sz="1800" b="0" i="1" smtClean="0">
                          <a:latin typeface="Cambria Math" panose="02040503050406030204" pitchFamily="18" charset="0"/>
                        </a:rPr>
                        <m:t>𝑘</m:t>
                      </m:r>
                      <m:r>
                        <a:rPr lang="en-AU" sz="1800" b="0" i="1" smtClean="0">
                          <a:latin typeface="Cambria Math" panose="02040503050406030204" pitchFamily="18" charset="0"/>
                        </a:rPr>
                        <m:t>×3</m:t>
                      </m:r>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𝑘</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26</m:t>
                          </m:r>
                        </m:num>
                        <m:den>
                          <m:r>
                            <a:rPr lang="en-AU" sz="1800" b="0" i="1" smtClean="0">
                              <a:latin typeface="Cambria Math" panose="02040503050406030204" pitchFamily="18" charset="0"/>
                            </a:rPr>
                            <m:t>3</m:t>
                          </m:r>
                        </m:den>
                      </m:f>
                    </m:oMath>
                  </m:oMathPara>
                </a14:m>
                <a:endParaRPr lang="en-AU" sz="1800" dirty="0"/>
              </a:p>
              <a:p>
                <a:endParaRPr lang="en-AU" dirty="0"/>
              </a:p>
              <a:p>
                <a:r>
                  <a:rPr lang="en-AU" dirty="0"/>
                  <a:t> </a:t>
                </a:r>
              </a:p>
            </p:txBody>
          </p:sp>
        </mc:Choice>
        <mc:Fallback xmlns="">
          <p:sp>
            <p:nvSpPr>
              <p:cNvPr id="8" name="Text Placeholder 4">
                <a:extLst>
                  <a:ext uri="{FF2B5EF4-FFF2-40B4-BE49-F238E27FC236}">
                    <a16:creationId xmlns:a16="http://schemas.microsoft.com/office/drawing/2014/main" id="{F04EADDC-45F8-BB2A-3DB0-162D9F1D9289}"/>
                  </a:ext>
                </a:extLst>
              </p:cNvPr>
              <p:cNvSpPr>
                <a:spLocks noGrp="1" noRot="1" noChangeAspect="1" noMove="1" noResize="1" noEditPoints="1" noAdjustHandles="1" noChangeArrowheads="1" noChangeShapeType="1" noTextEdit="1"/>
              </p:cNvSpPr>
              <p:nvPr>
                <p:ph type="body" sz="quarter" idx="17"/>
              </p:nvPr>
            </p:nvSpPr>
            <p:spPr>
              <a:xfrm>
                <a:off x="360000" y="1567086"/>
                <a:ext cx="11484000" cy="4807835"/>
              </a:xfrm>
              <a:blipFill>
                <a:blip r:embed="rId2"/>
                <a:stretch>
                  <a:fillRect l="-1221" r="-637" b="-545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94B33953-D70F-40C0-B363-1DC51DA72303}"/>
                  </a:ext>
                </a:extLst>
              </p:cNvPr>
              <p:cNvSpPr txBox="1">
                <a:spLocks/>
              </p:cNvSpPr>
              <p:nvPr/>
            </p:nvSpPr>
            <p:spPr>
              <a:xfrm>
                <a:off x="6741749" y="2622897"/>
                <a:ext cx="4602526" cy="325258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AU" sz="1800" b="1" dirty="0">
                    <a:solidFill>
                      <a:schemeClr val="tx2"/>
                    </a:solidFill>
                    <a:latin typeface="+mn-lt"/>
                  </a:rPr>
                  <a:t>Establish the equation</a:t>
                </a:r>
              </a:p>
              <a:p>
                <a:pPr>
                  <a:lnSpc>
                    <a:spcPct val="100000"/>
                  </a:lnSpc>
                  <a:spcBef>
                    <a:spcPts val="600"/>
                  </a:spcBef>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26</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h</m:t>
                      </m:r>
                    </m:oMath>
                  </m:oMathPara>
                </a14:m>
                <a:endParaRPr lang="en-AU" sz="1800" dirty="0"/>
              </a:p>
              <a:p>
                <a:pPr>
                  <a:lnSpc>
                    <a:spcPct val="100000"/>
                  </a:lnSpc>
                  <a:spcBef>
                    <a:spcPts val="600"/>
                  </a:spcBef>
                </a:pPr>
                <a:r>
                  <a:rPr lang="en-AU" sz="1800" b="1" dirty="0">
                    <a:solidFill>
                      <a:schemeClr val="tx2"/>
                    </a:solidFill>
                  </a:rPr>
                  <a:t>Answer the question, using the equation</a:t>
                </a:r>
              </a:p>
              <a:p>
                <a:pPr>
                  <a:lnSpc>
                    <a:spcPct val="100000"/>
                  </a:lnSpc>
                  <a:spcBef>
                    <a:spcPts val="600"/>
                  </a:spcBef>
                </a:pPr>
                <a:r>
                  <a:rPr lang="en-AU" sz="1800" dirty="0"/>
                  <a:t>Substitute in </a:t>
                </a:r>
                <a14:m>
                  <m:oMath xmlns:m="http://schemas.openxmlformats.org/officeDocument/2006/math">
                    <m:r>
                      <a:rPr lang="en-AU" sz="1800" i="1">
                        <a:latin typeface="Cambria Math" panose="02040503050406030204" pitchFamily="18" charset="0"/>
                      </a:rPr>
                      <m:t>𝐵</m:t>
                    </m:r>
                    <m:r>
                      <a:rPr lang="en-AU" sz="1800" b="0" i="1" smtClean="0">
                        <a:latin typeface="Cambria Math" panose="02040503050406030204" pitchFamily="18" charset="0"/>
                      </a:rPr>
                      <m:t>=52</m:t>
                    </m:r>
                  </m:oMath>
                </a14:m>
                <a:endParaRPr lang="en-AU" sz="1800" dirty="0"/>
              </a:p>
              <a:p>
                <a:pPr>
                  <a:lnSpc>
                    <a:spcPct val="100000"/>
                  </a:lnSpc>
                  <a:spcBef>
                    <a:spcPts val="600"/>
                  </a:spcBef>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52=</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26</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m:t>
                      </m:r>
                      <m:r>
                        <a:rPr lang="en-AU" sz="1800" b="0" i="1" smtClean="0">
                          <a:latin typeface="Cambria Math" panose="02040503050406030204" pitchFamily="18" charset="0"/>
                        </a:rPr>
                        <m:t>h</m:t>
                      </m:r>
                    </m:oMath>
                  </m:oMathPara>
                </a14:m>
                <a:endParaRPr lang="en-AU" sz="1800" b="0" dirty="0"/>
              </a:p>
              <a:p>
                <a:pPr>
                  <a:lnSpc>
                    <a:spcPct val="100000"/>
                  </a:lnSpc>
                  <a:spcBef>
                    <a:spcPts val="600"/>
                  </a:spcBef>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𝐷</m:t>
                      </m:r>
                      <m:r>
                        <a:rPr lang="en-AU" sz="1800" b="0" i="1" smtClean="0">
                          <a:latin typeface="Cambria Math" panose="02040503050406030204" pitchFamily="18" charset="0"/>
                        </a:rPr>
                        <m:t>=52÷</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26</m:t>
                          </m:r>
                        </m:num>
                        <m:den>
                          <m:r>
                            <a:rPr lang="en-AU" sz="1800" b="0" i="1" smtClean="0">
                              <a:latin typeface="Cambria Math" panose="02040503050406030204" pitchFamily="18" charset="0"/>
                            </a:rPr>
                            <m:t>3</m:t>
                          </m:r>
                        </m:den>
                      </m:f>
                    </m:oMath>
                  </m:oMathPara>
                </a14:m>
                <a:endParaRPr lang="en-AU" sz="1800" dirty="0"/>
              </a:p>
              <a:p>
                <a:pPr>
                  <a:lnSpc>
                    <a:spcPct val="100000"/>
                  </a:lnSpc>
                  <a:spcBef>
                    <a:spcPts val="600"/>
                  </a:spcBef>
                </a:pPr>
                <a14:m>
                  <m:oMath xmlns:m="http://schemas.openxmlformats.org/officeDocument/2006/math">
                    <m:r>
                      <a:rPr lang="en-AU" sz="1800" b="0" i="1" smtClean="0">
                        <a:latin typeface="Cambria Math" panose="02040503050406030204" pitchFamily="18" charset="0"/>
                      </a:rPr>
                      <m:t>∴</m:t>
                    </m:r>
                  </m:oMath>
                </a14:m>
                <a:r>
                  <a:rPr lang="en-AU" sz="1800" dirty="0"/>
                  <a:t> 6 hours will drain the battery by 52%. </a:t>
                </a:r>
                <a:endParaRPr lang="en-AU" dirty="0"/>
              </a:p>
            </p:txBody>
          </p:sp>
        </mc:Choice>
        <mc:Fallback xmlns="">
          <p:sp>
            <p:nvSpPr>
              <p:cNvPr id="9" name="Text Placeholder 4">
                <a:extLst>
                  <a:ext uri="{FF2B5EF4-FFF2-40B4-BE49-F238E27FC236}">
                    <a16:creationId xmlns:a16="http://schemas.microsoft.com/office/drawing/2014/main" id="{94B33953-D70F-40C0-B363-1DC51DA72303}"/>
                  </a:ext>
                </a:extLst>
              </p:cNvPr>
              <p:cNvSpPr txBox="1">
                <a:spLocks noRot="1" noChangeAspect="1" noMove="1" noResize="1" noEditPoints="1" noAdjustHandles="1" noChangeArrowheads="1" noChangeShapeType="1" noTextEdit="1"/>
              </p:cNvSpPr>
              <p:nvPr/>
            </p:nvSpPr>
            <p:spPr>
              <a:xfrm>
                <a:off x="6741749" y="2622897"/>
                <a:ext cx="4602526" cy="3252583"/>
              </a:xfrm>
              <a:prstGeom prst="rect">
                <a:avLst/>
              </a:prstGeom>
              <a:blipFill>
                <a:blip r:embed="rId3"/>
                <a:stretch>
                  <a:fillRect l="-3179" t="-2434" b="-20974"/>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01598042-3BB0-5905-A170-7023E53F705A}"/>
              </a:ext>
              <a:ext uri="{C183D7F6-B498-43B3-948B-1728B52AA6E4}">
                <adec:decorative xmlns:adec="http://schemas.microsoft.com/office/drawing/2017/decorative" val="1"/>
              </a:ext>
            </a:extLst>
          </p:cNvPr>
          <p:cNvCxnSpPr/>
          <p:nvPr/>
        </p:nvCxnSpPr>
        <p:spPr>
          <a:xfrm>
            <a:off x="5143500" y="2622897"/>
            <a:ext cx="0" cy="3752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D0808-DC71-3412-52F1-9683E24808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13C20F-766B-28E8-E64A-0915805915F1}"/>
              </a:ext>
            </a:extLst>
          </p:cNvPr>
          <p:cNvSpPr>
            <a:spLocks noGrp="1"/>
          </p:cNvSpPr>
          <p:nvPr>
            <p:ph type="title"/>
          </p:nvPr>
        </p:nvSpPr>
        <p:spPr/>
        <p:txBody>
          <a:bodyPr/>
          <a:lstStyle/>
          <a:p>
            <a:r>
              <a:rPr lang="en-AU" dirty="0"/>
              <a:t>Direct variation problems (3)</a:t>
            </a:r>
          </a:p>
        </p:txBody>
      </p:sp>
      <p:sp>
        <p:nvSpPr>
          <p:cNvPr id="4" name="Text Placeholder 3">
            <a:extLst>
              <a:ext uri="{FF2B5EF4-FFF2-40B4-BE49-F238E27FC236}">
                <a16:creationId xmlns:a16="http://schemas.microsoft.com/office/drawing/2014/main" id="{C976B482-911F-A3BD-0AC9-2A74D08C8D33}"/>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FFEBACD-D4EA-2047-5D09-E5B25212CD73}"/>
                  </a:ext>
                </a:extLst>
              </p:cNvPr>
              <p:cNvSpPr>
                <a:spLocks noGrp="1"/>
              </p:cNvSpPr>
              <p:nvPr>
                <p:ph type="body" sz="quarter" idx="17"/>
              </p:nvPr>
            </p:nvSpPr>
            <p:spPr>
              <a:xfrm>
                <a:off x="354000" y="1433614"/>
                <a:ext cx="11484000" cy="4807835"/>
              </a:xfrm>
            </p:spPr>
            <p:txBody>
              <a:bodyPr/>
              <a:lstStyle/>
              <a:p>
                <a:r>
                  <a:rPr lang="en-AU" dirty="0"/>
                  <a:t>The volume, </a:t>
                </a:r>
                <a14:m>
                  <m:oMath xmlns:m="http://schemas.openxmlformats.org/officeDocument/2006/math">
                    <m:r>
                      <a:rPr lang="en-AU" b="0" i="1" smtClean="0">
                        <a:latin typeface="Cambria Math" panose="02040503050406030204" pitchFamily="18" charset="0"/>
                      </a:rPr>
                      <m:t>𝑉</m:t>
                    </m:r>
                  </m:oMath>
                </a14:m>
                <a:r>
                  <a:rPr lang="en-AU" dirty="0"/>
                  <a:t>, in cubic metres, of a cubic storage box varies directly with the cube of the length, </a:t>
                </a:r>
                <a14:m>
                  <m:oMath xmlns:m="http://schemas.openxmlformats.org/officeDocument/2006/math">
                    <m:r>
                      <a:rPr lang="en-AU" b="0" i="1" smtClean="0">
                        <a:latin typeface="Cambria Math" panose="02040503050406030204" pitchFamily="18" charset="0"/>
                      </a:rPr>
                      <m:t>𝑠</m:t>
                    </m:r>
                  </m:oMath>
                </a14:m>
                <a:r>
                  <a:rPr lang="en-AU" dirty="0"/>
                  <a:t>, in metres. A box with side length 2 metres has a volume of </a:t>
                </a:r>
                <a14:m>
                  <m:oMath xmlns:m="http://schemas.openxmlformats.org/officeDocument/2006/math">
                    <m:r>
                      <a:rPr lang="en-AU" i="1" dirty="0" smtClean="0">
                        <a:latin typeface="Cambria Math" panose="02040503050406030204" pitchFamily="18" charset="0"/>
                      </a:rPr>
                      <m:t>6.75</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m</m:t>
                        </m:r>
                      </m:e>
                      <m:sup>
                        <m:r>
                          <a:rPr lang="en-AU" b="0" i="0" smtClean="0">
                            <a:latin typeface="Cambria Math" panose="02040503050406030204" pitchFamily="18" charset="0"/>
                          </a:rPr>
                          <m:t>3</m:t>
                        </m:r>
                      </m:sup>
                    </m:sSup>
                  </m:oMath>
                </a14:m>
                <a:r>
                  <a:rPr lang="en-AU" dirty="0"/>
                  <a:t>. Find the volume of a box with side length 5.5 metres. </a:t>
                </a:r>
              </a:p>
              <a:p>
                <a:pPr>
                  <a:lnSpc>
                    <a:spcPct val="100000"/>
                  </a:lnSpc>
                  <a:spcBef>
                    <a:spcPts val="600"/>
                  </a:spcBef>
                  <a:spcAft>
                    <a:spcPts val="600"/>
                  </a:spcAft>
                </a:pPr>
                <a:r>
                  <a:rPr lang="en-AU" sz="1800" b="1" dirty="0">
                    <a:solidFill>
                      <a:schemeClr val="tx2"/>
                    </a:solidFill>
                  </a:rPr>
                  <a:t>Identify the model</a:t>
                </a:r>
              </a:p>
              <a:p>
                <a:pPr>
                  <a:lnSpc>
                    <a:spcPct val="100000"/>
                  </a:lnSpc>
                  <a:spcBef>
                    <a:spcPts val="600"/>
                  </a:spcBef>
                  <a:spcAft>
                    <a:spcPts val="600"/>
                  </a:spcAft>
                </a:pPr>
                <a:r>
                  <a:rPr lang="en-AU" sz="1800" dirty="0"/>
                  <a:t>Direct variation model, </a:t>
                </a:r>
                <a14:m>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m:t>
                    </m:r>
                    <m:r>
                      <a:rPr lang="en-AU" sz="1800" i="1">
                        <a:latin typeface="Cambria Math" panose="02040503050406030204" pitchFamily="18" charset="0"/>
                      </a:rPr>
                      <m:t>𝑘</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𝑛</m:t>
                        </m:r>
                      </m:sup>
                    </m:sSup>
                  </m:oMath>
                </a14:m>
                <a:endParaRPr lang="en-AU" sz="1800" dirty="0"/>
              </a:p>
              <a:p>
                <a:pPr>
                  <a:lnSpc>
                    <a:spcPct val="100000"/>
                  </a:lnSpc>
                  <a:spcBef>
                    <a:spcPts val="600"/>
                  </a:spcBef>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i="1">
                          <a:latin typeface="Cambria Math" panose="02040503050406030204" pitchFamily="18" charset="0"/>
                        </a:rPr>
                        <m:t>=</m:t>
                      </m:r>
                      <m:r>
                        <a:rPr lang="en-AU" sz="1800" i="1">
                          <a:latin typeface="Cambria Math" panose="02040503050406030204" pitchFamily="18" charset="0"/>
                        </a:rPr>
                        <m:t>𝑘</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𝑠</m:t>
                          </m:r>
                        </m:e>
                        <m:sup>
                          <m:r>
                            <a:rPr lang="en-AU" sz="1800" b="0" i="1" smtClean="0">
                              <a:latin typeface="Cambria Math" panose="02040503050406030204" pitchFamily="18" charset="0"/>
                            </a:rPr>
                            <m:t>3</m:t>
                          </m:r>
                        </m:sup>
                      </m:sSup>
                    </m:oMath>
                  </m:oMathPara>
                </a14:m>
                <a:endParaRPr lang="en-AU" sz="1800" dirty="0"/>
              </a:p>
              <a:p>
                <a:pPr>
                  <a:lnSpc>
                    <a:spcPct val="100000"/>
                  </a:lnSpc>
                  <a:spcBef>
                    <a:spcPts val="600"/>
                  </a:spcBef>
                  <a:spcAft>
                    <a:spcPts val="600"/>
                  </a:spcAft>
                </a:pPr>
                <a:r>
                  <a:rPr lang="en-AU" sz="1800" b="1" dirty="0">
                    <a:solidFill>
                      <a:schemeClr val="tx2"/>
                    </a:solidFill>
                  </a:rPr>
                  <a:t>Substitute in values to find </a:t>
                </a:r>
                <a14:m>
                  <m:oMath xmlns:m="http://schemas.openxmlformats.org/officeDocument/2006/math">
                    <m:r>
                      <a:rPr lang="en-AU" sz="1800" b="1" i="1">
                        <a:solidFill>
                          <a:schemeClr val="tx2"/>
                        </a:solidFill>
                        <a:latin typeface="Cambria Math" panose="02040503050406030204" pitchFamily="18" charset="0"/>
                      </a:rPr>
                      <m:t>𝒌</m:t>
                    </m:r>
                  </m:oMath>
                </a14:m>
                <a:endParaRPr lang="en-AU" sz="1800" b="1" dirty="0">
                  <a:solidFill>
                    <a:schemeClr val="tx2"/>
                  </a:solidFill>
                </a:endParaRPr>
              </a:p>
              <a:p>
                <a:pPr>
                  <a:lnSpc>
                    <a:spcPct val="100000"/>
                  </a:lnSpc>
                  <a:spcBef>
                    <a:spcPts val="600"/>
                  </a:spcBef>
                  <a:spcAft>
                    <a:spcPts val="600"/>
                  </a:spcAft>
                </a:pPr>
                <a:r>
                  <a:rPr lang="en-AU" sz="1800" dirty="0"/>
                  <a:t>When </a:t>
                </a:r>
                <a14:m>
                  <m:oMath xmlns:m="http://schemas.openxmlformats.org/officeDocument/2006/math">
                    <m:r>
                      <a:rPr lang="en-AU" sz="1800" b="0" i="1" smtClean="0">
                        <a:latin typeface="Cambria Math" panose="02040503050406030204" pitchFamily="18" charset="0"/>
                      </a:rPr>
                      <m:t>𝑉</m:t>
                    </m:r>
                    <m:r>
                      <a:rPr lang="en-AU" sz="1800" i="1">
                        <a:latin typeface="Cambria Math" panose="02040503050406030204" pitchFamily="18" charset="0"/>
                      </a:rPr>
                      <m:t>=</m:t>
                    </m:r>
                    <m:r>
                      <a:rPr lang="en-AU" sz="1800" b="0" i="1" smtClean="0">
                        <a:latin typeface="Cambria Math" panose="02040503050406030204" pitchFamily="18" charset="0"/>
                      </a:rPr>
                      <m:t>6.75</m:t>
                    </m:r>
                  </m:oMath>
                </a14:m>
                <a:r>
                  <a:rPr lang="en-AU" sz="1800" dirty="0"/>
                  <a:t>, </a:t>
                </a:r>
                <a14:m>
                  <m:oMath xmlns:m="http://schemas.openxmlformats.org/officeDocument/2006/math">
                    <m:r>
                      <a:rPr lang="en-AU" sz="1800" b="0" i="1" smtClean="0">
                        <a:latin typeface="Cambria Math" panose="02040503050406030204" pitchFamily="18" charset="0"/>
                      </a:rPr>
                      <m:t>𝑠</m:t>
                    </m:r>
                    <m:r>
                      <a:rPr lang="en-AU" sz="1800" i="1">
                        <a:latin typeface="Cambria Math" panose="02040503050406030204" pitchFamily="18" charset="0"/>
                      </a:rPr>
                      <m:t>=</m:t>
                    </m:r>
                    <m:r>
                      <a:rPr lang="en-AU" sz="1800" b="0" i="1" smtClean="0">
                        <a:latin typeface="Cambria Math" panose="02040503050406030204" pitchFamily="18" charset="0"/>
                      </a:rPr>
                      <m:t>2</m:t>
                    </m:r>
                  </m:oMath>
                </a14:m>
                <a:endParaRPr lang="en-AU" sz="1800" dirty="0"/>
              </a:p>
              <a:p>
                <a:pPr>
                  <a:lnSpc>
                    <a:spcPct val="100000"/>
                  </a:lnSpc>
                  <a:spcBef>
                    <a:spcPts val="600"/>
                  </a:spcBef>
                  <a:spcAft>
                    <a:spcPts val="600"/>
                  </a:spcAft>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6</m:t>
                      </m:r>
                      <m:r>
                        <a:rPr lang="en-AU" sz="1800" b="0" i="1" smtClean="0">
                          <a:latin typeface="Cambria Math" panose="02040503050406030204" pitchFamily="18" charset="0"/>
                        </a:rPr>
                        <m:t>.75</m:t>
                      </m:r>
                      <m:r>
                        <a:rPr lang="en-AU" sz="1800" i="1">
                          <a:latin typeface="Cambria Math" panose="02040503050406030204" pitchFamily="18" charset="0"/>
                        </a:rPr>
                        <m:t>=</m:t>
                      </m:r>
                      <m:r>
                        <a:rPr lang="en-AU" sz="1800" i="1">
                          <a:latin typeface="Cambria Math" panose="02040503050406030204" pitchFamily="18" charset="0"/>
                        </a:rPr>
                        <m:t>𝑘</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3</m:t>
                          </m:r>
                        </m:sup>
                      </m:sSup>
                    </m:oMath>
                  </m:oMathPara>
                </a14:m>
                <a:endParaRPr lang="en-AU" sz="1800" dirty="0"/>
              </a:p>
              <a:p>
                <a:pPr>
                  <a:lnSpc>
                    <a:spcPct val="100000"/>
                  </a:lnSpc>
                  <a:spcBef>
                    <a:spcPts val="600"/>
                  </a:spcBef>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𝑘</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6.75</m:t>
                          </m:r>
                        </m:num>
                        <m:den>
                          <m:r>
                            <a:rPr lang="en-AU" sz="1800" b="0" i="1" smtClean="0">
                              <a:latin typeface="Cambria Math" panose="02040503050406030204" pitchFamily="18" charset="0"/>
                            </a:rPr>
                            <m:t>8</m:t>
                          </m:r>
                        </m:den>
                      </m:f>
                    </m:oMath>
                  </m:oMathPara>
                </a14:m>
                <a:endParaRPr lang="en-AU" sz="1800" dirty="0"/>
              </a:p>
              <a:p>
                <a:pPr>
                  <a:lnSpc>
                    <a:spcPct val="100000"/>
                  </a:lnSpc>
                  <a:spcBef>
                    <a:spcPts val="600"/>
                  </a:spcBef>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𝑘</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27</m:t>
                          </m:r>
                        </m:num>
                        <m:den>
                          <m:r>
                            <a:rPr lang="en-AU" sz="1800" b="0" i="1" smtClean="0">
                              <a:latin typeface="Cambria Math" panose="02040503050406030204" pitchFamily="18" charset="0"/>
                            </a:rPr>
                            <m:t>32</m:t>
                          </m:r>
                        </m:den>
                      </m:f>
                    </m:oMath>
                  </m:oMathPara>
                </a14:m>
                <a:endParaRPr lang="en-AU" sz="1800" dirty="0"/>
              </a:p>
              <a:p>
                <a:endParaRPr lang="en-AU" dirty="0"/>
              </a:p>
            </p:txBody>
          </p:sp>
        </mc:Choice>
        <mc:Fallback xmlns="">
          <p:sp>
            <p:nvSpPr>
              <p:cNvPr id="5" name="Text Placeholder 4">
                <a:extLst>
                  <a:ext uri="{FF2B5EF4-FFF2-40B4-BE49-F238E27FC236}">
                    <a16:creationId xmlns:a16="http://schemas.microsoft.com/office/drawing/2014/main" id="{3FFEBACD-D4EA-2047-5D09-E5B25212CD73}"/>
                  </a:ext>
                </a:extLst>
              </p:cNvPr>
              <p:cNvSpPr>
                <a:spLocks noGrp="1" noRot="1" noChangeAspect="1" noMove="1" noResize="1" noEditPoints="1" noAdjustHandles="1" noChangeArrowheads="1" noChangeShapeType="1" noTextEdit="1"/>
              </p:cNvSpPr>
              <p:nvPr>
                <p:ph type="body" sz="quarter" idx="17"/>
              </p:nvPr>
            </p:nvSpPr>
            <p:spPr>
              <a:xfrm>
                <a:off x="354000" y="1433614"/>
                <a:ext cx="11484000" cy="4807835"/>
              </a:xfrm>
              <a:blipFill>
                <a:blip r:embed="rId2"/>
                <a:stretch>
                  <a:fillRect l="-1327" r="-849" b="-49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1120FF34-0046-DC19-BCC8-D875942F00D6}"/>
                  </a:ext>
                </a:extLst>
              </p:cNvPr>
              <p:cNvSpPr txBox="1">
                <a:spLocks/>
              </p:cNvSpPr>
              <p:nvPr/>
            </p:nvSpPr>
            <p:spPr>
              <a:xfrm>
                <a:off x="5901710" y="2787544"/>
                <a:ext cx="4473928" cy="325258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AU" sz="1800" b="1" dirty="0">
                    <a:solidFill>
                      <a:schemeClr val="tx2"/>
                    </a:solidFill>
                    <a:latin typeface="+mn-lt"/>
                  </a:rPr>
                  <a:t>Establish the equation</a:t>
                </a:r>
              </a:p>
              <a:p>
                <a:pPr>
                  <a:lnSpc>
                    <a:spcPct val="100000"/>
                  </a:lnSpc>
                  <a:spcBef>
                    <a:spcPts val="600"/>
                  </a:spcBef>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𝑉</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27</m:t>
                          </m:r>
                        </m:num>
                        <m:den>
                          <m:r>
                            <a:rPr lang="en-AU" sz="1800" b="0" i="1" smtClean="0">
                              <a:latin typeface="Cambria Math" panose="02040503050406030204" pitchFamily="18" charset="0"/>
                            </a:rPr>
                            <m:t>32</m:t>
                          </m:r>
                        </m:den>
                      </m:f>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𝑠</m:t>
                          </m:r>
                        </m:e>
                        <m:sup>
                          <m:r>
                            <a:rPr lang="en-AU" sz="1800" b="0" i="1" smtClean="0">
                              <a:latin typeface="Cambria Math" panose="02040503050406030204" pitchFamily="18" charset="0"/>
                            </a:rPr>
                            <m:t>3</m:t>
                          </m:r>
                        </m:sup>
                      </m:sSup>
                    </m:oMath>
                  </m:oMathPara>
                </a14:m>
                <a:endParaRPr lang="en-AU" sz="1800" dirty="0"/>
              </a:p>
              <a:p>
                <a:pPr>
                  <a:lnSpc>
                    <a:spcPct val="100000"/>
                  </a:lnSpc>
                  <a:spcBef>
                    <a:spcPts val="600"/>
                  </a:spcBef>
                  <a:spcAft>
                    <a:spcPts val="600"/>
                  </a:spcAft>
                </a:pPr>
                <a:r>
                  <a:rPr lang="en-AU" sz="1800" b="1" dirty="0">
                    <a:solidFill>
                      <a:schemeClr val="tx2"/>
                    </a:solidFill>
                  </a:rPr>
                  <a:t>Answer the question, using the equation</a:t>
                </a:r>
              </a:p>
              <a:p>
                <a:pPr>
                  <a:lnSpc>
                    <a:spcPct val="100000"/>
                  </a:lnSpc>
                  <a:spcBef>
                    <a:spcPts val="600"/>
                  </a:spcBef>
                  <a:spcAft>
                    <a:spcPts val="600"/>
                  </a:spcAft>
                </a:pPr>
                <a:r>
                  <a:rPr lang="en-AU" sz="1800" dirty="0"/>
                  <a:t>Substitute in </a:t>
                </a:r>
                <a14:m>
                  <m:oMath xmlns:m="http://schemas.openxmlformats.org/officeDocument/2006/math">
                    <m:r>
                      <m:rPr>
                        <m:sty m:val="p"/>
                      </m:rPr>
                      <a:rPr lang="en-AU" sz="1800" i="1">
                        <a:latin typeface="Cambria Math" panose="02040503050406030204" pitchFamily="18" charset="0"/>
                      </a:rPr>
                      <m:t>s</m:t>
                    </m:r>
                    <m:r>
                      <a:rPr lang="en-AU" sz="1800" b="0" i="1" smtClean="0">
                        <a:latin typeface="Cambria Math" panose="02040503050406030204" pitchFamily="18" charset="0"/>
                      </a:rPr>
                      <m:t>=5.5</m:t>
                    </m:r>
                  </m:oMath>
                </a14:m>
                <a:endParaRPr lang="en-AU" sz="1800" dirty="0"/>
              </a:p>
              <a:p>
                <a:pPr>
                  <a:lnSpc>
                    <a:spcPct val="100000"/>
                  </a:lnSpc>
                  <a:spcBef>
                    <a:spcPts val="600"/>
                  </a:spcBef>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27</m:t>
                          </m:r>
                        </m:num>
                        <m:den>
                          <m:r>
                            <a:rPr lang="en-AU" sz="1800" b="0" i="1" smtClean="0">
                              <a:latin typeface="Cambria Math" panose="02040503050406030204" pitchFamily="18" charset="0"/>
                            </a:rPr>
                            <m:t>32</m:t>
                          </m:r>
                        </m:den>
                      </m:f>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5.5</m:t>
                          </m:r>
                        </m:e>
                        <m:sup>
                          <m:r>
                            <a:rPr lang="en-AU" sz="1800" b="0" i="1" smtClean="0">
                              <a:latin typeface="Cambria Math" panose="02040503050406030204" pitchFamily="18" charset="0"/>
                            </a:rPr>
                            <m:t>3</m:t>
                          </m:r>
                        </m:sup>
                      </m:sSup>
                    </m:oMath>
                  </m:oMathPara>
                </a14:m>
                <a:endParaRPr lang="en-AU" sz="1800" b="0" dirty="0"/>
              </a:p>
              <a:p>
                <a:pPr>
                  <a:lnSpc>
                    <a:spcPct val="100000"/>
                  </a:lnSpc>
                  <a:spcBef>
                    <a:spcPts val="600"/>
                  </a:spcBef>
                  <a:spcAft>
                    <a:spcPts val="600"/>
                  </a:spcAft>
                </a:pPr>
                <a14:m>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=140.4,</m:t>
                    </m:r>
                  </m:oMath>
                </a14:m>
                <a:r>
                  <a:rPr lang="en-AU" sz="1800" dirty="0"/>
                  <a:t> correct to 1 decimal place</a:t>
                </a:r>
              </a:p>
              <a:p>
                <a:pPr>
                  <a:lnSpc>
                    <a:spcPct val="100000"/>
                  </a:lnSpc>
                  <a:spcBef>
                    <a:spcPts val="600"/>
                  </a:spcBef>
                  <a:spcAft>
                    <a:spcPts val="600"/>
                  </a:spcAft>
                </a:pPr>
                <a14:m>
                  <m:oMath xmlns:m="http://schemas.openxmlformats.org/officeDocument/2006/math">
                    <m:r>
                      <a:rPr lang="en-AU" sz="1800" b="0" i="1" smtClean="0">
                        <a:latin typeface="Cambria Math" panose="02040503050406030204" pitchFamily="18" charset="0"/>
                      </a:rPr>
                      <m:t>∴</m:t>
                    </m:r>
                  </m:oMath>
                </a14:m>
                <a:r>
                  <a:rPr lang="en-AU" sz="1800" dirty="0"/>
                  <a:t> A box with side length 5.5</a:t>
                </a:r>
                <a14:m>
                  <m:oMath xmlns:m="http://schemas.openxmlformats.org/officeDocument/2006/math">
                    <m:r>
                      <a:rPr lang="en-AU" sz="1800" b="0" i="1" smtClean="0">
                        <a:latin typeface="Cambria Math" panose="02040503050406030204" pitchFamily="18" charset="0"/>
                      </a:rPr>
                      <m:t>𝑚</m:t>
                    </m:r>
                  </m:oMath>
                </a14:m>
                <a:r>
                  <a:rPr lang="en-AU" sz="1800" dirty="0"/>
                  <a:t> has a volume of </a:t>
                </a:r>
                <a14:m>
                  <m:oMath xmlns:m="http://schemas.openxmlformats.org/officeDocument/2006/math">
                    <m:r>
                      <a:rPr lang="en-AU" sz="1800" b="0" i="1" smtClean="0">
                        <a:latin typeface="Cambria Math" panose="02040503050406030204" pitchFamily="18" charset="0"/>
                      </a:rPr>
                      <m:t>140.4</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3</m:t>
                        </m:r>
                      </m:sup>
                    </m:sSup>
                  </m:oMath>
                </a14:m>
                <a:r>
                  <a:rPr lang="en-AU" sz="1800" dirty="0"/>
                  <a:t>. </a:t>
                </a:r>
                <a:endParaRPr lang="en-AU" dirty="0"/>
              </a:p>
            </p:txBody>
          </p:sp>
        </mc:Choice>
        <mc:Fallback xmlns="">
          <p:sp>
            <p:nvSpPr>
              <p:cNvPr id="7" name="Text Placeholder 4">
                <a:extLst>
                  <a:ext uri="{FF2B5EF4-FFF2-40B4-BE49-F238E27FC236}">
                    <a16:creationId xmlns:a16="http://schemas.microsoft.com/office/drawing/2014/main" id="{1120FF34-0046-DC19-BCC8-D875942F00D6}"/>
                  </a:ext>
                </a:extLst>
              </p:cNvPr>
              <p:cNvSpPr txBox="1">
                <a:spLocks noRot="1" noChangeAspect="1" noMove="1" noResize="1" noEditPoints="1" noAdjustHandles="1" noChangeArrowheads="1" noChangeShapeType="1" noTextEdit="1"/>
              </p:cNvSpPr>
              <p:nvPr/>
            </p:nvSpPr>
            <p:spPr>
              <a:xfrm>
                <a:off x="5901710" y="2787544"/>
                <a:ext cx="4473928" cy="3252583"/>
              </a:xfrm>
              <a:prstGeom prst="rect">
                <a:avLst/>
              </a:prstGeom>
              <a:blipFill>
                <a:blip r:embed="rId3"/>
                <a:stretch>
                  <a:fillRect l="-3134" t="-2434" r="-2861" b="-10300"/>
                </a:stretch>
              </a:blipFill>
            </p:spPr>
            <p:txBody>
              <a:bodyPr/>
              <a:lstStyle/>
              <a:p>
                <a:r>
                  <a:rPr lang="en-AU">
                    <a:noFill/>
                  </a:rPr>
                  <a:t> </a:t>
                </a:r>
              </a:p>
            </p:txBody>
          </p:sp>
        </mc:Fallback>
      </mc:AlternateContent>
      <p:cxnSp>
        <p:nvCxnSpPr>
          <p:cNvPr id="8" name="Straight Connector 7">
            <a:extLst>
              <a:ext uri="{FF2B5EF4-FFF2-40B4-BE49-F238E27FC236}">
                <a16:creationId xmlns:a16="http://schemas.microsoft.com/office/drawing/2014/main" id="{779DDFF7-8D57-3E9E-EC26-8EB60E22DCFC}"/>
              </a:ext>
              <a:ext uri="{C183D7F6-B498-43B3-948B-1728B52AA6E4}">
                <adec:decorative xmlns:adec="http://schemas.microsoft.com/office/drawing/2017/decorative" val="1"/>
              </a:ext>
            </a:extLst>
          </p:cNvPr>
          <p:cNvCxnSpPr/>
          <p:nvPr/>
        </p:nvCxnSpPr>
        <p:spPr>
          <a:xfrm>
            <a:off x="5526055" y="2632227"/>
            <a:ext cx="0" cy="3752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38010F18-C887-A650-5188-67528C98B07D}"/>
                  </a:ext>
                </a:extLst>
              </p:cNvPr>
              <p:cNvSpPr/>
              <p:nvPr/>
            </p:nvSpPr>
            <p:spPr>
              <a:xfrm>
                <a:off x="3706652" y="3717085"/>
                <a:ext cx="1659832" cy="898876"/>
              </a:xfrm>
              <a:prstGeom prst="wedgeRoundRectCallout">
                <a:avLst>
                  <a:gd name="adj1" fmla="val -70769"/>
                  <a:gd name="adj2" fmla="val -284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did the </a:t>
                </a:r>
                <a14:m>
                  <m:oMath xmlns:m="http://schemas.openxmlformats.org/officeDocument/2006/math">
                    <m:r>
                      <a:rPr lang="en-AU" sz="1600" b="0" i="1" smtClean="0">
                        <a:latin typeface="Cambria Math" panose="02040503050406030204" pitchFamily="18" charset="0"/>
                      </a:rPr>
                      <m:t>𝑠</m:t>
                    </m:r>
                  </m:oMath>
                </a14:m>
                <a:r>
                  <a:rPr lang="en-AU" sz="1600" dirty="0"/>
                  <a:t> become </a:t>
                </a:r>
                <a14:m>
                  <m:oMath xmlns:m="http://schemas.openxmlformats.org/officeDocument/2006/math">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𝑠</m:t>
                        </m:r>
                      </m:e>
                      <m:sup>
                        <m:r>
                          <a:rPr lang="en-AU" sz="1600" b="0" i="1" smtClean="0">
                            <a:latin typeface="Cambria Math" panose="02040503050406030204" pitchFamily="18" charset="0"/>
                          </a:rPr>
                          <m:t>3</m:t>
                        </m:r>
                      </m:sup>
                    </m:sSup>
                  </m:oMath>
                </a14:m>
                <a:r>
                  <a:rPr lang="en-AU" sz="1600" dirty="0"/>
                  <a:t> in this equation?</a:t>
                </a:r>
              </a:p>
            </p:txBody>
          </p:sp>
        </mc:Choice>
        <mc:Fallback xmlns="">
          <p:sp>
            <p:nvSpPr>
              <p:cNvPr id="10" name="Speech Bubble: Rectangle with Corners Rounded 9">
                <a:extLst>
                  <a:ext uri="{FF2B5EF4-FFF2-40B4-BE49-F238E27FC236}">
                    <a16:creationId xmlns:a16="http://schemas.microsoft.com/office/drawing/2014/main" id="{38010F18-C887-A650-5188-67528C98B07D}"/>
                  </a:ext>
                </a:extLst>
              </p:cNvPr>
              <p:cNvSpPr>
                <a:spLocks noRot="1" noChangeAspect="1" noMove="1" noResize="1" noEditPoints="1" noAdjustHandles="1" noChangeArrowheads="1" noChangeShapeType="1" noTextEdit="1"/>
              </p:cNvSpPr>
              <p:nvPr/>
            </p:nvSpPr>
            <p:spPr>
              <a:xfrm>
                <a:off x="3706652" y="3717085"/>
                <a:ext cx="1659832" cy="898876"/>
              </a:xfrm>
              <a:prstGeom prst="wedgeRoundRectCallout">
                <a:avLst>
                  <a:gd name="adj1" fmla="val -70769"/>
                  <a:gd name="adj2" fmla="val -28462"/>
                  <a:gd name="adj3" fmla="val 16667"/>
                </a:avLst>
              </a:prstGeom>
              <a:blipFill>
                <a:blip r:embed="rId4"/>
                <a:stretch>
                  <a:fillRect b="-4027"/>
                </a:stretch>
              </a:blipFill>
            </p:spPr>
            <p:txBody>
              <a:bodyPr/>
              <a:lstStyle/>
              <a:p>
                <a:r>
                  <a:rPr lang="en-AU">
                    <a:noFill/>
                  </a:rPr>
                  <a:t> </a:t>
                </a:r>
              </a:p>
            </p:txBody>
          </p:sp>
        </mc:Fallback>
      </mc:AlternateContent>
      <p:sp>
        <p:nvSpPr>
          <p:cNvPr id="11" name="Speech Bubble: Rectangle with Corners Rounded 10">
            <a:extLst>
              <a:ext uri="{FF2B5EF4-FFF2-40B4-BE49-F238E27FC236}">
                <a16:creationId xmlns:a16="http://schemas.microsoft.com/office/drawing/2014/main" id="{3D560FCE-D34F-3FDA-6DEE-81C1881ED3AB}"/>
              </a:ext>
            </a:extLst>
          </p:cNvPr>
          <p:cNvSpPr/>
          <p:nvPr/>
        </p:nvSpPr>
        <p:spPr>
          <a:xfrm>
            <a:off x="8561983" y="4193049"/>
            <a:ext cx="3178797" cy="898876"/>
          </a:xfrm>
          <a:prstGeom prst="wedgeRoundRectCallout">
            <a:avLst>
              <a:gd name="adj1" fmla="val 343"/>
              <a:gd name="adj2" fmla="val 974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would this solution change if we were to determine the side length, given a volume?</a:t>
            </a:r>
          </a:p>
        </p:txBody>
      </p:sp>
      <p:sp>
        <p:nvSpPr>
          <p:cNvPr id="2" name="Slide Number Placeholder 1">
            <a:extLst>
              <a:ext uri="{FF2B5EF4-FFF2-40B4-BE49-F238E27FC236}">
                <a16:creationId xmlns:a16="http://schemas.microsoft.com/office/drawing/2014/main" id="{C85BB63B-13C1-6F9D-E2CD-58376E20A6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427797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9F445-5FCB-F755-1A90-896F9652AA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71B6C9-3BE9-3B41-B49F-767220F76E68}"/>
              </a:ext>
            </a:extLst>
          </p:cNvPr>
          <p:cNvSpPr>
            <a:spLocks noGrp="1"/>
          </p:cNvSpPr>
          <p:nvPr>
            <p:ph type="title"/>
          </p:nvPr>
        </p:nvSpPr>
        <p:spPr/>
        <p:txBody>
          <a:bodyPr/>
          <a:lstStyle/>
          <a:p>
            <a:r>
              <a:rPr lang="en-AU" dirty="0">
                <a:latin typeface="+mj-lt"/>
              </a:rPr>
              <a:t>Direct variation problems (4)</a:t>
            </a:r>
            <a:endParaRPr lang="en-AU" dirty="0"/>
          </a:p>
        </p:txBody>
      </p:sp>
      <p:sp>
        <p:nvSpPr>
          <p:cNvPr id="4" name="Text Placeholder 3">
            <a:extLst>
              <a:ext uri="{FF2B5EF4-FFF2-40B4-BE49-F238E27FC236}">
                <a16:creationId xmlns:a16="http://schemas.microsoft.com/office/drawing/2014/main" id="{231E47F9-9DEA-26FB-DFE3-0DFA937C2787}"/>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11" name="Text Placeholder 4">
                <a:extLst>
                  <a:ext uri="{FF2B5EF4-FFF2-40B4-BE49-F238E27FC236}">
                    <a16:creationId xmlns:a16="http://schemas.microsoft.com/office/drawing/2014/main" id="{E71A24D6-C8D7-16A4-E8DC-218696B21520}"/>
                  </a:ext>
                </a:extLst>
              </p:cNvPr>
              <p:cNvSpPr>
                <a:spLocks noGrp="1"/>
              </p:cNvSpPr>
              <p:nvPr>
                <p:ph type="body" sz="quarter" idx="17"/>
              </p:nvPr>
            </p:nvSpPr>
            <p:spPr>
              <a:xfrm>
                <a:off x="354000" y="1433614"/>
                <a:ext cx="11484000" cy="4807835"/>
              </a:xfrm>
            </p:spPr>
            <p:txBody>
              <a:bodyPr/>
              <a:lstStyle/>
              <a:p>
                <a:r>
                  <a:rPr lang="en-AU" dirty="0"/>
                  <a:t>The brightness, </a:t>
                </a:r>
                <a14:m>
                  <m:oMath xmlns:m="http://schemas.openxmlformats.org/officeDocument/2006/math">
                    <m:r>
                      <a:rPr lang="en-AU" i="1" dirty="0" smtClean="0">
                        <a:latin typeface="Cambria Math" panose="02040503050406030204" pitchFamily="18" charset="0"/>
                      </a:rPr>
                      <m:t>𝐵</m:t>
                    </m:r>
                    <m:r>
                      <a:rPr lang="en-AU" b="0" i="1" dirty="0" smtClean="0">
                        <a:latin typeface="Cambria Math" panose="02040503050406030204" pitchFamily="18" charset="0"/>
                      </a:rPr>
                      <m:t>,</m:t>
                    </m:r>
                  </m:oMath>
                </a14:m>
                <a:r>
                  <a:rPr lang="en-AU" dirty="0"/>
                  <a:t> of an LED panel varies directly with the square of the voltage, </a:t>
                </a:r>
                <a14:m>
                  <m:oMath xmlns:m="http://schemas.openxmlformats.org/officeDocument/2006/math">
                    <m:r>
                      <a:rPr lang="en-AU" b="0" i="1" smtClean="0">
                        <a:latin typeface="Cambria Math" panose="02040503050406030204" pitchFamily="18" charset="0"/>
                      </a:rPr>
                      <m:t>𝑉</m:t>
                    </m:r>
                  </m:oMath>
                </a14:m>
                <a:r>
                  <a:rPr lang="en-AU" dirty="0"/>
                  <a:t>, applied. When 3 volts are applied, the brightness is 20 units. Determine the brightness when 5 volts are applied. </a:t>
                </a:r>
              </a:p>
              <a:p>
                <a:r>
                  <a:rPr lang="en-AU" sz="1800" b="1" dirty="0">
                    <a:solidFill>
                      <a:schemeClr val="tx2"/>
                    </a:solidFill>
                  </a:rPr>
                  <a:t>Identify the model</a:t>
                </a:r>
              </a:p>
              <a:p>
                <a:pPr>
                  <a:spcBef>
                    <a:spcPts val="600"/>
                  </a:spcBef>
                  <a:spcAft>
                    <a:spcPts val="600"/>
                  </a:spcAft>
                </a:pPr>
                <a:r>
                  <a:rPr lang="en-AU" sz="1800" dirty="0"/>
                  <a:t>Direct variation model, </a:t>
                </a:r>
                <a14:m>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m:t>
                    </m:r>
                    <m:r>
                      <a:rPr lang="en-AU" sz="1800" i="1">
                        <a:latin typeface="Cambria Math" panose="02040503050406030204" pitchFamily="18" charset="0"/>
                      </a:rPr>
                      <m:t>𝑘</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𝑛</m:t>
                        </m:r>
                      </m:sup>
                    </m:sSup>
                  </m:oMath>
                </a14:m>
                <a:endParaRPr lang="en-AU" sz="1800" dirty="0"/>
              </a:p>
              <a:p>
                <a:pPr>
                  <a:spcBef>
                    <a:spcPts val="600"/>
                  </a:spcBef>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𝐵</m:t>
                      </m:r>
                      <m:r>
                        <a:rPr lang="en-AU" sz="1800" i="1">
                          <a:latin typeface="Cambria Math" panose="02040503050406030204" pitchFamily="18" charset="0"/>
                        </a:rPr>
                        <m:t>=</m:t>
                      </m:r>
                      <m:r>
                        <a:rPr lang="en-AU" sz="1800" i="1">
                          <a:latin typeface="Cambria Math" panose="02040503050406030204" pitchFamily="18" charset="0"/>
                        </a:rPr>
                        <m:t>𝑘</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𝑉</m:t>
                          </m:r>
                        </m:e>
                        <m:sup>
                          <m:r>
                            <a:rPr lang="en-AU" sz="1800" b="0" i="1" smtClean="0">
                              <a:latin typeface="Cambria Math" panose="02040503050406030204" pitchFamily="18" charset="0"/>
                            </a:rPr>
                            <m:t>2</m:t>
                          </m:r>
                        </m:sup>
                      </m:sSup>
                    </m:oMath>
                  </m:oMathPara>
                </a14:m>
                <a:endParaRPr lang="en-AU" sz="1800" dirty="0"/>
              </a:p>
              <a:p>
                <a:pPr>
                  <a:spcBef>
                    <a:spcPts val="600"/>
                  </a:spcBef>
                  <a:spcAft>
                    <a:spcPts val="600"/>
                  </a:spcAft>
                </a:pPr>
                <a:r>
                  <a:rPr lang="en-AU" sz="1800" b="1" dirty="0">
                    <a:solidFill>
                      <a:schemeClr val="tx2"/>
                    </a:solidFill>
                  </a:rPr>
                  <a:t>Substitute in values to find </a:t>
                </a:r>
                <a14:m>
                  <m:oMath xmlns:m="http://schemas.openxmlformats.org/officeDocument/2006/math">
                    <m:r>
                      <a:rPr lang="en-AU" sz="1800" b="1" i="1">
                        <a:solidFill>
                          <a:schemeClr val="tx2"/>
                        </a:solidFill>
                        <a:latin typeface="Cambria Math" panose="02040503050406030204" pitchFamily="18" charset="0"/>
                      </a:rPr>
                      <m:t>𝒌</m:t>
                    </m:r>
                  </m:oMath>
                </a14:m>
                <a:endParaRPr lang="en-AU" sz="1800" b="1" dirty="0">
                  <a:solidFill>
                    <a:schemeClr val="tx2"/>
                  </a:solidFill>
                </a:endParaRPr>
              </a:p>
              <a:p>
                <a:pPr>
                  <a:spcBef>
                    <a:spcPts val="600"/>
                  </a:spcBef>
                  <a:spcAft>
                    <a:spcPts val="600"/>
                  </a:spcAft>
                </a:pPr>
                <a:r>
                  <a:rPr lang="en-AU" sz="1800" dirty="0"/>
                  <a:t>When </a:t>
                </a:r>
                <a14:m>
                  <m:oMath xmlns:m="http://schemas.openxmlformats.org/officeDocument/2006/math">
                    <m:r>
                      <m:rPr>
                        <m:sty m:val="p"/>
                      </m:rPr>
                      <a:rPr lang="en-AU" sz="1800" b="0" i="0" smtClean="0">
                        <a:latin typeface="Cambria Math" panose="02040503050406030204" pitchFamily="18" charset="0"/>
                      </a:rPr>
                      <m:t>B</m:t>
                    </m:r>
                    <m:r>
                      <a:rPr lang="en-AU" sz="1800" b="0" i="0" smtClean="0">
                        <a:latin typeface="Cambria Math" panose="02040503050406030204" pitchFamily="18" charset="0"/>
                      </a:rPr>
                      <m:t>=20, </m:t>
                    </m:r>
                    <m:r>
                      <a:rPr lang="en-AU" sz="1800" b="0" i="1" smtClean="0">
                        <a:latin typeface="Cambria Math" panose="02040503050406030204" pitchFamily="18" charset="0"/>
                      </a:rPr>
                      <m:t>𝑉</m:t>
                    </m:r>
                    <m:r>
                      <a:rPr lang="en-AU" sz="1800" i="1">
                        <a:latin typeface="Cambria Math" panose="02040503050406030204" pitchFamily="18" charset="0"/>
                      </a:rPr>
                      <m:t>=</m:t>
                    </m:r>
                    <m:r>
                      <a:rPr lang="en-AU" sz="1800" b="0" i="1" smtClean="0">
                        <a:latin typeface="Cambria Math" panose="02040503050406030204" pitchFamily="18" charset="0"/>
                      </a:rPr>
                      <m:t>3</m:t>
                    </m:r>
                  </m:oMath>
                </a14:m>
                <a:endParaRPr lang="en-AU" sz="1800" dirty="0"/>
              </a:p>
              <a:p>
                <a:pPr>
                  <a:spcBef>
                    <a:spcPts val="600"/>
                  </a:spcBef>
                  <a:spcAft>
                    <a:spcPts val="600"/>
                  </a:spcAft>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2</m:t>
                      </m:r>
                      <m:r>
                        <a:rPr lang="en-AU" sz="1800" b="0" i="1" smtClean="0">
                          <a:latin typeface="Cambria Math" panose="02040503050406030204" pitchFamily="18" charset="0"/>
                        </a:rPr>
                        <m:t>0</m:t>
                      </m:r>
                      <m:r>
                        <a:rPr lang="en-AU" sz="1800" i="1">
                          <a:latin typeface="Cambria Math" panose="02040503050406030204" pitchFamily="18" charset="0"/>
                        </a:rPr>
                        <m:t>=</m:t>
                      </m:r>
                      <m:r>
                        <a:rPr lang="en-AU" sz="1800" i="1">
                          <a:latin typeface="Cambria Math" panose="02040503050406030204" pitchFamily="18" charset="0"/>
                        </a:rPr>
                        <m:t>𝑘</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3</m:t>
                          </m:r>
                        </m:e>
                        <m:sup>
                          <m:r>
                            <a:rPr lang="en-AU" sz="1800" b="0" i="1" smtClean="0">
                              <a:latin typeface="Cambria Math" panose="02040503050406030204" pitchFamily="18" charset="0"/>
                            </a:rPr>
                            <m:t>2</m:t>
                          </m:r>
                        </m:sup>
                      </m:sSup>
                    </m:oMath>
                  </m:oMathPara>
                </a14:m>
                <a:endParaRPr lang="en-AU" sz="1800" dirty="0"/>
              </a:p>
              <a:p>
                <a:pPr>
                  <a:spcBef>
                    <a:spcPts val="600"/>
                  </a:spcBef>
                  <a:spcAft>
                    <a:spcPts val="6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𝑘</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20</m:t>
                          </m:r>
                        </m:num>
                        <m:den>
                          <m:r>
                            <a:rPr lang="en-AU" sz="1800" b="0" i="1" smtClean="0">
                              <a:latin typeface="Cambria Math" panose="02040503050406030204" pitchFamily="18" charset="0"/>
                            </a:rPr>
                            <m:t>9</m:t>
                          </m:r>
                        </m:den>
                      </m:f>
                    </m:oMath>
                  </m:oMathPara>
                </a14:m>
                <a:endParaRPr lang="en-AU" sz="1800" dirty="0"/>
              </a:p>
            </p:txBody>
          </p:sp>
        </mc:Choice>
        <mc:Fallback xmlns="">
          <p:sp>
            <p:nvSpPr>
              <p:cNvPr id="11" name="Text Placeholder 4">
                <a:extLst>
                  <a:ext uri="{FF2B5EF4-FFF2-40B4-BE49-F238E27FC236}">
                    <a16:creationId xmlns:a16="http://schemas.microsoft.com/office/drawing/2014/main" id="{E71A24D6-C8D7-16A4-E8DC-218696B21520}"/>
                  </a:ext>
                </a:extLst>
              </p:cNvPr>
              <p:cNvSpPr>
                <a:spLocks noGrp="1" noRot="1" noChangeAspect="1" noMove="1" noResize="1" noEditPoints="1" noAdjustHandles="1" noChangeArrowheads="1" noChangeShapeType="1" noTextEdit="1"/>
              </p:cNvSpPr>
              <p:nvPr>
                <p:ph type="body" sz="quarter" idx="17"/>
              </p:nvPr>
            </p:nvSpPr>
            <p:spPr>
              <a:xfrm>
                <a:off x="354000" y="1433614"/>
                <a:ext cx="11484000" cy="4807835"/>
              </a:xfrm>
              <a:blipFill>
                <a:blip r:embed="rId2"/>
                <a:stretch>
                  <a:fillRect l="-1327" b="-25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 Placeholder 4">
                <a:extLst>
                  <a:ext uri="{FF2B5EF4-FFF2-40B4-BE49-F238E27FC236}">
                    <a16:creationId xmlns:a16="http://schemas.microsoft.com/office/drawing/2014/main" id="{D8D99EE5-B5A5-DF5A-BFB3-68CCCAF6DA66}"/>
                  </a:ext>
                </a:extLst>
              </p:cNvPr>
              <p:cNvSpPr txBox="1">
                <a:spLocks/>
              </p:cNvSpPr>
              <p:nvPr/>
            </p:nvSpPr>
            <p:spPr>
              <a:xfrm>
                <a:off x="5909461" y="2535890"/>
                <a:ext cx="5574539" cy="325258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AU" sz="1800" b="1" dirty="0">
                    <a:solidFill>
                      <a:schemeClr val="tx2"/>
                    </a:solidFill>
                    <a:latin typeface="+mn-lt"/>
                  </a:rPr>
                  <a:t>Establish the equation</a:t>
                </a:r>
              </a:p>
              <a:p>
                <a:pPr>
                  <a:lnSpc>
                    <a:spcPct val="100000"/>
                  </a:lnSpc>
                  <a:spcBef>
                    <a:spcPts val="1200"/>
                  </a:spcBef>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20</m:t>
                          </m:r>
                        </m:num>
                        <m:den>
                          <m:r>
                            <a:rPr lang="en-AU" sz="1800" b="0" i="1" smtClean="0">
                              <a:latin typeface="Cambria Math" panose="02040503050406030204" pitchFamily="18" charset="0"/>
                            </a:rPr>
                            <m:t>9</m:t>
                          </m:r>
                        </m:den>
                      </m:f>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𝑉</m:t>
                          </m:r>
                        </m:e>
                        <m:sup>
                          <m:r>
                            <a:rPr lang="en-AU" sz="1800" b="0" i="1" smtClean="0">
                              <a:latin typeface="Cambria Math" panose="02040503050406030204" pitchFamily="18" charset="0"/>
                            </a:rPr>
                            <m:t>2</m:t>
                          </m:r>
                        </m:sup>
                      </m:sSup>
                    </m:oMath>
                  </m:oMathPara>
                </a14:m>
                <a:endParaRPr lang="en-AU" sz="1800" dirty="0"/>
              </a:p>
              <a:p>
                <a:pPr>
                  <a:lnSpc>
                    <a:spcPct val="100000"/>
                  </a:lnSpc>
                  <a:spcBef>
                    <a:spcPts val="1200"/>
                  </a:spcBef>
                </a:pPr>
                <a:r>
                  <a:rPr lang="en-AU" sz="1800" b="1" dirty="0">
                    <a:solidFill>
                      <a:schemeClr val="tx2"/>
                    </a:solidFill>
                  </a:rPr>
                  <a:t>Answer the question, using the equation</a:t>
                </a:r>
              </a:p>
              <a:p>
                <a:pPr>
                  <a:lnSpc>
                    <a:spcPct val="100000"/>
                  </a:lnSpc>
                  <a:spcBef>
                    <a:spcPts val="1200"/>
                  </a:spcBef>
                </a:pPr>
                <a:r>
                  <a:rPr lang="en-AU" sz="1800" dirty="0"/>
                  <a:t>Substitute in </a:t>
                </a:r>
                <a14:m>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=5</m:t>
                    </m:r>
                  </m:oMath>
                </a14:m>
                <a:endParaRPr lang="en-AU" sz="1800" dirty="0"/>
              </a:p>
              <a:p>
                <a:pPr>
                  <a:lnSpc>
                    <a:spcPct val="100000"/>
                  </a:lnSpc>
                  <a:spcBef>
                    <a:spcPts val="1200"/>
                  </a:spcBef>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20</m:t>
                          </m:r>
                        </m:num>
                        <m:den>
                          <m:r>
                            <a:rPr lang="en-AU" sz="1800" b="0" i="1" smtClean="0">
                              <a:latin typeface="Cambria Math" panose="02040503050406030204" pitchFamily="18" charset="0"/>
                            </a:rPr>
                            <m:t>9</m:t>
                          </m:r>
                        </m:den>
                      </m:f>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5</m:t>
                          </m:r>
                        </m:e>
                        <m:sup>
                          <m:r>
                            <a:rPr lang="en-AU" sz="1800" b="0" i="1" smtClean="0">
                              <a:latin typeface="Cambria Math" panose="02040503050406030204" pitchFamily="18" charset="0"/>
                            </a:rPr>
                            <m:t>2</m:t>
                          </m:r>
                        </m:sup>
                      </m:sSup>
                    </m:oMath>
                  </m:oMathPara>
                </a14:m>
                <a:endParaRPr lang="en-AU" sz="1800" b="0" dirty="0"/>
              </a:p>
              <a:p>
                <a:pPr>
                  <a:lnSpc>
                    <a:spcPct val="100000"/>
                  </a:lnSpc>
                  <a:spcBef>
                    <a:spcPts val="1200"/>
                  </a:spcBef>
                </a:pPr>
                <a14:m>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=55.6,</m:t>
                    </m:r>
                  </m:oMath>
                </a14:m>
                <a:r>
                  <a:rPr lang="en-AU" sz="1800" dirty="0"/>
                  <a:t> correct to 1 decimal place</a:t>
                </a:r>
              </a:p>
              <a:p>
                <a:pPr>
                  <a:lnSpc>
                    <a:spcPct val="100000"/>
                  </a:lnSpc>
                  <a:spcBef>
                    <a:spcPts val="1200"/>
                  </a:spcBef>
                </a:pPr>
                <a14:m>
                  <m:oMath xmlns:m="http://schemas.openxmlformats.org/officeDocument/2006/math">
                    <m:r>
                      <a:rPr lang="en-AU" sz="1800" b="0" i="1" smtClean="0">
                        <a:latin typeface="Cambria Math" panose="02040503050406030204" pitchFamily="18" charset="0"/>
                      </a:rPr>
                      <m:t>∴</m:t>
                    </m:r>
                  </m:oMath>
                </a14:m>
                <a:r>
                  <a:rPr lang="en-AU" sz="1800" dirty="0"/>
                  <a:t> When 5 volts is applied the brightness is 55.6 units. </a:t>
                </a:r>
                <a:endParaRPr lang="en-AU" dirty="0"/>
              </a:p>
            </p:txBody>
          </p:sp>
        </mc:Choice>
        <mc:Fallback xmlns="">
          <p:sp>
            <p:nvSpPr>
              <p:cNvPr id="12" name="Text Placeholder 4">
                <a:extLst>
                  <a:ext uri="{FF2B5EF4-FFF2-40B4-BE49-F238E27FC236}">
                    <a16:creationId xmlns:a16="http://schemas.microsoft.com/office/drawing/2014/main" id="{D8D99EE5-B5A5-DF5A-BFB3-68CCCAF6DA66}"/>
                  </a:ext>
                </a:extLst>
              </p:cNvPr>
              <p:cNvSpPr txBox="1">
                <a:spLocks noRot="1" noChangeAspect="1" noMove="1" noResize="1" noEditPoints="1" noAdjustHandles="1" noChangeArrowheads="1" noChangeShapeType="1" noTextEdit="1"/>
              </p:cNvSpPr>
              <p:nvPr/>
            </p:nvSpPr>
            <p:spPr>
              <a:xfrm>
                <a:off x="5909461" y="2535890"/>
                <a:ext cx="5574539" cy="3252583"/>
              </a:xfrm>
              <a:prstGeom prst="rect">
                <a:avLst/>
              </a:prstGeom>
              <a:blipFill>
                <a:blip r:embed="rId3"/>
                <a:stretch>
                  <a:fillRect l="-2514" t="-2434" r="-437" b="-25094"/>
                </a:stretch>
              </a:blipFill>
            </p:spPr>
            <p:txBody>
              <a:bodyPr/>
              <a:lstStyle/>
              <a:p>
                <a:r>
                  <a:rPr lang="en-AU">
                    <a:noFill/>
                  </a:rPr>
                  <a:t> </a:t>
                </a:r>
              </a:p>
            </p:txBody>
          </p:sp>
        </mc:Fallback>
      </mc:AlternateContent>
      <p:cxnSp>
        <p:nvCxnSpPr>
          <p:cNvPr id="13" name="Straight Connector 12">
            <a:extLst>
              <a:ext uri="{FF2B5EF4-FFF2-40B4-BE49-F238E27FC236}">
                <a16:creationId xmlns:a16="http://schemas.microsoft.com/office/drawing/2014/main" id="{2728E347-091F-5EE7-F062-A9FF64C14843}"/>
              </a:ext>
              <a:ext uri="{C183D7F6-B498-43B3-948B-1728B52AA6E4}">
                <adec:decorative xmlns:adec="http://schemas.microsoft.com/office/drawing/2017/decorative" val="1"/>
              </a:ext>
            </a:extLst>
          </p:cNvPr>
          <p:cNvCxnSpPr/>
          <p:nvPr/>
        </p:nvCxnSpPr>
        <p:spPr>
          <a:xfrm>
            <a:off x="5143500" y="2622897"/>
            <a:ext cx="0" cy="3752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6135B29-98E4-C1F5-7682-40B2A12EE3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6325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Direct variation comparison (1)</a:t>
            </a: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a:xfrm>
            <a:off x="360000" y="982520"/>
            <a:ext cx="11483998" cy="356423"/>
          </a:xfrm>
        </p:spPr>
        <p:txBody>
          <a:bodyPr/>
          <a:lstStyle/>
          <a:p>
            <a:r>
              <a:rPr lang="en-AU" dirty="0">
                <a:latin typeface="+mj-lt"/>
              </a:rPr>
              <a:t>Problem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p:txBody>
              <a:bodyPr/>
              <a:lstStyle/>
              <a:p>
                <a:r>
                  <a:rPr lang="en-AU" dirty="0">
                    <a:latin typeface="+mn-lt"/>
                  </a:rPr>
                  <a:t>Consider the two direct variation models:</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r>
                        <a:rPr lang="en-AU" b="0" i="1" smtClean="0">
                          <a:latin typeface="Cambria Math" panose="02040503050406030204" pitchFamily="18" charset="0"/>
                        </a:rPr>
                        <m:t>𝑥</m:t>
                      </m:r>
                    </m:oMath>
                  </m:oMathPara>
                </a14:m>
                <a:endParaRPr lang="en-AU" dirty="0">
                  <a:latin typeface="+mn-lt"/>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Para>
                </a14:m>
                <a:endParaRPr lang="en-AU" b="0" dirty="0">
                  <a:latin typeface="+mn-lt"/>
                </a:endParaRPr>
              </a:p>
              <a:p>
                <a:r>
                  <a:rPr lang="en-AU" dirty="0">
                    <a:latin typeface="+mn-lt"/>
                  </a:rPr>
                  <a:t>For each model, when </a:t>
                </a:r>
                <a14:m>
                  <m:oMath xmlns:m="http://schemas.openxmlformats.org/officeDocument/2006/math">
                    <m:r>
                      <a:rPr lang="en-AU" b="0" i="1" smtClean="0">
                        <a:latin typeface="Cambria Math" panose="02040503050406030204" pitchFamily="18" charset="0"/>
                      </a:rPr>
                      <m:t>𝑥</m:t>
                    </m:r>
                  </m:oMath>
                </a14:m>
                <a:r>
                  <a:rPr lang="en-AU" dirty="0">
                    <a:latin typeface="+mn-lt"/>
                  </a:rPr>
                  <a:t> doubles in value does </a:t>
                </a:r>
                <a14:m>
                  <m:oMath xmlns:m="http://schemas.openxmlformats.org/officeDocument/2006/math">
                    <m:r>
                      <a:rPr lang="en-AU" b="0" i="1" smtClean="0">
                        <a:latin typeface="Cambria Math" panose="02040503050406030204" pitchFamily="18" charset="0"/>
                      </a:rPr>
                      <m:t>𝑦</m:t>
                    </m:r>
                  </m:oMath>
                </a14:m>
                <a:r>
                  <a:rPr lang="en-AU" dirty="0">
                    <a:latin typeface="+mn-lt"/>
                  </a:rPr>
                  <a:t> also double in value? Why or why not?</a:t>
                </a:r>
              </a:p>
              <a:p>
                <a:endParaRPr lang="en-AU" dirty="0">
                  <a:latin typeface="+mn-lt"/>
                </a:endParaRPr>
              </a:p>
              <a:p>
                <a:r>
                  <a:rPr lang="en-AU" dirty="0">
                    <a:latin typeface="+mn-lt"/>
                  </a:rPr>
                  <a:t>What about for the direct variation model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a14:m>
                <a:r>
                  <a:rPr lang="en-AU" dirty="0">
                    <a:latin typeface="+mn-lt"/>
                  </a:rPr>
                  <a:t>?</a:t>
                </a: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3924EFD1-B546-B457-2184-73F45CB57C9C}"/>
              </a:ext>
            </a:extLst>
          </p:cNvPr>
          <p:cNvSpPr/>
          <p:nvPr/>
        </p:nvSpPr>
        <p:spPr>
          <a:xfrm>
            <a:off x="7550456" y="4541398"/>
            <a:ext cx="2652542" cy="945002"/>
          </a:xfrm>
          <a:prstGeom prst="wedgeRoundRectCallout">
            <a:avLst>
              <a:gd name="adj1" fmla="val -70769"/>
              <a:gd name="adj2" fmla="val -284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Can you identify the factor by which each model increases?</a:t>
            </a:r>
          </a:p>
        </p:txBody>
      </p:sp>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D593C-D916-E7A4-7DDC-8AFB174096BB}"/>
              </a:ext>
            </a:extLst>
          </p:cNvPr>
          <p:cNvSpPr>
            <a:spLocks noGrp="1"/>
          </p:cNvSpPr>
          <p:nvPr>
            <p:ph type="title"/>
          </p:nvPr>
        </p:nvSpPr>
        <p:spPr/>
        <p:txBody>
          <a:bodyPr/>
          <a:lstStyle/>
          <a:p>
            <a:r>
              <a:rPr lang="en-AU" dirty="0"/>
              <a:t>Direct variation comparison (2)</a:t>
            </a:r>
          </a:p>
        </p:txBody>
      </p:sp>
      <p:sp>
        <p:nvSpPr>
          <p:cNvPr id="4" name="Text Placeholder 3">
            <a:extLst>
              <a:ext uri="{FF2B5EF4-FFF2-40B4-BE49-F238E27FC236}">
                <a16:creationId xmlns:a16="http://schemas.microsoft.com/office/drawing/2014/main" id="{193D74DC-B041-6535-0F77-71D2EE193512}"/>
              </a:ext>
            </a:extLst>
          </p:cNvPr>
          <p:cNvSpPr>
            <a:spLocks noGrp="1"/>
          </p:cNvSpPr>
          <p:nvPr>
            <p:ph type="body" sz="quarter" idx="18"/>
          </p:nvPr>
        </p:nvSpPr>
        <p:spPr/>
        <p:txBody>
          <a:bodyPr/>
          <a:lstStyle/>
          <a:p>
            <a:r>
              <a:rPr lang="en-AU" dirty="0"/>
              <a:t>Problem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BBCC962-1499-CCAA-2F0A-5FA6644CB6B0}"/>
                  </a:ext>
                </a:extLst>
              </p:cNvPr>
              <p:cNvSpPr>
                <a:spLocks noGrp="1"/>
              </p:cNvSpPr>
              <p:nvPr>
                <p:ph type="body" sz="quarter" idx="17"/>
              </p:nvPr>
            </p:nvSpPr>
            <p:spPr/>
            <p:txBody>
              <a:bodyPr/>
              <a:lstStyle/>
              <a:p>
                <a:r>
                  <a:rPr lang="en-AU" dirty="0"/>
                  <a:t>Consider the following direct variation models.</a:t>
                </a:r>
              </a:p>
              <a:p>
                <a:endParaRPr lang="en-AU" dirty="0"/>
              </a:p>
              <a:p>
                <a:endParaRPr lang="en-AU" dirty="0"/>
              </a:p>
              <a:p>
                <a:pPr marL="457200" indent="-457200">
                  <a:buFont typeface="+mj-lt"/>
                  <a:buAutoNum type="arabicPeriod"/>
                </a:pPr>
                <a:r>
                  <a:rPr lang="en-AU" dirty="0"/>
                  <a:t>Compare how </a:t>
                </a:r>
                <a14:m>
                  <m:oMath xmlns:m="http://schemas.openxmlformats.org/officeDocument/2006/math">
                    <m:r>
                      <a:rPr lang="en-AU" i="1" dirty="0" smtClean="0">
                        <a:latin typeface="Cambria Math" panose="02040503050406030204" pitchFamily="18" charset="0"/>
                      </a:rPr>
                      <m:t>𝑦</m:t>
                    </m:r>
                  </m:oMath>
                </a14:m>
                <a:r>
                  <a:rPr lang="en-AU" dirty="0"/>
                  <a:t> changes for each of these new models when </a:t>
                </a:r>
                <a14:m>
                  <m:oMath xmlns:m="http://schemas.openxmlformats.org/officeDocument/2006/math">
                    <m:r>
                      <a:rPr lang="en-AU" i="1" dirty="0" smtClean="0">
                        <a:latin typeface="Cambria Math" panose="02040503050406030204" pitchFamily="18" charset="0"/>
                      </a:rPr>
                      <m:t>𝑥</m:t>
                    </m:r>
                  </m:oMath>
                </a14:m>
                <a:r>
                  <a:rPr lang="en-AU" dirty="0"/>
                  <a:t> doubles. </a:t>
                </a:r>
              </a:p>
              <a:p>
                <a:pPr marL="457200" indent="-457200">
                  <a:buFont typeface="+mj-lt"/>
                  <a:buAutoNum type="arabicPeriod"/>
                </a:pPr>
                <a:r>
                  <a:rPr lang="en-AU" dirty="0"/>
                  <a:t>Which models increase more rapidly, and which less? How do you know?</a:t>
                </a:r>
              </a:p>
              <a:p>
                <a:pPr marL="457200" indent="-457200">
                  <a:buFont typeface="+mj-lt"/>
                  <a:buAutoNum type="arabicPeriod"/>
                </a:pPr>
                <a:r>
                  <a:rPr lang="en-AU" dirty="0"/>
                  <a:t>Rank the models from slowest to fastest growth based on your comparison.</a:t>
                </a:r>
              </a:p>
            </p:txBody>
          </p:sp>
        </mc:Choice>
        <mc:Fallback xmlns="">
          <p:sp>
            <p:nvSpPr>
              <p:cNvPr id="5" name="Text Placeholder 4">
                <a:extLst>
                  <a:ext uri="{FF2B5EF4-FFF2-40B4-BE49-F238E27FC236}">
                    <a16:creationId xmlns:a16="http://schemas.microsoft.com/office/drawing/2014/main" id="{4BBCC962-1499-CCAA-2F0A-5FA6644CB6B0}"/>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CDE9B859-0B21-AF42-3096-FFC86146CC93}"/>
                  </a:ext>
                </a:extLst>
              </p:cNvPr>
              <p:cNvGraphicFramePr>
                <a:graphicFrameLocks noGrp="1"/>
              </p:cNvGraphicFramePr>
              <p:nvPr>
                <p:extLst>
                  <p:ext uri="{D42A27DB-BD31-4B8C-83A1-F6EECF244321}">
                    <p14:modId xmlns:p14="http://schemas.microsoft.com/office/powerpoint/2010/main" val="2001457548"/>
                  </p:ext>
                </p:extLst>
              </p:nvPr>
            </p:nvGraphicFramePr>
            <p:xfrm>
              <a:off x="146812" y="2321584"/>
              <a:ext cx="10977188" cy="879348"/>
            </p:xfrm>
            <a:graphic>
              <a:graphicData uri="http://schemas.openxmlformats.org/drawingml/2006/table">
                <a:tbl>
                  <a:tblPr firstRow="1" bandRow="1">
                    <a:tableStyleId>{2D5ABB26-0587-4C30-8999-92F81FD0307C}</a:tableStyleId>
                  </a:tblPr>
                  <a:tblGrid>
                    <a:gridCol w="2744297">
                      <a:extLst>
                        <a:ext uri="{9D8B030D-6E8A-4147-A177-3AD203B41FA5}">
                          <a16:colId xmlns:a16="http://schemas.microsoft.com/office/drawing/2014/main" val="3444015975"/>
                        </a:ext>
                      </a:extLst>
                    </a:gridCol>
                    <a:gridCol w="2744297">
                      <a:extLst>
                        <a:ext uri="{9D8B030D-6E8A-4147-A177-3AD203B41FA5}">
                          <a16:colId xmlns:a16="http://schemas.microsoft.com/office/drawing/2014/main" val="4098948698"/>
                        </a:ext>
                      </a:extLst>
                    </a:gridCol>
                    <a:gridCol w="2744297">
                      <a:extLst>
                        <a:ext uri="{9D8B030D-6E8A-4147-A177-3AD203B41FA5}">
                          <a16:colId xmlns:a16="http://schemas.microsoft.com/office/drawing/2014/main" val="1905012741"/>
                        </a:ext>
                      </a:extLst>
                    </a:gridCol>
                    <a:gridCol w="2744297">
                      <a:extLst>
                        <a:ext uri="{9D8B030D-6E8A-4147-A177-3AD203B41FA5}">
                          <a16:colId xmlns:a16="http://schemas.microsoft.com/office/drawing/2014/main" val="4061164810"/>
                        </a:ext>
                      </a:extLst>
                    </a:gridCol>
                  </a:tblGrid>
                  <a:tr h="62099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𝑦</m:t>
                                </m:r>
                                <m:r>
                                  <a:rPr lang="en-AU" b="0" smtClean="0">
                                    <a:latin typeface="Cambria Math" panose="02040503050406030204" pitchFamily="18" charset="0"/>
                                  </a:rPr>
                                  <m:t>=</m:t>
                                </m:r>
                                <m:f>
                                  <m:fPr>
                                    <m:ctrlPr>
                                      <a:rPr lang="en-AU" b="0" i="1" smtClean="0">
                                        <a:latin typeface="Cambria Math" panose="02040503050406030204" pitchFamily="18" charset="0"/>
                                      </a:rPr>
                                    </m:ctrlPr>
                                  </m:fPr>
                                  <m:num>
                                    <m:r>
                                      <a:rPr lang="en-AU" b="0" smtClean="0">
                                        <a:latin typeface="Cambria Math" panose="02040503050406030204" pitchFamily="18" charset="0"/>
                                      </a:rPr>
                                      <m:t>1</m:t>
                                    </m:r>
                                  </m:num>
                                  <m:den>
                                    <m:r>
                                      <a:rPr lang="en-AU" b="0" smtClean="0">
                                        <a:latin typeface="Cambria Math" panose="02040503050406030204" pitchFamily="18" charset="0"/>
                                      </a:rPr>
                                      <m:t>4</m:t>
                                    </m:r>
                                  </m:den>
                                </m:f>
                                <m:r>
                                  <a:rPr lang="en-AU" b="0" smtClean="0">
                                    <a:latin typeface="Cambria Math" panose="02040503050406030204" pitchFamily="18" charset="0"/>
                                  </a:rPr>
                                  <m:t>𝑥</m:t>
                                </m:r>
                              </m:oMath>
                            </m:oMathPara>
                          </a14:m>
                          <a:endParaRPr lang="en-AU" dirty="0"/>
                        </a:p>
                        <a:p>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𝑦</m:t>
                                </m:r>
                                <m:r>
                                  <a:rPr lang="en-AU" b="0" smtClean="0">
                                    <a:latin typeface="Cambria Math" panose="02040503050406030204" pitchFamily="18" charset="0"/>
                                  </a:rPr>
                                  <m:t>=</m:t>
                                </m:r>
                                <m:f>
                                  <m:fPr>
                                    <m:ctrlPr>
                                      <a:rPr lang="en-AU" b="0" i="1" smtClean="0">
                                        <a:latin typeface="Cambria Math" panose="02040503050406030204" pitchFamily="18" charset="0"/>
                                      </a:rPr>
                                    </m:ctrlPr>
                                  </m:fPr>
                                  <m:num>
                                    <m:r>
                                      <a:rPr lang="en-AU" b="0" smtClean="0">
                                        <a:latin typeface="Cambria Math" panose="02040503050406030204" pitchFamily="18" charset="0"/>
                                      </a:rPr>
                                      <m:t>1</m:t>
                                    </m:r>
                                  </m:num>
                                  <m:den>
                                    <m:r>
                                      <a:rPr lang="en-AU" b="0" smtClean="0">
                                        <a:latin typeface="Cambria Math" panose="02040503050406030204" pitchFamily="18" charset="0"/>
                                      </a:rPr>
                                      <m:t>4</m:t>
                                    </m:r>
                                  </m:den>
                                </m:f>
                                <m:sSup>
                                  <m:sSupPr>
                                    <m:ctrlPr>
                                      <a:rPr lang="en-AU" b="0" i="1" smtClean="0">
                                        <a:latin typeface="Cambria Math" panose="02040503050406030204" pitchFamily="18" charset="0"/>
                                      </a:rPr>
                                    </m:ctrlPr>
                                  </m:sSupPr>
                                  <m:e>
                                    <m:r>
                                      <a:rPr lang="en-AU" b="0" smtClean="0">
                                        <a:latin typeface="Cambria Math" panose="02040503050406030204" pitchFamily="18" charset="0"/>
                                      </a:rPr>
                                      <m:t>𝑥</m:t>
                                    </m:r>
                                  </m:e>
                                  <m:sup>
                                    <m:r>
                                      <a:rPr lang="en-AU" b="0" smtClean="0">
                                        <a:latin typeface="Cambria Math" panose="02040503050406030204" pitchFamily="18" charset="0"/>
                                      </a:rPr>
                                      <m:t>2</m:t>
                                    </m:r>
                                  </m:sup>
                                </m:sSup>
                              </m:oMath>
                            </m:oMathPara>
                          </a14:m>
                          <a:endParaRPr lang="en-AU" b="0" dirty="0"/>
                        </a:p>
                        <a:p>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𝑦</m:t>
                                </m:r>
                                <m:r>
                                  <a:rPr lang="en-AU" b="0" smtClean="0">
                                    <a:latin typeface="Cambria Math" panose="02040503050406030204" pitchFamily="18" charset="0"/>
                                  </a:rPr>
                                  <m:t>=</m:t>
                                </m:r>
                                <m:f>
                                  <m:fPr>
                                    <m:ctrlPr>
                                      <a:rPr lang="en-AU" b="0" i="1" smtClean="0">
                                        <a:latin typeface="Cambria Math" panose="02040503050406030204" pitchFamily="18" charset="0"/>
                                      </a:rPr>
                                    </m:ctrlPr>
                                  </m:fPr>
                                  <m:num>
                                    <m:r>
                                      <a:rPr lang="en-AU" b="0" smtClean="0">
                                        <a:latin typeface="Cambria Math" panose="02040503050406030204" pitchFamily="18" charset="0"/>
                                      </a:rPr>
                                      <m:t>1</m:t>
                                    </m:r>
                                  </m:num>
                                  <m:den>
                                    <m:r>
                                      <a:rPr lang="en-AU" b="0" smtClean="0">
                                        <a:latin typeface="Cambria Math" panose="02040503050406030204" pitchFamily="18" charset="0"/>
                                      </a:rPr>
                                      <m:t>4</m:t>
                                    </m:r>
                                  </m:den>
                                </m:f>
                                <m:sSup>
                                  <m:sSupPr>
                                    <m:ctrlPr>
                                      <a:rPr lang="en-AU" b="0" i="1" smtClean="0">
                                        <a:latin typeface="Cambria Math" panose="02040503050406030204" pitchFamily="18" charset="0"/>
                                      </a:rPr>
                                    </m:ctrlPr>
                                  </m:sSupPr>
                                  <m:e>
                                    <m:r>
                                      <a:rPr lang="en-AU" b="0" smtClean="0">
                                        <a:latin typeface="Cambria Math" panose="02040503050406030204" pitchFamily="18" charset="0"/>
                                      </a:rPr>
                                      <m:t>𝑥</m:t>
                                    </m:r>
                                  </m:e>
                                  <m:sup>
                                    <m:r>
                                      <a:rPr lang="en-AU" b="0" smtClean="0">
                                        <a:latin typeface="Cambria Math" panose="02040503050406030204" pitchFamily="18" charset="0"/>
                                      </a:rPr>
                                      <m:t>3</m:t>
                                    </m:r>
                                  </m:sup>
                                </m:sSup>
                              </m:oMath>
                            </m:oMathPara>
                          </a14:m>
                          <a:endParaRPr lang="en-AU" dirty="0"/>
                        </a:p>
                        <a:p>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𝑦</m:t>
                                </m:r>
                                <m:r>
                                  <a:rPr lang="en-AU" b="0" smtClean="0">
                                    <a:latin typeface="Cambria Math" panose="02040503050406030204" pitchFamily="18" charset="0"/>
                                  </a:rPr>
                                  <m:t>=</m:t>
                                </m:r>
                                <m:f>
                                  <m:fPr>
                                    <m:ctrlPr>
                                      <a:rPr lang="en-AU" b="0" i="1" smtClean="0">
                                        <a:latin typeface="Cambria Math" panose="02040503050406030204" pitchFamily="18" charset="0"/>
                                      </a:rPr>
                                    </m:ctrlPr>
                                  </m:fPr>
                                  <m:num>
                                    <m:r>
                                      <a:rPr lang="en-AU" b="0" smtClean="0">
                                        <a:latin typeface="Cambria Math" panose="02040503050406030204" pitchFamily="18" charset="0"/>
                                      </a:rPr>
                                      <m:t>1</m:t>
                                    </m:r>
                                  </m:num>
                                  <m:den>
                                    <m:r>
                                      <a:rPr lang="en-AU" b="0" smtClean="0">
                                        <a:latin typeface="Cambria Math" panose="02040503050406030204" pitchFamily="18" charset="0"/>
                                      </a:rPr>
                                      <m:t>4</m:t>
                                    </m:r>
                                  </m:den>
                                </m:f>
                                <m:sSup>
                                  <m:sSupPr>
                                    <m:ctrlPr>
                                      <a:rPr lang="en-AU" b="0" i="1" smtClean="0">
                                        <a:latin typeface="Cambria Math" panose="02040503050406030204" pitchFamily="18" charset="0"/>
                                      </a:rPr>
                                    </m:ctrlPr>
                                  </m:sSupPr>
                                  <m:e>
                                    <m:r>
                                      <a:rPr lang="en-AU" b="0" smtClean="0">
                                        <a:latin typeface="Cambria Math" panose="02040503050406030204" pitchFamily="18" charset="0"/>
                                      </a:rPr>
                                      <m:t>𝑥</m:t>
                                    </m:r>
                                  </m:e>
                                  <m:sup>
                                    <m:r>
                                      <a:rPr lang="en-AU" b="0" smtClean="0">
                                        <a:latin typeface="Cambria Math" panose="02040503050406030204" pitchFamily="18" charset="0"/>
                                      </a:rPr>
                                      <m:t>4</m:t>
                                    </m:r>
                                  </m:sup>
                                </m:sSup>
                              </m:oMath>
                            </m:oMathPara>
                          </a14:m>
                          <a:endParaRPr lang="en-AU" dirty="0"/>
                        </a:p>
                        <a:p>
                          <a:endParaRPr lang="en-AU" dirty="0"/>
                        </a:p>
                      </a:txBody>
                      <a:tcPr/>
                    </a:tc>
                    <a:extLst>
                      <a:ext uri="{0D108BD9-81ED-4DB2-BD59-A6C34878D82A}">
                        <a16:rowId xmlns:a16="http://schemas.microsoft.com/office/drawing/2014/main" val="4060887866"/>
                      </a:ext>
                    </a:extLst>
                  </a:tr>
                </a:tbl>
              </a:graphicData>
            </a:graphic>
          </p:graphicFrame>
        </mc:Choice>
        <mc:Fallback xmlns="">
          <p:graphicFrame>
            <p:nvGraphicFramePr>
              <p:cNvPr id="6" name="Table 5">
                <a:extLst>
                  <a:ext uri="{FF2B5EF4-FFF2-40B4-BE49-F238E27FC236}">
                    <a16:creationId xmlns:a16="http://schemas.microsoft.com/office/drawing/2014/main" id="{CDE9B859-0B21-AF42-3096-FFC86146CC93}"/>
                  </a:ext>
                </a:extLst>
              </p:cNvPr>
              <p:cNvGraphicFramePr>
                <a:graphicFrameLocks noGrp="1"/>
              </p:cNvGraphicFramePr>
              <p:nvPr>
                <p:extLst>
                  <p:ext uri="{D42A27DB-BD31-4B8C-83A1-F6EECF244321}">
                    <p14:modId xmlns:p14="http://schemas.microsoft.com/office/powerpoint/2010/main" val="2001457548"/>
                  </p:ext>
                </p:extLst>
              </p:nvPr>
            </p:nvGraphicFramePr>
            <p:xfrm>
              <a:off x="146812" y="2321584"/>
              <a:ext cx="10977188" cy="879348"/>
            </p:xfrm>
            <a:graphic>
              <a:graphicData uri="http://schemas.openxmlformats.org/drawingml/2006/table">
                <a:tbl>
                  <a:tblPr firstRow="1" bandRow="1">
                    <a:tableStyleId>{2D5ABB26-0587-4C30-8999-92F81FD0307C}</a:tableStyleId>
                  </a:tblPr>
                  <a:tblGrid>
                    <a:gridCol w="2744297">
                      <a:extLst>
                        <a:ext uri="{9D8B030D-6E8A-4147-A177-3AD203B41FA5}">
                          <a16:colId xmlns:a16="http://schemas.microsoft.com/office/drawing/2014/main" val="3444015975"/>
                        </a:ext>
                      </a:extLst>
                    </a:gridCol>
                    <a:gridCol w="2744297">
                      <a:extLst>
                        <a:ext uri="{9D8B030D-6E8A-4147-A177-3AD203B41FA5}">
                          <a16:colId xmlns:a16="http://schemas.microsoft.com/office/drawing/2014/main" val="4098948698"/>
                        </a:ext>
                      </a:extLst>
                    </a:gridCol>
                    <a:gridCol w="2744297">
                      <a:extLst>
                        <a:ext uri="{9D8B030D-6E8A-4147-A177-3AD203B41FA5}">
                          <a16:colId xmlns:a16="http://schemas.microsoft.com/office/drawing/2014/main" val="1905012741"/>
                        </a:ext>
                      </a:extLst>
                    </a:gridCol>
                    <a:gridCol w="2744297">
                      <a:extLst>
                        <a:ext uri="{9D8B030D-6E8A-4147-A177-3AD203B41FA5}">
                          <a16:colId xmlns:a16="http://schemas.microsoft.com/office/drawing/2014/main" val="4061164810"/>
                        </a:ext>
                      </a:extLst>
                    </a:gridCol>
                  </a:tblGrid>
                  <a:tr h="879348">
                    <a:tc>
                      <a:txBody>
                        <a:bodyPr/>
                        <a:lstStyle/>
                        <a:p>
                          <a:endParaRPr lang="en-US"/>
                        </a:p>
                      </a:txBody>
                      <a:tcPr>
                        <a:blipFill>
                          <a:blip r:embed="rId3"/>
                          <a:stretch>
                            <a:fillRect r="-300222"/>
                          </a:stretch>
                        </a:blipFill>
                      </a:tcPr>
                    </a:tc>
                    <a:tc>
                      <a:txBody>
                        <a:bodyPr/>
                        <a:lstStyle/>
                        <a:p>
                          <a:endParaRPr lang="en-US"/>
                        </a:p>
                      </a:txBody>
                      <a:tcPr>
                        <a:blipFill>
                          <a:blip r:embed="rId3"/>
                          <a:stretch>
                            <a:fillRect l="-99778" r="-199557"/>
                          </a:stretch>
                        </a:blipFill>
                      </a:tcPr>
                    </a:tc>
                    <a:tc>
                      <a:txBody>
                        <a:bodyPr/>
                        <a:lstStyle/>
                        <a:p>
                          <a:endParaRPr lang="en-US"/>
                        </a:p>
                      </a:txBody>
                      <a:tcPr>
                        <a:blipFill>
                          <a:blip r:embed="rId3"/>
                          <a:stretch>
                            <a:fillRect l="-200222" r="-100000"/>
                          </a:stretch>
                        </a:blipFill>
                      </a:tcPr>
                    </a:tc>
                    <a:tc>
                      <a:txBody>
                        <a:bodyPr/>
                        <a:lstStyle/>
                        <a:p>
                          <a:endParaRPr lang="en-US"/>
                        </a:p>
                      </a:txBody>
                      <a:tcPr>
                        <a:blipFill>
                          <a:blip r:embed="rId3"/>
                          <a:stretch>
                            <a:fillRect l="-300222"/>
                          </a:stretch>
                        </a:blipFill>
                      </a:tcPr>
                    </a:tc>
                    <a:extLst>
                      <a:ext uri="{0D108BD9-81ED-4DB2-BD59-A6C34878D82A}">
                        <a16:rowId xmlns:a16="http://schemas.microsoft.com/office/drawing/2014/main" val="4060887866"/>
                      </a:ext>
                    </a:extLst>
                  </a:tr>
                </a:tbl>
              </a:graphicData>
            </a:graphic>
          </p:graphicFrame>
        </mc:Fallback>
      </mc:AlternateContent>
      <p:sp>
        <p:nvSpPr>
          <p:cNvPr id="2" name="Slide Number Placeholder 1">
            <a:extLst>
              <a:ext uri="{FF2B5EF4-FFF2-40B4-BE49-F238E27FC236}">
                <a16:creationId xmlns:a16="http://schemas.microsoft.com/office/drawing/2014/main" id="{C498ED26-3359-7B7F-BED9-E65F153FF8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375760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0A2C57-8657-89EA-9D48-EE80970C7550}"/>
              </a:ext>
            </a:extLst>
          </p:cNvPr>
          <p:cNvSpPr>
            <a:spLocks noGrp="1"/>
          </p:cNvSpPr>
          <p:nvPr>
            <p:ph type="title"/>
          </p:nvPr>
        </p:nvSpPr>
        <p:spPr/>
        <p:txBody>
          <a:bodyPr/>
          <a:lstStyle/>
          <a:p>
            <a:r>
              <a:rPr lang="en-AU" dirty="0"/>
              <a:t>Direct variation final problem (1)</a:t>
            </a:r>
          </a:p>
        </p:txBody>
      </p:sp>
      <p:sp>
        <p:nvSpPr>
          <p:cNvPr id="4" name="Text Placeholder 3">
            <a:extLst>
              <a:ext uri="{FF2B5EF4-FFF2-40B4-BE49-F238E27FC236}">
                <a16:creationId xmlns:a16="http://schemas.microsoft.com/office/drawing/2014/main" id="{9B89943F-18B1-E62D-60F7-BD9B59A628DB}"/>
              </a:ext>
            </a:extLst>
          </p:cNvPr>
          <p:cNvSpPr>
            <a:spLocks noGrp="1"/>
          </p:cNvSpPr>
          <p:nvPr>
            <p:ph type="body" sz="quarter" idx="18"/>
          </p:nvPr>
        </p:nvSpPr>
        <p:spPr/>
        <p:txBody>
          <a:bodyPr/>
          <a:lstStyle/>
          <a:p>
            <a:r>
              <a:rPr lang="en-AU" dirty="0"/>
              <a:t>Problem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EAEE761-E15B-5DC8-D705-88195D01CD23}"/>
                  </a:ext>
                </a:extLst>
              </p:cNvPr>
              <p:cNvSpPr>
                <a:spLocks noGrp="1"/>
              </p:cNvSpPr>
              <p:nvPr>
                <p:ph type="body" sz="quarter" idx="17"/>
              </p:nvPr>
            </p:nvSpPr>
            <p:spPr/>
            <p:txBody>
              <a:bodyPr/>
              <a:lstStyle/>
              <a:p>
                <a:r>
                  <a:rPr lang="en-AU" dirty="0"/>
                  <a:t>A model gives the following:</a:t>
                </a:r>
              </a:p>
              <a:p>
                <a:pPr algn="ctr"/>
                <a:r>
                  <a:rPr lang="en-AU" dirty="0"/>
                  <a:t>When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=2, </m:t>
                    </m:r>
                    <m:r>
                      <a:rPr lang="en-AU" b="0" i="1" smtClean="0">
                        <a:latin typeface="Cambria Math" panose="02040503050406030204" pitchFamily="18" charset="0"/>
                      </a:rPr>
                      <m:t>𝑦</m:t>
                    </m:r>
                    <m:r>
                      <a:rPr lang="en-AU" b="0" i="1" smtClean="0">
                        <a:latin typeface="Cambria Math" panose="02040503050406030204" pitchFamily="18" charset="0"/>
                      </a:rPr>
                      <m:t>=18</m:t>
                    </m:r>
                  </m:oMath>
                </a14:m>
                <a:r>
                  <a:rPr lang="en-AU" dirty="0"/>
                  <a:t> and when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=6, </m:t>
                    </m:r>
                    <m:r>
                      <a:rPr lang="en-AU" b="0" i="1" smtClean="0">
                        <a:latin typeface="Cambria Math" panose="02040503050406030204" pitchFamily="18" charset="0"/>
                      </a:rPr>
                      <m:t>𝑦</m:t>
                    </m:r>
                    <m:r>
                      <a:rPr lang="en-AU" b="0" i="1" smtClean="0">
                        <a:latin typeface="Cambria Math" panose="02040503050406030204" pitchFamily="18" charset="0"/>
                      </a:rPr>
                      <m:t>=1458</m:t>
                    </m:r>
                  </m:oMath>
                </a14:m>
                <a:endParaRPr lang="en-AU" b="0" dirty="0"/>
              </a:p>
              <a:p>
                <a:r>
                  <a:rPr lang="en-AU" dirty="0"/>
                  <a:t>Could this be a direct variation model of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𝑘</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𝑛</m:t>
                        </m:r>
                      </m:sup>
                    </m:sSup>
                  </m:oMath>
                </a14:m>
                <a:r>
                  <a:rPr lang="en-AU" b="0" dirty="0"/>
                  <a:t>? Explain with relevant reasoning. </a:t>
                </a:r>
              </a:p>
              <a:p>
                <a:endParaRPr lang="en-AU" dirty="0"/>
              </a:p>
            </p:txBody>
          </p:sp>
        </mc:Choice>
        <mc:Fallback xmlns="">
          <p:sp>
            <p:nvSpPr>
              <p:cNvPr id="5" name="Text Placeholder 4">
                <a:extLst>
                  <a:ext uri="{FF2B5EF4-FFF2-40B4-BE49-F238E27FC236}">
                    <a16:creationId xmlns:a16="http://schemas.microsoft.com/office/drawing/2014/main" id="{7EAEE761-E15B-5DC8-D705-88195D01CD2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C8B3715-9273-E79A-8C96-E90055B5B1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190295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B0BFC-6926-5A61-7957-26E723849D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4EFEF2-A1DD-7818-02BA-873F448BB8F0}"/>
              </a:ext>
            </a:extLst>
          </p:cNvPr>
          <p:cNvSpPr>
            <a:spLocks noGrp="1"/>
          </p:cNvSpPr>
          <p:nvPr>
            <p:ph type="title"/>
          </p:nvPr>
        </p:nvSpPr>
        <p:spPr/>
        <p:txBody>
          <a:bodyPr/>
          <a:lstStyle/>
          <a:p>
            <a:r>
              <a:rPr lang="en-AU" dirty="0"/>
              <a:t>Direct variation final problem (2)</a:t>
            </a:r>
          </a:p>
        </p:txBody>
      </p:sp>
      <p:sp>
        <p:nvSpPr>
          <p:cNvPr id="4" name="Text Placeholder 3">
            <a:extLst>
              <a:ext uri="{FF2B5EF4-FFF2-40B4-BE49-F238E27FC236}">
                <a16:creationId xmlns:a16="http://schemas.microsoft.com/office/drawing/2014/main" id="{42C47D4C-9C30-C476-3027-B1470573C016}"/>
              </a:ext>
            </a:extLst>
          </p:cNvPr>
          <p:cNvSpPr>
            <a:spLocks noGrp="1"/>
          </p:cNvSpPr>
          <p:nvPr>
            <p:ph type="body" sz="quarter" idx="18"/>
          </p:nvPr>
        </p:nvSpPr>
        <p:spPr/>
        <p:txBody>
          <a:bodyPr/>
          <a:lstStyle/>
          <a:p>
            <a:r>
              <a:rPr lang="en-AU" dirty="0"/>
              <a:t>Problem 3 – solution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C11C01D-CA57-CB4E-1BE8-28DDEBACF874}"/>
                  </a:ext>
                </a:extLst>
              </p:cNvPr>
              <p:cNvSpPr>
                <a:spLocks noGrp="1"/>
              </p:cNvSpPr>
              <p:nvPr>
                <p:ph type="body" sz="quarter" idx="17"/>
              </p:nvPr>
            </p:nvSpPr>
            <p:spPr/>
            <p:txBody>
              <a:bodyPr/>
              <a:lstStyle/>
              <a:p>
                <a:r>
                  <a:rPr lang="en-AU" sz="1400" dirty="0"/>
                  <a:t>A model gives the following:</a:t>
                </a:r>
              </a:p>
              <a:p>
                <a:pPr algn="ctr"/>
                <a:r>
                  <a:rPr lang="en-AU" sz="1400" dirty="0"/>
                  <a:t>When </a:t>
                </a:r>
                <a14:m>
                  <m:oMath xmlns:m="http://schemas.openxmlformats.org/officeDocument/2006/math">
                    <m:r>
                      <a:rPr lang="en-AU" sz="1400" b="0" i="1" smtClean="0">
                        <a:latin typeface="Cambria Math" panose="02040503050406030204" pitchFamily="18" charset="0"/>
                      </a:rPr>
                      <m:t>𝑥</m:t>
                    </m:r>
                    <m:r>
                      <a:rPr lang="en-AU" sz="1400" b="0" i="1" smtClean="0">
                        <a:latin typeface="Cambria Math" panose="02040503050406030204" pitchFamily="18" charset="0"/>
                      </a:rPr>
                      <m:t>=2, </m:t>
                    </m:r>
                    <m:r>
                      <a:rPr lang="en-AU" sz="1400" b="0" i="1" smtClean="0">
                        <a:latin typeface="Cambria Math" panose="02040503050406030204" pitchFamily="18" charset="0"/>
                      </a:rPr>
                      <m:t>𝑦</m:t>
                    </m:r>
                    <m:r>
                      <a:rPr lang="en-AU" sz="1400" b="0" i="1" smtClean="0">
                        <a:latin typeface="Cambria Math" panose="02040503050406030204" pitchFamily="18" charset="0"/>
                      </a:rPr>
                      <m:t>=18</m:t>
                    </m:r>
                  </m:oMath>
                </a14:m>
                <a:r>
                  <a:rPr lang="en-AU" sz="1400" dirty="0"/>
                  <a:t> and when </a:t>
                </a:r>
                <a14:m>
                  <m:oMath xmlns:m="http://schemas.openxmlformats.org/officeDocument/2006/math">
                    <m:r>
                      <a:rPr lang="en-AU" sz="1400" b="0" i="1" smtClean="0">
                        <a:latin typeface="Cambria Math" panose="02040503050406030204" pitchFamily="18" charset="0"/>
                      </a:rPr>
                      <m:t>𝑥</m:t>
                    </m:r>
                    <m:r>
                      <a:rPr lang="en-AU" sz="1400" b="0" i="1" smtClean="0">
                        <a:latin typeface="Cambria Math" panose="02040503050406030204" pitchFamily="18" charset="0"/>
                      </a:rPr>
                      <m:t>=6, </m:t>
                    </m:r>
                    <m:r>
                      <a:rPr lang="en-AU" sz="1400" b="0" i="1" smtClean="0">
                        <a:latin typeface="Cambria Math" panose="02040503050406030204" pitchFamily="18" charset="0"/>
                      </a:rPr>
                      <m:t>𝑦</m:t>
                    </m:r>
                    <m:r>
                      <a:rPr lang="en-AU" sz="1400" b="0" i="1" smtClean="0">
                        <a:latin typeface="Cambria Math" panose="02040503050406030204" pitchFamily="18" charset="0"/>
                      </a:rPr>
                      <m:t>=1458</m:t>
                    </m:r>
                  </m:oMath>
                </a14:m>
                <a:endParaRPr lang="en-AU" sz="1400" b="0" dirty="0"/>
              </a:p>
              <a:p>
                <a:r>
                  <a:rPr lang="en-AU" sz="1400" dirty="0"/>
                  <a:t>Could this be a direct variation model of the form </a:t>
                </a:r>
                <a14:m>
                  <m:oMath xmlns:m="http://schemas.openxmlformats.org/officeDocument/2006/math">
                    <m:r>
                      <a:rPr lang="en-AU" sz="1400" b="0" i="1" smtClean="0">
                        <a:latin typeface="Cambria Math" panose="02040503050406030204" pitchFamily="18" charset="0"/>
                      </a:rPr>
                      <m:t>𝑦</m:t>
                    </m:r>
                    <m:r>
                      <a:rPr lang="en-AU" sz="1400" b="0" i="1" smtClean="0">
                        <a:latin typeface="Cambria Math" panose="02040503050406030204" pitchFamily="18" charset="0"/>
                      </a:rPr>
                      <m:t>=</m:t>
                    </m:r>
                    <m:r>
                      <a:rPr lang="en-AU" sz="1400" b="0" i="1" smtClean="0">
                        <a:latin typeface="Cambria Math" panose="02040503050406030204" pitchFamily="18" charset="0"/>
                      </a:rPr>
                      <m:t>𝑘</m:t>
                    </m:r>
                    <m:sSup>
                      <m:sSupPr>
                        <m:ctrlPr>
                          <a:rPr lang="en-AU" sz="1400" b="0" i="1" smtClean="0">
                            <a:latin typeface="Cambria Math" panose="02040503050406030204" pitchFamily="18" charset="0"/>
                          </a:rPr>
                        </m:ctrlPr>
                      </m:sSupPr>
                      <m:e>
                        <m:r>
                          <a:rPr lang="en-AU" sz="1400" b="0" i="1" smtClean="0">
                            <a:latin typeface="Cambria Math" panose="02040503050406030204" pitchFamily="18" charset="0"/>
                          </a:rPr>
                          <m:t>𝑥</m:t>
                        </m:r>
                      </m:e>
                      <m:sup>
                        <m:r>
                          <a:rPr lang="en-AU" sz="1400" b="0" i="1" smtClean="0">
                            <a:latin typeface="Cambria Math" panose="02040503050406030204" pitchFamily="18" charset="0"/>
                          </a:rPr>
                          <m:t>𝑛</m:t>
                        </m:r>
                      </m:sup>
                    </m:sSup>
                  </m:oMath>
                </a14:m>
                <a:r>
                  <a:rPr lang="en-AU" sz="1400" b="0" dirty="0"/>
                  <a:t>? Explain with relevant reasoning.</a:t>
                </a:r>
              </a:p>
              <a:p>
                <a:pPr>
                  <a:spcAft>
                    <a:spcPts val="0"/>
                  </a:spcAft>
                </a:pPr>
                <a:r>
                  <a:rPr lang="en-AU" sz="1400" b="0" dirty="0"/>
                  <a:t> </a:t>
                </a:r>
              </a:p>
              <a:p>
                <a:pPr/>
                <a14:m>
                  <m:oMathPara xmlns:m="http://schemas.openxmlformats.org/officeDocument/2006/math">
                    <m:oMathParaPr>
                      <m:jc m:val="left"/>
                    </m:oMathParaPr>
                    <m:oMath xmlns:m="http://schemas.openxmlformats.org/officeDocument/2006/math">
                      <m:r>
                        <a:rPr lang="en-AU" sz="1600" b="0" i="1" smtClean="0">
                          <a:latin typeface="Cambria Math" panose="02040503050406030204" pitchFamily="18" charset="0"/>
                        </a:rPr>
                        <m:t>18=</m:t>
                      </m:r>
                      <m:r>
                        <a:rPr lang="en-AU" sz="1600" b="0" i="1" smtClean="0">
                          <a:latin typeface="Cambria Math" panose="02040503050406030204" pitchFamily="18" charset="0"/>
                        </a:rPr>
                        <m:t>𝑘</m:t>
                      </m:r>
                      <m:r>
                        <a:rPr lang="en-AU" sz="1600" b="0" i="1" smtClean="0">
                          <a:latin typeface="Cambria Math" panose="02040503050406030204" pitchFamily="18" charset="0"/>
                        </a:rPr>
                        <m:t>×</m:t>
                      </m:r>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2</m:t>
                          </m:r>
                        </m:e>
                        <m:sup>
                          <m:r>
                            <a:rPr lang="en-AU" sz="1600" b="0" i="1" smtClean="0">
                              <a:latin typeface="Cambria Math" panose="02040503050406030204" pitchFamily="18" charset="0"/>
                            </a:rPr>
                            <m:t>𝑛</m:t>
                          </m:r>
                        </m:sup>
                      </m:sSup>
                    </m:oMath>
                  </m:oMathPara>
                </a14:m>
                <a:endParaRPr lang="en-AU" sz="1600" b="0" dirty="0"/>
              </a:p>
              <a:p>
                <a:pPr/>
                <a14:m>
                  <m:oMathPara xmlns:m="http://schemas.openxmlformats.org/officeDocument/2006/math">
                    <m:oMathParaPr>
                      <m:jc m:val="left"/>
                    </m:oMathParaPr>
                    <m:oMath xmlns:m="http://schemas.openxmlformats.org/officeDocument/2006/math">
                      <m:r>
                        <a:rPr lang="en-AU" sz="1600" b="0" i="1" smtClean="0">
                          <a:latin typeface="Cambria Math" panose="02040503050406030204" pitchFamily="18" charset="0"/>
                        </a:rPr>
                        <m:t>1458=</m:t>
                      </m:r>
                      <m:r>
                        <a:rPr lang="en-AU" sz="1600" b="0" i="1" smtClean="0">
                          <a:latin typeface="Cambria Math" panose="02040503050406030204" pitchFamily="18" charset="0"/>
                        </a:rPr>
                        <m:t>𝑘</m:t>
                      </m:r>
                      <m:r>
                        <a:rPr lang="en-AU" sz="1600" b="0" i="1" smtClean="0">
                          <a:latin typeface="Cambria Math" panose="02040503050406030204" pitchFamily="18" charset="0"/>
                        </a:rPr>
                        <m:t>×</m:t>
                      </m:r>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6</m:t>
                          </m:r>
                        </m:e>
                        <m:sup>
                          <m:r>
                            <a:rPr lang="en-AU" sz="1600" b="0" i="1" smtClean="0">
                              <a:latin typeface="Cambria Math" panose="02040503050406030204" pitchFamily="18" charset="0"/>
                            </a:rPr>
                            <m:t>𝑛</m:t>
                          </m:r>
                        </m:sup>
                      </m:sSup>
                    </m:oMath>
                  </m:oMathPara>
                </a14:m>
                <a:endParaRPr lang="en-AU" sz="1600" b="0" dirty="0"/>
              </a:p>
              <a:p>
                <a:r>
                  <a:rPr lang="en-AU" sz="1600" b="0" dirty="0"/>
                  <a:t>From  1  </a:t>
                </a:r>
                <a14:m>
                  <m:oMath xmlns:m="http://schemas.openxmlformats.org/officeDocument/2006/math">
                    <m:r>
                      <a:rPr lang="en-AU" sz="1600" b="0" i="1" smtClean="0">
                        <a:latin typeface="Cambria Math" panose="02040503050406030204" pitchFamily="18" charset="0"/>
                      </a:rPr>
                      <m:t>𝑘</m:t>
                    </m:r>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18</m:t>
                        </m:r>
                      </m:num>
                      <m:den>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2</m:t>
                            </m:r>
                          </m:e>
                          <m:sup>
                            <m:r>
                              <a:rPr lang="en-AU" sz="1600" b="0" i="1" smtClean="0">
                                <a:latin typeface="Cambria Math" panose="02040503050406030204" pitchFamily="18" charset="0"/>
                              </a:rPr>
                              <m:t>𝑛</m:t>
                            </m:r>
                          </m:sup>
                        </m:sSup>
                      </m:den>
                    </m:f>
                  </m:oMath>
                </a14:m>
                <a:endParaRPr lang="en-AU" sz="1600" b="0" dirty="0"/>
              </a:p>
              <a:p>
                <a:r>
                  <a:rPr lang="en-AU" sz="1600" dirty="0"/>
                  <a:t>Sub into  2  </a:t>
                </a:r>
                <a14:m>
                  <m:oMath xmlns:m="http://schemas.openxmlformats.org/officeDocument/2006/math">
                    <m:r>
                      <a:rPr lang="en-AU" sz="1600" b="0" i="1" smtClean="0">
                        <a:latin typeface="Cambria Math" panose="02040503050406030204" pitchFamily="18" charset="0"/>
                      </a:rPr>
                      <m:t>1454=</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12</m:t>
                        </m:r>
                      </m:num>
                      <m:den>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2</m:t>
                            </m:r>
                          </m:e>
                          <m:sup>
                            <m:r>
                              <a:rPr lang="en-AU" sz="1600" b="0" i="1" smtClean="0">
                                <a:latin typeface="Cambria Math" panose="02040503050406030204" pitchFamily="18" charset="0"/>
                              </a:rPr>
                              <m:t>𝑛</m:t>
                            </m:r>
                          </m:sup>
                        </m:sSup>
                      </m:den>
                    </m:f>
                    <m:r>
                      <a:rPr lang="en-AU" sz="1600" b="0" i="1" smtClean="0">
                        <a:latin typeface="Cambria Math" panose="02040503050406030204" pitchFamily="18" charset="0"/>
                      </a:rPr>
                      <m:t>×</m:t>
                    </m:r>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6</m:t>
                        </m:r>
                      </m:e>
                      <m:sup>
                        <m:r>
                          <a:rPr lang="en-AU" sz="1600" b="0" i="1" smtClean="0">
                            <a:latin typeface="Cambria Math" panose="02040503050406030204" pitchFamily="18" charset="0"/>
                          </a:rPr>
                          <m:t>𝑛</m:t>
                        </m:r>
                      </m:sup>
                    </m:sSup>
                  </m:oMath>
                </a14:m>
                <a:endParaRPr lang="en-AU" sz="1600" b="0" dirty="0"/>
              </a:p>
              <a:p>
                <a:pPr/>
                <a14:m>
                  <m:oMathPara xmlns:m="http://schemas.openxmlformats.org/officeDocument/2006/math">
                    <m:oMathParaPr>
                      <m:jc m:val="left"/>
                    </m:oMathParaPr>
                    <m:oMath xmlns:m="http://schemas.openxmlformats.org/officeDocument/2006/math">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1454</m:t>
                          </m:r>
                        </m:num>
                        <m:den>
                          <m:r>
                            <a:rPr lang="en-AU" sz="1600" b="0" i="1" smtClean="0">
                              <a:latin typeface="Cambria Math" panose="02040503050406030204" pitchFamily="18" charset="0"/>
                            </a:rPr>
                            <m:t>12</m:t>
                          </m:r>
                        </m:den>
                      </m:f>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6</m:t>
                              </m:r>
                            </m:e>
                            <m:sup>
                              <m:r>
                                <a:rPr lang="en-AU" sz="1600" b="0" i="1" smtClean="0">
                                  <a:latin typeface="Cambria Math" panose="02040503050406030204" pitchFamily="18" charset="0"/>
                                </a:rPr>
                                <m:t>𝑛</m:t>
                              </m:r>
                            </m:sup>
                          </m:sSup>
                        </m:num>
                        <m:den>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2</m:t>
                              </m:r>
                            </m:e>
                            <m:sup>
                              <m:r>
                                <a:rPr lang="en-AU" sz="1600" b="0" i="1" smtClean="0">
                                  <a:latin typeface="Cambria Math" panose="02040503050406030204" pitchFamily="18" charset="0"/>
                                </a:rPr>
                                <m:t>𝑛</m:t>
                              </m:r>
                            </m:sup>
                          </m:sSup>
                        </m:den>
                      </m:f>
                    </m:oMath>
                  </m:oMathPara>
                </a14:m>
                <a:endParaRPr lang="en-AU" sz="1600" b="0" dirty="0"/>
              </a:p>
              <a:p>
                <a:endParaRPr lang="en-AU" dirty="0"/>
              </a:p>
            </p:txBody>
          </p:sp>
        </mc:Choice>
        <mc:Fallback xmlns="">
          <p:sp>
            <p:nvSpPr>
              <p:cNvPr id="5" name="Text Placeholder 4">
                <a:extLst>
                  <a:ext uri="{FF2B5EF4-FFF2-40B4-BE49-F238E27FC236}">
                    <a16:creationId xmlns:a16="http://schemas.microsoft.com/office/drawing/2014/main" id="{7C11C01D-CA57-CB4E-1BE8-28DDEBACF874}"/>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06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CA6F6327-3F64-282B-2A55-A35D3E344EDD}"/>
                  </a:ext>
                </a:extLst>
              </p:cNvPr>
              <p:cNvSpPr txBox="1">
                <a:spLocks/>
              </p:cNvSpPr>
              <p:nvPr/>
            </p:nvSpPr>
            <p:spPr>
              <a:xfrm>
                <a:off x="3971978" y="3014300"/>
                <a:ext cx="2748163" cy="348110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600" b="0" i="1" smtClean="0">
                          <a:latin typeface="Cambria Math" panose="02040503050406030204" pitchFamily="18" charset="0"/>
                        </a:rPr>
                        <m:t>81=</m:t>
                      </m:r>
                      <m:f>
                        <m:fPr>
                          <m:ctrlPr>
                            <a:rPr lang="en-AU" sz="1600" b="0" i="1" smtClean="0">
                              <a:latin typeface="Cambria Math" panose="02040503050406030204" pitchFamily="18" charset="0"/>
                            </a:rPr>
                          </m:ctrlPr>
                        </m:fPr>
                        <m:num>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6</m:t>
                              </m:r>
                            </m:e>
                            <m:sup>
                              <m:r>
                                <a:rPr lang="en-AU" sz="1600" b="0" i="1" smtClean="0">
                                  <a:latin typeface="Cambria Math" panose="02040503050406030204" pitchFamily="18" charset="0"/>
                                </a:rPr>
                                <m:t>𝑛</m:t>
                              </m:r>
                            </m:sup>
                          </m:sSup>
                        </m:num>
                        <m:den>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2</m:t>
                              </m:r>
                            </m:e>
                            <m:sup>
                              <m:r>
                                <a:rPr lang="en-AU" sz="1600" b="0" i="1" smtClean="0">
                                  <a:latin typeface="Cambria Math" panose="02040503050406030204" pitchFamily="18" charset="0"/>
                                </a:rPr>
                                <m:t>𝑛</m:t>
                              </m:r>
                            </m:sup>
                          </m:sSup>
                        </m:den>
                      </m:f>
                    </m:oMath>
                  </m:oMathPara>
                </a14:m>
                <a:endParaRPr lang="en-AU" sz="1600" dirty="0"/>
              </a:p>
              <a:p>
                <a:pPr/>
                <a14:m>
                  <m:oMathPara xmlns:m="http://schemas.openxmlformats.org/officeDocument/2006/math">
                    <m:oMathParaPr>
                      <m:jc m:val="left"/>
                    </m:oMathParaPr>
                    <m:oMath xmlns:m="http://schemas.openxmlformats.org/officeDocument/2006/math">
                      <m:sSup>
                        <m:sSupPr>
                          <m:ctrlPr>
                            <a:rPr lang="en-AU" sz="1600" b="0" i="1" smtClean="0">
                              <a:latin typeface="Cambria Math" panose="02040503050406030204" pitchFamily="18" charset="0"/>
                            </a:rPr>
                          </m:ctrlPr>
                        </m:sSupPr>
                        <m:e>
                          <m:d>
                            <m:dPr>
                              <m:ctrlPr>
                                <a:rPr lang="en-AU" sz="1600" b="0" i="1" smtClean="0">
                                  <a:latin typeface="Cambria Math" panose="02040503050406030204" pitchFamily="18" charset="0"/>
                                </a:rPr>
                              </m:ctrlPr>
                            </m:dPr>
                            <m:e>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6</m:t>
                                  </m:r>
                                </m:num>
                                <m:den>
                                  <m:r>
                                    <a:rPr lang="en-AU" sz="1600" b="0" i="1" smtClean="0">
                                      <a:latin typeface="Cambria Math" panose="02040503050406030204" pitchFamily="18" charset="0"/>
                                    </a:rPr>
                                    <m:t>2</m:t>
                                  </m:r>
                                </m:den>
                              </m:f>
                            </m:e>
                          </m:d>
                        </m:e>
                        <m:sup>
                          <m:r>
                            <a:rPr lang="en-AU" sz="1600" b="0" i="1" smtClean="0">
                              <a:latin typeface="Cambria Math" panose="02040503050406030204" pitchFamily="18" charset="0"/>
                            </a:rPr>
                            <m:t>𝑛</m:t>
                          </m:r>
                        </m:sup>
                      </m:sSup>
                      <m:r>
                        <a:rPr lang="en-AU" sz="1600" b="0" i="1" smtClean="0">
                          <a:latin typeface="Cambria Math" panose="02040503050406030204" pitchFamily="18" charset="0"/>
                        </a:rPr>
                        <m:t>=81</m:t>
                      </m:r>
                    </m:oMath>
                  </m:oMathPara>
                </a14:m>
                <a:endParaRPr lang="en-AU" sz="1600" b="0" dirty="0"/>
              </a:p>
              <a:p>
                <a:pPr/>
                <a14:m>
                  <m:oMathPara xmlns:m="http://schemas.openxmlformats.org/officeDocument/2006/math">
                    <m:oMathParaPr>
                      <m:jc m:val="left"/>
                    </m:oMathParaPr>
                    <m:oMath xmlns:m="http://schemas.openxmlformats.org/officeDocument/2006/math">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3</m:t>
                          </m:r>
                        </m:e>
                        <m:sup>
                          <m:r>
                            <a:rPr lang="en-AU" sz="1600" b="0" i="1" smtClean="0">
                              <a:latin typeface="Cambria Math" panose="02040503050406030204" pitchFamily="18" charset="0"/>
                            </a:rPr>
                            <m:t>𝑛</m:t>
                          </m:r>
                        </m:sup>
                      </m:sSup>
                      <m:r>
                        <a:rPr lang="en-AU" sz="1600" b="0" i="1" smtClean="0">
                          <a:latin typeface="Cambria Math" panose="02040503050406030204" pitchFamily="18" charset="0"/>
                        </a:rPr>
                        <m:t>=81</m:t>
                      </m:r>
                    </m:oMath>
                  </m:oMathPara>
                </a14:m>
                <a:endParaRPr lang="en-AU" sz="1600" dirty="0"/>
              </a:p>
              <a:p>
                <a14:m>
                  <m:oMath xmlns:m="http://schemas.openxmlformats.org/officeDocument/2006/math">
                    <m:r>
                      <a:rPr lang="en-AU" sz="1600" b="0" i="1" smtClean="0">
                        <a:latin typeface="Cambria Math" panose="02040503050406030204" pitchFamily="18" charset="0"/>
                      </a:rPr>
                      <m:t>81=</m:t>
                    </m:r>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3</m:t>
                        </m:r>
                      </m:e>
                      <m:sup>
                        <m:box>
                          <m:boxPr>
                            <m:ctrlPr>
                              <a:rPr lang="en-AU" sz="1600" b="0" i="1" smtClean="0">
                                <a:latin typeface="Cambria Math" panose="02040503050406030204" pitchFamily="18" charset="0"/>
                              </a:rPr>
                            </m:ctrlPr>
                          </m:boxPr>
                          <m:e/>
                        </m:box>
                      </m:sup>
                    </m:sSup>
                  </m:oMath>
                </a14:m>
                <a:r>
                  <a:rPr lang="en-AU" sz="1600" dirty="0"/>
                  <a:t>, guess and check</a:t>
                </a:r>
              </a:p>
              <a:p>
                <a:pPr/>
                <a14:m>
                  <m:oMathPara xmlns:m="http://schemas.openxmlformats.org/officeDocument/2006/math">
                    <m:oMathParaPr>
                      <m:jc m:val="left"/>
                    </m:oMathParaPr>
                    <m:oMath xmlns:m="http://schemas.openxmlformats.org/officeDocument/2006/math">
                      <m:r>
                        <a:rPr lang="en-AU" sz="1600" b="0" i="1" smtClean="0">
                          <a:latin typeface="Cambria Math" panose="02040503050406030204" pitchFamily="18" charset="0"/>
                        </a:rPr>
                        <m:t>81=</m:t>
                      </m:r>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3</m:t>
                          </m:r>
                        </m:e>
                        <m:sup>
                          <m:r>
                            <a:rPr lang="en-AU" sz="1600" b="0" i="1" smtClean="0">
                              <a:latin typeface="Cambria Math" panose="02040503050406030204" pitchFamily="18" charset="0"/>
                            </a:rPr>
                            <m:t>4</m:t>
                          </m:r>
                        </m:sup>
                      </m:sSup>
                    </m:oMath>
                  </m:oMathPara>
                </a14:m>
                <a:endParaRPr lang="en-AU" sz="1600" dirty="0"/>
              </a:p>
            </p:txBody>
          </p:sp>
        </mc:Choice>
        <mc:Fallback xmlns="">
          <p:sp>
            <p:nvSpPr>
              <p:cNvPr id="6" name="Text Placeholder 4">
                <a:extLst>
                  <a:ext uri="{FF2B5EF4-FFF2-40B4-BE49-F238E27FC236}">
                    <a16:creationId xmlns:a16="http://schemas.microsoft.com/office/drawing/2014/main" id="{CA6F6327-3F64-282B-2A55-A35D3E344EDD}"/>
                  </a:ext>
                </a:extLst>
              </p:cNvPr>
              <p:cNvSpPr txBox="1">
                <a:spLocks noRot="1" noChangeAspect="1" noMove="1" noResize="1" noEditPoints="1" noAdjustHandles="1" noChangeArrowheads="1" noChangeShapeType="1" noTextEdit="1"/>
              </p:cNvSpPr>
              <p:nvPr/>
            </p:nvSpPr>
            <p:spPr>
              <a:xfrm>
                <a:off x="3971978" y="3014300"/>
                <a:ext cx="2748163" cy="3481103"/>
              </a:xfrm>
              <a:prstGeom prst="rect">
                <a:avLst/>
              </a:prstGeom>
              <a:blipFill>
                <a:blip r:embed="rId3"/>
                <a:stretch>
                  <a:fillRect l="-2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4D370651-CA54-9F04-0576-B80103A5C917}"/>
                  </a:ext>
                </a:extLst>
              </p:cNvPr>
              <p:cNvSpPr txBox="1">
                <a:spLocks/>
              </p:cNvSpPr>
              <p:nvPr/>
            </p:nvSpPr>
            <p:spPr>
              <a:xfrm>
                <a:off x="7598439" y="3014299"/>
                <a:ext cx="3885561" cy="348110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600" b="0" i="1" smtClean="0">
                          <a:latin typeface="Cambria Math" panose="02040503050406030204" pitchFamily="18" charset="0"/>
                        </a:rPr>
                        <m:t>∴</m:t>
                      </m:r>
                      <m:r>
                        <a:rPr lang="en-AU" sz="1600" b="0" i="1" smtClean="0">
                          <a:latin typeface="Cambria Math" panose="02040503050406030204" pitchFamily="18" charset="0"/>
                        </a:rPr>
                        <m:t>𝑛</m:t>
                      </m:r>
                      <m:r>
                        <a:rPr lang="en-AU" sz="1600" b="0" i="1" smtClean="0">
                          <a:latin typeface="Cambria Math" panose="02040503050406030204" pitchFamily="18" charset="0"/>
                        </a:rPr>
                        <m:t>=4</m:t>
                      </m:r>
                    </m:oMath>
                  </m:oMathPara>
                </a14:m>
                <a:endParaRPr lang="en-AU" sz="1600" dirty="0"/>
              </a:p>
              <a:p>
                <a:r>
                  <a:rPr lang="en-AU" sz="1600" dirty="0"/>
                  <a:t>Sub into  1 </a:t>
                </a:r>
                <a14:m>
                  <m:oMath xmlns:m="http://schemas.openxmlformats.org/officeDocument/2006/math">
                    <m:r>
                      <a:rPr lang="en-AU" sz="1600" b="0" i="0" smtClean="0">
                        <a:latin typeface="Cambria Math" panose="02040503050406030204" pitchFamily="18" charset="0"/>
                      </a:rPr>
                      <m:t> </m:t>
                    </m:r>
                    <m:r>
                      <a:rPr lang="en-AU" sz="1600" b="0" i="1" smtClean="0">
                        <a:latin typeface="Cambria Math" panose="02040503050406030204" pitchFamily="18" charset="0"/>
                      </a:rPr>
                      <m:t>18=</m:t>
                    </m:r>
                    <m:r>
                      <a:rPr lang="en-AU" sz="1600" b="0" i="1" smtClean="0">
                        <a:latin typeface="Cambria Math" panose="02040503050406030204" pitchFamily="18" charset="0"/>
                      </a:rPr>
                      <m:t>𝑘</m:t>
                    </m:r>
                    <m:r>
                      <a:rPr lang="en-AU" sz="1600" b="0" i="1" smtClean="0">
                        <a:latin typeface="Cambria Math" panose="02040503050406030204" pitchFamily="18" charset="0"/>
                      </a:rPr>
                      <m:t>×</m:t>
                    </m:r>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2</m:t>
                        </m:r>
                      </m:e>
                      <m:sup>
                        <m:r>
                          <a:rPr lang="en-AU" sz="1600" b="0" i="1" smtClean="0">
                            <a:latin typeface="Cambria Math" panose="02040503050406030204" pitchFamily="18" charset="0"/>
                          </a:rPr>
                          <m:t>4</m:t>
                        </m:r>
                      </m:sup>
                    </m:sSup>
                  </m:oMath>
                </a14:m>
                <a:endParaRPr lang="en-AU" sz="1600" dirty="0"/>
              </a:p>
              <a:p>
                <a:pPr/>
                <a14:m>
                  <m:oMathPara xmlns:m="http://schemas.openxmlformats.org/officeDocument/2006/math">
                    <m:oMathParaPr>
                      <m:jc m:val="left"/>
                    </m:oMathParaPr>
                    <m:oMath xmlns:m="http://schemas.openxmlformats.org/officeDocument/2006/math">
                      <m:r>
                        <a:rPr lang="en-AU" sz="1600" b="0" i="1" smtClean="0">
                          <a:latin typeface="Cambria Math" panose="02040503050406030204" pitchFamily="18" charset="0"/>
                        </a:rPr>
                        <m:t>𝑘</m:t>
                      </m:r>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18</m:t>
                          </m:r>
                        </m:num>
                        <m:den>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2</m:t>
                              </m:r>
                            </m:e>
                            <m:sup>
                              <m:r>
                                <a:rPr lang="en-AU" sz="1600" b="0" i="1" smtClean="0">
                                  <a:latin typeface="Cambria Math" panose="02040503050406030204" pitchFamily="18" charset="0"/>
                                </a:rPr>
                                <m:t>4</m:t>
                              </m:r>
                            </m:sup>
                          </m:sSup>
                        </m:den>
                      </m:f>
                    </m:oMath>
                  </m:oMathPara>
                </a14:m>
                <a:endParaRPr lang="en-AU" sz="1600" dirty="0"/>
              </a:p>
              <a:p>
                <a:pPr/>
                <a14:m>
                  <m:oMathPara xmlns:m="http://schemas.openxmlformats.org/officeDocument/2006/math">
                    <m:oMathParaPr>
                      <m:jc m:val="left"/>
                    </m:oMathParaPr>
                    <m:oMath xmlns:m="http://schemas.openxmlformats.org/officeDocument/2006/math">
                      <m:r>
                        <a:rPr lang="en-AU" sz="1600" b="0" i="1" smtClean="0">
                          <a:latin typeface="Cambria Math" panose="02040503050406030204" pitchFamily="18" charset="0"/>
                        </a:rPr>
                        <m:t>∴</m:t>
                      </m:r>
                      <m:r>
                        <a:rPr lang="en-AU" sz="1600" b="0" i="1" smtClean="0">
                          <a:latin typeface="Cambria Math" panose="02040503050406030204" pitchFamily="18" charset="0"/>
                        </a:rPr>
                        <m:t>𝑘</m:t>
                      </m:r>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9</m:t>
                          </m:r>
                        </m:num>
                        <m:den>
                          <m:r>
                            <a:rPr lang="en-AU" sz="1600" b="0" i="1" smtClean="0">
                              <a:latin typeface="Cambria Math" panose="02040503050406030204" pitchFamily="18" charset="0"/>
                            </a:rPr>
                            <m:t>8</m:t>
                          </m:r>
                        </m:den>
                      </m:f>
                    </m:oMath>
                  </m:oMathPara>
                </a14:m>
                <a:endParaRPr lang="en-AU" sz="1600" dirty="0"/>
              </a:p>
              <a:p>
                <a:r>
                  <a:rPr lang="en-AU" sz="1600" dirty="0"/>
                  <a:t>Yes this could be a direction variation model,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9</m:t>
                        </m:r>
                      </m:num>
                      <m:den>
                        <m:r>
                          <a:rPr lang="en-AU" sz="1600" b="0" i="1" smtClean="0">
                            <a:latin typeface="Cambria Math" panose="02040503050406030204" pitchFamily="18" charset="0"/>
                          </a:rPr>
                          <m:t>8</m:t>
                        </m:r>
                      </m:den>
                    </m:f>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𝑥</m:t>
                        </m:r>
                      </m:e>
                      <m:sup>
                        <m:r>
                          <a:rPr lang="en-AU" sz="1600" b="0" i="1" smtClean="0">
                            <a:latin typeface="Cambria Math" panose="02040503050406030204" pitchFamily="18" charset="0"/>
                          </a:rPr>
                          <m:t>4</m:t>
                        </m:r>
                      </m:sup>
                    </m:sSup>
                  </m:oMath>
                </a14:m>
                <a:r>
                  <a:rPr lang="en-AU" sz="1600" dirty="0"/>
                  <a:t>.</a:t>
                </a:r>
              </a:p>
            </p:txBody>
          </p:sp>
        </mc:Choice>
        <mc:Fallback xmlns="">
          <p:sp>
            <p:nvSpPr>
              <p:cNvPr id="9" name="Text Placeholder 4">
                <a:extLst>
                  <a:ext uri="{FF2B5EF4-FFF2-40B4-BE49-F238E27FC236}">
                    <a16:creationId xmlns:a16="http://schemas.microsoft.com/office/drawing/2014/main" id="{4D370651-CA54-9F04-0576-B80103A5C917}"/>
                  </a:ext>
                </a:extLst>
              </p:cNvPr>
              <p:cNvSpPr txBox="1">
                <a:spLocks noRot="1" noChangeAspect="1" noMove="1" noResize="1" noEditPoints="1" noAdjustHandles="1" noChangeArrowheads="1" noChangeShapeType="1" noTextEdit="1"/>
              </p:cNvSpPr>
              <p:nvPr/>
            </p:nvSpPr>
            <p:spPr>
              <a:xfrm>
                <a:off x="7598439" y="3014299"/>
                <a:ext cx="3885561" cy="3481103"/>
              </a:xfrm>
              <a:prstGeom prst="rect">
                <a:avLst/>
              </a:prstGeom>
              <a:blipFill>
                <a:blip r:embed="rId4"/>
                <a:stretch>
                  <a:fillRect l="-3135" b="-4021"/>
                </a:stretch>
              </a:blipFill>
            </p:spPr>
            <p:txBody>
              <a:bodyPr/>
              <a:lstStyle/>
              <a:p>
                <a:r>
                  <a:rPr lang="en-AU">
                    <a:noFill/>
                  </a:rPr>
                  <a:t> </a:t>
                </a:r>
              </a:p>
            </p:txBody>
          </p:sp>
        </mc:Fallback>
      </mc:AlternateContent>
      <p:sp>
        <p:nvSpPr>
          <p:cNvPr id="11" name="TextBox 10">
            <a:extLst>
              <a:ext uri="{FF2B5EF4-FFF2-40B4-BE49-F238E27FC236}">
                <a16:creationId xmlns:a16="http://schemas.microsoft.com/office/drawing/2014/main" id="{4C8D5EF5-789B-6923-DD10-E64C54B147C6}"/>
              </a:ext>
              <a:ext uri="{C183D7F6-B498-43B3-948B-1728B52AA6E4}">
                <adec:decorative xmlns:adec="http://schemas.microsoft.com/office/drawing/2017/decorative" val="1"/>
              </a:ext>
            </a:extLst>
          </p:cNvPr>
          <p:cNvSpPr txBox="1"/>
          <p:nvPr/>
        </p:nvSpPr>
        <p:spPr>
          <a:xfrm>
            <a:off x="1877989" y="3382473"/>
            <a:ext cx="288000" cy="288000"/>
          </a:xfrm>
          <a:prstGeom prst="ellipse">
            <a:avLst/>
          </a:prstGeom>
        </p:spPr>
        <p:style>
          <a:lnRef idx="3">
            <a:schemeClr val="lt1"/>
          </a:lnRef>
          <a:fillRef idx="1">
            <a:schemeClr val="accent1"/>
          </a:fillRef>
          <a:effectRef idx="1">
            <a:schemeClr val="accent1"/>
          </a:effectRef>
          <a:fontRef idx="minor">
            <a:schemeClr val="lt1"/>
          </a:fontRef>
        </p:style>
        <p:txBody>
          <a:bodyPr wrap="none" lIns="0" tIns="0" rIns="0" bIns="0" rtlCol="0">
            <a:noAutofit/>
          </a:bodyPr>
          <a:lstStyle/>
          <a:p>
            <a:pPr algn="ctr"/>
            <a:r>
              <a:rPr lang="en-AU" sz="1400" dirty="0"/>
              <a:t>1</a:t>
            </a:r>
          </a:p>
        </p:txBody>
      </p:sp>
      <p:sp>
        <p:nvSpPr>
          <p:cNvPr id="12" name="TextBox 11">
            <a:extLst>
              <a:ext uri="{FF2B5EF4-FFF2-40B4-BE49-F238E27FC236}">
                <a16:creationId xmlns:a16="http://schemas.microsoft.com/office/drawing/2014/main" id="{E0E37119-13E3-D810-047D-8B21E14EF575}"/>
              </a:ext>
              <a:ext uri="{C183D7F6-B498-43B3-948B-1728B52AA6E4}">
                <adec:decorative xmlns:adec="http://schemas.microsoft.com/office/drawing/2017/decorative" val="1"/>
              </a:ext>
            </a:extLst>
          </p:cNvPr>
          <p:cNvSpPr txBox="1"/>
          <p:nvPr/>
        </p:nvSpPr>
        <p:spPr>
          <a:xfrm>
            <a:off x="1877989" y="3890105"/>
            <a:ext cx="288000" cy="288000"/>
          </a:xfrm>
          <a:prstGeom prst="ellipse">
            <a:avLst/>
          </a:prstGeom>
        </p:spPr>
        <p:style>
          <a:lnRef idx="3">
            <a:schemeClr val="lt1"/>
          </a:lnRef>
          <a:fillRef idx="1">
            <a:schemeClr val="accent1"/>
          </a:fillRef>
          <a:effectRef idx="1">
            <a:schemeClr val="accent1"/>
          </a:effectRef>
          <a:fontRef idx="minor">
            <a:schemeClr val="lt1"/>
          </a:fontRef>
        </p:style>
        <p:txBody>
          <a:bodyPr wrap="none" lIns="0" tIns="0" rIns="0" bIns="0" rtlCol="0">
            <a:noAutofit/>
          </a:bodyPr>
          <a:lstStyle/>
          <a:p>
            <a:pPr algn="ctr"/>
            <a:r>
              <a:rPr lang="en-AU" sz="1400" dirty="0"/>
              <a:t>2</a:t>
            </a:r>
          </a:p>
        </p:txBody>
      </p:sp>
      <p:sp>
        <p:nvSpPr>
          <p:cNvPr id="13" name="TextBox 12">
            <a:extLst>
              <a:ext uri="{FF2B5EF4-FFF2-40B4-BE49-F238E27FC236}">
                <a16:creationId xmlns:a16="http://schemas.microsoft.com/office/drawing/2014/main" id="{485C6ED3-F989-78A0-39B7-52913B90D11A}"/>
              </a:ext>
              <a:ext uri="{C183D7F6-B498-43B3-948B-1728B52AA6E4}">
                <adec:decorative xmlns:adec="http://schemas.microsoft.com/office/drawing/2017/decorative" val="1"/>
              </a:ext>
            </a:extLst>
          </p:cNvPr>
          <p:cNvSpPr txBox="1"/>
          <p:nvPr/>
        </p:nvSpPr>
        <p:spPr>
          <a:xfrm>
            <a:off x="866008" y="4466850"/>
            <a:ext cx="288000" cy="288000"/>
          </a:xfrm>
          <a:prstGeom prst="ellipse">
            <a:avLst/>
          </a:prstGeom>
        </p:spPr>
        <p:style>
          <a:lnRef idx="3">
            <a:schemeClr val="lt1"/>
          </a:lnRef>
          <a:fillRef idx="1">
            <a:schemeClr val="accent1"/>
          </a:fillRef>
          <a:effectRef idx="1">
            <a:schemeClr val="accent1"/>
          </a:effectRef>
          <a:fontRef idx="minor">
            <a:schemeClr val="lt1"/>
          </a:fontRef>
        </p:style>
        <p:txBody>
          <a:bodyPr wrap="none" lIns="0" tIns="0" rIns="0" bIns="0" rtlCol="0">
            <a:noAutofit/>
          </a:bodyPr>
          <a:lstStyle/>
          <a:p>
            <a:pPr algn="ctr"/>
            <a:r>
              <a:rPr lang="en-AU" sz="1400" dirty="0"/>
              <a:t>1</a:t>
            </a:r>
          </a:p>
        </p:txBody>
      </p:sp>
      <p:sp>
        <p:nvSpPr>
          <p:cNvPr id="14" name="TextBox 13">
            <a:extLst>
              <a:ext uri="{FF2B5EF4-FFF2-40B4-BE49-F238E27FC236}">
                <a16:creationId xmlns:a16="http://schemas.microsoft.com/office/drawing/2014/main" id="{9AE94E59-96E7-E651-3363-BF5287499040}"/>
              </a:ext>
              <a:ext uri="{C183D7F6-B498-43B3-948B-1728B52AA6E4}">
                <adec:decorative xmlns:adec="http://schemas.microsoft.com/office/drawing/2017/decorative" val="1"/>
              </a:ext>
            </a:extLst>
          </p:cNvPr>
          <p:cNvSpPr txBox="1"/>
          <p:nvPr/>
        </p:nvSpPr>
        <p:spPr>
          <a:xfrm>
            <a:off x="1142301" y="5134523"/>
            <a:ext cx="288000" cy="288000"/>
          </a:xfrm>
          <a:prstGeom prst="ellipse">
            <a:avLst/>
          </a:prstGeom>
        </p:spPr>
        <p:style>
          <a:lnRef idx="3">
            <a:schemeClr val="lt1"/>
          </a:lnRef>
          <a:fillRef idx="1">
            <a:schemeClr val="accent1"/>
          </a:fillRef>
          <a:effectRef idx="1">
            <a:schemeClr val="accent1"/>
          </a:effectRef>
          <a:fontRef idx="minor">
            <a:schemeClr val="lt1"/>
          </a:fontRef>
        </p:style>
        <p:txBody>
          <a:bodyPr wrap="none" lIns="0" tIns="0" rIns="0" bIns="0" rtlCol="0">
            <a:noAutofit/>
          </a:bodyPr>
          <a:lstStyle/>
          <a:p>
            <a:pPr algn="ctr"/>
            <a:r>
              <a:rPr lang="en-AU" sz="1400" dirty="0"/>
              <a:t>2</a:t>
            </a:r>
          </a:p>
        </p:txBody>
      </p:sp>
      <p:sp>
        <p:nvSpPr>
          <p:cNvPr id="15" name="TextBox 14">
            <a:extLst>
              <a:ext uri="{FF2B5EF4-FFF2-40B4-BE49-F238E27FC236}">
                <a16:creationId xmlns:a16="http://schemas.microsoft.com/office/drawing/2014/main" id="{0DA56C05-C430-13F9-B5F0-8FFFBCAC51CD}"/>
              </a:ext>
              <a:ext uri="{C183D7F6-B498-43B3-948B-1728B52AA6E4}">
                <adec:decorative xmlns:adec="http://schemas.microsoft.com/office/drawing/2017/decorative" val="1"/>
              </a:ext>
            </a:extLst>
          </p:cNvPr>
          <p:cNvSpPr txBox="1"/>
          <p:nvPr/>
        </p:nvSpPr>
        <p:spPr>
          <a:xfrm>
            <a:off x="8375552" y="3566384"/>
            <a:ext cx="288000" cy="288000"/>
          </a:xfrm>
          <a:prstGeom prst="ellipse">
            <a:avLst/>
          </a:prstGeom>
        </p:spPr>
        <p:style>
          <a:lnRef idx="3">
            <a:schemeClr val="lt1"/>
          </a:lnRef>
          <a:fillRef idx="1">
            <a:schemeClr val="accent1"/>
          </a:fillRef>
          <a:effectRef idx="1">
            <a:schemeClr val="accent1"/>
          </a:effectRef>
          <a:fontRef idx="minor">
            <a:schemeClr val="lt1"/>
          </a:fontRef>
        </p:style>
        <p:txBody>
          <a:bodyPr wrap="none" lIns="0" tIns="0" rIns="0" bIns="0" rtlCol="0">
            <a:noAutofit/>
          </a:bodyPr>
          <a:lstStyle/>
          <a:p>
            <a:pPr algn="ctr"/>
            <a:r>
              <a:rPr lang="en-AU" sz="1400" dirty="0"/>
              <a:t>1</a:t>
            </a:r>
          </a:p>
        </p:txBody>
      </p:sp>
      <p:cxnSp>
        <p:nvCxnSpPr>
          <p:cNvPr id="17" name="Straight Connector 16">
            <a:extLst>
              <a:ext uri="{FF2B5EF4-FFF2-40B4-BE49-F238E27FC236}">
                <a16:creationId xmlns:a16="http://schemas.microsoft.com/office/drawing/2014/main" id="{B06DDC56-0E96-F67D-1AFB-85E36033DEAB}"/>
              </a:ext>
              <a:ext uri="{C183D7F6-B498-43B3-948B-1728B52AA6E4}">
                <adec:decorative xmlns:adec="http://schemas.microsoft.com/office/drawing/2017/decorative" val="1"/>
              </a:ext>
            </a:extLst>
          </p:cNvPr>
          <p:cNvCxnSpPr>
            <a:stCxn id="11" idx="2"/>
          </p:cNvCxnSpPr>
          <p:nvPr/>
        </p:nvCxnSpPr>
        <p:spPr>
          <a:xfrm flipH="1">
            <a:off x="1513036" y="3526473"/>
            <a:ext cx="3649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1FFDE7D-8127-A32E-5696-5CB129708FBE}"/>
              </a:ext>
              <a:ext uri="{C183D7F6-B498-43B3-948B-1728B52AA6E4}">
                <adec:decorative xmlns:adec="http://schemas.microsoft.com/office/drawing/2017/decorative" val="1"/>
              </a:ext>
            </a:extLst>
          </p:cNvPr>
          <p:cNvCxnSpPr>
            <a:stCxn id="12" idx="2"/>
          </p:cNvCxnSpPr>
          <p:nvPr/>
        </p:nvCxnSpPr>
        <p:spPr>
          <a:xfrm flipH="1">
            <a:off x="1657761" y="4034105"/>
            <a:ext cx="2202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608012-A973-577D-DBC7-1208C38EE3F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4987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559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how direct variation models of the form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𝑘</m:t>
                    </m:r>
                    <m:sSup>
                      <m:sSupPr>
                        <m:ctrlPr>
                          <a:rPr lang="en-AU" sz="2000" b="0" i="1" smtClean="0">
                            <a:latin typeface="Cambria Math" panose="02040503050406030204" pitchFamily="18" charset="0"/>
                            <a:cs typeface="Arial" panose="020B0604020202020204" pitchFamily="34" charset="0"/>
                          </a:rPr>
                        </m:ctrlPr>
                      </m:sSupPr>
                      <m:e>
                        <m:r>
                          <a:rPr lang="en-AU" sz="2000" b="0" i="1" smtClean="0">
                            <a:latin typeface="Cambria Math" panose="02040503050406030204" pitchFamily="18" charset="0"/>
                            <a:cs typeface="Arial" panose="020B0604020202020204" pitchFamily="34" charset="0"/>
                          </a:rPr>
                          <m:t>𝑥</m:t>
                        </m:r>
                      </m:e>
                      <m:sup>
                        <m:r>
                          <a:rPr lang="en-AU" sz="2000" b="0" i="1" smtClean="0">
                            <a:latin typeface="Cambria Math" panose="02040503050406030204" pitchFamily="18" charset="0"/>
                            <a:cs typeface="Arial" panose="020B0604020202020204" pitchFamily="34" charset="0"/>
                          </a:rPr>
                          <m:t>𝑛</m:t>
                        </m:r>
                      </m:sup>
                    </m:sSup>
                  </m:oMath>
                </a14:m>
                <a:r>
                  <a:rPr lang="en-AU" sz="2000" dirty="0">
                    <a:cs typeface="Arial" panose="020B0604020202020204" pitchFamily="34" charset="0"/>
                  </a:rPr>
                  <a:t> represent proportional relationships. </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identify direct variation models</a:t>
                </a:r>
                <a:r>
                  <a:rPr lang="en-AU" sz="2000" dirty="0">
                    <a:ea typeface="+mn-lt"/>
                    <a:cs typeface="Arial" panose="020B0604020202020204" pitchFamily="34" charset="0"/>
                  </a:rPr>
                  <a:t>.</a:t>
                </a:r>
              </a:p>
              <a:p>
                <a:pPr marL="342900" indent="-342900">
                  <a:lnSpc>
                    <a:spcPct val="150000"/>
                  </a:lnSpc>
                  <a:spcAft>
                    <a:spcPts val="600"/>
                  </a:spcAft>
                  <a:buFont typeface="Arial"/>
                  <a:buChar char="•"/>
                </a:pPr>
                <a:r>
                  <a:rPr lang="en-AU" sz="2000" dirty="0">
                    <a:ea typeface="+mn-lt"/>
                    <a:cs typeface="Arial" panose="020B0604020202020204" pitchFamily="34" charset="0"/>
                  </a:rPr>
                  <a:t>I can calculate the constant of variation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𝑘</m:t>
                    </m:r>
                  </m:oMath>
                </a14:m>
                <a:r>
                  <a:rPr lang="en-AU" sz="2000" dirty="0">
                    <a:cs typeface="Arial" panose="020B0604020202020204" pitchFamily="34" charset="0"/>
                  </a:rPr>
                  <a:t> from given values of </a:t>
                </a:r>
                <a14:m>
                  <m:oMath xmlns:m="http://schemas.openxmlformats.org/officeDocument/2006/math">
                    <m:r>
                      <a:rPr lang="en-AU" sz="2000" b="0" i="1" smtClean="0">
                        <a:latin typeface="Cambria Math" panose="02040503050406030204" pitchFamily="18" charset="0"/>
                        <a:cs typeface="Arial" panose="020B0604020202020204" pitchFamily="34" charset="0"/>
                      </a:rPr>
                      <m:t>𝑥</m:t>
                    </m:r>
                  </m:oMath>
                </a14:m>
                <a:r>
                  <a:rPr lang="en-AU" sz="2000" dirty="0">
                    <a:cs typeface="Arial" panose="020B0604020202020204" pitchFamily="34" charset="0"/>
                  </a:rPr>
                  <a:t> and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oMath>
                </a14:m>
                <a:r>
                  <a:rPr lang="en-AU" sz="2000" dirty="0">
                    <a:cs typeface="Arial" panose="020B0604020202020204" pitchFamily="34" charset="0"/>
                  </a:rPr>
                  <a:t>. </a:t>
                </a:r>
              </a:p>
              <a:p>
                <a:pPr marL="342900" indent="-342900">
                  <a:lnSpc>
                    <a:spcPct val="150000"/>
                  </a:lnSpc>
                  <a:spcAft>
                    <a:spcPts val="600"/>
                  </a:spcAft>
                  <a:buFont typeface="Arial"/>
                  <a:buChar char="•"/>
                </a:pPr>
                <a:r>
                  <a:rPr lang="en-AU" sz="2000" dirty="0">
                    <a:cs typeface="Arial" panose="020B0604020202020204" pitchFamily="34" charset="0"/>
                  </a:rPr>
                  <a:t>I can interpret and analyse graphs of direct variation to make connections between algebraic and graphical representations. </a:t>
                </a:r>
              </a:p>
              <a:p>
                <a:pPr marL="342900" indent="-342900">
                  <a:lnSpc>
                    <a:spcPct val="150000"/>
                  </a:lnSpc>
                  <a:spcAft>
                    <a:spcPts val="600"/>
                  </a:spcAft>
                  <a:buFont typeface="Arial"/>
                  <a:buChar char="•"/>
                </a:pPr>
                <a:r>
                  <a:rPr lang="en-AU" sz="2000" dirty="0">
                    <a:cs typeface="Arial" panose="020B0604020202020204" pitchFamily="34" charset="0"/>
                  </a:rPr>
                  <a:t>I can explain how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oMath>
                </a14:m>
                <a:r>
                  <a:rPr lang="en-AU" sz="2000" dirty="0">
                    <a:cs typeface="Arial" panose="020B0604020202020204" pitchFamily="34" charset="0"/>
                  </a:rPr>
                  <a:t> changes for different powers of </a:t>
                </a:r>
                <a14:m>
                  <m:oMath xmlns:m="http://schemas.openxmlformats.org/officeDocument/2006/math">
                    <m:r>
                      <a:rPr lang="en-AU" sz="2000" b="0" i="1" smtClean="0">
                        <a:latin typeface="Cambria Math" panose="02040503050406030204" pitchFamily="18" charset="0"/>
                        <a:cs typeface="Arial" panose="020B0604020202020204" pitchFamily="34" charset="0"/>
                      </a:rPr>
                      <m:t>𝑛</m:t>
                    </m:r>
                  </m:oMath>
                </a14:m>
                <a:r>
                  <a:rPr lang="en-AU" sz="2000" dirty="0">
                    <a:cs typeface="Arial" panose="020B0604020202020204" pitchFamily="34" charset="0"/>
                  </a:rPr>
                  <a:t>.</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559646"/>
              </a:xfrm>
              <a:prstGeom prst="rect">
                <a:avLst/>
              </a:prstGeom>
              <a:blipFill>
                <a:blip r:embed="rId3"/>
                <a:stretch>
                  <a:fillRect l="-1402" r="-1079" b="-2406"/>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a:t>
            </a:r>
            <a:r>
              <a:rPr lang="en-AU" u="sng">
                <a:solidFill>
                  <a:srgbClr val="2F5496"/>
                </a:solidFill>
                <a:effectLst/>
                <a:latin typeface="Arial" panose="020B0604020202020204" pitchFamily="34" charset="0"/>
                <a:ea typeface="Calibri" panose="020F0502020204030204" pitchFamily="34" charset="0"/>
                <a:hlinkClick r:id="rId6"/>
              </a:rPr>
              <a:t>11–12 Syllabus</a:t>
            </a:r>
            <a:r>
              <a:rPr lang="en-AU">
                <a:effectLst/>
                <a:latin typeface="Arial" panose="020B0604020202020204" pitchFamily="34" charset="0"/>
                <a:ea typeface="Calibri" panose="020F050202020403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Activating prior knowledge activity</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Linear, quadratic and cubic functions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495995"/>
            <a:ext cx="11484000" cy="1167236"/>
          </a:xfrm>
        </p:spPr>
        <p:txBody>
          <a:bodyPr/>
          <a:lstStyle/>
          <a:p>
            <a:r>
              <a:rPr lang="en-AU" dirty="0"/>
              <a:t>For each function type (linear, quadratic and cubic), sketch the three given equations on the same set of axes. Clearly label each graph. </a:t>
            </a:r>
            <a:endParaRPr lang="en-AU" dirty="0">
              <a:latin typeface="+mn-lt"/>
            </a:endParaRPr>
          </a:p>
        </p:txBody>
      </p:sp>
      <mc:AlternateContent xmlns:mc="http://schemas.openxmlformats.org/markup-compatibility/2006" xmlns:a14="http://schemas.microsoft.com/office/drawing/2010/main">
        <mc:Choice Requires="a14">
          <p:graphicFrame>
            <p:nvGraphicFramePr>
              <p:cNvPr id="2" name="Table 1" descr="Table with various linear, quadratic and cubic functions. ">
                <a:extLst>
                  <a:ext uri="{FF2B5EF4-FFF2-40B4-BE49-F238E27FC236}">
                    <a16:creationId xmlns:a16="http://schemas.microsoft.com/office/drawing/2014/main" id="{EB25AF75-4EC2-997F-7E47-870BD70D0F2F}"/>
                  </a:ext>
                </a:extLst>
              </p:cNvPr>
              <p:cNvGraphicFramePr>
                <a:graphicFrameLocks noGrp="1"/>
              </p:cNvGraphicFramePr>
              <p:nvPr>
                <p:extLst>
                  <p:ext uri="{D42A27DB-BD31-4B8C-83A1-F6EECF244321}">
                    <p14:modId xmlns:p14="http://schemas.microsoft.com/office/powerpoint/2010/main" val="858878245"/>
                  </p:ext>
                </p:extLst>
              </p:nvPr>
            </p:nvGraphicFramePr>
            <p:xfrm>
              <a:off x="360000" y="2663231"/>
              <a:ext cx="8334057" cy="3411234"/>
            </p:xfrm>
            <a:graphic>
              <a:graphicData uri="http://schemas.openxmlformats.org/drawingml/2006/table">
                <a:tbl>
                  <a:tblPr firstRow="1" bandRow="1">
                    <a:tableStyleId>{69012ECD-51FC-41F1-AA8D-1B2483CD663E}</a:tableStyleId>
                  </a:tblPr>
                  <a:tblGrid>
                    <a:gridCol w="1888678">
                      <a:extLst>
                        <a:ext uri="{9D8B030D-6E8A-4147-A177-3AD203B41FA5}">
                          <a16:colId xmlns:a16="http://schemas.microsoft.com/office/drawing/2014/main" val="1235023591"/>
                        </a:ext>
                      </a:extLst>
                    </a:gridCol>
                    <a:gridCol w="2002875">
                      <a:extLst>
                        <a:ext uri="{9D8B030D-6E8A-4147-A177-3AD203B41FA5}">
                          <a16:colId xmlns:a16="http://schemas.microsoft.com/office/drawing/2014/main" val="2394774457"/>
                        </a:ext>
                      </a:extLst>
                    </a:gridCol>
                    <a:gridCol w="2221252">
                      <a:extLst>
                        <a:ext uri="{9D8B030D-6E8A-4147-A177-3AD203B41FA5}">
                          <a16:colId xmlns:a16="http://schemas.microsoft.com/office/drawing/2014/main" val="1024099642"/>
                        </a:ext>
                      </a:extLst>
                    </a:gridCol>
                    <a:gridCol w="2221252">
                      <a:extLst>
                        <a:ext uri="{9D8B030D-6E8A-4147-A177-3AD203B41FA5}">
                          <a16:colId xmlns:a16="http://schemas.microsoft.com/office/drawing/2014/main" val="2201696955"/>
                        </a:ext>
                      </a:extLst>
                    </a:gridCol>
                  </a:tblGrid>
                  <a:tr h="595626">
                    <a:tc>
                      <a:txBody>
                        <a:bodyPr/>
                        <a:lstStyle/>
                        <a:p>
                          <a:r>
                            <a:rPr lang="en-AU" dirty="0"/>
                            <a:t>Function type</a:t>
                          </a:r>
                        </a:p>
                      </a:txBody>
                      <a:tcPr anchor="ctr"/>
                    </a:tc>
                    <a:tc>
                      <a:txBody>
                        <a:bodyPr/>
                        <a:lstStyle/>
                        <a:p>
                          <a:pPr algn="ctr"/>
                          <a:r>
                            <a:rPr lang="en-AU" dirty="0"/>
                            <a:t>1</a:t>
                          </a:r>
                        </a:p>
                      </a:txBody>
                      <a:tcPr anchor="ctr"/>
                    </a:tc>
                    <a:tc>
                      <a:txBody>
                        <a:bodyPr/>
                        <a:lstStyle/>
                        <a:p>
                          <a:pPr algn="ctr"/>
                          <a:r>
                            <a:rPr lang="en-AU" dirty="0"/>
                            <a:t>2</a:t>
                          </a:r>
                        </a:p>
                      </a:txBody>
                      <a:tcPr anchor="ctr"/>
                    </a:tc>
                    <a:tc>
                      <a:txBody>
                        <a:bodyPr/>
                        <a:lstStyle/>
                        <a:p>
                          <a:pPr algn="ctr"/>
                          <a:r>
                            <a:rPr lang="en-AU" dirty="0"/>
                            <a:t>3</a:t>
                          </a:r>
                        </a:p>
                      </a:txBody>
                      <a:tcPr anchor="ctr"/>
                    </a:tc>
                    <a:extLst>
                      <a:ext uri="{0D108BD9-81ED-4DB2-BD59-A6C34878D82A}">
                        <a16:rowId xmlns:a16="http://schemas.microsoft.com/office/drawing/2014/main" val="3392262028"/>
                      </a:ext>
                    </a:extLst>
                  </a:tr>
                  <a:tr h="938536">
                    <a:tc>
                      <a:txBody>
                        <a:bodyPr/>
                        <a:lstStyle/>
                        <a:p>
                          <a:r>
                            <a:rPr lang="en-AU" dirty="0"/>
                            <a:t>Linear</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r>
                                  <a:rPr lang="en-AU" b="0" i="1" smtClean="0">
                                    <a:latin typeface="Cambria Math" panose="02040503050406030204" pitchFamily="18" charset="0"/>
                                  </a:rPr>
                                  <m:t>𝑥</m:t>
                                </m:r>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4</m:t>
                                    </m:r>
                                  </m:den>
                                </m:f>
                                <m:r>
                                  <a:rPr lang="en-AU" b="0" i="1" smtClean="0">
                                    <a:latin typeface="Cambria Math" panose="02040503050406030204" pitchFamily="18" charset="0"/>
                                  </a:rPr>
                                  <m:t>𝑥</m:t>
                                </m:r>
                              </m:oMath>
                            </m:oMathPara>
                          </a14:m>
                          <a:endParaRPr lang="en-AU" dirty="0"/>
                        </a:p>
                      </a:txBody>
                      <a:tcPr anchor="ctr"/>
                    </a:tc>
                    <a:extLst>
                      <a:ext uri="{0D108BD9-81ED-4DB2-BD59-A6C34878D82A}">
                        <a16:rowId xmlns:a16="http://schemas.microsoft.com/office/drawing/2014/main" val="962667329"/>
                      </a:ext>
                    </a:extLst>
                  </a:tr>
                  <a:tr h="938536">
                    <a:tc>
                      <a:txBody>
                        <a:bodyPr/>
                        <a:lstStyle/>
                        <a:p>
                          <a:r>
                            <a:rPr lang="en-AU" dirty="0"/>
                            <a:t>Quadratic</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4</m:t>
                                    </m:r>
                                  </m:den>
                                </m:f>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Para>
                          </a14:m>
                          <a:endParaRPr lang="en-AU" dirty="0"/>
                        </a:p>
                      </a:txBody>
                      <a:tcPr anchor="ctr"/>
                    </a:tc>
                    <a:extLst>
                      <a:ext uri="{0D108BD9-81ED-4DB2-BD59-A6C34878D82A}">
                        <a16:rowId xmlns:a16="http://schemas.microsoft.com/office/drawing/2014/main" val="120458293"/>
                      </a:ext>
                    </a:extLst>
                  </a:tr>
                  <a:tr h="938536">
                    <a:tc>
                      <a:txBody>
                        <a:bodyPr/>
                        <a:lstStyle/>
                        <a:p>
                          <a:r>
                            <a:rPr lang="en-AU" dirty="0"/>
                            <a:t>Cubic</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4</m:t>
                                    </m:r>
                                  </m:den>
                                </m:f>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m:oMathPara>
                          </a14:m>
                          <a:endParaRPr lang="en-AU" dirty="0"/>
                        </a:p>
                      </a:txBody>
                      <a:tcPr anchor="ctr"/>
                    </a:tc>
                    <a:extLst>
                      <a:ext uri="{0D108BD9-81ED-4DB2-BD59-A6C34878D82A}">
                        <a16:rowId xmlns:a16="http://schemas.microsoft.com/office/drawing/2014/main" val="2007812697"/>
                      </a:ext>
                    </a:extLst>
                  </a:tr>
                </a:tbl>
              </a:graphicData>
            </a:graphic>
          </p:graphicFrame>
        </mc:Choice>
        <mc:Fallback xmlns="">
          <p:graphicFrame>
            <p:nvGraphicFramePr>
              <p:cNvPr id="2" name="Table 1" descr="Table with various linear, quadratic and cubic functions. ">
                <a:extLst>
                  <a:ext uri="{FF2B5EF4-FFF2-40B4-BE49-F238E27FC236}">
                    <a16:creationId xmlns:a16="http://schemas.microsoft.com/office/drawing/2014/main" id="{EB25AF75-4EC2-997F-7E47-870BD70D0F2F}"/>
                  </a:ext>
                </a:extLst>
              </p:cNvPr>
              <p:cNvGraphicFramePr>
                <a:graphicFrameLocks noGrp="1"/>
              </p:cNvGraphicFramePr>
              <p:nvPr>
                <p:extLst>
                  <p:ext uri="{D42A27DB-BD31-4B8C-83A1-F6EECF244321}">
                    <p14:modId xmlns:p14="http://schemas.microsoft.com/office/powerpoint/2010/main" val="858878245"/>
                  </p:ext>
                </p:extLst>
              </p:nvPr>
            </p:nvGraphicFramePr>
            <p:xfrm>
              <a:off x="360000" y="2663231"/>
              <a:ext cx="8334057" cy="3411234"/>
            </p:xfrm>
            <a:graphic>
              <a:graphicData uri="http://schemas.openxmlformats.org/drawingml/2006/table">
                <a:tbl>
                  <a:tblPr firstRow="1" bandRow="1">
                    <a:tableStyleId>{69012ECD-51FC-41F1-AA8D-1B2483CD663E}</a:tableStyleId>
                  </a:tblPr>
                  <a:tblGrid>
                    <a:gridCol w="1888678">
                      <a:extLst>
                        <a:ext uri="{9D8B030D-6E8A-4147-A177-3AD203B41FA5}">
                          <a16:colId xmlns:a16="http://schemas.microsoft.com/office/drawing/2014/main" val="1235023591"/>
                        </a:ext>
                      </a:extLst>
                    </a:gridCol>
                    <a:gridCol w="2002875">
                      <a:extLst>
                        <a:ext uri="{9D8B030D-6E8A-4147-A177-3AD203B41FA5}">
                          <a16:colId xmlns:a16="http://schemas.microsoft.com/office/drawing/2014/main" val="2394774457"/>
                        </a:ext>
                      </a:extLst>
                    </a:gridCol>
                    <a:gridCol w="2221252">
                      <a:extLst>
                        <a:ext uri="{9D8B030D-6E8A-4147-A177-3AD203B41FA5}">
                          <a16:colId xmlns:a16="http://schemas.microsoft.com/office/drawing/2014/main" val="1024099642"/>
                        </a:ext>
                      </a:extLst>
                    </a:gridCol>
                    <a:gridCol w="2221252">
                      <a:extLst>
                        <a:ext uri="{9D8B030D-6E8A-4147-A177-3AD203B41FA5}">
                          <a16:colId xmlns:a16="http://schemas.microsoft.com/office/drawing/2014/main" val="2201696955"/>
                        </a:ext>
                      </a:extLst>
                    </a:gridCol>
                  </a:tblGrid>
                  <a:tr h="595626">
                    <a:tc>
                      <a:txBody>
                        <a:bodyPr/>
                        <a:lstStyle/>
                        <a:p>
                          <a:r>
                            <a:rPr lang="en-AU" dirty="0"/>
                            <a:t>Function type</a:t>
                          </a:r>
                        </a:p>
                      </a:txBody>
                      <a:tcPr anchor="ctr"/>
                    </a:tc>
                    <a:tc>
                      <a:txBody>
                        <a:bodyPr/>
                        <a:lstStyle/>
                        <a:p>
                          <a:pPr algn="ctr"/>
                          <a:r>
                            <a:rPr lang="en-AU" dirty="0"/>
                            <a:t>1</a:t>
                          </a:r>
                        </a:p>
                      </a:txBody>
                      <a:tcPr anchor="ctr"/>
                    </a:tc>
                    <a:tc>
                      <a:txBody>
                        <a:bodyPr/>
                        <a:lstStyle/>
                        <a:p>
                          <a:pPr algn="ctr"/>
                          <a:r>
                            <a:rPr lang="en-AU" dirty="0"/>
                            <a:t>2</a:t>
                          </a:r>
                        </a:p>
                      </a:txBody>
                      <a:tcPr anchor="ctr"/>
                    </a:tc>
                    <a:tc>
                      <a:txBody>
                        <a:bodyPr/>
                        <a:lstStyle/>
                        <a:p>
                          <a:pPr algn="ctr"/>
                          <a:r>
                            <a:rPr lang="en-AU" dirty="0"/>
                            <a:t>3</a:t>
                          </a:r>
                        </a:p>
                      </a:txBody>
                      <a:tcPr anchor="ctr"/>
                    </a:tc>
                    <a:extLst>
                      <a:ext uri="{0D108BD9-81ED-4DB2-BD59-A6C34878D82A}">
                        <a16:rowId xmlns:a16="http://schemas.microsoft.com/office/drawing/2014/main" val="3392262028"/>
                      </a:ext>
                    </a:extLst>
                  </a:tr>
                  <a:tr h="938536">
                    <a:tc>
                      <a:txBody>
                        <a:bodyPr/>
                        <a:lstStyle/>
                        <a:p>
                          <a:r>
                            <a:rPr lang="en-AU" dirty="0"/>
                            <a:t>Linear</a:t>
                          </a:r>
                        </a:p>
                      </a:txBody>
                      <a:tcPr anchor="ctr"/>
                    </a:tc>
                    <a:tc>
                      <a:txBody>
                        <a:bodyPr/>
                        <a:lstStyle/>
                        <a:p>
                          <a:endParaRPr lang="en-US"/>
                        </a:p>
                      </a:txBody>
                      <a:tcPr anchor="ctr">
                        <a:blipFill>
                          <a:blip r:embed="rId3"/>
                          <a:stretch>
                            <a:fillRect l="-94529" t="-63636" r="-221884" b="-201299"/>
                          </a:stretch>
                        </a:blipFill>
                      </a:tcPr>
                    </a:tc>
                    <a:tc>
                      <a:txBody>
                        <a:bodyPr/>
                        <a:lstStyle/>
                        <a:p>
                          <a:endParaRPr lang="en-US"/>
                        </a:p>
                      </a:txBody>
                      <a:tcPr anchor="ctr">
                        <a:blipFill>
                          <a:blip r:embed="rId3"/>
                          <a:stretch>
                            <a:fillRect l="-175824" t="-63636" r="-100549" b="-201299"/>
                          </a:stretch>
                        </a:blipFill>
                      </a:tcPr>
                    </a:tc>
                    <a:tc>
                      <a:txBody>
                        <a:bodyPr/>
                        <a:lstStyle/>
                        <a:p>
                          <a:endParaRPr lang="en-US"/>
                        </a:p>
                      </a:txBody>
                      <a:tcPr anchor="ctr">
                        <a:blipFill>
                          <a:blip r:embed="rId3"/>
                          <a:stretch>
                            <a:fillRect l="-275068" t="-63636" r="-274" b="-201299"/>
                          </a:stretch>
                        </a:blipFill>
                      </a:tcPr>
                    </a:tc>
                    <a:extLst>
                      <a:ext uri="{0D108BD9-81ED-4DB2-BD59-A6C34878D82A}">
                        <a16:rowId xmlns:a16="http://schemas.microsoft.com/office/drawing/2014/main" val="962667329"/>
                      </a:ext>
                    </a:extLst>
                  </a:tr>
                  <a:tr h="938536">
                    <a:tc>
                      <a:txBody>
                        <a:bodyPr/>
                        <a:lstStyle/>
                        <a:p>
                          <a:r>
                            <a:rPr lang="en-AU" dirty="0"/>
                            <a:t>Quadratic</a:t>
                          </a:r>
                        </a:p>
                      </a:txBody>
                      <a:tcPr anchor="ctr"/>
                    </a:tc>
                    <a:tc>
                      <a:txBody>
                        <a:bodyPr/>
                        <a:lstStyle/>
                        <a:p>
                          <a:endParaRPr lang="en-US"/>
                        </a:p>
                      </a:txBody>
                      <a:tcPr anchor="ctr">
                        <a:blipFill>
                          <a:blip r:embed="rId3"/>
                          <a:stretch>
                            <a:fillRect l="-94529" t="-162581" r="-221884" b="-100000"/>
                          </a:stretch>
                        </a:blipFill>
                      </a:tcPr>
                    </a:tc>
                    <a:tc>
                      <a:txBody>
                        <a:bodyPr/>
                        <a:lstStyle/>
                        <a:p>
                          <a:endParaRPr lang="en-US"/>
                        </a:p>
                      </a:txBody>
                      <a:tcPr anchor="ctr">
                        <a:blipFill>
                          <a:blip r:embed="rId3"/>
                          <a:stretch>
                            <a:fillRect l="-175824" t="-162581" r="-100549" b="-100000"/>
                          </a:stretch>
                        </a:blipFill>
                      </a:tcPr>
                    </a:tc>
                    <a:tc>
                      <a:txBody>
                        <a:bodyPr/>
                        <a:lstStyle/>
                        <a:p>
                          <a:endParaRPr lang="en-US"/>
                        </a:p>
                      </a:txBody>
                      <a:tcPr anchor="ctr">
                        <a:blipFill>
                          <a:blip r:embed="rId3"/>
                          <a:stretch>
                            <a:fillRect l="-275068" t="-162581" r="-274" b="-100000"/>
                          </a:stretch>
                        </a:blipFill>
                      </a:tcPr>
                    </a:tc>
                    <a:extLst>
                      <a:ext uri="{0D108BD9-81ED-4DB2-BD59-A6C34878D82A}">
                        <a16:rowId xmlns:a16="http://schemas.microsoft.com/office/drawing/2014/main" val="120458293"/>
                      </a:ext>
                    </a:extLst>
                  </a:tr>
                  <a:tr h="938536">
                    <a:tc>
                      <a:txBody>
                        <a:bodyPr/>
                        <a:lstStyle/>
                        <a:p>
                          <a:r>
                            <a:rPr lang="en-AU" dirty="0"/>
                            <a:t>Cubic</a:t>
                          </a:r>
                        </a:p>
                      </a:txBody>
                      <a:tcPr anchor="ctr"/>
                    </a:tc>
                    <a:tc>
                      <a:txBody>
                        <a:bodyPr/>
                        <a:lstStyle/>
                        <a:p>
                          <a:endParaRPr lang="en-US"/>
                        </a:p>
                      </a:txBody>
                      <a:tcPr anchor="ctr">
                        <a:blipFill>
                          <a:blip r:embed="rId3"/>
                          <a:stretch>
                            <a:fillRect l="-94529" t="-264286" r="-221884" b="-649"/>
                          </a:stretch>
                        </a:blipFill>
                      </a:tcPr>
                    </a:tc>
                    <a:tc>
                      <a:txBody>
                        <a:bodyPr/>
                        <a:lstStyle/>
                        <a:p>
                          <a:endParaRPr lang="en-US"/>
                        </a:p>
                      </a:txBody>
                      <a:tcPr anchor="ctr">
                        <a:blipFill>
                          <a:blip r:embed="rId3"/>
                          <a:stretch>
                            <a:fillRect l="-175824" t="-264286" r="-100549" b="-649"/>
                          </a:stretch>
                        </a:blipFill>
                      </a:tcPr>
                    </a:tc>
                    <a:tc>
                      <a:txBody>
                        <a:bodyPr/>
                        <a:lstStyle/>
                        <a:p>
                          <a:endParaRPr lang="en-US"/>
                        </a:p>
                      </a:txBody>
                      <a:tcPr anchor="ctr">
                        <a:blipFill>
                          <a:blip r:embed="rId3"/>
                          <a:stretch>
                            <a:fillRect l="-275068" t="-264286" r="-274" b="-649"/>
                          </a:stretch>
                        </a:blipFill>
                      </a:tcPr>
                    </a:tc>
                    <a:extLst>
                      <a:ext uri="{0D108BD9-81ED-4DB2-BD59-A6C34878D82A}">
                        <a16:rowId xmlns:a16="http://schemas.microsoft.com/office/drawing/2014/main" val="2007812697"/>
                      </a:ext>
                    </a:extLst>
                  </a:tr>
                </a:tbl>
              </a:graphicData>
            </a:graphic>
          </p:graphicFrame>
        </mc:Fallback>
      </mc:AlternateContent>
      <p:sp>
        <p:nvSpPr>
          <p:cNvPr id="5" name="TextBox 4">
            <a:extLst>
              <a:ext uri="{FF2B5EF4-FFF2-40B4-BE49-F238E27FC236}">
                <a16:creationId xmlns:a16="http://schemas.microsoft.com/office/drawing/2014/main" id="{1C488E35-8523-8945-A8E6-71B0A751A11E}"/>
              </a:ext>
            </a:extLst>
          </p:cNvPr>
          <p:cNvSpPr txBox="1"/>
          <p:nvPr/>
        </p:nvSpPr>
        <p:spPr>
          <a:xfrm>
            <a:off x="9041973" y="2663231"/>
            <a:ext cx="2442027" cy="1167236"/>
          </a:xfrm>
          <a:prstGeom prst="wedgeRoundRectCallout">
            <a:avLst>
              <a:gd name="adj1" fmla="val -77773"/>
              <a:gd name="adj2" fmla="val 493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marL="84138" algn="l"/>
            <a:r>
              <a:rPr lang="en-AU" sz="1800" dirty="0"/>
              <a:t>Describe the transformation that has occurred.</a:t>
            </a:r>
          </a:p>
        </p:txBody>
      </p:sp>
      <p:sp>
        <p:nvSpPr>
          <p:cNvPr id="6" name="TextBox 5">
            <a:extLst>
              <a:ext uri="{FF2B5EF4-FFF2-40B4-BE49-F238E27FC236}">
                <a16:creationId xmlns:a16="http://schemas.microsoft.com/office/drawing/2014/main" id="{9F58EDB0-D740-37CE-C5AF-16602D0DCB9C}"/>
              </a:ext>
            </a:extLst>
          </p:cNvPr>
          <p:cNvSpPr txBox="1"/>
          <p:nvPr/>
        </p:nvSpPr>
        <p:spPr>
          <a:xfrm>
            <a:off x="9041972" y="4096337"/>
            <a:ext cx="2442027" cy="1978128"/>
          </a:xfrm>
          <a:prstGeom prst="wedgeRoundRectCallout">
            <a:avLst>
              <a:gd name="adj1" fmla="val -79893"/>
              <a:gd name="adj2" fmla="val -122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marL="84138"/>
            <a:r>
              <a:rPr lang="en-AU" sz="1800" dirty="0"/>
              <a:t>How does this transformation affect the linear, quadratic, and cubic functions? Is the effect similar for all three?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Basketball model</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endParaRPr lang="en-AU" dirty="0">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59997" y="1567087"/>
                <a:ext cx="5040677" cy="2326472"/>
              </a:xfrm>
              <a:prstGeom prst="roundRect">
                <a:avLst>
                  <a:gd name="adj" fmla="val 7012"/>
                </a:avLst>
              </a:prstGeom>
            </p:spPr>
            <p:style>
              <a:lnRef idx="3">
                <a:schemeClr val="lt1"/>
              </a:lnRef>
              <a:fillRef idx="1">
                <a:schemeClr val="accent6"/>
              </a:fillRef>
              <a:effectRef idx="1">
                <a:schemeClr val="accent6"/>
              </a:effectRef>
              <a:fontRef idx="minor">
                <a:schemeClr val="lt1"/>
              </a:fontRef>
            </p:style>
            <p:txBody>
              <a:bodyPr anchor="ctr" anchorCtr="1"/>
              <a:lstStyle/>
              <a:p>
                <a:pPr marL="88900" algn="ctr"/>
                <a14:m>
                  <m:oMathPara xmlns:m="http://schemas.openxmlformats.org/officeDocument/2006/math">
                    <m:oMathParaPr>
                      <m:jc m:val="centerGroup"/>
                    </m:oMathParaPr>
                    <m:oMath xmlns:m="http://schemas.openxmlformats.org/officeDocument/2006/math">
                      <m:r>
                        <a:rPr lang="en-AU" sz="1800" b="0" i="1" smtClean="0">
                          <a:solidFill>
                            <a:schemeClr val="tx1"/>
                          </a:solidFill>
                          <a:latin typeface="Cambria Math" panose="02040503050406030204" pitchFamily="18" charset="0"/>
                        </a:rPr>
                        <m:t>𝑃</m:t>
                      </m:r>
                      <m:r>
                        <a:rPr lang="en-AU" sz="1800" b="0" i="1" smtClean="0">
                          <a:solidFill>
                            <a:schemeClr val="tx1"/>
                          </a:solidFill>
                          <a:latin typeface="Cambria Math" panose="02040503050406030204" pitchFamily="18" charset="0"/>
                        </a:rPr>
                        <m:t>=0.0273</m:t>
                      </m:r>
                      <m:r>
                        <a:rPr lang="en-AU" sz="1800" b="0" i="1" smtClean="0">
                          <a:solidFill>
                            <a:schemeClr val="tx1"/>
                          </a:solidFill>
                          <a:latin typeface="Cambria Math" panose="02040503050406030204" pitchFamily="18" charset="0"/>
                        </a:rPr>
                        <m:t>𝑇</m:t>
                      </m:r>
                    </m:oMath>
                  </m:oMathPara>
                </a14:m>
                <a:endParaRPr lang="en-AU" sz="1800" dirty="0">
                  <a:solidFill>
                    <a:schemeClr val="tx1"/>
                  </a:solidFill>
                </a:endParaRPr>
              </a:p>
              <a:p>
                <a:pPr marL="88900"/>
                <a:r>
                  <a:rPr lang="en-AU" sz="1800" dirty="0">
                    <a:solidFill>
                      <a:schemeClr val="tx1"/>
                    </a:solidFill>
                  </a:rPr>
                  <a:t>where, </a:t>
                </a:r>
                <a14:m>
                  <m:oMath xmlns:m="http://schemas.openxmlformats.org/officeDocument/2006/math">
                    <m:r>
                      <a:rPr lang="en-AU" sz="1800" b="0" i="1" smtClean="0">
                        <a:solidFill>
                          <a:schemeClr val="tx1"/>
                        </a:solidFill>
                        <a:latin typeface="Cambria Math" panose="02040503050406030204" pitchFamily="18" charset="0"/>
                      </a:rPr>
                      <m:t>𝑇</m:t>
                    </m:r>
                  </m:oMath>
                </a14:m>
                <a:r>
                  <a:rPr lang="en-AU" sz="1800" dirty="0">
                    <a:solidFill>
                      <a:schemeClr val="tx1"/>
                    </a:solidFill>
                  </a:rPr>
                  <a:t> is the temperature in Kelvin (K) </a:t>
                </a:r>
                <a:endParaRPr lang="en-AU" sz="1800" b="0" i="1" dirty="0">
                  <a:solidFill>
                    <a:schemeClr val="tx1"/>
                  </a:solidFill>
                  <a:latin typeface="Cambria Math" panose="02040503050406030204" pitchFamily="18" charset="0"/>
                </a:endParaRPr>
              </a:p>
              <a:p>
                <a:pPr marL="88900"/>
                <a14:m>
                  <m:oMath xmlns:m="http://schemas.openxmlformats.org/officeDocument/2006/math">
                    <m:r>
                      <a:rPr lang="en-AU" sz="1800" b="0" i="1" smtClean="0">
                        <a:solidFill>
                          <a:schemeClr val="tx1"/>
                        </a:solidFill>
                        <a:latin typeface="Cambria Math" panose="02040503050406030204" pitchFamily="18" charset="0"/>
                      </a:rPr>
                      <m:t>𝑃</m:t>
                    </m:r>
                  </m:oMath>
                </a14:m>
                <a:r>
                  <a:rPr lang="en-AU" sz="1800" dirty="0">
                    <a:solidFill>
                      <a:schemeClr val="tx1"/>
                    </a:solidFill>
                  </a:rPr>
                  <a:t> represents the gauge pressure of the ball measured in pounds per square inch (psi).</a:t>
                </a:r>
                <a:endParaRPr lang="en-AU" sz="1800" dirty="0">
                  <a:solidFill>
                    <a:schemeClr val="tx1"/>
                  </a:solidFill>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59997" y="1567087"/>
                <a:ext cx="5040677" cy="2326472"/>
              </a:xfrm>
              <a:prstGeom prst="roundRect">
                <a:avLst>
                  <a:gd name="adj" fmla="val 7012"/>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94D34C1-252F-33EA-A0FE-1C57CC6CFE50}"/>
                  </a:ext>
                </a:extLst>
              </p:cNvPr>
              <p:cNvSpPr txBox="1"/>
              <p:nvPr/>
            </p:nvSpPr>
            <p:spPr>
              <a:xfrm>
                <a:off x="298123" y="3893559"/>
                <a:ext cx="5325781" cy="2272417"/>
              </a:xfrm>
              <a:prstGeom prst="rect">
                <a:avLst/>
              </a:prstGeom>
              <a:noFill/>
            </p:spPr>
            <p:txBody>
              <a:bodyPr wrap="square">
                <a:spAutoFit/>
              </a:bodyPr>
              <a:lstStyle/>
              <a:p>
                <a:pPr>
                  <a:lnSpc>
                    <a:spcPct val="150000"/>
                  </a:lnSpc>
                  <a:spcBef>
                    <a:spcPts val="600"/>
                  </a:spcBef>
                  <a:spcAft>
                    <a:spcPts val="600"/>
                  </a:spcAft>
                </a:pPr>
                <a:r>
                  <a:rPr lang="en-AU" sz="1800" dirty="0"/>
                  <a:t>The NBA requires basketballs to have a pressure between 7.5 and 8.5 psi. </a:t>
                </a:r>
              </a:p>
              <a:p>
                <a:pPr>
                  <a:lnSpc>
                    <a:spcPct val="150000"/>
                  </a:lnSpc>
                  <a:spcBef>
                    <a:spcPts val="600"/>
                  </a:spcBef>
                  <a:spcAft>
                    <a:spcPts val="600"/>
                  </a:spcAft>
                </a:pPr>
                <a:r>
                  <a:rPr lang="en-AU" sz="1800" dirty="0"/>
                  <a:t>Using the model, estimate the temperature range in Kelvin that keeps the ball within NBA rules. Convert this range to </a:t>
                </a:r>
                <a14:m>
                  <m:oMath xmlns:m="http://schemas.openxmlformats.org/officeDocument/2006/math">
                    <m:r>
                      <a:rPr lang="en-AU" sz="1800" i="1" smtClean="0">
                        <a:latin typeface="Cambria Math" panose="02040503050406030204" pitchFamily="18" charset="0"/>
                        <a:ea typeface="Cambria Math" panose="02040503050406030204" pitchFamily="18" charset="0"/>
                      </a:rPr>
                      <m:t>℃</m:t>
                    </m:r>
                  </m:oMath>
                </a14:m>
                <a:r>
                  <a:rPr lang="en-AU" sz="1800" dirty="0"/>
                  <a:t>, using </a:t>
                </a:r>
                <a14:m>
                  <m:oMath xmlns:m="http://schemas.openxmlformats.org/officeDocument/2006/math">
                    <m:sSub>
                      <m:sSubPr>
                        <m:ctrlPr>
                          <a:rPr lang="en-AU" sz="1800" i="1">
                            <a:latin typeface="Cambria Math" panose="02040503050406030204" pitchFamily="18" charset="0"/>
                          </a:rPr>
                        </m:ctrlPr>
                      </m:sSubPr>
                      <m:e>
                        <m:r>
                          <a:rPr lang="en-AU" sz="1800" i="1">
                            <a:latin typeface="Cambria Math" panose="02040503050406030204" pitchFamily="18" charset="0"/>
                          </a:rPr>
                          <m:t>𝑇</m:t>
                        </m:r>
                      </m:e>
                      <m:sub>
                        <m:r>
                          <a:rPr lang="en-AU" sz="1800" i="1">
                            <a:latin typeface="Cambria Math" panose="02040503050406030204" pitchFamily="18" charset="0"/>
                          </a:rPr>
                          <m:t>𝑘</m:t>
                        </m:r>
                      </m:sub>
                    </m:sSub>
                    <m:r>
                      <a:rPr lang="en-AU" sz="1800" i="1">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rPr>
                          <m:t>𝑇</m:t>
                        </m:r>
                      </m:e>
                      <m:sub>
                        <m:r>
                          <a:rPr lang="en-AU" sz="1800" i="1">
                            <a:latin typeface="Cambria Math" panose="02040503050406030204" pitchFamily="18" charset="0"/>
                          </a:rPr>
                          <m:t>℃</m:t>
                        </m:r>
                      </m:sub>
                    </m:sSub>
                    <m:r>
                      <a:rPr lang="en-AU" sz="1800" i="1">
                        <a:latin typeface="Cambria Math" panose="02040503050406030204" pitchFamily="18" charset="0"/>
                      </a:rPr>
                      <m:t>+273.15</m:t>
                    </m:r>
                  </m:oMath>
                </a14:m>
                <a:r>
                  <a:rPr lang="en-AU" sz="1800" dirty="0"/>
                  <a:t>.</a:t>
                </a:r>
              </a:p>
            </p:txBody>
          </p:sp>
        </mc:Choice>
        <mc:Fallback xmlns="">
          <p:sp>
            <p:nvSpPr>
              <p:cNvPr id="7" name="TextBox 6">
                <a:extLst>
                  <a:ext uri="{FF2B5EF4-FFF2-40B4-BE49-F238E27FC236}">
                    <a16:creationId xmlns:a16="http://schemas.microsoft.com/office/drawing/2014/main" id="{194D34C1-252F-33EA-A0FE-1C57CC6CFE50}"/>
                  </a:ext>
                </a:extLst>
              </p:cNvPr>
              <p:cNvSpPr txBox="1">
                <a:spLocks noRot="1" noChangeAspect="1" noMove="1" noResize="1" noEditPoints="1" noAdjustHandles="1" noChangeArrowheads="1" noChangeShapeType="1" noTextEdit="1"/>
              </p:cNvSpPr>
              <p:nvPr/>
            </p:nvSpPr>
            <p:spPr>
              <a:xfrm>
                <a:off x="298123" y="3893559"/>
                <a:ext cx="5325781" cy="2272417"/>
              </a:xfrm>
              <a:prstGeom prst="rect">
                <a:avLst/>
              </a:prstGeom>
              <a:blipFill>
                <a:blip r:embed="rId5"/>
                <a:stretch>
                  <a:fillRect l="-1030" b="-3763"/>
                </a:stretch>
              </a:blipFill>
            </p:spPr>
            <p:txBody>
              <a:bodyPr/>
              <a:lstStyle/>
              <a:p>
                <a:r>
                  <a:rPr lang="en-AU">
                    <a:noFill/>
                  </a:rPr>
                  <a:t> </a:t>
                </a:r>
              </a:p>
            </p:txBody>
          </p:sp>
        </mc:Fallback>
      </mc:AlternateContent>
      <p:pic>
        <p:nvPicPr>
          <p:cNvPr id="9" name="Picture 8" descr="The graph of P=0.0273T.">
            <a:extLst>
              <a:ext uri="{FF2B5EF4-FFF2-40B4-BE49-F238E27FC236}">
                <a16:creationId xmlns:a16="http://schemas.microsoft.com/office/drawing/2014/main" id="{A4C01566-4649-CFFC-7A6B-000F968FB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3904" y="2028825"/>
            <a:ext cx="6080750" cy="4053833"/>
          </a:xfrm>
          <a:prstGeom prst="rect">
            <a:avLst/>
          </a:prstGeom>
        </p:spPr>
      </p:pic>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A53AA-47FC-3A58-41B2-3D7590C1AC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D54858-78A3-21F7-6200-8C28ED5052FC}"/>
              </a:ext>
            </a:extLst>
          </p:cNvPr>
          <p:cNvSpPr>
            <a:spLocks noGrp="1"/>
          </p:cNvSpPr>
          <p:nvPr>
            <p:ph type="title"/>
          </p:nvPr>
        </p:nvSpPr>
        <p:spPr/>
        <p:txBody>
          <a:bodyPr/>
          <a:lstStyle/>
          <a:p>
            <a:r>
              <a:rPr lang="en-AU" dirty="0">
                <a:latin typeface="+mj-lt"/>
              </a:rPr>
              <a:t>Comparing models</a:t>
            </a:r>
          </a:p>
        </p:txBody>
      </p:sp>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09C72A43-BA03-3F42-6C88-00B57C603122}"/>
                  </a:ext>
                </a:extLst>
              </p:cNvPr>
              <p:cNvSpPr txBox="1">
                <a:spLocks/>
              </p:cNvSpPr>
              <p:nvPr/>
            </p:nvSpPr>
            <p:spPr>
              <a:xfrm>
                <a:off x="359999" y="1057274"/>
                <a:ext cx="5307375" cy="1832237"/>
              </a:xfrm>
              <a:prstGeom prst="roundRect">
                <a:avLst>
                  <a:gd name="adj" fmla="val 7412"/>
                </a:avLst>
              </a:prstGeom>
            </p:spPr>
            <p:style>
              <a:lnRef idx="3">
                <a:schemeClr val="lt1"/>
              </a:lnRef>
              <a:fillRef idx="1">
                <a:schemeClr val="accent6"/>
              </a:fillRef>
              <a:effectRef idx="1">
                <a:schemeClr val="accent6"/>
              </a:effectRef>
              <a:fontRef idx="minor">
                <a:schemeClr val="lt1"/>
              </a:fontRef>
            </p:style>
            <p:txBody>
              <a:bodyPr vert="horz" lIns="0" tIns="0" rIns="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88900" algn="ctr">
                  <a:lnSpc>
                    <a:spcPct val="100000"/>
                  </a:lnSpc>
                </a:pPr>
                <a14:m>
                  <m:oMathPara xmlns:m="http://schemas.openxmlformats.org/officeDocument/2006/math">
                    <m:oMathParaPr>
                      <m:jc m:val="centerGroup"/>
                    </m:oMathParaPr>
                    <m:oMath xmlns:m="http://schemas.openxmlformats.org/officeDocument/2006/math">
                      <m:r>
                        <a:rPr lang="en-AU" sz="1800" i="1" smtClean="0">
                          <a:solidFill>
                            <a:schemeClr val="tx1"/>
                          </a:solidFill>
                          <a:latin typeface="Cambria Math" panose="02040503050406030204" pitchFamily="18" charset="0"/>
                        </a:rPr>
                        <m:t>𝑃</m:t>
                      </m:r>
                      <m:r>
                        <a:rPr lang="en-AU" sz="1800" i="1" smtClean="0">
                          <a:solidFill>
                            <a:schemeClr val="tx1"/>
                          </a:solidFill>
                          <a:latin typeface="Cambria Math" panose="02040503050406030204" pitchFamily="18" charset="0"/>
                        </a:rPr>
                        <m:t>=0.0273</m:t>
                      </m:r>
                      <m:r>
                        <a:rPr lang="en-AU" sz="1800" i="1" smtClean="0">
                          <a:solidFill>
                            <a:schemeClr val="tx1"/>
                          </a:solidFill>
                          <a:latin typeface="Cambria Math" panose="02040503050406030204" pitchFamily="18" charset="0"/>
                        </a:rPr>
                        <m:t>𝑇</m:t>
                      </m:r>
                    </m:oMath>
                  </m:oMathPara>
                </a14:m>
                <a:endParaRPr lang="en-AU" sz="1800" dirty="0">
                  <a:solidFill>
                    <a:schemeClr val="tx1"/>
                  </a:solidFill>
                </a:endParaRPr>
              </a:p>
              <a:p>
                <a:pPr marL="88900">
                  <a:lnSpc>
                    <a:spcPct val="100000"/>
                  </a:lnSpc>
                </a:pPr>
                <a:r>
                  <a:rPr lang="en-AU" sz="1800" dirty="0">
                    <a:solidFill>
                      <a:schemeClr val="tx1"/>
                    </a:solidFill>
                  </a:rPr>
                  <a:t>where, </a:t>
                </a:r>
                <a14:m>
                  <m:oMath xmlns:m="http://schemas.openxmlformats.org/officeDocument/2006/math">
                    <m:r>
                      <a:rPr lang="en-AU" sz="1800" i="1" smtClean="0">
                        <a:solidFill>
                          <a:schemeClr val="tx1"/>
                        </a:solidFill>
                        <a:latin typeface="Cambria Math" panose="02040503050406030204" pitchFamily="18" charset="0"/>
                      </a:rPr>
                      <m:t>𝑇</m:t>
                    </m:r>
                  </m:oMath>
                </a14:m>
                <a:r>
                  <a:rPr lang="en-AU" sz="1800" dirty="0">
                    <a:solidFill>
                      <a:schemeClr val="tx1"/>
                    </a:solidFill>
                  </a:rPr>
                  <a:t> is the temperature in Kelvin (K) </a:t>
                </a:r>
                <a:endParaRPr lang="en-AU" sz="1800" i="1" dirty="0">
                  <a:solidFill>
                    <a:schemeClr val="tx1"/>
                  </a:solidFill>
                  <a:latin typeface="Cambria Math" panose="02040503050406030204" pitchFamily="18" charset="0"/>
                </a:endParaRPr>
              </a:p>
              <a:p>
                <a:pPr marL="88900">
                  <a:lnSpc>
                    <a:spcPct val="100000"/>
                  </a:lnSpc>
                </a:pPr>
                <a14:m>
                  <m:oMath xmlns:m="http://schemas.openxmlformats.org/officeDocument/2006/math">
                    <m:r>
                      <a:rPr lang="en-AU" sz="1800" i="1" smtClean="0">
                        <a:solidFill>
                          <a:schemeClr val="tx1"/>
                        </a:solidFill>
                        <a:latin typeface="Cambria Math" panose="02040503050406030204" pitchFamily="18" charset="0"/>
                      </a:rPr>
                      <m:t>𝑃</m:t>
                    </m:r>
                  </m:oMath>
                </a14:m>
                <a:r>
                  <a:rPr lang="en-AU" sz="1800" dirty="0">
                    <a:solidFill>
                      <a:schemeClr val="tx1"/>
                    </a:solidFill>
                  </a:rPr>
                  <a:t> represents the gauge pressure of the ball measured in pounds per square inch (psi).</a:t>
                </a:r>
              </a:p>
            </p:txBody>
          </p:sp>
        </mc:Choice>
        <mc:Fallback xmlns="">
          <p:sp>
            <p:nvSpPr>
              <p:cNvPr id="8" name="Text Placeholder 11">
                <a:extLst>
                  <a:ext uri="{FF2B5EF4-FFF2-40B4-BE49-F238E27FC236}">
                    <a16:creationId xmlns:a16="http://schemas.microsoft.com/office/drawing/2014/main" id="{09C72A43-BA03-3F42-6C88-00B57C603122}"/>
                  </a:ext>
                </a:extLst>
              </p:cNvPr>
              <p:cNvSpPr txBox="1">
                <a:spLocks noRot="1" noChangeAspect="1" noMove="1" noResize="1" noEditPoints="1" noAdjustHandles="1" noChangeArrowheads="1" noChangeShapeType="1" noTextEdit="1"/>
              </p:cNvSpPr>
              <p:nvPr/>
            </p:nvSpPr>
            <p:spPr>
              <a:xfrm>
                <a:off x="359999" y="1057274"/>
                <a:ext cx="5307375" cy="1832237"/>
              </a:xfrm>
              <a:prstGeom prst="roundRect">
                <a:avLst>
                  <a:gd name="adj" fmla="val 7412"/>
                </a:avLst>
              </a:prstGeom>
              <a:blipFill>
                <a:blip r:embed="rId3"/>
                <a:stretch>
                  <a:fillRect/>
                </a:stretch>
              </a:blipFill>
            </p:spPr>
            <p:txBody>
              <a:bodyPr/>
              <a:lstStyle/>
              <a:p>
                <a:r>
                  <a:rPr lang="en-AU">
                    <a:noFill/>
                  </a:rPr>
                  <a:t> </a:t>
                </a:r>
              </a:p>
            </p:txBody>
          </p:sp>
        </mc:Fallback>
      </mc:AlternateContent>
      <p:pic>
        <p:nvPicPr>
          <p:cNvPr id="9" name="Picture 8" descr="The graph of P=0.0273T.">
            <a:extLst>
              <a:ext uri="{FF2B5EF4-FFF2-40B4-BE49-F238E27FC236}">
                <a16:creationId xmlns:a16="http://schemas.microsoft.com/office/drawing/2014/main" id="{8BD6F1E2-99AC-4CF3-BF59-B292B98C9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000" y="3123717"/>
            <a:ext cx="5221800" cy="3481200"/>
          </a:xfrm>
          <a:prstGeom prst="rect">
            <a:avLst/>
          </a:prstGeom>
        </p:spPr>
      </p:pic>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8D2831E7-1920-DDB2-20B1-AA8BA51BF37E}"/>
                  </a:ext>
                </a:extLst>
              </p:cNvPr>
              <p:cNvSpPr>
                <a:spLocks noGrp="1"/>
              </p:cNvSpPr>
              <p:nvPr>
                <p:ph type="body" sz="quarter" idx="17"/>
              </p:nvPr>
            </p:nvSpPr>
            <p:spPr>
              <a:xfrm>
                <a:off x="6248401" y="1057274"/>
                <a:ext cx="5221798" cy="1832237"/>
              </a:xfrm>
              <a:prstGeom prst="roundRect">
                <a:avLst>
                  <a:gd name="adj" fmla="val 7412"/>
                </a:avLst>
              </a:prstGeom>
            </p:spPr>
            <p:style>
              <a:lnRef idx="3">
                <a:schemeClr val="lt1"/>
              </a:lnRef>
              <a:fillRef idx="1">
                <a:schemeClr val="accent6"/>
              </a:fillRef>
              <a:effectRef idx="1">
                <a:schemeClr val="accent6"/>
              </a:effectRef>
              <a:fontRef idx="minor">
                <a:schemeClr val="lt1"/>
              </a:fontRef>
            </p:style>
            <p:txBody>
              <a:bodyPr anchor="ctr" anchorCtr="1"/>
              <a:lstStyle/>
              <a:p>
                <a:pPr marL="88900" algn="ctr">
                  <a:lnSpc>
                    <a:spcPct val="100000"/>
                  </a:lnSpc>
                </a:pPr>
                <a:r>
                  <a:rPr lang="en-AU" sz="1800" b="1" dirty="0">
                    <a:solidFill>
                      <a:schemeClr val="tx1"/>
                    </a:solidFill>
                  </a:rPr>
                  <a:t>New model:</a:t>
                </a:r>
                <a:r>
                  <a:rPr lang="en-AU" sz="1800" dirty="0">
                    <a:solidFill>
                      <a:schemeClr val="tx1"/>
                    </a:solidFill>
                  </a:rPr>
                  <a:t> </a:t>
                </a:r>
                <a14:m>
                  <m:oMath xmlns:m="http://schemas.openxmlformats.org/officeDocument/2006/math">
                    <m:r>
                      <a:rPr lang="en-AU" sz="1800" b="0" i="1" smtClean="0">
                        <a:solidFill>
                          <a:schemeClr val="tx1"/>
                        </a:solidFill>
                        <a:latin typeface="Cambria Math" panose="02040503050406030204" pitchFamily="18" charset="0"/>
                      </a:rPr>
                      <m:t>𝑃</m:t>
                    </m:r>
                    <m:r>
                      <a:rPr lang="en-AU" sz="1800" b="0" i="1" smtClean="0">
                        <a:solidFill>
                          <a:schemeClr val="tx1"/>
                        </a:solidFill>
                        <a:latin typeface="Cambria Math" panose="02040503050406030204" pitchFamily="18" charset="0"/>
                      </a:rPr>
                      <m:t>=0.0265</m:t>
                    </m:r>
                    <m:r>
                      <a:rPr lang="en-AU" sz="1800" b="0" i="1" smtClean="0">
                        <a:solidFill>
                          <a:schemeClr val="tx1"/>
                        </a:solidFill>
                        <a:latin typeface="Cambria Math" panose="02040503050406030204" pitchFamily="18" charset="0"/>
                      </a:rPr>
                      <m:t>𝑇</m:t>
                    </m:r>
                  </m:oMath>
                </a14:m>
                <a:endParaRPr lang="en-AU" sz="1800" dirty="0">
                  <a:solidFill>
                    <a:schemeClr val="tx1"/>
                  </a:solidFill>
                </a:endParaRPr>
              </a:p>
              <a:p>
                <a:pPr marL="88900">
                  <a:lnSpc>
                    <a:spcPct val="100000"/>
                  </a:lnSpc>
                </a:pPr>
                <a:r>
                  <a:rPr lang="en-AU" sz="1800" dirty="0">
                    <a:solidFill>
                      <a:schemeClr val="tx1"/>
                    </a:solidFill>
                  </a:rPr>
                  <a:t>where, </a:t>
                </a:r>
                <a14:m>
                  <m:oMath xmlns:m="http://schemas.openxmlformats.org/officeDocument/2006/math">
                    <m:r>
                      <a:rPr lang="en-AU" sz="1800" b="0" i="1" smtClean="0">
                        <a:solidFill>
                          <a:schemeClr val="tx1"/>
                        </a:solidFill>
                        <a:latin typeface="Cambria Math" panose="02040503050406030204" pitchFamily="18" charset="0"/>
                      </a:rPr>
                      <m:t>𝑇</m:t>
                    </m:r>
                  </m:oMath>
                </a14:m>
                <a:r>
                  <a:rPr lang="en-AU" sz="1800" dirty="0">
                    <a:solidFill>
                      <a:schemeClr val="tx1"/>
                    </a:solidFill>
                  </a:rPr>
                  <a:t> is the temperature in Kelvin (K)</a:t>
                </a:r>
              </a:p>
              <a:p>
                <a:pPr marL="88900">
                  <a:lnSpc>
                    <a:spcPct val="100000"/>
                  </a:lnSpc>
                </a:pPr>
                <a14:m>
                  <m:oMath xmlns:m="http://schemas.openxmlformats.org/officeDocument/2006/math">
                    <m:r>
                      <a:rPr lang="en-AU" sz="1800" b="0" i="1" smtClean="0">
                        <a:solidFill>
                          <a:schemeClr val="tx1"/>
                        </a:solidFill>
                        <a:latin typeface="Cambria Math" panose="02040503050406030204" pitchFamily="18" charset="0"/>
                      </a:rPr>
                      <m:t>𝑃</m:t>
                    </m:r>
                  </m:oMath>
                </a14:m>
                <a:r>
                  <a:rPr lang="en-AU" sz="1800" dirty="0">
                    <a:solidFill>
                      <a:schemeClr val="tx1"/>
                    </a:solidFill>
                  </a:rPr>
                  <a:t> represents the gauge pressure of the ball measured in pounds per square inch (psi).</a:t>
                </a:r>
              </a:p>
            </p:txBody>
          </p:sp>
        </mc:Choice>
        <mc:Fallback xmlns="">
          <p:sp>
            <p:nvSpPr>
              <p:cNvPr id="12" name="Text Placeholder 11">
                <a:extLst>
                  <a:ext uri="{FF2B5EF4-FFF2-40B4-BE49-F238E27FC236}">
                    <a16:creationId xmlns:a16="http://schemas.microsoft.com/office/drawing/2014/main" id="{8D2831E7-1920-DDB2-20B1-AA8BA51BF37E}"/>
                  </a:ext>
                </a:extLst>
              </p:cNvPr>
              <p:cNvSpPr>
                <a:spLocks noGrp="1" noRot="1" noChangeAspect="1" noMove="1" noResize="1" noEditPoints="1" noAdjustHandles="1" noChangeArrowheads="1" noChangeShapeType="1" noTextEdit="1"/>
              </p:cNvSpPr>
              <p:nvPr>
                <p:ph type="body" sz="quarter" idx="17"/>
              </p:nvPr>
            </p:nvSpPr>
            <p:spPr>
              <a:xfrm>
                <a:off x="6248401" y="1057274"/>
                <a:ext cx="5221798" cy="1832237"/>
              </a:xfrm>
              <a:prstGeom prst="roundRect">
                <a:avLst>
                  <a:gd name="adj" fmla="val 7412"/>
                </a:avLst>
              </a:prstGeom>
              <a:blipFill>
                <a:blip r:embed="rId5"/>
                <a:stretch>
                  <a:fillRect/>
                </a:stretch>
              </a:blipFill>
            </p:spPr>
            <p:txBody>
              <a:bodyPr/>
              <a:lstStyle/>
              <a:p>
                <a:r>
                  <a:rPr lang="en-AU">
                    <a:noFill/>
                  </a:rPr>
                  <a:t> </a:t>
                </a:r>
              </a:p>
            </p:txBody>
          </p:sp>
        </mc:Fallback>
      </mc:AlternateContent>
      <p:pic>
        <p:nvPicPr>
          <p:cNvPr id="1026" name="Picture 2" descr="The graph of P=0.0265T.">
            <a:extLst>
              <a:ext uri="{FF2B5EF4-FFF2-40B4-BE49-F238E27FC236}">
                <a16:creationId xmlns:a16="http://schemas.microsoft.com/office/drawing/2014/main" id="{27750D77-31AD-C5D9-E3A2-554BA79540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123717"/>
            <a:ext cx="5223425" cy="34822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64AE98F-343A-5533-25AD-32786DADB5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336763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ABB6E-9B34-4940-41DF-ECA7D9EA31F8}"/>
              </a:ext>
            </a:extLst>
          </p:cNvPr>
          <p:cNvSpPr>
            <a:spLocks noGrp="1"/>
          </p:cNvSpPr>
          <p:nvPr>
            <p:ph type="title"/>
          </p:nvPr>
        </p:nvSpPr>
        <p:spPr/>
        <p:txBody>
          <a:bodyPr/>
          <a:lstStyle/>
          <a:p>
            <a:r>
              <a:rPr lang="en-AU" dirty="0"/>
              <a:t>Direct variation definition</a:t>
            </a:r>
          </a:p>
        </p:txBody>
      </p:sp>
      <p:sp>
        <p:nvSpPr>
          <p:cNvPr id="5" name="Text Placeholder 4">
            <a:extLst>
              <a:ext uri="{FF2B5EF4-FFF2-40B4-BE49-F238E27FC236}">
                <a16:creationId xmlns:a16="http://schemas.microsoft.com/office/drawing/2014/main" id="{5712FB78-AAFB-F91C-5249-C549909DDA6A}"/>
              </a:ext>
            </a:extLst>
          </p:cNvPr>
          <p:cNvSpPr>
            <a:spLocks noGrp="1"/>
          </p:cNvSpPr>
          <p:nvPr>
            <p:ph type="body" sz="quarter" idx="17"/>
          </p:nvPr>
        </p:nvSpPr>
        <p:spPr>
          <a:xfrm>
            <a:off x="2599349" y="2038350"/>
            <a:ext cx="6993301" cy="3758065"/>
          </a:xfrm>
          <a:prstGeom prst="roundRect">
            <a:avLst>
              <a:gd name="adj" fmla="val 6071"/>
            </a:avLst>
          </a:prstGeom>
        </p:spPr>
        <p:style>
          <a:lnRef idx="3">
            <a:schemeClr val="lt1"/>
          </a:lnRef>
          <a:fillRef idx="1">
            <a:schemeClr val="accent4"/>
          </a:fillRef>
          <a:effectRef idx="1">
            <a:schemeClr val="accent4"/>
          </a:effectRef>
          <a:fontRef idx="minor">
            <a:schemeClr val="lt1"/>
          </a:fontRef>
        </p:style>
        <p:txBody>
          <a:bodyPr lIns="360000" rIns="360000" anchor="ctr" anchorCtr="1"/>
          <a:lstStyle/>
          <a:p>
            <a:r>
              <a:rPr lang="en-AU" dirty="0">
                <a:solidFill>
                  <a:schemeClr val="tx1"/>
                </a:solidFill>
              </a:rPr>
              <a:t>‘A proportional relationship where one quantity directly varies with respect to a change in another quantity. This implies that if there is an increase (or decrease) in one quantity then the other quantity will experience a proportionate increase (or decrease).’</a:t>
            </a:r>
          </a:p>
          <a:p>
            <a:r>
              <a:rPr lang="en-AU" dirty="0">
                <a:solidFill>
                  <a:schemeClr val="tx1"/>
                </a:solidFill>
              </a:rPr>
              <a:t>(NESA 2024)</a:t>
            </a:r>
          </a:p>
        </p:txBody>
      </p:sp>
      <p:sp>
        <p:nvSpPr>
          <p:cNvPr id="2" name="Slide Number Placeholder 1">
            <a:extLst>
              <a:ext uri="{FF2B5EF4-FFF2-40B4-BE49-F238E27FC236}">
                <a16:creationId xmlns:a16="http://schemas.microsoft.com/office/drawing/2014/main" id="{5995AE70-06C9-B590-4B8B-CC2BADAE9C6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391896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69BECC-65E3-43B9-9328-77C661A8B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E76218-B129-49DE-ACFC-BAB9D9414ACE}">
  <ds:schemaRef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 ds:uri="98740c54-966f-451d-a76c-e38eb7fddd55"/>
    <ds:schemaRef ds:uri="http://purl.org/dc/dcmitype/"/>
    <ds:schemaRef ds:uri="http://schemas.microsoft.com/office/2006/documentManagement/types"/>
    <ds:schemaRef ds:uri="094ce8ca-8c20-4eb0-bb23-b47a1c76b753"/>
    <ds:schemaRef ds:uri="http://purl.org/dc/terms/"/>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418</TotalTime>
  <Words>2111</Words>
  <Application>Microsoft Office PowerPoint</Application>
  <PresentationFormat>Widescreen</PresentationFormat>
  <Paragraphs>238</Paragraphs>
  <Slides>21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Cambria Math</vt:lpstr>
      <vt:lpstr>Public Sans</vt:lpstr>
      <vt:lpstr>Times New Roman</vt:lpstr>
      <vt:lpstr>Calibri</vt:lpstr>
      <vt:lpstr>Arial</vt:lpstr>
      <vt:lpstr>NSWG Corporate</vt:lpstr>
      <vt:lpstr>Direct variation</vt:lpstr>
      <vt:lpstr>Learning intentions and success criteria</vt:lpstr>
      <vt:lpstr>Activating prior knowledge</vt:lpstr>
      <vt:lpstr>Activating prior knowledge activity</vt:lpstr>
      <vt:lpstr>Connecting learning</vt:lpstr>
      <vt:lpstr>Basketball model</vt:lpstr>
      <vt:lpstr>Comparing models</vt:lpstr>
      <vt:lpstr>Direct variation definition</vt:lpstr>
      <vt:lpstr>Releasing responsibility</vt:lpstr>
      <vt:lpstr>Direct variation equation</vt:lpstr>
      <vt:lpstr>Direct variation problems (1)</vt:lpstr>
      <vt:lpstr>Direct variation problems (2)</vt:lpstr>
      <vt:lpstr>Direct variation problems (3)</vt:lpstr>
      <vt:lpstr>Direct variation problems (4)</vt:lpstr>
      <vt:lpstr>Independent practice</vt:lpstr>
      <vt:lpstr>Direct variation comparison (1)</vt:lpstr>
      <vt:lpstr>Direct variation comparison (2)</vt:lpstr>
      <vt:lpstr>Direct variation final problem (1)</vt:lpstr>
      <vt:lpstr>Direct variation final problem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11 – Direct variation – slide deck – Mathematics Advanced</dc:title>
  <dc:subject>mathematics; stage 6; unit 4</dc:subject>
  <dc:creator>NSW Department of Education</dc:creator>
  <cp:keywords>graph; transformation; mathematics; Unit 4 – graphing transformations</cp:keywords>
  <dcterms:created xsi:type="dcterms:W3CDTF">2025-01-17T00:15:23Z</dcterms:created>
  <dcterms:modified xsi:type="dcterms:W3CDTF">2025-10-20T04:25:58Z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