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3"/>
  </p:notesMasterIdLst>
  <p:handoutMasterIdLst>
    <p:handoutMasterId r:id="rId24"/>
  </p:handoutMasterIdLst>
  <p:sldIdLst>
    <p:sldId id="26505" r:id="rId5"/>
    <p:sldId id="26383" r:id="rId6"/>
    <p:sldId id="271" r:id="rId7"/>
    <p:sldId id="289" r:id="rId8"/>
    <p:sldId id="26523" r:id="rId9"/>
    <p:sldId id="26506" r:id="rId10"/>
    <p:sldId id="26507" r:id="rId11"/>
    <p:sldId id="26524" r:id="rId12"/>
    <p:sldId id="26525" r:id="rId13"/>
    <p:sldId id="26526" r:id="rId14"/>
    <p:sldId id="26510" r:id="rId15"/>
    <p:sldId id="26511" r:id="rId16"/>
    <p:sldId id="26522" r:id="rId17"/>
    <p:sldId id="26527" r:id="rId18"/>
    <p:sldId id="26528" r:id="rId19"/>
    <p:sldId id="26529" r:id="rId20"/>
    <p:sldId id="360"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07BE1E32-B1B9-C586-6223-7A9FA1A7B64E}" name="Colleen Worton" initials="CW" userId="S::Colleen.Worton1@det.nsw.edu.au::a6748734-c10b-4b5d-9295-d5dfe3f3f624" providerId="AD"/>
  <p188:author id="{A6DAB353-8D81-E608-7DD3-43E4C112E44B}" name="Kieran Monahan" initials="KM" userId="S::Kieran.Monahan2@det.nsw.edu.au::2396da56-7c72-42ec-9d76-e256a0950c83" providerId="AD"/>
  <p188:author id="{217AD476-3FEC-A309-C9FF-4713763B9BC5}" name="Mao Qu" initials="MQ" userId="S::mao.qu1@det.nsw.edu.au::2b3b56ba-f82c-4679-8c27-5fc4cfa6acd1"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912D8-4596-4CC6-A187-C4F4466BA664}" v="1" dt="2025-10-20T04:21:07.88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6438" autoAdjust="0"/>
  </p:normalViewPr>
  <p:slideViewPr>
    <p:cSldViewPr snapToGrid="0">
      <p:cViewPr varScale="1">
        <p:scale>
          <a:sx n="63" d="100"/>
          <a:sy n="63" d="100"/>
        </p:scale>
        <p:origin x="468" y="4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A9E5D68-9781-55FC-B968-ED696BFEB24F}"/>
    <pc:docChg chg="modSld">
      <pc:chgData name="Daisy Hong" userId="852f2fe8-ba51-4773-8c32-260fca1b2ee4" providerId="ADAL" clId="{BA9E5D68-9781-55FC-B968-ED696BFEB24F}" dt="2025-10-08T02:02:01.292" v="0"/>
      <pc:docMkLst>
        <pc:docMk/>
      </pc:docMkLst>
      <pc:sldChg chg="modSp">
        <pc:chgData name="Daisy Hong" userId="852f2fe8-ba51-4773-8c32-260fca1b2ee4" providerId="ADAL" clId="{BA9E5D68-9781-55FC-B968-ED696BFEB24F}" dt="2025-10-08T02:02:01.292" v="0"/>
        <pc:sldMkLst>
          <pc:docMk/>
          <pc:sldMk cId="2212264922" sldId="26505"/>
        </pc:sldMkLst>
        <pc:spChg chg="mod">
          <ac:chgData name="Daisy Hong" userId="852f2fe8-ba51-4773-8c32-260fca1b2ee4" providerId="ADAL" clId="{BA9E5D68-9781-55FC-B968-ED696BFEB24F}" dt="2025-10-08T02:02:01.292" v="0"/>
          <ac:spMkLst>
            <pc:docMk/>
            <pc:sldMk cId="2212264922" sldId="26505"/>
            <ac:spMk id="10" creationId="{CA5E7E5A-B4C4-F5B9-98E5-6C838D018316}"/>
          </ac:spMkLst>
        </pc:spChg>
      </pc:sldChg>
    </pc:docChg>
  </pc:docChgLst>
  <pc:docChgLst>
    <pc:chgData name="Daisy Hong" userId="852f2fe8-ba51-4773-8c32-260fca1b2ee4" providerId="ADAL" clId="{CA828139-F9AF-41A5-91B1-6E1DF72A1AF2}"/>
    <pc:docChg chg="custSel modSld delSection">
      <pc:chgData name="Daisy Hong" userId="852f2fe8-ba51-4773-8c32-260fca1b2ee4" providerId="ADAL" clId="{CA828139-F9AF-41A5-91B1-6E1DF72A1AF2}" dt="2025-10-08T21:53:00.904" v="142" actId="20577"/>
      <pc:docMkLst>
        <pc:docMk/>
      </pc:docMkLst>
      <pc:sldChg chg="modSp mod">
        <pc:chgData name="Daisy Hong" userId="852f2fe8-ba51-4773-8c32-260fca1b2ee4" providerId="ADAL" clId="{CA828139-F9AF-41A5-91B1-6E1DF72A1AF2}" dt="2025-10-03T04:38:54.454" v="25" actId="14100"/>
        <pc:sldMkLst>
          <pc:docMk/>
          <pc:sldMk cId="2031742732" sldId="289"/>
        </pc:sldMkLst>
        <pc:spChg chg="mod">
          <ac:chgData name="Daisy Hong" userId="852f2fe8-ba51-4773-8c32-260fca1b2ee4" providerId="ADAL" clId="{CA828139-F9AF-41A5-91B1-6E1DF72A1AF2}" dt="2025-10-03T04:38:54.454" v="25" actId="14100"/>
          <ac:spMkLst>
            <pc:docMk/>
            <pc:sldMk cId="2031742732" sldId="289"/>
            <ac:spMk id="12" creationId="{02C3478F-FB08-D7AF-5F27-8D143FA97D4C}"/>
          </ac:spMkLst>
        </pc:spChg>
        <pc:picChg chg="mod">
          <ac:chgData name="Daisy Hong" userId="852f2fe8-ba51-4773-8c32-260fca1b2ee4" providerId="ADAL" clId="{CA828139-F9AF-41A5-91B1-6E1DF72A1AF2}" dt="2025-10-03T04:38:49.372" v="24" actId="555"/>
          <ac:picMkLst>
            <pc:docMk/>
            <pc:sldMk cId="2031742732" sldId="289"/>
            <ac:picMk id="17" creationId="{A4E5EE91-A7BB-9B0E-32EB-395CF39A125C}"/>
          </ac:picMkLst>
        </pc:picChg>
        <pc:picChg chg="mod">
          <ac:chgData name="Daisy Hong" userId="852f2fe8-ba51-4773-8c32-260fca1b2ee4" providerId="ADAL" clId="{CA828139-F9AF-41A5-91B1-6E1DF72A1AF2}" dt="2025-10-03T04:38:49.372" v="24" actId="555"/>
          <ac:picMkLst>
            <pc:docMk/>
            <pc:sldMk cId="2031742732" sldId="289"/>
            <ac:picMk id="20" creationId="{29EBBC59-06BB-D071-3887-2FE42730F3A4}"/>
          </ac:picMkLst>
        </pc:picChg>
      </pc:sldChg>
      <pc:sldChg chg="modSp mod">
        <pc:chgData name="Daisy Hong" userId="852f2fe8-ba51-4773-8c32-260fca1b2ee4" providerId="ADAL" clId="{CA828139-F9AF-41A5-91B1-6E1DF72A1AF2}" dt="2025-10-03T05:13:57.323" v="101"/>
        <pc:sldMkLst>
          <pc:docMk/>
          <pc:sldMk cId="1181014578" sldId="360"/>
        </pc:sldMkLst>
        <pc:spChg chg="mod">
          <ac:chgData name="Daisy Hong" userId="852f2fe8-ba51-4773-8c32-260fca1b2ee4" providerId="ADAL" clId="{CA828139-F9AF-41A5-91B1-6E1DF72A1AF2}" dt="2025-10-03T05:13:57.323" v="101"/>
          <ac:spMkLst>
            <pc:docMk/>
            <pc:sldMk cId="1181014578" sldId="360"/>
            <ac:spMk id="4" creationId="{B7C07B50-96D9-2E35-E2CE-3139F6377F08}"/>
          </ac:spMkLst>
        </pc:spChg>
      </pc:sldChg>
      <pc:sldChg chg="modSp mod">
        <pc:chgData name="Daisy Hong" userId="852f2fe8-ba51-4773-8c32-260fca1b2ee4" providerId="ADAL" clId="{CA828139-F9AF-41A5-91B1-6E1DF72A1AF2}" dt="2025-10-08T21:53:00.904" v="142" actId="20577"/>
        <pc:sldMkLst>
          <pc:docMk/>
          <pc:sldMk cId="2212264922" sldId="26505"/>
        </pc:sldMkLst>
        <pc:spChg chg="mod">
          <ac:chgData name="Daisy Hong" userId="852f2fe8-ba51-4773-8c32-260fca1b2ee4" providerId="ADAL" clId="{CA828139-F9AF-41A5-91B1-6E1DF72A1AF2}" dt="2025-10-08T21:53:00.904" v="142" actId="20577"/>
          <ac:spMkLst>
            <pc:docMk/>
            <pc:sldMk cId="2212264922" sldId="26505"/>
            <ac:spMk id="10" creationId="{CA5E7E5A-B4C4-F5B9-98E5-6C838D018316}"/>
          </ac:spMkLst>
        </pc:spChg>
      </pc:sldChg>
      <pc:sldChg chg="modSp mod">
        <pc:chgData name="Daisy Hong" userId="852f2fe8-ba51-4773-8c32-260fca1b2ee4" providerId="ADAL" clId="{CA828139-F9AF-41A5-91B1-6E1DF72A1AF2}" dt="2025-10-07T00:14:05.866" v="117" actId="14100"/>
        <pc:sldMkLst>
          <pc:docMk/>
          <pc:sldMk cId="2454984682" sldId="26507"/>
        </pc:sldMkLst>
        <pc:spChg chg="mod">
          <ac:chgData name="Daisy Hong" userId="852f2fe8-ba51-4773-8c32-260fca1b2ee4" providerId="ADAL" clId="{CA828139-F9AF-41A5-91B1-6E1DF72A1AF2}" dt="2025-10-06T23:43:26.962" v="104" actId="14100"/>
          <ac:spMkLst>
            <pc:docMk/>
            <pc:sldMk cId="2454984682" sldId="26507"/>
            <ac:spMk id="6" creationId="{C4063096-F15C-497B-DBF6-15B2F4E71A19}"/>
          </ac:spMkLst>
        </pc:spChg>
        <pc:spChg chg="mod">
          <ac:chgData name="Daisy Hong" userId="852f2fe8-ba51-4773-8c32-260fca1b2ee4" providerId="ADAL" clId="{CA828139-F9AF-41A5-91B1-6E1DF72A1AF2}" dt="2025-10-06T23:48:54.248" v="115" actId="14100"/>
          <ac:spMkLst>
            <pc:docMk/>
            <pc:sldMk cId="2454984682" sldId="26507"/>
            <ac:spMk id="7" creationId="{25732D10-570B-D40E-9161-65DD8AC87C57}"/>
          </ac:spMkLst>
        </pc:spChg>
        <pc:spChg chg="mod">
          <ac:chgData name="Daisy Hong" userId="852f2fe8-ba51-4773-8c32-260fca1b2ee4" providerId="ADAL" clId="{CA828139-F9AF-41A5-91B1-6E1DF72A1AF2}" dt="2025-10-06T23:44:04.699" v="112" actId="14100"/>
          <ac:spMkLst>
            <pc:docMk/>
            <pc:sldMk cId="2454984682" sldId="26507"/>
            <ac:spMk id="9" creationId="{4E3D2A6E-39E3-0A1D-65CF-6B1D982BD8DC}"/>
          </ac:spMkLst>
        </pc:spChg>
        <pc:spChg chg="mod">
          <ac:chgData name="Daisy Hong" userId="852f2fe8-ba51-4773-8c32-260fca1b2ee4" providerId="ADAL" clId="{CA828139-F9AF-41A5-91B1-6E1DF72A1AF2}" dt="2025-10-07T00:14:05.866" v="117" actId="14100"/>
          <ac:spMkLst>
            <pc:docMk/>
            <pc:sldMk cId="2454984682" sldId="26507"/>
            <ac:spMk id="10" creationId="{7A1DE44E-0979-A4CA-34EE-FDB879E34BBB}"/>
          </ac:spMkLst>
        </pc:spChg>
        <pc:cxnChg chg="mod">
          <ac:chgData name="Daisy Hong" userId="852f2fe8-ba51-4773-8c32-260fca1b2ee4" providerId="ADAL" clId="{CA828139-F9AF-41A5-91B1-6E1DF72A1AF2}" dt="2025-10-06T23:44:13.240" v="114" actId="1076"/>
          <ac:cxnSpMkLst>
            <pc:docMk/>
            <pc:sldMk cId="2454984682" sldId="26507"/>
            <ac:cxnSpMk id="5" creationId="{0135D597-5017-59C8-DF6C-99F7D7971523}"/>
          </ac:cxnSpMkLst>
        </pc:cxnChg>
      </pc:sldChg>
      <pc:sldChg chg="delSp modSp mod">
        <pc:chgData name="Daisy Hong" userId="852f2fe8-ba51-4773-8c32-260fca1b2ee4" providerId="ADAL" clId="{CA828139-F9AF-41A5-91B1-6E1DF72A1AF2}" dt="2025-10-03T04:37:58.484" v="16" actId="13244"/>
        <pc:sldMkLst>
          <pc:docMk/>
          <pc:sldMk cId="3378489920" sldId="26522"/>
        </pc:sldMkLst>
        <pc:spChg chg="mod ord">
          <ac:chgData name="Daisy Hong" userId="852f2fe8-ba51-4773-8c32-260fca1b2ee4" providerId="ADAL" clId="{CA828139-F9AF-41A5-91B1-6E1DF72A1AF2}" dt="2025-10-03T04:37:55.252" v="15" actId="13244"/>
          <ac:spMkLst>
            <pc:docMk/>
            <pc:sldMk cId="3378489920" sldId="26522"/>
            <ac:spMk id="2" creationId="{AE0057C8-9960-6F82-7845-9FB18E18C707}"/>
          </ac:spMkLst>
        </pc:spChg>
        <pc:picChg chg="ord">
          <ac:chgData name="Daisy Hong" userId="852f2fe8-ba51-4773-8c32-260fca1b2ee4" providerId="ADAL" clId="{CA828139-F9AF-41A5-91B1-6E1DF72A1AF2}" dt="2025-10-03T04:37:58.484" v="16" actId="13244"/>
          <ac:picMkLst>
            <pc:docMk/>
            <pc:sldMk cId="3378489920" sldId="26522"/>
            <ac:picMk id="4" creationId="{D9253B5E-AF71-A2B9-80A2-708D01C3B6F0}"/>
          </ac:picMkLst>
        </pc:picChg>
      </pc:sldChg>
      <pc:sldChg chg="modSp mod">
        <pc:chgData name="Daisy Hong" userId="852f2fe8-ba51-4773-8c32-260fca1b2ee4" providerId="ADAL" clId="{CA828139-F9AF-41A5-91B1-6E1DF72A1AF2}" dt="2025-10-03T04:36:57.761" v="4" actId="13244"/>
        <pc:sldMkLst>
          <pc:docMk/>
          <pc:sldMk cId="873340926" sldId="26523"/>
        </pc:sldMkLst>
        <pc:spChg chg="mod ord">
          <ac:chgData name="Daisy Hong" userId="852f2fe8-ba51-4773-8c32-260fca1b2ee4" providerId="ADAL" clId="{CA828139-F9AF-41A5-91B1-6E1DF72A1AF2}" dt="2025-10-03T04:36:57.761" v="4" actId="13244"/>
          <ac:spMkLst>
            <pc:docMk/>
            <pc:sldMk cId="873340926" sldId="26523"/>
            <ac:spMk id="2" creationId="{F871CA20-383C-EB0E-8D89-847707357E96}"/>
          </ac:spMkLst>
        </pc:spChg>
      </pc:sldChg>
      <pc:sldChg chg="modSp mod">
        <pc:chgData name="Daisy Hong" userId="852f2fe8-ba51-4773-8c32-260fca1b2ee4" providerId="ADAL" clId="{CA828139-F9AF-41A5-91B1-6E1DF72A1AF2}" dt="2025-10-07T00:22:12.931" v="134" actId="14100"/>
        <pc:sldMkLst>
          <pc:docMk/>
          <pc:sldMk cId="1528495717" sldId="26524"/>
        </pc:sldMkLst>
        <pc:spChg chg="mod">
          <ac:chgData name="Daisy Hong" userId="852f2fe8-ba51-4773-8c32-260fca1b2ee4" providerId="ADAL" clId="{CA828139-F9AF-41A5-91B1-6E1DF72A1AF2}" dt="2025-10-07T00:21:50.280" v="121" actId="1076"/>
          <ac:spMkLst>
            <pc:docMk/>
            <pc:sldMk cId="1528495717" sldId="26524"/>
            <ac:spMk id="6" creationId="{AF4F9B22-077C-9DD3-1963-1FE455A7D29B}"/>
          </ac:spMkLst>
        </pc:spChg>
        <pc:spChg chg="mod">
          <ac:chgData name="Daisy Hong" userId="852f2fe8-ba51-4773-8c32-260fca1b2ee4" providerId="ADAL" clId="{CA828139-F9AF-41A5-91B1-6E1DF72A1AF2}" dt="2025-10-07T00:21:55.697" v="122" actId="1076"/>
          <ac:spMkLst>
            <pc:docMk/>
            <pc:sldMk cId="1528495717" sldId="26524"/>
            <ac:spMk id="8" creationId="{924BE305-2FF8-38A9-EEDA-DA3D05FCAA7D}"/>
          </ac:spMkLst>
        </pc:spChg>
        <pc:spChg chg="mod">
          <ac:chgData name="Daisy Hong" userId="852f2fe8-ba51-4773-8c32-260fca1b2ee4" providerId="ADAL" clId="{CA828139-F9AF-41A5-91B1-6E1DF72A1AF2}" dt="2025-10-07T00:21:29.727" v="118" actId="14100"/>
          <ac:spMkLst>
            <pc:docMk/>
            <pc:sldMk cId="1528495717" sldId="26524"/>
            <ac:spMk id="9" creationId="{7589B836-CA0D-DA47-0365-94163BF19EFE}"/>
          </ac:spMkLst>
        </pc:spChg>
        <pc:spChg chg="mod">
          <ac:chgData name="Daisy Hong" userId="852f2fe8-ba51-4773-8c32-260fca1b2ee4" providerId="ADAL" clId="{CA828139-F9AF-41A5-91B1-6E1DF72A1AF2}" dt="2025-10-03T04:39:20.218" v="27" actId="14100"/>
          <ac:spMkLst>
            <pc:docMk/>
            <pc:sldMk cId="1528495717" sldId="26524"/>
            <ac:spMk id="12" creationId="{C336C3BD-EEA5-4350-ED0A-45DB01A1EE46}"/>
          </ac:spMkLst>
        </pc:spChg>
        <pc:cxnChg chg="mod">
          <ac:chgData name="Daisy Hong" userId="852f2fe8-ba51-4773-8c32-260fca1b2ee4" providerId="ADAL" clId="{CA828139-F9AF-41A5-91B1-6E1DF72A1AF2}" dt="2025-10-07T00:22:12.931" v="134" actId="14100"/>
          <ac:cxnSpMkLst>
            <pc:docMk/>
            <pc:sldMk cId="1528495717" sldId="26524"/>
            <ac:cxnSpMk id="2" creationId="{16DDB968-2D2F-25F9-C44C-2BB8235BB5AB}"/>
          </ac:cxnSpMkLst>
        </pc:cxnChg>
        <pc:cxnChg chg="mod">
          <ac:chgData name="Daisy Hong" userId="852f2fe8-ba51-4773-8c32-260fca1b2ee4" providerId="ADAL" clId="{CA828139-F9AF-41A5-91B1-6E1DF72A1AF2}" dt="2025-10-07T00:22:12.931" v="134" actId="14100"/>
          <ac:cxnSpMkLst>
            <pc:docMk/>
            <pc:sldMk cId="1528495717" sldId="26524"/>
            <ac:cxnSpMk id="5" creationId="{709CB063-38FE-4EDA-78C7-2A5F97A88356}"/>
          </ac:cxnSpMkLst>
        </pc:cxnChg>
      </pc:sldChg>
      <pc:sldChg chg="modSp mod">
        <pc:chgData name="Daisy Hong" userId="852f2fe8-ba51-4773-8c32-260fca1b2ee4" providerId="ADAL" clId="{CA828139-F9AF-41A5-91B1-6E1DF72A1AF2}" dt="2025-10-07T00:22:34.179" v="137" actId="14100"/>
        <pc:sldMkLst>
          <pc:docMk/>
          <pc:sldMk cId="4151967385" sldId="26525"/>
        </pc:sldMkLst>
        <pc:spChg chg="ord">
          <ac:chgData name="Daisy Hong" userId="852f2fe8-ba51-4773-8c32-260fca1b2ee4" providerId="ADAL" clId="{CA828139-F9AF-41A5-91B1-6E1DF72A1AF2}" dt="2025-10-03T04:37:07.396" v="5" actId="13244"/>
          <ac:spMkLst>
            <pc:docMk/>
            <pc:sldMk cId="4151967385" sldId="26525"/>
            <ac:spMk id="3" creationId="{F0FC960D-E9B7-AF38-05A6-9AB9B9055E1F}"/>
          </ac:spMkLst>
        </pc:spChg>
        <pc:spChg chg="mod ord">
          <ac:chgData name="Daisy Hong" userId="852f2fe8-ba51-4773-8c32-260fca1b2ee4" providerId="ADAL" clId="{CA828139-F9AF-41A5-91B1-6E1DF72A1AF2}" dt="2025-10-03T04:39:41.534" v="58" actId="1036"/>
          <ac:spMkLst>
            <pc:docMk/>
            <pc:sldMk cId="4151967385" sldId="26525"/>
            <ac:spMk id="6" creationId="{1A0395B9-7985-0749-83C7-581848C695C5}"/>
          </ac:spMkLst>
        </pc:spChg>
        <pc:spChg chg="mod ord">
          <ac:chgData name="Daisy Hong" userId="852f2fe8-ba51-4773-8c32-260fca1b2ee4" providerId="ADAL" clId="{CA828139-F9AF-41A5-91B1-6E1DF72A1AF2}" dt="2025-10-03T04:39:47.100" v="59" actId="14100"/>
          <ac:spMkLst>
            <pc:docMk/>
            <pc:sldMk cId="4151967385" sldId="26525"/>
            <ac:spMk id="7" creationId="{7DE33CB7-52D7-23CF-BA55-CA4069152482}"/>
          </ac:spMkLst>
        </pc:spChg>
        <pc:spChg chg="mod">
          <ac:chgData name="Daisy Hong" userId="852f2fe8-ba51-4773-8c32-260fca1b2ee4" providerId="ADAL" clId="{CA828139-F9AF-41A5-91B1-6E1DF72A1AF2}" dt="2025-10-03T04:39:41.534" v="58" actId="1036"/>
          <ac:spMkLst>
            <pc:docMk/>
            <pc:sldMk cId="4151967385" sldId="26525"/>
            <ac:spMk id="8" creationId="{82B9397D-EEF2-852D-0B47-43BE1FC055DF}"/>
          </ac:spMkLst>
        </pc:spChg>
        <pc:spChg chg="mod ord">
          <ac:chgData name="Daisy Hong" userId="852f2fe8-ba51-4773-8c32-260fca1b2ee4" providerId="ADAL" clId="{CA828139-F9AF-41A5-91B1-6E1DF72A1AF2}" dt="2025-10-03T04:41:32.634" v="99" actId="14100"/>
          <ac:spMkLst>
            <pc:docMk/>
            <pc:sldMk cId="4151967385" sldId="26525"/>
            <ac:spMk id="9" creationId="{2F5626F4-6AFA-DB00-63E4-BEC72711A931}"/>
          </ac:spMkLst>
        </pc:spChg>
        <pc:spChg chg="mod ord">
          <ac:chgData name="Daisy Hong" userId="852f2fe8-ba51-4773-8c32-260fca1b2ee4" providerId="ADAL" clId="{CA828139-F9AF-41A5-91B1-6E1DF72A1AF2}" dt="2025-10-03T04:39:55.705" v="60" actId="14100"/>
          <ac:spMkLst>
            <pc:docMk/>
            <pc:sldMk cId="4151967385" sldId="26525"/>
            <ac:spMk id="10" creationId="{C3218212-E0F4-EDEF-88A9-DAED0BAC400D}"/>
          </ac:spMkLst>
        </pc:spChg>
        <pc:cxnChg chg="mod ord">
          <ac:chgData name="Daisy Hong" userId="852f2fe8-ba51-4773-8c32-260fca1b2ee4" providerId="ADAL" clId="{CA828139-F9AF-41A5-91B1-6E1DF72A1AF2}" dt="2025-10-07T00:22:34.179" v="137" actId="14100"/>
          <ac:cxnSpMkLst>
            <pc:docMk/>
            <pc:sldMk cId="4151967385" sldId="26525"/>
            <ac:cxnSpMk id="2" creationId="{EC050506-44BE-088D-77F0-32ED49EB6150}"/>
          </ac:cxnSpMkLst>
        </pc:cxnChg>
        <pc:cxnChg chg="mod ord">
          <ac:chgData name="Daisy Hong" userId="852f2fe8-ba51-4773-8c32-260fca1b2ee4" providerId="ADAL" clId="{CA828139-F9AF-41A5-91B1-6E1DF72A1AF2}" dt="2025-10-07T00:22:29.228" v="136" actId="14100"/>
          <ac:cxnSpMkLst>
            <pc:docMk/>
            <pc:sldMk cId="4151967385" sldId="26525"/>
            <ac:cxnSpMk id="5" creationId="{901E5693-1A42-7836-8B4F-E5DCE614AA41}"/>
          </ac:cxnSpMkLst>
        </pc:cxnChg>
      </pc:sldChg>
      <pc:sldChg chg="modSp mod">
        <pc:chgData name="Daisy Hong" userId="852f2fe8-ba51-4773-8c32-260fca1b2ee4" providerId="ADAL" clId="{CA828139-F9AF-41A5-91B1-6E1DF72A1AF2}" dt="2025-10-07T00:22:53.383" v="140" actId="14100"/>
        <pc:sldMkLst>
          <pc:docMk/>
          <pc:sldMk cId="2398871189" sldId="26526"/>
        </pc:sldMkLst>
        <pc:spChg chg="mod">
          <ac:chgData name="Daisy Hong" userId="852f2fe8-ba51-4773-8c32-260fca1b2ee4" providerId="ADAL" clId="{CA828139-F9AF-41A5-91B1-6E1DF72A1AF2}" dt="2025-10-03T04:41:15.715" v="96" actId="1076"/>
          <ac:spMkLst>
            <pc:docMk/>
            <pc:sldMk cId="2398871189" sldId="26526"/>
            <ac:spMk id="6" creationId="{A758A9BC-4D68-64F8-F48E-449AEC2990D4}"/>
          </ac:spMkLst>
        </pc:spChg>
        <pc:spChg chg="mod">
          <ac:chgData name="Daisy Hong" userId="852f2fe8-ba51-4773-8c32-260fca1b2ee4" providerId="ADAL" clId="{CA828139-F9AF-41A5-91B1-6E1DF72A1AF2}" dt="2025-10-03T04:40:53.324" v="84" actId="14100"/>
          <ac:spMkLst>
            <pc:docMk/>
            <pc:sldMk cId="2398871189" sldId="26526"/>
            <ac:spMk id="7" creationId="{E606AF7C-440F-2759-E697-D9F26F3DBCDC}"/>
          </ac:spMkLst>
        </pc:spChg>
        <pc:spChg chg="mod">
          <ac:chgData name="Daisy Hong" userId="852f2fe8-ba51-4773-8c32-260fca1b2ee4" providerId="ADAL" clId="{CA828139-F9AF-41A5-91B1-6E1DF72A1AF2}" dt="2025-10-03T04:41:24.251" v="98" actId="1076"/>
          <ac:spMkLst>
            <pc:docMk/>
            <pc:sldMk cId="2398871189" sldId="26526"/>
            <ac:spMk id="9" creationId="{8CE6D756-05FE-A571-1090-78FC6BF15FA3}"/>
          </ac:spMkLst>
        </pc:spChg>
        <pc:cxnChg chg="mod">
          <ac:chgData name="Daisy Hong" userId="852f2fe8-ba51-4773-8c32-260fca1b2ee4" providerId="ADAL" clId="{CA828139-F9AF-41A5-91B1-6E1DF72A1AF2}" dt="2025-10-07T00:22:53.383" v="140" actId="14100"/>
          <ac:cxnSpMkLst>
            <pc:docMk/>
            <pc:sldMk cId="2398871189" sldId="26526"/>
            <ac:cxnSpMk id="2" creationId="{6C63DEEF-22F8-B29E-E8FE-6A731A4189F2}"/>
          </ac:cxnSpMkLst>
        </pc:cxnChg>
        <pc:cxnChg chg="mod">
          <ac:chgData name="Daisy Hong" userId="852f2fe8-ba51-4773-8c32-260fca1b2ee4" providerId="ADAL" clId="{CA828139-F9AF-41A5-91B1-6E1DF72A1AF2}" dt="2025-10-07T00:22:53.383" v="140" actId="14100"/>
          <ac:cxnSpMkLst>
            <pc:docMk/>
            <pc:sldMk cId="2398871189" sldId="26526"/>
            <ac:cxnSpMk id="5" creationId="{89FEC04D-A3AA-1D8B-0D98-016275AD10A0}"/>
          </ac:cxnSpMkLst>
        </pc:cxnChg>
      </pc:sldChg>
      <pc:sldChg chg="modSp mod">
        <pc:chgData name="Daisy Hong" userId="852f2fe8-ba51-4773-8c32-260fca1b2ee4" providerId="ADAL" clId="{CA828139-F9AF-41A5-91B1-6E1DF72A1AF2}" dt="2025-10-03T04:40:25.598" v="80" actId="408"/>
        <pc:sldMkLst>
          <pc:docMk/>
          <pc:sldMk cId="3425350730" sldId="26527"/>
        </pc:sldMkLst>
        <pc:spChg chg="mod ord">
          <ac:chgData name="Daisy Hong" userId="852f2fe8-ba51-4773-8c32-260fca1b2ee4" providerId="ADAL" clId="{CA828139-F9AF-41A5-91B1-6E1DF72A1AF2}" dt="2025-10-03T04:38:11.657" v="18" actId="13244"/>
          <ac:spMkLst>
            <pc:docMk/>
            <pc:sldMk cId="3425350730" sldId="26527"/>
            <ac:spMk id="2" creationId="{CF608DBC-9CC9-8A13-3D94-0838C8BD4FAE}"/>
          </ac:spMkLst>
        </pc:spChg>
        <pc:cxnChg chg="mod ord">
          <ac:chgData name="Daisy Hong" userId="852f2fe8-ba51-4773-8c32-260fca1b2ee4" providerId="ADAL" clId="{CA828139-F9AF-41A5-91B1-6E1DF72A1AF2}" dt="2025-10-03T04:40:25.598" v="80" actId="408"/>
          <ac:cxnSpMkLst>
            <pc:docMk/>
            <pc:sldMk cId="3425350730" sldId="26527"/>
            <ac:cxnSpMk id="9" creationId="{7FDA2926-1CE3-4C54-C744-74A69DB0831C}"/>
          </ac:cxnSpMkLst>
        </pc:cxnChg>
      </pc:sldChg>
      <pc:sldChg chg="modSp mod">
        <pc:chgData name="Daisy Hong" userId="852f2fe8-ba51-4773-8c32-260fca1b2ee4" providerId="ADAL" clId="{CA828139-F9AF-41A5-91B1-6E1DF72A1AF2}" dt="2025-10-03T04:38:29.350" v="23" actId="13244"/>
        <pc:sldMkLst>
          <pc:docMk/>
          <pc:sldMk cId="3726443738" sldId="26529"/>
        </pc:sldMkLst>
        <pc:spChg chg="mod ord">
          <ac:chgData name="Daisy Hong" userId="852f2fe8-ba51-4773-8c32-260fca1b2ee4" providerId="ADAL" clId="{CA828139-F9AF-41A5-91B1-6E1DF72A1AF2}" dt="2025-10-03T04:38:21.526" v="21" actId="13244"/>
          <ac:spMkLst>
            <pc:docMk/>
            <pc:sldMk cId="3726443738" sldId="26529"/>
            <ac:spMk id="2" creationId="{083DE3E8-BB09-307E-B68E-B78B10FBC7D4}"/>
          </ac:spMkLst>
        </pc:spChg>
        <pc:cxnChg chg="ord">
          <ac:chgData name="Daisy Hong" userId="852f2fe8-ba51-4773-8c32-260fca1b2ee4" providerId="ADAL" clId="{CA828139-F9AF-41A5-91B1-6E1DF72A1AF2}" dt="2025-10-03T04:38:26.491" v="22" actId="13244"/>
          <ac:cxnSpMkLst>
            <pc:docMk/>
            <pc:sldMk cId="3726443738" sldId="26529"/>
            <ac:cxnSpMk id="8" creationId="{F4AA947E-AEC4-2C7A-F342-8A13824D8658}"/>
          </ac:cxnSpMkLst>
        </pc:cxnChg>
        <pc:cxnChg chg="ord">
          <ac:chgData name="Daisy Hong" userId="852f2fe8-ba51-4773-8c32-260fca1b2ee4" providerId="ADAL" clId="{CA828139-F9AF-41A5-91B1-6E1DF72A1AF2}" dt="2025-10-03T04:38:29.350" v="23" actId="13244"/>
          <ac:cxnSpMkLst>
            <pc:docMk/>
            <pc:sldMk cId="3726443738" sldId="26529"/>
            <ac:cxnSpMk id="10" creationId="{433AB868-D71B-A345-4101-25DC85C5EEA2}"/>
          </ac:cxnSpMkLst>
        </pc:cxn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40:26.607" v="1"/>
      <pc:docMkLst>
        <pc:docMk/>
      </pc:docMkLst>
      <pc:sldChg chg="addSp delSp modSp mod">
        <pc:chgData name="Daisy Hong" userId="852f2fe8-ba51-4773-8c32-260fca1b2ee4" providerId="ADAL" clId="{BB608F32-918A-4A14-94F6-A0382153581E}" dt="2025-10-17T02:40:26.607" v="1"/>
        <pc:sldMkLst>
          <pc:docMk/>
          <pc:sldMk cId="2212264922" sldId="26505"/>
        </pc:sldMkLst>
        <pc:picChg chg="add mod">
          <ac:chgData name="Daisy Hong" userId="852f2fe8-ba51-4773-8c32-260fca1b2ee4" providerId="ADAL" clId="{BB608F32-918A-4A14-94F6-A0382153581E}" dt="2025-10-17T02:40:26.607" v="1"/>
          <ac:picMkLst>
            <pc:docMk/>
            <pc:sldMk cId="2212264922" sldId="26505"/>
            <ac:picMk id="4" creationId="{195DC89C-BBC5-BDF6-D5BB-419B01C95C0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D2B3-798F-2E20-F7A7-46E62BF92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7E136-2D5B-E713-B449-CBEAD3106A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13B34-FA0C-90EA-EBDA-DFB35273205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FE21924-52EF-56FE-FC4D-AD8CDF07C41C}"/>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13930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78504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11915-5705-65C0-2FFD-4080DB3FE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DCDEA-3638-5CB8-0109-FCF0CFF5B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5AE6C-B915-635C-2539-4110C645597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2164BE1-B1EA-142F-A368-6750C674532B}"/>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89208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7FFDE-4987-9487-F8A1-79B886C77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27875-694F-1A7A-D75A-427DD35B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420E4A-51F3-7FFA-B98B-A87C86584F8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30E6B9E-D4B4-962B-4FD4-F21E85852EE3}"/>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08605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D3F8-55C9-23B7-B80E-B4BD5F07E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2E179-5E34-2164-8DC4-643268B4F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6D7C3-22D6-B3DC-E0B7-920B0DD7C9A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849AB3F-2F54-7DF3-1FFA-0A6D55CC4845}"/>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043513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hyperlink" Target="https://curriculum.nsw.edu.au/learning-areas/mathematics/mathematics-extension-1-11-12-2024/overview"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learning-areas/mathematics/mathematics-advanced-11-12-2024/overview"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Applying graphing transformations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Unit 4 – graphing </a:t>
            </a:r>
            <a:r>
              <a:rPr lang="en-AU" dirty="0"/>
              <a:t>transformations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11">
            <a:extLst>
              <a:ext uri="{FF2B5EF4-FFF2-40B4-BE49-F238E27FC236}">
                <a16:creationId xmlns:a16="http://schemas.microsoft.com/office/drawing/2014/main" id="{195DC89C-BBC5-BDF6-D5BB-419B01C95C01}"/>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290DC-3B5D-8CA1-3970-C5A2C97FC4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245846-F06D-CB0B-B941-273526975BF1}"/>
              </a:ext>
            </a:extLst>
          </p:cNvPr>
          <p:cNvSpPr>
            <a:spLocks noGrp="1"/>
          </p:cNvSpPr>
          <p:nvPr>
            <p:ph type="title"/>
          </p:nvPr>
        </p:nvSpPr>
        <p:spPr/>
        <p:txBody>
          <a:bodyPr/>
          <a:lstStyle/>
          <a:p>
            <a:r>
              <a:rPr lang="en-AU" dirty="0">
                <a:latin typeface="+mj-lt"/>
              </a:rPr>
              <a:t>Applying transformations (4)</a:t>
            </a:r>
          </a:p>
        </p:txBody>
      </p:sp>
      <p:sp>
        <p:nvSpPr>
          <p:cNvPr id="13" name="Text Placeholder 12">
            <a:extLst>
              <a:ext uri="{FF2B5EF4-FFF2-40B4-BE49-F238E27FC236}">
                <a16:creationId xmlns:a16="http://schemas.microsoft.com/office/drawing/2014/main" id="{88DCEC10-96A2-846B-12D6-CA98412DA15B}"/>
              </a:ext>
            </a:extLst>
          </p:cNvPr>
          <p:cNvSpPr>
            <a:spLocks noGrp="1"/>
          </p:cNvSpPr>
          <p:nvPr>
            <p:ph type="body" sz="quarter" idx="18"/>
          </p:nvPr>
        </p:nvSpPr>
        <p:spPr>
          <a:xfrm>
            <a:off x="360000" y="982520"/>
            <a:ext cx="11483998" cy="356423"/>
          </a:xfrm>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978A64F-2762-6152-8655-C76C40079AB7}"/>
                  </a:ext>
                </a:extLst>
              </p:cNvPr>
              <p:cNvSpPr>
                <a:spLocks noGrp="1"/>
              </p:cNvSpPr>
              <p:nvPr>
                <p:ph type="body" sz="quarter" idx="17"/>
              </p:nvPr>
            </p:nvSpPr>
            <p:spPr/>
            <p:txBody>
              <a:bodyPr/>
              <a:lstStyle/>
              <a:p>
                <a:r>
                  <a:rPr lang="en-AU" dirty="0">
                    <a:latin typeface="+mn-lt"/>
                  </a:rPr>
                  <a:t>The function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𝑥</m:t>
                        </m:r>
                      </m:sup>
                    </m:sSup>
                  </m:oMath>
                </a14:m>
                <a:r>
                  <a:rPr lang="en-AU" dirty="0">
                    <a:latin typeface="+mn-lt"/>
                  </a:rPr>
                  <a:t>, is reflected across the </a:t>
                </a:r>
                <a14:m>
                  <m:oMath xmlns:m="http://schemas.openxmlformats.org/officeDocument/2006/math">
                    <m:r>
                      <a:rPr lang="en-AU" b="0" i="1" smtClean="0">
                        <a:latin typeface="Cambria Math" panose="02040503050406030204" pitchFamily="18" charset="0"/>
                      </a:rPr>
                      <m:t>𝑥</m:t>
                    </m:r>
                  </m:oMath>
                </a14:m>
                <a:r>
                  <a:rPr lang="en-AU" dirty="0">
                    <a:latin typeface="+mn-lt"/>
                  </a:rPr>
                  <a:t>-axis before being vertically dilated by a factor of 0.125 and shifted 4 units up. What is the transformed function?</a:t>
                </a:r>
              </a:p>
            </p:txBody>
          </p:sp>
        </mc:Choice>
        <mc:Fallback xmlns="">
          <p:sp>
            <p:nvSpPr>
              <p:cNvPr id="12" name="Text Placeholder 11">
                <a:extLst>
                  <a:ext uri="{FF2B5EF4-FFF2-40B4-BE49-F238E27FC236}">
                    <a16:creationId xmlns:a16="http://schemas.microsoft.com/office/drawing/2014/main" id="{9978A64F-2762-6152-8655-C76C40079AB7}"/>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D7877C-F821-0B89-2902-92DF81F9D1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cxnSp>
        <p:nvCxnSpPr>
          <p:cNvPr id="5" name="Straight Connector 4">
            <a:extLst>
              <a:ext uri="{FF2B5EF4-FFF2-40B4-BE49-F238E27FC236}">
                <a16:creationId xmlns:a16="http://schemas.microsoft.com/office/drawing/2014/main" id="{89FEC04D-A3AA-1D8B-0D98-016275AD10A0}"/>
              </a:ext>
              <a:ext uri="{C183D7F6-B498-43B3-948B-1728B52AA6E4}">
                <adec:decorative xmlns:adec="http://schemas.microsoft.com/office/drawing/2017/decorative" val="1"/>
              </a:ext>
            </a:extLst>
          </p:cNvPr>
          <p:cNvCxnSpPr>
            <a:cxnSpLocks/>
          </p:cNvCxnSpPr>
          <p:nvPr/>
        </p:nvCxnSpPr>
        <p:spPr>
          <a:xfrm>
            <a:off x="4173142" y="2753248"/>
            <a:ext cx="0" cy="3432688"/>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58A9BC-4D68-64F8-F48E-449AEC2990D4}"/>
                  </a:ext>
                </a:extLst>
              </p:cNvPr>
              <p:cNvSpPr txBox="1"/>
              <p:nvPr/>
            </p:nvSpPr>
            <p:spPr>
              <a:xfrm>
                <a:off x="368340" y="2625772"/>
                <a:ext cx="3645567" cy="3560163"/>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m:rPr>
                          <m:nor/>
                        </m:rPr>
                        <a:rPr lang="en-AU" sz="2000" dirty="0" smtClean="0">
                          <a:latin typeface="+mj-lt"/>
                        </a:rPr>
                        <m:t>Reflect</m:t>
                      </m:r>
                      <m:r>
                        <m:rPr>
                          <m:nor/>
                        </m:rPr>
                        <a:rPr lang="en-AU" sz="2000" dirty="0" smtClean="0">
                          <a:latin typeface="+mj-lt"/>
                        </a:rPr>
                        <m:t> </m:t>
                      </m:r>
                      <m:r>
                        <m:rPr>
                          <m:nor/>
                        </m:rPr>
                        <a:rPr lang="en-AU" sz="2000" dirty="0" smtClean="0">
                          <a:latin typeface="+mj-lt"/>
                        </a:rPr>
                        <m:t>across</m:t>
                      </m:r>
                      <m:r>
                        <m:rPr>
                          <m:nor/>
                        </m:rPr>
                        <a:rPr lang="en-AU" sz="2000" dirty="0" smtClean="0">
                          <a:latin typeface="+mj-lt"/>
                        </a:rPr>
                        <m:t> </m:t>
                      </m:r>
                      <m:r>
                        <a:rPr lang="en-AU" sz="2000" i="1">
                          <a:latin typeface="Cambria Math" panose="02040503050406030204" pitchFamily="18" charset="0"/>
                        </a:rPr>
                        <m:t>𝑥</m:t>
                      </m:r>
                      <m:r>
                        <m:rPr>
                          <m:nor/>
                        </m:rPr>
                        <a:rPr lang="en-AU" sz="2000" dirty="0">
                          <a:latin typeface="+mj-lt"/>
                        </a:rPr>
                        <m:t>−</m:t>
                      </m:r>
                      <m:r>
                        <m:rPr>
                          <m:nor/>
                        </m:rPr>
                        <a:rPr lang="en-AU" sz="2000" dirty="0">
                          <a:latin typeface="+mj-lt"/>
                        </a:rPr>
                        <m:t>axis</m:t>
                      </m:r>
                      <m:r>
                        <a:rPr lang="en-AU" sz="2000" i="1" dirty="0">
                          <a:latin typeface="Cambria Math" panose="02040503050406030204" pitchFamily="18" charset="0"/>
                        </a:rPr>
                        <m:t>:</m:t>
                      </m:r>
                      <m:r>
                        <a:rPr lang="en-AU" sz="2000" i="1">
                          <a:latin typeface="Cambria Math" panose="02040503050406030204" pitchFamily="18" charset="0"/>
                        </a:rPr>
                        <m:t>𝑦</m:t>
                      </m:r>
                      <m:r>
                        <a:rPr lang="en-AU" sz="2000" i="1">
                          <a:latin typeface="Cambria Math" panose="02040503050406030204" pitchFamily="18" charset="0"/>
                        </a:rPr>
                        <m:t>→−</m:t>
                      </m:r>
                      <m:r>
                        <a:rPr lang="en-AU" sz="2000" i="1">
                          <a:latin typeface="Cambria Math" panose="02040503050406030204" pitchFamily="18" charset="0"/>
                        </a:rPr>
                        <m:t>𝑦</m:t>
                      </m:r>
                    </m:oMath>
                  </m:oMathPara>
                </a14:m>
                <a:endParaRPr lang="en-AU" sz="2000" i="0" dirty="0">
                  <a:latin typeface="+mj-lt"/>
                </a:endParaRPr>
              </a:p>
              <a:p>
                <a:pPr>
                  <a:lnSpc>
                    <a:spcPct val="150000"/>
                  </a:lnSpc>
                </a:pPr>
                <a14:m>
                  <m:oMathPara xmlns:m="http://schemas.openxmlformats.org/officeDocument/2006/math">
                    <m:oMathParaPr>
                      <m:jc m:val="left"/>
                    </m:oMathParaPr>
                    <m:oMath xmlns:m="http://schemas.openxmlformats.org/officeDocument/2006/math">
                      <m:r>
                        <m:rPr>
                          <m:nor/>
                        </m:rPr>
                        <a:rPr lang="en-AU" sz="2000" dirty="0">
                          <a:latin typeface="+mj-lt"/>
                        </a:rPr>
                        <m:t>Vertically</m:t>
                      </m:r>
                      <m:r>
                        <m:rPr>
                          <m:nor/>
                        </m:rPr>
                        <a:rPr lang="en-AU" sz="2000" dirty="0">
                          <a:latin typeface="+mj-lt"/>
                        </a:rPr>
                        <m:t> </m:t>
                      </m:r>
                      <m:r>
                        <m:rPr>
                          <m:nor/>
                        </m:rPr>
                        <a:rPr lang="en-AU" sz="2000" dirty="0">
                          <a:latin typeface="+mj-lt"/>
                        </a:rPr>
                        <m:t>dilate</m:t>
                      </m:r>
                      <m:r>
                        <m:rPr>
                          <m:nor/>
                        </m:rPr>
                        <a:rPr lang="en-AU" sz="2000" dirty="0">
                          <a:latin typeface="+mj-lt"/>
                        </a:rPr>
                        <m:t>: </m:t>
                      </m:r>
                      <m:r>
                        <a:rPr lang="en-AU" sz="2000" i="1" dirty="0">
                          <a:latin typeface="Cambria Math" panose="02040503050406030204" pitchFamily="18" charset="0"/>
                        </a:rPr>
                        <m:t>𝑦</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𝑦</m:t>
                          </m:r>
                        </m:num>
                        <m:den>
                          <m:r>
                            <a:rPr lang="en-AU" sz="2000" i="1">
                              <a:latin typeface="Cambria Math" panose="02040503050406030204" pitchFamily="18" charset="0"/>
                            </a:rPr>
                            <m:t>0.125</m:t>
                          </m:r>
                        </m:den>
                      </m:f>
                      <m:r>
                        <a:rPr lang="en-AU" sz="2000" i="1">
                          <a:latin typeface="Cambria Math" panose="02040503050406030204" pitchFamily="18" charset="0"/>
                        </a:rPr>
                        <m:t>=8</m:t>
                      </m:r>
                      <m:r>
                        <a:rPr lang="en-AU" sz="2000" i="1">
                          <a:latin typeface="Cambria Math" panose="02040503050406030204" pitchFamily="18" charset="0"/>
                        </a:rPr>
                        <m:t>𝑦</m:t>
                      </m:r>
                    </m:oMath>
                  </m:oMathPara>
                </a14:m>
                <a:endParaRPr lang="en-AU" sz="2000" dirty="0"/>
              </a:p>
              <a:p>
                <a:pPr>
                  <a:lnSpc>
                    <a:spcPct val="150000"/>
                  </a:lnSpc>
                </a:pPr>
                <a14:m>
                  <m:oMathPara xmlns:m="http://schemas.openxmlformats.org/officeDocument/2006/math">
                    <m:oMathParaPr>
                      <m:jc m:val="left"/>
                    </m:oMathParaPr>
                    <m:oMath xmlns:m="http://schemas.openxmlformats.org/officeDocument/2006/math">
                      <m:r>
                        <m:rPr>
                          <m:nor/>
                        </m:rPr>
                        <a:rPr lang="en-AU" sz="2000" i="0" dirty="0" smtClean="0">
                          <a:latin typeface="+mj-lt"/>
                        </a:rPr>
                        <m:t>Translate</m:t>
                      </m:r>
                      <m:r>
                        <m:rPr>
                          <m:nor/>
                        </m:rPr>
                        <a:rPr lang="en-AU" sz="2000" i="0" dirty="0" smtClean="0">
                          <a:latin typeface="+mj-lt"/>
                        </a:rPr>
                        <m:t>: </m:t>
                      </m:r>
                      <m:r>
                        <a:rPr lang="en-AU" sz="2000" b="0" i="1" dirty="0" smtClean="0">
                          <a:latin typeface="Cambria Math" panose="02040503050406030204" pitchFamily="18" charset="0"/>
                        </a:rPr>
                        <m:t>𝑦</m:t>
                      </m:r>
                      <m:r>
                        <a:rPr lang="en-AU" sz="2000" i="1">
                          <a:latin typeface="Cambria Math" panose="02040503050406030204" pitchFamily="18" charset="0"/>
                        </a:rPr>
                        <m:t> →</m:t>
                      </m:r>
                      <m:r>
                        <a:rPr lang="en-AU" sz="2000" b="0" i="1" smtClean="0">
                          <a:latin typeface="Cambria Math" panose="02040503050406030204" pitchFamily="18" charset="0"/>
                        </a:rPr>
                        <m:t>𝑦</m:t>
                      </m:r>
                      <m:r>
                        <a:rPr lang="en-AU" sz="2000" b="0" i="1" smtClean="0">
                          <a:latin typeface="Cambria Math" panose="02040503050406030204" pitchFamily="18" charset="0"/>
                        </a:rPr>
                        <m:t>−4</m:t>
                      </m:r>
                    </m:oMath>
                  </m:oMathPara>
                </a14:m>
                <a:endParaRPr lang="en-AU" sz="2000" dirty="0"/>
              </a:p>
              <a:p>
                <a:pPr>
                  <a:lnSpc>
                    <a:spcPct val="150000"/>
                  </a:lnSpc>
                </a:pPr>
                <a:br>
                  <a:rPr lang="en-AU" sz="1800" b="0" dirty="0"/>
                </a:br>
                <a:endParaRPr lang="en-AU" sz="1800" dirty="0"/>
              </a:p>
            </p:txBody>
          </p:sp>
        </mc:Choice>
        <mc:Fallback xmlns="">
          <p:sp>
            <p:nvSpPr>
              <p:cNvPr id="6" name="TextBox 5">
                <a:extLst>
                  <a:ext uri="{FF2B5EF4-FFF2-40B4-BE49-F238E27FC236}">
                    <a16:creationId xmlns:a16="http://schemas.microsoft.com/office/drawing/2014/main" id="{A758A9BC-4D68-64F8-F48E-449AEC2990D4}"/>
                  </a:ext>
                </a:extLst>
              </p:cNvPr>
              <p:cNvSpPr txBox="1">
                <a:spLocks noRot="1" noChangeAspect="1" noMove="1" noResize="1" noEditPoints="1" noAdjustHandles="1" noChangeArrowheads="1" noChangeShapeType="1" noTextEdit="1"/>
              </p:cNvSpPr>
              <p:nvPr/>
            </p:nvSpPr>
            <p:spPr>
              <a:xfrm>
                <a:off x="368340" y="2625772"/>
                <a:ext cx="3645567" cy="3560163"/>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E6D756-05FE-A571-1090-78FC6BF15FA3}"/>
                  </a:ext>
                </a:extLst>
              </p:cNvPr>
              <p:cNvSpPr txBox="1"/>
              <p:nvPr/>
            </p:nvSpPr>
            <p:spPr>
              <a:xfrm>
                <a:off x="4671591" y="2638973"/>
                <a:ext cx="2642717" cy="3560163"/>
              </a:xfrm>
              <a:prstGeom prst="rect">
                <a:avLst/>
              </a:prstGeom>
              <a:noFill/>
            </p:spPr>
            <p:txBody>
              <a:bodyPr wrap="square" lIns="0" tIns="0" rIns="0" bIns="0" rtlCol="0">
                <a:noAutofit/>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en-AU" sz="2000" dirty="0" smtClean="0">
                          <a:latin typeface="+mj-lt"/>
                        </a:rPr>
                        <m:t>Reflection</m:t>
                      </m:r>
                      <m:r>
                        <m:rPr>
                          <m:nor/>
                        </m:rPr>
                        <a:rPr lang="en-AU" sz="2000" dirty="0" smtClean="0">
                          <a:latin typeface="+mj-lt"/>
                        </a:rPr>
                        <m:t>: </m:t>
                      </m:r>
                      <m:r>
                        <a:rPr lang="en-AU" sz="2000" b="0" i="1" dirty="0" smtClean="0">
                          <a:latin typeface="Cambria Math" panose="02040503050406030204" pitchFamily="18" charset="0"/>
                        </a:rPr>
                        <m:t>−</m:t>
                      </m:r>
                      <m:r>
                        <a:rPr lang="en-AU" sz="2000" i="1">
                          <a:latin typeface="Cambria Math" panose="02040503050406030204" pitchFamily="18" charset="0"/>
                        </a:rPr>
                        <m:t>𝑦</m:t>
                      </m:r>
                      <m:r>
                        <m:rPr>
                          <m:aln/>
                        </m:rPr>
                        <a:rPr lang="en-AU" sz="2000" i="1">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2</m:t>
                          </m:r>
                        </m:e>
                        <m:sup>
                          <m:r>
                            <a:rPr lang="en-AU" sz="2000" b="0" i="1" smtClean="0">
                              <a:latin typeface="Cambria Math" panose="02040503050406030204" pitchFamily="18" charset="0"/>
                            </a:rPr>
                            <m:t>𝑥</m:t>
                          </m:r>
                        </m:sup>
                      </m:sSup>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2</m:t>
                          </m:r>
                        </m:e>
                        <m:sup>
                          <m:r>
                            <a:rPr lang="en-AU" sz="2000" b="0" i="1" smtClean="0">
                              <a:latin typeface="Cambria Math" panose="02040503050406030204" pitchFamily="18" charset="0"/>
                            </a:rPr>
                            <m:t>𝑥</m:t>
                          </m:r>
                        </m:sup>
                      </m:sSup>
                    </m:oMath>
                  </m:oMathPara>
                </a14:m>
                <a:endParaRPr lang="en-AU" sz="2000" i="1" dirty="0">
                  <a:latin typeface="Cambria Math" panose="02040503050406030204" pitchFamily="18"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en-AU" sz="2000">
                          <a:latin typeface="+mj-lt"/>
                        </a:rPr>
                        <m:t>Dilation</m:t>
                      </m:r>
                      <m:r>
                        <m:rPr>
                          <m:nor/>
                        </m:rPr>
                        <a:rPr lang="en-AU" sz="2000">
                          <a:latin typeface="+mj-lt"/>
                        </a:rPr>
                        <m:t>:</m:t>
                      </m:r>
                      <m:r>
                        <a:rPr lang="en-AU" sz="2000" i="1">
                          <a:latin typeface="Cambria Math" panose="02040503050406030204" pitchFamily="18" charset="0"/>
                        </a:rPr>
                        <m:t> 8</m:t>
                      </m:r>
                      <m:r>
                        <a:rPr lang="en-AU" sz="2000" i="1">
                          <a:latin typeface="Cambria Math" panose="02040503050406030204" pitchFamily="18" charset="0"/>
                        </a:rPr>
                        <m:t>𝑦</m:t>
                      </m:r>
                      <m:r>
                        <m:rPr>
                          <m:aln/>
                        </m:rPr>
                        <a:rPr lang="en-AU" sz="2000" i="1">
                          <a:latin typeface="Cambria Math" panose="02040503050406030204" pitchFamily="18" charset="0"/>
                        </a:rPr>
                        <m:t>=</m:t>
                      </m:r>
                      <m:r>
                        <a:rPr lang="en-AU" sz="2000" b="0" i="1" smtClean="0">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2</m:t>
                          </m:r>
                        </m:e>
                        <m:sup>
                          <m:r>
                            <a:rPr lang="en-AU" sz="2000" i="1">
                              <a:latin typeface="Cambria Math" panose="02040503050406030204" pitchFamily="18" charset="0"/>
                            </a:rPr>
                            <m:t>𝑥</m:t>
                          </m:r>
                        </m:sup>
                      </m:sSup>
                    </m:oMath>
                    <m:oMath xmlns:m="http://schemas.openxmlformats.org/officeDocument/2006/math">
                      <m:r>
                        <a:rPr lang="en-AU" sz="2000" i="1">
                          <a:latin typeface="Cambria Math" panose="02040503050406030204" pitchFamily="18" charset="0"/>
                        </a:rPr>
                        <m:t>𝑦</m:t>
                      </m:r>
                      <m:r>
                        <m:rPr>
                          <m:aln/>
                        </m:rPr>
                        <a:rPr lang="en-AU" sz="2000" i="1">
                          <a:latin typeface="Cambria Math" panose="02040503050406030204" pitchFamily="18" charset="0"/>
                        </a:rPr>
                        <m:t>=</m:t>
                      </m:r>
                      <m:r>
                        <a:rPr lang="en-AU" sz="2000" b="0" i="1" smtClean="0">
                          <a:latin typeface="Cambria Math" panose="02040503050406030204" pitchFamily="18" charset="0"/>
                        </a:rPr>
                        <m:t>−</m:t>
                      </m:r>
                      <m:f>
                        <m:fPr>
                          <m:ctrlPr>
                            <a:rPr lang="en-AU" sz="2000" i="1">
                              <a:latin typeface="Cambria Math" panose="02040503050406030204" pitchFamily="18" charset="0"/>
                            </a:rPr>
                          </m:ctrlPr>
                        </m:fPr>
                        <m:num>
                          <m:sSup>
                            <m:sSupPr>
                              <m:ctrlPr>
                                <a:rPr lang="en-AU" sz="2000" i="1">
                                  <a:latin typeface="Cambria Math" panose="02040503050406030204" pitchFamily="18" charset="0"/>
                                </a:rPr>
                              </m:ctrlPr>
                            </m:sSupPr>
                            <m:e>
                              <m:r>
                                <a:rPr lang="en-AU" sz="2000" i="1">
                                  <a:latin typeface="Cambria Math" panose="02040503050406030204" pitchFamily="18" charset="0"/>
                                </a:rPr>
                                <m:t>2</m:t>
                              </m:r>
                            </m:e>
                            <m:sup>
                              <m:r>
                                <a:rPr lang="en-AU" sz="2000" i="1">
                                  <a:latin typeface="Cambria Math" panose="02040503050406030204" pitchFamily="18" charset="0"/>
                                </a:rPr>
                                <m:t>𝑥</m:t>
                              </m:r>
                            </m:sup>
                          </m:sSup>
                        </m:num>
                        <m:den>
                          <m:r>
                            <a:rPr lang="en-AU" sz="2000" i="1">
                              <a:latin typeface="Cambria Math" panose="02040503050406030204" pitchFamily="18" charset="0"/>
                            </a:rPr>
                            <m:t>8</m:t>
                          </m:r>
                        </m:den>
                      </m:f>
                    </m:oMath>
                  </m:oMathPara>
                </a14:m>
                <a:endParaRPr lang="en-AU" sz="2000" dirty="0"/>
              </a:p>
              <a:p>
                <a:pPr algn="l">
                  <a:lnSpc>
                    <a:spcPct val="150000"/>
                  </a:lnSpc>
                  <a:spcBef>
                    <a:spcPts val="600"/>
                  </a:spcBef>
                  <a:spcAft>
                    <a:spcPts val="600"/>
                  </a:spcAft>
                </a:pPr>
                <a:br>
                  <a:rPr lang="en-AU" sz="1800" b="0" dirty="0"/>
                </a:br>
                <a:endParaRPr lang="en-AU" sz="1800" dirty="0"/>
              </a:p>
            </p:txBody>
          </p:sp>
        </mc:Choice>
        <mc:Fallback xmlns="">
          <p:sp>
            <p:nvSpPr>
              <p:cNvPr id="9" name="TextBox 8">
                <a:extLst>
                  <a:ext uri="{FF2B5EF4-FFF2-40B4-BE49-F238E27FC236}">
                    <a16:creationId xmlns:a16="http://schemas.microsoft.com/office/drawing/2014/main" id="{8CE6D756-05FE-A571-1090-78FC6BF15FA3}"/>
                  </a:ext>
                </a:extLst>
              </p:cNvPr>
              <p:cNvSpPr txBox="1">
                <a:spLocks noRot="1" noChangeAspect="1" noMove="1" noResize="1" noEditPoints="1" noAdjustHandles="1" noChangeArrowheads="1" noChangeShapeType="1" noTextEdit="1"/>
              </p:cNvSpPr>
              <p:nvPr/>
            </p:nvSpPr>
            <p:spPr>
              <a:xfrm>
                <a:off x="4671591" y="2638973"/>
                <a:ext cx="2642717" cy="3560163"/>
              </a:xfrm>
              <a:prstGeom prst="rect">
                <a:avLst/>
              </a:prstGeom>
              <a:blipFill>
                <a:blip r:embed="rId5"/>
                <a:stretch>
                  <a:fillRect/>
                </a:stretch>
              </a:blipFill>
            </p:spPr>
            <p:txBody>
              <a:bodyPr/>
              <a:lstStyle/>
              <a:p>
                <a:r>
                  <a:rPr lang="en-AU">
                    <a:noFill/>
                  </a:rPr>
                  <a:t> </a:t>
                </a:r>
              </a:p>
            </p:txBody>
          </p:sp>
        </mc:Fallback>
      </mc:AlternateContent>
      <p:cxnSp>
        <p:nvCxnSpPr>
          <p:cNvPr id="2" name="Straight Connector 1">
            <a:extLst>
              <a:ext uri="{FF2B5EF4-FFF2-40B4-BE49-F238E27FC236}">
                <a16:creationId xmlns:a16="http://schemas.microsoft.com/office/drawing/2014/main" id="{6C63DEEF-22F8-B29E-E8FE-6A731A4189F2}"/>
              </a:ext>
              <a:ext uri="{C183D7F6-B498-43B3-948B-1728B52AA6E4}">
                <adec:decorative xmlns:adec="http://schemas.microsoft.com/office/drawing/2017/decorative" val="1"/>
              </a:ext>
            </a:extLst>
          </p:cNvPr>
          <p:cNvCxnSpPr>
            <a:cxnSpLocks/>
          </p:cNvCxnSpPr>
          <p:nvPr/>
        </p:nvCxnSpPr>
        <p:spPr>
          <a:xfrm>
            <a:off x="7812756" y="2753248"/>
            <a:ext cx="0" cy="3432688"/>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06AF7C-440F-2759-E697-D9F26F3DBCDC}"/>
                  </a:ext>
                </a:extLst>
              </p:cNvPr>
              <p:cNvSpPr txBox="1"/>
              <p:nvPr/>
            </p:nvSpPr>
            <p:spPr>
              <a:xfrm>
                <a:off x="8034466" y="2625773"/>
                <a:ext cx="3552254" cy="3560163"/>
              </a:xfrm>
              <a:prstGeom prst="rect">
                <a:avLst/>
              </a:prstGeom>
              <a:noFill/>
            </p:spPr>
            <p:txBody>
              <a:bodyPr wrap="square" lIns="0" tIns="0" rIns="0" bIns="0" rtlCol="0">
                <a:noAutofit/>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en-AU" sz="2000" b="0" i="0" smtClean="0">
                          <a:latin typeface="+mj-lt"/>
                        </a:rPr>
                        <m:t>Translation</m:t>
                      </m:r>
                      <m:r>
                        <m:rPr>
                          <m:nor/>
                        </m:rPr>
                        <a:rPr lang="en-AU" sz="2000" b="0" i="0" smtClean="0">
                          <a:latin typeface="+mj-lt"/>
                        </a:rPr>
                        <m:t>:</m:t>
                      </m:r>
                      <m:r>
                        <a:rPr lang="en-AU" sz="2000" b="0" i="1" smtClean="0">
                          <a:latin typeface="Cambria Math" panose="02040503050406030204" pitchFamily="18" charset="0"/>
                        </a:rPr>
                        <m:t> </m:t>
                      </m:r>
                      <m:r>
                        <a:rPr lang="en-AU" sz="2000" b="0" i="1" smtClean="0">
                          <a:latin typeface="Cambria Math" panose="02040503050406030204" pitchFamily="18" charset="0"/>
                        </a:rPr>
                        <m:t>𝑦</m:t>
                      </m:r>
                      <m:r>
                        <a:rPr lang="en-AU" sz="2000" b="0" i="1" smtClean="0">
                          <a:latin typeface="Cambria Math" panose="02040503050406030204" pitchFamily="18" charset="0"/>
                        </a:rPr>
                        <m:t>−4</m:t>
                      </m:r>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2</m:t>
                              </m:r>
                            </m:e>
                            <m:sup>
                              <m:r>
                                <a:rPr lang="en-AU" sz="2000" b="0" i="1" smtClean="0">
                                  <a:latin typeface="Cambria Math" panose="02040503050406030204" pitchFamily="18" charset="0"/>
                                </a:rPr>
                                <m:t>𝑥</m:t>
                              </m:r>
                            </m:sup>
                          </m:sSup>
                        </m:num>
                        <m:den>
                          <m:r>
                            <a:rPr lang="en-AU" sz="2000" b="0" i="1" smtClean="0">
                              <a:latin typeface="Cambria Math" panose="02040503050406030204" pitchFamily="18" charset="0"/>
                            </a:rPr>
                            <m:t>8</m:t>
                          </m:r>
                        </m:den>
                      </m:f>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r>
                        <a:rPr lang="en-AU" sz="2000" b="0" i="1" smtClean="0">
                          <a:latin typeface="Cambria Math" panose="02040503050406030204" pitchFamily="18" charset="0"/>
                        </a:rPr>
                        <m:t>4−</m:t>
                      </m:r>
                      <m:f>
                        <m:fPr>
                          <m:ctrlPr>
                            <a:rPr lang="en-AU" sz="2000" b="0" i="1" smtClean="0">
                              <a:latin typeface="Cambria Math" panose="02040503050406030204" pitchFamily="18" charset="0"/>
                            </a:rPr>
                          </m:ctrlPr>
                        </m:fPr>
                        <m:num>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2</m:t>
                              </m:r>
                            </m:e>
                            <m:sup>
                              <m:r>
                                <a:rPr lang="en-AU" sz="2000" b="0" i="1" smtClean="0">
                                  <a:latin typeface="Cambria Math" panose="02040503050406030204" pitchFamily="18" charset="0"/>
                                </a:rPr>
                                <m:t>𝑥</m:t>
                              </m:r>
                            </m:sup>
                          </m:sSup>
                        </m:num>
                        <m:den>
                          <m:r>
                            <a:rPr lang="en-AU" sz="2000" b="0" i="1" smtClean="0">
                              <a:latin typeface="Cambria Math" panose="02040503050406030204" pitchFamily="18" charset="0"/>
                            </a:rPr>
                            <m:t>8</m:t>
                          </m:r>
                        </m:den>
                      </m:f>
                    </m:oMath>
                  </m:oMathPara>
                </a14:m>
                <a:endParaRPr lang="en-AU" sz="2000" b="0" dirty="0"/>
              </a:p>
              <a:p>
                <a:pPr algn="l">
                  <a:lnSpc>
                    <a:spcPct val="150000"/>
                  </a:lnSpc>
                  <a:spcBef>
                    <a:spcPts val="600"/>
                  </a:spcBef>
                  <a:spcAft>
                    <a:spcPts val="600"/>
                  </a:spcAft>
                </a:pPr>
                <a:br>
                  <a:rPr lang="en-AU" sz="1800" b="0" dirty="0"/>
                </a:br>
                <a:endParaRPr lang="en-AU" sz="1800" dirty="0"/>
              </a:p>
            </p:txBody>
          </p:sp>
        </mc:Choice>
        <mc:Fallback xmlns="">
          <p:sp>
            <p:nvSpPr>
              <p:cNvPr id="7" name="TextBox 6">
                <a:extLst>
                  <a:ext uri="{FF2B5EF4-FFF2-40B4-BE49-F238E27FC236}">
                    <a16:creationId xmlns:a16="http://schemas.microsoft.com/office/drawing/2014/main" id="{E606AF7C-440F-2759-E697-D9F26F3DBCDC}"/>
                  </a:ext>
                </a:extLst>
              </p:cNvPr>
              <p:cNvSpPr txBox="1">
                <a:spLocks noRot="1" noChangeAspect="1" noMove="1" noResize="1" noEditPoints="1" noAdjustHandles="1" noChangeArrowheads="1" noChangeShapeType="1" noTextEdit="1"/>
              </p:cNvSpPr>
              <p:nvPr/>
            </p:nvSpPr>
            <p:spPr>
              <a:xfrm>
                <a:off x="8034466" y="2625773"/>
                <a:ext cx="3552254" cy="3560163"/>
              </a:xfrm>
              <a:prstGeom prst="rect">
                <a:avLst/>
              </a:prstGeom>
              <a:blipFill>
                <a:blip r:embed="rId6"/>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39887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HSC-style question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60000" y="1082040"/>
                <a:ext cx="11484000" cy="5292881"/>
              </a:xfrm>
            </p:spPr>
            <p:txBody>
              <a:bodyPr/>
              <a:lstStyle/>
              <a:p>
                <a:r>
                  <a:rPr lang="en-AU" dirty="0">
                    <a:latin typeface="+mn-lt"/>
                  </a:rPr>
                  <a:t>Let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a14:m>
                <a:r>
                  <a:rPr lang="en-AU" dirty="0">
                    <a:latin typeface="+mn-lt"/>
                  </a:rPr>
                  <a:t> and </a:t>
                </a:r>
                <a14:m>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a14:m>
                <a:r>
                  <a:rPr lang="en-AU" dirty="0">
                    <a:latin typeface="+mn-lt"/>
                  </a:rPr>
                  <a:t>.</a:t>
                </a:r>
              </a:p>
              <a:p>
                <a:pPr marL="457200" indent="-457200">
                  <a:buFont typeface="+mj-lt"/>
                  <a:buAutoNum type="alphaLcParenR"/>
                </a:pPr>
                <a:r>
                  <a:rPr lang="en-AU" dirty="0">
                    <a:latin typeface="+mn-lt"/>
                  </a:rPr>
                  <a:t>The graphs of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and </a:t>
                </a:r>
                <a14:m>
                  <m:oMath xmlns:m="http://schemas.openxmlformats.org/officeDocument/2006/math">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have a common </a:t>
                </a:r>
                <a14:m>
                  <m:oMath xmlns:m="http://schemas.openxmlformats.org/officeDocument/2006/math">
                    <m:r>
                      <a:rPr lang="en-AU" b="0" i="1" smtClean="0">
                        <a:latin typeface="Cambria Math" panose="02040503050406030204" pitchFamily="18" charset="0"/>
                      </a:rPr>
                      <m:t>𝑥</m:t>
                    </m:r>
                  </m:oMath>
                </a14:m>
                <a:r>
                  <a:rPr lang="en-AU" dirty="0">
                    <a:latin typeface="+mn-lt"/>
                  </a:rPr>
                  <a:t>-intercept at </a:t>
                </a:r>
                <a14:m>
                  <m:oMath xmlns:m="http://schemas.openxmlformats.org/officeDocument/2006/math">
                    <m:r>
                      <a:rPr lang="en-AU" b="0" i="1" smtClean="0">
                        <a:latin typeface="Cambria Math" panose="02040503050406030204" pitchFamily="18" charset="0"/>
                      </a:rPr>
                      <m:t>(2,0)</m:t>
                    </m:r>
                  </m:oMath>
                </a14:m>
                <a:r>
                  <a:rPr lang="en-AU" dirty="0">
                    <a:latin typeface="+mn-lt"/>
                  </a:rPr>
                  <a:t>.</a:t>
                </a:r>
              </a:p>
              <a:p>
                <a:pPr defTabSz="449263"/>
                <a:r>
                  <a:rPr lang="en-AU" dirty="0">
                    <a:latin typeface="+mn-lt"/>
                  </a:rPr>
                  <a:t>	Find the coordinates of the other </a:t>
                </a:r>
                <a14:m>
                  <m:oMath xmlns:m="http://schemas.openxmlformats.org/officeDocument/2006/math">
                    <m:r>
                      <a:rPr lang="en-AU" b="0" i="1" smtClean="0">
                        <a:latin typeface="Cambria Math" panose="02040503050406030204" pitchFamily="18" charset="0"/>
                      </a:rPr>
                      <m:t>𝑥</m:t>
                    </m:r>
                  </m:oMath>
                </a14:m>
                <a:r>
                  <a:rPr lang="en-AU" dirty="0">
                    <a:latin typeface="+mn-lt"/>
                  </a:rPr>
                  <a:t>-intercept of the graph of </a:t>
                </a:r>
                <a14:m>
                  <m:oMath xmlns:m="http://schemas.openxmlformats.org/officeDocument/2006/math">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a:t>
                </a:r>
              </a:p>
              <a:p>
                <a:pPr marL="457200" indent="-457200">
                  <a:buFont typeface="+mj-lt"/>
                  <a:buAutoNum type="alphaLcParenR" startAt="2"/>
                </a:pPr>
                <a:r>
                  <a:rPr lang="en-AU" dirty="0">
                    <a:latin typeface="+mn-lt"/>
                  </a:rPr>
                  <a:t>Let the graph of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be a transformation of the graph of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where the transformations have been applied in the following order:</a:t>
                </a:r>
              </a:p>
              <a:p>
                <a:pPr marL="817200" lvl="4" indent="-457200"/>
                <a:r>
                  <a:rPr lang="en-AU" sz="2000" dirty="0">
                    <a:latin typeface="+mn-lt"/>
                  </a:rPr>
                  <a:t>horizontal dilation by a factor of </a:t>
                </a:r>
                <a14:m>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oMath>
                </a14:m>
                <a:endParaRPr lang="en-AU" dirty="0">
                  <a:latin typeface="+mn-lt"/>
                </a:endParaRPr>
              </a:p>
              <a:p>
                <a:pPr marL="817200" lvl="4" indent="-457200"/>
                <a:r>
                  <a:rPr lang="en-AU" sz="2000" dirty="0">
                    <a:latin typeface="+mn-lt"/>
                  </a:rPr>
                  <a:t>translation by two units to the right.</a:t>
                </a:r>
              </a:p>
              <a:p>
                <a:pPr lvl="3" indent="0" defTabSz="449263">
                  <a:buNone/>
                </a:pPr>
                <a:r>
                  <a:rPr lang="en-AU" sz="2000" dirty="0">
                    <a:latin typeface="+mn-lt"/>
                  </a:rPr>
                  <a:t>	State the equation of </a:t>
                </a:r>
                <a14:m>
                  <m:oMath xmlns:m="http://schemas.openxmlformats.org/officeDocument/2006/math">
                    <m:r>
                      <a:rPr lang="en-AU" sz="2000" b="0" i="1" smtClean="0">
                        <a:latin typeface="Cambria Math" panose="02040503050406030204" pitchFamily="18" charset="0"/>
                      </a:rPr>
                      <m:t>h</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oMath>
                </a14:m>
                <a:r>
                  <a:rPr lang="en-AU" sz="2000" dirty="0">
                    <a:latin typeface="+mn-lt"/>
                  </a:rPr>
                  <a:t> and write the coordinates of the </a:t>
                </a:r>
                <a14:m>
                  <m:oMath xmlns:m="http://schemas.openxmlformats.org/officeDocument/2006/math">
                    <m:r>
                      <a:rPr lang="en-AU" sz="2000" b="0" i="1" smtClean="0">
                        <a:latin typeface="Cambria Math" panose="02040503050406030204" pitchFamily="18" charset="0"/>
                      </a:rPr>
                      <m:t>𝑥</m:t>
                    </m:r>
                  </m:oMath>
                </a14:m>
                <a:r>
                  <a:rPr lang="en-AU" sz="2000" dirty="0">
                    <a:latin typeface="+mn-lt"/>
                  </a:rPr>
                  <a:t>-intercepts.</a:t>
                </a: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360000" y="1082040"/>
                <a:ext cx="11484000" cy="5292881"/>
              </a:xfrm>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a:xfrm>
            <a:off x="354000" y="-545601"/>
            <a:ext cx="11484000" cy="545601"/>
          </a:xfrm>
        </p:spPr>
        <p:txBody>
          <a:bodyPr/>
          <a:lstStyle/>
          <a:p>
            <a:r>
              <a:rPr lang="en-US" dirty="0"/>
              <a:t>Approaching questions scaffold</a:t>
            </a:r>
          </a:p>
        </p:txBody>
      </p:sp>
      <p:pic>
        <p:nvPicPr>
          <p:cNvPr id="4" name="Picture 3" descr="Approaching questions scaffold. It has four steps; understand, plan, solve and check.">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C1EDC0-7088-5648-6807-1C36C12A0659}"/>
              </a:ext>
            </a:extLst>
          </p:cNvPr>
          <p:cNvSpPr>
            <a:spLocks noGrp="1"/>
          </p:cNvSpPr>
          <p:nvPr>
            <p:ph type="title"/>
          </p:nvPr>
        </p:nvSpPr>
        <p:spPr/>
        <p:txBody>
          <a:bodyPr/>
          <a:lstStyle/>
          <a:p>
            <a:r>
              <a:rPr lang="en-AU" dirty="0"/>
              <a:t>Worked solution to part a</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959DCAC-3B80-20D3-68F2-6045856FD6A1}"/>
                  </a:ext>
                </a:extLst>
              </p:cNvPr>
              <p:cNvSpPr>
                <a:spLocks noGrp="1"/>
              </p:cNvSpPr>
              <p:nvPr>
                <p:ph type="body" sz="quarter" idx="17"/>
              </p:nvPr>
            </p:nvSpPr>
            <p:spPr>
              <a:xfrm>
                <a:off x="360000" y="1074420"/>
                <a:ext cx="2878500" cy="5300501"/>
              </a:xfrm>
            </p:spPr>
            <p:txBody>
              <a:bodyPr/>
              <a:lstStyle/>
              <a:p>
                <a:r>
                  <a:rPr lang="en-AU" dirty="0">
                    <a:latin typeface="+mn-lt"/>
                  </a:rPr>
                  <a:t>Method 1</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 xmlns:m="http://schemas.openxmlformats.org/officeDocument/2006/math">
                      <m:r>
                        <a:rPr lang="en-AU" b="0" i="1" smtClean="0">
                          <a:latin typeface="Cambria Math" panose="02040503050406030204" pitchFamily="18" charset="0"/>
                        </a:rPr>
                        <m:t>0</m:t>
                      </m:r>
                      <m:r>
                        <m:rPr>
                          <m:aln/>
                        </m:rPr>
                        <a:rPr lang="en-AU" b="0" i="1" smtClean="0">
                          <a:latin typeface="Cambria Math" panose="02040503050406030204" pitchFamily="18" charset="0"/>
                        </a:rPr>
                        <m:t>=</m:t>
                      </m:r>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 xmlns:m="http://schemas.openxmlformats.org/officeDocument/2006/math">
                      <m:r>
                        <a:rPr lang="en-AU" b="0" i="1" smtClean="0">
                          <a:latin typeface="Cambria Math" panose="02040503050406030204" pitchFamily="18" charset="0"/>
                        </a:rPr>
                        <m:t>4</m:t>
                      </m:r>
                      <m:r>
                        <m:rPr>
                          <m:aln/>
                        </m:rPr>
                        <a:rPr lang="en-AU" b="0" i="1" smtClean="0">
                          <a:latin typeface="Cambria Math" panose="02040503050406030204" pitchFamily="18" charset="0"/>
                        </a:rPr>
                        <m:t>=</m:t>
                      </m:r>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oMath>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m:rPr>
                          <m:aln/>
                        </m:rPr>
                        <a:rPr lang="en-AU" b="0" i="1" smtClean="0">
                          <a:latin typeface="Cambria Math" panose="02040503050406030204" pitchFamily="18" charset="0"/>
                        </a:rPr>
                        <m:t>=</m:t>
                      </m:r>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0 </m:t>
                      </m:r>
                      <m:r>
                        <m:rPr>
                          <m:nor/>
                        </m:rPr>
                        <a:rPr lang="en-AU" b="0" i="0" smtClean="0">
                          <a:latin typeface="+mj-lt"/>
                        </a:rPr>
                        <m:t>or</m:t>
                      </m:r>
                      <m:r>
                        <a:rPr lang="en-AU" b="0" i="1" smtClean="0">
                          <a:latin typeface="Cambria Math" panose="02040503050406030204" pitchFamily="18" charset="0"/>
                        </a:rPr>
                        <m:t> 2</m:t>
                      </m:r>
                    </m:oMath>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m:rPr>
                          <m:nor/>
                        </m:rPr>
                        <a:rPr lang="en-AU" b="0" i="0" smtClean="0">
                          <a:latin typeface="Cambria Math" panose="02040503050406030204" pitchFamily="18" charset="0"/>
                        </a:rPr>
                        <m:t>−</m:t>
                      </m:r>
                      <m:r>
                        <m:rPr>
                          <m:nor/>
                        </m:rPr>
                        <a:rPr lang="en-AU" b="0" i="0" smtClean="0">
                          <a:latin typeface="+mj-lt"/>
                        </a:rPr>
                        <m:t>intercept</m:t>
                      </m:r>
                      <m:r>
                        <m:rPr>
                          <m:nor/>
                        </m:rPr>
                        <a:rPr lang="en-AU" b="0" i="0" smtClean="0">
                          <a:latin typeface="+mj-lt"/>
                        </a:rPr>
                        <m:t> </m:t>
                      </m:r>
                      <m:r>
                        <m:rPr>
                          <m:nor/>
                        </m:rPr>
                        <a:rPr lang="en-AU" b="0" i="0" smtClean="0">
                          <a:latin typeface="+mj-lt"/>
                        </a:rPr>
                        <m:t>at</m:t>
                      </m:r>
                      <m:r>
                        <m:rPr>
                          <m:nor/>
                        </m:rPr>
                        <a:rPr lang="en-AU" b="0" i="0" smtClean="0">
                          <a:latin typeface="+mj-lt"/>
                        </a:rPr>
                        <m:t> </m:t>
                      </m:r>
                      <m:r>
                        <a:rPr lang="en-AU" b="0" i="1" smtClean="0">
                          <a:latin typeface="Cambria Math" panose="02040503050406030204" pitchFamily="18" charset="0"/>
                        </a:rPr>
                        <m:t>(0,0)</m:t>
                      </m:r>
                    </m:oMath>
                  </m:oMathPara>
                </a14:m>
                <a:br>
                  <a:rPr lang="en-AU" b="0" dirty="0"/>
                </a:br>
                <a:endParaRPr lang="en-AU" dirty="0"/>
              </a:p>
            </p:txBody>
          </p:sp>
        </mc:Choice>
        <mc:Fallback xmlns="">
          <p:sp>
            <p:nvSpPr>
              <p:cNvPr id="5" name="Text Placeholder 4">
                <a:extLst>
                  <a:ext uri="{FF2B5EF4-FFF2-40B4-BE49-F238E27FC236}">
                    <a16:creationId xmlns:a16="http://schemas.microsoft.com/office/drawing/2014/main" id="{A959DCAC-3B80-20D3-68F2-6045856FD6A1}"/>
                  </a:ext>
                </a:extLst>
              </p:cNvPr>
              <p:cNvSpPr>
                <a:spLocks noGrp="1" noRot="1" noChangeAspect="1" noMove="1" noResize="1" noEditPoints="1" noAdjustHandles="1" noChangeArrowheads="1" noChangeShapeType="1" noTextEdit="1"/>
              </p:cNvSpPr>
              <p:nvPr>
                <p:ph type="body" sz="quarter" idx="17"/>
              </p:nvPr>
            </p:nvSpPr>
            <p:spPr>
              <a:xfrm>
                <a:off x="360000" y="1074420"/>
                <a:ext cx="2878500" cy="5300501"/>
              </a:xfrm>
              <a:blipFill>
                <a:blip r:embed="rId2"/>
                <a:stretch>
                  <a:fillRect l="-5297"/>
                </a:stretch>
              </a:blipFill>
            </p:spPr>
            <p:txBody>
              <a:bodyPr/>
              <a:lstStyle/>
              <a:p>
                <a:r>
                  <a:rPr lang="en-AU">
                    <a:noFill/>
                  </a:rPr>
                  <a:t> </a:t>
                </a:r>
              </a:p>
            </p:txBody>
          </p:sp>
        </mc:Fallback>
      </mc:AlternateContent>
      <p:cxnSp>
        <p:nvCxnSpPr>
          <p:cNvPr id="9" name="Straight Connector 8">
            <a:extLst>
              <a:ext uri="{FF2B5EF4-FFF2-40B4-BE49-F238E27FC236}">
                <a16:creationId xmlns:a16="http://schemas.microsoft.com/office/drawing/2014/main" id="{7FDA2926-1CE3-4C54-C744-74A69DB0831C}"/>
              </a:ext>
              <a:ext uri="{C183D7F6-B498-43B3-948B-1728B52AA6E4}">
                <adec:decorative xmlns:adec="http://schemas.microsoft.com/office/drawing/2017/decorative" val="1"/>
              </a:ext>
            </a:extLst>
          </p:cNvPr>
          <p:cNvCxnSpPr/>
          <p:nvPr/>
        </p:nvCxnSpPr>
        <p:spPr>
          <a:xfrm>
            <a:off x="3498509" y="1074420"/>
            <a:ext cx="0" cy="544158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6D2FD714-31E4-6093-82A2-922CC1DED524}"/>
                  </a:ext>
                </a:extLst>
              </p:cNvPr>
              <p:cNvSpPr txBox="1">
                <a:spLocks/>
              </p:cNvSpPr>
              <p:nvPr/>
            </p:nvSpPr>
            <p:spPr>
              <a:xfrm>
                <a:off x="3758519" y="1074420"/>
                <a:ext cx="7922939" cy="53005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Method 2</a:t>
                </a: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𝑔</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m:rPr>
                          <m:aln/>
                        </m:rPr>
                        <a:rPr lang="en-AU" i="1" smtClean="0">
                          <a:latin typeface="Cambria Math" panose="02040503050406030204" pitchFamily="18" charset="0"/>
                        </a:rPr>
                        <m:t>=</m:t>
                      </m:r>
                      <m:r>
                        <a:rPr lang="en-AU" i="1" smtClean="0">
                          <a:latin typeface="Cambria Math" panose="02040503050406030204" pitchFamily="18" charset="0"/>
                        </a:rPr>
                        <m:t>4</m:t>
                      </m:r>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r>
                                <a:rPr lang="en-AU" i="1" smtClean="0">
                                  <a:latin typeface="Cambria Math" panose="02040503050406030204" pitchFamily="18" charset="0"/>
                                </a:rPr>
                                <m:t>𝑥</m:t>
                              </m:r>
                              <m:r>
                                <a:rPr lang="en-AU" i="1" smtClean="0">
                                  <a:latin typeface="Cambria Math" panose="02040503050406030204" pitchFamily="18" charset="0"/>
                                </a:rPr>
                                <m:t>−1</m:t>
                              </m:r>
                            </m:e>
                          </m:d>
                        </m:e>
                        <m:sup>
                          <m:r>
                            <a:rPr lang="en-AU" i="1" smtClean="0">
                              <a:latin typeface="Cambria Math" panose="02040503050406030204" pitchFamily="18" charset="0"/>
                            </a:rPr>
                            <m:t>2</m:t>
                          </m:r>
                        </m:sup>
                      </m:sSup>
                      <m:r>
                        <a:rPr lang="en-AU" i="1" smtClean="0">
                          <a:latin typeface="Cambria Math" panose="02040503050406030204" pitchFamily="18" charset="0"/>
                        </a:rPr>
                        <m:t>−4</m:t>
                      </m:r>
                      <m:r>
                        <a:rPr lang="en-AU" b="0" i="0" smtClean="0">
                          <a:latin typeface="Cambria Math" panose="02040503050406030204" pitchFamily="18" charset="0"/>
                        </a:rPr>
                        <m:t> </m:t>
                      </m:r>
                      <m:r>
                        <m:rPr>
                          <m:nor/>
                        </m:rPr>
                        <a:rPr lang="en-AU" b="0" i="0" smtClean="0">
                          <a:latin typeface="+mn-lt"/>
                        </a:rPr>
                        <m:t>is</m:t>
                      </m:r>
                      <m:r>
                        <m:rPr>
                          <m:nor/>
                        </m:rPr>
                        <a:rPr lang="en-AU" b="0" i="0" smtClean="0">
                          <a:latin typeface="+mn-lt"/>
                        </a:rPr>
                        <m:t> </m:t>
                      </m:r>
                      <m:r>
                        <m:rPr>
                          <m:nor/>
                        </m:rPr>
                        <a:rPr lang="en-AU" b="0" i="0" smtClean="0">
                          <a:latin typeface="+mn-lt"/>
                        </a:rPr>
                        <m:t>a</m:t>
                      </m:r>
                      <m:r>
                        <m:rPr>
                          <m:nor/>
                        </m:rPr>
                        <a:rPr lang="en-AU" b="0" i="0" smtClean="0">
                          <a:latin typeface="+mn-lt"/>
                        </a:rPr>
                        <m:t> </m:t>
                      </m:r>
                      <m:r>
                        <m:rPr>
                          <m:nor/>
                        </m:rPr>
                        <a:rPr lang="en-AU" b="0" i="0" smtClean="0">
                          <a:latin typeface="+mn-lt"/>
                        </a:rPr>
                        <m:t>parabola</m:t>
                      </m:r>
                      <m:r>
                        <m:rPr>
                          <m:nor/>
                        </m:rPr>
                        <a:rPr lang="en-AU" b="0" i="0" smtClean="0">
                          <a:latin typeface="+mn-lt"/>
                        </a:rPr>
                        <m:t> </m:t>
                      </m:r>
                      <m:r>
                        <m:rPr>
                          <m:nor/>
                        </m:rPr>
                        <a:rPr lang="en-AU" b="0" i="0" smtClean="0">
                          <a:latin typeface="+mn-lt"/>
                        </a:rPr>
                        <m:t>with</m:t>
                      </m:r>
                      <m:r>
                        <m:rPr>
                          <m:nor/>
                        </m:rPr>
                        <a:rPr lang="en-AU" b="0" i="0" smtClean="0">
                          <a:latin typeface="+mn-lt"/>
                        </a:rPr>
                        <m:t> </m:t>
                      </m:r>
                      <m:r>
                        <m:rPr>
                          <m:nor/>
                        </m:rPr>
                        <a:rPr lang="en-AU" b="0" i="0" smtClean="0">
                          <a:latin typeface="+mn-lt"/>
                        </a:rPr>
                        <m:t>vertex</m:t>
                      </m:r>
                      <m:r>
                        <m:rPr>
                          <m:nor/>
                        </m:rPr>
                        <a:rPr lang="en-AU" b="0" i="0" smtClean="0">
                          <a:latin typeface="+mn-lt"/>
                        </a:rPr>
                        <m:t> </m:t>
                      </m:r>
                      <m:r>
                        <m:rPr>
                          <m:nor/>
                        </m:rPr>
                        <a:rPr lang="en-AU" b="0" i="0" smtClean="0">
                          <a:latin typeface="+mn-lt"/>
                        </a:rPr>
                        <m:t>at</m:t>
                      </m:r>
                      <m:r>
                        <m:rPr>
                          <m:nor/>
                        </m:rPr>
                        <a:rPr lang="en-AU" b="0" i="0" smtClean="0">
                          <a:latin typeface="+mn-lt"/>
                        </a:rPr>
                        <m:t> </m:t>
                      </m:r>
                      <m:d>
                        <m:dPr>
                          <m:ctrlPr>
                            <a:rPr lang="en-AU" b="0" i="1" smtClean="0">
                              <a:latin typeface="Cambria Math" panose="02040503050406030204" pitchFamily="18" charset="0"/>
                            </a:rPr>
                          </m:ctrlPr>
                        </m:dPr>
                        <m:e>
                          <m:r>
                            <a:rPr lang="en-AU" b="0" i="1" smtClean="0">
                              <a:latin typeface="Cambria Math" panose="02040503050406030204" pitchFamily="18" charset="0"/>
                            </a:rPr>
                            <m:t>1,−4</m:t>
                          </m:r>
                        </m:e>
                      </m:d>
                    </m:oMath>
                    <m:oMath xmlns:m="http://schemas.openxmlformats.org/officeDocument/2006/math">
                      <m:r>
                        <m:rPr>
                          <m:nor/>
                        </m:rPr>
                        <a:rPr lang="en-AU" b="0" i="0" smtClean="0">
                          <a:latin typeface="+mj-lt"/>
                        </a:rPr>
                        <m:t>Since</m:t>
                      </m:r>
                      <m:r>
                        <a:rPr lang="en-AU" b="0" i="1" smtClean="0">
                          <a:latin typeface="Cambria Math" panose="02040503050406030204" pitchFamily="18" charset="0"/>
                        </a:rPr>
                        <m:t> </m:t>
                      </m:r>
                      <m:d>
                        <m:dPr>
                          <m:ctrlPr>
                            <a:rPr lang="en-AU" b="0" i="1" smtClean="0">
                              <a:latin typeface="Cambria Math" panose="02040503050406030204" pitchFamily="18" charset="0"/>
                            </a:rPr>
                          </m:ctrlPr>
                        </m:dPr>
                        <m:e>
                          <m:r>
                            <a:rPr lang="en-AU" b="0" i="1" smtClean="0">
                              <a:latin typeface="Cambria Math" panose="02040503050406030204" pitchFamily="18" charset="0"/>
                            </a:rPr>
                            <m:t>2,0</m:t>
                          </m:r>
                        </m:e>
                      </m:d>
                      <m:r>
                        <a:rPr lang="en-AU" b="0" i="1" smtClean="0">
                          <a:latin typeface="Cambria Math" panose="02040503050406030204" pitchFamily="18" charset="0"/>
                        </a:rPr>
                        <m:t> </m:t>
                      </m:r>
                      <m:r>
                        <m:rPr>
                          <m:nor/>
                        </m:rPr>
                        <a:rPr lang="en-AU" b="0" i="0" smtClean="0">
                          <a:latin typeface="+mj-lt"/>
                        </a:rPr>
                        <m:t>is</m:t>
                      </m:r>
                      <m:r>
                        <m:rPr>
                          <m:nor/>
                        </m:rPr>
                        <a:rPr lang="en-AU" b="0" i="0" smtClean="0">
                          <a:latin typeface="+mj-lt"/>
                        </a:rPr>
                        <m:t> </m:t>
                      </m:r>
                      <m:r>
                        <m:rPr>
                          <m:nor/>
                        </m:rPr>
                        <a:rPr lang="en-AU" b="0" i="0" smtClean="0">
                          <a:latin typeface="+mj-lt"/>
                        </a:rPr>
                        <m:t>an</m:t>
                      </m:r>
                      <m:r>
                        <m:rPr>
                          <m:nor/>
                        </m:rPr>
                        <a:rPr lang="en-AU" b="0" i="0" smtClean="0">
                          <a:latin typeface="+mj-lt"/>
                        </a:rPr>
                        <m:t> </m:t>
                      </m:r>
                      <m:r>
                        <m:rPr>
                          <m:nor/>
                        </m:rPr>
                        <a:rPr lang="en-AU" b="0" i="0" smtClean="0">
                          <a:latin typeface="+mj-lt"/>
                        </a:rPr>
                        <m:t>intercept</m:t>
                      </m:r>
                      <m:r>
                        <m:rPr>
                          <m:nor/>
                        </m:rPr>
                        <a:rPr lang="en-AU" b="0" i="0" smtClean="0">
                          <a:latin typeface="+mj-lt"/>
                        </a:rPr>
                        <m:t> </m:t>
                      </m:r>
                      <m:r>
                        <m:rPr>
                          <m:nor/>
                        </m:rPr>
                        <a:rPr lang="en-AU" b="0" i="0" smtClean="0">
                          <a:latin typeface="+mj-lt"/>
                        </a:rPr>
                        <m:t>and</m:t>
                      </m:r>
                      <m:r>
                        <m:rPr>
                          <m:nor/>
                        </m:rPr>
                        <a:rPr lang="en-AU" b="0" i="0" smtClean="0">
                          <a:latin typeface="+mj-lt"/>
                        </a:rPr>
                        <m:t> </m:t>
                      </m:r>
                      <m:r>
                        <m:rPr>
                          <m:nor/>
                        </m:rPr>
                        <a:rPr lang="en-AU" b="0" i="0" smtClean="0">
                          <a:latin typeface="+mj-lt"/>
                        </a:rPr>
                        <m:t>intercepts</m:t>
                      </m:r>
                      <m:r>
                        <m:rPr>
                          <m:nor/>
                        </m:rPr>
                        <a:rPr lang="en-AU" b="0" i="0" smtClean="0">
                          <a:latin typeface="+mj-lt"/>
                        </a:rPr>
                        <m:t> </m:t>
                      </m:r>
                      <m:r>
                        <m:rPr>
                          <m:nor/>
                        </m:rPr>
                        <a:rPr lang="en-AU" b="0" i="0" smtClean="0">
                          <a:latin typeface="+mj-lt"/>
                        </a:rPr>
                        <m:t>are</m:t>
                      </m:r>
                      <m:r>
                        <m:rPr>
                          <m:nor/>
                        </m:rPr>
                        <a:rPr lang="en-AU" b="0" i="0" smtClean="0">
                          <a:latin typeface="+mj-lt"/>
                        </a:rPr>
                        <m:t> </m:t>
                      </m:r>
                      <m:r>
                        <m:rPr>
                          <m:nor/>
                        </m:rPr>
                        <a:rPr lang="en-AU" b="0" i="0" smtClean="0">
                          <a:latin typeface="+mj-lt"/>
                        </a:rPr>
                        <m:t>symmetrical</m:t>
                      </m:r>
                      <m:r>
                        <m:rPr>
                          <m:nor/>
                        </m:rPr>
                        <a:rPr lang="en-AU" b="0" i="0" smtClean="0">
                          <a:latin typeface="+mj-lt"/>
                        </a:rPr>
                        <m:t> </m:t>
                      </m:r>
                      <m:r>
                        <m:rPr>
                          <m:nor/>
                        </m:rPr>
                        <a:rPr lang="en-AU" b="0" i="0" smtClean="0">
                          <a:latin typeface="+mj-lt"/>
                        </a:rPr>
                        <m:t>around</m:t>
                      </m:r>
                    </m:oMath>
                    <m:oMath xmlns:m="http://schemas.openxmlformats.org/officeDocument/2006/math">
                      <m:r>
                        <m:rPr>
                          <m:nor/>
                        </m:rPr>
                        <a:rPr lang="en-AU" b="0" i="0" smtClean="0">
                          <a:latin typeface="+mj-lt"/>
                        </a:rPr>
                        <m:t>vertex</m:t>
                      </m:r>
                      <m:r>
                        <a:rPr lang="en-AU" b="0" i="1" smtClean="0">
                          <a:latin typeface="Cambria Math" panose="02040503050406030204" pitchFamily="18" charset="0"/>
                        </a:rPr>
                        <m:t>, ∴</m:t>
                      </m:r>
                      <m:d>
                        <m:dPr>
                          <m:ctrlPr>
                            <a:rPr lang="en-AU" b="0" i="1" smtClean="0">
                              <a:latin typeface="Cambria Math" panose="02040503050406030204" pitchFamily="18" charset="0"/>
                            </a:rPr>
                          </m:ctrlPr>
                        </m:dPr>
                        <m:e>
                          <m:r>
                            <a:rPr lang="en-AU" b="0" i="1" smtClean="0">
                              <a:latin typeface="Cambria Math" panose="02040503050406030204" pitchFamily="18" charset="0"/>
                            </a:rPr>
                            <m:t>0,0</m:t>
                          </m:r>
                        </m:e>
                      </m:d>
                      <m:r>
                        <a:rPr lang="en-AU" b="0" i="1" smtClean="0">
                          <a:latin typeface="Cambria Math" panose="02040503050406030204" pitchFamily="18" charset="0"/>
                        </a:rPr>
                        <m:t> </m:t>
                      </m:r>
                      <m:r>
                        <m:rPr>
                          <m:nor/>
                        </m:rPr>
                        <a:rPr lang="en-AU" b="0" i="0" smtClean="0">
                          <a:latin typeface="+mj-lt"/>
                        </a:rPr>
                        <m:t>is</m:t>
                      </m:r>
                      <m:r>
                        <m:rPr>
                          <m:nor/>
                        </m:rPr>
                        <a:rPr lang="en-AU" b="0" i="0" smtClean="0">
                          <a:latin typeface="+mj-lt"/>
                        </a:rPr>
                        <m:t> </m:t>
                      </m:r>
                      <m:r>
                        <m:rPr>
                          <m:nor/>
                        </m:rPr>
                        <a:rPr lang="en-AU" b="0" i="0" smtClean="0">
                          <a:latin typeface="+mj-lt"/>
                        </a:rPr>
                        <m:t>the</m:t>
                      </m:r>
                      <m:r>
                        <m:rPr>
                          <m:nor/>
                        </m:rPr>
                        <a:rPr lang="en-AU" b="0" i="0" smtClean="0">
                          <a:latin typeface="+mj-lt"/>
                        </a:rPr>
                        <m:t> </m:t>
                      </m:r>
                      <m:r>
                        <m:rPr>
                          <m:nor/>
                        </m:rPr>
                        <a:rPr lang="en-AU" b="0" i="0" smtClean="0">
                          <a:latin typeface="+mj-lt"/>
                        </a:rPr>
                        <m:t>second</m:t>
                      </m:r>
                      <m:r>
                        <m:rPr>
                          <m:nor/>
                        </m:rPr>
                        <a:rPr lang="en-AU" b="0" i="0" smtClean="0">
                          <a:latin typeface="+mj-lt"/>
                        </a:rPr>
                        <m:t> </m:t>
                      </m:r>
                      <m:r>
                        <m:rPr>
                          <m:nor/>
                        </m:rPr>
                        <a:rPr lang="en-AU" b="0" i="0" smtClean="0">
                          <a:latin typeface="+mj-lt"/>
                        </a:rPr>
                        <m:t>intercept</m:t>
                      </m:r>
                      <m:r>
                        <a:rPr lang="en-AU" b="0" i="1" smtClean="0">
                          <a:latin typeface="Cambria Math" panose="02040503050406030204" pitchFamily="18" charset="0"/>
                        </a:rPr>
                        <m:t>.</m:t>
                      </m:r>
                    </m:oMath>
                  </m:oMathPara>
                </a14:m>
                <a:br>
                  <a:rPr lang="en-AU" dirty="0"/>
                </a:br>
                <a:br>
                  <a:rPr lang="en-AU" dirty="0"/>
                </a:br>
                <a:endParaRPr lang="en-AU" dirty="0"/>
              </a:p>
            </p:txBody>
          </p:sp>
        </mc:Choice>
        <mc:Fallback xmlns="">
          <p:sp>
            <p:nvSpPr>
              <p:cNvPr id="7" name="Text Placeholder 4">
                <a:extLst>
                  <a:ext uri="{FF2B5EF4-FFF2-40B4-BE49-F238E27FC236}">
                    <a16:creationId xmlns:a16="http://schemas.microsoft.com/office/drawing/2014/main" id="{6D2FD714-31E4-6093-82A2-922CC1DED524}"/>
                  </a:ext>
                </a:extLst>
              </p:cNvPr>
              <p:cNvSpPr txBox="1">
                <a:spLocks noRot="1" noChangeAspect="1" noMove="1" noResize="1" noEditPoints="1" noAdjustHandles="1" noChangeArrowheads="1" noChangeShapeType="1" noTextEdit="1"/>
              </p:cNvSpPr>
              <p:nvPr/>
            </p:nvSpPr>
            <p:spPr>
              <a:xfrm>
                <a:off x="3758519" y="1074420"/>
                <a:ext cx="7922939" cy="5300501"/>
              </a:xfrm>
              <a:prstGeom prst="rect">
                <a:avLst/>
              </a:prstGeom>
              <a:blipFill>
                <a:blip r:embed="rId3"/>
                <a:stretch>
                  <a:fillRect l="-200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F608DBC-9CC9-8A13-3D94-0838C8BD4FA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42535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1ED57-1251-E0D6-8C6D-320BBEB800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1C6071-3EB4-DC85-285E-645026451C2F}"/>
              </a:ext>
            </a:extLst>
          </p:cNvPr>
          <p:cNvSpPr>
            <a:spLocks noGrp="1"/>
          </p:cNvSpPr>
          <p:nvPr>
            <p:ph type="title"/>
          </p:nvPr>
        </p:nvSpPr>
        <p:spPr/>
        <p:txBody>
          <a:bodyPr/>
          <a:lstStyle/>
          <a:p>
            <a:r>
              <a:rPr lang="en-AU" dirty="0">
                <a:latin typeface="+mj-lt"/>
              </a:rPr>
              <a:t>HSC style question part b</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2CAE2D8-64BA-186F-802B-F46B9DCBA70C}"/>
                  </a:ext>
                </a:extLst>
              </p:cNvPr>
              <p:cNvSpPr>
                <a:spLocks noGrp="1"/>
              </p:cNvSpPr>
              <p:nvPr>
                <p:ph type="body" sz="quarter" idx="17"/>
              </p:nvPr>
            </p:nvSpPr>
            <p:spPr>
              <a:xfrm>
                <a:off x="360000" y="1082040"/>
                <a:ext cx="11484000" cy="5292881"/>
              </a:xfrm>
            </p:spPr>
            <p:txBody>
              <a:bodyPr/>
              <a:lstStyle/>
              <a:p>
                <a:r>
                  <a:rPr lang="en-AU" dirty="0">
                    <a:latin typeface="+mn-lt"/>
                  </a:rPr>
                  <a:t>Let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a14:m>
                <a:r>
                  <a:rPr lang="en-AU" dirty="0">
                    <a:latin typeface="+mn-lt"/>
                  </a:rPr>
                  <a:t> and </a:t>
                </a:r>
                <a14:m>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a14:m>
                <a:r>
                  <a:rPr lang="en-AU" dirty="0">
                    <a:latin typeface="+mn-lt"/>
                  </a:rPr>
                  <a:t>.</a:t>
                </a:r>
              </a:p>
              <a:p>
                <a:pPr marL="457200" indent="-457200">
                  <a:buFont typeface="+mj-lt"/>
                  <a:buAutoNum type="alphaLcParenR" startAt="2"/>
                </a:pPr>
                <a:r>
                  <a:rPr lang="en-AU" dirty="0">
                    <a:latin typeface="+mn-lt"/>
                  </a:rPr>
                  <a:t>Let the graph of </a:t>
                </a:r>
                <a14:m>
                  <m:oMath xmlns:m="http://schemas.openxmlformats.org/officeDocument/2006/math">
                    <m:r>
                      <a:rPr lang="en-AU" b="0" i="1" smtClean="0">
                        <a:latin typeface="Cambria Math" panose="02040503050406030204" pitchFamily="18" charset="0"/>
                      </a:rPr>
                      <m:t>h</m:t>
                    </m:r>
                  </m:oMath>
                </a14:m>
                <a:r>
                  <a:rPr lang="en-AU" dirty="0">
                    <a:latin typeface="+mn-lt"/>
                  </a:rPr>
                  <a:t> be a transformation of the graph of </a:t>
                </a:r>
                <a14:m>
                  <m:oMath xmlns:m="http://schemas.openxmlformats.org/officeDocument/2006/math">
                    <m:r>
                      <a:rPr lang="en-AU" b="0" i="1" smtClean="0">
                        <a:latin typeface="Cambria Math" panose="02040503050406030204" pitchFamily="18" charset="0"/>
                      </a:rPr>
                      <m:t>𝑓</m:t>
                    </m:r>
                  </m:oMath>
                </a14:m>
                <a:r>
                  <a:rPr lang="en-AU" dirty="0">
                    <a:latin typeface="+mn-lt"/>
                  </a:rPr>
                  <a:t> where the transformations have been applied in the following order:</a:t>
                </a:r>
              </a:p>
              <a:p>
                <a:pPr marL="817200" lvl="4" indent="-457200"/>
                <a:r>
                  <a:rPr lang="en-AU" sz="2000" dirty="0">
                    <a:latin typeface="+mn-lt"/>
                  </a:rPr>
                  <a:t>horizontal dilation by a factor of </a:t>
                </a:r>
                <a14:m>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2</m:t>
                        </m:r>
                      </m:den>
                    </m:f>
                  </m:oMath>
                </a14:m>
                <a:endParaRPr lang="en-AU" dirty="0">
                  <a:latin typeface="+mn-lt"/>
                </a:endParaRPr>
              </a:p>
              <a:p>
                <a:pPr marL="817200" lvl="4" indent="-457200"/>
                <a:r>
                  <a:rPr lang="en-AU" sz="2000" dirty="0">
                    <a:latin typeface="+mn-lt"/>
                  </a:rPr>
                  <a:t>translation by two units to the right.</a:t>
                </a:r>
              </a:p>
              <a:p>
                <a:pPr lvl="3" indent="0">
                  <a:buNone/>
                </a:pPr>
                <a:r>
                  <a:rPr lang="en-AU" sz="2000" dirty="0">
                    <a:latin typeface="+mn-lt"/>
                  </a:rPr>
                  <a:t>State the equation of </a:t>
                </a:r>
                <a14:m>
                  <m:oMath xmlns:m="http://schemas.openxmlformats.org/officeDocument/2006/math">
                    <m:r>
                      <a:rPr lang="en-AU" sz="2000" b="0" i="1" smtClean="0">
                        <a:latin typeface="Cambria Math" panose="02040503050406030204" pitchFamily="18" charset="0"/>
                      </a:rPr>
                      <m:t>h</m:t>
                    </m:r>
                  </m:oMath>
                </a14:m>
                <a:r>
                  <a:rPr lang="en-AU" sz="2000" dirty="0">
                    <a:latin typeface="+mn-lt"/>
                  </a:rPr>
                  <a:t> and write the coordinates of the </a:t>
                </a:r>
                <a14:m>
                  <m:oMath xmlns:m="http://schemas.openxmlformats.org/officeDocument/2006/math">
                    <m:r>
                      <a:rPr lang="en-AU" sz="2000" b="0" i="1" smtClean="0">
                        <a:latin typeface="Cambria Math" panose="02040503050406030204" pitchFamily="18" charset="0"/>
                      </a:rPr>
                      <m:t>𝑥</m:t>
                    </m:r>
                  </m:oMath>
                </a14:m>
                <a:r>
                  <a:rPr lang="en-AU" sz="2000" dirty="0">
                    <a:latin typeface="+mn-lt"/>
                  </a:rPr>
                  <a:t>-intercepts.</a:t>
                </a:r>
              </a:p>
            </p:txBody>
          </p:sp>
        </mc:Choice>
        <mc:Fallback xmlns="">
          <p:sp>
            <p:nvSpPr>
              <p:cNvPr id="12" name="Text Placeholder 11">
                <a:extLst>
                  <a:ext uri="{FF2B5EF4-FFF2-40B4-BE49-F238E27FC236}">
                    <a16:creationId xmlns:a16="http://schemas.microsoft.com/office/drawing/2014/main" id="{E2CAE2D8-64BA-186F-802B-F46B9DCBA70C}"/>
                  </a:ext>
                </a:extLst>
              </p:cNvPr>
              <p:cNvSpPr>
                <a:spLocks noGrp="1" noRot="1" noChangeAspect="1" noMove="1" noResize="1" noEditPoints="1" noAdjustHandles="1" noChangeArrowheads="1" noChangeShapeType="1" noTextEdit="1"/>
              </p:cNvSpPr>
              <p:nvPr>
                <p:ph type="body" sz="quarter" idx="17"/>
              </p:nvPr>
            </p:nvSpPr>
            <p:spPr>
              <a:xfrm>
                <a:off x="360000" y="1082040"/>
                <a:ext cx="11484000" cy="5292881"/>
              </a:xfrm>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9203775-E1EA-CE42-9751-57EAD1827C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34036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956A0-DC9F-5A05-3E9B-BECCBD9081BB}"/>
              </a:ext>
            </a:extLst>
          </p:cNvPr>
          <p:cNvSpPr>
            <a:spLocks noGrp="1"/>
          </p:cNvSpPr>
          <p:nvPr>
            <p:ph type="title"/>
          </p:nvPr>
        </p:nvSpPr>
        <p:spPr/>
        <p:txBody>
          <a:bodyPr/>
          <a:lstStyle/>
          <a:p>
            <a:r>
              <a:rPr lang="en-AU" dirty="0"/>
              <a:t>Worked solution to part b</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5D81564-8F1C-A3AE-6AEE-77169B73BBB9}"/>
                  </a:ext>
                </a:extLst>
              </p:cNvPr>
              <p:cNvSpPr>
                <a:spLocks noGrp="1"/>
              </p:cNvSpPr>
              <p:nvPr>
                <p:ph type="body" sz="quarter" idx="17"/>
              </p:nvPr>
            </p:nvSpPr>
            <p:spPr>
              <a:xfrm>
                <a:off x="360000" y="1112520"/>
                <a:ext cx="2665140" cy="5262401"/>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 xmlns:m="http://schemas.openxmlformats.org/officeDocument/2006/math">
                      <m:r>
                        <m:rPr>
                          <m:nor/>
                        </m:rPr>
                        <a:rPr lang="en-AU" b="0" i="0" smtClean="0">
                          <a:latin typeface="+mj-lt"/>
                        </a:rPr>
                        <m:t>Dilation</m:t>
                      </m:r>
                      <m:r>
                        <m:rPr>
                          <m:nor/>
                        </m:rPr>
                        <a:rPr lang="en-AU" b="0" i="0"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m:t>
                          </m:r>
                        </m:num>
                        <m:den>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den>
                      </m:f>
                      <m:r>
                        <a:rPr lang="en-AU" b="0" i="1" smtClean="0">
                          <a:latin typeface="Cambria Math" panose="02040503050406030204" pitchFamily="18" charset="0"/>
                        </a:rPr>
                        <m:t>=2</m:t>
                      </m:r>
                      <m:r>
                        <a:rPr lang="en-AU" b="0" i="1" smtClean="0">
                          <a:latin typeface="Cambria Math" panose="02040503050406030204" pitchFamily="18" charset="0"/>
                        </a:rPr>
                        <m:t>𝑥</m:t>
                      </m:r>
                    </m:oMath>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e>
                      </m:d>
                    </m:oMath>
                    <m:oMath xmlns:m="http://schemas.openxmlformats.org/officeDocument/2006/math">
                      <m:r>
                        <m:rPr>
                          <m:nor/>
                        </m:rPr>
                        <a:rPr lang="en-AU" b="0" i="0" smtClean="0">
                          <a:latin typeface="+mj-lt"/>
                        </a:rPr>
                        <m:t>Translation</m:t>
                      </m:r>
                      <m:r>
                        <m:rPr>
                          <m:nor/>
                        </m:rPr>
                        <a:rPr lang="en-AU" b="0" i="0"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oMath>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2</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d>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Para>
                </a14:m>
                <a:br>
                  <a:rPr lang="en-AU" dirty="0"/>
                </a:br>
                <a:endParaRPr lang="en-AU" dirty="0"/>
              </a:p>
            </p:txBody>
          </p:sp>
        </mc:Choice>
        <mc:Fallback xmlns="">
          <p:sp>
            <p:nvSpPr>
              <p:cNvPr id="5" name="Text Placeholder 4">
                <a:extLst>
                  <a:ext uri="{FF2B5EF4-FFF2-40B4-BE49-F238E27FC236}">
                    <a16:creationId xmlns:a16="http://schemas.microsoft.com/office/drawing/2014/main" id="{35D81564-8F1C-A3AE-6AEE-77169B73BBB9}"/>
                  </a:ext>
                </a:extLst>
              </p:cNvPr>
              <p:cNvSpPr>
                <a:spLocks noGrp="1" noRot="1" noChangeAspect="1" noMove="1" noResize="1" noEditPoints="1" noAdjustHandles="1" noChangeArrowheads="1" noChangeShapeType="1" noTextEdit="1"/>
              </p:cNvSpPr>
              <p:nvPr>
                <p:ph type="body" sz="quarter" idx="17"/>
              </p:nvPr>
            </p:nvSpPr>
            <p:spPr>
              <a:xfrm>
                <a:off x="360000" y="1112520"/>
                <a:ext cx="2665140" cy="5262401"/>
              </a:xfrm>
              <a:blipFill>
                <a:blip r:embed="rId3"/>
                <a:stretch>
                  <a:fillRect l="-229"/>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F4AA947E-AEC4-2C7A-F342-8A13824D8658}"/>
              </a:ext>
              <a:ext uri="{C183D7F6-B498-43B3-948B-1728B52AA6E4}">
                <adec:decorative xmlns:adec="http://schemas.microsoft.com/office/drawing/2017/decorative" val="1"/>
              </a:ext>
            </a:extLst>
          </p:cNvPr>
          <p:cNvCxnSpPr/>
          <p:nvPr/>
        </p:nvCxnSpPr>
        <p:spPr>
          <a:xfrm>
            <a:off x="3140439" y="1112520"/>
            <a:ext cx="0" cy="5348241"/>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530EFE8D-C25A-3D00-255D-6DAD441B1784}"/>
                  </a:ext>
                </a:extLst>
              </p:cNvPr>
              <p:cNvSpPr txBox="1">
                <a:spLocks/>
              </p:cNvSpPr>
              <p:nvPr/>
            </p:nvSpPr>
            <p:spPr>
              <a:xfrm>
                <a:off x="3362280" y="1112520"/>
                <a:ext cx="2367957" cy="52624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m:rPr>
                          <m:nor/>
                        </m:rPr>
                        <a:rPr lang="en-AU" b="0" i="0" smtClean="0">
                          <a:latin typeface="+mj-lt"/>
                        </a:rPr>
                        <m:t>−</m:t>
                      </m:r>
                      <m:r>
                        <m:rPr>
                          <m:nor/>
                        </m:rPr>
                        <a:rPr lang="en-AU" b="0" i="0" smtClean="0">
                          <a:latin typeface="+mj-lt"/>
                        </a:rPr>
                        <m:t>intercepts</m:t>
                      </m:r>
                      <m:r>
                        <m:rPr>
                          <m:nor/>
                        </m:rPr>
                        <a:rPr lang="en-AU" b="0" i="0" smtClean="0">
                          <a:latin typeface="+mj-lt"/>
                        </a:rPr>
                        <m:t> </m:t>
                      </m:r>
                      <m:r>
                        <m:rPr>
                          <m:nor/>
                        </m:rPr>
                        <a:rPr lang="en-AU" b="0" i="0" smtClean="0">
                          <a:latin typeface="+mj-lt"/>
                        </a:rPr>
                        <m:t>of</m:t>
                      </m:r>
                      <m:r>
                        <m:rPr>
                          <m:nor/>
                        </m:rPr>
                        <a:rPr lang="en-AU" b="0" i="0" smtClean="0">
                          <a:latin typeface="+mj-lt"/>
                        </a:rPr>
                        <m:t> </m:t>
                      </m:r>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m:oMathPara>
                </a14:m>
                <a:endParaRPr lang="en-AU" b="0" dirty="0"/>
              </a:p>
              <a:p>
                <a:r>
                  <a:rPr lang="en-AU" dirty="0"/>
                  <a:t>Method 1</a:t>
                </a:r>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−4=0</m:t>
                      </m:r>
                    </m:oMath>
                    <m:oMath xmlns:m="http://schemas.openxmlformats.org/officeDocument/2006/math">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−2=±1</m:t>
                      </m:r>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 </m:t>
                      </m:r>
                      <m:r>
                        <m:rPr>
                          <m:nor/>
                        </m:rPr>
                        <a:rPr lang="en-AU" b="0" i="0" smtClean="0">
                          <a:latin typeface="+mj-lt"/>
                        </a:rPr>
                        <m:t>or</m:t>
                      </m:r>
                      <m:r>
                        <a:rPr lang="en-AU" b="0" i="1" smtClean="0">
                          <a:latin typeface="Cambria Math" panose="02040503050406030204" pitchFamily="18" charset="0"/>
                        </a:rPr>
                        <m:t> 3</m:t>
                      </m:r>
                    </m:oMath>
                  </m:oMathPara>
                </a14:m>
                <a:br>
                  <a:rPr lang="en-AU" dirty="0"/>
                </a:br>
                <a:endParaRPr lang="en-AU" dirty="0"/>
              </a:p>
            </p:txBody>
          </p:sp>
        </mc:Choice>
        <mc:Fallback xmlns="">
          <p:sp>
            <p:nvSpPr>
              <p:cNvPr id="6" name="Text Placeholder 4">
                <a:extLst>
                  <a:ext uri="{FF2B5EF4-FFF2-40B4-BE49-F238E27FC236}">
                    <a16:creationId xmlns:a16="http://schemas.microsoft.com/office/drawing/2014/main" id="{530EFE8D-C25A-3D00-255D-6DAD441B1784}"/>
                  </a:ext>
                </a:extLst>
              </p:cNvPr>
              <p:cNvSpPr txBox="1">
                <a:spLocks noRot="1" noChangeAspect="1" noMove="1" noResize="1" noEditPoints="1" noAdjustHandles="1" noChangeArrowheads="1" noChangeShapeType="1" noTextEdit="1"/>
              </p:cNvSpPr>
              <p:nvPr/>
            </p:nvSpPr>
            <p:spPr>
              <a:xfrm>
                <a:off x="3362280" y="1112520"/>
                <a:ext cx="2367957" cy="5262401"/>
              </a:xfrm>
              <a:prstGeom prst="rect">
                <a:avLst/>
              </a:prstGeom>
              <a:blipFill>
                <a:blip r:embed="rId4"/>
                <a:stretch>
                  <a:fillRect l="-6701"/>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433AB868-D71B-A345-4101-25DC85C5EEA2}"/>
              </a:ext>
              <a:ext uri="{C183D7F6-B498-43B3-948B-1728B52AA6E4}">
                <adec:decorative xmlns:adec="http://schemas.microsoft.com/office/drawing/2017/decorative" val="1"/>
              </a:ext>
            </a:extLst>
          </p:cNvPr>
          <p:cNvCxnSpPr>
            <a:cxnSpLocks/>
          </p:cNvCxnSpPr>
          <p:nvPr/>
        </p:nvCxnSpPr>
        <p:spPr>
          <a:xfrm>
            <a:off x="5917929" y="1859280"/>
            <a:ext cx="0" cy="465672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BAA040A7-1221-A597-373F-1405492E16DD}"/>
                  </a:ext>
                </a:extLst>
              </p:cNvPr>
              <p:cNvSpPr txBox="1">
                <a:spLocks/>
              </p:cNvSpPr>
              <p:nvPr/>
            </p:nvSpPr>
            <p:spPr>
              <a:xfrm>
                <a:off x="6433803" y="1155439"/>
                <a:ext cx="5050197" cy="52624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b="0" dirty="0"/>
              </a:p>
              <a:p>
                <a:r>
                  <a:rPr lang="en-AU" dirty="0"/>
                  <a:t>Method 2</a:t>
                </a:r>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m:rPr>
                          <m:nor/>
                        </m:rPr>
                        <a:rPr lang="en-AU" b="0" i="0" smtClean="0">
                          <a:latin typeface="+mn-lt"/>
                        </a:rPr>
                        <m:t>−</m:t>
                      </m:r>
                      <m:r>
                        <m:rPr>
                          <m:nor/>
                        </m:rPr>
                        <a:rPr lang="en-AU" b="0" i="0" smtClean="0">
                          <a:latin typeface="+mn-lt"/>
                        </a:rPr>
                        <m:t>intercepts</m:t>
                      </m:r>
                      <m:r>
                        <m:rPr>
                          <m:nor/>
                        </m:rPr>
                        <a:rPr lang="en-AU" b="0" i="0" smtClean="0">
                          <a:latin typeface="+mn-lt"/>
                        </a:rPr>
                        <m:t> </m:t>
                      </m:r>
                      <m:r>
                        <m:rPr>
                          <m:nor/>
                        </m:rPr>
                        <a:rPr lang="en-AU" b="0" i="0" smtClean="0">
                          <a:latin typeface="+mn-lt"/>
                        </a:rPr>
                        <m:t>are</m:t>
                      </m:r>
                      <m:r>
                        <m:rPr>
                          <m:nor/>
                        </m:rPr>
                        <a:rPr lang="en-AU" b="0" i="0" smtClean="0">
                          <a:latin typeface="+mn-lt"/>
                        </a:rPr>
                        <m:t> </m:t>
                      </m:r>
                      <m:r>
                        <a:rPr lang="en-AU" b="0" i="1" smtClean="0">
                          <a:latin typeface="Cambria Math" panose="02040503050406030204" pitchFamily="18" charset="0"/>
                        </a:rPr>
                        <m:t>𝑥</m:t>
                      </m:r>
                      <m:r>
                        <a:rPr lang="en-AU" b="0" i="1" smtClean="0">
                          <a:latin typeface="Cambria Math" panose="02040503050406030204" pitchFamily="18" charset="0"/>
                        </a:rPr>
                        <m:t>=−2 </m:t>
                      </m:r>
                      <m:r>
                        <m:rPr>
                          <m:nor/>
                        </m:rPr>
                        <a:rPr lang="en-AU" b="0" i="0" smtClean="0">
                          <a:latin typeface="+mj-lt"/>
                        </a:rPr>
                        <m:t>or</m:t>
                      </m:r>
                      <m:r>
                        <a:rPr lang="en-AU" b="0" i="1" smtClean="0">
                          <a:latin typeface="Cambria Math" panose="02040503050406030204" pitchFamily="18" charset="0"/>
                        </a:rPr>
                        <m:t> 2.</m:t>
                      </m:r>
                    </m:oMath>
                  </m:oMathPara>
                </a14:m>
                <a:endParaRPr lang="en-AU" dirty="0"/>
              </a:p>
              <a:p>
                <a:pPr/>
                <a14:m>
                  <m:oMathPara xmlns:m="http://schemas.openxmlformats.org/officeDocument/2006/math">
                    <m:oMathParaPr>
                      <m:jc m:val="left"/>
                    </m:oMathParaPr>
                    <m:oMath xmlns:m="http://schemas.openxmlformats.org/officeDocument/2006/math">
                      <m:r>
                        <m:rPr>
                          <m:nor/>
                        </m:rPr>
                        <a:rPr lang="en-AU" b="0" i="0" smtClean="0">
                          <a:latin typeface="+mj-lt"/>
                        </a:rPr>
                        <m:t>Dilating</m:t>
                      </m:r>
                      <m:r>
                        <a:rPr lang="en-AU" b="0" i="1" smtClean="0">
                          <a:latin typeface="Cambria Math" panose="02040503050406030204" pitchFamily="18" charset="0"/>
                        </a:rPr>
                        <m:t> </m:t>
                      </m:r>
                      <m:d>
                        <m:dPr>
                          <m:ctrlPr>
                            <a:rPr lang="en-AU" b="0" i="1" smtClean="0">
                              <a:latin typeface="Cambria Math" panose="02040503050406030204" pitchFamily="18" charset="0"/>
                            </a:rPr>
                          </m:ctrlPr>
                        </m:dPr>
                        <m:e>
                          <m:r>
                            <a:rPr lang="en-AU" b="0" i="1" smtClean="0">
                              <a:latin typeface="Cambria Math" panose="02040503050406030204" pitchFamily="18" charset="0"/>
                            </a:rPr>
                            <m:t>−2,0</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−1,0</m:t>
                          </m:r>
                        </m:e>
                      </m:d>
                      <m:r>
                        <a:rPr lang="en-AU" b="0" i="1" smtClean="0">
                          <a:latin typeface="Cambria Math" panose="02040503050406030204" pitchFamily="18" charset="0"/>
                        </a:rPr>
                        <m:t> </m:t>
                      </m:r>
                      <m:r>
                        <m:rPr>
                          <m:nor/>
                        </m:rPr>
                        <a:rPr lang="en-AU" b="0" i="0" smtClean="0">
                          <a:latin typeface="+mj-lt"/>
                        </a:rPr>
                        <m:t>and</m:t>
                      </m:r>
                      <m:r>
                        <a:rPr lang="en-AU" b="0" i="1" smtClean="0">
                          <a:latin typeface="Cambria Math" panose="02040503050406030204" pitchFamily="18" charset="0"/>
                        </a:rPr>
                        <m:t> </m:t>
                      </m:r>
                      <m:d>
                        <m:dPr>
                          <m:ctrlPr>
                            <a:rPr lang="en-AU" b="0" i="1" smtClean="0">
                              <a:latin typeface="Cambria Math" panose="02040503050406030204" pitchFamily="18" charset="0"/>
                            </a:rPr>
                          </m:ctrlPr>
                        </m:dPr>
                        <m:e>
                          <m:r>
                            <a:rPr lang="en-AU" b="0" i="1" smtClean="0">
                              <a:latin typeface="Cambria Math" panose="02040503050406030204" pitchFamily="18" charset="0"/>
                            </a:rPr>
                            <m:t>2,0</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1,0</m:t>
                          </m:r>
                        </m:e>
                      </m:d>
                      <m:r>
                        <a:rPr lang="en-AU" b="0" i="1" smtClean="0">
                          <a:latin typeface="Cambria Math" panose="02040503050406030204" pitchFamily="18" charset="0"/>
                        </a:rPr>
                        <m:t>.</m:t>
                      </m:r>
                    </m:oMath>
                  </m:oMathPara>
                </a14:m>
                <a:endParaRPr lang="en-AU" b="0" dirty="0"/>
              </a:p>
              <a:p>
                <a:pPr/>
                <a14:m>
                  <m:oMathPara xmlns:m="http://schemas.openxmlformats.org/officeDocument/2006/math">
                    <m:oMathParaPr>
                      <m:jc m:val="left"/>
                    </m:oMathParaPr>
                    <m:oMath xmlns:m="http://schemas.openxmlformats.org/officeDocument/2006/math">
                      <m:r>
                        <m:rPr>
                          <m:nor/>
                        </m:rPr>
                        <a:rPr lang="en-AU" b="0" i="0" smtClean="0">
                          <a:latin typeface="+mj-lt"/>
                        </a:rPr>
                        <m:t>Translating</m:t>
                      </m:r>
                      <m:r>
                        <a:rPr lang="en-AU" b="0" i="1" smtClean="0">
                          <a:latin typeface="Cambria Math" panose="02040503050406030204" pitchFamily="18" charset="0"/>
                        </a:rPr>
                        <m:t> </m:t>
                      </m:r>
                      <m:d>
                        <m:dPr>
                          <m:ctrlPr>
                            <a:rPr lang="en-AU" b="0" i="1" smtClean="0">
                              <a:latin typeface="Cambria Math" panose="02040503050406030204" pitchFamily="18" charset="0"/>
                            </a:rPr>
                          </m:ctrlPr>
                        </m:dPr>
                        <m:e>
                          <m:r>
                            <a:rPr lang="en-AU" b="0" i="1" smtClean="0">
                              <a:latin typeface="Cambria Math" panose="02040503050406030204" pitchFamily="18" charset="0"/>
                            </a:rPr>
                            <m:t>−1,0</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1,0</m:t>
                          </m:r>
                        </m:e>
                      </m:d>
                      <m:r>
                        <a:rPr lang="en-AU" b="0" i="1" smtClean="0">
                          <a:latin typeface="Cambria Math" panose="02040503050406030204" pitchFamily="18" charset="0"/>
                        </a:rPr>
                        <m:t> </m:t>
                      </m:r>
                      <m:r>
                        <m:rPr>
                          <m:nor/>
                        </m:rPr>
                        <a:rPr lang="en-AU" b="0" i="0" smtClean="0">
                          <a:latin typeface="+mj-lt"/>
                        </a:rPr>
                        <m:t>and</m:t>
                      </m:r>
                      <m:r>
                        <a:rPr lang="en-AU" b="0" i="1" smtClean="0">
                          <a:latin typeface="Cambria Math" panose="02040503050406030204" pitchFamily="18" charset="0"/>
                        </a:rPr>
                        <m:t> </m:t>
                      </m:r>
                      <m:d>
                        <m:dPr>
                          <m:ctrlPr>
                            <a:rPr lang="en-AU" b="0" i="1" smtClean="0">
                              <a:latin typeface="Cambria Math" panose="02040503050406030204" pitchFamily="18" charset="0"/>
                            </a:rPr>
                          </m:ctrlPr>
                        </m:dPr>
                        <m:e>
                          <m:r>
                            <a:rPr lang="en-AU" b="0" i="1" smtClean="0">
                              <a:latin typeface="Cambria Math" panose="02040503050406030204" pitchFamily="18" charset="0"/>
                            </a:rPr>
                            <m:t>1,0</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3,0</m:t>
                          </m:r>
                        </m:e>
                      </m:d>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m:rPr>
                          <m:nor/>
                        </m:rPr>
                        <a:rPr lang="en-AU" b="0" i="0" smtClean="0">
                          <a:latin typeface="+mj-lt"/>
                        </a:rPr>
                        <m:t>−</m:t>
                      </m:r>
                      <m:r>
                        <m:rPr>
                          <m:nor/>
                        </m:rPr>
                        <a:rPr lang="en-AU" b="0" i="0" smtClean="0">
                          <a:latin typeface="+mj-lt"/>
                        </a:rPr>
                        <m:t>intercepts</m:t>
                      </m:r>
                      <m:r>
                        <m:rPr>
                          <m:nor/>
                        </m:rPr>
                        <a:rPr lang="en-AU" b="0" i="0" smtClean="0">
                          <a:latin typeface="+mj-lt"/>
                        </a:rPr>
                        <m:t> </m:t>
                      </m:r>
                      <m:r>
                        <m:rPr>
                          <m:nor/>
                        </m:rPr>
                        <a:rPr lang="en-AU" b="0" i="0" smtClean="0">
                          <a:latin typeface="+mj-lt"/>
                        </a:rPr>
                        <m:t>for</m:t>
                      </m:r>
                      <m:r>
                        <m:rPr>
                          <m:nor/>
                        </m:rPr>
                        <a:rPr lang="en-AU" b="0" i="0" smtClean="0">
                          <a:latin typeface="+mj-lt"/>
                        </a:rPr>
                        <m:t> </m:t>
                      </m:r>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 </m:t>
                      </m:r>
                      <m:r>
                        <m:rPr>
                          <m:nor/>
                        </m:rPr>
                        <a:rPr lang="en-AU" b="0" i="0" smtClean="0">
                          <a:latin typeface="+mj-lt"/>
                        </a:rPr>
                        <m:t>are</m:t>
                      </m:r>
                      <m:r>
                        <a:rPr lang="en-AU" b="0" i="1" smtClean="0">
                          <a:latin typeface="Cambria Math" panose="02040503050406030204" pitchFamily="18" charset="0"/>
                        </a:rPr>
                        <m:t> </m:t>
                      </m:r>
                      <m:d>
                        <m:dPr>
                          <m:ctrlPr>
                            <a:rPr lang="en-AU" b="0" i="1" smtClean="0">
                              <a:latin typeface="Cambria Math" panose="02040503050406030204" pitchFamily="18" charset="0"/>
                            </a:rPr>
                          </m:ctrlPr>
                        </m:dPr>
                        <m:e>
                          <m:r>
                            <a:rPr lang="en-AU" b="0" i="1" smtClean="0">
                              <a:latin typeface="Cambria Math" panose="02040503050406030204" pitchFamily="18" charset="0"/>
                            </a:rPr>
                            <m:t>1,0</m:t>
                          </m:r>
                        </m:e>
                      </m:d>
                      <m:r>
                        <a:rPr lang="en-AU" b="0" i="1" smtClean="0">
                          <a:latin typeface="Cambria Math" panose="02040503050406030204" pitchFamily="18" charset="0"/>
                        </a:rPr>
                        <m:t> </m:t>
                      </m:r>
                      <m:r>
                        <m:rPr>
                          <m:nor/>
                        </m:rPr>
                        <a:rPr lang="en-AU" b="0" i="0" smtClean="0">
                          <a:latin typeface="+mj-lt"/>
                        </a:rPr>
                        <m:t>and</m:t>
                      </m:r>
                      <m:r>
                        <a:rPr lang="en-AU" b="0" i="1" smtClean="0">
                          <a:latin typeface="Cambria Math" panose="02040503050406030204" pitchFamily="18" charset="0"/>
                        </a:rPr>
                        <m:t> </m:t>
                      </m:r>
                      <m:d>
                        <m:dPr>
                          <m:ctrlPr>
                            <a:rPr lang="en-AU" b="0" i="1" smtClean="0">
                              <a:latin typeface="Cambria Math" panose="02040503050406030204" pitchFamily="18" charset="0"/>
                            </a:rPr>
                          </m:ctrlPr>
                        </m:dPr>
                        <m:e>
                          <m:r>
                            <a:rPr lang="en-AU" b="0" i="1" smtClean="0">
                              <a:latin typeface="Cambria Math" panose="02040503050406030204" pitchFamily="18" charset="0"/>
                            </a:rPr>
                            <m:t>3,0</m:t>
                          </m:r>
                        </m:e>
                      </m:d>
                      <m:r>
                        <a:rPr lang="en-AU" b="0" i="1" smtClean="0">
                          <a:latin typeface="Cambria Math" panose="02040503050406030204" pitchFamily="18" charset="0"/>
                        </a:rPr>
                        <m:t>.</m:t>
                      </m:r>
                    </m:oMath>
                  </m:oMathPara>
                </a14:m>
                <a:br>
                  <a:rPr lang="en-AU" dirty="0"/>
                </a:br>
                <a:endParaRPr lang="en-AU" dirty="0"/>
              </a:p>
            </p:txBody>
          </p:sp>
        </mc:Choice>
        <mc:Fallback xmlns="">
          <p:sp>
            <p:nvSpPr>
              <p:cNvPr id="9" name="Text Placeholder 4">
                <a:extLst>
                  <a:ext uri="{FF2B5EF4-FFF2-40B4-BE49-F238E27FC236}">
                    <a16:creationId xmlns:a16="http://schemas.microsoft.com/office/drawing/2014/main" id="{BAA040A7-1221-A597-373F-1405492E16DD}"/>
                  </a:ext>
                </a:extLst>
              </p:cNvPr>
              <p:cNvSpPr txBox="1">
                <a:spLocks noRot="1" noChangeAspect="1" noMove="1" noResize="1" noEditPoints="1" noAdjustHandles="1" noChangeArrowheads="1" noChangeShapeType="1" noTextEdit="1"/>
              </p:cNvSpPr>
              <p:nvPr/>
            </p:nvSpPr>
            <p:spPr>
              <a:xfrm>
                <a:off x="6433803" y="1155439"/>
                <a:ext cx="5050197" cy="5262401"/>
              </a:xfrm>
              <a:prstGeom prst="rect">
                <a:avLst/>
              </a:prstGeom>
              <a:blipFill>
                <a:blip r:embed="rId5"/>
                <a:stretch>
                  <a:fillRect l="-3016"/>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83DE3E8-BB09-307E-B68E-B78B10FBC7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372644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7"/>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8"/>
              </a:rPr>
              <a:t>Mathematics Extension 1 Stage 6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1785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recognise and apply transformations to functions.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apply multiple transformations to graphs of functions.</a:t>
            </a:r>
            <a:endParaRPr lang="en-US" sz="2000" dirty="0">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describe the key features of the transformed graph.</a:t>
            </a:r>
          </a:p>
          <a:p>
            <a:pPr marL="342900" indent="-342900">
              <a:lnSpc>
                <a:spcPct val="150000"/>
              </a:lnSpc>
              <a:spcAft>
                <a:spcPts val="600"/>
              </a:spcAft>
              <a:buFont typeface="Arial"/>
              <a:buChar char="•"/>
            </a:pPr>
            <a:r>
              <a:rPr lang="en-AU" sz="2000" dirty="0">
                <a:ea typeface="+mn-lt"/>
                <a:cs typeface="Arial" panose="020B0604020202020204" pitchFamily="34" charset="0"/>
              </a:rPr>
              <a:t>I can identify the order and type of transformation applied to the equation of a graph.</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dirty="0"/>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a:xfrm>
                <a:off x="360000" y="360000"/>
                <a:ext cx="11484000" cy="545601"/>
              </a:xfrm>
            </p:spPr>
            <p:txBody>
              <a:bodyPr anchor="t">
                <a:normAutofit/>
              </a:bodyPr>
              <a:lstStyle/>
              <a:p>
                <a:r>
                  <a:rPr lang="en-AU" dirty="0"/>
                  <a:t>Transformation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a14:m>
                <a:endParaRPr lang="en-AU" dirty="0"/>
              </a:p>
            </p:txBody>
          </p:sp>
        </mc:Choice>
        <mc:Fallback xmlns="">
          <p:sp>
            <p:nvSpPr>
              <p:cNvPr id="4" name="Title 3">
                <a:extLst>
                  <a:ext uri="{FF2B5EF4-FFF2-40B4-BE49-F238E27FC236}">
                    <a16:creationId xmlns:a16="http://schemas.microsoft.com/office/drawing/2014/main" id="{CECF6B04-29EE-AC15-4D22-5531060EB517}"/>
                  </a:ext>
                </a:extLst>
              </p:cNvPr>
              <p:cNvSpPr>
                <a:spLocks noGrp="1" noRot="1" noChangeAspect="1" noMove="1" noResize="1" noEditPoints="1" noAdjustHandles="1" noChangeArrowheads="1" noChangeShapeType="1" noTextEdit="1"/>
              </p:cNvSpPr>
              <p:nvPr>
                <p:ph type="title"/>
              </p:nvPr>
            </p:nvSpPr>
            <p:spPr>
              <a:xfrm>
                <a:off x="360000" y="360000"/>
                <a:ext cx="11484000" cy="545601"/>
              </a:xfrm>
              <a:blipFill>
                <a:blip r:embed="rId3"/>
                <a:stretch>
                  <a:fillRect l="-2389" t="-35556" b="-41111"/>
                </a:stretch>
              </a:blipFill>
            </p:spPr>
            <p:txBody>
              <a:bodyPr/>
              <a:lstStyle/>
              <a:p>
                <a:r>
                  <a:rPr lang="en-AU">
                    <a:noFill/>
                  </a:rPr>
                  <a:t> </a:t>
                </a:r>
              </a:p>
            </p:txBody>
          </p:sp>
        </mc:Fallback>
      </mc:AlternateContent>
      <p:sp>
        <p:nvSpPr>
          <p:cNvPr id="12" name="Text Placeholder 11">
            <a:extLst>
              <a:ext uri="{FF2B5EF4-FFF2-40B4-BE49-F238E27FC236}">
                <a16:creationId xmlns:a16="http://schemas.microsoft.com/office/drawing/2014/main" id="{02C3478F-FB08-D7AF-5F27-8D143FA97D4C}"/>
              </a:ext>
            </a:extLst>
          </p:cNvPr>
          <p:cNvSpPr>
            <a:spLocks noGrp="1"/>
          </p:cNvSpPr>
          <p:nvPr>
            <p:ph sz="quarter" idx="19"/>
          </p:nvPr>
        </p:nvSpPr>
        <p:spPr>
          <a:xfrm>
            <a:off x="360363" y="1562471"/>
            <a:ext cx="5735637" cy="1090294"/>
          </a:xfrm>
        </p:spPr>
        <p:txBody>
          <a:bodyPr>
            <a:normAutofit/>
          </a:bodyPr>
          <a:lstStyle/>
          <a:p>
            <a:r>
              <a:rPr lang="en-AU" dirty="0"/>
              <a:t>Transform the graph by translating 5 units to the right and then dilating horizontally by a factor of 2.</a:t>
            </a:r>
          </a:p>
        </p:txBody>
      </p:sp>
      <p:pic>
        <p:nvPicPr>
          <p:cNvPr id="17" name="Picture 16" descr="A cubic curve with an S-shape, passing through the origin, decreasing on the left and increasing steeply on the right.">
            <a:extLst>
              <a:ext uri="{FF2B5EF4-FFF2-40B4-BE49-F238E27FC236}">
                <a16:creationId xmlns:a16="http://schemas.microsoft.com/office/drawing/2014/main" id="{A4E5EE91-A7BB-9B0E-32EB-395CF39A125C}"/>
              </a:ext>
            </a:extLst>
          </p:cNvPr>
          <p:cNvPicPr>
            <a:picLocks noChangeAspect="1"/>
          </p:cNvPicPr>
          <p:nvPr/>
        </p:nvPicPr>
        <p:blipFill>
          <a:blip r:embed="rId4"/>
          <a:srcRect l="58471"/>
          <a:stretch>
            <a:fillRect/>
          </a:stretch>
        </p:blipFill>
        <p:spPr>
          <a:xfrm>
            <a:off x="6875451" y="676875"/>
            <a:ext cx="4968547" cy="5839125"/>
          </a:xfrm>
          <a:prstGeom prst="rect">
            <a:avLst/>
          </a:prstGeom>
        </p:spPr>
      </p:pic>
      <p:pic>
        <p:nvPicPr>
          <p:cNvPr id="20" name="Picture 19" descr="The cubic function y=(x/2-5)^3, an S-shaped curve centered at (10,0), extending down to the left and up to the right.">
            <a:extLst>
              <a:ext uri="{FF2B5EF4-FFF2-40B4-BE49-F238E27FC236}">
                <a16:creationId xmlns:a16="http://schemas.microsoft.com/office/drawing/2014/main" id="{29EBBC59-06BB-D071-3887-2FE42730F3A4}"/>
              </a:ext>
            </a:extLst>
          </p:cNvPr>
          <p:cNvPicPr>
            <a:picLocks noChangeAspect="1"/>
          </p:cNvPicPr>
          <p:nvPr/>
        </p:nvPicPr>
        <p:blipFill>
          <a:blip r:embed="rId5"/>
          <a:stretch>
            <a:fillRect/>
          </a:stretch>
        </p:blipFill>
        <p:spPr>
          <a:xfrm>
            <a:off x="348002" y="3385256"/>
            <a:ext cx="6414706" cy="3130744"/>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258CF5-4C10-4DD4-029E-D432DA311AF5}"/>
              </a:ext>
            </a:extLst>
          </p:cNvPr>
          <p:cNvSpPr>
            <a:spLocks noGrp="1"/>
          </p:cNvSpPr>
          <p:nvPr>
            <p:ph type="title"/>
          </p:nvPr>
        </p:nvSpPr>
        <p:spPr/>
        <p:txBody>
          <a:bodyPr/>
          <a:lstStyle/>
          <a:p>
            <a:r>
              <a:rPr lang="en-AU" dirty="0"/>
              <a:t>Transformation comparison</a:t>
            </a:r>
          </a:p>
        </p:txBody>
      </p:sp>
      <p:pic>
        <p:nvPicPr>
          <p:cNvPr id="12" name="Picture 11" descr="Three cubic functions are shown. The dashed curve is y=x^3. The solid curve is the cubic dilated horizontally by a factor of 2 and then translated to the right by 5 units. The dashed curve is a tranlsation to the right by 5 units and then a horizontal dialtion by a factor of 2.">
            <a:extLst>
              <a:ext uri="{FF2B5EF4-FFF2-40B4-BE49-F238E27FC236}">
                <a16:creationId xmlns:a16="http://schemas.microsoft.com/office/drawing/2014/main" id="{3EA2C190-77E1-902D-EEF4-D13ADFE7FD02}"/>
              </a:ext>
            </a:extLst>
          </p:cNvPr>
          <p:cNvPicPr>
            <a:picLocks noChangeAspect="1"/>
          </p:cNvPicPr>
          <p:nvPr/>
        </p:nvPicPr>
        <p:blipFill>
          <a:blip r:embed="rId2"/>
          <a:stretch>
            <a:fillRect/>
          </a:stretch>
        </p:blipFill>
        <p:spPr>
          <a:xfrm>
            <a:off x="348316" y="905601"/>
            <a:ext cx="11495369" cy="5610399"/>
          </a:xfrm>
          <a:prstGeom prst="rect">
            <a:avLst/>
          </a:prstGeom>
        </p:spPr>
      </p:pic>
      <p:sp>
        <p:nvSpPr>
          <p:cNvPr id="2" name="Slide Number Placeholder 1">
            <a:extLst>
              <a:ext uri="{FF2B5EF4-FFF2-40B4-BE49-F238E27FC236}">
                <a16:creationId xmlns:a16="http://schemas.microsoft.com/office/drawing/2014/main" id="{F871CA20-383C-EB0E-8D89-847707357E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87334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Applying transformations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Worked example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dirty="0">
                    <a:latin typeface="+mn-lt"/>
                  </a:rPr>
                  <a:t>For the function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translate the function to the right by 5 units, then vertically dilate by a factor of 0.25 and then reflect across the </a:t>
                </a:r>
                <a14:m>
                  <m:oMath xmlns:m="http://schemas.openxmlformats.org/officeDocument/2006/math">
                    <m:r>
                      <a:rPr lang="en-AU" b="0" i="1" smtClean="0">
                        <a:latin typeface="Cambria Math" panose="02040503050406030204" pitchFamily="18" charset="0"/>
                      </a:rPr>
                      <m:t>𝑥</m:t>
                    </m:r>
                  </m:oMath>
                </a14:m>
                <a:r>
                  <a:rPr lang="en-AU" dirty="0">
                    <a:latin typeface="+mn-lt"/>
                  </a:rPr>
                  <a:t>-axis. What is the transformed function?</a:t>
                </a: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159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cxnSp>
        <p:nvCxnSpPr>
          <p:cNvPr id="5" name="Straight Connector 4">
            <a:extLst>
              <a:ext uri="{FF2B5EF4-FFF2-40B4-BE49-F238E27FC236}">
                <a16:creationId xmlns:a16="http://schemas.microsoft.com/office/drawing/2014/main" id="{0135D597-5017-59C8-DF6C-99F7D7971523}"/>
              </a:ext>
              <a:ext uri="{C183D7F6-B498-43B3-948B-1728B52AA6E4}">
                <adec:decorative xmlns:adec="http://schemas.microsoft.com/office/drawing/2017/decorative" val="1"/>
              </a:ext>
            </a:extLst>
          </p:cNvPr>
          <p:cNvCxnSpPr>
            <a:cxnSpLocks/>
          </p:cNvCxnSpPr>
          <p:nvPr/>
        </p:nvCxnSpPr>
        <p:spPr>
          <a:xfrm flipH="1">
            <a:off x="6291407" y="2843684"/>
            <a:ext cx="1" cy="3342256"/>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063096-F15C-497B-DBF6-15B2F4E71A19}"/>
                  </a:ext>
                </a:extLst>
              </p:cNvPr>
              <p:cNvSpPr txBox="1"/>
              <p:nvPr/>
            </p:nvSpPr>
            <p:spPr>
              <a:xfrm>
                <a:off x="360000" y="2843684"/>
                <a:ext cx="5569807" cy="3342255"/>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m:rPr>
                          <m:nor/>
                        </m:rPr>
                        <a:rPr lang="en-AU" sz="2000" i="0" dirty="0" smtClean="0">
                          <a:latin typeface="+mj-lt"/>
                        </a:rPr>
                        <m:t>Translate</m:t>
                      </m:r>
                      <m:r>
                        <m:rPr>
                          <m:nor/>
                        </m:rPr>
                        <a:rPr lang="en-AU" sz="2000" i="0" dirty="0" smtClean="0">
                          <a:latin typeface="+mj-lt"/>
                        </a:rPr>
                        <m:t>: </m:t>
                      </m:r>
                      <m:r>
                        <a:rPr lang="en-AU" sz="2000" i="1">
                          <a:latin typeface="Cambria Math" panose="02040503050406030204" pitchFamily="18" charset="0"/>
                        </a:rPr>
                        <m:t>𝑥</m:t>
                      </m:r>
                      <m:r>
                        <a:rPr lang="en-AU" sz="2000" i="1">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−5</m:t>
                      </m:r>
                    </m:oMath>
                  </m:oMathPara>
                </a14:m>
                <a:endParaRPr lang="en-AU" sz="2000" dirty="0"/>
              </a:p>
              <a:p>
                <a:pPr>
                  <a:lnSpc>
                    <a:spcPct val="150000"/>
                  </a:lnSpc>
                </a:pPr>
                <a14:m>
                  <m:oMathPara xmlns:m="http://schemas.openxmlformats.org/officeDocument/2006/math">
                    <m:oMathParaPr>
                      <m:jc m:val="left"/>
                    </m:oMathParaPr>
                    <m:oMath xmlns:m="http://schemas.openxmlformats.org/officeDocument/2006/math">
                      <m:r>
                        <m:rPr>
                          <m:nor/>
                        </m:rPr>
                        <a:rPr lang="en-AU" sz="2000" i="0" dirty="0" smtClean="0">
                          <a:latin typeface="+mj-lt"/>
                        </a:rPr>
                        <m:t>Vertically</m:t>
                      </m:r>
                      <m:r>
                        <m:rPr>
                          <m:nor/>
                        </m:rPr>
                        <a:rPr lang="en-AU" sz="2000" i="0" dirty="0" smtClean="0">
                          <a:latin typeface="+mj-lt"/>
                        </a:rPr>
                        <m:t> </m:t>
                      </m:r>
                      <m:r>
                        <m:rPr>
                          <m:nor/>
                        </m:rPr>
                        <a:rPr lang="en-AU" sz="2000" i="0" dirty="0" smtClean="0">
                          <a:latin typeface="+mj-lt"/>
                        </a:rPr>
                        <m:t>dilate</m:t>
                      </m:r>
                      <m:r>
                        <m:rPr>
                          <m:nor/>
                        </m:rPr>
                        <a:rPr lang="en-AU" sz="2000" i="0" dirty="0" smtClean="0">
                          <a:latin typeface="+mj-lt"/>
                        </a:rPr>
                        <m:t>: </m:t>
                      </m:r>
                      <m:r>
                        <a:rPr lang="en-AU" sz="2000" i="1">
                          <a:latin typeface="Cambria Math" panose="02040503050406030204" pitchFamily="18" charset="0"/>
                        </a:rPr>
                        <m:t>𝑦</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𝑦</m:t>
                          </m:r>
                        </m:num>
                        <m:den>
                          <m:r>
                            <a:rPr lang="en-AU" sz="2000" i="1">
                              <a:latin typeface="Cambria Math" panose="02040503050406030204" pitchFamily="18" charset="0"/>
                            </a:rPr>
                            <m:t>0.25</m:t>
                          </m:r>
                        </m:den>
                      </m:f>
                      <m:r>
                        <a:rPr lang="en-AU" sz="2000" i="1">
                          <a:latin typeface="Cambria Math" panose="02040503050406030204" pitchFamily="18" charset="0"/>
                        </a:rPr>
                        <m:t>=4</m:t>
                      </m:r>
                      <m:r>
                        <a:rPr lang="en-AU" sz="2000" i="1">
                          <a:latin typeface="Cambria Math" panose="02040503050406030204" pitchFamily="18" charset="0"/>
                        </a:rPr>
                        <m:t>𝑦</m:t>
                      </m:r>
                    </m:oMath>
                  </m:oMathPara>
                </a14:m>
                <a:endParaRPr lang="en-AU" sz="2000" dirty="0"/>
              </a:p>
              <a:p>
                <a:pPr>
                  <a:lnSpc>
                    <a:spcPct val="150000"/>
                  </a:lnSpc>
                </a:pPr>
                <a14:m>
                  <m:oMathPara xmlns:m="http://schemas.openxmlformats.org/officeDocument/2006/math">
                    <m:oMathParaPr>
                      <m:jc m:val="left"/>
                    </m:oMathParaPr>
                    <m:oMath xmlns:m="http://schemas.openxmlformats.org/officeDocument/2006/math">
                      <m:r>
                        <m:rPr>
                          <m:nor/>
                        </m:rPr>
                        <a:rPr lang="en-AU" sz="2000" i="0" dirty="0" smtClean="0">
                          <a:latin typeface="+mj-lt"/>
                        </a:rPr>
                        <m:t>Reflect</m:t>
                      </m:r>
                      <m:r>
                        <m:rPr>
                          <m:nor/>
                        </m:rPr>
                        <a:rPr lang="en-AU" sz="2000" i="0" dirty="0" smtClean="0">
                          <a:latin typeface="+mj-lt"/>
                        </a:rPr>
                        <m:t> </m:t>
                      </m:r>
                      <m:r>
                        <m:rPr>
                          <m:nor/>
                        </m:rPr>
                        <a:rPr lang="en-AU" sz="2000" i="0" dirty="0" smtClean="0">
                          <a:latin typeface="+mj-lt"/>
                        </a:rPr>
                        <m:t>across</m:t>
                      </m:r>
                      <m:r>
                        <m:rPr>
                          <m:nor/>
                        </m:rPr>
                        <a:rPr lang="en-AU" sz="2000" i="0" dirty="0" smtClean="0">
                          <a:latin typeface="+mj-lt"/>
                        </a:rPr>
                        <m:t> </m:t>
                      </m:r>
                      <m:r>
                        <a:rPr lang="en-AU" sz="2000" i="1">
                          <a:latin typeface="Cambria Math" panose="02040503050406030204" pitchFamily="18" charset="0"/>
                        </a:rPr>
                        <m:t>𝑥</m:t>
                      </m:r>
                      <m:r>
                        <m:rPr>
                          <m:nor/>
                        </m:rPr>
                        <a:rPr lang="en-AU" sz="2000" i="0" dirty="0" smtClean="0">
                          <a:latin typeface="+mj-lt"/>
                        </a:rPr>
                        <m:t>−</m:t>
                      </m:r>
                      <m:r>
                        <m:rPr>
                          <m:nor/>
                        </m:rPr>
                        <a:rPr lang="en-AU" sz="2000" i="0" dirty="0" smtClean="0">
                          <a:latin typeface="+mj-lt"/>
                        </a:rPr>
                        <m:t>axis</m:t>
                      </m:r>
                      <m:r>
                        <a:rPr lang="en-AU" sz="2000" i="1" dirty="0" smtClean="0">
                          <a:latin typeface="Cambria Math" panose="02040503050406030204" pitchFamily="18" charset="0"/>
                        </a:rPr>
                        <m:t>: </m:t>
                      </m:r>
                      <m:r>
                        <a:rPr lang="en-AU" sz="2000" i="1">
                          <a:latin typeface="Cambria Math" panose="02040503050406030204" pitchFamily="18" charset="0"/>
                        </a:rPr>
                        <m:t>𝑦</m:t>
                      </m:r>
                      <m:r>
                        <a:rPr lang="en-AU" sz="2000" i="1">
                          <a:latin typeface="Cambria Math" panose="02040503050406030204" pitchFamily="18" charset="0"/>
                        </a:rPr>
                        <m:t>→−</m:t>
                      </m:r>
                      <m:r>
                        <a:rPr lang="en-AU" sz="2000" i="1">
                          <a:latin typeface="Cambria Math" panose="02040503050406030204" pitchFamily="18" charset="0"/>
                        </a:rPr>
                        <m:t>𝑦</m:t>
                      </m:r>
                    </m:oMath>
                  </m:oMathPara>
                </a14:m>
                <a:endParaRPr lang="en-AU" sz="2000" dirty="0"/>
              </a:p>
              <a:p>
                <a:pPr algn="l">
                  <a:lnSpc>
                    <a:spcPct val="150000"/>
                  </a:lnSpc>
                </a:pPr>
                <a:br>
                  <a:rPr lang="en-AU" sz="1800" b="0" dirty="0"/>
                </a:br>
                <a:endParaRPr lang="en-AU" sz="1800" dirty="0"/>
              </a:p>
            </p:txBody>
          </p:sp>
        </mc:Choice>
        <mc:Fallback xmlns="">
          <p:sp>
            <p:nvSpPr>
              <p:cNvPr id="6" name="TextBox 5">
                <a:extLst>
                  <a:ext uri="{FF2B5EF4-FFF2-40B4-BE49-F238E27FC236}">
                    <a16:creationId xmlns:a16="http://schemas.microsoft.com/office/drawing/2014/main" id="{C4063096-F15C-497B-DBF6-15B2F4E71A19}"/>
                  </a:ext>
                </a:extLst>
              </p:cNvPr>
              <p:cNvSpPr txBox="1">
                <a:spLocks noRot="1" noChangeAspect="1" noMove="1" noResize="1" noEditPoints="1" noAdjustHandles="1" noChangeArrowheads="1" noChangeShapeType="1" noTextEdit="1"/>
              </p:cNvSpPr>
              <p:nvPr/>
            </p:nvSpPr>
            <p:spPr>
              <a:xfrm>
                <a:off x="360000" y="2843684"/>
                <a:ext cx="5569807" cy="3342255"/>
              </a:xfrm>
              <a:prstGeom prst="rect">
                <a:avLst/>
              </a:prstGeom>
              <a:blipFill>
                <a:blip r:embed="rId4"/>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25732D10-570B-D40E-9161-65DD8AC87C57}"/>
              </a:ext>
            </a:extLst>
          </p:cNvPr>
          <p:cNvSpPr/>
          <p:nvPr/>
        </p:nvSpPr>
        <p:spPr>
          <a:xfrm>
            <a:off x="9617682" y="2914022"/>
            <a:ext cx="2048124" cy="1071873"/>
          </a:xfrm>
          <a:prstGeom prst="wedgeRoundRectCallout">
            <a:avLst>
              <a:gd name="adj1" fmla="val -67544"/>
              <a:gd name="adj2" fmla="val 896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Will the order of transformation matter?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E3D2A6E-39E3-0A1D-65CF-6B1D982BD8DC}"/>
                  </a:ext>
                </a:extLst>
              </p:cNvPr>
              <p:cNvSpPr txBox="1"/>
              <p:nvPr/>
            </p:nvSpPr>
            <p:spPr>
              <a:xfrm>
                <a:off x="6653009" y="2843684"/>
                <a:ext cx="3747541" cy="3313271"/>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m:rPr>
                          <m:nor/>
                        </m:rPr>
                        <a:rPr lang="en-AU" sz="2000" b="0" i="0" smtClean="0">
                          <a:latin typeface="+mj-lt"/>
                        </a:rPr>
                        <m:t>Translation</m:t>
                      </m:r>
                      <m:r>
                        <m:rPr>
                          <m:nor/>
                        </m:rPr>
                        <a:rPr lang="en-AU" sz="2000" b="0" i="0" smtClean="0">
                          <a:latin typeface="+mj-lt"/>
                        </a:rPr>
                        <m:t>:</m:t>
                      </m:r>
                      <m:r>
                        <a:rPr lang="en-AU" sz="2000" b="0" i="1" smtClean="0">
                          <a:latin typeface="Cambria Math" panose="02040503050406030204" pitchFamily="18" charset="0"/>
                        </a:rPr>
                        <m:t> </m:t>
                      </m:r>
                      <m:r>
                        <a:rPr lang="en-AU" sz="2000" b="0" i="1" smtClean="0">
                          <a:latin typeface="Cambria Math" panose="02040503050406030204" pitchFamily="18" charset="0"/>
                        </a:rPr>
                        <m:t>𝑦</m:t>
                      </m:r>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−5</m:t>
                          </m:r>
                        </m:e>
                      </m:d>
                    </m:oMath>
                  </m:oMathPara>
                </a14:m>
                <a:endParaRPr lang="en-AU" sz="2000" b="0" dirty="0"/>
              </a:p>
              <a:p>
                <a:pPr algn="l">
                  <a:lnSpc>
                    <a:spcPct val="150000"/>
                  </a:lnSpc>
                </a:pPr>
                <a14:m>
                  <m:oMathPara xmlns:m="http://schemas.openxmlformats.org/officeDocument/2006/math">
                    <m:oMathParaPr>
                      <m:jc m:val="left"/>
                    </m:oMathParaPr>
                    <m:oMath xmlns:m="http://schemas.openxmlformats.org/officeDocument/2006/math">
                      <m:r>
                        <m:rPr>
                          <m:nor/>
                        </m:rPr>
                        <a:rPr lang="en-AU" sz="2000" b="0" i="0" smtClean="0">
                          <a:latin typeface="+mj-lt"/>
                        </a:rPr>
                        <m:t>Dilation</m:t>
                      </m:r>
                      <m:r>
                        <m:rPr>
                          <m:nor/>
                        </m:rPr>
                        <a:rPr lang="en-AU" sz="2000" b="0" i="0" smtClean="0">
                          <a:latin typeface="+mj-lt"/>
                        </a:rPr>
                        <m:t>:</m:t>
                      </m:r>
                      <m:r>
                        <a:rPr lang="en-AU" sz="2000" b="0" i="1" smtClean="0">
                          <a:latin typeface="Cambria Math" panose="02040503050406030204" pitchFamily="18" charset="0"/>
                        </a:rPr>
                        <m:t> 4</m:t>
                      </m:r>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−5</m:t>
                          </m:r>
                        </m:e>
                      </m:d>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d>
                            <m:dPr>
                              <m:begChr m:val="|"/>
                              <m:endChr m:val="|"/>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−5</m:t>
                              </m:r>
                            </m:e>
                          </m:d>
                        </m:num>
                        <m:den>
                          <m:r>
                            <a:rPr lang="en-AU" sz="2000" b="0" i="1" smtClean="0">
                              <a:latin typeface="Cambria Math" panose="02040503050406030204" pitchFamily="18" charset="0"/>
                            </a:rPr>
                            <m:t>4</m:t>
                          </m:r>
                        </m:den>
                      </m:f>
                    </m:oMath>
                  </m:oMathPara>
                </a14:m>
                <a:endParaRPr lang="en-AU" sz="2000" b="0" dirty="0"/>
              </a:p>
              <a:p>
                <a:pPr algn="l">
                  <a:lnSpc>
                    <a:spcPct val="150000"/>
                  </a:lnSpc>
                </a:pPr>
                <a14:m>
                  <m:oMathPara xmlns:m="http://schemas.openxmlformats.org/officeDocument/2006/math">
                    <m:oMathParaPr>
                      <m:jc m:val="left"/>
                    </m:oMathParaPr>
                    <m:oMath xmlns:m="http://schemas.openxmlformats.org/officeDocument/2006/math">
                      <m:r>
                        <m:rPr>
                          <m:nor/>
                        </m:rPr>
                        <a:rPr lang="en-AU" sz="2000" i="0" dirty="0" smtClean="0">
                          <a:latin typeface="+mj-lt"/>
                        </a:rPr>
                        <m:t>Reflection</m:t>
                      </m:r>
                      <m:r>
                        <m:rPr>
                          <m:nor/>
                        </m:rPr>
                        <a:rPr lang="en-AU" sz="2000" i="0" dirty="0" smtClean="0">
                          <a:latin typeface="+mj-lt"/>
                        </a:rPr>
                        <m:t>: </m:t>
                      </m:r>
                      <m:r>
                        <a:rPr lang="en-AU" sz="2000" b="0" i="1" smtClean="0">
                          <a:latin typeface="Cambria Math" panose="02040503050406030204" pitchFamily="18" charset="0"/>
                        </a:rPr>
                        <m:t>−</m:t>
                      </m:r>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d>
                            <m:dPr>
                              <m:begChr m:val="|"/>
                              <m:endChr m:val="|"/>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−5</m:t>
                              </m:r>
                            </m:e>
                          </m:d>
                        </m:num>
                        <m:den>
                          <m:r>
                            <a:rPr lang="en-AU" sz="2000" b="0" i="1" smtClean="0">
                              <a:latin typeface="Cambria Math" panose="02040503050406030204" pitchFamily="18" charset="0"/>
                            </a:rPr>
                            <m:t>4</m:t>
                          </m:r>
                        </m:den>
                      </m:f>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d>
                            <m:dPr>
                              <m:begChr m:val="|"/>
                              <m:endChr m:val="|"/>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−5</m:t>
                              </m:r>
                            </m:e>
                          </m:d>
                        </m:num>
                        <m:den>
                          <m:r>
                            <a:rPr lang="en-AU" sz="2000" b="0" i="1" smtClean="0">
                              <a:latin typeface="Cambria Math" panose="02040503050406030204" pitchFamily="18" charset="0"/>
                            </a:rPr>
                            <m:t>4</m:t>
                          </m:r>
                        </m:den>
                      </m:f>
                    </m:oMath>
                  </m:oMathPara>
                </a14:m>
                <a:endParaRPr lang="en-AU" sz="2000" b="0" dirty="0"/>
              </a:p>
              <a:p>
                <a:pPr algn="l">
                  <a:lnSpc>
                    <a:spcPct val="150000"/>
                  </a:lnSpc>
                </a:pPr>
                <a:br>
                  <a:rPr lang="en-AU" sz="1800" b="0" dirty="0"/>
                </a:br>
                <a:endParaRPr lang="en-AU" sz="1800" dirty="0"/>
              </a:p>
            </p:txBody>
          </p:sp>
        </mc:Choice>
        <mc:Fallback xmlns="">
          <p:sp>
            <p:nvSpPr>
              <p:cNvPr id="9" name="TextBox 8">
                <a:extLst>
                  <a:ext uri="{FF2B5EF4-FFF2-40B4-BE49-F238E27FC236}">
                    <a16:creationId xmlns:a16="http://schemas.microsoft.com/office/drawing/2014/main" id="{4E3D2A6E-39E3-0A1D-65CF-6B1D982BD8DC}"/>
                  </a:ext>
                </a:extLst>
              </p:cNvPr>
              <p:cNvSpPr txBox="1">
                <a:spLocks noRot="1" noChangeAspect="1" noMove="1" noResize="1" noEditPoints="1" noAdjustHandles="1" noChangeArrowheads="1" noChangeShapeType="1" noTextEdit="1"/>
              </p:cNvSpPr>
              <p:nvPr/>
            </p:nvSpPr>
            <p:spPr>
              <a:xfrm>
                <a:off x="6653009" y="2843684"/>
                <a:ext cx="3747541" cy="3313271"/>
              </a:xfrm>
              <a:prstGeom prst="rect">
                <a:avLst/>
              </a:prstGeom>
              <a:blipFill>
                <a:blip r:embed="rId5"/>
                <a:stretch>
                  <a:fillRect b="-5331"/>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7A1DE44E-0979-A4CA-34EE-FDB879E34BBB}"/>
              </a:ext>
            </a:extLst>
          </p:cNvPr>
          <p:cNvSpPr/>
          <p:nvPr/>
        </p:nvSpPr>
        <p:spPr>
          <a:xfrm>
            <a:off x="4039437" y="5043728"/>
            <a:ext cx="1890368" cy="1142211"/>
          </a:xfrm>
          <a:prstGeom prst="wedgeRoundRectCallout">
            <a:avLst>
              <a:gd name="adj1" fmla="val -58440"/>
              <a:gd name="adj2" fmla="val -14877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Describe the dilation effect on the graph?</a:t>
            </a:r>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FC81E-6E20-4E41-9DE5-E150E1BA49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7B106D-3E63-B39E-7A3F-D24512917AF5}"/>
              </a:ext>
            </a:extLst>
          </p:cNvPr>
          <p:cNvSpPr>
            <a:spLocks noGrp="1"/>
          </p:cNvSpPr>
          <p:nvPr>
            <p:ph type="title"/>
          </p:nvPr>
        </p:nvSpPr>
        <p:spPr/>
        <p:txBody>
          <a:bodyPr/>
          <a:lstStyle/>
          <a:p>
            <a:r>
              <a:rPr lang="en-AU" dirty="0">
                <a:latin typeface="+mj-lt"/>
              </a:rPr>
              <a:t>Applying transformations (2)</a:t>
            </a:r>
          </a:p>
        </p:txBody>
      </p:sp>
      <p:sp>
        <p:nvSpPr>
          <p:cNvPr id="13" name="Text Placeholder 12">
            <a:extLst>
              <a:ext uri="{FF2B5EF4-FFF2-40B4-BE49-F238E27FC236}">
                <a16:creationId xmlns:a16="http://schemas.microsoft.com/office/drawing/2014/main" id="{0CF060D1-40B1-6EF9-2AED-7EB2ADD55189}"/>
              </a:ext>
            </a:extLst>
          </p:cNvPr>
          <p:cNvSpPr>
            <a:spLocks noGrp="1"/>
          </p:cNvSpPr>
          <p:nvPr>
            <p:ph type="body" sz="quarter" idx="18"/>
          </p:nvPr>
        </p:nvSpPr>
        <p:spPr>
          <a:xfrm>
            <a:off x="360000" y="982520"/>
            <a:ext cx="11483998" cy="356423"/>
          </a:xfrm>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C336C3BD-EEA5-4350-ED0A-45DB01A1EE46}"/>
                  </a:ext>
                </a:extLst>
              </p:cNvPr>
              <p:cNvSpPr>
                <a:spLocks noGrp="1"/>
              </p:cNvSpPr>
              <p:nvPr>
                <p:ph type="body" sz="quarter" idx="17"/>
              </p:nvPr>
            </p:nvSpPr>
            <p:spPr>
              <a:xfrm>
                <a:off x="360000" y="1567086"/>
                <a:ext cx="10954444" cy="4807835"/>
              </a:xfrm>
            </p:spPr>
            <p:txBody>
              <a:bodyPr/>
              <a:lstStyle/>
              <a:p>
                <a:r>
                  <a:rPr lang="en-AU" dirty="0">
                    <a:latin typeface="+mn-lt"/>
                  </a:rPr>
                  <a:t>The function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a14:m>
                <a:r>
                  <a:rPr lang="en-AU" dirty="0">
                    <a:latin typeface="+mn-lt"/>
                  </a:rPr>
                  <a:t>, is dilated horizontally by a factor of 2, then the function is translated down by 6 units before being reflected across the </a:t>
                </a:r>
                <a14:m>
                  <m:oMath xmlns:m="http://schemas.openxmlformats.org/officeDocument/2006/math">
                    <m:r>
                      <a:rPr lang="en-AU" b="0" i="1" smtClean="0">
                        <a:latin typeface="Cambria Math" panose="02040503050406030204" pitchFamily="18" charset="0"/>
                      </a:rPr>
                      <m:t>𝑦</m:t>
                    </m:r>
                  </m:oMath>
                </a14:m>
                <a:r>
                  <a:rPr lang="en-AU" dirty="0">
                    <a:latin typeface="+mn-lt"/>
                  </a:rPr>
                  <a:t>-axis. What is the transformed function?</a:t>
                </a:r>
              </a:p>
            </p:txBody>
          </p:sp>
        </mc:Choice>
        <mc:Fallback xmlns="">
          <p:sp>
            <p:nvSpPr>
              <p:cNvPr id="12" name="Text Placeholder 11">
                <a:extLst>
                  <a:ext uri="{FF2B5EF4-FFF2-40B4-BE49-F238E27FC236}">
                    <a16:creationId xmlns:a16="http://schemas.microsoft.com/office/drawing/2014/main" id="{C336C3BD-EEA5-4350-ED0A-45DB01A1EE46}"/>
                  </a:ext>
                </a:extLst>
              </p:cNvPr>
              <p:cNvSpPr>
                <a:spLocks noGrp="1" noRot="1" noChangeAspect="1" noMove="1" noResize="1" noEditPoints="1" noAdjustHandles="1" noChangeArrowheads="1" noChangeShapeType="1" noTextEdit="1"/>
              </p:cNvSpPr>
              <p:nvPr>
                <p:ph type="body" sz="quarter" idx="17"/>
              </p:nvPr>
            </p:nvSpPr>
            <p:spPr>
              <a:xfrm>
                <a:off x="360000" y="1567086"/>
                <a:ext cx="10954444" cy="4807835"/>
              </a:xfrm>
              <a:blipFill>
                <a:blip r:embed="rId3"/>
                <a:stretch>
                  <a:fillRect l="-1391" r="-178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BE23ED5D-D71B-C277-07AD-17DC95A8D8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cxnSp>
        <p:nvCxnSpPr>
          <p:cNvPr id="5" name="Straight Connector 4">
            <a:extLst>
              <a:ext uri="{FF2B5EF4-FFF2-40B4-BE49-F238E27FC236}">
                <a16:creationId xmlns:a16="http://schemas.microsoft.com/office/drawing/2014/main" id="{709CB063-38FE-4EDA-78C7-2A5F97A88356}"/>
              </a:ext>
              <a:ext uri="{C183D7F6-B498-43B3-948B-1728B52AA6E4}">
                <adec:decorative xmlns:adec="http://schemas.microsoft.com/office/drawing/2017/decorative" val="1"/>
              </a:ext>
            </a:extLst>
          </p:cNvPr>
          <p:cNvCxnSpPr>
            <a:cxnSpLocks/>
          </p:cNvCxnSpPr>
          <p:nvPr/>
        </p:nvCxnSpPr>
        <p:spPr>
          <a:xfrm>
            <a:off x="4190250" y="2773374"/>
            <a:ext cx="0" cy="3104912"/>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4F9B22-077C-9DD3-1963-1FE455A7D29B}"/>
                  </a:ext>
                </a:extLst>
              </p:cNvPr>
              <p:cNvSpPr txBox="1"/>
              <p:nvPr/>
            </p:nvSpPr>
            <p:spPr>
              <a:xfrm>
                <a:off x="784340" y="2677056"/>
                <a:ext cx="2989399" cy="3560163"/>
              </a:xfrm>
              <a:prstGeom prst="rect">
                <a:avLst/>
              </a:prstGeom>
              <a:noFill/>
            </p:spPr>
            <p:txBody>
              <a:bodyPr wrap="square" lIns="0" tIns="0" rIns="0" bIns="0" rtlCol="0">
                <a:noAutofit/>
              </a:bodyPr>
              <a:lstStyle/>
              <a:p>
                <a:pPr>
                  <a:lnSpc>
                    <a:spcPct val="200000"/>
                  </a:lnSpc>
                </a:pPr>
                <a14:m>
                  <m:oMathPara xmlns:m="http://schemas.openxmlformats.org/officeDocument/2006/math">
                    <m:oMathParaPr>
                      <m:jc m:val="left"/>
                    </m:oMathParaPr>
                    <m:oMath xmlns:m="http://schemas.openxmlformats.org/officeDocument/2006/math">
                      <m:r>
                        <m:rPr>
                          <m:nor/>
                        </m:rPr>
                        <a:rPr lang="en-AU" sz="2000" dirty="0" smtClean="0">
                          <a:latin typeface="+mj-lt"/>
                        </a:rPr>
                        <m:t>Horizontal</m:t>
                      </m:r>
                      <m:r>
                        <m:rPr>
                          <m:nor/>
                        </m:rPr>
                        <a:rPr lang="en-AU" sz="2000" dirty="0" smtClean="0">
                          <a:latin typeface="+mj-lt"/>
                        </a:rPr>
                        <m:t> </m:t>
                      </m:r>
                      <m:r>
                        <m:rPr>
                          <m:nor/>
                        </m:rPr>
                        <a:rPr lang="en-AU" sz="2000" dirty="0" smtClean="0">
                          <a:latin typeface="+mj-lt"/>
                        </a:rPr>
                        <m:t>dilation</m:t>
                      </m:r>
                      <m:r>
                        <m:rPr>
                          <m:nor/>
                        </m:rPr>
                        <a:rPr lang="en-AU" sz="2000" dirty="0" smtClean="0">
                          <a:latin typeface="+mj-lt"/>
                        </a:rPr>
                        <m:t>: </m:t>
                      </m:r>
                      <m:r>
                        <a:rPr lang="en-AU" sz="2000" i="1" dirty="0">
                          <a:latin typeface="Cambria Math" panose="02040503050406030204" pitchFamily="18" charset="0"/>
                        </a:rPr>
                        <m:t>𝑥</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𝑥</m:t>
                          </m:r>
                        </m:num>
                        <m:den>
                          <m:r>
                            <a:rPr lang="en-AU" sz="2000" i="1">
                              <a:latin typeface="Cambria Math" panose="02040503050406030204" pitchFamily="18" charset="0"/>
                            </a:rPr>
                            <m:t>2</m:t>
                          </m:r>
                        </m:den>
                      </m:f>
                    </m:oMath>
                  </m:oMathPara>
                </a14:m>
                <a:endParaRPr lang="en-AU" sz="2000" i="1" dirty="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m:rPr>
                          <m:nor/>
                        </m:rPr>
                        <a:rPr lang="en-AU" sz="2000" i="0" dirty="0" smtClean="0">
                          <a:latin typeface="+mj-lt"/>
                        </a:rPr>
                        <m:t>Translate</m:t>
                      </m:r>
                      <m:r>
                        <m:rPr>
                          <m:nor/>
                        </m:rPr>
                        <a:rPr lang="en-AU" sz="2000" i="0" dirty="0" smtClean="0">
                          <a:latin typeface="+mj-lt"/>
                        </a:rPr>
                        <m:t>: </m:t>
                      </m:r>
                      <m:r>
                        <a:rPr lang="en-AU" sz="2000" b="0" i="1" dirty="0" smtClean="0">
                          <a:latin typeface="Cambria Math" panose="02040503050406030204" pitchFamily="18" charset="0"/>
                        </a:rPr>
                        <m:t>𝑦</m:t>
                      </m:r>
                      <m:r>
                        <a:rPr lang="en-AU" sz="2000" i="1">
                          <a:latin typeface="Cambria Math" panose="02040503050406030204" pitchFamily="18" charset="0"/>
                        </a:rPr>
                        <m:t> →</m:t>
                      </m:r>
                      <m:r>
                        <a:rPr lang="en-AU" sz="2000" b="0" i="1" smtClean="0">
                          <a:latin typeface="Cambria Math" panose="02040503050406030204" pitchFamily="18" charset="0"/>
                        </a:rPr>
                        <m:t>𝑦</m:t>
                      </m:r>
                      <m:r>
                        <a:rPr lang="en-AU" sz="2000" b="0" i="1" smtClean="0">
                          <a:latin typeface="Cambria Math" panose="02040503050406030204" pitchFamily="18" charset="0"/>
                        </a:rPr>
                        <m:t>+6</m:t>
                      </m:r>
                    </m:oMath>
                  </m:oMathPara>
                </a14:m>
                <a:endParaRPr lang="en-AU" sz="2000" dirty="0"/>
              </a:p>
              <a:p>
                <a:pPr>
                  <a:lnSpc>
                    <a:spcPct val="200000"/>
                  </a:lnSpc>
                </a:pPr>
                <a14:m>
                  <m:oMathPara xmlns:m="http://schemas.openxmlformats.org/officeDocument/2006/math">
                    <m:oMathParaPr>
                      <m:jc m:val="left"/>
                    </m:oMathParaPr>
                    <m:oMath xmlns:m="http://schemas.openxmlformats.org/officeDocument/2006/math">
                      <m:r>
                        <m:rPr>
                          <m:nor/>
                        </m:rPr>
                        <a:rPr lang="en-AU" sz="2000" i="0" dirty="0" smtClean="0">
                          <a:latin typeface="+mj-lt"/>
                        </a:rPr>
                        <m:t>Reflect</m:t>
                      </m:r>
                      <m:r>
                        <m:rPr>
                          <m:nor/>
                        </m:rPr>
                        <a:rPr lang="en-AU" sz="2000" i="0" dirty="0" smtClean="0">
                          <a:latin typeface="+mj-lt"/>
                        </a:rPr>
                        <m:t> </m:t>
                      </m:r>
                      <m:r>
                        <m:rPr>
                          <m:nor/>
                        </m:rPr>
                        <a:rPr lang="en-AU" sz="2000" i="0" dirty="0" smtClean="0">
                          <a:latin typeface="+mj-lt"/>
                        </a:rPr>
                        <m:t>across</m:t>
                      </m:r>
                      <m:r>
                        <m:rPr>
                          <m:nor/>
                        </m:rPr>
                        <a:rPr lang="en-AU" sz="2000" i="0" dirty="0" smtClean="0">
                          <a:latin typeface="+mj-lt"/>
                        </a:rPr>
                        <m:t> </m:t>
                      </m:r>
                      <m:r>
                        <a:rPr lang="en-AU" sz="2000" b="0" i="1" smtClean="0">
                          <a:latin typeface="Cambria Math" panose="02040503050406030204" pitchFamily="18" charset="0"/>
                        </a:rPr>
                        <m:t>𝑦</m:t>
                      </m:r>
                      <m:r>
                        <m:rPr>
                          <m:nor/>
                        </m:rPr>
                        <a:rPr lang="en-AU" sz="2000" i="0" dirty="0" smtClean="0">
                          <a:latin typeface="+mj-lt"/>
                        </a:rPr>
                        <m:t>−</m:t>
                      </m:r>
                      <m:r>
                        <m:rPr>
                          <m:nor/>
                        </m:rPr>
                        <a:rPr lang="en-AU" sz="2000" i="0" dirty="0" smtClean="0">
                          <a:latin typeface="+mj-lt"/>
                        </a:rPr>
                        <m:t>axis</m:t>
                      </m:r>
                      <m:r>
                        <a:rPr lang="en-AU" sz="2000" i="1" dirty="0" smtClean="0">
                          <a:latin typeface="Cambria Math" panose="02040503050406030204" pitchFamily="18" charset="0"/>
                        </a:rPr>
                        <m:t>:</m:t>
                      </m:r>
                      <m:r>
                        <a:rPr lang="en-AU" sz="2000" b="0" i="1" dirty="0" smtClean="0">
                          <a:latin typeface="Cambria Math" panose="02040503050406030204" pitchFamily="18" charset="0"/>
                        </a:rPr>
                        <m:t> </m:t>
                      </m:r>
                      <m:r>
                        <a:rPr lang="en-AU" sz="2000" b="0" i="1" smtClean="0">
                          <a:latin typeface="Cambria Math" panose="02040503050406030204" pitchFamily="18" charset="0"/>
                        </a:rPr>
                        <m:t>𝑥</m:t>
                      </m:r>
                      <m:r>
                        <a:rPr lang="en-AU" sz="2000" i="1">
                          <a:latin typeface="Cambria Math" panose="02040503050406030204" pitchFamily="18" charset="0"/>
                        </a:rPr>
                        <m:t>→−</m:t>
                      </m:r>
                      <m:r>
                        <a:rPr lang="en-AU" sz="2000" b="0" i="1" smtClean="0">
                          <a:latin typeface="Cambria Math" panose="02040503050406030204" pitchFamily="18" charset="0"/>
                        </a:rPr>
                        <m:t>𝑥</m:t>
                      </m:r>
                    </m:oMath>
                  </m:oMathPara>
                </a14:m>
                <a:endParaRPr lang="en-AU" sz="2000" dirty="0"/>
              </a:p>
              <a:p>
                <a:pPr algn="l">
                  <a:lnSpc>
                    <a:spcPct val="150000"/>
                  </a:lnSpc>
                </a:pPr>
                <a:br>
                  <a:rPr lang="en-AU" sz="1800" b="0" dirty="0"/>
                </a:br>
                <a:endParaRPr lang="en-AU" sz="1800" dirty="0"/>
              </a:p>
            </p:txBody>
          </p:sp>
        </mc:Choice>
        <mc:Fallback xmlns="">
          <p:sp>
            <p:nvSpPr>
              <p:cNvPr id="6" name="TextBox 5">
                <a:extLst>
                  <a:ext uri="{FF2B5EF4-FFF2-40B4-BE49-F238E27FC236}">
                    <a16:creationId xmlns:a16="http://schemas.microsoft.com/office/drawing/2014/main" id="{AF4F9B22-077C-9DD3-1963-1FE455A7D29B}"/>
                  </a:ext>
                </a:extLst>
              </p:cNvPr>
              <p:cNvSpPr txBox="1">
                <a:spLocks noRot="1" noChangeAspect="1" noMove="1" noResize="1" noEditPoints="1" noAdjustHandles="1" noChangeArrowheads="1" noChangeShapeType="1" noTextEdit="1"/>
              </p:cNvSpPr>
              <p:nvPr/>
            </p:nvSpPr>
            <p:spPr>
              <a:xfrm>
                <a:off x="784340" y="2677056"/>
                <a:ext cx="2989399" cy="3560163"/>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89B836-CA0D-DA47-0365-94163BF19EFE}"/>
                  </a:ext>
                </a:extLst>
              </p:cNvPr>
              <p:cNvSpPr txBox="1"/>
              <p:nvPr/>
            </p:nvSpPr>
            <p:spPr>
              <a:xfrm>
                <a:off x="4557510" y="2677056"/>
                <a:ext cx="3089286" cy="3560163"/>
              </a:xfrm>
              <a:prstGeom prst="rect">
                <a:avLst/>
              </a:prstGeom>
              <a:noFill/>
            </p:spPr>
            <p:txBody>
              <a:bodyPr wrap="square" lIns="0" tIns="0" rIns="0" bIns="0" rtlCol="0">
                <a:noAutofit/>
              </a:bodyPr>
              <a:lstStyle/>
              <a:p>
                <a:pPr algn="l">
                  <a:spcBef>
                    <a:spcPts val="600"/>
                  </a:spcBef>
                  <a:spcAft>
                    <a:spcPts val="600"/>
                  </a:spcAft>
                </a:pPr>
                <a14:m>
                  <m:oMathPara xmlns:m="http://schemas.openxmlformats.org/officeDocument/2006/math">
                    <m:oMathParaPr>
                      <m:jc m:val="left"/>
                    </m:oMathParaPr>
                    <m:oMath xmlns:m="http://schemas.openxmlformats.org/officeDocument/2006/math">
                      <m:r>
                        <m:rPr>
                          <m:nor/>
                        </m:rPr>
                        <a:rPr lang="en-AU" sz="2000" b="0" i="0" smtClean="0">
                          <a:latin typeface="+mj-lt"/>
                        </a:rPr>
                        <m:t>Dilation</m:t>
                      </m:r>
                      <m:r>
                        <m:rPr>
                          <m:nor/>
                        </m:rPr>
                        <a:rPr lang="en-AU" sz="2000" b="0" i="0" smtClean="0">
                          <a:latin typeface="+mj-lt"/>
                        </a:rPr>
                        <m:t>:</m:t>
                      </m:r>
                      <m:r>
                        <a:rPr lang="en-AU" sz="2000" b="0" i="1" smtClean="0">
                          <a:latin typeface="Cambria Math" panose="02040503050406030204" pitchFamily="18" charset="0"/>
                        </a:rPr>
                        <m:t> </m:t>
                      </m:r>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𝑥</m:t>
                                  </m:r>
                                </m:num>
                                <m:den>
                                  <m:r>
                                    <a:rPr lang="en-AU" sz="2000" b="0" i="1" smtClean="0">
                                      <a:latin typeface="Cambria Math" panose="02040503050406030204" pitchFamily="18" charset="0"/>
                                    </a:rPr>
                                    <m:t>2</m:t>
                                  </m:r>
                                </m:den>
                              </m:f>
                            </m:e>
                          </m:d>
                        </m:e>
                        <m:sup>
                          <m:r>
                            <a:rPr lang="en-AU" sz="2000" b="0" i="1" smtClean="0">
                              <a:latin typeface="Cambria Math" panose="02040503050406030204" pitchFamily="18" charset="0"/>
                            </a:rPr>
                            <m:t>3</m:t>
                          </m:r>
                        </m:sup>
                      </m:sSup>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sup>
                          </m:sSup>
                        </m:num>
                        <m:den>
                          <m:r>
                            <a:rPr lang="en-AU" sz="2000" b="0" i="1" smtClean="0">
                              <a:latin typeface="Cambria Math" panose="02040503050406030204" pitchFamily="18" charset="0"/>
                            </a:rPr>
                            <m:t>8</m:t>
                          </m:r>
                        </m:den>
                      </m:f>
                    </m:oMath>
                  </m:oMathPara>
                </a14:m>
                <a:endParaRPr lang="en-AU" sz="2000" b="0" i="1" dirty="0">
                  <a:latin typeface="Cambria Math" panose="02040503050406030204" pitchFamily="18" charset="0"/>
                </a:endParaRPr>
              </a:p>
              <a:p>
                <a:pPr algn="l">
                  <a:spcBef>
                    <a:spcPts val="600"/>
                  </a:spcBef>
                  <a:spcAft>
                    <a:spcPts val="600"/>
                  </a:spcAft>
                </a:pPr>
                <a14:m>
                  <m:oMathPara xmlns:m="http://schemas.openxmlformats.org/officeDocument/2006/math">
                    <m:oMathParaPr>
                      <m:jc m:val="left"/>
                    </m:oMathParaPr>
                    <m:oMath xmlns:m="http://schemas.openxmlformats.org/officeDocument/2006/math">
                      <m:r>
                        <m:rPr>
                          <m:nor/>
                        </m:rPr>
                        <a:rPr lang="en-AU" sz="2000">
                          <a:latin typeface="+mj-lt"/>
                        </a:rPr>
                        <m:t>Translation</m:t>
                      </m:r>
                      <m:r>
                        <m:rPr>
                          <m:nor/>
                        </m:rPr>
                        <a:rPr lang="en-AU" sz="2000">
                          <a:latin typeface="+mj-lt"/>
                        </a:rPr>
                        <m:t>:</m:t>
                      </m:r>
                      <m:r>
                        <a:rPr lang="en-AU" sz="2000" i="1">
                          <a:latin typeface="Cambria Math" panose="02040503050406030204" pitchFamily="18" charset="0"/>
                        </a:rPr>
                        <m:t> </m:t>
                      </m:r>
                      <m:r>
                        <a:rPr lang="en-AU" sz="2000" i="1">
                          <a:latin typeface="Cambria Math" panose="02040503050406030204" pitchFamily="18" charset="0"/>
                        </a:rPr>
                        <m:t>𝑦</m:t>
                      </m:r>
                      <m:r>
                        <a:rPr lang="en-AU" sz="2000" i="1">
                          <a:latin typeface="Cambria Math" panose="02040503050406030204" pitchFamily="18" charset="0"/>
                        </a:rPr>
                        <m:t>+6</m:t>
                      </m:r>
                      <m:r>
                        <m:rPr>
                          <m:aln/>
                        </m:rPr>
                        <a:rPr lang="en-AU" sz="2000" i="1">
                          <a:latin typeface="Cambria Math" panose="02040503050406030204" pitchFamily="18" charset="0"/>
                        </a:rPr>
                        <m:t>=</m:t>
                      </m:r>
                      <m:f>
                        <m:fPr>
                          <m:ctrlPr>
                            <a:rPr lang="en-AU" sz="2000" b="0" i="1" smtClean="0">
                              <a:latin typeface="Cambria Math" panose="02040503050406030204" pitchFamily="18" charset="0"/>
                            </a:rPr>
                          </m:ctrlPr>
                        </m:fPr>
                        <m:num>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3</m:t>
                              </m:r>
                            </m:sup>
                          </m:sSup>
                        </m:num>
                        <m:den>
                          <m:r>
                            <a:rPr lang="en-AU" sz="2000" b="0" i="1" smtClean="0">
                              <a:latin typeface="Cambria Math" panose="02040503050406030204" pitchFamily="18" charset="0"/>
                            </a:rPr>
                            <m:t>8</m:t>
                          </m:r>
                        </m:den>
                      </m:f>
                    </m:oMath>
                    <m:oMath xmlns:m="http://schemas.openxmlformats.org/officeDocument/2006/math">
                      <m:r>
                        <a:rPr lang="en-AU" sz="2000" i="1">
                          <a:latin typeface="Cambria Math" panose="02040503050406030204" pitchFamily="18" charset="0"/>
                        </a:rPr>
                        <m:t>𝑦</m:t>
                      </m:r>
                      <m:r>
                        <m:rPr>
                          <m:aln/>
                        </m:rPr>
                        <a:rPr lang="en-AU" sz="2000" i="1">
                          <a:latin typeface="Cambria Math" panose="02040503050406030204" pitchFamily="18" charset="0"/>
                        </a:rPr>
                        <m:t>=</m:t>
                      </m:r>
                      <m:f>
                        <m:fPr>
                          <m:ctrlPr>
                            <a:rPr lang="en-AU" sz="2000" b="0" i="1" smtClean="0">
                              <a:latin typeface="Cambria Math" panose="02040503050406030204" pitchFamily="18" charset="0"/>
                            </a:rPr>
                          </m:ctrlPr>
                        </m:fPr>
                        <m:num>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3</m:t>
                              </m:r>
                            </m:sup>
                          </m:sSup>
                        </m:num>
                        <m:den>
                          <m:r>
                            <a:rPr lang="en-AU" sz="2000" b="0" i="1" smtClean="0">
                              <a:latin typeface="Cambria Math" panose="02040503050406030204" pitchFamily="18" charset="0"/>
                            </a:rPr>
                            <m:t>8</m:t>
                          </m:r>
                        </m:den>
                      </m:f>
                      <m:r>
                        <a:rPr lang="en-AU" sz="2000" i="1">
                          <a:latin typeface="Cambria Math" panose="02040503050406030204" pitchFamily="18" charset="0"/>
                        </a:rPr>
                        <m:t>−</m:t>
                      </m:r>
                      <m:r>
                        <a:rPr lang="en-AU" sz="2000" b="0" i="1" smtClean="0">
                          <a:latin typeface="Cambria Math" panose="02040503050406030204" pitchFamily="18" charset="0"/>
                        </a:rPr>
                        <m:t>6</m:t>
                      </m:r>
                    </m:oMath>
                  </m:oMathPara>
                </a14:m>
                <a:endParaRPr lang="en-AU" sz="2000" dirty="0"/>
              </a:p>
              <a:p>
                <a:pPr algn="l">
                  <a:lnSpc>
                    <a:spcPct val="150000"/>
                  </a:lnSpc>
                  <a:spcBef>
                    <a:spcPts val="600"/>
                  </a:spcBef>
                  <a:spcAft>
                    <a:spcPts val="600"/>
                  </a:spcAft>
                </a:pPr>
                <a:br>
                  <a:rPr lang="en-AU" sz="1800" b="0" dirty="0"/>
                </a:br>
                <a:endParaRPr lang="en-AU" sz="1800" dirty="0"/>
              </a:p>
            </p:txBody>
          </p:sp>
        </mc:Choice>
        <mc:Fallback xmlns="">
          <p:sp>
            <p:nvSpPr>
              <p:cNvPr id="9" name="TextBox 8">
                <a:extLst>
                  <a:ext uri="{FF2B5EF4-FFF2-40B4-BE49-F238E27FC236}">
                    <a16:creationId xmlns:a16="http://schemas.microsoft.com/office/drawing/2014/main" id="{7589B836-CA0D-DA47-0365-94163BF19EFE}"/>
                  </a:ext>
                </a:extLst>
              </p:cNvPr>
              <p:cNvSpPr txBox="1">
                <a:spLocks noRot="1" noChangeAspect="1" noMove="1" noResize="1" noEditPoints="1" noAdjustHandles="1" noChangeArrowheads="1" noChangeShapeType="1" noTextEdit="1"/>
              </p:cNvSpPr>
              <p:nvPr/>
            </p:nvSpPr>
            <p:spPr>
              <a:xfrm>
                <a:off x="4557510" y="2677056"/>
                <a:ext cx="3089286" cy="3560163"/>
              </a:xfrm>
              <a:prstGeom prst="rect">
                <a:avLst/>
              </a:prstGeom>
              <a:blipFill>
                <a:blip r:embed="rId5"/>
                <a:stretch>
                  <a:fillRect/>
                </a:stretch>
              </a:blipFill>
            </p:spPr>
            <p:txBody>
              <a:bodyPr/>
              <a:lstStyle/>
              <a:p>
                <a:r>
                  <a:rPr lang="en-AU">
                    <a:noFill/>
                  </a:rPr>
                  <a:t> </a:t>
                </a:r>
              </a:p>
            </p:txBody>
          </p:sp>
        </mc:Fallback>
      </mc:AlternateContent>
      <p:cxnSp>
        <p:nvCxnSpPr>
          <p:cNvPr id="2" name="Straight Connector 1">
            <a:extLst>
              <a:ext uri="{FF2B5EF4-FFF2-40B4-BE49-F238E27FC236}">
                <a16:creationId xmlns:a16="http://schemas.microsoft.com/office/drawing/2014/main" id="{16DDB968-2D2F-25F9-C44C-2BB8235BB5AB}"/>
              </a:ext>
              <a:ext uri="{C183D7F6-B498-43B3-948B-1728B52AA6E4}">
                <adec:decorative xmlns:adec="http://schemas.microsoft.com/office/drawing/2017/decorative" val="1"/>
              </a:ext>
            </a:extLst>
          </p:cNvPr>
          <p:cNvCxnSpPr>
            <a:cxnSpLocks/>
          </p:cNvCxnSpPr>
          <p:nvPr/>
        </p:nvCxnSpPr>
        <p:spPr>
          <a:xfrm>
            <a:off x="7954530" y="2773374"/>
            <a:ext cx="0" cy="3064718"/>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4BE305-2FF8-38A9-EEDA-DA3D05FCAA7D}"/>
                  </a:ext>
                </a:extLst>
              </p:cNvPr>
              <p:cNvSpPr txBox="1"/>
              <p:nvPr/>
            </p:nvSpPr>
            <p:spPr>
              <a:xfrm>
                <a:off x="8244793" y="2677056"/>
                <a:ext cx="3474017" cy="3560163"/>
              </a:xfrm>
              <a:prstGeom prst="rect">
                <a:avLst/>
              </a:prstGeom>
              <a:noFill/>
            </p:spPr>
            <p:txBody>
              <a:bodyPr wrap="square" lIns="0" tIns="0" rIns="0" bIns="0" rtlCol="0">
                <a:noAutofit/>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en-AU" sz="2000" i="0" dirty="0" smtClean="0">
                          <a:latin typeface="+mj-lt"/>
                        </a:rPr>
                        <m:t>Reflection</m:t>
                      </m:r>
                      <m:r>
                        <m:rPr>
                          <m:nor/>
                        </m:rPr>
                        <a:rPr lang="en-AU" sz="2000" i="0" dirty="0" smtClean="0">
                          <a:latin typeface="+mj-lt"/>
                        </a:rPr>
                        <m:t>: </m:t>
                      </m:r>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m:t>
                                  </m:r>
                                  <m:r>
                                    <a:rPr lang="en-AU" sz="2000" b="0" i="1" smtClean="0">
                                      <a:latin typeface="Cambria Math" panose="02040503050406030204" pitchFamily="18" charset="0"/>
                                    </a:rPr>
                                    <m:t>𝑥</m:t>
                                  </m:r>
                                </m:e>
                              </m:d>
                            </m:e>
                            <m:sup>
                              <m:r>
                                <a:rPr lang="en-AU" sz="2000" b="0" i="1" smtClean="0">
                                  <a:latin typeface="Cambria Math" panose="02040503050406030204" pitchFamily="18" charset="0"/>
                                </a:rPr>
                                <m:t>3</m:t>
                              </m:r>
                            </m:sup>
                          </m:sSup>
                        </m:num>
                        <m:den>
                          <m:r>
                            <a:rPr lang="en-AU" sz="2000" b="0" i="1" smtClean="0">
                              <a:latin typeface="Cambria Math" panose="02040503050406030204" pitchFamily="18" charset="0"/>
                            </a:rPr>
                            <m:t>8</m:t>
                          </m:r>
                        </m:den>
                      </m:f>
                      <m:r>
                        <a:rPr lang="en-AU" sz="2000" b="0" i="1" smtClean="0">
                          <a:latin typeface="Cambria Math" panose="02040503050406030204" pitchFamily="18" charset="0"/>
                        </a:rPr>
                        <m:t>−6</m:t>
                      </m:r>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sup>
                          </m:sSup>
                        </m:num>
                        <m:den>
                          <m:r>
                            <a:rPr lang="en-AU" sz="2000" b="0" i="1" smtClean="0">
                              <a:latin typeface="Cambria Math" panose="02040503050406030204" pitchFamily="18" charset="0"/>
                            </a:rPr>
                            <m:t>8</m:t>
                          </m:r>
                        </m:den>
                      </m:f>
                      <m:r>
                        <a:rPr lang="en-AU" sz="2000" b="0" i="1" smtClean="0">
                          <a:latin typeface="Cambria Math" panose="02040503050406030204" pitchFamily="18" charset="0"/>
                        </a:rPr>
                        <m:t>−6</m:t>
                      </m:r>
                    </m:oMath>
                  </m:oMathPara>
                </a14:m>
                <a:endParaRPr lang="en-AU" sz="2000" b="0" dirty="0"/>
              </a:p>
              <a:p>
                <a:pPr algn="l">
                  <a:lnSpc>
                    <a:spcPct val="150000"/>
                  </a:lnSpc>
                  <a:spcBef>
                    <a:spcPts val="600"/>
                  </a:spcBef>
                  <a:spcAft>
                    <a:spcPts val="600"/>
                  </a:spcAft>
                </a:pPr>
                <a:br>
                  <a:rPr lang="en-AU" sz="1800" b="0" dirty="0"/>
                </a:br>
                <a:endParaRPr lang="en-AU" sz="1800" dirty="0"/>
              </a:p>
            </p:txBody>
          </p:sp>
        </mc:Choice>
        <mc:Fallback xmlns="">
          <p:sp>
            <p:nvSpPr>
              <p:cNvPr id="8" name="TextBox 7">
                <a:extLst>
                  <a:ext uri="{FF2B5EF4-FFF2-40B4-BE49-F238E27FC236}">
                    <a16:creationId xmlns:a16="http://schemas.microsoft.com/office/drawing/2014/main" id="{924BE305-2FF8-38A9-EEDA-DA3D05FCAA7D}"/>
                  </a:ext>
                </a:extLst>
              </p:cNvPr>
              <p:cNvSpPr txBox="1">
                <a:spLocks noRot="1" noChangeAspect="1" noMove="1" noResize="1" noEditPoints="1" noAdjustHandles="1" noChangeArrowheads="1" noChangeShapeType="1" noTextEdit="1"/>
              </p:cNvSpPr>
              <p:nvPr/>
            </p:nvSpPr>
            <p:spPr>
              <a:xfrm>
                <a:off x="8244793" y="2677056"/>
                <a:ext cx="3474017" cy="3560163"/>
              </a:xfrm>
              <a:prstGeom prst="rect">
                <a:avLst/>
              </a:prstGeom>
              <a:blipFill>
                <a:blip r:embed="rId6"/>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52849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87B82-1B52-9243-69FB-0C61EFA1F9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554213-A08E-5874-FAA0-7C16D9B66BC9}"/>
              </a:ext>
            </a:extLst>
          </p:cNvPr>
          <p:cNvSpPr>
            <a:spLocks noGrp="1"/>
          </p:cNvSpPr>
          <p:nvPr>
            <p:ph type="title"/>
          </p:nvPr>
        </p:nvSpPr>
        <p:spPr/>
        <p:txBody>
          <a:bodyPr/>
          <a:lstStyle/>
          <a:p>
            <a:r>
              <a:rPr lang="en-AU" dirty="0">
                <a:latin typeface="+mj-lt"/>
              </a:rPr>
              <a:t>Applying transformations (3)</a:t>
            </a:r>
          </a:p>
        </p:txBody>
      </p:sp>
      <p:sp>
        <p:nvSpPr>
          <p:cNvPr id="13" name="Text Placeholder 12">
            <a:extLst>
              <a:ext uri="{FF2B5EF4-FFF2-40B4-BE49-F238E27FC236}">
                <a16:creationId xmlns:a16="http://schemas.microsoft.com/office/drawing/2014/main" id="{AA8C4EFA-26DC-9AFD-7D4D-649628769CEC}"/>
              </a:ext>
            </a:extLst>
          </p:cNvPr>
          <p:cNvSpPr>
            <a:spLocks noGrp="1"/>
          </p:cNvSpPr>
          <p:nvPr>
            <p:ph type="body" sz="quarter" idx="18"/>
          </p:nvPr>
        </p:nvSpPr>
        <p:spPr>
          <a:xfrm>
            <a:off x="360000" y="982520"/>
            <a:ext cx="11483998" cy="356423"/>
          </a:xfrm>
        </p:spPr>
        <p:txBody>
          <a:bodyPr/>
          <a:lstStyle/>
          <a:p>
            <a:r>
              <a:rPr lang="en-AU" dirty="0">
                <a:latin typeface="+mj-lt"/>
              </a:rPr>
              <a:t>Worked example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C518773-0CC3-4789-CB32-498FB142079A}"/>
                  </a:ext>
                </a:extLst>
              </p:cNvPr>
              <p:cNvSpPr>
                <a:spLocks noGrp="1"/>
              </p:cNvSpPr>
              <p:nvPr>
                <p:ph type="body" sz="quarter" idx="17"/>
              </p:nvPr>
            </p:nvSpPr>
            <p:spPr/>
            <p:txBody>
              <a:bodyPr/>
              <a:lstStyle/>
              <a:p>
                <a:r>
                  <a:rPr lang="en-AU" dirty="0">
                    <a:latin typeface="+mn-lt"/>
                  </a:rPr>
                  <a:t>For the function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den>
                    </m:f>
                  </m:oMath>
                </a14:m>
                <a:r>
                  <a:rPr lang="en-AU" dirty="0">
                    <a:latin typeface="+mn-lt"/>
                  </a:rPr>
                  <a:t>, a translation of 4 units to the left is applied. It is then dilated horizontally by a factor of 0.4 before being reflected across the </a:t>
                </a:r>
                <a14:m>
                  <m:oMath xmlns:m="http://schemas.openxmlformats.org/officeDocument/2006/math">
                    <m:r>
                      <a:rPr lang="en-AU" b="0" i="1" smtClean="0">
                        <a:latin typeface="Cambria Math" panose="02040503050406030204" pitchFamily="18" charset="0"/>
                      </a:rPr>
                      <m:t>𝑦</m:t>
                    </m:r>
                  </m:oMath>
                </a14:m>
                <a:r>
                  <a:rPr lang="en-AU" dirty="0">
                    <a:latin typeface="+mn-lt"/>
                  </a:rPr>
                  <a:t>-axis. </a:t>
                </a:r>
                <a:r>
                  <a:rPr lang="en-AU" dirty="0"/>
                  <a:t>What is the transformed function?</a:t>
                </a:r>
                <a:endParaRPr lang="en-AU" dirty="0">
                  <a:latin typeface="+mn-lt"/>
                </a:endParaRPr>
              </a:p>
            </p:txBody>
          </p:sp>
        </mc:Choice>
        <mc:Fallback xmlns="">
          <p:sp>
            <p:nvSpPr>
              <p:cNvPr id="12" name="Text Placeholder 11">
                <a:extLst>
                  <a:ext uri="{FF2B5EF4-FFF2-40B4-BE49-F238E27FC236}">
                    <a16:creationId xmlns:a16="http://schemas.microsoft.com/office/drawing/2014/main" id="{4C518773-0CC3-4789-CB32-498FB142079A}"/>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C3218212-E0F4-EDEF-88A9-DAED0BAC400D}"/>
              </a:ext>
            </a:extLst>
          </p:cNvPr>
          <p:cNvSpPr/>
          <p:nvPr/>
        </p:nvSpPr>
        <p:spPr>
          <a:xfrm>
            <a:off x="348000" y="5460853"/>
            <a:ext cx="3541466" cy="1142211"/>
          </a:xfrm>
          <a:prstGeom prst="wedgeRoundRectCallout">
            <a:avLst>
              <a:gd name="adj1" fmla="val 11755"/>
              <a:gd name="adj2" fmla="val -936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would the function be if it was dilated before translated?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0395B9-7985-0749-83C7-581848C695C5}"/>
                  </a:ext>
                </a:extLst>
              </p:cNvPr>
              <p:cNvSpPr txBox="1"/>
              <p:nvPr/>
            </p:nvSpPr>
            <p:spPr>
              <a:xfrm>
                <a:off x="348000" y="2961557"/>
                <a:ext cx="3747541" cy="3560163"/>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m:rPr>
                          <m:nor/>
                        </m:rPr>
                        <a:rPr lang="en-AU" sz="2000" i="0" dirty="0" smtClean="0">
                          <a:latin typeface="+mj-lt"/>
                        </a:rPr>
                        <m:t>Translate</m:t>
                      </m:r>
                      <m:r>
                        <m:rPr>
                          <m:nor/>
                        </m:rPr>
                        <a:rPr lang="en-AU" sz="2000" i="0" dirty="0" smtClean="0">
                          <a:latin typeface="+mj-lt"/>
                        </a:rPr>
                        <m:t>: </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𝑥</m:t>
                      </m:r>
                      <m:r>
                        <a:rPr lang="en-AU" sz="2000" b="0" i="1" smtClean="0">
                          <a:latin typeface="Cambria Math" panose="02040503050406030204" pitchFamily="18" charset="0"/>
                        </a:rPr>
                        <m:t>+4</m:t>
                      </m:r>
                    </m:oMath>
                  </m:oMathPara>
                </a14:m>
                <a:endParaRPr lang="en-AU" sz="2000" dirty="0"/>
              </a:p>
              <a:p>
                <a:pPr>
                  <a:lnSpc>
                    <a:spcPct val="150000"/>
                  </a:lnSpc>
                </a:pPr>
                <a14:m>
                  <m:oMathPara xmlns:m="http://schemas.openxmlformats.org/officeDocument/2006/math">
                    <m:oMathParaPr>
                      <m:jc m:val="left"/>
                    </m:oMathParaPr>
                    <m:oMath xmlns:m="http://schemas.openxmlformats.org/officeDocument/2006/math">
                      <m:r>
                        <m:rPr>
                          <m:nor/>
                        </m:rPr>
                        <a:rPr lang="en-AU" sz="2000" b="0" i="0" dirty="0" smtClean="0">
                          <a:latin typeface="+mj-lt"/>
                        </a:rPr>
                        <m:t>Horizontal</m:t>
                      </m:r>
                      <m:r>
                        <m:rPr>
                          <m:nor/>
                        </m:rPr>
                        <a:rPr lang="en-AU" sz="2000" i="0" dirty="0" smtClean="0">
                          <a:latin typeface="+mj-lt"/>
                        </a:rPr>
                        <m:t> </m:t>
                      </m:r>
                      <m:r>
                        <m:rPr>
                          <m:nor/>
                        </m:rPr>
                        <a:rPr lang="en-AU" sz="2000" i="0" dirty="0" smtClean="0">
                          <a:latin typeface="+mj-lt"/>
                        </a:rPr>
                        <m:t>dilation</m:t>
                      </m:r>
                      <m:r>
                        <m:rPr>
                          <m:nor/>
                        </m:rPr>
                        <a:rPr lang="en-AU" sz="2000" i="0" dirty="0" smtClean="0">
                          <a:latin typeface="+mj-lt"/>
                        </a:rPr>
                        <m:t>: </m:t>
                      </m:r>
                      <m:r>
                        <a:rPr lang="en-AU" sz="2000" b="0" i="1" smtClean="0">
                          <a:latin typeface="Cambria Math" panose="02040503050406030204" pitchFamily="18" charset="0"/>
                        </a:rPr>
                        <m:t>𝑥</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b="0" i="1" smtClean="0">
                              <a:latin typeface="Cambria Math" panose="02040503050406030204" pitchFamily="18" charset="0"/>
                            </a:rPr>
                            <m:t>𝑥</m:t>
                          </m:r>
                        </m:num>
                        <m:den>
                          <m:r>
                            <a:rPr lang="en-AU" sz="2000" b="0" i="1" smtClean="0">
                              <a:latin typeface="Cambria Math" panose="02040503050406030204" pitchFamily="18" charset="0"/>
                            </a:rPr>
                            <m:t>0.4</m:t>
                          </m:r>
                        </m:den>
                      </m:f>
                      <m:r>
                        <a:rPr lang="en-AU" sz="2000" i="1">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5</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𝑥</m:t>
                      </m:r>
                    </m:oMath>
                  </m:oMathPara>
                </a14:m>
                <a:endParaRPr lang="en-AU" sz="2000" dirty="0"/>
              </a:p>
              <a:p>
                <a:pPr>
                  <a:lnSpc>
                    <a:spcPct val="150000"/>
                  </a:lnSpc>
                </a:pPr>
                <a14:m>
                  <m:oMathPara xmlns:m="http://schemas.openxmlformats.org/officeDocument/2006/math">
                    <m:oMathParaPr>
                      <m:jc m:val="left"/>
                    </m:oMathParaPr>
                    <m:oMath xmlns:m="http://schemas.openxmlformats.org/officeDocument/2006/math">
                      <m:r>
                        <m:rPr>
                          <m:nor/>
                        </m:rPr>
                        <a:rPr lang="en-AU" sz="2000" i="0" dirty="0" smtClean="0">
                          <a:latin typeface="+mj-lt"/>
                        </a:rPr>
                        <m:t>Reflect</m:t>
                      </m:r>
                      <m:r>
                        <m:rPr>
                          <m:nor/>
                        </m:rPr>
                        <a:rPr lang="en-AU" sz="2000" i="0" dirty="0" smtClean="0">
                          <a:latin typeface="+mj-lt"/>
                        </a:rPr>
                        <m:t> </m:t>
                      </m:r>
                      <m:r>
                        <m:rPr>
                          <m:nor/>
                        </m:rPr>
                        <a:rPr lang="en-AU" sz="2000" i="0" dirty="0" smtClean="0">
                          <a:latin typeface="+mj-lt"/>
                        </a:rPr>
                        <m:t>across</m:t>
                      </m:r>
                      <m:r>
                        <m:rPr>
                          <m:nor/>
                        </m:rPr>
                        <a:rPr lang="en-AU" sz="2000" i="0" dirty="0" smtClean="0">
                          <a:latin typeface="+mj-lt"/>
                        </a:rPr>
                        <m:t> </m:t>
                      </m:r>
                      <m:r>
                        <a:rPr lang="en-AU" sz="2000" b="0" i="1" dirty="0" smtClean="0">
                          <a:latin typeface="Cambria Math" panose="02040503050406030204" pitchFamily="18" charset="0"/>
                        </a:rPr>
                        <m:t>𝑦</m:t>
                      </m:r>
                      <m:r>
                        <m:rPr>
                          <m:nor/>
                        </m:rPr>
                        <a:rPr lang="en-AU" sz="2000" i="0" dirty="0" smtClean="0">
                          <a:latin typeface="+mj-lt"/>
                        </a:rPr>
                        <m:t>−</m:t>
                      </m:r>
                      <m:r>
                        <m:rPr>
                          <m:nor/>
                        </m:rPr>
                        <a:rPr lang="en-AU" sz="2000" i="0" dirty="0" smtClean="0">
                          <a:latin typeface="+mj-lt"/>
                        </a:rPr>
                        <m:t>axis</m:t>
                      </m:r>
                      <m:r>
                        <a:rPr lang="en-AU" sz="2000" i="1" dirty="0" smtClean="0">
                          <a:latin typeface="Cambria Math" panose="02040503050406030204" pitchFamily="18" charset="0"/>
                        </a:rPr>
                        <m:t>:</m:t>
                      </m:r>
                      <m:r>
                        <a:rPr lang="en-AU" sz="2000" b="0" i="1" smtClean="0">
                          <a:latin typeface="Cambria Math" panose="02040503050406030204" pitchFamily="18" charset="0"/>
                        </a:rPr>
                        <m:t>𝑥</m:t>
                      </m:r>
                      <m:r>
                        <a:rPr lang="en-AU" sz="2000" i="1">
                          <a:latin typeface="Cambria Math" panose="02040503050406030204" pitchFamily="18" charset="0"/>
                        </a:rPr>
                        <m:t>→−</m:t>
                      </m:r>
                      <m:r>
                        <a:rPr lang="en-AU" sz="2000" b="0" i="1" smtClean="0">
                          <a:latin typeface="Cambria Math" panose="02040503050406030204" pitchFamily="18" charset="0"/>
                        </a:rPr>
                        <m:t>𝑥</m:t>
                      </m:r>
                    </m:oMath>
                  </m:oMathPara>
                </a14:m>
                <a:endParaRPr lang="en-AU" sz="2000" dirty="0"/>
              </a:p>
              <a:p>
                <a:pPr algn="l">
                  <a:lnSpc>
                    <a:spcPct val="150000"/>
                  </a:lnSpc>
                </a:pPr>
                <a:br>
                  <a:rPr lang="en-AU" sz="1800" b="0" dirty="0"/>
                </a:br>
                <a:endParaRPr lang="en-AU" sz="1800" dirty="0"/>
              </a:p>
            </p:txBody>
          </p:sp>
        </mc:Choice>
        <mc:Fallback xmlns="">
          <p:sp>
            <p:nvSpPr>
              <p:cNvPr id="6" name="TextBox 5">
                <a:extLst>
                  <a:ext uri="{FF2B5EF4-FFF2-40B4-BE49-F238E27FC236}">
                    <a16:creationId xmlns:a16="http://schemas.microsoft.com/office/drawing/2014/main" id="{1A0395B9-7985-0749-83C7-581848C695C5}"/>
                  </a:ext>
                </a:extLst>
              </p:cNvPr>
              <p:cNvSpPr txBox="1">
                <a:spLocks noRot="1" noChangeAspect="1" noMove="1" noResize="1" noEditPoints="1" noAdjustHandles="1" noChangeArrowheads="1" noChangeShapeType="1" noTextEdit="1"/>
              </p:cNvSpPr>
              <p:nvPr/>
            </p:nvSpPr>
            <p:spPr>
              <a:xfrm>
                <a:off x="348000" y="2961557"/>
                <a:ext cx="3747541" cy="3560163"/>
              </a:xfrm>
              <a:prstGeom prst="rect">
                <a:avLst/>
              </a:prstGeom>
              <a:blipFill>
                <a:blip r:embed="rId4"/>
                <a:stretch>
                  <a:fillRect/>
                </a:stretch>
              </a:blipFill>
            </p:spPr>
            <p:txBody>
              <a:bodyPr/>
              <a:lstStyle/>
              <a:p>
                <a:r>
                  <a:rPr lang="en-AU">
                    <a:noFill/>
                  </a:rPr>
                  <a:t> </a:t>
                </a:r>
              </a:p>
            </p:txBody>
          </p:sp>
        </mc:Fallback>
      </mc:AlternateContent>
      <p:cxnSp>
        <p:nvCxnSpPr>
          <p:cNvPr id="5" name="Straight Connector 4">
            <a:extLst>
              <a:ext uri="{FF2B5EF4-FFF2-40B4-BE49-F238E27FC236}">
                <a16:creationId xmlns:a16="http://schemas.microsoft.com/office/drawing/2014/main" id="{901E5693-1A42-7836-8B4F-E5DCE614AA41}"/>
              </a:ext>
              <a:ext uri="{C183D7F6-B498-43B3-948B-1728B52AA6E4}">
                <adec:decorative xmlns:adec="http://schemas.microsoft.com/office/drawing/2017/decorative" val="1"/>
              </a:ext>
            </a:extLst>
          </p:cNvPr>
          <p:cNvCxnSpPr>
            <a:cxnSpLocks/>
          </p:cNvCxnSpPr>
          <p:nvPr/>
        </p:nvCxnSpPr>
        <p:spPr>
          <a:xfrm>
            <a:off x="4305300" y="3074796"/>
            <a:ext cx="0" cy="3199459"/>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5626F4-6AFA-DB00-63E4-BEC72711A931}"/>
                  </a:ext>
                </a:extLst>
              </p:cNvPr>
              <p:cNvSpPr txBox="1"/>
              <p:nvPr/>
            </p:nvSpPr>
            <p:spPr>
              <a:xfrm>
                <a:off x="4672483" y="2961557"/>
                <a:ext cx="2901797" cy="3560163"/>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m:rPr>
                          <m:nor/>
                        </m:rPr>
                        <a:rPr lang="en-AU" sz="2000" b="0" i="0" smtClean="0">
                          <a:latin typeface="+mj-lt"/>
                        </a:rPr>
                        <m:t>Translation</m:t>
                      </m:r>
                      <m:r>
                        <m:rPr>
                          <m:nor/>
                        </m:rPr>
                        <a:rPr lang="en-AU" sz="2000" b="0" i="0" smtClean="0">
                          <a:latin typeface="+mj-lt"/>
                        </a:rPr>
                        <m:t>:</m:t>
                      </m:r>
                      <m:r>
                        <a:rPr lang="en-AU" sz="2000" b="0" i="1" smtClean="0">
                          <a:latin typeface="Cambria Math" panose="02040503050406030204" pitchFamily="18" charset="0"/>
                        </a:rPr>
                        <m:t> </m:t>
                      </m:r>
                      <m:r>
                        <a:rPr lang="en-AU" sz="2000" b="0" i="1" smtClean="0">
                          <a:latin typeface="Cambria Math" panose="02040503050406030204" pitchFamily="18" charset="0"/>
                        </a:rPr>
                        <m:t>𝑦</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𝑥</m:t>
                          </m:r>
                          <m:r>
                            <a:rPr lang="en-AU" sz="2000" b="0" i="1" smtClean="0">
                              <a:latin typeface="Cambria Math" panose="02040503050406030204" pitchFamily="18" charset="0"/>
                            </a:rPr>
                            <m:t>+4</m:t>
                          </m:r>
                        </m:den>
                      </m:f>
                    </m:oMath>
                  </m:oMathPara>
                </a14:m>
                <a:endParaRPr lang="en-AU" sz="2000" b="0" dirty="0"/>
              </a:p>
              <a:p>
                <a:pPr algn="l">
                  <a:lnSpc>
                    <a:spcPct val="150000"/>
                  </a:lnSpc>
                </a:pPr>
                <a14:m>
                  <m:oMathPara xmlns:m="http://schemas.openxmlformats.org/officeDocument/2006/math">
                    <m:oMathParaPr>
                      <m:jc m:val="left"/>
                    </m:oMathParaPr>
                    <m:oMath xmlns:m="http://schemas.openxmlformats.org/officeDocument/2006/math">
                      <m:r>
                        <m:rPr>
                          <m:nor/>
                        </m:rPr>
                        <a:rPr lang="en-AU" sz="2000" b="0" i="0" smtClean="0">
                          <a:latin typeface="+mj-lt"/>
                        </a:rPr>
                        <m:t>Dilation</m:t>
                      </m:r>
                      <m:r>
                        <m:rPr>
                          <m:nor/>
                        </m:rPr>
                        <a:rPr lang="en-AU" sz="2000" b="0" i="0" smtClean="0">
                          <a:latin typeface="+mj-lt"/>
                        </a:rPr>
                        <m:t>:</m:t>
                      </m:r>
                      <m:r>
                        <a:rPr lang="en-AU" sz="2000" b="0" i="1" smtClean="0">
                          <a:latin typeface="Cambria Math" panose="02040503050406030204" pitchFamily="18" charset="0"/>
                        </a:rPr>
                        <m:t> </m:t>
                      </m:r>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5</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𝑥</m:t>
                          </m:r>
                          <m:r>
                            <a:rPr lang="en-AU" sz="2000" b="0" i="1" smtClean="0">
                              <a:latin typeface="Cambria Math" panose="02040503050406030204" pitchFamily="18" charset="0"/>
                            </a:rPr>
                            <m:t>+4</m:t>
                          </m:r>
                        </m:den>
                      </m:f>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m:t>
                          </m:r>
                        </m:num>
                        <m:den>
                          <m:r>
                            <a:rPr lang="en-AU" sz="2000" b="0" i="1" smtClean="0">
                              <a:latin typeface="Cambria Math" panose="02040503050406030204" pitchFamily="18" charset="0"/>
                            </a:rPr>
                            <m:t>5</m:t>
                          </m:r>
                          <m:r>
                            <a:rPr lang="en-AU" sz="2000" b="0" i="1" smtClean="0">
                              <a:latin typeface="Cambria Math" panose="02040503050406030204" pitchFamily="18" charset="0"/>
                            </a:rPr>
                            <m:t>𝑥</m:t>
                          </m:r>
                          <m:r>
                            <a:rPr lang="en-AU" sz="2000" b="0" i="1" smtClean="0">
                              <a:latin typeface="Cambria Math" panose="02040503050406030204" pitchFamily="18" charset="0"/>
                            </a:rPr>
                            <m:t>+8</m:t>
                          </m:r>
                        </m:den>
                      </m:f>
                    </m:oMath>
                  </m:oMathPara>
                </a14:m>
                <a:endParaRPr lang="en-AU" sz="2000" b="0" dirty="0"/>
              </a:p>
              <a:p>
                <a:pPr algn="l">
                  <a:lnSpc>
                    <a:spcPct val="150000"/>
                  </a:lnSpc>
                </a:pPr>
                <a:br>
                  <a:rPr lang="en-AU" sz="1800" b="0" dirty="0"/>
                </a:br>
                <a:endParaRPr lang="en-AU" sz="1800" dirty="0"/>
              </a:p>
            </p:txBody>
          </p:sp>
        </mc:Choice>
        <mc:Fallback xmlns="">
          <p:sp>
            <p:nvSpPr>
              <p:cNvPr id="9" name="TextBox 8">
                <a:extLst>
                  <a:ext uri="{FF2B5EF4-FFF2-40B4-BE49-F238E27FC236}">
                    <a16:creationId xmlns:a16="http://schemas.microsoft.com/office/drawing/2014/main" id="{2F5626F4-6AFA-DB00-63E4-BEC72711A931}"/>
                  </a:ext>
                </a:extLst>
              </p:cNvPr>
              <p:cNvSpPr txBox="1">
                <a:spLocks noRot="1" noChangeAspect="1" noMove="1" noResize="1" noEditPoints="1" noAdjustHandles="1" noChangeArrowheads="1" noChangeShapeType="1" noTextEdit="1"/>
              </p:cNvSpPr>
              <p:nvPr/>
            </p:nvSpPr>
            <p:spPr>
              <a:xfrm>
                <a:off x="4672483" y="2961557"/>
                <a:ext cx="2901797" cy="3560163"/>
              </a:xfrm>
              <a:prstGeom prst="rect">
                <a:avLst/>
              </a:prstGeom>
              <a:blipFill>
                <a:blip r:embed="rId5"/>
                <a:stretch>
                  <a:fillRect/>
                </a:stretch>
              </a:blipFill>
            </p:spPr>
            <p:txBody>
              <a:bodyPr/>
              <a:lstStyle/>
              <a:p>
                <a:r>
                  <a:rPr lang="en-AU">
                    <a:noFill/>
                  </a:rPr>
                  <a:t> </a:t>
                </a:r>
              </a:p>
            </p:txBody>
          </p:sp>
        </mc:Fallback>
      </mc:AlternateContent>
      <p:cxnSp>
        <p:nvCxnSpPr>
          <p:cNvPr id="2" name="Straight Connector 1">
            <a:extLst>
              <a:ext uri="{FF2B5EF4-FFF2-40B4-BE49-F238E27FC236}">
                <a16:creationId xmlns:a16="http://schemas.microsoft.com/office/drawing/2014/main" id="{EC050506-44BE-088D-77F0-32ED49EB6150}"/>
              </a:ext>
              <a:ext uri="{C183D7F6-B498-43B3-948B-1728B52AA6E4}">
                <adec:decorative xmlns:adec="http://schemas.microsoft.com/office/drawing/2017/decorative" val="1"/>
              </a:ext>
            </a:extLst>
          </p:cNvPr>
          <p:cNvCxnSpPr>
            <a:cxnSpLocks/>
          </p:cNvCxnSpPr>
          <p:nvPr/>
        </p:nvCxnSpPr>
        <p:spPr>
          <a:xfrm>
            <a:off x="7848600" y="3074796"/>
            <a:ext cx="0" cy="3199459"/>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2B9397D-EEF2-852D-0B47-43BE1FC055DF}"/>
                  </a:ext>
                </a:extLst>
              </p:cNvPr>
              <p:cNvSpPr txBox="1"/>
              <p:nvPr/>
            </p:nvSpPr>
            <p:spPr>
              <a:xfrm>
                <a:off x="8144299" y="2961557"/>
                <a:ext cx="3059220" cy="3560163"/>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m:rPr>
                          <m:nor/>
                        </m:rPr>
                        <a:rPr lang="en-AU" sz="2000" i="0" dirty="0" smtClean="0">
                          <a:latin typeface="+mj-lt"/>
                        </a:rPr>
                        <m:t>Reflection</m:t>
                      </m:r>
                      <m:r>
                        <m:rPr>
                          <m:nor/>
                        </m:rPr>
                        <a:rPr lang="en-AU" sz="2000" i="0" dirty="0" smtClean="0">
                          <a:latin typeface="+mj-lt"/>
                        </a:rPr>
                        <m:t>: </m:t>
                      </m:r>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m:t>
                          </m:r>
                        </m:num>
                        <m:den>
                          <m:r>
                            <a:rPr lang="en-AU" sz="2000" b="0" i="1" smtClean="0">
                              <a:latin typeface="Cambria Math" panose="02040503050406030204" pitchFamily="18" charset="0"/>
                            </a:rPr>
                            <m:t>5</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m:t>
                              </m:r>
                              <m:r>
                                <a:rPr lang="en-AU" sz="2000" b="0" i="1" smtClean="0">
                                  <a:latin typeface="Cambria Math" panose="02040503050406030204" pitchFamily="18" charset="0"/>
                                </a:rPr>
                                <m:t>𝑥</m:t>
                              </m:r>
                            </m:e>
                          </m:d>
                          <m:r>
                            <a:rPr lang="en-AU" sz="2000" b="0" i="1" smtClean="0">
                              <a:latin typeface="Cambria Math" panose="02040503050406030204" pitchFamily="18" charset="0"/>
                            </a:rPr>
                            <m:t>+8</m:t>
                          </m:r>
                        </m:den>
                      </m:f>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m:t>
                          </m:r>
                        </m:num>
                        <m:den>
                          <m:r>
                            <a:rPr lang="en-AU" sz="2000" b="0" i="1" smtClean="0">
                              <a:latin typeface="Cambria Math" panose="02040503050406030204" pitchFamily="18" charset="0"/>
                            </a:rPr>
                            <m:t>8−5</m:t>
                          </m:r>
                          <m:r>
                            <a:rPr lang="en-AU" sz="2000" b="0" i="1" smtClean="0">
                              <a:latin typeface="Cambria Math" panose="02040503050406030204" pitchFamily="18" charset="0"/>
                            </a:rPr>
                            <m:t>𝑥</m:t>
                          </m:r>
                        </m:den>
                      </m:f>
                    </m:oMath>
                  </m:oMathPara>
                </a14:m>
                <a:endParaRPr lang="en-AU" sz="2000" b="0" dirty="0"/>
              </a:p>
              <a:p>
                <a:pPr algn="l">
                  <a:lnSpc>
                    <a:spcPct val="150000"/>
                  </a:lnSpc>
                </a:pPr>
                <a:br>
                  <a:rPr lang="en-AU" sz="1800" b="0" dirty="0"/>
                </a:br>
                <a:endParaRPr lang="en-AU" sz="1800" dirty="0"/>
              </a:p>
            </p:txBody>
          </p:sp>
        </mc:Choice>
        <mc:Fallback xmlns="">
          <p:sp>
            <p:nvSpPr>
              <p:cNvPr id="8" name="TextBox 7">
                <a:extLst>
                  <a:ext uri="{FF2B5EF4-FFF2-40B4-BE49-F238E27FC236}">
                    <a16:creationId xmlns:a16="http://schemas.microsoft.com/office/drawing/2014/main" id="{82B9397D-EEF2-852D-0B47-43BE1FC055DF}"/>
                  </a:ext>
                </a:extLst>
              </p:cNvPr>
              <p:cNvSpPr txBox="1">
                <a:spLocks noRot="1" noChangeAspect="1" noMove="1" noResize="1" noEditPoints="1" noAdjustHandles="1" noChangeArrowheads="1" noChangeShapeType="1" noTextEdit="1"/>
              </p:cNvSpPr>
              <p:nvPr/>
            </p:nvSpPr>
            <p:spPr>
              <a:xfrm>
                <a:off x="8144299" y="2961557"/>
                <a:ext cx="3059220" cy="3560163"/>
              </a:xfrm>
              <a:prstGeom prst="rect">
                <a:avLst/>
              </a:prstGeom>
              <a:blipFill>
                <a:blip r:embed="rId6"/>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7DE33CB7-52D7-23CF-BA55-CA4069152482}"/>
              </a:ext>
            </a:extLst>
          </p:cNvPr>
          <p:cNvSpPr/>
          <p:nvPr/>
        </p:nvSpPr>
        <p:spPr>
          <a:xfrm>
            <a:off x="8314534" y="5303249"/>
            <a:ext cx="3541466" cy="1142211"/>
          </a:xfrm>
          <a:prstGeom prst="wedgeRoundRectCallout">
            <a:avLst>
              <a:gd name="adj1" fmla="val 984"/>
              <a:gd name="adj2" fmla="val -8640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are the asymptotes for this function? How were they affected by the transformation?</a:t>
            </a:r>
          </a:p>
        </p:txBody>
      </p:sp>
      <p:sp>
        <p:nvSpPr>
          <p:cNvPr id="3" name="Slide Number Placeholder 2">
            <a:extLst>
              <a:ext uri="{FF2B5EF4-FFF2-40B4-BE49-F238E27FC236}">
                <a16:creationId xmlns:a16="http://schemas.microsoft.com/office/drawing/2014/main" id="{F0FC960D-E9B7-AF38-05A6-9AB9B9055E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415196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0731F9DF-A82D-4E34-8003-384E2416E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E76218-B129-49DE-ACFC-BAB9D9414ACE}">
  <ds:schemaRefs>
    <ds:schemaRef ds:uri="http://schemas.microsoft.com/office/2006/metadata/properties"/>
    <ds:schemaRef ds:uri="094ce8ca-8c20-4eb0-bb23-b47a1c76b753"/>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98740c54-966f-451d-a76c-e38eb7fddd5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maths-stage6-adv-unit4- lesson 00 TEMPLATE 20251</Template>
  <TotalTime>1331</TotalTime>
  <Words>1671</Words>
  <Application>Microsoft Office PowerPoint</Application>
  <PresentationFormat>Widescreen</PresentationFormat>
  <Paragraphs>152</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Cambria Math</vt:lpstr>
      <vt:lpstr>Public Sans</vt:lpstr>
      <vt:lpstr>Times New Roman</vt:lpstr>
      <vt:lpstr>Calibri</vt:lpstr>
      <vt:lpstr>Arial</vt:lpstr>
      <vt:lpstr>NSWG Corporate</vt:lpstr>
      <vt:lpstr>Applying graphing transformations</vt:lpstr>
      <vt:lpstr>Learning intentions and success criteria</vt:lpstr>
      <vt:lpstr>Activating prior knowledge</vt:lpstr>
      <vt:lpstr>Transformation of x^3</vt:lpstr>
      <vt:lpstr>Transformation comparison</vt:lpstr>
      <vt:lpstr>Connecting learning</vt:lpstr>
      <vt:lpstr>Applying transformations (1)</vt:lpstr>
      <vt:lpstr>Applying transformations (2)</vt:lpstr>
      <vt:lpstr>Applying transformations (3)</vt:lpstr>
      <vt:lpstr>Applying transformations (4)</vt:lpstr>
      <vt:lpstr>Independent practice</vt:lpstr>
      <vt:lpstr>HSC-style question</vt:lpstr>
      <vt:lpstr>Approaching questions scaffold</vt:lpstr>
      <vt:lpstr>Worked solution to part a</vt:lpstr>
      <vt:lpstr>HSC style question part b</vt:lpstr>
      <vt:lpstr>Worked solution to part b</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10 – Applying graphing transformations – slide deck – Mathematics Advanced</dc:title>
  <dc:subject>mathematics; stage 6; unit 4</dc:subject>
  <dc:creator>NSW Department of Education</dc:creator>
  <cp:keywords>graph; transformation; mathematics; Unit 4 – graphing transformations</cp:keywords>
  <dcterms:created xsi:type="dcterms:W3CDTF">2025-08-21T21:57:00Z</dcterms:created>
  <dcterms:modified xsi:type="dcterms:W3CDTF">2025-10-20T04:21:14Z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