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89" r:id="rId8"/>
    <p:sldId id="26508" r:id="rId9"/>
    <p:sldId id="26509" r:id="rId10"/>
    <p:sldId id="26512" r:id="rId11"/>
    <p:sldId id="26510" r:id="rId12"/>
    <p:sldId id="26522" r:id="rId13"/>
    <p:sldId id="26511" r:id="rId14"/>
    <p:sldId id="26523" r:id="rId15"/>
    <p:sldId id="26524" r:id="rId16"/>
    <p:sldId id="26525"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07BE1E32-B1B9-C586-6223-7A9FA1A7B64E}" name="Colleen Worton" initials="CW" userId="S::Colleen.Worton1@det.nsw.edu.au::a6748734-c10b-4b5d-9295-d5dfe3f3f624" providerId="AD"/>
  <p188:author id="{7A515281-0D4E-108C-0E29-1B372EFE0351}" name="Casey Law" initials="CL" userId="S::casey.law6@det.nsw.edu.au::f30dbcee-59ca-40a3-8d27-f74b8047a654"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23719"/>
    <a:srgbClr val="D1CD34"/>
    <a:srgbClr val="00AA45"/>
    <a:srgbClr val="A8EDB3"/>
    <a:srgbClr val="B51458"/>
    <a:srgbClr val="00ACC2"/>
    <a:srgbClr val="64BB47"/>
    <a:srgbClr val="E5F7FC"/>
    <a:srgbClr val="FBD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4FB7A-4785-4B4E-BD88-F0AD52C07861}" v="1" dt="2025-10-20T04:15:02.29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6438" autoAdjust="0"/>
  </p:normalViewPr>
  <p:slideViewPr>
    <p:cSldViewPr snapToGrid="0">
      <p:cViewPr varScale="1">
        <p:scale>
          <a:sx n="63" d="100"/>
          <a:sy n="63" d="100"/>
        </p:scale>
        <p:origin x="380" y="4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DEB32794-FCF4-412F-871C-79F76B1C53D7}"/>
    <pc:docChg chg="undo custSel modSld">
      <pc:chgData name="Daisy Hong" userId="852f2fe8-ba51-4773-8c32-260fca1b2ee4" providerId="ADAL" clId="{DEB32794-FCF4-412F-871C-79F76B1C53D7}" dt="2025-10-08T21:54:34.173" v="46" actId="20577"/>
      <pc:docMkLst>
        <pc:docMk/>
      </pc:docMkLst>
      <pc:sldChg chg="modSp mod">
        <pc:chgData name="Daisy Hong" userId="852f2fe8-ba51-4773-8c32-260fca1b2ee4" providerId="ADAL" clId="{DEB32794-FCF4-412F-871C-79F76B1C53D7}" dt="2025-10-06T23:41:04.996" v="37" actId="1076"/>
        <pc:sldMkLst>
          <pc:docMk/>
          <pc:sldMk cId="2031742732" sldId="289"/>
        </pc:sldMkLst>
        <pc:spChg chg="mod">
          <ac:chgData name="Daisy Hong" userId="852f2fe8-ba51-4773-8c32-260fca1b2ee4" providerId="ADAL" clId="{DEB32794-FCF4-412F-871C-79F76B1C53D7}" dt="2025-10-06T23:41:04.996" v="37" actId="1076"/>
          <ac:spMkLst>
            <pc:docMk/>
            <pc:sldMk cId="2031742732" sldId="289"/>
            <ac:spMk id="8" creationId="{B78BE826-680C-B171-24FB-5872A2699C9D}"/>
          </ac:spMkLst>
        </pc:spChg>
        <pc:spChg chg="mod">
          <ac:chgData name="Daisy Hong" userId="852f2fe8-ba51-4773-8c32-260fca1b2ee4" providerId="ADAL" clId="{DEB32794-FCF4-412F-871C-79F76B1C53D7}" dt="2025-10-06T23:41:04.996" v="37" actId="1076"/>
          <ac:spMkLst>
            <pc:docMk/>
            <pc:sldMk cId="2031742732" sldId="289"/>
            <ac:spMk id="10" creationId="{8033848B-DCF2-B835-767C-02BF7E965E57}"/>
          </ac:spMkLst>
        </pc:spChg>
        <pc:spChg chg="mod">
          <ac:chgData name="Daisy Hong" userId="852f2fe8-ba51-4773-8c32-260fca1b2ee4" providerId="ADAL" clId="{DEB32794-FCF4-412F-871C-79F76B1C53D7}" dt="2025-10-06T23:41:04.996" v="37" actId="1076"/>
          <ac:spMkLst>
            <pc:docMk/>
            <pc:sldMk cId="2031742732" sldId="289"/>
            <ac:spMk id="27" creationId="{DACD4370-1527-564C-D13B-436C0E312947}"/>
          </ac:spMkLst>
        </pc:spChg>
        <pc:grpChg chg="mod">
          <ac:chgData name="Daisy Hong" userId="852f2fe8-ba51-4773-8c32-260fca1b2ee4" providerId="ADAL" clId="{DEB32794-FCF4-412F-871C-79F76B1C53D7}" dt="2025-10-06T23:41:04.996" v="37" actId="1076"/>
          <ac:grpSpMkLst>
            <pc:docMk/>
            <pc:sldMk cId="2031742732" sldId="289"/>
            <ac:grpSpMk id="17" creationId="{67276C4B-5EC9-660F-183B-D31A3AD4F6DF}"/>
          </ac:grpSpMkLst>
        </pc:grpChg>
        <pc:grpChg chg="mod">
          <ac:chgData name="Daisy Hong" userId="852f2fe8-ba51-4773-8c32-260fca1b2ee4" providerId="ADAL" clId="{DEB32794-FCF4-412F-871C-79F76B1C53D7}" dt="2025-10-06T23:41:04.996" v="37" actId="1076"/>
          <ac:grpSpMkLst>
            <pc:docMk/>
            <pc:sldMk cId="2031742732" sldId="289"/>
            <ac:grpSpMk id="24" creationId="{C1DE83A7-7F39-D9C3-A785-92DAE65FD383}"/>
          </ac:grpSpMkLst>
        </pc:grpChg>
      </pc:sldChg>
      <pc:sldChg chg="modSp mod">
        <pc:chgData name="Daisy Hong" userId="852f2fe8-ba51-4773-8c32-260fca1b2ee4" providerId="ADAL" clId="{DEB32794-FCF4-412F-871C-79F76B1C53D7}" dt="2025-10-03T05:13:21.289" v="36" actId="20577"/>
        <pc:sldMkLst>
          <pc:docMk/>
          <pc:sldMk cId="1181014578" sldId="360"/>
        </pc:sldMkLst>
        <pc:spChg chg="mod">
          <ac:chgData name="Daisy Hong" userId="852f2fe8-ba51-4773-8c32-260fca1b2ee4" providerId="ADAL" clId="{DEB32794-FCF4-412F-871C-79F76B1C53D7}" dt="2025-10-03T05:13:21.289" v="36" actId="20577"/>
          <ac:spMkLst>
            <pc:docMk/>
            <pc:sldMk cId="1181014578" sldId="360"/>
            <ac:spMk id="4" creationId="{B7C07B50-96D9-2E35-E2CE-3139F6377F08}"/>
          </ac:spMkLst>
        </pc:spChg>
      </pc:sldChg>
      <pc:sldChg chg="modSp mod">
        <pc:chgData name="Daisy Hong" userId="852f2fe8-ba51-4773-8c32-260fca1b2ee4" providerId="ADAL" clId="{DEB32794-FCF4-412F-871C-79F76B1C53D7}" dt="2025-10-08T21:54:34.173" v="46" actId="20577"/>
        <pc:sldMkLst>
          <pc:docMk/>
          <pc:sldMk cId="2212264922" sldId="26505"/>
        </pc:sldMkLst>
        <pc:spChg chg="mod">
          <ac:chgData name="Daisy Hong" userId="852f2fe8-ba51-4773-8c32-260fca1b2ee4" providerId="ADAL" clId="{DEB32794-FCF4-412F-871C-79F76B1C53D7}" dt="2025-10-08T21:54:34.173" v="46" actId="20577"/>
          <ac:spMkLst>
            <pc:docMk/>
            <pc:sldMk cId="2212264922" sldId="26505"/>
            <ac:spMk id="10" creationId="{CA5E7E5A-B4C4-F5B9-98E5-6C838D018316}"/>
          </ac:spMkLst>
        </pc:spChg>
        <pc:spChg chg="mod">
          <ac:chgData name="Daisy Hong" userId="852f2fe8-ba51-4773-8c32-260fca1b2ee4" providerId="ADAL" clId="{DEB32794-FCF4-412F-871C-79F76B1C53D7}" dt="2025-10-02T23:11:56.680" v="0" actId="313"/>
          <ac:spMkLst>
            <pc:docMk/>
            <pc:sldMk cId="2212264922" sldId="26505"/>
            <ac:spMk id="11" creationId="{3D12AD43-6748-1D46-1B69-DCBF45A45856}"/>
          </ac:spMkLst>
        </pc:spChg>
      </pc:sldChg>
      <pc:sldChg chg="modSp mod">
        <pc:chgData name="Daisy Hong" userId="852f2fe8-ba51-4773-8c32-260fca1b2ee4" providerId="ADAL" clId="{DEB32794-FCF4-412F-871C-79F76B1C53D7}" dt="2025-10-03T04:44:07.288" v="34" actId="552"/>
        <pc:sldMkLst>
          <pc:docMk/>
          <pc:sldMk cId="3983144764" sldId="26509"/>
        </pc:sldMkLst>
        <pc:spChg chg="mod">
          <ac:chgData name="Daisy Hong" userId="852f2fe8-ba51-4773-8c32-260fca1b2ee4" providerId="ADAL" clId="{DEB32794-FCF4-412F-871C-79F76B1C53D7}" dt="2025-10-03T04:30:43.215" v="7" actId="14100"/>
          <ac:spMkLst>
            <pc:docMk/>
            <pc:sldMk cId="3983144764" sldId="26509"/>
            <ac:spMk id="2" creationId="{F0D26F56-45EA-0083-3F56-CF5F84935CAA}"/>
          </ac:spMkLst>
        </pc:spChg>
        <pc:spChg chg="ord">
          <ac:chgData name="Daisy Hong" userId="852f2fe8-ba51-4773-8c32-260fca1b2ee4" providerId="ADAL" clId="{DEB32794-FCF4-412F-871C-79F76B1C53D7}" dt="2025-10-03T04:30:24.050" v="2" actId="13244"/>
          <ac:spMkLst>
            <pc:docMk/>
            <pc:sldMk cId="3983144764" sldId="26509"/>
            <ac:spMk id="3" creationId="{194087F6-28AA-1B72-4F93-117C0DD46820}"/>
          </ac:spMkLst>
        </pc:spChg>
        <pc:spChg chg="mod">
          <ac:chgData name="Daisy Hong" userId="852f2fe8-ba51-4773-8c32-260fca1b2ee4" providerId="ADAL" clId="{DEB32794-FCF4-412F-871C-79F76B1C53D7}" dt="2025-10-03T04:44:07.288" v="34" actId="552"/>
          <ac:spMkLst>
            <pc:docMk/>
            <pc:sldMk cId="3983144764" sldId="26509"/>
            <ac:spMk id="5" creationId="{C7D4D0DB-67A6-B2FE-BAD5-5C326B3C252D}"/>
          </ac:spMkLst>
        </pc:spChg>
        <pc:spChg chg="ord">
          <ac:chgData name="Daisy Hong" userId="852f2fe8-ba51-4773-8c32-260fca1b2ee4" providerId="ADAL" clId="{DEB32794-FCF4-412F-871C-79F76B1C53D7}" dt="2025-10-03T04:31:09.276" v="11" actId="13244"/>
          <ac:spMkLst>
            <pc:docMk/>
            <pc:sldMk cId="3983144764" sldId="26509"/>
            <ac:spMk id="6" creationId="{605EBB20-D776-657D-E8FF-0C5EED41E68B}"/>
          </ac:spMkLst>
        </pc:spChg>
        <pc:spChg chg="mod ord">
          <ac:chgData name="Daisy Hong" userId="852f2fe8-ba51-4773-8c32-260fca1b2ee4" providerId="ADAL" clId="{DEB32794-FCF4-412F-871C-79F76B1C53D7}" dt="2025-10-03T04:44:07.288" v="34" actId="552"/>
          <ac:spMkLst>
            <pc:docMk/>
            <pc:sldMk cId="3983144764" sldId="26509"/>
            <ac:spMk id="20" creationId="{17CC5467-D0AE-1395-1CAA-47237DEE7ABD}"/>
          </ac:spMkLst>
        </pc:spChg>
        <pc:spChg chg="ord">
          <ac:chgData name="Daisy Hong" userId="852f2fe8-ba51-4773-8c32-260fca1b2ee4" providerId="ADAL" clId="{DEB32794-FCF4-412F-871C-79F76B1C53D7}" dt="2025-10-03T04:31:12.770" v="12" actId="13244"/>
          <ac:spMkLst>
            <pc:docMk/>
            <pc:sldMk cId="3983144764" sldId="26509"/>
            <ac:spMk id="21" creationId="{4EAB4317-85C8-53DF-CF75-31D2D042A1D2}"/>
          </ac:spMkLst>
        </pc:spChg>
        <pc:picChg chg="mod">
          <ac:chgData name="Daisy Hong" userId="852f2fe8-ba51-4773-8c32-260fca1b2ee4" providerId="ADAL" clId="{DEB32794-FCF4-412F-871C-79F76B1C53D7}" dt="2025-10-03T04:44:07.288" v="34" actId="552"/>
          <ac:picMkLst>
            <pc:docMk/>
            <pc:sldMk cId="3983144764" sldId="26509"/>
            <ac:picMk id="17" creationId="{C38B0C24-C748-511A-13F2-DC0FBD59532D}"/>
          </ac:picMkLst>
        </pc:picChg>
        <pc:picChg chg="ord">
          <ac:chgData name="Daisy Hong" userId="852f2fe8-ba51-4773-8c32-260fca1b2ee4" providerId="ADAL" clId="{DEB32794-FCF4-412F-871C-79F76B1C53D7}" dt="2025-10-03T04:31:02.924" v="10" actId="13244"/>
          <ac:picMkLst>
            <pc:docMk/>
            <pc:sldMk cId="3983144764" sldId="26509"/>
            <ac:picMk id="19" creationId="{51CEA9E1-BFCE-FCFF-4D4C-48BEBB37DDA0}"/>
          </ac:picMkLst>
        </pc:picChg>
      </pc:sldChg>
      <pc:sldChg chg="modSp mod">
        <pc:chgData name="Daisy Hong" userId="852f2fe8-ba51-4773-8c32-260fca1b2ee4" providerId="ADAL" clId="{DEB32794-FCF4-412F-871C-79F76B1C53D7}" dt="2025-10-03T04:33:44.273" v="27" actId="13244"/>
        <pc:sldMkLst>
          <pc:docMk/>
          <pc:sldMk cId="3176684139" sldId="26511"/>
        </pc:sldMkLst>
        <pc:spChg chg="ord">
          <ac:chgData name="Daisy Hong" userId="852f2fe8-ba51-4773-8c32-260fca1b2ee4" providerId="ADAL" clId="{DEB32794-FCF4-412F-871C-79F76B1C53D7}" dt="2025-10-03T04:33:44.273" v="27" actId="13244"/>
          <ac:spMkLst>
            <pc:docMk/>
            <pc:sldMk cId="3176684139" sldId="26511"/>
            <ac:spMk id="3" creationId="{34C52F5F-FBF5-8430-A240-CB9CD80A242B}"/>
          </ac:spMkLst>
        </pc:spChg>
      </pc:sldChg>
      <pc:sldChg chg="modSp mod">
        <pc:chgData name="Daisy Hong" userId="852f2fe8-ba51-4773-8c32-260fca1b2ee4" providerId="ADAL" clId="{DEB32794-FCF4-412F-871C-79F76B1C53D7}" dt="2025-10-03T04:31:31.236" v="15" actId="13244"/>
        <pc:sldMkLst>
          <pc:docMk/>
          <pc:sldMk cId="2306913608" sldId="26512"/>
        </pc:sldMkLst>
        <pc:spChg chg="mod ord">
          <ac:chgData name="Daisy Hong" userId="852f2fe8-ba51-4773-8c32-260fca1b2ee4" providerId="ADAL" clId="{DEB32794-FCF4-412F-871C-79F76B1C53D7}" dt="2025-10-03T04:31:22.735" v="14" actId="13244"/>
          <ac:spMkLst>
            <pc:docMk/>
            <pc:sldMk cId="2306913608" sldId="26512"/>
            <ac:spMk id="2" creationId="{90066BB2-79AC-DF13-0444-D81A94B2F469}"/>
          </ac:spMkLst>
        </pc:spChg>
        <pc:spChg chg="ord">
          <ac:chgData name="Daisy Hong" userId="852f2fe8-ba51-4773-8c32-260fca1b2ee4" providerId="ADAL" clId="{DEB32794-FCF4-412F-871C-79F76B1C53D7}" dt="2025-10-03T04:31:31.236" v="15" actId="13244"/>
          <ac:spMkLst>
            <pc:docMk/>
            <pc:sldMk cId="2306913608" sldId="26512"/>
            <ac:spMk id="10" creationId="{1B187354-AB4C-E6E4-6935-25F45885E396}"/>
          </ac:spMkLst>
        </pc:spChg>
      </pc:sldChg>
      <pc:sldChg chg="delSp modSp mod">
        <pc:chgData name="Daisy Hong" userId="852f2fe8-ba51-4773-8c32-260fca1b2ee4" providerId="ADAL" clId="{DEB32794-FCF4-412F-871C-79F76B1C53D7}" dt="2025-10-03T04:31:40.813" v="18" actId="478"/>
        <pc:sldMkLst>
          <pc:docMk/>
          <pc:sldMk cId="3378489920" sldId="26522"/>
        </pc:sldMkLst>
        <pc:spChg chg="mod ord">
          <ac:chgData name="Daisy Hong" userId="852f2fe8-ba51-4773-8c32-260fca1b2ee4" providerId="ADAL" clId="{DEB32794-FCF4-412F-871C-79F76B1C53D7}" dt="2025-10-03T04:31:38.253" v="17" actId="13244"/>
          <ac:spMkLst>
            <pc:docMk/>
            <pc:sldMk cId="3378489920" sldId="26522"/>
            <ac:spMk id="2" creationId="{AE0057C8-9960-6F82-7845-9FB18E18C707}"/>
          </ac:spMkLst>
        </pc:spChg>
      </pc:sldChg>
      <pc:sldChg chg="modSp mod">
        <pc:chgData name="Daisy Hong" userId="852f2fe8-ba51-4773-8c32-260fca1b2ee4" providerId="ADAL" clId="{DEB32794-FCF4-412F-871C-79F76B1C53D7}" dt="2025-10-06T23:42:11.551" v="44" actId="14100"/>
        <pc:sldMkLst>
          <pc:docMk/>
          <pc:sldMk cId="2424741149" sldId="26523"/>
        </pc:sldMkLst>
        <pc:spChg chg="mod ord">
          <ac:chgData name="Daisy Hong" userId="852f2fe8-ba51-4773-8c32-260fca1b2ee4" providerId="ADAL" clId="{DEB32794-FCF4-412F-871C-79F76B1C53D7}" dt="2025-10-03T04:31:54.243" v="20" actId="13244"/>
          <ac:spMkLst>
            <pc:docMk/>
            <pc:sldMk cId="2424741149" sldId="26523"/>
            <ac:spMk id="2" creationId="{D2E0031D-8392-B3F3-3578-3E68BEAADB9E}"/>
          </ac:spMkLst>
        </pc:spChg>
        <pc:spChg chg="mod">
          <ac:chgData name="Daisy Hong" userId="852f2fe8-ba51-4773-8c32-260fca1b2ee4" providerId="ADAL" clId="{DEB32794-FCF4-412F-871C-79F76B1C53D7}" dt="2025-10-03T04:33:15.619" v="22" actId="1076"/>
          <ac:spMkLst>
            <pc:docMk/>
            <pc:sldMk cId="2424741149" sldId="26523"/>
            <ac:spMk id="4" creationId="{8124F10D-25E5-A7BD-11D5-6096D3E68AC0}"/>
          </ac:spMkLst>
        </pc:spChg>
        <pc:spChg chg="ord">
          <ac:chgData name="Daisy Hong" userId="852f2fe8-ba51-4773-8c32-260fca1b2ee4" providerId="ADAL" clId="{DEB32794-FCF4-412F-871C-79F76B1C53D7}" dt="2025-10-03T04:33:27.825" v="24" actId="13244"/>
          <ac:spMkLst>
            <pc:docMk/>
            <pc:sldMk cId="2424741149" sldId="26523"/>
            <ac:spMk id="5" creationId="{5B4B35CC-33E1-9DAA-C7A5-15EC36537EC4}"/>
          </ac:spMkLst>
        </pc:spChg>
        <pc:spChg chg="mod">
          <ac:chgData name="Daisy Hong" userId="852f2fe8-ba51-4773-8c32-260fca1b2ee4" providerId="ADAL" clId="{DEB32794-FCF4-412F-871C-79F76B1C53D7}" dt="2025-10-06T23:41:46.708" v="38" actId="1076"/>
          <ac:spMkLst>
            <pc:docMk/>
            <pc:sldMk cId="2424741149" sldId="26523"/>
            <ac:spMk id="12" creationId="{B31A54B7-4C2C-B962-0104-DBB0ACA4BA52}"/>
          </ac:spMkLst>
        </pc:spChg>
        <pc:spChg chg="mod ord">
          <ac:chgData name="Daisy Hong" userId="852f2fe8-ba51-4773-8c32-260fca1b2ee4" providerId="ADAL" clId="{DEB32794-FCF4-412F-871C-79F76B1C53D7}" dt="2025-10-06T23:42:11.551" v="44" actId="14100"/>
          <ac:spMkLst>
            <pc:docMk/>
            <pc:sldMk cId="2424741149" sldId="26523"/>
            <ac:spMk id="13" creationId="{E69F759D-F3A7-5760-785E-B45372C0092C}"/>
          </ac:spMkLst>
        </pc:spChg>
      </pc:sldChg>
      <pc:sldChg chg="modSp mod">
        <pc:chgData name="Daisy Hong" userId="852f2fe8-ba51-4773-8c32-260fca1b2ee4" providerId="ADAL" clId="{DEB32794-FCF4-412F-871C-79F76B1C53D7}" dt="2025-10-03T04:33:51.250" v="28" actId="13244"/>
        <pc:sldMkLst>
          <pc:docMk/>
          <pc:sldMk cId="1482280644" sldId="26524"/>
        </pc:sldMkLst>
        <pc:spChg chg="mod ord">
          <ac:chgData name="Daisy Hong" userId="852f2fe8-ba51-4773-8c32-260fca1b2ee4" providerId="ADAL" clId="{DEB32794-FCF4-412F-871C-79F76B1C53D7}" dt="2025-10-03T04:33:51.250" v="28" actId="13244"/>
          <ac:spMkLst>
            <pc:docMk/>
            <pc:sldMk cId="1482280644" sldId="26524"/>
            <ac:spMk id="2" creationId="{6402F3F2-F51D-80AD-682A-83BDDB669180}"/>
          </ac:spMkLst>
        </pc:spChg>
      </pc:sldChg>
      <pc:sldChg chg="modSp mod">
        <pc:chgData name="Daisy Hong" userId="852f2fe8-ba51-4773-8c32-260fca1b2ee4" providerId="ADAL" clId="{DEB32794-FCF4-412F-871C-79F76B1C53D7}" dt="2025-10-03T04:44:37.416" v="35" actId="255"/>
        <pc:sldMkLst>
          <pc:docMk/>
          <pc:sldMk cId="2103017396" sldId="26525"/>
        </pc:sldMkLst>
        <pc:spChg chg="mod ord">
          <ac:chgData name="Daisy Hong" userId="852f2fe8-ba51-4773-8c32-260fca1b2ee4" providerId="ADAL" clId="{DEB32794-FCF4-412F-871C-79F76B1C53D7}" dt="2025-10-03T04:33:55.370" v="29" actId="13244"/>
          <ac:spMkLst>
            <pc:docMk/>
            <pc:sldMk cId="2103017396" sldId="26525"/>
            <ac:spMk id="2" creationId="{DFA4F309-AA15-3165-80A3-D24879AC5FB7}"/>
          </ac:spMkLst>
        </pc:spChg>
        <pc:spChg chg="mod">
          <ac:chgData name="Daisy Hong" userId="852f2fe8-ba51-4773-8c32-260fca1b2ee4" providerId="ADAL" clId="{DEB32794-FCF4-412F-871C-79F76B1C53D7}" dt="2025-10-03T04:44:37.416" v="35" actId="255"/>
          <ac:spMkLst>
            <pc:docMk/>
            <pc:sldMk cId="2103017396" sldId="26525"/>
            <ac:spMk id="4" creationId="{FC9575D3-FBCF-CEFD-1832-47E03AA2BAB2}"/>
          </ac:spMkLst>
        </pc:spChg>
      </pc:sldChg>
    </pc:docChg>
  </pc:docChgLst>
  <pc:docChgLst>
    <pc:chgData name="Daisy Hong" userId="852f2fe8-ba51-4773-8c32-260fca1b2ee4" providerId="ADAL" clId="{BA9E5D68-9781-55FC-B968-ED696BFEB24F}"/>
    <pc:docChg chg="modSld">
      <pc:chgData name="Daisy Hong" userId="852f2fe8-ba51-4773-8c32-260fca1b2ee4" providerId="ADAL" clId="{BA9E5D68-9781-55FC-B968-ED696BFEB24F}" dt="2025-10-08T02:02:06.150" v="0"/>
      <pc:docMkLst>
        <pc:docMk/>
      </pc:docMkLst>
      <pc:sldChg chg="modSp">
        <pc:chgData name="Daisy Hong" userId="852f2fe8-ba51-4773-8c32-260fca1b2ee4" providerId="ADAL" clId="{BA9E5D68-9781-55FC-B968-ED696BFEB24F}" dt="2025-10-08T02:02:06.150" v="0"/>
        <pc:sldMkLst>
          <pc:docMk/>
          <pc:sldMk cId="2212264922" sldId="26505"/>
        </pc:sldMkLst>
        <pc:spChg chg="mod">
          <ac:chgData name="Daisy Hong" userId="852f2fe8-ba51-4773-8c32-260fca1b2ee4" providerId="ADAL" clId="{BA9E5D68-9781-55FC-B968-ED696BFEB24F}" dt="2025-10-08T02:02:06.150" v="0"/>
          <ac:spMkLst>
            <pc:docMk/>
            <pc:sldMk cId="2212264922" sldId="26505"/>
            <ac:spMk id="10" creationId="{CA5E7E5A-B4C4-F5B9-98E5-6C838D018316}"/>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31.476" v="1"/>
      <pc:docMkLst>
        <pc:docMk/>
      </pc:docMkLst>
      <pc:sldChg chg="addSp delSp modSp mod">
        <pc:chgData name="Daisy Hong" userId="852f2fe8-ba51-4773-8c32-260fca1b2ee4" providerId="ADAL" clId="{BB608F32-918A-4A14-94F6-A0382153581E}" dt="2025-10-17T02:40:31.476" v="1"/>
        <pc:sldMkLst>
          <pc:docMk/>
          <pc:sldMk cId="2212264922" sldId="26505"/>
        </pc:sldMkLst>
        <pc:picChg chg="add mod">
          <ac:chgData name="Daisy Hong" userId="852f2fe8-ba51-4773-8c32-260fca1b2ee4" providerId="ADAL" clId="{BB608F32-918A-4A14-94F6-A0382153581E}" dt="2025-10-17T02:40:31.476" v="1"/>
          <ac:picMkLst>
            <pc:docMk/>
            <pc:sldMk cId="2212264922" sldId="26505"/>
            <ac:picMk id="4" creationId="{1C862593-4E4C-81D8-5284-3B903F58AF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799239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Dilations (horizontal and vertical)</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Unit 4 – graphing </a:t>
            </a:r>
            <a:r>
              <a:rPr lang="en-AU" dirty="0"/>
              <a:t>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1C862593-4E4C-81D8-5284-3B903F58AF1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HSC style problem (1)</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p:txBody>
          <a:bodyPr/>
          <a:lstStyle/>
          <a:p>
            <a:r>
              <a:rPr lang="en-AU" dirty="0">
                <a:latin typeface="+mj-lt"/>
              </a:rPr>
              <a:t>Dilations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r>
                  <a:rPr lang="en-AU" dirty="0"/>
                  <a:t>A computer programmer is coding a 2-dimensional tennis game and uses the equation of a circle to represent the ball. </a:t>
                </a:r>
              </a:p>
              <a:p>
                <a:r>
                  <a:rPr lang="en-AU" dirty="0"/>
                  <a:t>To add realism to the game, the programmer wants to add a horizontal dilation by a factor of </a:t>
                </a:r>
                <a14:m>
                  <m:oMath xmlns:m="http://schemas.openxmlformats.org/officeDocument/2006/math">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3</m:t>
                        </m:r>
                      </m:num>
                      <m:den>
                        <m:r>
                          <a:rPr lang="en-AU" b="0" i="1" dirty="0" smtClean="0">
                            <a:latin typeface="Cambria Math" panose="02040503050406030204" pitchFamily="18" charset="0"/>
                          </a:rPr>
                          <m:t>4</m:t>
                        </m:r>
                      </m:den>
                    </m:f>
                  </m:oMath>
                </a14:m>
                <a:r>
                  <a:rPr lang="en-AU" dirty="0"/>
                  <a:t> and vertical dilation by a factor of 2 when the ball is hit.</a:t>
                </a:r>
              </a:p>
              <a:p>
                <a:r>
                  <a:rPr lang="en-AU" dirty="0"/>
                  <a:t>When testing the movement, the ball was positioned with the equation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−8</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=25</m:t>
                    </m:r>
                  </m:oMath>
                </a14:m>
                <a:r>
                  <a:rPr lang="en-AU" dirty="0"/>
                  <a:t>.</a:t>
                </a:r>
              </a:p>
              <a:p>
                <a:pPr marL="457200" indent="-457200">
                  <a:buAutoNum type="alphaLcParenR"/>
                </a:pPr>
                <a:r>
                  <a:rPr lang="en-AU" dirty="0"/>
                  <a:t>Sketch the original circle equation.</a:t>
                </a:r>
              </a:p>
              <a:p>
                <a:pPr marL="457200" indent="-457200">
                  <a:buAutoNum type="alphaLcParenR"/>
                </a:pPr>
                <a:r>
                  <a:rPr lang="en-AU" dirty="0"/>
                  <a:t>Sketch the circle once the dilations have been applied.</a:t>
                </a:r>
              </a:p>
              <a:p>
                <a:pPr marL="457200" indent="-457200">
                  <a:buAutoNum type="alphaLcParenR"/>
                </a:pPr>
                <a:r>
                  <a:rPr lang="en-AU" dirty="0"/>
                  <a:t>Write the equation of the dilated circle.</a:t>
                </a:r>
              </a:p>
              <a:p>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C12B2-435F-1AC9-A988-813E3BBF8894}"/>
              </a:ext>
            </a:extLst>
          </p:cNvPr>
          <p:cNvSpPr>
            <a:spLocks noGrp="1"/>
          </p:cNvSpPr>
          <p:nvPr>
            <p:ph type="title"/>
          </p:nvPr>
        </p:nvSpPr>
        <p:spPr/>
        <p:txBody>
          <a:bodyPr/>
          <a:lstStyle/>
          <a:p>
            <a:r>
              <a:rPr lang="en-AU" dirty="0"/>
              <a:t>HSC style problem (2)</a:t>
            </a:r>
          </a:p>
        </p:txBody>
      </p:sp>
      <p:sp>
        <p:nvSpPr>
          <p:cNvPr id="4" name="Text Placeholder 3">
            <a:extLst>
              <a:ext uri="{FF2B5EF4-FFF2-40B4-BE49-F238E27FC236}">
                <a16:creationId xmlns:a16="http://schemas.microsoft.com/office/drawing/2014/main" id="{8124F10D-25E5-A7BD-11D5-6096D3E68AC0}"/>
              </a:ext>
            </a:extLst>
          </p:cNvPr>
          <p:cNvSpPr>
            <a:spLocks noGrp="1"/>
          </p:cNvSpPr>
          <p:nvPr>
            <p:ph type="body" sz="quarter" idx="18"/>
          </p:nvPr>
        </p:nvSpPr>
        <p:spPr/>
        <p:txBody>
          <a:bodyPr/>
          <a:lstStyle/>
          <a:p>
            <a:r>
              <a:rPr lang="en-AU" dirty="0"/>
              <a:t>Solution</a:t>
            </a:r>
          </a:p>
        </p:txBody>
      </p:sp>
      <p:pic>
        <p:nvPicPr>
          <p:cNvPr id="9" name="Picture 8" descr="The graph of circle, with radius 5, showing the coordinates (3,0), (8,5), (13,0) and (8, -5) on the circle. ">
            <a:extLst>
              <a:ext uri="{FF2B5EF4-FFF2-40B4-BE49-F238E27FC236}">
                <a16:creationId xmlns:a16="http://schemas.microsoft.com/office/drawing/2014/main" id="{D1E0F00E-8FDE-FEC6-9046-7EA5BBC3E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00" y="1567086"/>
            <a:ext cx="3936703" cy="4562781"/>
          </a:xfrm>
          <a:prstGeom prst="rect">
            <a:avLst/>
          </a:prstGeom>
        </p:spPr>
      </p:pic>
      <p:pic>
        <p:nvPicPr>
          <p:cNvPr id="11" name="Picture 10" descr="The graph of circle, with radius 5, showing the coordinates (3,0), (8,5), (13,0) and (8, -5) on the circle. And an additional ellipse on the same set of axes, with end points (2.25,0), (6,10), (9.75,0) and (6,-10) shown. ">
            <a:extLst>
              <a:ext uri="{FF2B5EF4-FFF2-40B4-BE49-F238E27FC236}">
                <a16:creationId xmlns:a16="http://schemas.microsoft.com/office/drawing/2014/main" id="{9C3C04D7-60BA-9F7C-E857-C415C0918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637" y="1510676"/>
            <a:ext cx="3936703" cy="4810525"/>
          </a:xfrm>
          <a:prstGeom prst="rect">
            <a:avLst/>
          </a:prstGeom>
        </p:spPr>
      </p:pic>
      <p:sp>
        <p:nvSpPr>
          <p:cNvPr id="13" name="Speech Bubble: Rectangle with Corners Rounded 1">
            <a:extLst>
              <a:ext uri="{FF2B5EF4-FFF2-40B4-BE49-F238E27FC236}">
                <a16:creationId xmlns:a16="http://schemas.microsoft.com/office/drawing/2014/main" id="{E69F759D-F3A7-5760-785E-B45372C0092C}"/>
              </a:ext>
            </a:extLst>
          </p:cNvPr>
          <p:cNvSpPr/>
          <p:nvPr/>
        </p:nvSpPr>
        <p:spPr>
          <a:xfrm>
            <a:off x="8870840" y="2701456"/>
            <a:ext cx="2834757" cy="1237498"/>
          </a:xfrm>
          <a:prstGeom prst="wedgeRoundRectCallout">
            <a:avLst>
              <a:gd name="adj1" fmla="val -1096"/>
              <a:gd name="adj2" fmla="val -700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did the 8 and 25 not change because of the dilation?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B4B35CC-33E1-9DAA-C7A5-15EC36537EC4}"/>
                  </a:ext>
                </a:extLst>
              </p:cNvPr>
              <p:cNvSpPr>
                <a:spLocks noGrp="1"/>
              </p:cNvSpPr>
              <p:nvPr>
                <p:ph type="body" sz="quarter" idx="17"/>
              </p:nvPr>
            </p:nvSpPr>
            <p:spPr/>
            <p:txBody>
              <a:bodyPr/>
              <a:lstStyle/>
              <a:p>
                <a:pPr>
                  <a:tabLst>
                    <a:tab pos="4176713" algn="l"/>
                    <a:tab pos="8388350" algn="l"/>
                  </a:tabLst>
                </a:pPr>
                <a:r>
                  <a:rPr lang="en-AU" dirty="0"/>
                  <a:t>a)	b)	c)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4</m:t>
                                </m:r>
                                <m:r>
                                  <a:rPr lang="en-AU" b="0" i="1" smtClean="0">
                                    <a:latin typeface="Cambria Math" panose="02040503050406030204" pitchFamily="18" charset="0"/>
                                  </a:rPr>
                                  <m:t>𝑥</m:t>
                                </m:r>
                              </m:num>
                              <m:den>
                                <m:r>
                                  <a:rPr lang="en-AU" b="0" i="1" smtClean="0">
                                    <a:latin typeface="Cambria Math" panose="02040503050406030204" pitchFamily="18" charset="0"/>
                                  </a:rPr>
                                  <m:t>3</m:t>
                                </m:r>
                              </m:den>
                            </m:f>
                            <m:r>
                              <a:rPr lang="en-AU" b="0" i="1" smtClean="0">
                                <a:latin typeface="Cambria Math" panose="02040503050406030204" pitchFamily="18" charset="0"/>
                              </a:rPr>
                              <m:t>−8</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𝑦</m:t>
                                </m:r>
                              </m:num>
                              <m:den>
                                <m:r>
                                  <a:rPr lang="en-AU" b="0" i="1" smtClean="0">
                                    <a:latin typeface="Cambria Math" panose="02040503050406030204" pitchFamily="18" charset="0"/>
                                  </a:rPr>
                                  <m:t>2</m:t>
                                </m:r>
                              </m:den>
                            </m:f>
                          </m:e>
                        </m:d>
                      </m:e>
                      <m:sup>
                        <m:r>
                          <a:rPr lang="en-AU" b="0" i="1" smtClean="0">
                            <a:latin typeface="Cambria Math" panose="02040503050406030204" pitchFamily="18" charset="0"/>
                          </a:rPr>
                          <m:t>2</m:t>
                        </m:r>
                      </m:sup>
                    </m:sSup>
                    <m:r>
                      <a:rPr lang="en-AU" b="0" i="1" smtClean="0">
                        <a:latin typeface="Cambria Math" panose="02040503050406030204" pitchFamily="18" charset="0"/>
                      </a:rPr>
                      <m:t>=25</m:t>
                    </m:r>
                  </m:oMath>
                </a14:m>
                <a:endParaRPr lang="en-AU" dirty="0"/>
              </a:p>
            </p:txBody>
          </p:sp>
        </mc:Choice>
        <mc:Fallback xmlns="">
          <p:sp>
            <p:nvSpPr>
              <p:cNvPr id="5" name="Text Placeholder 4">
                <a:extLst>
                  <a:ext uri="{FF2B5EF4-FFF2-40B4-BE49-F238E27FC236}">
                    <a16:creationId xmlns:a16="http://schemas.microsoft.com/office/drawing/2014/main" id="{5B4B35CC-33E1-9DAA-C7A5-15EC36537EC4}"/>
                  </a:ext>
                </a:extLst>
              </p:cNvPr>
              <p:cNvSpPr>
                <a:spLocks noGrp="1" noRot="1" noChangeAspect="1" noMove="1" noResize="1" noEditPoints="1" noAdjustHandles="1" noChangeArrowheads="1" noChangeShapeType="1" noTextEdit="1"/>
              </p:cNvSpPr>
              <p:nvPr>
                <p:ph type="body" sz="quarter" idx="17"/>
              </p:nvPr>
            </p:nvSpPr>
            <p:spPr>
              <a:blipFill>
                <a:blip r:embed="rId5"/>
                <a:stretch>
                  <a:fillRect l="-1326"/>
                </a:stretch>
              </a:blipFill>
            </p:spPr>
            <p:txBody>
              <a:bodyPr/>
              <a:lstStyle/>
              <a:p>
                <a:r>
                  <a:rPr lang="en-AU">
                    <a:noFill/>
                  </a:rPr>
                  <a:t> </a:t>
                </a:r>
              </a:p>
            </p:txBody>
          </p:sp>
        </mc:Fallback>
      </mc:AlternateContent>
      <p:sp>
        <p:nvSpPr>
          <p:cNvPr id="12" name="Speech Bubble: Rectangle with Corners Rounded 1">
            <a:extLst>
              <a:ext uri="{FF2B5EF4-FFF2-40B4-BE49-F238E27FC236}">
                <a16:creationId xmlns:a16="http://schemas.microsoft.com/office/drawing/2014/main" id="{B31A54B7-4C2C-B962-0104-DBB0ACA4BA52}"/>
              </a:ext>
            </a:extLst>
          </p:cNvPr>
          <p:cNvSpPr/>
          <p:nvPr/>
        </p:nvSpPr>
        <p:spPr>
          <a:xfrm>
            <a:off x="8164131" y="4776218"/>
            <a:ext cx="3541466" cy="1142211"/>
          </a:xfrm>
          <a:prstGeom prst="wedgeRoundRectCallout">
            <a:avLst>
              <a:gd name="adj1" fmla="val -37362"/>
              <a:gd name="adj2" fmla="val -876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did you remember to apply the appropriate dilation?</a:t>
            </a:r>
          </a:p>
        </p:txBody>
      </p:sp>
      <p:sp>
        <p:nvSpPr>
          <p:cNvPr id="2" name="Slide Number Placeholder 1">
            <a:extLst>
              <a:ext uri="{FF2B5EF4-FFF2-40B4-BE49-F238E27FC236}">
                <a16:creationId xmlns:a16="http://schemas.microsoft.com/office/drawing/2014/main" id="{D2E0031D-8392-B3F3-3578-3E68BEAADB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4247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EE1D-4F3D-2B81-4BD7-7C85D6AF6E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F4C1D7-F9D4-12C5-A0CD-059EC2C438D0}"/>
              </a:ext>
            </a:extLst>
          </p:cNvPr>
          <p:cNvSpPr>
            <a:spLocks noGrp="1"/>
          </p:cNvSpPr>
          <p:nvPr>
            <p:ph type="title"/>
          </p:nvPr>
        </p:nvSpPr>
        <p:spPr/>
        <p:txBody>
          <a:bodyPr/>
          <a:lstStyle/>
          <a:p>
            <a:r>
              <a:rPr lang="en-AU" dirty="0"/>
              <a:t>HSC style problem (3)</a:t>
            </a:r>
          </a:p>
        </p:txBody>
      </p:sp>
      <p:sp>
        <p:nvSpPr>
          <p:cNvPr id="4" name="Text Placeholder 3">
            <a:extLst>
              <a:ext uri="{FF2B5EF4-FFF2-40B4-BE49-F238E27FC236}">
                <a16:creationId xmlns:a16="http://schemas.microsoft.com/office/drawing/2014/main" id="{84C8F75C-B6A5-4CCF-7100-C92D9D55F4E9}"/>
              </a:ext>
            </a:extLst>
          </p:cNvPr>
          <p:cNvSpPr>
            <a:spLocks noGrp="1"/>
          </p:cNvSpPr>
          <p:nvPr>
            <p:ph type="body" sz="quarter" idx="18"/>
          </p:nvPr>
        </p:nvSpPr>
        <p:spPr/>
        <p:txBody>
          <a:bodyPr/>
          <a:lstStyle/>
          <a:p>
            <a:r>
              <a:rPr lang="en-AU" dirty="0"/>
              <a:t>Dilations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A097B3F-68DB-D73F-5953-B585D19C66DF}"/>
                  </a:ext>
                </a:extLst>
              </p:cNvPr>
              <p:cNvSpPr>
                <a:spLocks noGrp="1"/>
              </p:cNvSpPr>
              <p:nvPr>
                <p:ph type="body" sz="quarter" idx="17"/>
              </p:nvPr>
            </p:nvSpPr>
            <p:spPr/>
            <p:txBody>
              <a:bodyPr/>
              <a:lstStyle/>
              <a:p>
                <a:r>
                  <a:rPr lang="en-AU" dirty="0"/>
                  <a:t>A rocket was originally fired and its trajectory was mapped with the following equation:</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+20</m:t>
                      </m:r>
                      <m:r>
                        <a:rPr lang="en-AU" b="0" i="1" smtClean="0">
                          <a:latin typeface="Cambria Math" panose="02040503050406030204" pitchFamily="18" charset="0"/>
                        </a:rPr>
                        <m:t>𝑥</m:t>
                      </m:r>
                    </m:oMath>
                  </m:oMathPara>
                </a14:m>
                <a:endParaRPr lang="en-AU" dirty="0"/>
              </a:p>
              <a:p>
                <a:r>
                  <a:rPr lang="en-AU" dirty="0"/>
                  <a:t>where </a:t>
                </a:r>
                <a14:m>
                  <m:oMath xmlns:m="http://schemas.openxmlformats.org/officeDocument/2006/math">
                    <m:r>
                      <a:rPr lang="en-AU" i="1" dirty="0" smtClean="0">
                        <a:latin typeface="Cambria Math" panose="02040503050406030204" pitchFamily="18" charset="0"/>
                      </a:rPr>
                      <m:t>h</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t> is the height of the rocket and </a:t>
                </a:r>
                <a14:m>
                  <m:oMath xmlns:m="http://schemas.openxmlformats.org/officeDocument/2006/math">
                    <m:r>
                      <a:rPr lang="en-AU" i="1" dirty="0" smtClean="0">
                        <a:latin typeface="Cambria Math" panose="02040503050406030204" pitchFamily="18" charset="0"/>
                      </a:rPr>
                      <m:t>𝑥</m:t>
                    </m:r>
                  </m:oMath>
                </a14:m>
                <a:r>
                  <a:rPr lang="en-AU" dirty="0"/>
                  <a:t> is the distance away the rocket has landed.</a:t>
                </a:r>
              </a:p>
              <a:p>
                <a:pPr marL="457200" indent="-457200">
                  <a:buFont typeface="+mj-lt"/>
                  <a:buAutoNum type="alphaLcParenR"/>
                </a:pPr>
                <a:r>
                  <a:rPr lang="en-AU" dirty="0"/>
                  <a:t>Sketch the curve </a:t>
                </a:r>
                <a14:m>
                  <m:oMath xmlns:m="http://schemas.openxmlformats.org/officeDocument/2006/math">
                    <m:r>
                      <a:rPr lang="en-AU" i="1" dirty="0" smtClean="0">
                        <a:latin typeface="Cambria Math" panose="02040503050406030204" pitchFamily="18" charset="0"/>
                      </a:rPr>
                      <m:t>𝑦</m:t>
                    </m:r>
                    <m:r>
                      <a:rPr lang="en-AU" i="1" dirty="0">
                        <a:latin typeface="Cambria Math" panose="02040503050406030204" pitchFamily="18" charset="0"/>
                      </a:rPr>
                      <m:t> </m:t>
                    </m:r>
                    <m:r>
                      <a:rPr lang="en-AU" i="1" dirty="0" smtClean="0">
                        <a:latin typeface="Cambria Math" panose="02040503050406030204" pitchFamily="18" charset="0"/>
                      </a:rPr>
                      <m:t>=</m:t>
                    </m:r>
                    <m:r>
                      <a:rPr lang="en-AU" i="1" dirty="0">
                        <a:latin typeface="Cambria Math" panose="02040503050406030204" pitchFamily="18" charset="0"/>
                      </a:rPr>
                      <m:t> </m:t>
                    </m:r>
                    <m:r>
                      <a:rPr lang="en-AU" i="1" dirty="0" smtClean="0">
                        <a:latin typeface="Cambria Math" panose="02040503050406030204" pitchFamily="18" charset="0"/>
                      </a:rPr>
                      <m:t>h</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t>.</a:t>
                </a:r>
              </a:p>
              <a:p>
                <a:r>
                  <a:rPr lang="en-AU" dirty="0"/>
                  <a:t>Some adjustments were made to the rocket, and now the trajectory can be represented by the function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r>
                      <a:rPr lang="en-AU" b="0" i="1" smtClean="0">
                        <a:latin typeface="Cambria Math" panose="02040503050406030204" pitchFamily="18" charset="0"/>
                      </a:rPr>
                      <m:t>h</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dirty="0"/>
              </a:p>
              <a:p>
                <a:pPr marL="457200" indent="-457200">
                  <a:buFont typeface="+mj-lt"/>
                  <a:buAutoNum type="alphaLcParenR" startAt="2"/>
                </a:pPr>
                <a:r>
                  <a:rPr lang="en-AU" dirty="0"/>
                  <a:t>Sketch the curve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m:t>
                    </m:r>
                    <m:r>
                      <a:rPr lang="en-AU" i="1">
                        <a:latin typeface="Cambria Math" panose="02040503050406030204" pitchFamily="18" charset="0"/>
                      </a:rPr>
                      <m:t>h</m:t>
                    </m:r>
                    <m:r>
                      <a:rPr lang="en-AU" i="1">
                        <a:latin typeface="Cambria Math" panose="02040503050406030204" pitchFamily="18" charset="0"/>
                      </a:rPr>
                      <m:t>(4</m:t>
                    </m:r>
                    <m:r>
                      <a:rPr lang="en-AU" i="1">
                        <a:latin typeface="Cambria Math" panose="02040503050406030204" pitchFamily="18" charset="0"/>
                      </a:rPr>
                      <m:t>𝑥</m:t>
                    </m:r>
                    <m:r>
                      <a:rPr lang="en-AU" i="1">
                        <a:latin typeface="Cambria Math" panose="02040503050406030204" pitchFamily="18" charset="0"/>
                      </a:rPr>
                      <m:t>)</m:t>
                    </m:r>
                  </m:oMath>
                </a14:m>
                <a:endParaRPr lang="en-AU" dirty="0"/>
              </a:p>
              <a:p>
                <a:pPr marL="457200" indent="-457200">
                  <a:buFont typeface="+mj-lt"/>
                  <a:buAutoNum type="alphaLcParenR" startAt="2"/>
                </a:pPr>
                <a:endParaRPr lang="en-AU" dirty="0"/>
              </a:p>
              <a:p>
                <a:pPr marL="457200" indent="-457200">
                  <a:buFont typeface="+mj-lt"/>
                  <a:buAutoNum type="alphaLcParenR" startAt="2"/>
                </a:pPr>
                <a:endParaRPr lang="en-AU" dirty="0"/>
              </a:p>
            </p:txBody>
          </p:sp>
        </mc:Choice>
        <mc:Fallback xmlns="">
          <p:sp>
            <p:nvSpPr>
              <p:cNvPr id="5" name="Text Placeholder 4">
                <a:extLst>
                  <a:ext uri="{FF2B5EF4-FFF2-40B4-BE49-F238E27FC236}">
                    <a16:creationId xmlns:a16="http://schemas.microsoft.com/office/drawing/2014/main" id="{0A097B3F-68DB-D73F-5953-B585D19C66DF}"/>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402F3F2-F51D-80AD-682A-83BDDB6691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48228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B0CB1-03D9-D6C7-048B-61D69F7BE3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696F84-4270-4B3B-A909-A3F8E1FAD3D8}"/>
              </a:ext>
            </a:extLst>
          </p:cNvPr>
          <p:cNvSpPr>
            <a:spLocks noGrp="1"/>
          </p:cNvSpPr>
          <p:nvPr>
            <p:ph type="title"/>
          </p:nvPr>
        </p:nvSpPr>
        <p:spPr>
          <a:xfrm>
            <a:off x="360000" y="360000"/>
            <a:ext cx="11484000" cy="545601"/>
          </a:xfrm>
        </p:spPr>
        <p:txBody>
          <a:bodyPr anchor="t">
            <a:normAutofit/>
          </a:bodyPr>
          <a:lstStyle/>
          <a:p>
            <a:r>
              <a:rPr lang="en-AU" dirty="0"/>
              <a:t>HSC style problem (4)</a:t>
            </a:r>
          </a:p>
        </p:txBody>
      </p:sp>
      <p:sp>
        <p:nvSpPr>
          <p:cNvPr id="4" name="Text Placeholder 3">
            <a:extLst>
              <a:ext uri="{FF2B5EF4-FFF2-40B4-BE49-F238E27FC236}">
                <a16:creationId xmlns:a16="http://schemas.microsoft.com/office/drawing/2014/main" id="{FC9575D3-FBCF-CEFD-1832-47E03AA2BAB2}"/>
              </a:ext>
            </a:extLst>
          </p:cNvPr>
          <p:cNvSpPr>
            <a:spLocks noGrp="1"/>
          </p:cNvSpPr>
          <p:nvPr>
            <p:ph type="body" sz="quarter" idx="18"/>
          </p:nvPr>
        </p:nvSpPr>
        <p:spPr>
          <a:xfrm>
            <a:off x="359999" y="982520"/>
            <a:ext cx="11483999" cy="310015"/>
          </a:xfrm>
        </p:spPr>
        <p:txBody>
          <a:bodyPr anchor="b">
            <a:noAutofit/>
          </a:bodyPr>
          <a:lstStyle/>
          <a:p>
            <a:pPr>
              <a:lnSpc>
                <a:spcPct val="140000"/>
              </a:lnSpc>
            </a:pPr>
            <a:r>
              <a:rPr lang="en-AU" dirty="0"/>
              <a:t>Solution</a:t>
            </a:r>
          </a:p>
        </p:txBody>
      </p:sp>
      <p:sp>
        <p:nvSpPr>
          <p:cNvPr id="5" name="Text Placeholder 4">
            <a:extLst>
              <a:ext uri="{FF2B5EF4-FFF2-40B4-BE49-F238E27FC236}">
                <a16:creationId xmlns:a16="http://schemas.microsoft.com/office/drawing/2014/main" id="{A74D85CC-26A1-0594-BD3A-2566743DC380}"/>
              </a:ext>
            </a:extLst>
          </p:cNvPr>
          <p:cNvSpPr>
            <a:spLocks noGrp="1"/>
          </p:cNvSpPr>
          <p:nvPr>
            <p:ph sz="quarter" idx="19"/>
          </p:nvPr>
        </p:nvSpPr>
        <p:spPr>
          <a:xfrm>
            <a:off x="360364" y="1562471"/>
            <a:ext cx="10763636" cy="4814518"/>
          </a:xfrm>
        </p:spPr>
        <p:txBody>
          <a:bodyPr>
            <a:normAutofit/>
          </a:bodyPr>
          <a:lstStyle/>
          <a:p>
            <a:r>
              <a:rPr lang="en-AU" dirty="0"/>
              <a:t>a) 					b) </a:t>
            </a:r>
          </a:p>
        </p:txBody>
      </p:sp>
      <p:pic>
        <p:nvPicPr>
          <p:cNvPr id="7" name="Picture 6" descr="The graph of a concave up parabola with vertex (-2,20) and x-intercepts (-4,0) and (0,0). ">
            <a:extLst>
              <a:ext uri="{FF2B5EF4-FFF2-40B4-BE49-F238E27FC236}">
                <a16:creationId xmlns:a16="http://schemas.microsoft.com/office/drawing/2014/main" id="{59301072-F3BB-AACB-1AC7-2FB12CB36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45" y="1562471"/>
            <a:ext cx="3550705" cy="4814518"/>
          </a:xfrm>
          <a:prstGeom prst="rect">
            <a:avLst/>
          </a:prstGeom>
          <a:noFill/>
        </p:spPr>
      </p:pic>
      <p:pic>
        <p:nvPicPr>
          <p:cNvPr id="9" name="Picture 8" descr="The graph of a concave up parabola with vertex (-2,20) and x-intercepts (-4,0) and (0,0). And an additional parabola shown, concave up, with vertex (-0.5, -40) and x intercepts (-1,0) and (0,0). ">
            <a:extLst>
              <a:ext uri="{FF2B5EF4-FFF2-40B4-BE49-F238E27FC236}">
                <a16:creationId xmlns:a16="http://schemas.microsoft.com/office/drawing/2014/main" id="{B3444BCE-64E2-6DEC-B30A-F00FD67A9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053" y="1562471"/>
            <a:ext cx="3311573" cy="4814518"/>
          </a:xfrm>
          <a:prstGeom prst="rect">
            <a:avLst/>
          </a:prstGeom>
        </p:spPr>
      </p:pic>
      <p:sp>
        <p:nvSpPr>
          <p:cNvPr id="2" name="Slide Number Placeholder 1">
            <a:extLst>
              <a:ext uri="{FF2B5EF4-FFF2-40B4-BE49-F238E27FC236}">
                <a16:creationId xmlns:a16="http://schemas.microsoft.com/office/drawing/2014/main" id="{DFA4F309-AA15-3165-80A3-D24879AC5FB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dirty="0"/>
          </a:p>
        </p:txBody>
      </p:sp>
    </p:spTree>
    <p:extLst>
      <p:ext uri="{BB962C8B-B14F-4D97-AF65-F5344CB8AC3E}">
        <p14:creationId xmlns:p14="http://schemas.microsoft.com/office/powerpoint/2010/main" val="21030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t>
            </a:r>
            <a:r>
              <a:rPr lang="en-AU" u="sng">
                <a:solidFill>
                  <a:srgbClr val="2F5496"/>
                </a:solidFill>
                <a:effectLst/>
                <a:latin typeface="Arial" panose="020B0604020202020204" pitchFamily="34" charset="0"/>
                <a:ea typeface="Calibri" panose="020F0502020204030204" pitchFamily="34" charset="0"/>
                <a:hlinkClick r:id="rId6"/>
              </a:rPr>
              <a:t>Advanced 11–12 Syllabus</a:t>
            </a:r>
            <a:r>
              <a:rPr lang="en-AU">
                <a:effectLst/>
                <a:latin typeface="Arial" panose="020B0604020202020204" pitchFamily="34" charset="0"/>
                <a:ea typeface="Calibri" panose="020F0502020204030204" pitchFamily="34" charset="0"/>
              </a:rPr>
              <a:t> © </a:t>
            </a:r>
            <a:r>
              <a:rPr lang="en-AU" dirty="0">
                <a:effectLst/>
                <a:latin typeface="Arial" panose="020B0604020202020204" pitchFamily="34" charset="0"/>
                <a:ea typeface="Calibri" panose="020F0502020204030204" pitchFamily="34" charset="0"/>
              </a:rPr>
              <a:t>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59998" y="1748562"/>
                <a:ext cx="11303000" cy="48115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To understand the notation of dilations</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To be able to sketch dilated curves.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I can use function notation to describe vertical and horizontal dilations of a graph.</a:t>
                </a:r>
              </a:p>
              <a:p>
                <a:pPr marL="342900" indent="-342900">
                  <a:lnSpc>
                    <a:spcPct val="150000"/>
                  </a:lnSpc>
                  <a:spcAft>
                    <a:spcPts val="600"/>
                  </a:spcAft>
                  <a:buFont typeface="Arial"/>
                  <a:buChar char="•"/>
                </a:pPr>
                <a:r>
                  <a:rPr lang="en-AU" sz="1800" dirty="0">
                    <a:cs typeface="Arial" panose="020B0604020202020204" pitchFamily="34" charset="0"/>
                  </a:rPr>
                  <a:t>I can explain and identify whether a dilation factor causes a stretch or a compression, depending on whether it's greater or less than 1.</a:t>
                </a:r>
              </a:p>
              <a:p>
                <a:pPr marL="342900" indent="-342900">
                  <a:lnSpc>
                    <a:spcPct val="150000"/>
                  </a:lnSpc>
                  <a:spcAft>
                    <a:spcPts val="600"/>
                  </a:spcAft>
                  <a:buFont typeface="Arial"/>
                  <a:buChar char="•"/>
                </a:pPr>
                <a:r>
                  <a:rPr lang="en-AU" sz="1800" dirty="0">
                    <a:cs typeface="Arial" panose="020B0604020202020204" pitchFamily="34" charset="0"/>
                  </a:rPr>
                  <a:t>I can sketch the key features of a function that has been horizontally dilated by a factor of k.</a:t>
                </a:r>
              </a:p>
              <a:p>
                <a:pPr marL="342900" indent="-342900">
                  <a:lnSpc>
                    <a:spcPct val="150000"/>
                  </a:lnSpc>
                  <a:spcAft>
                    <a:spcPts val="600"/>
                  </a:spcAft>
                  <a:buFont typeface="Arial"/>
                  <a:buChar char="•"/>
                </a:pPr>
                <a:r>
                  <a:rPr lang="en-AU" sz="1800" dirty="0">
                    <a:cs typeface="Arial" panose="020B0604020202020204" pitchFamily="34" charset="0"/>
                  </a:rPr>
                  <a:t>I can sketch the key features of the graph </a:t>
                </a:r>
                <a14:m>
                  <m:oMath xmlns:m="http://schemas.openxmlformats.org/officeDocument/2006/math">
                    <m:r>
                      <a:rPr lang="en-AU" sz="1800" i="1" dirty="0" smtClean="0">
                        <a:latin typeface="Cambria Math" panose="02040503050406030204" pitchFamily="18" charset="0"/>
                        <a:cs typeface="Arial" panose="020B0604020202020204" pitchFamily="34" charset="0"/>
                      </a:rPr>
                      <m:t>𝑦</m:t>
                    </m:r>
                    <m:r>
                      <a:rPr lang="en-AU" sz="1800" i="1" dirty="0" smtClean="0">
                        <a:latin typeface="Cambria Math" panose="02040503050406030204" pitchFamily="18" charset="0"/>
                        <a:cs typeface="Arial" panose="020B0604020202020204" pitchFamily="34" charset="0"/>
                      </a:rPr>
                      <m:t>=</m:t>
                    </m:r>
                    <m:r>
                      <a:rPr lang="en-AU" sz="1800" i="1" dirty="0" smtClean="0">
                        <a:latin typeface="Cambria Math" panose="02040503050406030204" pitchFamily="18" charset="0"/>
                        <a:cs typeface="Arial" panose="020B0604020202020204" pitchFamily="34" charset="0"/>
                      </a:rPr>
                      <m:t>𝑓</m:t>
                    </m:r>
                    <m:r>
                      <a:rPr lang="en-AU" sz="1800" i="1" dirty="0" smtClean="0">
                        <a:latin typeface="Cambria Math" panose="02040503050406030204" pitchFamily="18" charset="0"/>
                        <a:cs typeface="Arial" panose="020B0604020202020204" pitchFamily="34" charset="0"/>
                      </a:rPr>
                      <m:t>(</m:t>
                    </m:r>
                    <m:r>
                      <a:rPr lang="en-AU" sz="1800" i="1" dirty="0" smtClean="0">
                        <a:latin typeface="Cambria Math" panose="02040503050406030204" pitchFamily="18" charset="0"/>
                        <a:cs typeface="Arial" panose="020B0604020202020204" pitchFamily="34" charset="0"/>
                      </a:rPr>
                      <m:t>𝑥</m:t>
                    </m:r>
                    <m:r>
                      <a:rPr lang="en-AU" sz="1800" i="1" dirty="0" smtClean="0">
                        <a:latin typeface="Cambria Math" panose="02040503050406030204" pitchFamily="18" charset="0"/>
                        <a:cs typeface="Arial" panose="020B0604020202020204" pitchFamily="34" charset="0"/>
                      </a:rPr>
                      <m:t>)</m:t>
                    </m:r>
                  </m:oMath>
                </a14:m>
                <a:r>
                  <a:rPr lang="en-AU" sz="1800" dirty="0">
                    <a:cs typeface="Arial" panose="020B0604020202020204" pitchFamily="34" charset="0"/>
                  </a:rPr>
                  <a:t> that has been vertically dilated by a factor of </a:t>
                </a:r>
                <a14:m>
                  <m:oMath xmlns:m="http://schemas.openxmlformats.org/officeDocument/2006/math">
                    <m:r>
                      <a:rPr lang="en-AU" sz="1800" i="1" dirty="0" smtClean="0">
                        <a:latin typeface="Cambria Math" panose="02040503050406030204" pitchFamily="18" charset="0"/>
                        <a:cs typeface="Arial" panose="020B0604020202020204" pitchFamily="34" charset="0"/>
                      </a:rPr>
                      <m:t>𝑙</m:t>
                    </m:r>
                  </m:oMath>
                </a14:m>
                <a:r>
                  <a:rPr lang="en-AU" sz="1800" dirty="0">
                    <a:cs typeface="Arial" panose="020B0604020202020204" pitchFamily="34" charset="0"/>
                  </a:rPr>
                  <a:t>.</a:t>
                </a:r>
              </a:p>
              <a:p>
                <a:pPr marL="342900" indent="-342900">
                  <a:lnSpc>
                    <a:spcPct val="150000"/>
                  </a:lnSpc>
                  <a:spcAft>
                    <a:spcPts val="600"/>
                  </a:spcAft>
                  <a:buFont typeface="Arial"/>
                  <a:buChar char="•"/>
                </a:pPr>
                <a:r>
                  <a:rPr lang="en-AU" sz="1800" dirty="0">
                    <a:cs typeface="Arial" panose="020B0604020202020204" pitchFamily="34" charset="0"/>
                  </a:rPr>
                  <a:t>I can apply and sketch different vertical and horizontal dilations to the same function.</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59998" y="1748562"/>
                <a:ext cx="11303000" cy="4811574"/>
              </a:xfrm>
              <a:prstGeom prst="rect">
                <a:avLst/>
              </a:prstGeom>
              <a:blipFill>
                <a:blip r:embed="rId3"/>
                <a:stretch>
                  <a:fillRect l="-1348" r="-1618" b="-202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33848B-DCF2-B835-767C-02BF7E965E57}"/>
              </a:ext>
              <a:ext uri="{C183D7F6-B498-43B3-948B-1728B52AA6E4}">
                <adec:decorative xmlns:adec="http://schemas.microsoft.com/office/drawing/2017/decorative" val="1"/>
              </a:ext>
            </a:extLst>
          </p:cNvPr>
          <p:cNvSpPr/>
          <p:nvPr/>
        </p:nvSpPr>
        <p:spPr>
          <a:xfrm>
            <a:off x="6450648" y="4465853"/>
            <a:ext cx="4818619" cy="271082"/>
          </a:xfrm>
          <a:prstGeom prst="rect">
            <a:avLst/>
          </a:prstGeom>
          <a:solidFill>
            <a:srgbClr val="5237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The tennis ball</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What do you notice and wonder?</a:t>
            </a:r>
          </a:p>
        </p:txBody>
      </p:sp>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
        <p:nvSpPr>
          <p:cNvPr id="8" name="Rectangle 7">
            <a:extLst>
              <a:ext uri="{FF2B5EF4-FFF2-40B4-BE49-F238E27FC236}">
                <a16:creationId xmlns:a16="http://schemas.microsoft.com/office/drawing/2014/main" id="{B78BE826-680C-B171-24FB-5872A2699C9D}"/>
              </a:ext>
              <a:ext uri="{C183D7F6-B498-43B3-948B-1728B52AA6E4}">
                <adec:decorative xmlns:adec="http://schemas.microsoft.com/office/drawing/2017/decorative" val="1"/>
              </a:ext>
            </a:extLst>
          </p:cNvPr>
          <p:cNvSpPr/>
          <p:nvPr/>
        </p:nvSpPr>
        <p:spPr>
          <a:xfrm>
            <a:off x="935725" y="4465853"/>
            <a:ext cx="4818619" cy="271082"/>
          </a:xfrm>
          <a:prstGeom prst="rect">
            <a:avLst/>
          </a:prstGeom>
          <a:solidFill>
            <a:srgbClr val="5237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7" name="Group 16" descr="A tennis ball.">
            <a:extLst>
              <a:ext uri="{FF2B5EF4-FFF2-40B4-BE49-F238E27FC236}">
                <a16:creationId xmlns:a16="http://schemas.microsoft.com/office/drawing/2014/main" id="{67276C4B-5EC9-660F-183B-D31A3AD4F6DF}"/>
              </a:ext>
            </a:extLst>
          </p:cNvPr>
          <p:cNvGrpSpPr/>
          <p:nvPr/>
        </p:nvGrpSpPr>
        <p:grpSpPr>
          <a:xfrm>
            <a:off x="2745761" y="3058564"/>
            <a:ext cx="1198546" cy="1197004"/>
            <a:chOff x="2866341" y="3400207"/>
            <a:chExt cx="1198546" cy="1197004"/>
          </a:xfrm>
        </p:grpSpPr>
        <p:sp>
          <p:nvSpPr>
            <p:cNvPr id="7" name="Oval 6">
              <a:extLst>
                <a:ext uri="{FF2B5EF4-FFF2-40B4-BE49-F238E27FC236}">
                  <a16:creationId xmlns:a16="http://schemas.microsoft.com/office/drawing/2014/main" id="{2C426E37-0E83-F04D-771C-09C51D0309E7}"/>
                </a:ext>
              </a:extLst>
            </p:cNvPr>
            <p:cNvSpPr/>
            <p:nvPr/>
          </p:nvSpPr>
          <p:spPr>
            <a:xfrm>
              <a:off x="2866341" y="3400207"/>
              <a:ext cx="1198546" cy="1197004"/>
            </a:xfrm>
            <a:prstGeom prst="ellipse">
              <a:avLst/>
            </a:prstGeom>
            <a:solidFill>
              <a:srgbClr val="D1C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A14E8248-2AB8-0D9D-D4D7-08EF50EC1D8D}"/>
                </a:ext>
              </a:extLst>
            </p:cNvPr>
            <p:cNvSpPr/>
            <p:nvPr/>
          </p:nvSpPr>
          <p:spPr>
            <a:xfrm>
              <a:off x="3042328" y="3728279"/>
              <a:ext cx="981915" cy="803964"/>
            </a:xfrm>
            <a:custGeom>
              <a:avLst/>
              <a:gdLst>
                <a:gd name="connsiteX0" fmla="*/ 120523 w 968663"/>
                <a:gd name="connsiteY0" fmla="*/ 777461 h 777461"/>
                <a:gd name="connsiteX1" fmla="*/ 1254 w 968663"/>
                <a:gd name="connsiteY1" fmla="*/ 472661 h 777461"/>
                <a:gd name="connsiteX2" fmla="*/ 76349 w 968663"/>
                <a:gd name="connsiteY2" fmla="*/ 265044 h 777461"/>
                <a:gd name="connsiteX3" fmla="*/ 345810 w 968663"/>
                <a:gd name="connsiteY3" fmla="*/ 141357 h 777461"/>
                <a:gd name="connsiteX4" fmla="*/ 721289 w 968663"/>
                <a:gd name="connsiteY4" fmla="*/ 163444 h 777461"/>
                <a:gd name="connsiteX5" fmla="*/ 924489 w 968663"/>
                <a:gd name="connsiteY5" fmla="*/ 110435 h 777461"/>
                <a:gd name="connsiteX6" fmla="*/ 968663 w 968663"/>
                <a:gd name="connsiteY6" fmla="*/ 0 h 77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663" h="777461">
                  <a:moveTo>
                    <a:pt x="120523" y="777461"/>
                  </a:moveTo>
                  <a:cubicBezTo>
                    <a:pt x="64569" y="667762"/>
                    <a:pt x="8616" y="558064"/>
                    <a:pt x="1254" y="472661"/>
                  </a:cubicBezTo>
                  <a:cubicBezTo>
                    <a:pt x="-6108" y="387258"/>
                    <a:pt x="18923" y="320261"/>
                    <a:pt x="76349" y="265044"/>
                  </a:cubicBezTo>
                  <a:cubicBezTo>
                    <a:pt x="133775" y="209827"/>
                    <a:pt x="238320" y="158290"/>
                    <a:pt x="345810" y="141357"/>
                  </a:cubicBezTo>
                  <a:cubicBezTo>
                    <a:pt x="453300" y="124424"/>
                    <a:pt x="624843" y="168598"/>
                    <a:pt x="721289" y="163444"/>
                  </a:cubicBezTo>
                  <a:cubicBezTo>
                    <a:pt x="817735" y="158290"/>
                    <a:pt x="883260" y="137676"/>
                    <a:pt x="924489" y="110435"/>
                  </a:cubicBezTo>
                  <a:cubicBezTo>
                    <a:pt x="965718" y="83194"/>
                    <a:pt x="967190" y="41597"/>
                    <a:pt x="968663" y="0"/>
                  </a:cubicBezTo>
                </a:path>
              </a:pathLst>
            </a:custGeom>
            <a:noFill/>
            <a:ln w="571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4" name="Group 23" descr="A tennis ball that has hit the ground and is slightly disformed in shape. ">
            <a:extLst>
              <a:ext uri="{FF2B5EF4-FFF2-40B4-BE49-F238E27FC236}">
                <a16:creationId xmlns:a16="http://schemas.microsoft.com/office/drawing/2014/main" id="{C1DE83A7-7F39-D9C3-A785-92DAE65FD383}"/>
              </a:ext>
            </a:extLst>
          </p:cNvPr>
          <p:cNvGrpSpPr/>
          <p:nvPr/>
        </p:nvGrpSpPr>
        <p:grpSpPr>
          <a:xfrm>
            <a:off x="8217227" y="3775038"/>
            <a:ext cx="1285461" cy="797026"/>
            <a:chOff x="2866341" y="3400207"/>
            <a:chExt cx="1198546" cy="1197004"/>
          </a:xfrm>
        </p:grpSpPr>
        <p:sp>
          <p:nvSpPr>
            <p:cNvPr id="25" name="Oval 24">
              <a:extLst>
                <a:ext uri="{FF2B5EF4-FFF2-40B4-BE49-F238E27FC236}">
                  <a16:creationId xmlns:a16="http://schemas.microsoft.com/office/drawing/2014/main" id="{CE52A119-F502-9F0F-FBA7-68400174C170}"/>
                </a:ext>
              </a:extLst>
            </p:cNvPr>
            <p:cNvSpPr/>
            <p:nvPr/>
          </p:nvSpPr>
          <p:spPr>
            <a:xfrm>
              <a:off x="2866341" y="3400207"/>
              <a:ext cx="1198546" cy="1197004"/>
            </a:xfrm>
            <a:prstGeom prst="ellipse">
              <a:avLst/>
            </a:prstGeom>
            <a:solidFill>
              <a:srgbClr val="D1C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Shape 25">
              <a:extLst>
                <a:ext uri="{FF2B5EF4-FFF2-40B4-BE49-F238E27FC236}">
                  <a16:creationId xmlns:a16="http://schemas.microsoft.com/office/drawing/2014/main" id="{FFE2E17D-2F6F-DAAD-3BFF-491D85A4F21E}"/>
                </a:ext>
              </a:extLst>
            </p:cNvPr>
            <p:cNvSpPr/>
            <p:nvPr/>
          </p:nvSpPr>
          <p:spPr>
            <a:xfrm>
              <a:off x="3042328" y="3728279"/>
              <a:ext cx="981915" cy="803964"/>
            </a:xfrm>
            <a:custGeom>
              <a:avLst/>
              <a:gdLst>
                <a:gd name="connsiteX0" fmla="*/ 120523 w 968663"/>
                <a:gd name="connsiteY0" fmla="*/ 777461 h 777461"/>
                <a:gd name="connsiteX1" fmla="*/ 1254 w 968663"/>
                <a:gd name="connsiteY1" fmla="*/ 472661 h 777461"/>
                <a:gd name="connsiteX2" fmla="*/ 76349 w 968663"/>
                <a:gd name="connsiteY2" fmla="*/ 265044 h 777461"/>
                <a:gd name="connsiteX3" fmla="*/ 345810 w 968663"/>
                <a:gd name="connsiteY3" fmla="*/ 141357 h 777461"/>
                <a:gd name="connsiteX4" fmla="*/ 721289 w 968663"/>
                <a:gd name="connsiteY4" fmla="*/ 163444 h 777461"/>
                <a:gd name="connsiteX5" fmla="*/ 924489 w 968663"/>
                <a:gd name="connsiteY5" fmla="*/ 110435 h 777461"/>
                <a:gd name="connsiteX6" fmla="*/ 968663 w 968663"/>
                <a:gd name="connsiteY6" fmla="*/ 0 h 77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663" h="777461">
                  <a:moveTo>
                    <a:pt x="120523" y="777461"/>
                  </a:moveTo>
                  <a:cubicBezTo>
                    <a:pt x="64569" y="667762"/>
                    <a:pt x="8616" y="558064"/>
                    <a:pt x="1254" y="472661"/>
                  </a:cubicBezTo>
                  <a:cubicBezTo>
                    <a:pt x="-6108" y="387258"/>
                    <a:pt x="18923" y="320261"/>
                    <a:pt x="76349" y="265044"/>
                  </a:cubicBezTo>
                  <a:cubicBezTo>
                    <a:pt x="133775" y="209827"/>
                    <a:pt x="238320" y="158290"/>
                    <a:pt x="345810" y="141357"/>
                  </a:cubicBezTo>
                  <a:cubicBezTo>
                    <a:pt x="453300" y="124424"/>
                    <a:pt x="624843" y="168598"/>
                    <a:pt x="721289" y="163444"/>
                  </a:cubicBezTo>
                  <a:cubicBezTo>
                    <a:pt x="817735" y="158290"/>
                    <a:pt x="883260" y="137676"/>
                    <a:pt x="924489" y="110435"/>
                  </a:cubicBezTo>
                  <a:cubicBezTo>
                    <a:pt x="965718" y="83194"/>
                    <a:pt x="967190" y="41597"/>
                    <a:pt x="968663" y="0"/>
                  </a:cubicBezTo>
                </a:path>
              </a:pathLst>
            </a:custGeom>
            <a:noFill/>
            <a:ln w="571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7" name="Rectangle 26">
            <a:extLst>
              <a:ext uri="{FF2B5EF4-FFF2-40B4-BE49-F238E27FC236}">
                <a16:creationId xmlns:a16="http://schemas.microsoft.com/office/drawing/2014/main" id="{DACD4370-1527-564C-D13B-436C0E312947}"/>
              </a:ext>
              <a:ext uri="{C183D7F6-B498-43B3-948B-1728B52AA6E4}">
                <adec:decorative xmlns:adec="http://schemas.microsoft.com/office/drawing/2017/decorative" val="1"/>
              </a:ext>
            </a:extLst>
          </p:cNvPr>
          <p:cNvSpPr/>
          <p:nvPr/>
        </p:nvSpPr>
        <p:spPr>
          <a:xfrm rot="1455645" flipV="1">
            <a:off x="8413566" y="4510037"/>
            <a:ext cx="190724" cy="70208"/>
          </a:xfrm>
          <a:prstGeom prst="rect">
            <a:avLst/>
          </a:prstGeom>
          <a:solidFill>
            <a:srgbClr val="5237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Applying dilations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7D4D0DB-67A6-B2FE-BAD5-5C326B3C252D}"/>
                  </a:ext>
                </a:extLst>
              </p:cNvPr>
              <p:cNvSpPr txBox="1">
                <a:spLocks/>
              </p:cNvSpPr>
              <p:nvPr/>
            </p:nvSpPr>
            <p:spPr>
              <a:xfrm>
                <a:off x="359999" y="1563270"/>
                <a:ext cx="1163640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Consider the graph of </a:t>
                </a:r>
                <a14:m>
                  <m:oMath xmlns:m="http://schemas.openxmlformats.org/officeDocument/2006/math">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t> as shown.</a:t>
                </a:r>
              </a:p>
              <a:p>
                <a:r>
                  <a:rPr lang="en-AU" dirty="0"/>
                  <a:t>Sketch the graph of </a:t>
                </a:r>
                <a14:m>
                  <m:oMath xmlns:m="http://schemas.openxmlformats.org/officeDocument/2006/math">
                    <m:r>
                      <a:rPr lang="en-AU" i="1" dirty="0" smtClean="0">
                        <a:latin typeface="Cambria Math" panose="02040503050406030204" pitchFamily="18" charset="0"/>
                      </a:rPr>
                      <m:t>𝑦</m:t>
                    </m:r>
                    <m:r>
                      <a:rPr lang="en-AU" b="0" i="1" dirty="0" smtClean="0">
                        <a:latin typeface="Cambria Math" panose="02040503050406030204" pitchFamily="18" charset="0"/>
                      </a:rPr>
                      <m:t>=</m:t>
                    </m:r>
                    <m:r>
                      <a:rPr lang="en-AU" i="1" dirty="0" smtClean="0">
                        <a:latin typeface="Cambria Math" panose="02040503050406030204" pitchFamily="18" charset="0"/>
                      </a:rPr>
                      <m:t>3</m:t>
                    </m:r>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f>
                          <m:fPr>
                            <m:ctrlPr>
                              <a:rPr lang="en-AU" i="1" dirty="0" smtClean="0">
                                <a:latin typeface="Cambria Math" panose="02040503050406030204" pitchFamily="18" charset="0"/>
                              </a:rPr>
                            </m:ctrlPr>
                          </m:fPr>
                          <m:num>
                            <m:r>
                              <a:rPr lang="en-AU" i="1" dirty="0" smtClean="0">
                                <a:latin typeface="Cambria Math" panose="02040503050406030204" pitchFamily="18" charset="0"/>
                              </a:rPr>
                              <m:t>𝑥</m:t>
                            </m:r>
                          </m:num>
                          <m:den>
                            <m:r>
                              <a:rPr lang="en-AU" i="1" dirty="0" smtClean="0">
                                <a:latin typeface="Cambria Math" panose="02040503050406030204" pitchFamily="18" charset="0"/>
                              </a:rPr>
                              <m:t>2</m:t>
                            </m:r>
                          </m:den>
                        </m:f>
                      </m:e>
                    </m:d>
                  </m:oMath>
                </a14:m>
                <a:r>
                  <a:rPr lang="en-AU" dirty="0"/>
                  <a:t> showing the intercepts and the coordinates of the turning points. </a:t>
                </a:r>
              </a:p>
            </p:txBody>
          </p:sp>
        </mc:Choice>
        <mc:Fallback xmlns="">
          <p:sp>
            <p:nvSpPr>
              <p:cNvPr id="5" name="Text Placeholder 4">
                <a:extLst>
                  <a:ext uri="{FF2B5EF4-FFF2-40B4-BE49-F238E27FC236}">
                    <a16:creationId xmlns:a16="http://schemas.microsoft.com/office/drawing/2014/main" id="{C7D4D0DB-67A6-B2FE-BAD5-5C326B3C252D}"/>
                  </a:ext>
                </a:extLst>
              </p:cNvPr>
              <p:cNvSpPr txBox="1">
                <a:spLocks noRot="1" noChangeAspect="1" noMove="1" noResize="1" noEditPoints="1" noAdjustHandles="1" noChangeArrowheads="1" noChangeShapeType="1" noTextEdit="1"/>
              </p:cNvSpPr>
              <p:nvPr/>
            </p:nvSpPr>
            <p:spPr>
              <a:xfrm>
                <a:off x="359999" y="1563270"/>
                <a:ext cx="11636401" cy="4807835"/>
              </a:xfrm>
              <a:prstGeom prst="rect">
                <a:avLst/>
              </a:prstGeom>
              <a:blipFill>
                <a:blip r:embed="rId3"/>
                <a:stretch>
                  <a:fillRect l="-1310"/>
                </a:stretch>
              </a:blipFill>
            </p:spPr>
            <p:txBody>
              <a:bodyPr/>
              <a:lstStyle/>
              <a:p>
                <a:r>
                  <a:rPr lang="en-AU">
                    <a:noFill/>
                  </a:rPr>
                  <a:t> </a:t>
                </a:r>
              </a:p>
            </p:txBody>
          </p:sp>
        </mc:Fallback>
      </mc:AlternateContent>
      <p:sp>
        <p:nvSpPr>
          <p:cNvPr id="20" name="TextBox 19">
            <a:extLst>
              <a:ext uri="{FF2B5EF4-FFF2-40B4-BE49-F238E27FC236}">
                <a16:creationId xmlns:a16="http://schemas.microsoft.com/office/drawing/2014/main" id="{17CC5467-D0AE-1395-1CAA-47237DEE7ABD}"/>
              </a:ext>
            </a:extLst>
          </p:cNvPr>
          <p:cNvSpPr txBox="1"/>
          <p:nvPr/>
        </p:nvSpPr>
        <p:spPr>
          <a:xfrm>
            <a:off x="359999" y="3048944"/>
            <a:ext cx="914400" cy="914400"/>
          </a:xfrm>
          <a:prstGeom prst="rect">
            <a:avLst/>
          </a:prstGeom>
          <a:noFill/>
        </p:spPr>
        <p:txBody>
          <a:bodyPr wrap="none" lIns="0" tIns="0" rIns="0" bIns="0" rtlCol="0">
            <a:noAutofit/>
          </a:bodyPr>
          <a:lstStyle/>
          <a:p>
            <a:pPr algn="l"/>
            <a:r>
              <a:rPr lang="en-AU" sz="2000" dirty="0">
                <a:solidFill>
                  <a:schemeClr val="accent1"/>
                </a:solidFill>
              </a:rPr>
              <a:t>Solution</a:t>
            </a:r>
          </a:p>
        </p:txBody>
      </p:sp>
      <p:pic>
        <p:nvPicPr>
          <p:cNvPr id="17" name="Picture 16" descr="The graph of f(x), a cubic with x intercepts at -3 and 3. A y-axis of 3.375 is shown. ">
            <a:extLst>
              <a:ext uri="{FF2B5EF4-FFF2-40B4-BE49-F238E27FC236}">
                <a16:creationId xmlns:a16="http://schemas.microsoft.com/office/drawing/2014/main" id="{C38B0C24-C748-511A-13F2-DC0FBD595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99" y="3534464"/>
            <a:ext cx="3238650" cy="2836641"/>
          </a:xfrm>
          <a:prstGeom prst="rect">
            <a:avLst/>
          </a:prstGeom>
        </p:spPr>
      </p:pic>
      <p:sp>
        <p:nvSpPr>
          <p:cNvPr id="6" name="Speech Bubble: Rectangle with Corners Rounded 1">
            <a:extLst>
              <a:ext uri="{FF2B5EF4-FFF2-40B4-BE49-F238E27FC236}">
                <a16:creationId xmlns:a16="http://schemas.microsoft.com/office/drawing/2014/main" id="{605EBB20-D776-657D-E8FF-0C5EED41E68B}"/>
              </a:ext>
            </a:extLst>
          </p:cNvPr>
          <p:cNvSpPr/>
          <p:nvPr/>
        </p:nvSpPr>
        <p:spPr>
          <a:xfrm>
            <a:off x="4208585" y="4003276"/>
            <a:ext cx="1974900" cy="990755"/>
          </a:xfrm>
          <a:prstGeom prst="wedgeRoundRectCallout">
            <a:avLst>
              <a:gd name="adj1" fmla="val 56188"/>
              <a:gd name="adj2" fmla="val -804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were known points used to draw the dilation?</a:t>
            </a:r>
          </a:p>
        </p:txBody>
      </p:sp>
      <mc:AlternateContent xmlns:mc="http://schemas.openxmlformats.org/markup-compatibility/2006" xmlns:a14="http://schemas.microsoft.com/office/drawing/2010/main">
        <mc:Choice Requires="a14">
          <p:sp>
            <p:nvSpPr>
              <p:cNvPr id="21" name="Speech Bubble: Rectangle with Corners Rounded 1">
                <a:extLst>
                  <a:ext uri="{FF2B5EF4-FFF2-40B4-BE49-F238E27FC236}">
                    <a16:creationId xmlns:a16="http://schemas.microsoft.com/office/drawing/2014/main" id="{4EAB4317-85C8-53DF-CF75-31D2D042A1D2}"/>
                  </a:ext>
                </a:extLst>
              </p:cNvPr>
              <p:cNvSpPr/>
              <p:nvPr/>
            </p:nvSpPr>
            <p:spPr>
              <a:xfrm>
                <a:off x="3447161" y="5479551"/>
                <a:ext cx="2648839" cy="1162289"/>
              </a:xfrm>
              <a:prstGeom prst="wedgeRoundRectCallout">
                <a:avLst>
                  <a:gd name="adj1" fmla="val 52271"/>
                  <a:gd name="adj2" fmla="val -731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would the graph change if the transformation was </a:t>
                </a:r>
                <a:br>
                  <a:rPr lang="en-AU" sz="1600" dirty="0"/>
                </a:b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=3</m:t>
                    </m:r>
                    <m:r>
                      <a:rPr lang="en-AU" sz="1600" b="0" i="1" smtClean="0">
                        <a:latin typeface="Cambria Math" panose="02040503050406030204" pitchFamily="18" charset="0"/>
                      </a:rPr>
                      <m:t>𝑓</m:t>
                    </m:r>
                    <m:r>
                      <a:rPr lang="en-AU" sz="1600" b="0" i="1" smtClean="0">
                        <a:latin typeface="Cambria Math" panose="02040503050406030204" pitchFamily="18" charset="0"/>
                      </a:rPr>
                      <m:t>(2</m:t>
                    </m:r>
                    <m:r>
                      <a:rPr lang="en-AU" sz="1600" b="0" i="1" smtClean="0">
                        <a:latin typeface="Cambria Math" panose="02040503050406030204" pitchFamily="18" charset="0"/>
                      </a:rPr>
                      <m:t>𝑥</m:t>
                    </m:r>
                    <m:r>
                      <a:rPr lang="en-AU" sz="1600" b="0" i="1" smtClean="0">
                        <a:latin typeface="Cambria Math" panose="02040503050406030204" pitchFamily="18" charset="0"/>
                      </a:rPr>
                      <m:t>)</m:t>
                    </m:r>
                  </m:oMath>
                </a14:m>
                <a:r>
                  <a:rPr lang="en-AU" sz="1600" dirty="0"/>
                  <a:t> instead?</a:t>
                </a:r>
              </a:p>
            </p:txBody>
          </p:sp>
        </mc:Choice>
        <mc:Fallback xmlns="">
          <p:sp>
            <p:nvSpPr>
              <p:cNvPr id="21" name="Speech Bubble: Rectangle with Corners Rounded 1">
                <a:extLst>
                  <a:ext uri="{FF2B5EF4-FFF2-40B4-BE49-F238E27FC236}">
                    <a16:creationId xmlns:a16="http://schemas.microsoft.com/office/drawing/2014/main" id="{4EAB4317-85C8-53DF-CF75-31D2D042A1D2}"/>
                  </a:ext>
                </a:extLst>
              </p:cNvPr>
              <p:cNvSpPr>
                <a:spLocks noRot="1" noChangeAspect="1" noMove="1" noResize="1" noEditPoints="1" noAdjustHandles="1" noChangeArrowheads="1" noChangeShapeType="1" noTextEdit="1"/>
              </p:cNvSpPr>
              <p:nvPr/>
            </p:nvSpPr>
            <p:spPr>
              <a:xfrm>
                <a:off x="3447161" y="5479551"/>
                <a:ext cx="2648839" cy="1162289"/>
              </a:xfrm>
              <a:prstGeom prst="wedgeRoundRectCallout">
                <a:avLst>
                  <a:gd name="adj1" fmla="val 52271"/>
                  <a:gd name="adj2" fmla="val -73118"/>
                  <a:gd name="adj3" fmla="val 16667"/>
                </a:avLst>
              </a:prstGeom>
              <a:blipFill>
                <a:blip r:embed="rId7"/>
                <a:stretch>
                  <a:fillRect b="-1674"/>
                </a:stretch>
              </a:blipFill>
            </p:spPr>
            <p:txBody>
              <a:bodyPr/>
              <a:lstStyle/>
              <a:p>
                <a:r>
                  <a:rPr lang="en-AU">
                    <a:noFill/>
                  </a:rPr>
                  <a:t> </a:t>
                </a:r>
              </a:p>
            </p:txBody>
          </p:sp>
        </mc:Fallback>
      </mc:AlternateContent>
      <p:pic>
        <p:nvPicPr>
          <p:cNvPr id="19" name="Picture 18" descr="The graph of y=f(x) and y=3f(x). ">
            <a:extLst>
              <a:ext uri="{FF2B5EF4-FFF2-40B4-BE49-F238E27FC236}">
                <a16:creationId xmlns:a16="http://schemas.microsoft.com/office/drawing/2014/main" id="{51CEA9E1-BFCE-FCFF-4D4C-48BEBB37DD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0615" y="3506144"/>
            <a:ext cx="3243837" cy="2836641"/>
          </a:xfrm>
          <a:prstGeom prst="rect">
            <a:avLst/>
          </a:prstGeom>
        </p:spPr>
      </p:pic>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9766089" y="3553305"/>
            <a:ext cx="1975053" cy="1661789"/>
          </a:xfrm>
          <a:prstGeom prst="wedgeRoundRectCallout">
            <a:avLst>
              <a:gd name="adj1" fmla="val -50508"/>
              <a:gd name="adj2" fmla="val 686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does the blue graph appear both taller and wider than the red graph?</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Applying dilations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t>Consider the graph of </a:t>
                </a:r>
                <a14:m>
                  <m:oMath xmlns:m="http://schemas.openxmlformats.org/officeDocument/2006/math">
                    <m:r>
                      <a:rPr lang="en-AU" b="0" i="1" dirty="0" smtClean="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oMath>
                </a14:m>
                <a:r>
                  <a:rPr lang="en-AU" dirty="0"/>
                  <a:t> as shown.</a:t>
                </a:r>
                <a:br>
                  <a:rPr lang="en-AU" dirty="0"/>
                </a:br>
                <a:r>
                  <a:rPr lang="en-AU" dirty="0"/>
                  <a:t>Sketch the graph of </a:t>
                </a:r>
                <a14:m>
                  <m:oMath xmlns:m="http://schemas.openxmlformats.org/officeDocument/2006/math">
                    <m:r>
                      <a:rPr lang="en-AU" i="1" dirty="0">
                        <a:latin typeface="Cambria Math" panose="02040503050406030204" pitchFamily="18" charset="0"/>
                      </a:rPr>
                      <m:t>𝑦</m:t>
                    </m:r>
                    <m:r>
                      <a:rPr lang="en-AU" i="1" dirty="0">
                        <a:latin typeface="Cambria Math" panose="02040503050406030204" pitchFamily="18" charset="0"/>
                      </a:rPr>
                      <m:t>=</m:t>
                    </m:r>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𝑔</m:t>
                        </m:r>
                        <m:d>
                          <m:dPr>
                            <m:ctrlPr>
                              <a:rPr lang="en-AU" i="1" dirty="0">
                                <a:latin typeface="Cambria Math" panose="02040503050406030204" pitchFamily="18" charset="0"/>
                              </a:rPr>
                            </m:ctrlPr>
                          </m:dPr>
                          <m:e>
                            <m:f>
                              <m:fPr>
                                <m:ctrlPr>
                                  <a:rPr lang="en-AU" i="1" dirty="0">
                                    <a:latin typeface="Cambria Math" panose="02040503050406030204" pitchFamily="18" charset="0"/>
                                  </a:rPr>
                                </m:ctrlPr>
                              </m:fPr>
                              <m:num>
                                <m:r>
                                  <a:rPr lang="en-AU" i="1" dirty="0">
                                    <a:latin typeface="Cambria Math" panose="02040503050406030204" pitchFamily="18" charset="0"/>
                                  </a:rPr>
                                  <m:t>𝑥</m:t>
                                </m:r>
                              </m:num>
                              <m:den>
                                <m:r>
                                  <a:rPr lang="en-AU" b="0" i="1" dirty="0" smtClean="0">
                                    <a:latin typeface="Cambria Math" panose="02040503050406030204" pitchFamily="18" charset="0"/>
                                  </a:rPr>
                                  <m:t>3</m:t>
                                </m:r>
                              </m:den>
                            </m:f>
                          </m:e>
                        </m:d>
                      </m:num>
                      <m:den>
                        <m:r>
                          <a:rPr lang="en-AU" b="0" i="1" dirty="0" smtClean="0">
                            <a:latin typeface="Cambria Math" panose="02040503050406030204" pitchFamily="18" charset="0"/>
                          </a:rPr>
                          <m:t>2</m:t>
                        </m:r>
                      </m:den>
                    </m:f>
                  </m:oMath>
                </a14:m>
                <a:r>
                  <a:rPr lang="en-AU" dirty="0"/>
                  <a:t> showing the </a:t>
                </a:r>
                <a14:m>
                  <m:oMath xmlns:m="http://schemas.openxmlformats.org/officeDocument/2006/math">
                    <m:r>
                      <a:rPr lang="en-AU" i="1" dirty="0">
                        <a:latin typeface="Cambria Math" panose="02040503050406030204" pitchFamily="18" charset="0"/>
                      </a:rPr>
                      <m:t>𝑥</m:t>
                    </m:r>
                  </m:oMath>
                </a14:m>
                <a:r>
                  <a:rPr lang="en-AU" dirty="0"/>
                  <a:t>-intercepts and the coordinates of the turning points. </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10" name="TextBox 9">
            <a:extLst>
              <a:ext uri="{FF2B5EF4-FFF2-40B4-BE49-F238E27FC236}">
                <a16:creationId xmlns:a16="http://schemas.microsoft.com/office/drawing/2014/main" id="{1B187354-AB4C-E6E4-6935-25F45885E396}"/>
              </a:ext>
            </a:extLst>
          </p:cNvPr>
          <p:cNvSpPr txBox="1"/>
          <p:nvPr/>
        </p:nvSpPr>
        <p:spPr>
          <a:xfrm>
            <a:off x="359998" y="2894622"/>
            <a:ext cx="914400" cy="914400"/>
          </a:xfrm>
          <a:prstGeom prst="rect">
            <a:avLst/>
          </a:prstGeom>
          <a:noFill/>
        </p:spPr>
        <p:txBody>
          <a:bodyPr wrap="none" lIns="0" tIns="0" rIns="0" bIns="0" rtlCol="0">
            <a:noAutofit/>
          </a:bodyPr>
          <a:lstStyle/>
          <a:p>
            <a:pPr algn="l"/>
            <a:r>
              <a:rPr lang="en-AU" sz="2000" dirty="0">
                <a:solidFill>
                  <a:schemeClr val="accent1"/>
                </a:solidFill>
              </a:rPr>
              <a:t>Solution</a:t>
            </a:r>
          </a:p>
        </p:txBody>
      </p:sp>
      <p:pic>
        <p:nvPicPr>
          <p:cNvPr id="7" name="Picture 6" descr="The graph of y=g(x), a concave down parabola, with a vertex at (-1,9), y intercept of 8 and x intercepts at -4 and 2. ">
            <a:extLst>
              <a:ext uri="{FF2B5EF4-FFF2-40B4-BE49-F238E27FC236}">
                <a16:creationId xmlns:a16="http://schemas.microsoft.com/office/drawing/2014/main" id="{ABAA125F-4167-7897-3E0D-CE8FF81CA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99" y="3281556"/>
            <a:ext cx="3778247" cy="3367916"/>
          </a:xfrm>
          <a:prstGeom prst="rect">
            <a:avLst/>
          </a:prstGeom>
        </p:spPr>
      </p:pic>
      <p:pic>
        <p:nvPicPr>
          <p:cNvPr id="9" name="Picture 8" descr="The graph of y=(g(x/3))/2 and y=g(x). ">
            <a:extLst>
              <a:ext uri="{FF2B5EF4-FFF2-40B4-BE49-F238E27FC236}">
                <a16:creationId xmlns:a16="http://schemas.microsoft.com/office/drawing/2014/main" id="{2E83BC14-72F8-BB4E-3310-4D00B9849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7813" y="3219606"/>
            <a:ext cx="4964677" cy="3369600"/>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7BF08D2A-131F-4AF3-954D-AC8977BB4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76218-B129-49DE-ACFC-BAB9D9414ACE}">
  <ds:schemaRefs>
    <ds:schemaRef ds:uri="98740c54-966f-451d-a76c-e38eb7fddd55"/>
    <ds:schemaRef ds:uri="http://www.w3.org/XML/1998/namespace"/>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maths-stage6-adv-unit4- lesson 00 TEMPLATE 20251</Template>
  <TotalTime>814</TotalTime>
  <Words>1154</Words>
  <Application>Microsoft Office PowerPoint</Application>
  <PresentationFormat>Widescreen</PresentationFormat>
  <Paragraphs>99</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Cambria Math</vt:lpstr>
      <vt:lpstr>Public Sans</vt:lpstr>
      <vt:lpstr>Times New Roman</vt:lpstr>
      <vt:lpstr>Calibri</vt:lpstr>
      <vt:lpstr>Arial</vt:lpstr>
      <vt:lpstr>NSWG Corporate</vt:lpstr>
      <vt:lpstr>Dilations (horizontal and vertical)</vt:lpstr>
      <vt:lpstr>Learning intentions and success criteria</vt:lpstr>
      <vt:lpstr>Activating prior knowledge</vt:lpstr>
      <vt:lpstr>The tennis ball</vt:lpstr>
      <vt:lpstr>Releasing responsibility</vt:lpstr>
      <vt:lpstr>Applying dilations (1)</vt:lpstr>
      <vt:lpstr>Applying dilations (2)</vt:lpstr>
      <vt:lpstr>Independent practice</vt:lpstr>
      <vt:lpstr>Approaching questions scaffold</vt:lpstr>
      <vt:lpstr>HSC style problem (1)</vt:lpstr>
      <vt:lpstr>HSC style problem (2)</vt:lpstr>
      <vt:lpstr>HSC style problem (3)</vt:lpstr>
      <vt:lpstr>HSC style problem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9 – Dilations (horizontal and vertical) – slide deck – Mathematics Advanced</dc:title>
  <dc:subject>mathematics; stage 6; unit 4</dc:subject>
  <dc:creator>NSW Department of Education</dc:creator>
  <cp:keywords>graph; transformation; mathematics; Unit 4 – graphing transformations</cp:keywords>
  <dcterms:created xsi:type="dcterms:W3CDTF">2025-07-15T05:41:30Z</dcterms:created>
  <dcterms:modified xsi:type="dcterms:W3CDTF">2025-10-20T04:15:08Z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