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3"/>
  </p:notesMasterIdLst>
  <p:handoutMasterIdLst>
    <p:handoutMasterId r:id="rId14"/>
  </p:handoutMasterIdLst>
  <p:sldIdLst>
    <p:sldId id="26505" r:id="rId5"/>
    <p:sldId id="26383" r:id="rId6"/>
    <p:sldId id="26508" r:id="rId7"/>
    <p:sldId id="26387" r:id="rId8"/>
    <p:sldId id="26509" r:id="rId9"/>
    <p:sldId id="26512" r:id="rId10"/>
    <p:sldId id="360" r:id="rId11"/>
    <p:sldId id="361" r:id="rId12"/>
  </p:sldIdLst>
  <p:sldSz cx="12192000" cy="6858000"/>
  <p:notesSz cx="6858000" cy="9144000"/>
  <p:embeddedFontLst>
    <p:embeddedFont>
      <p:font typeface="Cambria Math" panose="02040503050406030204" pitchFamily="18" charset="0"/>
      <p:regular r:id="rId15"/>
    </p:embeddedFont>
    <p:embeddedFont>
      <p:font typeface="Public Sans" pitchFamily="2" charset="0"/>
      <p:regular r:id="rId16"/>
      <p:bold r:id="rId17"/>
      <p:italic r:id="rId18"/>
      <p:boldItalic r:id="rId19"/>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10FEB50D-7B64-1DF8-ECC2-BA991BC254B9}" name="Corinne Towns" initials="CT" userId="S::corinne.vingerhoed1@det.nsw.edu.au::552e047b-3ad6-49ed-9d6e-f028379f5a0b" providerId="AD"/>
  <p188:author id="{C217C917-583C-E77D-B579-6E8946FFDC11}" name="Sam Houda" initials="SH" userId="S::samantha.houda1@det.nsw.edu.au::8177d86a-8cc2-4537-942b-686d9dda63ce" providerId="AD"/>
  <p188:author id="{D0DDC327-329F-63FB-AC3C-6BF19EBC8462}" name="Leanne Tregea" initials="LT" userId="S::LEANNE.TREGEA@det.nsw.edu.au::f2e36c9a-d924-466d-9611-e6d4e51869e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5AED19-9EB2-4049-B603-86107AD6BF29}" v="1" dt="2025-10-20T04:09:56.688"/>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4658"/>
  </p:normalViewPr>
  <p:slideViewPr>
    <p:cSldViewPr snapToGrid="0">
      <p:cViewPr varScale="1">
        <p:scale>
          <a:sx n="61" d="100"/>
          <a:sy n="61" d="100"/>
        </p:scale>
        <p:origin x="72" y="212"/>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isy Hong" userId="852f2fe8-ba51-4773-8c32-260fca1b2ee4" providerId="ADAL" clId="{87FAC04F-B147-4E8B-8E24-EC53D75ADEB9}"/>
    <pc:docChg chg="undo custSel modSld">
      <pc:chgData name="Daisy Hong" userId="852f2fe8-ba51-4773-8c32-260fca1b2ee4" providerId="ADAL" clId="{87FAC04F-B147-4E8B-8E24-EC53D75ADEB9}" dt="2025-10-08T21:54:07.070" v="20" actId="20577"/>
      <pc:docMkLst>
        <pc:docMk/>
      </pc:docMkLst>
      <pc:sldChg chg="modSp mod">
        <pc:chgData name="Daisy Hong" userId="852f2fe8-ba51-4773-8c32-260fca1b2ee4" providerId="ADAL" clId="{87FAC04F-B147-4E8B-8E24-EC53D75ADEB9}" dt="2025-10-03T05:15:47.616" v="17" actId="20577"/>
        <pc:sldMkLst>
          <pc:docMk/>
          <pc:sldMk cId="1181014578" sldId="360"/>
        </pc:sldMkLst>
        <pc:spChg chg="mod">
          <ac:chgData name="Daisy Hong" userId="852f2fe8-ba51-4773-8c32-260fca1b2ee4" providerId="ADAL" clId="{87FAC04F-B147-4E8B-8E24-EC53D75ADEB9}" dt="2025-10-03T05:15:47.616" v="17" actId="20577"/>
          <ac:spMkLst>
            <pc:docMk/>
            <pc:sldMk cId="1181014578" sldId="360"/>
            <ac:spMk id="4" creationId="{B7C07B50-96D9-2E35-E2CE-3139F6377F08}"/>
          </ac:spMkLst>
        </pc:spChg>
      </pc:sldChg>
      <pc:sldChg chg="addSp modSp mod">
        <pc:chgData name="Daisy Hong" userId="852f2fe8-ba51-4773-8c32-260fca1b2ee4" providerId="ADAL" clId="{87FAC04F-B147-4E8B-8E24-EC53D75ADEB9}" dt="2025-10-03T02:58:10.500" v="13" actId="13244"/>
        <pc:sldMkLst>
          <pc:docMk/>
          <pc:sldMk cId="61420684" sldId="26387"/>
        </pc:sldMkLst>
        <pc:spChg chg="mod">
          <ac:chgData name="Daisy Hong" userId="852f2fe8-ba51-4773-8c32-260fca1b2ee4" providerId="ADAL" clId="{87FAC04F-B147-4E8B-8E24-EC53D75ADEB9}" dt="2025-10-03T02:57:57.022" v="10" actId="164"/>
          <ac:spMkLst>
            <pc:docMk/>
            <pc:sldMk cId="61420684" sldId="26387"/>
            <ac:spMk id="5" creationId="{B9D6B4E5-9E93-B797-C630-047A8AA7C573}"/>
          </ac:spMkLst>
        </pc:spChg>
        <pc:spChg chg="mod">
          <ac:chgData name="Daisy Hong" userId="852f2fe8-ba51-4773-8c32-260fca1b2ee4" providerId="ADAL" clId="{87FAC04F-B147-4E8B-8E24-EC53D75ADEB9}" dt="2025-10-03T02:57:57.022" v="10" actId="164"/>
          <ac:spMkLst>
            <pc:docMk/>
            <pc:sldMk cId="61420684" sldId="26387"/>
            <ac:spMk id="7" creationId="{ACE9AFB6-504F-E966-D3E6-0982C9D9B403}"/>
          </ac:spMkLst>
        </pc:spChg>
        <pc:spChg chg="mod">
          <ac:chgData name="Daisy Hong" userId="852f2fe8-ba51-4773-8c32-260fca1b2ee4" providerId="ADAL" clId="{87FAC04F-B147-4E8B-8E24-EC53D75ADEB9}" dt="2025-10-03T02:57:57.022" v="10" actId="164"/>
          <ac:spMkLst>
            <pc:docMk/>
            <pc:sldMk cId="61420684" sldId="26387"/>
            <ac:spMk id="9" creationId="{654479C0-7B02-5005-0AF7-67C0EE900317}"/>
          </ac:spMkLst>
        </pc:spChg>
        <pc:spChg chg="mod">
          <ac:chgData name="Daisy Hong" userId="852f2fe8-ba51-4773-8c32-260fca1b2ee4" providerId="ADAL" clId="{87FAC04F-B147-4E8B-8E24-EC53D75ADEB9}" dt="2025-10-03T02:57:35.433" v="9" actId="164"/>
          <ac:spMkLst>
            <pc:docMk/>
            <pc:sldMk cId="61420684" sldId="26387"/>
            <ac:spMk id="10" creationId="{2CCF9001-759D-8324-2DF9-1254DE857686}"/>
          </ac:spMkLst>
        </pc:spChg>
        <pc:spChg chg="mod">
          <ac:chgData name="Daisy Hong" userId="852f2fe8-ba51-4773-8c32-260fca1b2ee4" providerId="ADAL" clId="{87FAC04F-B147-4E8B-8E24-EC53D75ADEB9}" dt="2025-10-03T02:57:57.022" v="10" actId="164"/>
          <ac:spMkLst>
            <pc:docMk/>
            <pc:sldMk cId="61420684" sldId="26387"/>
            <ac:spMk id="11" creationId="{A70112CF-B458-EE21-D197-F749A960826E}"/>
          </ac:spMkLst>
        </pc:spChg>
        <pc:spChg chg="mod">
          <ac:chgData name="Daisy Hong" userId="852f2fe8-ba51-4773-8c32-260fca1b2ee4" providerId="ADAL" clId="{87FAC04F-B147-4E8B-8E24-EC53D75ADEB9}" dt="2025-10-03T02:57:35.433" v="9" actId="164"/>
          <ac:spMkLst>
            <pc:docMk/>
            <pc:sldMk cId="61420684" sldId="26387"/>
            <ac:spMk id="12" creationId="{33005813-EAC2-1551-6AB4-22EBA739B63E}"/>
          </ac:spMkLst>
        </pc:spChg>
        <pc:spChg chg="mod ord">
          <ac:chgData name="Daisy Hong" userId="852f2fe8-ba51-4773-8c32-260fca1b2ee4" providerId="ADAL" clId="{87FAC04F-B147-4E8B-8E24-EC53D75ADEB9}" dt="2025-10-03T02:57:57.022" v="10" actId="164"/>
          <ac:spMkLst>
            <pc:docMk/>
            <pc:sldMk cId="61420684" sldId="26387"/>
            <ac:spMk id="13" creationId="{A62C944F-23E5-C8E7-9836-BD34D0F59ABD}"/>
          </ac:spMkLst>
        </pc:spChg>
        <pc:spChg chg="ord">
          <ac:chgData name="Daisy Hong" userId="852f2fe8-ba51-4773-8c32-260fca1b2ee4" providerId="ADAL" clId="{87FAC04F-B147-4E8B-8E24-EC53D75ADEB9}" dt="2025-10-03T02:58:10.500" v="13" actId="13244"/>
          <ac:spMkLst>
            <pc:docMk/>
            <pc:sldMk cId="61420684" sldId="26387"/>
            <ac:spMk id="14" creationId="{5839A77F-3456-77D9-817C-2DE6B6AB4595}"/>
          </ac:spMkLst>
        </pc:spChg>
        <pc:grpChg chg="add mod ord">
          <ac:chgData name="Daisy Hong" userId="852f2fe8-ba51-4773-8c32-260fca1b2ee4" providerId="ADAL" clId="{87FAC04F-B147-4E8B-8E24-EC53D75ADEB9}" dt="2025-10-03T02:58:00.820" v="12" actId="13244"/>
          <ac:grpSpMkLst>
            <pc:docMk/>
            <pc:sldMk cId="61420684" sldId="26387"/>
            <ac:grpSpMk id="15" creationId="{FFBB2BF6-6704-9936-42C7-9EDBA27E83F8}"/>
          </ac:grpSpMkLst>
        </pc:grpChg>
      </pc:sldChg>
      <pc:sldChg chg="modSp mod">
        <pc:chgData name="Daisy Hong" userId="852f2fe8-ba51-4773-8c32-260fca1b2ee4" providerId="ADAL" clId="{87FAC04F-B147-4E8B-8E24-EC53D75ADEB9}" dt="2025-10-08T21:54:07.070" v="20" actId="20577"/>
        <pc:sldMkLst>
          <pc:docMk/>
          <pc:sldMk cId="2212264922" sldId="26505"/>
        </pc:sldMkLst>
        <pc:spChg chg="mod">
          <ac:chgData name="Daisy Hong" userId="852f2fe8-ba51-4773-8c32-260fca1b2ee4" providerId="ADAL" clId="{87FAC04F-B147-4E8B-8E24-EC53D75ADEB9}" dt="2025-10-08T21:54:07.070" v="20" actId="20577"/>
          <ac:spMkLst>
            <pc:docMk/>
            <pc:sldMk cId="2212264922" sldId="26505"/>
            <ac:spMk id="10" creationId="{CA5E7E5A-B4C4-F5B9-98E5-6C838D018316}"/>
          </ac:spMkLst>
        </pc:spChg>
      </pc:sldChg>
      <pc:sldChg chg="modSp mod chgLayout">
        <pc:chgData name="Daisy Hong" userId="852f2fe8-ba51-4773-8c32-260fca1b2ee4" providerId="ADAL" clId="{87FAC04F-B147-4E8B-8E24-EC53D75ADEB9}" dt="2025-10-07T01:33:36.112" v="18" actId="700"/>
        <pc:sldMkLst>
          <pc:docMk/>
          <pc:sldMk cId="3983144764" sldId="26509"/>
        </pc:sldMkLst>
        <pc:spChg chg="mod ord">
          <ac:chgData name="Daisy Hong" userId="852f2fe8-ba51-4773-8c32-260fca1b2ee4" providerId="ADAL" clId="{87FAC04F-B147-4E8B-8E24-EC53D75ADEB9}" dt="2025-10-07T01:33:36.112" v="18" actId="700"/>
          <ac:spMkLst>
            <pc:docMk/>
            <pc:sldMk cId="3983144764" sldId="26509"/>
            <ac:spMk id="3" creationId="{194087F6-28AA-1B72-4F93-117C0DD46820}"/>
          </ac:spMkLst>
        </pc:spChg>
        <pc:spChg chg="mod ord">
          <ac:chgData name="Daisy Hong" userId="852f2fe8-ba51-4773-8c32-260fca1b2ee4" providerId="ADAL" clId="{87FAC04F-B147-4E8B-8E24-EC53D75ADEB9}" dt="2025-10-07T01:33:36.112" v="18" actId="700"/>
          <ac:spMkLst>
            <pc:docMk/>
            <pc:sldMk cId="3983144764" sldId="26509"/>
            <ac:spMk id="4" creationId="{920994A1-6280-637C-A32E-0A999DF0F5FE}"/>
          </ac:spMkLst>
        </pc:spChg>
        <pc:spChg chg="mod ord">
          <ac:chgData name="Daisy Hong" userId="852f2fe8-ba51-4773-8c32-260fca1b2ee4" providerId="ADAL" clId="{87FAC04F-B147-4E8B-8E24-EC53D75ADEB9}" dt="2025-10-07T01:33:36.112" v="18" actId="700"/>
          <ac:spMkLst>
            <pc:docMk/>
            <pc:sldMk cId="3983144764" sldId="26509"/>
            <ac:spMk id="12" creationId="{1DAD1ACA-21A5-3F6A-0888-0D65507546B6}"/>
          </ac:spMkLst>
        </pc:spChg>
        <pc:spChg chg="mod ord">
          <ac:chgData name="Daisy Hong" userId="852f2fe8-ba51-4773-8c32-260fca1b2ee4" providerId="ADAL" clId="{87FAC04F-B147-4E8B-8E24-EC53D75ADEB9}" dt="2025-10-07T01:33:36.112" v="18" actId="700"/>
          <ac:spMkLst>
            <pc:docMk/>
            <pc:sldMk cId="3983144764" sldId="26509"/>
            <ac:spMk id="13" creationId="{423A5A2F-1AC4-086C-B7B1-D48366C09537}"/>
          </ac:spMkLst>
        </pc:spChg>
      </pc:sldChg>
      <pc:sldChg chg="modSp mod chgLayout">
        <pc:chgData name="Daisy Hong" userId="852f2fe8-ba51-4773-8c32-260fca1b2ee4" providerId="ADAL" clId="{87FAC04F-B147-4E8B-8E24-EC53D75ADEB9}" dt="2025-10-03T05:15:42.097" v="16" actId="700"/>
        <pc:sldMkLst>
          <pc:docMk/>
          <pc:sldMk cId="2306913608" sldId="26512"/>
        </pc:sldMkLst>
        <pc:spChg chg="mod ord">
          <ac:chgData name="Daisy Hong" userId="852f2fe8-ba51-4773-8c32-260fca1b2ee4" providerId="ADAL" clId="{87FAC04F-B147-4E8B-8E24-EC53D75ADEB9}" dt="2025-10-03T05:15:42.097" v="16" actId="700"/>
          <ac:spMkLst>
            <pc:docMk/>
            <pc:sldMk cId="2306913608" sldId="26512"/>
            <ac:spMk id="2" creationId="{90066BB2-79AC-DF13-0444-D81A94B2F469}"/>
          </ac:spMkLst>
        </pc:spChg>
        <pc:spChg chg="mod ord">
          <ac:chgData name="Daisy Hong" userId="852f2fe8-ba51-4773-8c32-260fca1b2ee4" providerId="ADAL" clId="{87FAC04F-B147-4E8B-8E24-EC53D75ADEB9}" dt="2025-10-03T05:15:42.097" v="16" actId="700"/>
          <ac:spMkLst>
            <pc:docMk/>
            <pc:sldMk cId="2306913608" sldId="26512"/>
            <ac:spMk id="3" creationId="{3C62A30F-6710-05FB-60E3-B80C6F844834}"/>
          </ac:spMkLst>
        </pc:spChg>
        <pc:spChg chg="mod ord">
          <ac:chgData name="Daisy Hong" userId="852f2fe8-ba51-4773-8c32-260fca1b2ee4" providerId="ADAL" clId="{87FAC04F-B147-4E8B-8E24-EC53D75ADEB9}" dt="2025-10-03T05:15:42.097" v="16" actId="700"/>
          <ac:spMkLst>
            <pc:docMk/>
            <pc:sldMk cId="2306913608" sldId="26512"/>
            <ac:spMk id="4" creationId="{49E943AC-5EC4-A7E7-2FBB-64DD09E322F2}"/>
          </ac:spMkLst>
        </pc:spChg>
        <pc:spChg chg="mod ord">
          <ac:chgData name="Daisy Hong" userId="852f2fe8-ba51-4773-8c32-260fca1b2ee4" providerId="ADAL" clId="{87FAC04F-B147-4E8B-8E24-EC53D75ADEB9}" dt="2025-10-03T05:15:42.097" v="16" actId="700"/>
          <ac:spMkLst>
            <pc:docMk/>
            <pc:sldMk cId="2306913608" sldId="26512"/>
            <ac:spMk id="5" creationId="{393BFC5F-714A-E247-AD99-2B3611DD3153}"/>
          </ac:spMkLst>
        </pc:spChg>
      </pc:sldChg>
    </pc:docChg>
  </pc:docChgLst>
  <pc:docChgLst>
    <pc:chgData name="Daisy Hong" userId="852f2fe8-ba51-4773-8c32-260fca1b2ee4" providerId="ADAL" clId="{BA9E5D68-9781-55FC-B968-ED696BFEB24F}"/>
    <pc:docChg chg="modSld">
      <pc:chgData name="Daisy Hong" userId="852f2fe8-ba51-4773-8c32-260fca1b2ee4" providerId="ADAL" clId="{BA9E5D68-9781-55FC-B968-ED696BFEB24F}" dt="2025-10-08T02:02:11.311" v="0"/>
      <pc:docMkLst>
        <pc:docMk/>
      </pc:docMkLst>
      <pc:sldChg chg="modSp">
        <pc:chgData name="Daisy Hong" userId="852f2fe8-ba51-4773-8c32-260fca1b2ee4" providerId="ADAL" clId="{BA9E5D68-9781-55FC-B968-ED696BFEB24F}" dt="2025-10-08T02:02:11.311" v="0"/>
        <pc:sldMkLst>
          <pc:docMk/>
          <pc:sldMk cId="2212264922" sldId="26505"/>
        </pc:sldMkLst>
        <pc:spChg chg="mod">
          <ac:chgData name="Daisy Hong" userId="852f2fe8-ba51-4773-8c32-260fca1b2ee4" providerId="ADAL" clId="{BA9E5D68-9781-55FC-B968-ED696BFEB24F}" dt="2025-10-08T02:02:11.311" v="0"/>
          <ac:spMkLst>
            <pc:docMk/>
            <pc:sldMk cId="2212264922" sldId="26505"/>
            <ac:spMk id="10" creationId="{CA5E7E5A-B4C4-F5B9-98E5-6C838D018316}"/>
          </ac:spMkLst>
        </pc:spChg>
      </pc:sldChg>
    </pc:docChg>
  </pc:docChgLst>
  <pc:docChgLst>
    <pc:chgData name="Daisy Hong" userId="852f2fe8-ba51-4773-8c32-260fca1b2ee4" providerId="ADAL" clId="{BB608F32-918A-4A14-94F6-A0382153581E}"/>
    <pc:docChg chg="custSel modSld">
      <pc:chgData name="Daisy Hong" userId="852f2fe8-ba51-4773-8c32-260fca1b2ee4" providerId="ADAL" clId="{BB608F32-918A-4A14-94F6-A0382153581E}" dt="2025-10-17T02:40:37.299" v="1"/>
      <pc:docMkLst>
        <pc:docMk/>
      </pc:docMkLst>
      <pc:sldChg chg="addSp delSp modSp mod">
        <pc:chgData name="Daisy Hong" userId="852f2fe8-ba51-4773-8c32-260fca1b2ee4" providerId="ADAL" clId="{BB608F32-918A-4A14-94F6-A0382153581E}" dt="2025-10-17T02:40:37.299" v="1"/>
        <pc:sldMkLst>
          <pc:docMk/>
          <pc:sldMk cId="2212264922" sldId="26505"/>
        </pc:sldMkLst>
        <pc:picChg chg="add mod">
          <ac:chgData name="Daisy Hong" userId="852f2fe8-ba51-4773-8c32-260fca1b2ee4" providerId="ADAL" clId="{BB608F32-918A-4A14-94F6-A0382153581E}" dt="2025-10-17T02:40:37.299" v="1"/>
          <ac:picMkLst>
            <pc:docMk/>
            <pc:sldMk cId="2212264922" sldId="26505"/>
            <ac:picMk id="4" creationId="{FAE2F774-352E-056B-2C99-0D24820C3E0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20/10/2025</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20/10/2025</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4135182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1688771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890C3-E755-6928-60C4-A078335D59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EA6B1B-1903-5733-D531-16DA2613EC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56819D-7701-7698-EAD6-A5445D33866E}"/>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FDBE5E4-5673-96DE-5EE3-7705BBDE5857}"/>
              </a:ext>
            </a:extLst>
          </p:cNvPr>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4152033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1810535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advance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Dilations (enlargements and reductions)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cs typeface="Arial"/>
              </a:rPr>
              <a:t>Mathematics Advanced – Stage 6 (Year 11)</a:t>
            </a:r>
            <a:endParaRPr lang="en-AU" dirty="0">
              <a:latin typeface="+mj-lt"/>
            </a:endParaRP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vert="horz" lIns="0" tIns="0" rIns="0" bIns="0" rtlCol="0" anchor="t">
            <a:noAutofit/>
          </a:bodyPr>
          <a:lstStyle/>
          <a:p>
            <a:r>
              <a:rPr lang="en-AU"/>
              <a:t>Unit 4 – graphing </a:t>
            </a:r>
            <a:r>
              <a:rPr lang="en-AU" dirty="0"/>
              <a:t>transformations</a:t>
            </a:r>
          </a:p>
        </p:txBody>
      </p:sp>
      <p:sp>
        <p:nvSpPr>
          <p:cNvPr id="8" name="Text Placeholder 7">
            <a:extLst>
              <a:ext uri="{FF2B5EF4-FFF2-40B4-BE49-F238E27FC236}">
                <a16:creationId xmlns:a16="http://schemas.microsoft.com/office/drawing/2014/main" id="{9AB1D8F6-C07D-41A5-64F9-503ABE80FF0B}"/>
              </a:ext>
            </a:extLst>
          </p:cNvPr>
          <p:cNvSpPr>
            <a:spLocks noGrp="1"/>
          </p:cNvSpPr>
          <p:nvPr>
            <p:ph type="body" sz="quarter" idx="15"/>
          </p:nvPr>
        </p:nvSpPr>
        <p:spPr>
          <a:xfrm>
            <a:off x="539999" y="5399216"/>
            <a:ext cx="6255975" cy="360000"/>
          </a:xfrm>
        </p:spPr>
        <p:txBody>
          <a:bodyPr/>
          <a:lstStyle/>
          <a:p>
            <a:endParaRPr lang="en-AU" dirty="0">
              <a:latin typeface="+mj-lt"/>
            </a:endParaRPr>
          </a:p>
        </p:txBody>
      </p:sp>
      <p:pic>
        <p:nvPicPr>
          <p:cNvPr id="4" name="Picture Placeholder 11">
            <a:extLst>
              <a:ext uri="{FF2B5EF4-FFF2-40B4-BE49-F238E27FC236}">
                <a16:creationId xmlns:a16="http://schemas.microsoft.com/office/drawing/2014/main" id="{FAE2F774-352E-056B-2C99-0D24820C3E08}"/>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4972" b="4972"/>
          <a:stretch>
            <a:fillRect/>
          </a:stretch>
        </p:blipFill>
        <p:spPr>
          <a:xfrm>
            <a:off x="7128000" y="0"/>
            <a:ext cx="5064000" cy="6858000"/>
          </a:xfr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369530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2000" dirty="0">
                    <a:solidFill>
                      <a:schemeClr val="tx1"/>
                    </a:solidFill>
                    <a:latin typeface="+mj-lt"/>
                    <a:cs typeface="Arial" panose="020B0604020202020204" pitchFamily="34" charset="0"/>
                  </a:rPr>
                  <a:t>To be able to apply enlargements and reductions to functions by replacing both </a:t>
                </a:r>
                <a14:m>
                  <m:oMath xmlns:m="http://schemas.openxmlformats.org/officeDocument/2006/math">
                    <m:r>
                      <a:rPr lang="en-AU" sz="2000" b="0" i="1" smtClean="0">
                        <a:solidFill>
                          <a:schemeClr val="tx1"/>
                        </a:solidFill>
                        <a:latin typeface="Cambria Math" panose="02040503050406030204" pitchFamily="18" charset="0"/>
                        <a:cs typeface="Arial" panose="020B0604020202020204" pitchFamily="34" charset="0"/>
                      </a:rPr>
                      <m:t>𝑥</m:t>
                    </m:r>
                  </m:oMath>
                </a14:m>
                <a:r>
                  <a:rPr lang="en-AU" sz="2000" dirty="0">
                    <a:solidFill>
                      <a:schemeClr val="tx1"/>
                    </a:solidFill>
                    <a:latin typeface="+mj-lt"/>
                    <a:cs typeface="Arial" panose="020B0604020202020204" pitchFamily="34" charset="0"/>
                  </a:rPr>
                  <a:t> by </a:t>
                </a:r>
                <a14:m>
                  <m:oMath xmlns:m="http://schemas.openxmlformats.org/officeDocument/2006/math">
                    <m:f>
                      <m:fPr>
                        <m:ctrlPr>
                          <a:rPr lang="en-AU" sz="2000" i="1" smtClean="0">
                            <a:solidFill>
                              <a:schemeClr val="tx1"/>
                            </a:solidFill>
                            <a:latin typeface="Cambria Math" panose="02040503050406030204" pitchFamily="18" charset="0"/>
                            <a:cs typeface="Arial" panose="020B0604020202020204" pitchFamily="34" charset="0"/>
                          </a:rPr>
                        </m:ctrlPr>
                      </m:fPr>
                      <m:num>
                        <m:r>
                          <a:rPr lang="en-AU" sz="2000" b="0" i="1" smtClean="0">
                            <a:solidFill>
                              <a:schemeClr val="tx1"/>
                            </a:solidFill>
                            <a:latin typeface="Cambria Math" panose="02040503050406030204" pitchFamily="18" charset="0"/>
                            <a:cs typeface="Arial" panose="020B0604020202020204" pitchFamily="34" charset="0"/>
                          </a:rPr>
                          <m:t>𝑥</m:t>
                        </m:r>
                      </m:num>
                      <m:den>
                        <m:r>
                          <a:rPr lang="en-AU" sz="2000" b="0" i="1" smtClean="0">
                            <a:solidFill>
                              <a:schemeClr val="tx1"/>
                            </a:solidFill>
                            <a:latin typeface="Cambria Math" panose="02040503050406030204" pitchFamily="18" charset="0"/>
                            <a:cs typeface="Arial" panose="020B0604020202020204" pitchFamily="34" charset="0"/>
                          </a:rPr>
                          <m:t>𝑘</m:t>
                        </m:r>
                      </m:den>
                    </m:f>
                  </m:oMath>
                </a14:m>
                <a:r>
                  <a:rPr lang="en-AU" sz="2000" dirty="0">
                    <a:solidFill>
                      <a:schemeClr val="tx1"/>
                    </a:solidFill>
                    <a:latin typeface="+mj-lt"/>
                    <a:cs typeface="Arial" panose="020B0604020202020204" pitchFamily="34" charset="0"/>
                  </a:rPr>
                  <a:t> and </a:t>
                </a:r>
                <a14:m>
                  <m:oMath xmlns:m="http://schemas.openxmlformats.org/officeDocument/2006/math">
                    <m:r>
                      <a:rPr lang="en-AU" sz="2000" b="0" i="1" smtClean="0">
                        <a:solidFill>
                          <a:schemeClr val="tx1"/>
                        </a:solidFill>
                        <a:latin typeface="Cambria Math" panose="02040503050406030204" pitchFamily="18" charset="0"/>
                        <a:cs typeface="Arial" panose="020B0604020202020204" pitchFamily="34" charset="0"/>
                      </a:rPr>
                      <m:t>𝑦</m:t>
                    </m:r>
                  </m:oMath>
                </a14:m>
                <a:r>
                  <a:rPr lang="en-AU" sz="2000" dirty="0">
                    <a:solidFill>
                      <a:schemeClr val="tx1"/>
                    </a:solidFill>
                    <a:latin typeface="+mj-lt"/>
                    <a:cs typeface="Arial" panose="020B0604020202020204" pitchFamily="34" charset="0"/>
                  </a:rPr>
                  <a:t> by </a:t>
                </a:r>
                <a14:m>
                  <m:oMath xmlns:m="http://schemas.openxmlformats.org/officeDocument/2006/math">
                    <m:f>
                      <m:fPr>
                        <m:ctrlPr>
                          <a:rPr lang="en-AU" sz="2000" i="1" smtClean="0">
                            <a:solidFill>
                              <a:schemeClr val="tx1"/>
                            </a:solidFill>
                            <a:latin typeface="Cambria Math" panose="02040503050406030204" pitchFamily="18" charset="0"/>
                            <a:cs typeface="Arial" panose="020B0604020202020204" pitchFamily="34" charset="0"/>
                          </a:rPr>
                        </m:ctrlPr>
                      </m:fPr>
                      <m:num>
                        <m:r>
                          <a:rPr lang="en-AU" sz="2000" b="0" i="1" smtClean="0">
                            <a:solidFill>
                              <a:schemeClr val="tx1"/>
                            </a:solidFill>
                            <a:latin typeface="Cambria Math" panose="02040503050406030204" pitchFamily="18" charset="0"/>
                            <a:cs typeface="Arial" panose="020B0604020202020204" pitchFamily="34" charset="0"/>
                          </a:rPr>
                          <m:t>𝑦</m:t>
                        </m:r>
                      </m:num>
                      <m:den>
                        <m:r>
                          <a:rPr lang="en-AU" sz="2000" b="0" i="1" smtClean="0">
                            <a:solidFill>
                              <a:schemeClr val="tx1"/>
                            </a:solidFill>
                            <a:latin typeface="Cambria Math" panose="02040503050406030204" pitchFamily="18" charset="0"/>
                            <a:cs typeface="Arial" panose="020B0604020202020204" pitchFamily="34" charset="0"/>
                          </a:rPr>
                          <m:t>𝑘</m:t>
                        </m:r>
                      </m:den>
                    </m:f>
                  </m:oMath>
                </a14:m>
                <a:r>
                  <a:rPr lang="en-AU" sz="2000" dirty="0">
                    <a:solidFill>
                      <a:schemeClr val="tx1"/>
                    </a:solidFill>
                    <a:latin typeface="+mj-lt"/>
                    <a:cs typeface="Arial" panose="020B0604020202020204" pitchFamily="34" charset="0"/>
                  </a:rPr>
                  <a:t>.</a:t>
                </a:r>
              </a:p>
              <a:p>
                <a:pPr>
                  <a:lnSpc>
                    <a:spcPct val="150000"/>
                  </a:lnSpc>
                  <a:spcAft>
                    <a:spcPts val="6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indent="-342900">
                  <a:lnSpc>
                    <a:spcPct val="150000"/>
                  </a:lnSpc>
                  <a:spcAft>
                    <a:spcPts val="600"/>
                  </a:spcAft>
                  <a:buFont typeface="Arial"/>
                  <a:buChar char="•"/>
                </a:pPr>
                <a:r>
                  <a:rPr lang="en-AU" sz="2000" dirty="0">
                    <a:cs typeface="Arial" panose="020B0604020202020204" pitchFamily="34" charset="0"/>
                  </a:rPr>
                  <a:t>I can define the term dilation. </a:t>
                </a:r>
              </a:p>
              <a:p>
                <a:pPr marL="342900" indent="-342900">
                  <a:lnSpc>
                    <a:spcPct val="150000"/>
                  </a:lnSpc>
                  <a:spcAft>
                    <a:spcPts val="600"/>
                  </a:spcAft>
                  <a:buFont typeface="Arial"/>
                  <a:buChar char="•"/>
                </a:pPr>
                <a:r>
                  <a:rPr lang="en-AU" sz="2000" dirty="0">
                    <a:cs typeface="Arial" panose="020B0604020202020204" pitchFamily="34" charset="0"/>
                  </a:rPr>
                  <a:t>I can explain the effect on the graph when replacing </a:t>
                </a:r>
                <a14:m>
                  <m:oMath xmlns:m="http://schemas.openxmlformats.org/officeDocument/2006/math">
                    <m:r>
                      <a:rPr lang="en-AU" sz="2000" b="0" i="1" smtClean="0">
                        <a:latin typeface="Cambria Math" panose="02040503050406030204" pitchFamily="18" charset="0"/>
                        <a:cs typeface="Arial" panose="020B0604020202020204" pitchFamily="34" charset="0"/>
                      </a:rPr>
                      <m:t>𝑥</m:t>
                    </m:r>
                  </m:oMath>
                </a14:m>
                <a:r>
                  <a:rPr lang="en-AU" dirty="0">
                    <a:cs typeface="Arial" panose="020B0604020202020204" pitchFamily="34" charset="0"/>
                  </a:rPr>
                  <a:t> by </a:t>
                </a:r>
                <a14:m>
                  <m:oMath xmlns:m="http://schemas.openxmlformats.org/officeDocument/2006/math">
                    <m:f>
                      <m:fPr>
                        <m:ctrlPr>
                          <a:rPr lang="en-AU" b="0" i="1" smtClean="0">
                            <a:latin typeface="Cambria Math" panose="02040503050406030204" pitchFamily="18" charset="0"/>
                            <a:cs typeface="Arial" panose="020B0604020202020204" pitchFamily="34" charset="0"/>
                          </a:rPr>
                        </m:ctrlPr>
                      </m:fPr>
                      <m:num>
                        <m:r>
                          <a:rPr lang="en-AU" b="0" i="1" smtClean="0">
                            <a:latin typeface="Cambria Math" panose="02040503050406030204" pitchFamily="18" charset="0"/>
                            <a:cs typeface="Arial" panose="020B0604020202020204" pitchFamily="34" charset="0"/>
                          </a:rPr>
                          <m:t>𝑥</m:t>
                        </m:r>
                      </m:num>
                      <m:den>
                        <m:r>
                          <a:rPr lang="en-AU" b="0" i="1" smtClean="0">
                            <a:latin typeface="Cambria Math" panose="02040503050406030204" pitchFamily="18" charset="0"/>
                            <a:cs typeface="Arial" panose="020B0604020202020204" pitchFamily="34" charset="0"/>
                          </a:rPr>
                          <m:t>𝑘</m:t>
                        </m:r>
                      </m:den>
                    </m:f>
                  </m:oMath>
                </a14:m>
                <a:r>
                  <a:rPr lang="en-AU" dirty="0">
                    <a:cs typeface="Arial" panose="020B0604020202020204" pitchFamily="34" charset="0"/>
                  </a:rPr>
                  <a:t> and </a:t>
                </a:r>
                <a14:m>
                  <m:oMath xmlns:m="http://schemas.openxmlformats.org/officeDocument/2006/math">
                    <m:r>
                      <a:rPr lang="en-AU" b="0" i="1" smtClean="0">
                        <a:latin typeface="Cambria Math" panose="02040503050406030204" pitchFamily="18" charset="0"/>
                        <a:cs typeface="Arial" panose="020B0604020202020204" pitchFamily="34" charset="0"/>
                      </a:rPr>
                      <m:t>𝑦</m:t>
                    </m:r>
                  </m:oMath>
                </a14:m>
                <a:r>
                  <a:rPr lang="en-AU" dirty="0">
                    <a:cs typeface="Arial" panose="020B0604020202020204" pitchFamily="34" charset="0"/>
                  </a:rPr>
                  <a:t> by </a:t>
                </a:r>
                <a14:m>
                  <m:oMath xmlns:m="http://schemas.openxmlformats.org/officeDocument/2006/math">
                    <m:f>
                      <m:fPr>
                        <m:ctrlPr>
                          <a:rPr lang="en-AU" b="0" i="1" smtClean="0">
                            <a:latin typeface="Cambria Math" panose="02040503050406030204" pitchFamily="18" charset="0"/>
                            <a:cs typeface="Arial" panose="020B0604020202020204" pitchFamily="34" charset="0"/>
                          </a:rPr>
                        </m:ctrlPr>
                      </m:fPr>
                      <m:num>
                        <m:r>
                          <a:rPr lang="en-AU" b="0" i="1" smtClean="0">
                            <a:latin typeface="Cambria Math" panose="02040503050406030204" pitchFamily="18" charset="0"/>
                            <a:cs typeface="Arial" panose="020B0604020202020204" pitchFamily="34" charset="0"/>
                          </a:rPr>
                          <m:t>𝑦</m:t>
                        </m:r>
                      </m:num>
                      <m:den>
                        <m:r>
                          <a:rPr lang="en-AU" b="0" i="1" smtClean="0">
                            <a:latin typeface="Cambria Math" panose="02040503050406030204" pitchFamily="18" charset="0"/>
                            <a:cs typeface="Arial" panose="020B0604020202020204" pitchFamily="34" charset="0"/>
                          </a:rPr>
                          <m:t>𝑘</m:t>
                        </m:r>
                      </m:den>
                    </m:f>
                  </m:oMath>
                </a14:m>
                <a:r>
                  <a:rPr lang="en-AU" dirty="0">
                    <a:cs typeface="Arial" panose="020B0604020202020204" pitchFamily="34" charset="0"/>
                  </a:rPr>
                  <a:t> when </a:t>
                </a:r>
                <a14:m>
                  <m:oMath xmlns:m="http://schemas.openxmlformats.org/officeDocument/2006/math">
                    <m:r>
                      <a:rPr lang="en-AU" b="0" i="1" smtClean="0">
                        <a:latin typeface="Cambria Math" panose="02040503050406030204" pitchFamily="18" charset="0"/>
                        <a:cs typeface="Arial" panose="020B0604020202020204" pitchFamily="34" charset="0"/>
                      </a:rPr>
                      <m:t>𝑘</m:t>
                    </m:r>
                    <m:r>
                      <a:rPr lang="en-AU" b="0" i="1" smtClean="0">
                        <a:latin typeface="Cambria Math" panose="02040503050406030204" pitchFamily="18" charset="0"/>
                        <a:cs typeface="Arial" panose="020B0604020202020204" pitchFamily="34" charset="0"/>
                      </a:rPr>
                      <m:t>&gt;1</m:t>
                    </m:r>
                  </m:oMath>
                </a14:m>
                <a:r>
                  <a:rPr lang="en-AU" dirty="0">
                    <a:cs typeface="Arial" panose="020B0604020202020204" pitchFamily="34" charset="0"/>
                  </a:rPr>
                  <a:t>.</a:t>
                </a:r>
              </a:p>
              <a:p>
                <a:pPr marL="342900" indent="-342900">
                  <a:lnSpc>
                    <a:spcPct val="150000"/>
                  </a:lnSpc>
                  <a:spcAft>
                    <a:spcPts val="600"/>
                  </a:spcAft>
                  <a:buFont typeface="Arial"/>
                  <a:buChar char="•"/>
                </a:pPr>
                <a:r>
                  <a:rPr lang="en-AU" sz="2000" dirty="0">
                    <a:cs typeface="Arial" panose="020B0604020202020204" pitchFamily="34" charset="0"/>
                  </a:rPr>
                  <a:t>I can explain the effect on the graph when replacing </a:t>
                </a:r>
                <a14:m>
                  <m:oMath xmlns:m="http://schemas.openxmlformats.org/officeDocument/2006/math">
                    <m:r>
                      <a:rPr lang="en-AU" sz="2000" i="1">
                        <a:latin typeface="Cambria Math" panose="02040503050406030204" pitchFamily="18" charset="0"/>
                        <a:cs typeface="Arial" panose="020B0604020202020204" pitchFamily="34" charset="0"/>
                      </a:rPr>
                      <m:t>𝑥</m:t>
                    </m:r>
                  </m:oMath>
                </a14:m>
                <a:r>
                  <a:rPr lang="en-AU" sz="2000" dirty="0">
                    <a:cs typeface="Arial" panose="020B0604020202020204" pitchFamily="34" charset="0"/>
                  </a:rPr>
                  <a:t> by </a:t>
                </a:r>
                <a14:m>
                  <m:oMath xmlns:m="http://schemas.openxmlformats.org/officeDocument/2006/math">
                    <m:f>
                      <m:fPr>
                        <m:ctrlPr>
                          <a:rPr lang="en-AU" sz="2000" i="1">
                            <a:latin typeface="Cambria Math" panose="02040503050406030204" pitchFamily="18" charset="0"/>
                            <a:cs typeface="Arial" panose="020B0604020202020204" pitchFamily="34" charset="0"/>
                          </a:rPr>
                        </m:ctrlPr>
                      </m:fPr>
                      <m:num>
                        <m:r>
                          <a:rPr lang="en-AU" sz="2000" i="1">
                            <a:latin typeface="Cambria Math" panose="02040503050406030204" pitchFamily="18" charset="0"/>
                            <a:cs typeface="Arial" panose="020B0604020202020204" pitchFamily="34" charset="0"/>
                          </a:rPr>
                          <m:t>𝑥</m:t>
                        </m:r>
                      </m:num>
                      <m:den>
                        <m:r>
                          <a:rPr lang="en-AU" sz="2000" i="1">
                            <a:latin typeface="Cambria Math" panose="02040503050406030204" pitchFamily="18" charset="0"/>
                            <a:cs typeface="Arial" panose="020B0604020202020204" pitchFamily="34" charset="0"/>
                          </a:rPr>
                          <m:t>𝑘</m:t>
                        </m:r>
                      </m:den>
                    </m:f>
                  </m:oMath>
                </a14:m>
                <a:r>
                  <a:rPr lang="en-AU" sz="2000" dirty="0">
                    <a:cs typeface="Arial" panose="020B0604020202020204" pitchFamily="34" charset="0"/>
                  </a:rPr>
                  <a:t> and </a:t>
                </a:r>
                <a14:m>
                  <m:oMath xmlns:m="http://schemas.openxmlformats.org/officeDocument/2006/math">
                    <m:r>
                      <a:rPr lang="en-AU" sz="2000" i="1">
                        <a:latin typeface="Cambria Math" panose="02040503050406030204" pitchFamily="18" charset="0"/>
                        <a:cs typeface="Arial" panose="020B0604020202020204" pitchFamily="34" charset="0"/>
                      </a:rPr>
                      <m:t>𝑦</m:t>
                    </m:r>
                  </m:oMath>
                </a14:m>
                <a:r>
                  <a:rPr lang="en-AU" sz="2000" dirty="0">
                    <a:cs typeface="Arial" panose="020B0604020202020204" pitchFamily="34" charset="0"/>
                  </a:rPr>
                  <a:t> by </a:t>
                </a:r>
                <a14:m>
                  <m:oMath xmlns:m="http://schemas.openxmlformats.org/officeDocument/2006/math">
                    <m:f>
                      <m:fPr>
                        <m:ctrlPr>
                          <a:rPr lang="en-AU" sz="2000" i="1">
                            <a:latin typeface="Cambria Math" panose="02040503050406030204" pitchFamily="18" charset="0"/>
                            <a:cs typeface="Arial" panose="020B0604020202020204" pitchFamily="34" charset="0"/>
                          </a:rPr>
                        </m:ctrlPr>
                      </m:fPr>
                      <m:num>
                        <m:r>
                          <a:rPr lang="en-AU" sz="2000" i="1">
                            <a:latin typeface="Cambria Math" panose="02040503050406030204" pitchFamily="18" charset="0"/>
                            <a:cs typeface="Arial" panose="020B0604020202020204" pitchFamily="34" charset="0"/>
                          </a:rPr>
                          <m:t>𝑦</m:t>
                        </m:r>
                      </m:num>
                      <m:den>
                        <m:r>
                          <a:rPr lang="en-AU" sz="2000" i="1">
                            <a:latin typeface="Cambria Math" panose="02040503050406030204" pitchFamily="18" charset="0"/>
                            <a:cs typeface="Arial" panose="020B0604020202020204" pitchFamily="34" charset="0"/>
                          </a:rPr>
                          <m:t>𝑘</m:t>
                        </m:r>
                      </m:den>
                    </m:f>
                  </m:oMath>
                </a14:m>
                <a:r>
                  <a:rPr lang="en-AU" sz="2000" dirty="0">
                    <a:cs typeface="Arial" panose="020B0604020202020204" pitchFamily="34" charset="0"/>
                  </a:rPr>
                  <a:t> when </a:t>
                </a:r>
                <a14:m>
                  <m:oMath xmlns:m="http://schemas.openxmlformats.org/officeDocument/2006/math">
                    <m:r>
                      <a:rPr lang="en-AU" sz="2000" b="0" i="0" smtClean="0">
                        <a:latin typeface="Cambria Math" panose="02040503050406030204" pitchFamily="18" charset="0"/>
                        <a:cs typeface="Arial" panose="020B0604020202020204" pitchFamily="34" charset="0"/>
                      </a:rPr>
                      <m:t>0&lt;</m:t>
                    </m:r>
                    <m:r>
                      <a:rPr lang="en-AU" sz="2000" i="1">
                        <a:latin typeface="Cambria Math" panose="02040503050406030204" pitchFamily="18" charset="0"/>
                        <a:cs typeface="Arial" panose="020B0604020202020204" pitchFamily="34" charset="0"/>
                      </a:rPr>
                      <m:t>𝑘</m:t>
                    </m:r>
                    <m:r>
                      <a:rPr lang="en-AU" sz="2000" b="0" i="1" smtClean="0">
                        <a:latin typeface="Cambria Math" panose="02040503050406030204" pitchFamily="18" charset="0"/>
                        <a:cs typeface="Arial" panose="020B0604020202020204" pitchFamily="34" charset="0"/>
                      </a:rPr>
                      <m:t>&lt;</m:t>
                    </m:r>
                    <m:r>
                      <a:rPr lang="en-AU" sz="2000" i="1">
                        <a:latin typeface="Cambria Math" panose="02040503050406030204" pitchFamily="18" charset="0"/>
                        <a:cs typeface="Arial" panose="020B0604020202020204" pitchFamily="34" charset="0"/>
                      </a:rPr>
                      <m:t>1</m:t>
                    </m:r>
                  </m:oMath>
                </a14:m>
                <a:r>
                  <a:rPr lang="en-AU" sz="2000" dirty="0">
                    <a:cs typeface="Arial" panose="020B0604020202020204" pitchFamily="34" charset="0"/>
                  </a:rPr>
                  <a:t>.</a:t>
                </a:r>
              </a:p>
            </p:txBody>
          </p:sp>
        </mc:Choice>
        <mc:Fallback xmlns="">
          <p:sp>
            <p:nvSpPr>
              <p:cNvPr id="3" name="TextBox 2">
                <a:extLst>
                  <a:ext uri="{FF2B5EF4-FFF2-40B4-BE49-F238E27FC236}">
                    <a16:creationId xmlns:a16="http://schemas.microsoft.com/office/drawing/2014/main" id="{DF637BA9-DB5E-2457-A795-0B300DBA6F82}"/>
                  </a:ext>
                </a:extLst>
              </p:cNvPr>
              <p:cNvSpPr txBox="1">
                <a:spLocks noRot="1" noChangeAspect="1" noMove="1" noResize="1" noEditPoints="1" noAdjustHandles="1" noChangeArrowheads="1" noChangeShapeType="1" noTextEdit="1"/>
              </p:cNvSpPr>
              <p:nvPr/>
            </p:nvSpPr>
            <p:spPr>
              <a:xfrm>
                <a:off x="370416" y="1894417"/>
                <a:ext cx="11303000" cy="3695307"/>
              </a:xfrm>
              <a:prstGeom prst="rect">
                <a:avLst/>
              </a:prstGeom>
              <a:blipFill>
                <a:blip r:embed="rId3"/>
                <a:stretch>
                  <a:fillRect l="-1402" r="-755" b="-1320"/>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D91289-EFA1-2A0B-F525-10593DC34D0E}"/>
              </a:ext>
            </a:extLst>
          </p:cNvPr>
          <p:cNvSpPr>
            <a:spLocks noGrp="1"/>
          </p:cNvSpPr>
          <p:nvPr>
            <p:ph type="title"/>
          </p:nvPr>
        </p:nvSpPr>
        <p:spPr/>
        <p:txBody>
          <a:bodyPr/>
          <a:lstStyle/>
          <a:p>
            <a:r>
              <a:rPr lang="en-AU" dirty="0">
                <a:latin typeface="+mj-lt"/>
              </a:rPr>
              <a:t>Frayer</a:t>
            </a:r>
          </a:p>
        </p:txBody>
      </p:sp>
      <p:grpSp>
        <p:nvGrpSpPr>
          <p:cNvPr id="15" name="Group 14">
            <a:extLst>
              <a:ext uri="{FF2B5EF4-FFF2-40B4-BE49-F238E27FC236}">
                <a16:creationId xmlns:a16="http://schemas.microsoft.com/office/drawing/2014/main" id="{FFBB2BF6-6704-9936-42C7-9EDBA27E83F8}"/>
              </a:ext>
              <a:ext uri="{C183D7F6-B498-43B3-948B-1728B52AA6E4}">
                <adec:decorative xmlns:adec="http://schemas.microsoft.com/office/drawing/2017/decorative" val="1"/>
              </a:ext>
            </a:extLst>
          </p:cNvPr>
          <p:cNvGrpSpPr/>
          <p:nvPr/>
        </p:nvGrpSpPr>
        <p:grpSpPr>
          <a:xfrm>
            <a:off x="1496502" y="1059232"/>
            <a:ext cx="9198995" cy="5266768"/>
            <a:chOff x="1496502" y="1059232"/>
            <a:chExt cx="9198995" cy="5266768"/>
          </a:xfrm>
        </p:grpSpPr>
        <p:sp>
          <p:nvSpPr>
            <p:cNvPr id="5" name="Google Shape;72;p15">
              <a:extLst>
                <a:ext uri="{FF2B5EF4-FFF2-40B4-BE49-F238E27FC236}">
                  <a16:creationId xmlns:a16="http://schemas.microsoft.com/office/drawing/2014/main" id="{B9D6B4E5-9E93-B797-C630-047A8AA7C573}"/>
                </a:ext>
                <a:ext uri="{C183D7F6-B498-43B3-948B-1728B52AA6E4}">
                  <adec:decorative xmlns:adec="http://schemas.microsoft.com/office/drawing/2017/decorative" val="1"/>
                </a:ext>
              </a:extLst>
            </p:cNvPr>
            <p:cNvSpPr/>
            <p:nvPr/>
          </p:nvSpPr>
          <p:spPr>
            <a:xfrm rot="16200000">
              <a:off x="2509649" y="61201"/>
              <a:ext cx="2525626" cy="4551266"/>
            </a:xfrm>
            <a:prstGeom prst="round1Rect">
              <a:avLst>
                <a:gd name="adj" fmla="val 16667"/>
              </a:avLst>
            </a:prstGeom>
            <a:solidFill>
              <a:srgbClr val="E5F7FC"/>
            </a:solidFill>
            <a:ln w="19050" cap="rnd" cmpd="sng">
              <a:solidFill>
                <a:schemeClr val="bg1"/>
              </a:solidFill>
              <a:prstDash val="dot"/>
              <a:round/>
              <a:headEnd type="none" w="sm" len="sm"/>
              <a:tailEnd type="none" w="sm" len="sm"/>
            </a:ln>
            <a:effectLst/>
          </p:spPr>
          <p:txBody>
            <a:bodyPr spcFirstLastPara="1" wrap="square" lIns="121900" tIns="121900" rIns="121900" bIns="121900" anchor="ctr" anchorCtr="0">
              <a:noAutofit/>
            </a:bodyPr>
            <a:lstStyle/>
            <a:p>
              <a:endParaRPr sz="3200" dirty="0">
                <a:cs typeface="Arial" panose="020B0604020202020204" pitchFamily="34" charset="0"/>
              </a:endParaRPr>
            </a:p>
          </p:txBody>
        </p:sp>
        <p:sp>
          <p:nvSpPr>
            <p:cNvPr id="7" name="Google Shape;74;p15">
              <a:extLst>
                <a:ext uri="{FF2B5EF4-FFF2-40B4-BE49-F238E27FC236}">
                  <a16:creationId xmlns:a16="http://schemas.microsoft.com/office/drawing/2014/main" id="{ACE9AFB6-504F-E966-D3E6-0982C9D9B403}"/>
                </a:ext>
                <a:ext uri="{C183D7F6-B498-43B3-948B-1728B52AA6E4}">
                  <adec:decorative xmlns:adec="http://schemas.microsoft.com/office/drawing/2017/decorative" val="1"/>
                </a:ext>
              </a:extLst>
            </p:cNvPr>
            <p:cNvSpPr/>
            <p:nvPr/>
          </p:nvSpPr>
          <p:spPr>
            <a:xfrm>
              <a:off x="6198194" y="1059232"/>
              <a:ext cx="4497303" cy="2527829"/>
            </a:xfrm>
            <a:prstGeom prst="round1Rect">
              <a:avLst>
                <a:gd name="adj" fmla="val 16667"/>
              </a:avLst>
            </a:prstGeom>
            <a:solidFill>
              <a:srgbClr val="E5F7FC"/>
            </a:solidFill>
            <a:ln w="19050" cap="rnd" cmpd="sng">
              <a:solidFill>
                <a:schemeClr val="bg1"/>
              </a:solidFill>
              <a:prstDash val="dot"/>
              <a:round/>
              <a:headEnd type="none" w="sm" len="sm"/>
              <a:tailEnd type="none" w="sm" len="sm"/>
            </a:ln>
            <a:effectLst/>
          </p:spPr>
          <p:txBody>
            <a:bodyPr spcFirstLastPara="1" wrap="square" lIns="121900" tIns="121900" rIns="121900" bIns="121900" anchor="ctr" anchorCtr="0">
              <a:noAutofit/>
            </a:bodyPr>
            <a:lstStyle/>
            <a:p>
              <a:endParaRPr sz="3200" dirty="0">
                <a:cs typeface="Arial" panose="020B0604020202020204" pitchFamily="34" charset="0"/>
                <a:sym typeface="Calibri"/>
              </a:endParaRPr>
            </a:p>
          </p:txBody>
        </p:sp>
        <p:sp>
          <p:nvSpPr>
            <p:cNvPr id="9" name="Google Shape;76;p15">
              <a:extLst>
                <a:ext uri="{FF2B5EF4-FFF2-40B4-BE49-F238E27FC236}">
                  <a16:creationId xmlns:a16="http://schemas.microsoft.com/office/drawing/2014/main" id="{654479C0-7B02-5005-0AF7-67C0EE900317}"/>
                </a:ext>
                <a:ext uri="{C183D7F6-B498-43B3-948B-1728B52AA6E4}">
                  <adec:decorative xmlns:adec="http://schemas.microsoft.com/office/drawing/2017/decorative" val="1"/>
                </a:ext>
              </a:extLst>
            </p:cNvPr>
            <p:cNvSpPr/>
            <p:nvPr/>
          </p:nvSpPr>
          <p:spPr>
            <a:xfrm rot="10800000">
              <a:off x="1496502" y="3693916"/>
              <a:ext cx="4551266" cy="2632084"/>
            </a:xfrm>
            <a:prstGeom prst="round1Rect">
              <a:avLst>
                <a:gd name="adj" fmla="val 16667"/>
              </a:avLst>
            </a:prstGeom>
            <a:solidFill>
              <a:srgbClr val="E5F7FC"/>
            </a:solidFill>
            <a:ln w="19050" cap="rnd" cmpd="sng">
              <a:solidFill>
                <a:schemeClr val="bg1"/>
              </a:solidFill>
              <a:prstDash val="dot"/>
              <a:round/>
              <a:headEnd type="none" w="sm" len="sm"/>
              <a:tailEnd type="none" w="sm" len="sm"/>
            </a:ln>
            <a:effectLst/>
          </p:spPr>
          <p:txBody>
            <a:bodyPr spcFirstLastPara="1" wrap="square" lIns="121900" tIns="121900" rIns="121900" bIns="121900" anchor="ctr" anchorCtr="0">
              <a:noAutofit/>
            </a:bodyPr>
            <a:lstStyle/>
            <a:p>
              <a:endParaRPr sz="3200" dirty="0">
                <a:latin typeface="+mj-lt"/>
                <a:cs typeface="Arial" panose="020B0604020202020204" pitchFamily="34" charset="0"/>
              </a:endParaRPr>
            </a:p>
          </p:txBody>
        </p:sp>
        <p:sp>
          <p:nvSpPr>
            <p:cNvPr id="11" name="Google Shape;78;p15">
              <a:extLst>
                <a:ext uri="{FF2B5EF4-FFF2-40B4-BE49-F238E27FC236}">
                  <a16:creationId xmlns:a16="http://schemas.microsoft.com/office/drawing/2014/main" id="{A70112CF-B458-EE21-D197-F749A960826E}"/>
                </a:ext>
                <a:ext uri="{C183D7F6-B498-43B3-948B-1728B52AA6E4}">
                  <adec:decorative xmlns:adec="http://schemas.microsoft.com/office/drawing/2017/decorative" val="1"/>
                </a:ext>
              </a:extLst>
            </p:cNvPr>
            <p:cNvSpPr/>
            <p:nvPr/>
          </p:nvSpPr>
          <p:spPr>
            <a:xfrm rot="5400000">
              <a:off x="7132622" y="2768367"/>
              <a:ext cx="2628413" cy="4483354"/>
            </a:xfrm>
            <a:prstGeom prst="round1Rect">
              <a:avLst>
                <a:gd name="adj" fmla="val 16667"/>
              </a:avLst>
            </a:prstGeom>
            <a:solidFill>
              <a:srgbClr val="E5F7FC"/>
            </a:solidFill>
            <a:ln w="19050" cap="rnd" cmpd="sng">
              <a:solidFill>
                <a:schemeClr val="bg1"/>
              </a:solidFill>
              <a:prstDash val="dot"/>
              <a:round/>
              <a:headEnd type="none" w="sm" len="sm"/>
              <a:tailEnd type="none" w="sm" len="sm"/>
            </a:ln>
            <a:effectLst/>
          </p:spPr>
          <p:txBody>
            <a:bodyPr spcFirstLastPara="1" wrap="square" lIns="121900" tIns="121900" rIns="121900" bIns="121900" anchor="ctr" anchorCtr="0">
              <a:noAutofit/>
            </a:bodyPr>
            <a:lstStyle/>
            <a:p>
              <a:endParaRPr sz="3200" dirty="0">
                <a:latin typeface="+mj-lt"/>
                <a:cs typeface="Arial" panose="020B0604020202020204" pitchFamily="34" charset="0"/>
              </a:endParaRPr>
            </a:p>
          </p:txBody>
        </p:sp>
        <p:sp>
          <p:nvSpPr>
            <p:cNvPr id="13" name="Google Shape;80;p15">
              <a:extLst>
                <a:ext uri="{FF2B5EF4-FFF2-40B4-BE49-F238E27FC236}">
                  <a16:creationId xmlns:a16="http://schemas.microsoft.com/office/drawing/2014/main" id="{A62C944F-23E5-C8E7-9836-BD34D0F59ABD}"/>
                </a:ext>
                <a:ext uri="{C183D7F6-B498-43B3-948B-1728B52AA6E4}">
                  <adec:decorative xmlns:adec="http://schemas.microsoft.com/office/drawing/2017/decorative" val="1"/>
                </a:ext>
              </a:extLst>
            </p:cNvPr>
            <p:cNvSpPr/>
            <p:nvPr/>
          </p:nvSpPr>
          <p:spPr>
            <a:xfrm>
              <a:off x="4813068" y="3140242"/>
              <a:ext cx="2594640" cy="1039985"/>
            </a:xfrm>
            <a:prstGeom prst="roundRect">
              <a:avLst>
                <a:gd name="adj" fmla="val 16667"/>
              </a:avLst>
            </a:prstGeom>
            <a:solidFill>
              <a:schemeClr val="bg1"/>
            </a:solidFill>
            <a:ln w="38100" cap="flat" cmpd="sng">
              <a:solidFill>
                <a:schemeClr val="tx1"/>
              </a:solidFill>
              <a:prstDash val="solid"/>
              <a:miter lim="800000"/>
              <a:headEnd type="none" w="sm" len="sm"/>
              <a:tailEnd type="none" w="sm" len="sm"/>
            </a:ln>
          </p:spPr>
          <p:txBody>
            <a:bodyPr spcFirstLastPara="1" wrap="square" lIns="79125" tIns="39550" rIns="79125" bIns="39550" anchor="ctr" anchorCtr="0">
              <a:noAutofit/>
            </a:bodyPr>
            <a:lstStyle/>
            <a:p>
              <a:pPr algn="ctr">
                <a:buClr>
                  <a:srgbClr val="000000"/>
                </a:buClr>
              </a:pPr>
              <a:endParaRPr sz="2000" b="1" dirty="0">
                <a:latin typeface="Arial" panose="020B0604020202020204" pitchFamily="34" charset="0"/>
                <a:cs typeface="Arial" panose="020B0604020202020204" pitchFamily="34" charset="0"/>
              </a:endParaRPr>
            </a:p>
          </p:txBody>
        </p:sp>
      </p:grpSp>
      <p:sp>
        <p:nvSpPr>
          <p:cNvPr id="6" name="Google Shape;73;p15">
            <a:extLst>
              <a:ext uri="{FF2B5EF4-FFF2-40B4-BE49-F238E27FC236}">
                <a16:creationId xmlns:a16="http://schemas.microsoft.com/office/drawing/2014/main" id="{155B17CE-58EE-4032-EBBD-41AA0AD38601}"/>
              </a:ext>
            </a:extLst>
          </p:cNvPr>
          <p:cNvSpPr txBox="1"/>
          <p:nvPr/>
        </p:nvSpPr>
        <p:spPr>
          <a:xfrm>
            <a:off x="1496829" y="1074256"/>
            <a:ext cx="4551266" cy="2022942"/>
          </a:xfrm>
          <a:prstGeom prst="rect">
            <a:avLst/>
          </a:prstGeom>
          <a:noFill/>
          <a:ln>
            <a:noFill/>
          </a:ln>
        </p:spPr>
        <p:txBody>
          <a:bodyPr spcFirstLastPara="1" wrap="square" lIns="151700" tIns="360000" rIns="151700" bIns="151700" anchor="t" anchorCtr="0">
            <a:noAutofit/>
          </a:bodyPr>
          <a:lstStyle/>
          <a:p>
            <a:pPr marL="479988">
              <a:lnSpc>
                <a:spcPct val="90000"/>
              </a:lnSpc>
              <a:buClr>
                <a:srgbClr val="1E4E79"/>
              </a:buClr>
              <a:buSzPts val="1600"/>
            </a:pPr>
            <a:r>
              <a:rPr lang="en" sz="2000" b="1" dirty="0">
                <a:ea typeface="Calibri"/>
                <a:cs typeface="Arial" panose="020B0604020202020204" pitchFamily="34" charset="0"/>
                <a:sym typeface="Calibri"/>
              </a:rPr>
              <a:t>Definition</a:t>
            </a:r>
          </a:p>
        </p:txBody>
      </p:sp>
      <p:sp>
        <p:nvSpPr>
          <p:cNvPr id="8" name="Google Shape;75;p15">
            <a:extLst>
              <a:ext uri="{FF2B5EF4-FFF2-40B4-BE49-F238E27FC236}">
                <a16:creationId xmlns:a16="http://schemas.microsoft.com/office/drawing/2014/main" id="{EAA24362-2F3E-5787-7000-91A7ADFA07E0}"/>
              </a:ext>
            </a:extLst>
          </p:cNvPr>
          <p:cNvSpPr txBox="1"/>
          <p:nvPr/>
        </p:nvSpPr>
        <p:spPr>
          <a:xfrm>
            <a:off x="6198194" y="1059232"/>
            <a:ext cx="4497303" cy="2080650"/>
          </a:xfrm>
          <a:prstGeom prst="rect">
            <a:avLst/>
          </a:prstGeom>
          <a:noFill/>
          <a:ln>
            <a:noFill/>
          </a:ln>
        </p:spPr>
        <p:txBody>
          <a:bodyPr spcFirstLastPara="1" wrap="square" lIns="0" tIns="360000" rIns="170667" bIns="170667" anchor="t" anchorCtr="0">
            <a:noAutofit/>
          </a:bodyPr>
          <a:lstStyle/>
          <a:p>
            <a:pPr marL="479988">
              <a:lnSpc>
                <a:spcPct val="90000"/>
              </a:lnSpc>
              <a:buClr>
                <a:srgbClr val="1E4E79"/>
              </a:buClr>
              <a:buSzPts val="1800"/>
            </a:pPr>
            <a:r>
              <a:rPr lang="en" sz="2000" b="1" dirty="0">
                <a:ea typeface="Calibri"/>
                <a:cs typeface="Arial" panose="020B0604020202020204" pitchFamily="34" charset="0"/>
                <a:sym typeface="Calibri"/>
              </a:rPr>
              <a:t>Facts/Characteristics</a:t>
            </a:r>
          </a:p>
          <a:p>
            <a:pPr marL="479988">
              <a:lnSpc>
                <a:spcPct val="90000"/>
              </a:lnSpc>
              <a:buClr>
                <a:srgbClr val="1E4E79"/>
              </a:buClr>
              <a:buSzPts val="1800"/>
            </a:pPr>
            <a:endParaRPr sz="2000" dirty="0">
              <a:ea typeface="Calibri"/>
              <a:cs typeface="Arial" panose="020B0604020202020204" pitchFamily="34" charset="0"/>
              <a:sym typeface="Calibri"/>
            </a:endParaRPr>
          </a:p>
        </p:txBody>
      </p:sp>
      <p:sp>
        <p:nvSpPr>
          <p:cNvPr id="14" name="Google Shape;81;p15">
            <a:extLst>
              <a:ext uri="{FF2B5EF4-FFF2-40B4-BE49-F238E27FC236}">
                <a16:creationId xmlns:a16="http://schemas.microsoft.com/office/drawing/2014/main" id="{5839A77F-3456-77D9-817C-2DE6B6AB4595}"/>
              </a:ext>
            </a:extLst>
          </p:cNvPr>
          <p:cNvSpPr txBox="1"/>
          <p:nvPr/>
        </p:nvSpPr>
        <p:spPr>
          <a:xfrm>
            <a:off x="4863817" y="3191467"/>
            <a:ext cx="2492955" cy="937932"/>
          </a:xfrm>
          <a:prstGeom prst="rect">
            <a:avLst/>
          </a:prstGeom>
          <a:noFill/>
          <a:ln>
            <a:noFill/>
          </a:ln>
        </p:spPr>
        <p:txBody>
          <a:bodyPr spcFirstLastPara="1" wrap="square" lIns="101600" tIns="101600" rIns="101600" bIns="101600" anchor="ctr" anchorCtr="0">
            <a:noAutofit/>
          </a:bodyPr>
          <a:lstStyle/>
          <a:p>
            <a:pPr algn="ctr">
              <a:buClr>
                <a:srgbClr val="1E4E79"/>
              </a:buClr>
              <a:buSzPts val="2000"/>
            </a:pPr>
            <a:r>
              <a:rPr lang="en" b="1" dirty="0">
                <a:latin typeface="+mj-lt"/>
                <a:ea typeface="Calibri"/>
                <a:cs typeface="Arial" panose="020B0604020202020204" pitchFamily="34" charset="0"/>
                <a:sym typeface="Calibri"/>
              </a:rPr>
              <a:t>Dilation</a:t>
            </a:r>
            <a:endParaRPr dirty="0">
              <a:latin typeface="+mj-lt"/>
              <a:cs typeface="Arial" panose="020B0604020202020204" pitchFamily="34" charset="0"/>
            </a:endParaRPr>
          </a:p>
        </p:txBody>
      </p:sp>
      <p:sp>
        <p:nvSpPr>
          <p:cNvPr id="10" name="Google Shape;77;p15">
            <a:extLst>
              <a:ext uri="{FF2B5EF4-FFF2-40B4-BE49-F238E27FC236}">
                <a16:creationId xmlns:a16="http://schemas.microsoft.com/office/drawing/2014/main" id="{2CCF9001-759D-8324-2DF9-1254DE857686}"/>
              </a:ext>
            </a:extLst>
          </p:cNvPr>
          <p:cNvSpPr txBox="1"/>
          <p:nvPr/>
        </p:nvSpPr>
        <p:spPr>
          <a:xfrm>
            <a:off x="1496829" y="3690082"/>
            <a:ext cx="4551266" cy="2635516"/>
          </a:xfrm>
          <a:prstGeom prst="rect">
            <a:avLst/>
          </a:prstGeom>
          <a:noFill/>
          <a:ln>
            <a:noFill/>
          </a:ln>
        </p:spPr>
        <p:txBody>
          <a:bodyPr spcFirstLastPara="1" wrap="square" lIns="151700" tIns="720000" rIns="151700" bIns="151700" anchor="t" anchorCtr="0">
            <a:noAutofit/>
          </a:bodyPr>
          <a:lstStyle/>
          <a:p>
            <a:pPr marL="479988">
              <a:buClr>
                <a:srgbClr val="1E4E79"/>
              </a:buClr>
              <a:buSzPts val="1600"/>
            </a:pPr>
            <a:r>
              <a:rPr lang="en" sz="2000" b="1" dirty="0">
                <a:ea typeface="Calibri"/>
                <a:cs typeface="Arial" panose="020B0604020202020204" pitchFamily="34" charset="0"/>
                <a:sym typeface="Calibri"/>
              </a:rPr>
              <a:t>Examples</a:t>
            </a:r>
          </a:p>
          <a:p>
            <a:pPr marL="479988">
              <a:buClr>
                <a:srgbClr val="1E4E79"/>
              </a:buClr>
              <a:buSzPts val="1600"/>
            </a:pPr>
            <a:endParaRPr lang="en" sz="2000" b="1" dirty="0">
              <a:ea typeface="Calibri"/>
              <a:cs typeface="Arial" panose="020B0604020202020204" pitchFamily="34" charset="0"/>
              <a:sym typeface="Calibri"/>
            </a:endParaRPr>
          </a:p>
        </p:txBody>
      </p:sp>
      <p:sp>
        <p:nvSpPr>
          <p:cNvPr id="12" name="Google Shape;79;p15">
            <a:extLst>
              <a:ext uri="{FF2B5EF4-FFF2-40B4-BE49-F238E27FC236}">
                <a16:creationId xmlns:a16="http://schemas.microsoft.com/office/drawing/2014/main" id="{33005813-EAC2-1551-6AB4-22EBA739B63E}"/>
              </a:ext>
            </a:extLst>
          </p:cNvPr>
          <p:cNvSpPr txBox="1"/>
          <p:nvPr/>
        </p:nvSpPr>
        <p:spPr>
          <a:xfrm>
            <a:off x="6205065" y="3691806"/>
            <a:ext cx="4483354" cy="2632085"/>
          </a:xfrm>
          <a:prstGeom prst="rect">
            <a:avLst/>
          </a:prstGeom>
          <a:noFill/>
          <a:ln>
            <a:noFill/>
          </a:ln>
        </p:spPr>
        <p:txBody>
          <a:bodyPr spcFirstLastPara="1" wrap="square" lIns="0" tIns="720000" rIns="151700" bIns="151700" anchor="t" anchorCtr="0">
            <a:noAutofit/>
          </a:bodyPr>
          <a:lstStyle/>
          <a:p>
            <a:pPr marL="479988">
              <a:lnSpc>
                <a:spcPct val="90000"/>
              </a:lnSpc>
              <a:buClr>
                <a:srgbClr val="1E4E79"/>
              </a:buClr>
              <a:buSzPts val="1600"/>
            </a:pPr>
            <a:r>
              <a:rPr lang="en" sz="2000" b="1" dirty="0">
                <a:ea typeface="Calibri"/>
                <a:cs typeface="Arial" panose="020B0604020202020204" pitchFamily="34" charset="0"/>
                <a:sym typeface="Calibri"/>
              </a:rPr>
              <a:t>Non-examples</a:t>
            </a:r>
          </a:p>
          <a:p>
            <a:pPr marL="479988">
              <a:lnSpc>
                <a:spcPct val="90000"/>
              </a:lnSpc>
              <a:buClr>
                <a:srgbClr val="1E4E79"/>
              </a:buClr>
              <a:buSzPts val="1600"/>
            </a:pPr>
            <a:endParaRPr lang="en" sz="2000" b="1" dirty="0">
              <a:ea typeface="Calibri"/>
              <a:cs typeface="Arial" panose="020B0604020202020204" pitchFamily="34" charset="0"/>
              <a:sym typeface="Calibri"/>
            </a:endParaRPr>
          </a:p>
        </p:txBody>
      </p:sp>
      <p:sp>
        <p:nvSpPr>
          <p:cNvPr id="2" name="Slide Number Placeholder 1">
            <a:extLst>
              <a:ext uri="{FF2B5EF4-FFF2-40B4-BE49-F238E27FC236}">
                <a16:creationId xmlns:a16="http://schemas.microsoft.com/office/drawing/2014/main" id="{A4070155-F260-7BBF-5A58-0C4E16363B7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t>4</a:t>
            </a:fld>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420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8C117-1EDF-2879-8D4A-2D5A0EDF3A9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94087F6-28AA-1B72-4F93-117C0DD4682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dirty="0"/>
          </a:p>
        </p:txBody>
      </p:sp>
      <p:sp>
        <p:nvSpPr>
          <p:cNvPr id="4" name="Title 3">
            <a:extLst>
              <a:ext uri="{FF2B5EF4-FFF2-40B4-BE49-F238E27FC236}">
                <a16:creationId xmlns:a16="http://schemas.microsoft.com/office/drawing/2014/main" id="{920994A1-6280-637C-A32E-0A999DF0F5FE}"/>
              </a:ext>
            </a:extLst>
          </p:cNvPr>
          <p:cNvSpPr>
            <a:spLocks noGrp="1"/>
          </p:cNvSpPr>
          <p:nvPr>
            <p:ph type="title"/>
          </p:nvPr>
        </p:nvSpPr>
        <p:spPr/>
        <p:txBody>
          <a:bodyPr/>
          <a:lstStyle/>
          <a:p>
            <a:r>
              <a:rPr lang="en-AU" dirty="0">
                <a:latin typeface="+mj-lt"/>
              </a:rPr>
              <a:t>Dilations (enlargements and reductions) (1)</a:t>
            </a:r>
          </a:p>
        </p:txBody>
      </p:sp>
      <p:sp>
        <p:nvSpPr>
          <p:cNvPr id="13" name="Text Placeholder 12">
            <a:extLst>
              <a:ext uri="{FF2B5EF4-FFF2-40B4-BE49-F238E27FC236}">
                <a16:creationId xmlns:a16="http://schemas.microsoft.com/office/drawing/2014/main" id="{423A5A2F-1AC4-086C-B7B1-D48366C09537}"/>
              </a:ext>
            </a:extLst>
          </p:cNvPr>
          <p:cNvSpPr>
            <a:spLocks noGrp="1"/>
          </p:cNvSpPr>
          <p:nvPr>
            <p:ph type="body" sz="quarter" idx="18"/>
          </p:nvPr>
        </p:nvSpPr>
        <p:spPr/>
        <p:txBody>
          <a:bodyPr/>
          <a:lstStyle/>
          <a:p>
            <a:r>
              <a:rPr lang="en-AU" dirty="0">
                <a:latin typeface="+mj-lt"/>
              </a:rPr>
              <a:t>Example 1</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1DAD1ACA-21A5-3F6A-0888-0D65507546B6}"/>
                  </a:ext>
                </a:extLst>
              </p:cNvPr>
              <p:cNvSpPr>
                <a:spLocks noGrp="1"/>
              </p:cNvSpPr>
              <p:nvPr>
                <p:ph type="body" sz="quarter" idx="17"/>
              </p:nvPr>
            </p:nvSpPr>
            <p:spPr/>
            <p:txBody>
              <a:bodyPr/>
              <a:lstStyle/>
              <a:p>
                <a:r>
                  <a:rPr lang="en-AU" dirty="0">
                    <a:latin typeface="+mn-lt"/>
                  </a:rPr>
                  <a:t>The graph of the function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𝑥</m:t>
                        </m:r>
                      </m:sup>
                    </m:sSup>
                  </m:oMath>
                </a14:m>
                <a:r>
                  <a:rPr lang="en-AU" dirty="0">
                    <a:latin typeface="+mn-lt"/>
                  </a:rPr>
                  <a:t> is shown below.</a:t>
                </a:r>
              </a:p>
              <a:p>
                <a:r>
                  <a:rPr lang="en-AU" dirty="0">
                    <a:latin typeface="+mn-lt"/>
                  </a:rPr>
                  <a:t>Apply an enlargement to the function of </a:t>
                </a:r>
                <a14:m>
                  <m:oMath xmlns:m="http://schemas.openxmlformats.org/officeDocument/2006/math">
                    <m:r>
                      <a:rPr lang="en-AU" b="0" i="1" dirty="0" smtClean="0">
                        <a:latin typeface="Cambria Math" panose="02040503050406030204" pitchFamily="18" charset="0"/>
                      </a:rPr>
                      <m:t>𝑘</m:t>
                    </m:r>
                    <m:r>
                      <a:rPr lang="en-AU" b="0" i="1" dirty="0" smtClean="0">
                        <a:latin typeface="Cambria Math" panose="02040503050406030204" pitchFamily="18" charset="0"/>
                      </a:rPr>
                      <m:t>=3</m:t>
                    </m:r>
                  </m:oMath>
                </a14:m>
                <a:r>
                  <a:rPr lang="en-AU" dirty="0">
                    <a:latin typeface="+mn-lt"/>
                  </a:rPr>
                  <a:t> and sketch the graph on the same set of axes.</a:t>
                </a:r>
              </a:p>
            </p:txBody>
          </p:sp>
        </mc:Choice>
        <mc:Fallback xmlns="">
          <p:sp>
            <p:nvSpPr>
              <p:cNvPr id="12" name="Text Placeholder 11">
                <a:extLst>
                  <a:ext uri="{FF2B5EF4-FFF2-40B4-BE49-F238E27FC236}">
                    <a16:creationId xmlns:a16="http://schemas.microsoft.com/office/drawing/2014/main" id="{1DAD1ACA-21A5-3F6A-0888-0D65507546B6}"/>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327"/>
                </a:stretch>
              </a:blipFill>
            </p:spPr>
            <p:txBody>
              <a:bodyPr/>
              <a:lstStyle/>
              <a:p>
                <a:r>
                  <a:rPr lang="en-AU">
                    <a:noFill/>
                  </a:rPr>
                  <a:t> </a:t>
                </a:r>
              </a:p>
            </p:txBody>
          </p:sp>
        </mc:Fallback>
      </mc:AlternateContent>
      <p:pic>
        <p:nvPicPr>
          <p:cNvPr id="6" name="Picture 5" descr="The graph of y=2^x.">
            <a:extLst>
              <a:ext uri="{FF2B5EF4-FFF2-40B4-BE49-F238E27FC236}">
                <a16:creationId xmlns:a16="http://schemas.microsoft.com/office/drawing/2014/main" id="{04415772-5A1F-8D5F-89B3-4345F8C1B86D}"/>
              </a:ext>
            </a:extLst>
          </p:cNvPr>
          <p:cNvPicPr>
            <a:picLocks noChangeAspect="1"/>
          </p:cNvPicPr>
          <p:nvPr/>
        </p:nvPicPr>
        <p:blipFill>
          <a:blip r:embed="rId4"/>
          <a:stretch>
            <a:fillRect/>
          </a:stretch>
        </p:blipFill>
        <p:spPr>
          <a:xfrm>
            <a:off x="3739270" y="2731764"/>
            <a:ext cx="4925336" cy="3643157"/>
          </a:xfrm>
          <a:prstGeom prst="rect">
            <a:avLst/>
          </a:prstGeom>
        </p:spPr>
      </p:pic>
      <p:pic>
        <p:nvPicPr>
          <p:cNvPr id="8" name="Picture 7" descr="The graph of y=2^x, with the additional graph of one that has dilated y=2^x by a factor of 3. ">
            <a:extLst>
              <a:ext uri="{FF2B5EF4-FFF2-40B4-BE49-F238E27FC236}">
                <a16:creationId xmlns:a16="http://schemas.microsoft.com/office/drawing/2014/main" id="{FD30A545-850D-9FD7-2E45-859DD24C6E1D}"/>
              </a:ext>
            </a:extLst>
          </p:cNvPr>
          <p:cNvPicPr>
            <a:picLocks noChangeAspect="1"/>
          </p:cNvPicPr>
          <p:nvPr/>
        </p:nvPicPr>
        <p:blipFill>
          <a:blip r:embed="rId5">
            <a:alphaModFix/>
          </a:blip>
          <a:stretch>
            <a:fillRect/>
          </a:stretch>
        </p:blipFill>
        <p:spPr>
          <a:xfrm>
            <a:off x="3733486" y="2748282"/>
            <a:ext cx="4931120" cy="3647435"/>
          </a:xfrm>
          <a:prstGeom prst="rect">
            <a:avLst/>
          </a:prstGeom>
        </p:spPr>
      </p:pic>
      <p:sp>
        <p:nvSpPr>
          <p:cNvPr id="2" name="Speech Bubble: Rectangle with Corners Rounded 1">
            <a:extLst>
              <a:ext uri="{FF2B5EF4-FFF2-40B4-BE49-F238E27FC236}">
                <a16:creationId xmlns:a16="http://schemas.microsoft.com/office/drawing/2014/main" id="{F0D26F56-45EA-0083-3F56-CF5F84935CAA}"/>
              </a:ext>
            </a:extLst>
          </p:cNvPr>
          <p:cNvSpPr/>
          <p:nvPr/>
        </p:nvSpPr>
        <p:spPr>
          <a:xfrm>
            <a:off x="1665171" y="4572000"/>
            <a:ext cx="3452026" cy="718914"/>
          </a:xfrm>
          <a:prstGeom prst="wedgeRoundRectCallout">
            <a:avLst>
              <a:gd name="adj1" fmla="val 34666"/>
              <a:gd name="adj2" fmla="val 8977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600" dirty="0"/>
              <a:t>How would you write the new equation of this graph?</a:t>
            </a:r>
          </a:p>
        </p:txBody>
      </p:sp>
      <p:sp>
        <p:nvSpPr>
          <p:cNvPr id="9" name="Speech Bubble: Rectangle with Corners Rounded 8">
            <a:extLst>
              <a:ext uri="{FF2B5EF4-FFF2-40B4-BE49-F238E27FC236}">
                <a16:creationId xmlns:a16="http://schemas.microsoft.com/office/drawing/2014/main" id="{917129E3-8BAB-6733-9759-C7D4C094B4E3}"/>
              </a:ext>
            </a:extLst>
          </p:cNvPr>
          <p:cNvSpPr/>
          <p:nvPr/>
        </p:nvSpPr>
        <p:spPr>
          <a:xfrm>
            <a:off x="278453" y="3299906"/>
            <a:ext cx="3541466" cy="691894"/>
          </a:xfrm>
          <a:prstGeom prst="wedgeRoundRectCallout">
            <a:avLst>
              <a:gd name="adj1" fmla="val 24958"/>
              <a:gd name="adj2" fmla="val -14721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600" dirty="0"/>
              <a:t>How does the factor of 3 affect the shape of the curve?</a:t>
            </a:r>
          </a:p>
        </p:txBody>
      </p:sp>
      <p:sp>
        <p:nvSpPr>
          <p:cNvPr id="10" name="Speech Bubble: Rectangle with Corners Rounded 9">
            <a:extLst>
              <a:ext uri="{FF2B5EF4-FFF2-40B4-BE49-F238E27FC236}">
                <a16:creationId xmlns:a16="http://schemas.microsoft.com/office/drawing/2014/main" id="{875BB594-A7C7-945C-C1FA-00256CB3E794}"/>
              </a:ext>
            </a:extLst>
          </p:cNvPr>
          <p:cNvSpPr/>
          <p:nvPr/>
        </p:nvSpPr>
        <p:spPr>
          <a:xfrm>
            <a:off x="7942534" y="4254366"/>
            <a:ext cx="3541466" cy="1036548"/>
          </a:xfrm>
          <a:prstGeom prst="wedgeRoundRectCallout">
            <a:avLst>
              <a:gd name="adj1" fmla="val -74379"/>
              <a:gd name="adj2" fmla="val 2137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600" dirty="0"/>
              <a:t>How do the coordinates of the red (transformed) graph differ from those of the original black graph?</a:t>
            </a:r>
          </a:p>
        </p:txBody>
      </p:sp>
    </p:spTree>
    <p:extLst>
      <p:ext uri="{BB962C8B-B14F-4D97-AF65-F5344CB8AC3E}">
        <p14:creationId xmlns:p14="http://schemas.microsoft.com/office/powerpoint/2010/main" val="398314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500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066BB2-79AC-DF13-0444-D81A94B2F46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dirty="0"/>
          </a:p>
        </p:txBody>
      </p:sp>
      <p:sp>
        <p:nvSpPr>
          <p:cNvPr id="3" name="Title 2">
            <a:extLst>
              <a:ext uri="{FF2B5EF4-FFF2-40B4-BE49-F238E27FC236}">
                <a16:creationId xmlns:a16="http://schemas.microsoft.com/office/drawing/2014/main" id="{3C62A30F-6710-05FB-60E3-B80C6F844834}"/>
              </a:ext>
            </a:extLst>
          </p:cNvPr>
          <p:cNvSpPr>
            <a:spLocks noGrp="1"/>
          </p:cNvSpPr>
          <p:nvPr>
            <p:ph type="title"/>
          </p:nvPr>
        </p:nvSpPr>
        <p:spPr/>
        <p:txBody>
          <a:bodyPr/>
          <a:lstStyle/>
          <a:p>
            <a:r>
              <a:rPr lang="en-AU" dirty="0">
                <a:latin typeface="+mj-lt"/>
              </a:rPr>
              <a:t>Dilations (enlargements and reductions) (2)</a:t>
            </a:r>
            <a:endParaRPr lang="en-AU" dirty="0"/>
          </a:p>
        </p:txBody>
      </p:sp>
      <p:sp>
        <p:nvSpPr>
          <p:cNvPr id="4" name="Text Placeholder 3">
            <a:extLst>
              <a:ext uri="{FF2B5EF4-FFF2-40B4-BE49-F238E27FC236}">
                <a16:creationId xmlns:a16="http://schemas.microsoft.com/office/drawing/2014/main" id="{49E943AC-5EC4-A7E7-2FBB-64DD09E322F2}"/>
              </a:ext>
            </a:extLst>
          </p:cNvPr>
          <p:cNvSpPr>
            <a:spLocks noGrp="1"/>
          </p:cNvSpPr>
          <p:nvPr>
            <p:ph type="body" sz="quarter" idx="18"/>
          </p:nvPr>
        </p:nvSpPr>
        <p:spPr/>
        <p:txBody>
          <a:bodyPr/>
          <a:lstStyle/>
          <a:p>
            <a:r>
              <a:rPr lang="en-AU" dirty="0"/>
              <a:t>Your turn – Question 1</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393BFC5F-714A-E247-AD99-2B3611DD3153}"/>
                  </a:ext>
                </a:extLst>
              </p:cNvPr>
              <p:cNvSpPr>
                <a:spLocks noGrp="1"/>
              </p:cNvSpPr>
              <p:nvPr>
                <p:ph type="body" sz="quarter" idx="17"/>
              </p:nvPr>
            </p:nvSpPr>
            <p:spPr/>
            <p:txBody>
              <a:bodyPr/>
              <a:lstStyle/>
              <a:p>
                <a:r>
                  <a:rPr lang="en-AU" dirty="0">
                    <a:latin typeface="+mn-lt"/>
                  </a:rPr>
                  <a:t>The graph of the function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16−</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e>
                    </m:rad>
                  </m:oMath>
                </a14:m>
                <a:r>
                  <a:rPr lang="en-AU" dirty="0">
                    <a:latin typeface="+mn-lt"/>
                  </a:rPr>
                  <a:t> is shown below.</a:t>
                </a:r>
              </a:p>
              <a:p>
                <a:r>
                  <a:rPr lang="en-AU" dirty="0">
                    <a:latin typeface="+mn-lt"/>
                  </a:rPr>
                  <a:t>Apply a reduction to the function of  </a:t>
                </a:r>
                <a14:m>
                  <m:oMath xmlns:m="http://schemas.openxmlformats.org/officeDocument/2006/math">
                    <m:r>
                      <m:rPr>
                        <m:sty m:val="p"/>
                      </m:rPr>
                      <a:rPr lang="en-AU" b="0" i="0" dirty="0" smtClean="0">
                        <a:latin typeface="Cambria Math" panose="02040503050406030204" pitchFamily="18" charset="0"/>
                      </a:rPr>
                      <m:t>k</m:t>
                    </m:r>
                    <m:r>
                      <a:rPr lang="en-AU" b="0" i="0" dirty="0" smtClean="0">
                        <a:latin typeface="Cambria Math" panose="02040503050406030204" pitchFamily="18" charset="0"/>
                      </a:rPr>
                      <m:t>=</m:t>
                    </m:r>
                    <m:f>
                      <m:fPr>
                        <m:ctrlPr>
                          <a:rPr lang="en-AU" i="1" dirty="0" smtClean="0">
                            <a:latin typeface="Cambria Math" panose="02040503050406030204" pitchFamily="18" charset="0"/>
                          </a:rPr>
                        </m:ctrlPr>
                      </m:fPr>
                      <m:num>
                        <m:r>
                          <a:rPr lang="en-AU" i="1" dirty="0" smtClean="0">
                            <a:latin typeface="Cambria Math" panose="02040503050406030204" pitchFamily="18" charset="0"/>
                          </a:rPr>
                          <m:t>1</m:t>
                        </m:r>
                      </m:num>
                      <m:den>
                        <m:r>
                          <a:rPr lang="en-AU" i="1" dirty="0" smtClean="0">
                            <a:latin typeface="Cambria Math" panose="02040503050406030204" pitchFamily="18" charset="0"/>
                          </a:rPr>
                          <m:t>2</m:t>
                        </m:r>
                      </m:den>
                    </m:f>
                  </m:oMath>
                </a14:m>
                <a:r>
                  <a:rPr lang="en-AU" dirty="0">
                    <a:latin typeface="+mn-lt"/>
                  </a:rPr>
                  <a:t> and sketch the transformed graph on the same set of axes.</a:t>
                </a:r>
              </a:p>
            </p:txBody>
          </p:sp>
        </mc:Choice>
        <mc:Fallback xmlns="">
          <p:sp>
            <p:nvSpPr>
              <p:cNvPr id="5" name="Text Placeholder 4">
                <a:extLst>
                  <a:ext uri="{FF2B5EF4-FFF2-40B4-BE49-F238E27FC236}">
                    <a16:creationId xmlns:a16="http://schemas.microsoft.com/office/drawing/2014/main" id="{393BFC5F-714A-E247-AD99-2B3611DD3153}"/>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327"/>
                </a:stretch>
              </a:blipFill>
            </p:spPr>
            <p:txBody>
              <a:bodyPr/>
              <a:lstStyle/>
              <a:p>
                <a:r>
                  <a:rPr lang="en-AU">
                    <a:noFill/>
                  </a:rPr>
                  <a:t> </a:t>
                </a:r>
              </a:p>
            </p:txBody>
          </p:sp>
        </mc:Fallback>
      </mc:AlternateContent>
      <p:pic>
        <p:nvPicPr>
          <p:cNvPr id="9" name="Picture 8" descr="The graph of y=sqrt(16-x^2). ">
            <a:extLst>
              <a:ext uri="{FF2B5EF4-FFF2-40B4-BE49-F238E27FC236}">
                <a16:creationId xmlns:a16="http://schemas.microsoft.com/office/drawing/2014/main" id="{17592EE1-2BE2-B65A-0906-25E98276D125}"/>
              </a:ext>
            </a:extLst>
          </p:cNvPr>
          <p:cNvPicPr>
            <a:picLocks noChangeAspect="1"/>
          </p:cNvPicPr>
          <p:nvPr/>
        </p:nvPicPr>
        <p:blipFill>
          <a:blip r:embed="rId3"/>
          <a:stretch>
            <a:fillRect/>
          </a:stretch>
        </p:blipFill>
        <p:spPr>
          <a:xfrm>
            <a:off x="3439892" y="2846529"/>
            <a:ext cx="5189203" cy="3849202"/>
          </a:xfrm>
          <a:prstGeom prst="rect">
            <a:avLst/>
          </a:prstGeom>
        </p:spPr>
      </p:pic>
      <p:pic>
        <p:nvPicPr>
          <p:cNvPr id="11" name="Picture 10" descr="The graph of y=sqrt(16-x^2) with the same graph dilated by a factor of 1/2. ">
            <a:extLst>
              <a:ext uri="{FF2B5EF4-FFF2-40B4-BE49-F238E27FC236}">
                <a16:creationId xmlns:a16="http://schemas.microsoft.com/office/drawing/2014/main" id="{06346940-60FC-5BF9-E857-50C10F79F013}"/>
              </a:ext>
            </a:extLst>
          </p:cNvPr>
          <p:cNvPicPr>
            <a:picLocks noChangeAspect="1"/>
          </p:cNvPicPr>
          <p:nvPr/>
        </p:nvPicPr>
        <p:blipFill>
          <a:blip r:embed="rId4"/>
          <a:stretch>
            <a:fillRect/>
          </a:stretch>
        </p:blipFill>
        <p:spPr>
          <a:xfrm>
            <a:off x="3439892" y="2846529"/>
            <a:ext cx="5189202" cy="3849202"/>
          </a:xfrm>
          <a:prstGeom prst="rect">
            <a:avLst/>
          </a:prstGeom>
        </p:spPr>
      </p:pic>
    </p:spTree>
    <p:extLst>
      <p:ext uri="{BB962C8B-B14F-4D97-AF65-F5344CB8AC3E}">
        <p14:creationId xmlns:p14="http://schemas.microsoft.com/office/powerpoint/2010/main" val="230691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Arial" panose="020B0604020202020204" pitchFamily="34" charset="0"/>
                <a:ea typeface="Calibri" panose="020F0502020204030204" pitchFamily="34" charset="0"/>
                <a:hlinkClick r:id="rId6"/>
              </a:rPr>
              <a:t>Mathematics Advanced 11–12 Syllabus</a:t>
            </a:r>
            <a:r>
              <a:rPr lang="en-AU" dirty="0">
                <a:effectLst/>
                <a:latin typeface="Arial" panose="020B0604020202020204" pitchFamily="34" charset="0"/>
                <a:ea typeface="Calibri" panose="020F0502020204030204" pitchFamily="34" charset="0"/>
              </a:rPr>
              <a:t> ©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7</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27A563-7A9A-421D-B829-2609421368E3}">
  <ds:schemaRefs>
    <ds:schemaRef ds:uri="http://schemas.microsoft.com/sharepoint/v3/contenttype/forms"/>
  </ds:schemaRefs>
</ds:datastoreItem>
</file>

<file path=customXml/itemProps2.xml><?xml version="1.0" encoding="utf-8"?>
<ds:datastoreItem xmlns:ds="http://schemas.openxmlformats.org/officeDocument/2006/customXml" ds:itemID="{E3E76218-B129-49DE-ACFC-BAB9D9414ACE}">
  <ds:schemaRefs>
    <ds:schemaRef ds:uri="http://purl.org/dc/elements/1.1/"/>
    <ds:schemaRef ds:uri="http://www.w3.org/XML/1998/namespace"/>
    <ds:schemaRef ds:uri="http://schemas.microsoft.com/office/infopath/2007/PartnerControls"/>
    <ds:schemaRef ds:uri="http://schemas.microsoft.com/office/2006/metadata/properties"/>
    <ds:schemaRef ds:uri="http://purl.org/dc/dcmitype/"/>
    <ds:schemaRef ds:uri="http://schemas.microsoft.com/office/2006/documentManagement/types"/>
    <ds:schemaRef ds:uri="98740c54-966f-451d-a76c-e38eb7fddd55"/>
    <ds:schemaRef ds:uri="http://schemas.openxmlformats.org/package/2006/metadata/core-properties"/>
    <ds:schemaRef ds:uri="094ce8ca-8c20-4eb0-bb23-b47a1c76b753"/>
    <ds:schemaRef ds:uri="http://purl.org/dc/terms/"/>
  </ds:schemaRefs>
</ds:datastoreItem>
</file>

<file path=customXml/itemProps3.xml><?xml version="1.0" encoding="utf-8"?>
<ds:datastoreItem xmlns:ds="http://schemas.openxmlformats.org/officeDocument/2006/customXml" ds:itemID="{9734D3C8-6885-4927-B6C6-14EAF1AA12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221</TotalTime>
  <Words>846</Words>
  <Application>Microsoft Office PowerPoint</Application>
  <PresentationFormat>Widescreen</PresentationFormat>
  <Paragraphs>62</Paragraphs>
  <Slides>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Cambria Math</vt:lpstr>
      <vt:lpstr>Public Sans</vt:lpstr>
      <vt:lpstr>Times New Roman</vt:lpstr>
      <vt:lpstr>Calibri</vt:lpstr>
      <vt:lpstr>Arial</vt:lpstr>
      <vt:lpstr>NSWG Corporate</vt:lpstr>
      <vt:lpstr>Dilations (enlargements and reductions)</vt:lpstr>
      <vt:lpstr>Learning intentions and success criteria</vt:lpstr>
      <vt:lpstr>Releasing responsibility</vt:lpstr>
      <vt:lpstr>Frayer</vt:lpstr>
      <vt:lpstr>Dilations (enlargements and reductions) (1)</vt:lpstr>
      <vt:lpstr>Dilations (enlargements and reductions) (2)</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 lesson 8 – Dilations (enlargements and reductions) – slide deck – Mathematics Advanced</dc:title>
  <dc:subject>mathematics; stage 6; unit 4</dc:subject>
  <dc:creator>NSW Department of Education</dc:creator>
  <cp:keywords>graph; transformation; mathematics; Unit 4 – graphing transformations</cp:keywords>
  <dcterms:created xsi:type="dcterms:W3CDTF">2025-01-17T00:15:23Z</dcterms:created>
  <dcterms:modified xsi:type="dcterms:W3CDTF">2025-10-20T04:10:04Z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y fmtid="{D5CDD505-2E9C-101B-9397-08002B2CF9AE}" pid="9" name="ContentTypeId">
    <vt:lpwstr>0x010100C6BC20BCFB223D4189F17F47419ECBA2</vt:lpwstr>
  </property>
  <property fmtid="{D5CDD505-2E9C-101B-9397-08002B2CF9AE}" pid="10" name="MediaServiceImageTags">
    <vt:lpwstr/>
  </property>
</Properties>
</file>