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handoutMasterIdLst>
    <p:handoutMasterId r:id="rId29"/>
  </p:handoutMasterIdLst>
  <p:sldIdLst>
    <p:sldId id="26505" r:id="rId5"/>
    <p:sldId id="26383" r:id="rId6"/>
    <p:sldId id="271" r:id="rId7"/>
    <p:sldId id="289" r:id="rId8"/>
    <p:sldId id="26523" r:id="rId9"/>
    <p:sldId id="26526" r:id="rId10"/>
    <p:sldId id="26506" r:id="rId11"/>
    <p:sldId id="26527" r:id="rId12"/>
    <p:sldId id="26507" r:id="rId13"/>
    <p:sldId id="26525" r:id="rId14"/>
    <p:sldId id="26508" r:id="rId15"/>
    <p:sldId id="26509" r:id="rId16"/>
    <p:sldId id="26512" r:id="rId17"/>
    <p:sldId id="26528" r:id="rId18"/>
    <p:sldId id="26529" r:id="rId19"/>
    <p:sldId id="26510" r:id="rId20"/>
    <p:sldId id="26511" r:id="rId21"/>
    <p:sldId id="26531" r:id="rId22"/>
    <p:sldId id="26532" r:id="rId23"/>
    <p:sldId id="26533" r:id="rId24"/>
    <p:sldId id="26530" r:id="rId25"/>
    <p:sldId id="360" r:id="rId26"/>
    <p:sldId id="361" r:id="rId27"/>
  </p:sldIdLst>
  <p:sldSz cx="12192000" cy="6858000"/>
  <p:notesSz cx="6858000" cy="9144000"/>
  <p:embeddedFontLst>
    <p:embeddedFont>
      <p:font typeface="Cambria Math" panose="02040503050406030204" pitchFamily="18" charset="0"/>
      <p:regular r:id="rId30"/>
    </p:embeddedFont>
    <p:embeddedFont>
      <p:font typeface="Public Sans" pitchFamily="2"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1948B-CA24-4B23-AC4C-138014857EAA}" v="1" dt="2026-05-12T01:16:59.52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1" d="100"/>
          <a:sy n="71" d="100"/>
        </p:scale>
        <p:origin x="72" y="36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1909A-AD4D-A6C3-FAF5-8D77E2967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4E906-5145-0241-7C5E-443AC70D0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044DF-B176-382B-87D0-55A2894CA0D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CE97B5E-FBFE-1BEA-5945-03979110F0F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9420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1844-EEB3-240F-5841-CC8C16CCD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73B5B-47D6-1BEB-2316-61B5A3E30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D5D74-7D26-9D05-F60B-5461365ECDB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9DD7B6C-5C20-C43D-BCF9-BEC3CC187DEB}"/>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67118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A7F8-EC85-7891-1527-9C4500AC6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B8CF9-20C4-4DFF-3EF9-D5E1B88C3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8C64C-CFEA-182D-CECF-3587143EFBA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19DB1AA-5CB2-2DDD-29A3-BB2B4B419953}"/>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62761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443C-886D-81B2-9812-516A3E89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EE861-2918-29A3-414A-284BA5357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4578E-65BD-D857-E9DC-173604F0481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446F706-6421-E3A7-C0FE-BA95E4BB5D56}"/>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17523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6113B-974A-C848-1690-38554CEFA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C1196-A6BA-493D-3748-05B3C3033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430D9-6082-4CB9-31ED-83D23C40D29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0C6B754-A846-250C-DDA3-2E407AF75F18}"/>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90957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F13F-F2EE-DEC0-0741-7EE1BC8EA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8C717-F36F-4190-FAA8-618EFE089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9A9BD-D45B-8149-950D-85F19E7644F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AFB15DE-2157-9406-5944-335AA24CF6D3}"/>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76525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0857-406F-D9CF-429F-621193A14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ED75D-A3BC-3BDA-55B2-45DF2E2E0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39D2F-F198-6195-0096-85E8C48F9E8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45CAE6C-F3C5-8412-1318-14466F3D034B}"/>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73159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5DB6-F58A-DB3B-78E1-09DBB25A4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4AF9C-E298-F0B2-78D6-B7D337078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4228A-2E16-7DD1-06C5-65411EC950D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F2BDBDF-1F9C-77FB-E801-5E4C0ED1B5FC}"/>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134666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Further circles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4 – graphing transformations</a:t>
            </a:r>
          </a:p>
        </p:txBody>
      </p:sp>
      <p:pic>
        <p:nvPicPr>
          <p:cNvPr id="4" name="Picture Placeholder 11">
            <a:extLst>
              <a:ext uri="{FF2B5EF4-FFF2-40B4-BE49-F238E27FC236}">
                <a16:creationId xmlns:a16="http://schemas.microsoft.com/office/drawing/2014/main" id="{4CC31349-A9B6-B251-EDB9-710A5E39B5A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6DA9C-3E09-94B7-1D44-CDB97819B3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047319-B64A-0E94-D7B2-8DBA1E0BA5BB}"/>
              </a:ext>
            </a:extLst>
          </p:cNvPr>
          <p:cNvSpPr>
            <a:spLocks noGrp="1"/>
          </p:cNvSpPr>
          <p:nvPr>
            <p:ph type="title"/>
          </p:nvPr>
        </p:nvSpPr>
        <p:spPr/>
        <p:txBody>
          <a:bodyPr/>
          <a:lstStyle/>
          <a:p>
            <a:r>
              <a:rPr lang="en-AU">
                <a:latin typeface="+mj-lt"/>
              </a:rPr>
              <a:t>Graphing circles (2)</a:t>
            </a:r>
          </a:p>
        </p:txBody>
      </p:sp>
      <p:sp>
        <p:nvSpPr>
          <p:cNvPr id="13" name="Text Placeholder 12">
            <a:extLst>
              <a:ext uri="{FF2B5EF4-FFF2-40B4-BE49-F238E27FC236}">
                <a16:creationId xmlns:a16="http://schemas.microsoft.com/office/drawing/2014/main" id="{88DB132D-E39A-B11E-67BD-21A8603A0BA8}"/>
              </a:ext>
            </a:extLst>
          </p:cNvPr>
          <p:cNvSpPr>
            <a:spLocks noGrp="1"/>
          </p:cNvSpPr>
          <p:nvPr>
            <p:ph type="body" sz="quarter" idx="18"/>
          </p:nvPr>
        </p:nvSpPr>
        <p:spPr>
          <a:xfrm>
            <a:off x="360000" y="982520"/>
            <a:ext cx="11483998" cy="356423"/>
          </a:xfrm>
        </p:spPr>
        <p:txBody>
          <a:bodyPr/>
          <a:lstStyle/>
          <a:p>
            <a:r>
              <a:rPr lang="en-AU">
                <a:latin typeface="+mj-lt"/>
              </a:rPr>
              <a:t>Your turn – 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3D0B359-67EB-DEE0-3A9A-9EFD74E981B7}"/>
                  </a:ext>
                </a:extLst>
              </p:cNvPr>
              <p:cNvSpPr>
                <a:spLocks noGrp="1"/>
              </p:cNvSpPr>
              <p:nvPr>
                <p:ph type="body" sz="quarter" idx="17"/>
              </p:nvPr>
            </p:nvSpPr>
            <p:spPr>
              <a:xfrm>
                <a:off x="360000" y="1567086"/>
                <a:ext cx="11484000" cy="3281361"/>
              </a:xfrm>
            </p:spPr>
            <p:txBody>
              <a:bodyPr/>
              <a:lstStyle/>
              <a:p>
                <a:r>
                  <a:rPr lang="en-AU">
                    <a:latin typeface="+mn-lt"/>
                  </a:rPr>
                  <a:t> Identify the centre and radius of the circle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a:latin typeface="+mn-lt"/>
                  </a:rPr>
                  <a:t> and sketch the circle. </a:t>
                </a:r>
              </a:p>
              <a:p>
                <a:endParaRPr lang="en-AU"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b="0" i="1" smtClean="0">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m:oMathPara>
                </a14:m>
                <a:endParaRPr lang="en-AU">
                  <a:latin typeface="+mn-lt"/>
                </a:endParaRPr>
              </a:p>
              <a:p>
                <a:r>
                  <a:rPr lang="en-AU">
                    <a:latin typeface="+mn-lt"/>
                  </a:rPr>
                  <a:t>Radius is 2</a:t>
                </a:r>
              </a:p>
              <a:p>
                <a:r>
                  <a:rPr lang="en-AU">
                    <a:latin typeface="+mn-lt"/>
                  </a:rPr>
                  <a:t>Centre at </a:t>
                </a:r>
                <a14:m>
                  <m:oMath xmlns:m="http://schemas.openxmlformats.org/officeDocument/2006/math">
                    <m:r>
                      <a:rPr lang="en-AU" b="0" i="1" smtClean="0">
                        <a:latin typeface="Cambria Math" panose="02040503050406030204" pitchFamily="18" charset="0"/>
                      </a:rPr>
                      <m:t>(−1, 2)</m:t>
                    </m:r>
                  </m:oMath>
                </a14:m>
                <a:endParaRPr lang="en-AU">
                  <a:latin typeface="+mn-lt"/>
                </a:endParaRPr>
              </a:p>
            </p:txBody>
          </p:sp>
        </mc:Choice>
        <mc:Fallback xmlns="">
          <p:sp>
            <p:nvSpPr>
              <p:cNvPr id="12" name="Text Placeholder 11">
                <a:extLst>
                  <a:ext uri="{FF2B5EF4-FFF2-40B4-BE49-F238E27FC236}">
                    <a16:creationId xmlns:a16="http://schemas.microsoft.com/office/drawing/2014/main" id="{C3D0B359-67EB-DEE0-3A9A-9EFD74E981B7}"/>
                  </a:ext>
                </a:extLst>
              </p:cNvPr>
              <p:cNvSpPr>
                <a:spLocks noGrp="1" noRot="1" noChangeAspect="1" noMove="1" noResize="1" noEditPoints="1" noAdjustHandles="1" noChangeArrowheads="1" noChangeShapeType="1" noTextEdit="1"/>
              </p:cNvSpPr>
              <p:nvPr>
                <p:ph type="body" sz="quarter" idx="17"/>
              </p:nvPr>
            </p:nvSpPr>
            <p:spPr>
              <a:xfrm>
                <a:off x="360000" y="1567086"/>
                <a:ext cx="11484000" cy="3281361"/>
              </a:xfrm>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A3E7BF4-5195-760D-8B33-99C7C95AC2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pic>
        <p:nvPicPr>
          <p:cNvPr id="5" name="Picture 4" descr="The graph of the circle (x+1)^2+(y-2)^2=4.">
            <a:extLst>
              <a:ext uri="{FF2B5EF4-FFF2-40B4-BE49-F238E27FC236}">
                <a16:creationId xmlns:a16="http://schemas.microsoft.com/office/drawing/2014/main" id="{053DC0CF-C2F9-9853-1428-B69B99CED531}"/>
              </a:ext>
            </a:extLst>
          </p:cNvPr>
          <p:cNvPicPr>
            <a:picLocks noChangeAspect="1"/>
          </p:cNvPicPr>
          <p:nvPr/>
        </p:nvPicPr>
        <p:blipFill>
          <a:blip r:embed="rId4"/>
          <a:stretch>
            <a:fillRect/>
          </a:stretch>
        </p:blipFill>
        <p:spPr>
          <a:xfrm>
            <a:off x="5354887" y="2340475"/>
            <a:ext cx="4616375" cy="4157525"/>
          </a:xfrm>
          <a:prstGeom prst="rect">
            <a:avLst/>
          </a:prstGeom>
        </p:spPr>
      </p:pic>
    </p:spTree>
    <p:extLst>
      <p:ext uri="{BB962C8B-B14F-4D97-AF65-F5344CB8AC3E}">
        <p14:creationId xmlns:p14="http://schemas.microsoft.com/office/powerpoint/2010/main" val="75963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Completing the square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0764000" cy="4807835"/>
              </a:xfrm>
            </p:spPr>
            <p:txBody>
              <a:bodyPr/>
              <a:lstStyle/>
              <a:p>
                <a:r>
                  <a:rPr lang="en-AU" dirty="0">
                    <a:latin typeface="+mn-lt"/>
                  </a:rPr>
                  <a:t>Find the centre and radius of the circle,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=0</m:t>
                    </m:r>
                  </m:oMath>
                </a14:m>
                <a:r>
                  <a:rPr lang="en-AU" dirty="0">
                    <a:latin typeface="+mn-lt"/>
                  </a:rPr>
                  <a:t>, by completing the square and then sketch the circle. </a:t>
                </a: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b="0" i="1" smtClean="0">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=0</m:t>
                      </m:r>
                    </m:oMath>
                  </m:oMathPara>
                </a14:m>
                <a:endParaRPr lang="en-AU" b="0"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solidFill>
                            <a:schemeClr val="tx2"/>
                          </a:solidFill>
                          <a:latin typeface="Cambria Math" panose="02040503050406030204" pitchFamily="18" charset="0"/>
                        </a:rPr>
                        <m:t>−9</m:t>
                      </m:r>
                      <m:r>
                        <a:rPr lang="en-AU" b="0" i="1" smtClean="0">
                          <a:latin typeface="Cambria Math" panose="02040503050406030204" pitchFamily="18" charset="0"/>
                        </a:rPr>
                        <m:t>=0</m:t>
                      </m:r>
                    </m:oMath>
                  </m:oMathPara>
                </a14:m>
                <a:endParaRPr lang="en-AU" dirty="0">
                  <a:latin typeface="+mn-lt"/>
                </a:endParaRP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−9=0</m:t>
                      </m:r>
                    </m:oMath>
                  </m:oMathPara>
                </a14:m>
                <a:endParaRPr lang="en-AU" b="0"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=9</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2</m:t>
                          </m:r>
                        </m:sup>
                      </m:sSup>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10764000" cy="4807835"/>
              </a:xfrm>
              <a:blipFill>
                <a:blip r:embed="rId3"/>
                <a:stretch>
                  <a:fillRect l="-1416"/>
                </a:stretch>
              </a:blipFill>
            </p:spPr>
            <p:txBody>
              <a:bodyPr/>
              <a:lstStyle/>
              <a:p>
                <a:r>
                  <a:rPr lang="en-AU">
                    <a:noFill/>
                  </a:rPr>
                  <a:t> </a:t>
                </a:r>
              </a:p>
            </p:txBody>
          </p:sp>
        </mc:Fallback>
      </mc:AlternateContent>
      <p:grpSp>
        <p:nvGrpSpPr>
          <p:cNvPr id="8" name="Group 7">
            <a:extLst>
              <a:ext uri="{FF2B5EF4-FFF2-40B4-BE49-F238E27FC236}">
                <a16:creationId xmlns:a16="http://schemas.microsoft.com/office/drawing/2014/main" id="{95E4A2AD-7ED0-7AC9-A5A9-C80514D5C773}"/>
              </a:ext>
              <a:ext uri="{C183D7F6-B498-43B3-948B-1728B52AA6E4}">
                <adec:decorative xmlns:adec="http://schemas.microsoft.com/office/drawing/2017/decorative" val="1"/>
              </a:ext>
            </a:extLst>
          </p:cNvPr>
          <p:cNvGrpSpPr/>
          <p:nvPr/>
        </p:nvGrpSpPr>
        <p:grpSpPr>
          <a:xfrm>
            <a:off x="194778" y="2812965"/>
            <a:ext cx="1881672" cy="1901745"/>
            <a:chOff x="194778" y="2812965"/>
            <a:chExt cx="1881672" cy="1901745"/>
          </a:xfrm>
        </p:grpSpPr>
        <p:sp>
          <p:nvSpPr>
            <p:cNvPr id="5" name="Rectangle 4">
              <a:extLst>
                <a:ext uri="{FF2B5EF4-FFF2-40B4-BE49-F238E27FC236}">
                  <a16:creationId xmlns:a16="http://schemas.microsoft.com/office/drawing/2014/main" id="{DDA5F5EA-4842-778E-BFD2-7CD79C3EBB98}"/>
                </a:ext>
                <a:ext uri="{C183D7F6-B498-43B3-948B-1728B52AA6E4}">
                  <adec:decorative xmlns:adec="http://schemas.microsoft.com/office/drawing/2017/decorative" val="1"/>
                </a:ext>
              </a:extLst>
            </p:cNvPr>
            <p:cNvSpPr/>
            <p:nvPr/>
          </p:nvSpPr>
          <p:spPr>
            <a:xfrm>
              <a:off x="644807" y="2812965"/>
              <a:ext cx="1431643"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CD8744C1-0645-0C02-46C3-1B0DB30FA8C5}"/>
                </a:ext>
                <a:ext uri="{C183D7F6-B498-43B3-948B-1728B52AA6E4}">
                  <adec:decorative xmlns:adec="http://schemas.microsoft.com/office/drawing/2017/decorative" val="1"/>
                </a:ext>
              </a:extLst>
            </p:cNvPr>
            <p:cNvSpPr/>
            <p:nvPr/>
          </p:nvSpPr>
          <p:spPr>
            <a:xfrm>
              <a:off x="194778" y="3556672"/>
              <a:ext cx="1528237"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A3A24E42-1592-C411-3414-D3FD6E777E4B}"/>
                </a:ext>
                <a:ext uri="{C183D7F6-B498-43B3-948B-1728B52AA6E4}">
                  <adec:decorative xmlns:adec="http://schemas.microsoft.com/office/drawing/2017/decorative" val="1"/>
                </a:ext>
              </a:extLst>
            </p:cNvPr>
            <p:cNvSpPr/>
            <p:nvPr/>
          </p:nvSpPr>
          <p:spPr>
            <a:xfrm>
              <a:off x="644807" y="4343411"/>
              <a:ext cx="1004696"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3689709" y="2776238"/>
                <a:ext cx="2714210" cy="694184"/>
              </a:xfrm>
              <a:prstGeom prst="wedgeRoundRectCallout">
                <a:avLst>
                  <a:gd name="adj1" fmla="val -65555"/>
                  <a:gd name="adj2" fmla="val -115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a gap left after the </a:t>
                </a:r>
                <a14:m>
                  <m:oMath xmlns:m="http://schemas.openxmlformats.org/officeDocument/2006/math">
                    <m:r>
                      <a:rPr lang="en-AU" sz="1800" b="0" i="1" smtClean="0">
                        <a:latin typeface="Cambria Math" panose="02040503050406030204" pitchFamily="18" charset="0"/>
                      </a:rPr>
                      <m:t>−6</m:t>
                    </m:r>
                    <m:r>
                      <a:rPr lang="en-AU" sz="1800" b="0" i="1" smtClean="0">
                        <a:latin typeface="Cambria Math" panose="02040503050406030204" pitchFamily="18" charset="0"/>
                      </a:rPr>
                      <m:t>𝑥</m:t>
                    </m:r>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3689709" y="2776238"/>
                <a:ext cx="2714210" cy="694184"/>
              </a:xfrm>
              <a:prstGeom prst="wedgeRoundRectCallout">
                <a:avLst>
                  <a:gd name="adj1" fmla="val -65555"/>
                  <a:gd name="adj2" fmla="val -11553"/>
                  <a:gd name="adj3" fmla="val 16667"/>
                </a:avLst>
              </a:prstGeom>
              <a:blipFill>
                <a:blip r:embed="rId4"/>
                <a:stretch>
                  <a:fillRect r="-1916" b="-948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AA72457D-3936-8E9A-9DF9-03F32CBBF49F}"/>
                  </a:ext>
                </a:extLst>
              </p:cNvPr>
              <p:cNvSpPr/>
              <p:nvPr/>
            </p:nvSpPr>
            <p:spPr>
              <a:xfrm>
                <a:off x="3689708" y="3864081"/>
                <a:ext cx="2714210" cy="958660"/>
              </a:xfrm>
              <a:prstGeom prst="wedgeRoundRectCallout">
                <a:avLst>
                  <a:gd name="adj1" fmla="val -68126"/>
                  <a:gd name="adj2" fmla="val -357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a:t>
                </a:r>
                <a14:m>
                  <m:oMath xmlns:m="http://schemas.openxmlformats.org/officeDocument/2006/math">
                    <m:r>
                      <a:rPr lang="en-AU" sz="1800" b="0" i="1" smtClean="0">
                        <a:latin typeface="Cambria Math" panose="02040503050406030204" pitchFamily="18" charset="0"/>
                      </a:rPr>
                      <m:t>+9</m:t>
                    </m:r>
                  </m:oMath>
                </a14:m>
                <a:r>
                  <a:rPr lang="en-AU" sz="1800" dirty="0"/>
                  <a:t> and </a:t>
                </a:r>
                <a14:m>
                  <m:oMath xmlns:m="http://schemas.openxmlformats.org/officeDocument/2006/math">
                    <m:r>
                      <a:rPr lang="en-AU" sz="1800" b="0" i="1" smtClean="0">
                        <a:latin typeface="Cambria Math" panose="02040503050406030204" pitchFamily="18" charset="0"/>
                      </a:rPr>
                      <m:t>−9</m:t>
                    </m:r>
                  </m:oMath>
                </a14:m>
                <a:r>
                  <a:rPr lang="en-AU" sz="1800" dirty="0"/>
                  <a:t> introduced in this line of working?</a:t>
                </a:r>
              </a:p>
            </p:txBody>
          </p:sp>
        </mc:Choice>
        <mc:Fallback xmlns="">
          <p:sp>
            <p:nvSpPr>
              <p:cNvPr id="18" name="Speech Bubble: Rectangle with Corners Rounded 17">
                <a:extLst>
                  <a:ext uri="{FF2B5EF4-FFF2-40B4-BE49-F238E27FC236}">
                    <a16:creationId xmlns:a16="http://schemas.microsoft.com/office/drawing/2014/main" id="{AA72457D-3936-8E9A-9DF9-03F32CBBF49F}"/>
                  </a:ext>
                </a:extLst>
              </p:cNvPr>
              <p:cNvSpPr>
                <a:spLocks noRot="1" noChangeAspect="1" noMove="1" noResize="1" noEditPoints="1" noAdjustHandles="1" noChangeArrowheads="1" noChangeShapeType="1" noTextEdit="1"/>
              </p:cNvSpPr>
              <p:nvPr/>
            </p:nvSpPr>
            <p:spPr>
              <a:xfrm>
                <a:off x="3689708" y="3864081"/>
                <a:ext cx="2714210" cy="958660"/>
              </a:xfrm>
              <a:prstGeom prst="wedgeRoundRectCallout">
                <a:avLst>
                  <a:gd name="adj1" fmla="val -68126"/>
                  <a:gd name="adj2" fmla="val -35751"/>
                  <a:gd name="adj3" fmla="val 16667"/>
                </a:avLst>
              </a:prstGeom>
              <a:blipFill>
                <a:blip r:embed="rId5"/>
                <a:stretch>
                  <a:fillRect t="-629" r="-1313" b="-7547"/>
                </a:stretch>
              </a:blipFill>
            </p:spPr>
            <p:txBody>
              <a:bodyPr/>
              <a:lstStyle/>
              <a:p>
                <a:r>
                  <a:rPr lang="en-AU">
                    <a:noFill/>
                  </a:rPr>
                  <a:t> </a:t>
                </a:r>
              </a:p>
            </p:txBody>
          </p:sp>
        </mc:Fallback>
      </mc:AlternateContent>
      <p:sp>
        <p:nvSpPr>
          <p:cNvPr id="19" name="Speech Bubble: Rectangle with Corners Rounded 18">
            <a:extLst>
              <a:ext uri="{FF2B5EF4-FFF2-40B4-BE49-F238E27FC236}">
                <a16:creationId xmlns:a16="http://schemas.microsoft.com/office/drawing/2014/main" id="{BC7CBF87-A2D9-8EE5-6A78-D985F5AFC7DB}"/>
              </a:ext>
            </a:extLst>
          </p:cNvPr>
          <p:cNvSpPr/>
          <p:nvPr/>
        </p:nvSpPr>
        <p:spPr>
          <a:xfrm>
            <a:off x="3689708" y="5152278"/>
            <a:ext cx="2714210" cy="1126093"/>
          </a:xfrm>
          <a:prstGeom prst="wedgeRoundRectCallout">
            <a:avLst>
              <a:gd name="adj1" fmla="val -61562"/>
              <a:gd name="adj2" fmla="val 112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Which graphical features can be found from this equation in its current format?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B2893E4-A872-E407-B7BB-862C7A12A0FC}"/>
                  </a:ext>
                </a:extLst>
              </p:cNvPr>
              <p:cNvSpPr txBox="1"/>
              <p:nvPr/>
            </p:nvSpPr>
            <p:spPr>
              <a:xfrm>
                <a:off x="6756449" y="5418901"/>
                <a:ext cx="2104003" cy="707886"/>
              </a:xfrm>
              <a:prstGeom prst="rect">
                <a:avLst/>
              </a:prstGeom>
              <a:noFill/>
            </p:spPr>
            <p:txBody>
              <a:bodyPr wrap="square">
                <a:spAutoFit/>
              </a:bodyPr>
              <a:lstStyle/>
              <a:p>
                <a:r>
                  <a:rPr lang="en-AU" sz="2000" dirty="0"/>
                  <a:t>Radius is 3</a:t>
                </a:r>
              </a:p>
              <a:p>
                <a:r>
                  <a:rPr lang="en-AU" sz="2000" dirty="0"/>
                  <a:t>Centre at </a:t>
                </a:r>
                <a14:m>
                  <m:oMath xmlns:m="http://schemas.openxmlformats.org/officeDocument/2006/math">
                    <m:r>
                      <a:rPr lang="en-AU" sz="2000" b="0" i="1" smtClean="0">
                        <a:latin typeface="Cambria Math" panose="02040503050406030204" pitchFamily="18" charset="0"/>
                      </a:rPr>
                      <m:t>(3, 0)</m:t>
                    </m:r>
                  </m:oMath>
                </a14:m>
                <a:endParaRPr lang="en-AU" sz="2000" dirty="0"/>
              </a:p>
            </p:txBody>
          </p:sp>
        </mc:Choice>
        <mc:Fallback xmlns="">
          <p:sp>
            <p:nvSpPr>
              <p:cNvPr id="11" name="TextBox 10">
                <a:extLst>
                  <a:ext uri="{FF2B5EF4-FFF2-40B4-BE49-F238E27FC236}">
                    <a16:creationId xmlns:a16="http://schemas.microsoft.com/office/drawing/2014/main" id="{AB2893E4-A872-E407-B7BB-862C7A12A0FC}"/>
                  </a:ext>
                </a:extLst>
              </p:cNvPr>
              <p:cNvSpPr txBox="1">
                <a:spLocks noRot="1" noChangeAspect="1" noMove="1" noResize="1" noEditPoints="1" noAdjustHandles="1" noChangeArrowheads="1" noChangeShapeType="1" noTextEdit="1"/>
              </p:cNvSpPr>
              <p:nvPr/>
            </p:nvSpPr>
            <p:spPr>
              <a:xfrm>
                <a:off x="6756449" y="5418901"/>
                <a:ext cx="2104003" cy="707886"/>
              </a:xfrm>
              <a:prstGeom prst="rect">
                <a:avLst/>
              </a:prstGeom>
              <a:blipFill>
                <a:blip r:embed="rId8"/>
                <a:stretch>
                  <a:fillRect l="-2899" t="-4310" b="-15517"/>
                </a:stretch>
              </a:blipFill>
            </p:spPr>
            <p:txBody>
              <a:bodyPr/>
              <a:lstStyle/>
              <a:p>
                <a:r>
                  <a:rPr lang="en-AU">
                    <a:noFill/>
                  </a:rPr>
                  <a:t> </a:t>
                </a:r>
              </a:p>
            </p:txBody>
          </p:sp>
        </mc:Fallback>
      </mc:AlternateContent>
      <p:pic>
        <p:nvPicPr>
          <p:cNvPr id="17" name="Picture 16" descr="The graph of the circle x^2-6x+y^2=0.">
            <a:extLst>
              <a:ext uri="{FF2B5EF4-FFF2-40B4-BE49-F238E27FC236}">
                <a16:creationId xmlns:a16="http://schemas.microsoft.com/office/drawing/2014/main" id="{43B82EE2-B537-7CB1-05D1-0328335FF17A}"/>
              </a:ext>
            </a:extLst>
          </p:cNvPr>
          <p:cNvPicPr>
            <a:picLocks noChangeAspect="1"/>
          </p:cNvPicPr>
          <p:nvPr/>
        </p:nvPicPr>
        <p:blipFill>
          <a:blip r:embed="rId9"/>
          <a:stretch>
            <a:fillRect/>
          </a:stretch>
        </p:blipFill>
        <p:spPr>
          <a:xfrm>
            <a:off x="7180719" y="2347853"/>
            <a:ext cx="4651281" cy="4097607"/>
          </a:xfrm>
          <a:prstGeom prst="rect">
            <a:avLst/>
          </a:prstGeom>
        </p:spPr>
      </p:pic>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Completing the square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4091156B-673F-0E8E-6F0F-C4D62DCE9321}"/>
                  </a:ext>
                </a:extLst>
              </p:cNvPr>
              <p:cNvSpPr txBox="1">
                <a:spLocks/>
              </p:cNvSpPr>
              <p:nvPr/>
            </p:nvSpPr>
            <p:spPr>
              <a:xfrm>
                <a:off x="360000" y="1567086"/>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Find the centre and radius of the circle, </a:t>
                </a:r>
                <a14:m>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𝑦</m:t>
                        </m:r>
                      </m:e>
                      <m:sup>
                        <m:r>
                          <a:rPr lang="en-AU"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𝑦</m:t>
                    </m:r>
                    <m:r>
                      <a:rPr lang="en-AU" i="1" smtClean="0">
                        <a:latin typeface="Cambria Math" panose="02040503050406030204" pitchFamily="18" charset="0"/>
                      </a:rPr>
                      <m:t>=</m:t>
                    </m:r>
                    <m:r>
                      <a:rPr lang="en-AU" b="0" i="1" smtClean="0">
                        <a:latin typeface="Cambria Math" panose="02040503050406030204" pitchFamily="18" charset="0"/>
                      </a:rPr>
                      <m:t>9</m:t>
                    </m:r>
                  </m:oMath>
                </a14:m>
                <a:r>
                  <a:rPr lang="en-AU" dirty="0">
                    <a:latin typeface="+mn-lt"/>
                  </a:rPr>
                  <a:t>, by completing the square and then sketch the circle. </a:t>
                </a: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i="1" smtClean="0">
                              <a:latin typeface="Cambria Math" panose="02040503050406030204" pitchFamily="18" charset="0"/>
                            </a:rPr>
                          </m:ctrlPr>
                        </m:boxPr>
                        <m:e>
                          <m:r>
                            <a:rPr lang="en-AU" b="0" i="1" smtClean="0">
                              <a:latin typeface="Cambria Math" panose="02040503050406030204" pitchFamily="18" charset="0"/>
                            </a:rPr>
                            <m:t>□</m:t>
                          </m:r>
                        </m:e>
                      </m:box>
                      <m:r>
                        <a:rPr lang="en-AU" i="1" smtClean="0">
                          <a:latin typeface="Cambria Math" panose="02040503050406030204" pitchFamily="18" charset="0"/>
                        </a:rPr>
                        <m:t>=</m:t>
                      </m:r>
                      <m:r>
                        <a:rPr lang="en-AU" b="0" i="1" smtClean="0">
                          <a:latin typeface="Cambria Math" panose="02040503050406030204" pitchFamily="18" charset="0"/>
                        </a:rPr>
                        <m:t>9</m:t>
                      </m:r>
                    </m:oMath>
                  </m:oMathPara>
                </a14:m>
                <a:endParaRPr lang="en-AU"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𝑦</m:t>
                      </m:r>
                      <m:r>
                        <a:rPr lang="en-AU"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16</m:t>
                      </m:r>
                      <m:r>
                        <a:rPr lang="en-AU"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16</m:t>
                      </m:r>
                      <m:r>
                        <a:rPr lang="en-AU" i="1" smtClean="0">
                          <a:latin typeface="Cambria Math" panose="02040503050406030204" pitchFamily="18" charset="0"/>
                        </a:rPr>
                        <m:t>=</m:t>
                      </m:r>
                      <m:r>
                        <a:rPr lang="en-AU" b="0" i="1" smtClean="0">
                          <a:latin typeface="Cambria Math" panose="02040503050406030204" pitchFamily="18" charset="0"/>
                        </a:rPr>
                        <m:t>9</m:t>
                      </m:r>
                    </m:oMath>
                  </m:oMathPara>
                </a14:m>
                <a:endParaRPr lang="en-AU" dirty="0">
                  <a:latin typeface="+mn-lt"/>
                </a:endParaRP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16</m:t>
                      </m:r>
                      <m:r>
                        <a:rPr lang="en-AU" i="1" smtClean="0">
                          <a:latin typeface="Cambria Math" panose="02040503050406030204" pitchFamily="18" charset="0"/>
                        </a:rPr>
                        <m:t>=</m:t>
                      </m:r>
                      <m:r>
                        <a:rPr lang="en-AU" b="0" i="1" smtClean="0">
                          <a:latin typeface="Cambria Math" panose="02040503050406030204" pitchFamily="18" charset="0"/>
                        </a:rPr>
                        <m:t>9</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+4)</m:t>
                          </m:r>
                        </m:e>
                        <m:sup>
                          <m:r>
                            <a:rPr lang="en-AU"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25</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b="0" i="1" smtClean="0">
                              <a:latin typeface="Cambria Math" panose="02040503050406030204" pitchFamily="18" charset="0"/>
                            </a:rPr>
                            <m:t>5</m:t>
                          </m:r>
                        </m:e>
                        <m:sup>
                          <m:r>
                            <a:rPr lang="en-AU" i="1" smtClean="0">
                              <a:latin typeface="Cambria Math" panose="02040503050406030204" pitchFamily="18" charset="0"/>
                            </a:rPr>
                            <m:t>2</m:t>
                          </m:r>
                        </m:sup>
                      </m:sSup>
                    </m:oMath>
                  </m:oMathPara>
                </a14:m>
                <a:endParaRPr lang="en-AU" dirty="0">
                  <a:latin typeface="+mn-lt"/>
                </a:endParaRPr>
              </a:p>
            </p:txBody>
          </p:sp>
        </mc:Choice>
        <mc:Fallback xmlns="">
          <p:sp>
            <p:nvSpPr>
              <p:cNvPr id="6" name="Text Placeholder 11">
                <a:extLst>
                  <a:ext uri="{FF2B5EF4-FFF2-40B4-BE49-F238E27FC236}">
                    <a16:creationId xmlns:a16="http://schemas.microsoft.com/office/drawing/2014/main" id="{4091156B-673F-0E8E-6F0F-C4D62DCE9321}"/>
                  </a:ext>
                </a:extLst>
              </p:cNvPr>
              <p:cNvSpPr txBox="1">
                <a:spLocks noRot="1" noChangeAspect="1" noMove="1" noResize="1" noEditPoints="1" noAdjustHandles="1" noChangeArrowheads="1" noChangeShapeType="1" noTextEdit="1"/>
              </p:cNvSpPr>
              <p:nvPr/>
            </p:nvSpPr>
            <p:spPr>
              <a:xfrm>
                <a:off x="360000" y="1567086"/>
                <a:ext cx="11484000" cy="4807835"/>
              </a:xfrm>
              <a:prstGeom prst="rect">
                <a:avLst/>
              </a:prstGeom>
              <a:blipFill>
                <a:blip r:embed="rId2"/>
                <a:stretch>
                  <a:fillRect l="-1327"/>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C9B096BC-4AE1-B72D-9A5C-281E67455A05}"/>
              </a:ext>
              <a:ext uri="{C183D7F6-B498-43B3-948B-1728B52AA6E4}">
                <adec:decorative xmlns:adec="http://schemas.microsoft.com/office/drawing/2017/decorative" val="1"/>
              </a:ext>
            </a:extLst>
          </p:cNvPr>
          <p:cNvSpPr/>
          <p:nvPr/>
        </p:nvSpPr>
        <p:spPr>
          <a:xfrm>
            <a:off x="1235010" y="2814416"/>
            <a:ext cx="1422466"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918C659-E1D0-3A70-5727-96442DE7C4A2}"/>
              </a:ext>
              <a:ext uri="{C183D7F6-B498-43B3-948B-1728B52AA6E4}">
                <adec:decorative xmlns:adec="http://schemas.microsoft.com/office/drawing/2017/decorative" val="1"/>
              </a:ext>
            </a:extLst>
          </p:cNvPr>
          <p:cNvSpPr/>
          <p:nvPr/>
        </p:nvSpPr>
        <p:spPr>
          <a:xfrm>
            <a:off x="885384" y="3617111"/>
            <a:ext cx="1528237"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7BD6C56-E862-CF09-F4B2-16B13C4EFDF5}"/>
              </a:ext>
              <a:ext uri="{C183D7F6-B498-43B3-948B-1728B52AA6E4}">
                <adec:decorative xmlns:adec="http://schemas.microsoft.com/office/drawing/2017/decorative" val="1"/>
              </a:ext>
            </a:extLst>
          </p:cNvPr>
          <p:cNvSpPr/>
          <p:nvPr/>
        </p:nvSpPr>
        <p:spPr>
          <a:xfrm>
            <a:off x="1235009" y="4343144"/>
            <a:ext cx="1004696"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34DBD21-69A3-C064-F737-C98469C35141}"/>
                  </a:ext>
                </a:extLst>
              </p:cNvPr>
              <p:cNvSpPr txBox="1"/>
              <p:nvPr/>
            </p:nvSpPr>
            <p:spPr>
              <a:xfrm>
                <a:off x="4743239" y="2658451"/>
                <a:ext cx="2104003" cy="958660"/>
              </a:xfrm>
              <a:prstGeom prst="rect">
                <a:avLst/>
              </a:prstGeom>
              <a:noFill/>
            </p:spPr>
            <p:txBody>
              <a:bodyPr wrap="square">
                <a:spAutoFit/>
              </a:bodyPr>
              <a:lstStyle/>
              <a:p>
                <a:pPr>
                  <a:lnSpc>
                    <a:spcPct val="150000"/>
                  </a:lnSpc>
                </a:pPr>
                <a:r>
                  <a:rPr lang="en-AU" sz="2000" dirty="0"/>
                  <a:t>Radius is 5</a:t>
                </a:r>
              </a:p>
              <a:p>
                <a:pPr>
                  <a:lnSpc>
                    <a:spcPct val="150000"/>
                  </a:lnSpc>
                </a:pPr>
                <a:r>
                  <a:rPr lang="en-AU" sz="2000" dirty="0"/>
                  <a:t>Centre at </a:t>
                </a:r>
                <a14:m>
                  <m:oMath xmlns:m="http://schemas.openxmlformats.org/officeDocument/2006/math">
                    <m:r>
                      <a:rPr lang="en-AU" sz="2000" b="0" i="1" smtClean="0">
                        <a:latin typeface="Cambria Math" panose="02040503050406030204" pitchFamily="18" charset="0"/>
                      </a:rPr>
                      <m:t>(0, −4)</m:t>
                    </m:r>
                  </m:oMath>
                </a14:m>
                <a:endParaRPr lang="en-AU" sz="2000" dirty="0"/>
              </a:p>
            </p:txBody>
          </p:sp>
        </mc:Choice>
        <mc:Fallback xmlns="">
          <p:sp>
            <p:nvSpPr>
              <p:cNvPr id="7" name="TextBox 6">
                <a:extLst>
                  <a:ext uri="{FF2B5EF4-FFF2-40B4-BE49-F238E27FC236}">
                    <a16:creationId xmlns:a16="http://schemas.microsoft.com/office/drawing/2014/main" id="{C34DBD21-69A3-C064-F737-C98469C35141}"/>
                  </a:ext>
                </a:extLst>
              </p:cNvPr>
              <p:cNvSpPr txBox="1">
                <a:spLocks noRot="1" noChangeAspect="1" noMove="1" noResize="1" noEditPoints="1" noAdjustHandles="1" noChangeArrowheads="1" noChangeShapeType="1" noTextEdit="1"/>
              </p:cNvSpPr>
              <p:nvPr/>
            </p:nvSpPr>
            <p:spPr>
              <a:xfrm>
                <a:off x="4743239" y="2658451"/>
                <a:ext cx="2104003" cy="958660"/>
              </a:xfrm>
              <a:prstGeom prst="rect">
                <a:avLst/>
              </a:prstGeom>
              <a:blipFill>
                <a:blip r:embed="rId3"/>
                <a:stretch>
                  <a:fillRect l="-2899" b="-10828"/>
                </a:stretch>
              </a:blipFill>
            </p:spPr>
            <p:txBody>
              <a:bodyPr/>
              <a:lstStyle/>
              <a:p>
                <a:r>
                  <a:rPr lang="en-AU">
                    <a:noFill/>
                  </a:rPr>
                  <a:t> </a:t>
                </a:r>
              </a:p>
            </p:txBody>
          </p:sp>
        </mc:Fallback>
      </mc:AlternateContent>
      <p:pic>
        <p:nvPicPr>
          <p:cNvPr id="14" name="Picture 13" descr="The graph of the circle x^2+y^2+8y=9.">
            <a:extLst>
              <a:ext uri="{FF2B5EF4-FFF2-40B4-BE49-F238E27FC236}">
                <a16:creationId xmlns:a16="http://schemas.microsoft.com/office/drawing/2014/main" id="{8D36E0A7-C742-A9CE-8F22-B2F7777AED9C}"/>
              </a:ext>
            </a:extLst>
          </p:cNvPr>
          <p:cNvPicPr>
            <a:picLocks noChangeAspect="1"/>
          </p:cNvPicPr>
          <p:nvPr/>
        </p:nvPicPr>
        <p:blipFill>
          <a:blip r:embed="rId4"/>
          <a:stretch>
            <a:fillRect/>
          </a:stretch>
        </p:blipFill>
        <p:spPr>
          <a:xfrm>
            <a:off x="7196867" y="1962163"/>
            <a:ext cx="4489672" cy="4593918"/>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9AF0-8A66-26AA-AD9A-AD99FBA5D3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B1F8C5-21E8-BC16-D7AE-C769922526F5}"/>
              </a:ext>
            </a:extLst>
          </p:cNvPr>
          <p:cNvSpPr>
            <a:spLocks noGrp="1"/>
          </p:cNvSpPr>
          <p:nvPr>
            <p:ph type="title"/>
          </p:nvPr>
        </p:nvSpPr>
        <p:spPr/>
        <p:txBody>
          <a:bodyPr/>
          <a:lstStyle/>
          <a:p>
            <a:r>
              <a:rPr lang="en-AU">
                <a:latin typeface="+mj-lt"/>
              </a:rPr>
              <a:t>Completing the square (3)</a:t>
            </a:r>
          </a:p>
        </p:txBody>
      </p:sp>
      <p:sp>
        <p:nvSpPr>
          <p:cNvPr id="13" name="Text Placeholder 12">
            <a:extLst>
              <a:ext uri="{FF2B5EF4-FFF2-40B4-BE49-F238E27FC236}">
                <a16:creationId xmlns:a16="http://schemas.microsoft.com/office/drawing/2014/main" id="{EDC87DA4-E807-FE76-5E5E-CF2763E54E98}"/>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8395719D-D5F3-1449-CE7D-2DECAF25D03C}"/>
                  </a:ext>
                </a:extLst>
              </p:cNvPr>
              <p:cNvSpPr>
                <a:spLocks noGrp="1"/>
              </p:cNvSpPr>
              <p:nvPr>
                <p:ph type="body" sz="quarter" idx="17"/>
              </p:nvPr>
            </p:nvSpPr>
            <p:spPr/>
            <p:txBody>
              <a:bodyPr/>
              <a:lstStyle/>
              <a:p>
                <a:r>
                  <a:rPr lang="en-AU" dirty="0">
                    <a:latin typeface="+mn-lt"/>
                  </a:rPr>
                  <a:t>Find the centre and radius of the circle,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+6</m:t>
                    </m:r>
                    <m:r>
                      <a:rPr lang="en-AU" b="0" i="1" smtClean="0">
                        <a:latin typeface="Cambria Math" panose="02040503050406030204" pitchFamily="18" charset="0"/>
                      </a:rPr>
                      <m:t>𝑦</m:t>
                    </m:r>
                    <m:r>
                      <a:rPr lang="en-AU" b="0" i="1" smtClean="0">
                        <a:latin typeface="Cambria Math" panose="02040503050406030204" pitchFamily="18" charset="0"/>
                      </a:rPr>
                      <m:t>−5=0</m:t>
                    </m:r>
                  </m:oMath>
                </a14:m>
                <a:r>
                  <a:rPr lang="en-AU" dirty="0">
                    <a:latin typeface="+mn-lt"/>
                  </a:rPr>
                  <a:t>, by completing the square and then sketch the circle. </a:t>
                </a: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b="0" i="1" smtClean="0">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−5=0</m:t>
                      </m:r>
                    </m:oMath>
                  </m:oMathPara>
                </a14:m>
                <a:endParaRPr lang="en-AU" b="0"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+4</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+9</m:t>
                      </m:r>
                      <m:r>
                        <a:rPr lang="en-AU" b="0" i="1" smtClean="0">
                          <a:latin typeface="Cambria Math" panose="02040503050406030204" pitchFamily="18" charset="0"/>
                        </a:rPr>
                        <m:t>−5</m:t>
                      </m:r>
                      <m:r>
                        <a:rPr lang="en-AU" b="0" i="1" smtClean="0">
                          <a:solidFill>
                            <a:schemeClr val="tx2"/>
                          </a:solidFill>
                          <a:latin typeface="Cambria Math" panose="02040503050406030204" pitchFamily="18" charset="0"/>
                        </a:rPr>
                        <m:t>−4−9</m:t>
                      </m:r>
                      <m:r>
                        <a:rPr lang="en-AU" b="0" i="1" smtClean="0">
                          <a:latin typeface="Cambria Math" panose="02040503050406030204" pitchFamily="18" charset="0"/>
                        </a:rPr>
                        <m:t>=0</m:t>
                      </m:r>
                    </m:oMath>
                  </m:oMathPara>
                </a14:m>
                <a:endParaRPr lang="en-AU" dirty="0">
                  <a:latin typeface="+mn-lt"/>
                </a:endParaRPr>
              </a:p>
              <a:p>
                <a:pPr marL="3556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−16=0</m:t>
                      </m:r>
                    </m:oMath>
                  </m:oMathPara>
                </a14:m>
                <a:endParaRPr lang="en-AU" b="0"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=16</m:t>
                      </m:r>
                    </m:oMath>
                  </m:oMathPara>
                </a14:m>
                <a:endParaRPr lang="en-AU" dirty="0">
                  <a:latin typeface="+mn-lt"/>
                </a:endParaRPr>
              </a:p>
              <a:p>
                <a:pPr marL="8064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8395719D-D5F3-1449-CE7D-2DECAF25D03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486"/>
                </a:stretch>
              </a:blipFill>
            </p:spPr>
            <p:txBody>
              <a:bodyPr/>
              <a:lstStyle/>
              <a:p>
                <a:r>
                  <a:rPr lang="en-AU">
                    <a:noFill/>
                  </a:rPr>
                  <a:t> </a:t>
                </a:r>
              </a:p>
            </p:txBody>
          </p:sp>
        </mc:Fallback>
      </mc:AlternateContent>
      <p:sp>
        <p:nvSpPr>
          <p:cNvPr id="20" name="Speech Bubble: Rectangle with Corners Rounded 19">
            <a:extLst>
              <a:ext uri="{FF2B5EF4-FFF2-40B4-BE49-F238E27FC236}">
                <a16:creationId xmlns:a16="http://schemas.microsoft.com/office/drawing/2014/main" id="{6CB35C36-93B9-AE51-A92C-28408C108F54}"/>
              </a:ext>
            </a:extLst>
          </p:cNvPr>
          <p:cNvSpPr/>
          <p:nvPr/>
        </p:nvSpPr>
        <p:spPr>
          <a:xfrm>
            <a:off x="2331239" y="2037469"/>
            <a:ext cx="3653708" cy="447720"/>
          </a:xfrm>
          <a:prstGeom prst="wedgeRoundRectCallout">
            <a:avLst>
              <a:gd name="adj1" fmla="val -49053"/>
              <a:gd name="adj2" fmla="val 950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were the terms rearranged?</a:t>
            </a:r>
          </a:p>
        </p:txBody>
      </p:sp>
      <p:grpSp>
        <p:nvGrpSpPr>
          <p:cNvPr id="2" name="Group 1">
            <a:extLst>
              <a:ext uri="{FF2B5EF4-FFF2-40B4-BE49-F238E27FC236}">
                <a16:creationId xmlns:a16="http://schemas.microsoft.com/office/drawing/2014/main" id="{23EF37D7-2FAB-0EBE-B83D-DA6886695C0C}"/>
              </a:ext>
              <a:ext uri="{C183D7F6-B498-43B3-948B-1728B52AA6E4}">
                <adec:decorative xmlns:adec="http://schemas.microsoft.com/office/drawing/2017/decorative" val="1"/>
              </a:ext>
            </a:extLst>
          </p:cNvPr>
          <p:cNvGrpSpPr/>
          <p:nvPr/>
        </p:nvGrpSpPr>
        <p:grpSpPr>
          <a:xfrm>
            <a:off x="348000" y="2804517"/>
            <a:ext cx="3377077" cy="1914845"/>
            <a:chOff x="348000" y="2804517"/>
            <a:chExt cx="3377077" cy="1914845"/>
          </a:xfrm>
        </p:grpSpPr>
        <p:sp>
          <p:nvSpPr>
            <p:cNvPr id="5" name="Rectangle 4">
              <a:extLst>
                <a:ext uri="{FF2B5EF4-FFF2-40B4-BE49-F238E27FC236}">
                  <a16:creationId xmlns:a16="http://schemas.microsoft.com/office/drawing/2014/main" id="{393364EC-0AB3-D9C5-BC76-EF63471CFC3E}"/>
                </a:ext>
                <a:ext uri="{C183D7F6-B498-43B3-948B-1728B52AA6E4}">
                  <adec:decorative xmlns:adec="http://schemas.microsoft.com/office/drawing/2017/decorative" val="1"/>
                </a:ext>
              </a:extLst>
            </p:cNvPr>
            <p:cNvSpPr/>
            <p:nvPr/>
          </p:nvSpPr>
          <p:spPr>
            <a:xfrm>
              <a:off x="564503" y="2804517"/>
              <a:ext cx="1528237"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63D1463-5666-FA6E-A3AF-BA151F8B0AD7}"/>
                </a:ext>
                <a:ext uri="{C183D7F6-B498-43B3-948B-1728B52AA6E4}">
                  <adec:decorative xmlns:adec="http://schemas.microsoft.com/office/drawing/2017/decorative" val="1"/>
                </a:ext>
              </a:extLst>
            </p:cNvPr>
            <p:cNvSpPr/>
            <p:nvPr/>
          </p:nvSpPr>
          <p:spPr>
            <a:xfrm>
              <a:off x="2302665" y="2804517"/>
              <a:ext cx="1422412" cy="371299"/>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4DC1D71-8184-48B1-A65B-1F76D2E74F37}"/>
                </a:ext>
                <a:ext uri="{C183D7F6-B498-43B3-948B-1728B52AA6E4}">
                  <adec:decorative xmlns:adec="http://schemas.microsoft.com/office/drawing/2017/decorative" val="1"/>
                </a:ext>
              </a:extLst>
            </p:cNvPr>
            <p:cNvSpPr/>
            <p:nvPr/>
          </p:nvSpPr>
          <p:spPr>
            <a:xfrm>
              <a:off x="348000" y="3583324"/>
              <a:ext cx="1336198"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BB1FD3B6-1F0F-3678-9729-0D08931D0AD5}"/>
                </a:ext>
                <a:ext uri="{C183D7F6-B498-43B3-948B-1728B52AA6E4}">
                  <adec:decorative xmlns:adec="http://schemas.microsoft.com/office/drawing/2017/decorative" val="1"/>
                </a:ext>
              </a:extLst>
            </p:cNvPr>
            <p:cNvSpPr/>
            <p:nvPr/>
          </p:nvSpPr>
          <p:spPr>
            <a:xfrm>
              <a:off x="1884597" y="3583324"/>
              <a:ext cx="1440000" cy="371299"/>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3B94B925-792A-DE96-107E-91732F888E85}"/>
                </a:ext>
                <a:ext uri="{C183D7F6-B498-43B3-948B-1728B52AA6E4}">
                  <adec:decorative xmlns:adec="http://schemas.microsoft.com/office/drawing/2017/decorative" val="1"/>
                </a:ext>
              </a:extLst>
            </p:cNvPr>
            <p:cNvSpPr/>
            <p:nvPr/>
          </p:nvSpPr>
          <p:spPr>
            <a:xfrm>
              <a:off x="644806" y="4348063"/>
              <a:ext cx="995119" cy="371299"/>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44468068-09BA-618E-9920-0445FA486E94}"/>
                </a:ext>
                <a:ext uri="{C183D7F6-B498-43B3-948B-1728B52AA6E4}">
                  <adec:decorative xmlns:adec="http://schemas.microsoft.com/office/drawing/2017/decorative" val="1"/>
                </a:ext>
              </a:extLst>
            </p:cNvPr>
            <p:cNvSpPr/>
            <p:nvPr/>
          </p:nvSpPr>
          <p:spPr>
            <a:xfrm>
              <a:off x="1882529" y="4333995"/>
              <a:ext cx="995119" cy="371299"/>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E1371EDC-28A3-D9D9-2B94-3E9243BB3A96}"/>
                  </a:ext>
                </a:extLst>
              </p:cNvPr>
              <p:cNvSpPr/>
              <p:nvPr/>
            </p:nvSpPr>
            <p:spPr>
              <a:xfrm>
                <a:off x="4258732" y="4164404"/>
                <a:ext cx="2894804" cy="664979"/>
              </a:xfrm>
              <a:prstGeom prst="wedgeRoundRectCallout">
                <a:avLst>
                  <a:gd name="adj1" fmla="val -49438"/>
                  <a:gd name="adj2" fmla="val -683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a:t>
                </a:r>
                <a14:m>
                  <m:oMath xmlns:m="http://schemas.openxmlformats.org/officeDocument/2006/math">
                    <m:r>
                      <a:rPr lang="en-AU" sz="1800" b="0" i="1" smtClean="0">
                        <a:latin typeface="Cambria Math" panose="02040503050406030204" pitchFamily="18" charset="0"/>
                      </a:rPr>
                      <m:t>−4</m:t>
                    </m:r>
                  </m:oMath>
                </a14:m>
                <a:r>
                  <a:rPr lang="en-AU" sz="1800" dirty="0"/>
                  <a:t> and </a:t>
                </a:r>
                <a14:m>
                  <m:oMath xmlns:m="http://schemas.openxmlformats.org/officeDocument/2006/math">
                    <m:r>
                      <a:rPr lang="en-AU" sz="1800" b="0" i="1" smtClean="0">
                        <a:latin typeface="Cambria Math" panose="02040503050406030204" pitchFamily="18" charset="0"/>
                      </a:rPr>
                      <m:t>−9</m:t>
                    </m:r>
                  </m:oMath>
                </a14:m>
                <a:r>
                  <a:rPr lang="en-AU" sz="1800" dirty="0"/>
                  <a:t> introduced after the </a:t>
                </a:r>
                <a14:m>
                  <m:oMath xmlns:m="http://schemas.openxmlformats.org/officeDocument/2006/math">
                    <m:r>
                      <a:rPr lang="en-AU" sz="1800" b="0" i="1" smtClean="0">
                        <a:latin typeface="Cambria Math" panose="02040503050406030204" pitchFamily="18" charset="0"/>
                      </a:rPr>
                      <m:t>−5</m:t>
                    </m:r>
                  </m:oMath>
                </a14:m>
                <a:r>
                  <a:rPr lang="en-AU" sz="1800" dirty="0"/>
                  <a:t>?</a:t>
                </a:r>
              </a:p>
            </p:txBody>
          </p:sp>
        </mc:Choice>
        <mc:Fallback xmlns="">
          <p:sp>
            <p:nvSpPr>
              <p:cNvPr id="18" name="Speech Bubble: Rectangle with Corners Rounded 17">
                <a:extLst>
                  <a:ext uri="{FF2B5EF4-FFF2-40B4-BE49-F238E27FC236}">
                    <a16:creationId xmlns:a16="http://schemas.microsoft.com/office/drawing/2014/main" id="{E1371EDC-28A3-D9D9-2B94-3E9243BB3A96}"/>
                  </a:ext>
                </a:extLst>
              </p:cNvPr>
              <p:cNvSpPr>
                <a:spLocks noRot="1" noChangeAspect="1" noMove="1" noResize="1" noEditPoints="1" noAdjustHandles="1" noChangeArrowheads="1" noChangeShapeType="1" noTextEdit="1"/>
              </p:cNvSpPr>
              <p:nvPr/>
            </p:nvSpPr>
            <p:spPr>
              <a:xfrm>
                <a:off x="4258732" y="4164404"/>
                <a:ext cx="2894804" cy="664979"/>
              </a:xfrm>
              <a:prstGeom prst="wedgeRoundRectCallout">
                <a:avLst>
                  <a:gd name="adj1" fmla="val -49438"/>
                  <a:gd name="adj2" fmla="val -68349"/>
                  <a:gd name="adj3" fmla="val 16667"/>
                </a:avLst>
              </a:prstGeom>
              <a:blipFill>
                <a:blip r:embed="rId4"/>
                <a:stretch>
                  <a:fillRect b="-9848"/>
                </a:stretch>
              </a:blipFill>
            </p:spPr>
            <p:txBody>
              <a:bodyPr/>
              <a:lstStyle/>
              <a:p>
                <a:r>
                  <a:rPr lang="en-AU">
                    <a:noFill/>
                  </a:rPr>
                  <a:t> </a:t>
                </a:r>
              </a:p>
            </p:txBody>
          </p:sp>
        </mc:Fallback>
      </mc:AlternateContent>
      <p:sp>
        <p:nvSpPr>
          <p:cNvPr id="19" name="Speech Bubble: Rectangle with Corners Rounded 18">
            <a:extLst>
              <a:ext uri="{FF2B5EF4-FFF2-40B4-BE49-F238E27FC236}">
                <a16:creationId xmlns:a16="http://schemas.microsoft.com/office/drawing/2014/main" id="{9C1ACB9F-9952-4088-AAF1-94C780F08E80}"/>
              </a:ext>
            </a:extLst>
          </p:cNvPr>
          <p:cNvSpPr/>
          <p:nvPr/>
        </p:nvSpPr>
        <p:spPr>
          <a:xfrm>
            <a:off x="4258732" y="5248828"/>
            <a:ext cx="2714210" cy="1126093"/>
          </a:xfrm>
          <a:prstGeom prst="wedgeRoundRectCallout">
            <a:avLst>
              <a:gd name="adj1" fmla="val 63882"/>
              <a:gd name="adj2" fmla="val 25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would the domain and range be of this circle?</a:t>
            </a:r>
          </a:p>
        </p:txBody>
      </p:sp>
      <p:pic>
        <p:nvPicPr>
          <p:cNvPr id="16" name="Picture 15" descr="The graph of the circle x^2+y^2-4x+6y-5=0.">
            <a:extLst>
              <a:ext uri="{FF2B5EF4-FFF2-40B4-BE49-F238E27FC236}">
                <a16:creationId xmlns:a16="http://schemas.microsoft.com/office/drawing/2014/main" id="{7EF4859B-C024-A804-5D19-11BE0E3EDF31}"/>
              </a:ext>
            </a:extLst>
          </p:cNvPr>
          <p:cNvPicPr>
            <a:picLocks noChangeAspect="1"/>
          </p:cNvPicPr>
          <p:nvPr/>
        </p:nvPicPr>
        <p:blipFill>
          <a:blip r:embed="rId5"/>
          <a:stretch>
            <a:fillRect/>
          </a:stretch>
        </p:blipFill>
        <p:spPr>
          <a:xfrm>
            <a:off x="7390806" y="2359115"/>
            <a:ext cx="4453192" cy="4336885"/>
          </a:xfrm>
          <a:prstGeom prst="rect">
            <a:avLst/>
          </a:prstGeom>
        </p:spPr>
      </p:pic>
      <p:sp>
        <p:nvSpPr>
          <p:cNvPr id="3" name="Slide Number Placeholder 2">
            <a:extLst>
              <a:ext uri="{FF2B5EF4-FFF2-40B4-BE49-F238E27FC236}">
                <a16:creationId xmlns:a16="http://schemas.microsoft.com/office/drawing/2014/main" id="{8EE3D0EA-6661-55FF-42C7-1A4E22DDBE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ED1F2F-06D6-2A08-781B-AD2721F2D2DB}"/>
                  </a:ext>
                </a:extLst>
              </p:cNvPr>
              <p:cNvSpPr txBox="1"/>
              <p:nvPr/>
            </p:nvSpPr>
            <p:spPr>
              <a:xfrm>
                <a:off x="6096000" y="2366137"/>
                <a:ext cx="2104003" cy="958660"/>
              </a:xfrm>
              <a:prstGeom prst="rect">
                <a:avLst/>
              </a:prstGeom>
              <a:noFill/>
            </p:spPr>
            <p:txBody>
              <a:bodyPr wrap="square">
                <a:spAutoFit/>
              </a:bodyPr>
              <a:lstStyle/>
              <a:p>
                <a:pPr>
                  <a:lnSpc>
                    <a:spcPct val="150000"/>
                  </a:lnSpc>
                </a:pPr>
                <a:r>
                  <a:rPr lang="en-AU" sz="2000" dirty="0"/>
                  <a:t>Radius is 4</a:t>
                </a:r>
              </a:p>
              <a:p>
                <a:pPr>
                  <a:lnSpc>
                    <a:spcPct val="150000"/>
                  </a:lnSpc>
                </a:pPr>
                <a:r>
                  <a:rPr lang="en-AU" sz="2000" dirty="0"/>
                  <a:t>Centre at </a:t>
                </a:r>
                <a14:m>
                  <m:oMath xmlns:m="http://schemas.openxmlformats.org/officeDocument/2006/math">
                    <m:r>
                      <a:rPr lang="en-AU" sz="2000" b="0" i="1" smtClean="0">
                        <a:latin typeface="Cambria Math" panose="02040503050406030204" pitchFamily="18" charset="0"/>
                      </a:rPr>
                      <m:t>(2, −3)</m:t>
                    </m:r>
                  </m:oMath>
                </a14:m>
                <a:endParaRPr lang="en-AU" sz="2000" dirty="0"/>
              </a:p>
            </p:txBody>
          </p:sp>
        </mc:Choice>
        <mc:Fallback xmlns="">
          <p:sp>
            <p:nvSpPr>
              <p:cNvPr id="11" name="TextBox 10">
                <a:extLst>
                  <a:ext uri="{FF2B5EF4-FFF2-40B4-BE49-F238E27FC236}">
                    <a16:creationId xmlns:a16="http://schemas.microsoft.com/office/drawing/2014/main" id="{96ED1F2F-06D6-2A08-781B-AD2721F2D2DB}"/>
                  </a:ext>
                </a:extLst>
              </p:cNvPr>
              <p:cNvSpPr txBox="1">
                <a:spLocks noRot="1" noChangeAspect="1" noMove="1" noResize="1" noEditPoints="1" noAdjustHandles="1" noChangeArrowheads="1" noChangeShapeType="1" noTextEdit="1"/>
              </p:cNvSpPr>
              <p:nvPr/>
            </p:nvSpPr>
            <p:spPr>
              <a:xfrm>
                <a:off x="6096000" y="2366137"/>
                <a:ext cx="2104003" cy="958660"/>
              </a:xfrm>
              <a:prstGeom prst="rect">
                <a:avLst/>
              </a:prstGeom>
              <a:blipFill>
                <a:blip r:embed="rId6"/>
                <a:stretch>
                  <a:fillRect l="-2899" b="-10828"/>
                </a:stretch>
              </a:blipFill>
            </p:spPr>
            <p:txBody>
              <a:bodyPr/>
              <a:lstStyle/>
              <a:p>
                <a:r>
                  <a:rPr lang="en-AU">
                    <a:noFill/>
                  </a:rPr>
                  <a:t> </a:t>
                </a:r>
              </a:p>
            </p:txBody>
          </p:sp>
        </mc:Fallback>
      </mc:AlternateContent>
    </p:spTree>
    <p:extLst>
      <p:ext uri="{BB962C8B-B14F-4D97-AF65-F5344CB8AC3E}">
        <p14:creationId xmlns:p14="http://schemas.microsoft.com/office/powerpoint/2010/main" val="385709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A9E0-6D6C-0740-5CE4-0378773927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5DE9AF-CB26-45E0-C28A-600580C010C7}"/>
              </a:ext>
            </a:extLst>
          </p:cNvPr>
          <p:cNvSpPr>
            <a:spLocks noGrp="1"/>
          </p:cNvSpPr>
          <p:nvPr>
            <p:ph type="title"/>
          </p:nvPr>
        </p:nvSpPr>
        <p:spPr/>
        <p:txBody>
          <a:bodyPr/>
          <a:lstStyle/>
          <a:p>
            <a:r>
              <a:rPr lang="en-AU"/>
              <a:t>Completing the square (4)</a:t>
            </a:r>
          </a:p>
        </p:txBody>
      </p:sp>
      <p:sp>
        <p:nvSpPr>
          <p:cNvPr id="4" name="Text Placeholder 3">
            <a:extLst>
              <a:ext uri="{FF2B5EF4-FFF2-40B4-BE49-F238E27FC236}">
                <a16:creationId xmlns:a16="http://schemas.microsoft.com/office/drawing/2014/main" id="{5876E3C7-473B-44AA-A892-D204C13F79BA}"/>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DAEC3837-431E-DFF2-51C5-EF66C0DD95F3}"/>
                  </a:ext>
                </a:extLst>
              </p:cNvPr>
              <p:cNvSpPr>
                <a:spLocks noGrp="1"/>
              </p:cNvSpPr>
              <p:nvPr>
                <p:ph type="body" sz="quarter" idx="17"/>
              </p:nvPr>
            </p:nvSpPr>
            <p:spPr>
              <a:xfrm>
                <a:off x="360000" y="1567086"/>
                <a:ext cx="11484000" cy="4807835"/>
              </a:xfrm>
            </p:spPr>
            <p:txBody>
              <a:bodyPr/>
              <a:lstStyle/>
              <a:p>
                <a:r>
                  <a:rPr lang="en-AU" dirty="0">
                    <a:latin typeface="+mn-lt"/>
                  </a:rPr>
                  <a:t>Find the centre and radius of the circle,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−10</m:t>
                    </m:r>
                    <m:r>
                      <a:rPr lang="en-AU" b="0" i="1" smtClean="0">
                        <a:latin typeface="Cambria Math" panose="02040503050406030204" pitchFamily="18" charset="0"/>
                      </a:rPr>
                      <m:t>𝑦</m:t>
                    </m:r>
                    <m:r>
                      <a:rPr lang="en-AU" b="0" i="1" smtClean="0">
                        <a:latin typeface="Cambria Math" panose="02040503050406030204" pitchFamily="18" charset="0"/>
                      </a:rPr>
                      <m:t>+16=0</m:t>
                    </m:r>
                  </m:oMath>
                </a14:m>
                <a:r>
                  <a:rPr lang="en-AU" dirty="0">
                    <a:latin typeface="+mn-lt"/>
                  </a:rPr>
                  <a:t>, by completing the square and then sketch the circle. </a:t>
                </a:r>
              </a:p>
              <a:p>
                <a:pPr marL="1252538" indent="-6286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−10</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+16=0</m:t>
                      </m:r>
                    </m:oMath>
                  </m:oMathPara>
                </a14:m>
                <a:endParaRPr lang="en-AU" b="0" dirty="0">
                  <a:latin typeface="+mn-lt"/>
                </a:endParaRPr>
              </a:p>
              <a:p>
                <a:pPr>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+16</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−10</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+25</m:t>
                      </m:r>
                      <m:r>
                        <a:rPr lang="en-AU" b="0" i="1" smtClean="0">
                          <a:solidFill>
                            <a:schemeClr val="tx1"/>
                          </a:solidFill>
                          <a:latin typeface="Cambria Math" panose="02040503050406030204" pitchFamily="18" charset="0"/>
                        </a:rPr>
                        <m:t>+16</m:t>
                      </m:r>
                      <m:r>
                        <a:rPr lang="en-AU" b="0" i="1" smtClean="0">
                          <a:solidFill>
                            <a:schemeClr val="tx2"/>
                          </a:solidFill>
                          <a:latin typeface="Cambria Math" panose="02040503050406030204" pitchFamily="18" charset="0"/>
                        </a:rPr>
                        <m:t>−16−25</m:t>
                      </m:r>
                      <m:r>
                        <a:rPr lang="en-AU" b="0" i="1" smtClean="0">
                          <a:latin typeface="Cambria Math" panose="02040503050406030204" pitchFamily="18" charset="0"/>
                        </a:rPr>
                        <m:t>=0</m:t>
                      </m:r>
                    </m:oMath>
                  </m:oMathPara>
                </a14:m>
                <a:endParaRPr lang="en-AU" dirty="0">
                  <a:latin typeface="+mn-lt"/>
                </a:endParaRPr>
              </a:p>
              <a:p>
                <a:pPr marL="2335213" indent="-13462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−25=0</m:t>
                      </m:r>
                    </m:oMath>
                  </m:oMathPara>
                </a14:m>
                <a:endParaRPr lang="en-AU" b="0" dirty="0">
                  <a:latin typeface="+mn-lt"/>
                </a:endParaRPr>
              </a:p>
              <a:p>
                <a:pPr marL="287020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=25</m:t>
                      </m:r>
                    </m:oMath>
                  </m:oMathPara>
                </a14:m>
                <a:endParaRPr lang="en-AU" dirty="0">
                  <a:latin typeface="+mn-lt"/>
                </a:endParaRPr>
              </a:p>
              <a:p>
                <a:pPr marL="2870200" indent="-2063750">
                  <a:lnSpc>
                    <a:spcPct val="200000"/>
                  </a:lnSpc>
                  <a:spcBef>
                    <a:spcPts val="12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−5</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2</m:t>
                          </m:r>
                        </m:sup>
                      </m:sSup>
                    </m:oMath>
                  </m:oMathPara>
                </a14:m>
                <a:endParaRPr lang="en-AU" dirty="0">
                  <a:latin typeface="+mn-lt"/>
                </a:endParaRPr>
              </a:p>
            </p:txBody>
          </p:sp>
        </mc:Choice>
        <mc:Fallback xmlns="">
          <p:sp>
            <p:nvSpPr>
              <p:cNvPr id="5" name="Text Placeholder 11">
                <a:extLst>
                  <a:ext uri="{FF2B5EF4-FFF2-40B4-BE49-F238E27FC236}">
                    <a16:creationId xmlns:a16="http://schemas.microsoft.com/office/drawing/2014/main" id="{DAEC3837-431E-DFF2-51C5-EF66C0DD95F3}"/>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3"/>
                <a:stretch>
                  <a:fillRect l="-1327"/>
                </a:stretch>
              </a:blipFill>
            </p:spPr>
            <p:txBody>
              <a:bodyPr/>
              <a:lstStyle/>
              <a:p>
                <a:r>
                  <a:rPr lang="en-US">
                    <a:noFill/>
                  </a:rPr>
                  <a:t> </a:t>
                </a:r>
              </a:p>
            </p:txBody>
          </p:sp>
        </mc:Fallback>
      </mc:AlternateContent>
      <p:pic>
        <p:nvPicPr>
          <p:cNvPr id="16" name="Picture 15" descr="The graph of the circle x^2+y^2+8x-10y+16=0.">
            <a:extLst>
              <a:ext uri="{FF2B5EF4-FFF2-40B4-BE49-F238E27FC236}">
                <a16:creationId xmlns:a16="http://schemas.microsoft.com/office/drawing/2014/main" id="{F87D9891-B2A7-65C4-DE5E-B696A7A312BD}"/>
              </a:ext>
            </a:extLst>
          </p:cNvPr>
          <p:cNvPicPr>
            <a:picLocks noChangeAspect="1"/>
          </p:cNvPicPr>
          <p:nvPr/>
        </p:nvPicPr>
        <p:blipFill>
          <a:blip r:embed="rId4"/>
          <a:stretch>
            <a:fillRect/>
          </a:stretch>
        </p:blipFill>
        <p:spPr>
          <a:xfrm>
            <a:off x="7501150" y="2433711"/>
            <a:ext cx="4584084" cy="408293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5D4DE3-3993-B389-0356-A9154FCCBC0D}"/>
                  </a:ext>
                </a:extLst>
              </p:cNvPr>
              <p:cNvSpPr txBox="1"/>
              <p:nvPr/>
            </p:nvSpPr>
            <p:spPr>
              <a:xfrm>
                <a:off x="6525066" y="2253324"/>
                <a:ext cx="2104003" cy="958660"/>
              </a:xfrm>
              <a:prstGeom prst="rect">
                <a:avLst/>
              </a:prstGeom>
              <a:noFill/>
            </p:spPr>
            <p:txBody>
              <a:bodyPr wrap="square">
                <a:spAutoFit/>
              </a:bodyPr>
              <a:lstStyle/>
              <a:p>
                <a:pPr>
                  <a:lnSpc>
                    <a:spcPct val="150000"/>
                  </a:lnSpc>
                </a:pPr>
                <a:r>
                  <a:rPr lang="en-AU" sz="2000" dirty="0"/>
                  <a:t>Radius is 5</a:t>
                </a:r>
              </a:p>
              <a:p>
                <a:pPr>
                  <a:lnSpc>
                    <a:spcPct val="150000"/>
                  </a:lnSpc>
                </a:pPr>
                <a:r>
                  <a:rPr lang="en-AU" sz="2000" dirty="0"/>
                  <a:t>Centre at </a:t>
                </a:r>
                <a14:m>
                  <m:oMath xmlns:m="http://schemas.openxmlformats.org/officeDocument/2006/math">
                    <m:r>
                      <a:rPr lang="en-AU" sz="2000" b="0" i="1" smtClean="0">
                        <a:latin typeface="Cambria Math" panose="02040503050406030204" pitchFamily="18" charset="0"/>
                      </a:rPr>
                      <m:t>(−4, 5)</m:t>
                    </m:r>
                  </m:oMath>
                </a14:m>
                <a:endParaRPr lang="en-AU" sz="2000" dirty="0"/>
              </a:p>
            </p:txBody>
          </p:sp>
        </mc:Choice>
        <mc:Fallback xmlns="">
          <p:sp>
            <p:nvSpPr>
              <p:cNvPr id="8" name="TextBox 7">
                <a:extLst>
                  <a:ext uri="{FF2B5EF4-FFF2-40B4-BE49-F238E27FC236}">
                    <a16:creationId xmlns:a16="http://schemas.microsoft.com/office/drawing/2014/main" id="{DB5D4DE3-3993-B389-0356-A9154FCCBC0D}"/>
                  </a:ext>
                </a:extLst>
              </p:cNvPr>
              <p:cNvSpPr txBox="1">
                <a:spLocks noRot="1" noChangeAspect="1" noMove="1" noResize="1" noEditPoints="1" noAdjustHandles="1" noChangeArrowheads="1" noChangeShapeType="1" noTextEdit="1"/>
              </p:cNvSpPr>
              <p:nvPr/>
            </p:nvSpPr>
            <p:spPr>
              <a:xfrm>
                <a:off x="6525066" y="2253324"/>
                <a:ext cx="2104003" cy="958660"/>
              </a:xfrm>
              <a:prstGeom prst="rect">
                <a:avLst/>
              </a:prstGeom>
              <a:blipFill>
                <a:blip r:embed="rId5"/>
                <a:stretch>
                  <a:fillRect l="-2890" b="-1082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3855E46-273C-A9AE-E8CD-9C6E7C31393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33466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a:latin typeface="+mj-lt"/>
              </a:rPr>
              <a:t>Reflecting circles</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a:latin typeface="+mj-lt"/>
              </a:rPr>
              <a:t>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762A-573B-7609-8C12-96FAC97635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EB8D4E-AA89-DB72-70BB-CF1A730827E4}"/>
              </a:ext>
            </a:extLst>
          </p:cNvPr>
          <p:cNvSpPr>
            <a:spLocks noGrp="1"/>
          </p:cNvSpPr>
          <p:nvPr>
            <p:ph type="title"/>
          </p:nvPr>
        </p:nvSpPr>
        <p:spPr/>
        <p:txBody>
          <a:bodyPr/>
          <a:lstStyle/>
          <a:p>
            <a:r>
              <a:rPr lang="en-AU" dirty="0">
                <a:latin typeface="+mj-lt"/>
              </a:rPr>
              <a:t>Incorrect worked example (1)</a:t>
            </a:r>
          </a:p>
        </p:txBody>
      </p:sp>
      <p:sp>
        <p:nvSpPr>
          <p:cNvPr id="13" name="Text Placeholder 12">
            <a:extLst>
              <a:ext uri="{FF2B5EF4-FFF2-40B4-BE49-F238E27FC236}">
                <a16:creationId xmlns:a16="http://schemas.microsoft.com/office/drawing/2014/main" id="{0033EB08-16F9-2199-B0B2-CE020CA54476}"/>
              </a:ext>
            </a:extLst>
          </p:cNvPr>
          <p:cNvSpPr>
            <a:spLocks noGrp="1"/>
          </p:cNvSpPr>
          <p:nvPr>
            <p:ph type="body" sz="quarter" idx="18"/>
          </p:nvPr>
        </p:nvSpPr>
        <p:spPr>
          <a:xfrm>
            <a:off x="360000" y="982520"/>
            <a:ext cx="11483998" cy="356423"/>
          </a:xfrm>
        </p:spPr>
        <p:txBody>
          <a:bodyPr/>
          <a:lstStyle/>
          <a:p>
            <a:r>
              <a:rPr lang="en-AU" dirty="0">
                <a:latin typeface="+mj-lt"/>
              </a:rPr>
              <a:t>Incorrect solution 1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04DA750-8C8F-9C27-D4C0-031A8C1D3B20}"/>
                  </a:ext>
                </a:extLst>
              </p:cNvPr>
              <p:cNvSpPr>
                <a:spLocks noGrp="1"/>
              </p:cNvSpPr>
              <p:nvPr>
                <p:ph type="body" sz="quarter" idx="17"/>
              </p:nvPr>
            </p:nvSpPr>
            <p:spPr>
              <a:xfrm>
                <a:off x="360000" y="1567086"/>
                <a:ext cx="7021875" cy="4807835"/>
              </a:xfrm>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a:t>
                </a:r>
              </a:p>
              <a:p>
                <a:pPr marL="80168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sup>
                          <m:r>
                            <a:rPr lang="en-AU" i="1">
                              <a:latin typeface="Cambria Math" panose="02040503050406030204" pitchFamily="18" charset="0"/>
                            </a:rPr>
                            <m:t>2</m:t>
                          </m:r>
                        </m:sup>
                      </m:sSup>
                      <m:r>
                        <a:rPr lang="en-AU" i="1">
                          <a:latin typeface="Cambria Math" panose="02040503050406030204" pitchFamily="18" charset="0"/>
                        </a:rPr>
                        <m:t>−2</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i="1">
                              <a:latin typeface="Cambria Math" panose="02040503050406030204" pitchFamily="18" charset="0"/>
                            </a:rPr>
                          </m:ctrlPr>
                        </m:boxPr>
                        <m:e>
                          <m:r>
                            <a:rPr lang="en-AU" i="1">
                              <a:latin typeface="Cambria Math" panose="02040503050406030204" pitchFamily="18" charset="0"/>
                            </a:rPr>
                            <m:t>□</m:t>
                          </m:r>
                        </m:e>
                      </m:box>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m:oMathPara>
                </a14:m>
                <a:endParaRPr lang="en-AU"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𝑥</m:t>
                      </m:r>
                      <m:r>
                        <a:rPr lang="en-AU" i="1">
                          <a:solidFill>
                            <a:schemeClr val="tx2"/>
                          </a:solidFill>
                          <a:latin typeface="Cambria Math" panose="02040503050406030204" pitchFamily="18" charset="0"/>
                        </a:rPr>
                        <m:t>+1</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solidFill>
                            <a:schemeClr val="tx2"/>
                          </a:solidFill>
                          <a:latin typeface="Cambria Math" panose="02040503050406030204" pitchFamily="18" charset="0"/>
                        </a:rPr>
                        <m:t>+4</m:t>
                      </m:r>
                      <m:r>
                        <a:rPr lang="en-AU" i="1">
                          <a:latin typeface="Cambria Math" panose="02040503050406030204" pitchFamily="18" charset="0"/>
                        </a:rPr>
                        <m:t>−4</m:t>
                      </m:r>
                      <m:r>
                        <a:rPr lang="en-AU" b="0" i="1" smtClean="0">
                          <a:solidFill>
                            <a:schemeClr val="tx2"/>
                          </a:solidFill>
                          <a:latin typeface="Cambria Math" panose="02040503050406030204" pitchFamily="18" charset="0"/>
                        </a:rPr>
                        <m:t>+1+4</m:t>
                      </m:r>
                      <m:r>
                        <a:rPr lang="en-AU" i="1">
                          <a:latin typeface="Cambria Math" panose="02040503050406030204" pitchFamily="18" charset="0"/>
                        </a:rPr>
                        <m:t>=0</m:t>
                      </m:r>
                    </m:oMath>
                  </m:oMathPara>
                </a14:m>
                <a:endParaRPr lang="en-AU" dirty="0"/>
              </a:p>
              <a:p>
                <a:pPr marL="1701800" indent="-151923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b="0" i="1" smtClean="0">
                          <a:latin typeface="Cambria Math" panose="02040503050406030204" pitchFamily="18" charset="0"/>
                        </a:rPr>
                        <m:t>+1</m:t>
                      </m:r>
                      <m:r>
                        <a:rPr lang="en-AU" i="1">
                          <a:latin typeface="Cambria Math" panose="02040503050406030204" pitchFamily="18" charset="0"/>
                        </a:rPr>
                        <m:t>=0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1</m:t>
                      </m:r>
                    </m:oMath>
                  </m:oMathPara>
                </a14:m>
                <a:endParaRPr lang="en-AU" dirty="0"/>
              </a:p>
              <a:p>
                <a:r>
                  <a:rPr lang="en-AU" dirty="0"/>
                  <a:t>The reflected circle has centre </a:t>
                </a:r>
                <a14:m>
                  <m:oMath xmlns:m="http://schemas.openxmlformats.org/officeDocument/2006/math">
                    <m:r>
                      <a:rPr lang="en-AU" i="1">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rPr>
                      <m:t>1, </m:t>
                    </m:r>
                    <m:r>
                      <a:rPr lang="en-AU" b="0" i="1" smtClean="0">
                        <a:latin typeface="Cambria Math" panose="02040503050406030204" pitchFamily="18" charset="0"/>
                      </a:rPr>
                      <m:t>−</m:t>
                    </m:r>
                    <m:r>
                      <a:rPr lang="en-AU" i="1">
                        <a:latin typeface="Cambria Math" panose="02040503050406030204" pitchFamily="18" charset="0"/>
                      </a:rPr>
                      <m:t>2)</m:t>
                    </m:r>
                  </m:oMath>
                </a14:m>
                <a:r>
                  <a:rPr lang="en-AU" dirty="0"/>
                  <a:t> and radius </a:t>
                </a:r>
                <a14:m>
                  <m:oMath xmlns:m="http://schemas.openxmlformats.org/officeDocument/2006/math">
                    <m:r>
                      <a:rPr lang="en-AU" b="0" i="1" smtClean="0">
                        <a:latin typeface="Cambria Math" panose="02040503050406030204" pitchFamily="18" charset="0"/>
                      </a:rPr>
                      <m:t>1</m:t>
                    </m:r>
                  </m:oMath>
                </a14:m>
                <a:r>
                  <a:rPr lang="en-AU" dirty="0"/>
                  <a:t>.  </a:t>
                </a:r>
              </a:p>
              <a:p>
                <a:endParaRPr lang="en-AU" dirty="0"/>
              </a:p>
              <a:p>
                <a:endParaRPr lang="en-AU" dirty="0"/>
              </a:p>
              <a:p>
                <a:endParaRPr lang="en-AU" dirty="0"/>
              </a:p>
              <a:p>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504DA750-8C8F-9C27-D4C0-031A8C1D3B20}"/>
                  </a:ext>
                </a:extLst>
              </p:cNvPr>
              <p:cNvSpPr>
                <a:spLocks noGrp="1" noRot="1" noChangeAspect="1" noMove="1" noResize="1" noEditPoints="1" noAdjustHandles="1" noChangeArrowheads="1" noChangeShapeType="1" noTextEdit="1"/>
              </p:cNvSpPr>
              <p:nvPr>
                <p:ph type="body" sz="quarter" idx="17"/>
              </p:nvPr>
            </p:nvSpPr>
            <p:spPr>
              <a:xfrm>
                <a:off x="360000" y="1567086"/>
                <a:ext cx="7021875" cy="4807835"/>
              </a:xfrm>
              <a:blipFill>
                <a:blip r:embed="rId3"/>
                <a:stretch>
                  <a:fillRect l="-2170" r="-2691"/>
                </a:stretch>
              </a:blipFill>
            </p:spPr>
            <p:txBody>
              <a:bodyPr/>
              <a:lstStyle/>
              <a:p>
                <a:r>
                  <a:rPr lang="en-AU">
                    <a:noFill/>
                  </a:rPr>
                  <a:t> </a:t>
                </a:r>
              </a:p>
            </p:txBody>
          </p:sp>
        </mc:Fallback>
      </mc:AlternateContent>
      <p:pic>
        <p:nvPicPr>
          <p:cNvPr id="6" name="Picture 5" descr="The graph of a circle with centre (-1,-2) and radius 1.">
            <a:extLst>
              <a:ext uri="{FF2B5EF4-FFF2-40B4-BE49-F238E27FC236}">
                <a16:creationId xmlns:a16="http://schemas.microsoft.com/office/drawing/2014/main" id="{4F86B25D-DCA1-825A-CBF7-0421E22CBCDE}"/>
              </a:ext>
            </a:extLst>
          </p:cNvPr>
          <p:cNvPicPr>
            <a:picLocks noChangeAspect="1"/>
          </p:cNvPicPr>
          <p:nvPr/>
        </p:nvPicPr>
        <p:blipFill>
          <a:blip r:embed="rId4"/>
          <a:stretch>
            <a:fillRect/>
          </a:stretch>
        </p:blipFill>
        <p:spPr>
          <a:xfrm>
            <a:off x="8173904" y="1424743"/>
            <a:ext cx="3198129" cy="4008514"/>
          </a:xfrm>
          <a:prstGeom prst="rect">
            <a:avLst/>
          </a:prstGeom>
        </p:spPr>
      </p:pic>
      <p:sp>
        <p:nvSpPr>
          <p:cNvPr id="7" name="Speech Bubble: Rectangle with Corners Rounded 6">
            <a:extLst>
              <a:ext uri="{FF2B5EF4-FFF2-40B4-BE49-F238E27FC236}">
                <a16:creationId xmlns:a16="http://schemas.microsoft.com/office/drawing/2014/main" id="{2419256B-1558-2C8F-CBE2-FFB932BF1304}"/>
              </a:ext>
            </a:extLst>
          </p:cNvPr>
          <p:cNvSpPr/>
          <p:nvPr/>
        </p:nvSpPr>
        <p:spPr>
          <a:xfrm>
            <a:off x="7186352" y="5180313"/>
            <a:ext cx="2786641" cy="962174"/>
          </a:xfrm>
          <a:prstGeom prst="wedgeRoundRectCallout">
            <a:avLst>
              <a:gd name="adj1" fmla="val 26863"/>
              <a:gd name="adj2" fmla="val -86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is this solution incorrect or incomplete?</a:t>
            </a:r>
          </a:p>
        </p:txBody>
      </p:sp>
      <p:sp>
        <p:nvSpPr>
          <p:cNvPr id="3" name="Slide Number Placeholder 2">
            <a:extLst>
              <a:ext uri="{FF2B5EF4-FFF2-40B4-BE49-F238E27FC236}">
                <a16:creationId xmlns:a16="http://schemas.microsoft.com/office/drawing/2014/main" id="{5112F0B2-3FE3-C11B-CA7D-D2125B2D9B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81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957E-AAA0-D0C9-5F01-CA6F014327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FD00D9-17C9-1AC6-4047-9952F09B08A6}"/>
              </a:ext>
            </a:extLst>
          </p:cNvPr>
          <p:cNvSpPr>
            <a:spLocks noGrp="1"/>
          </p:cNvSpPr>
          <p:nvPr>
            <p:ph type="title"/>
          </p:nvPr>
        </p:nvSpPr>
        <p:spPr/>
        <p:txBody>
          <a:bodyPr/>
          <a:lstStyle/>
          <a:p>
            <a:r>
              <a:rPr lang="en-AU" dirty="0">
                <a:latin typeface="+mj-lt"/>
              </a:rPr>
              <a:t>Incorrect worked example (2)</a:t>
            </a:r>
          </a:p>
        </p:txBody>
      </p:sp>
      <p:sp>
        <p:nvSpPr>
          <p:cNvPr id="13" name="Text Placeholder 12">
            <a:extLst>
              <a:ext uri="{FF2B5EF4-FFF2-40B4-BE49-F238E27FC236}">
                <a16:creationId xmlns:a16="http://schemas.microsoft.com/office/drawing/2014/main" id="{668487B4-ACC0-87A5-775F-FADA97B285E9}"/>
              </a:ext>
            </a:extLst>
          </p:cNvPr>
          <p:cNvSpPr>
            <a:spLocks noGrp="1"/>
          </p:cNvSpPr>
          <p:nvPr>
            <p:ph type="body" sz="quarter" idx="18"/>
          </p:nvPr>
        </p:nvSpPr>
        <p:spPr>
          <a:xfrm>
            <a:off x="360000" y="982520"/>
            <a:ext cx="11483998" cy="356423"/>
          </a:xfrm>
        </p:spPr>
        <p:txBody>
          <a:bodyPr/>
          <a:lstStyle/>
          <a:p>
            <a:r>
              <a:rPr lang="en-AU">
                <a:latin typeface="+mj-lt"/>
              </a:rPr>
              <a:t>Incorrect solution 2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32FEF5A-89BA-CAEE-58C9-054EF98D1E16}"/>
                  </a:ext>
                </a:extLst>
              </p:cNvPr>
              <p:cNvSpPr>
                <a:spLocks noGrp="1"/>
              </p:cNvSpPr>
              <p:nvPr>
                <p:ph type="body" sz="quarter" idx="17"/>
              </p:nvPr>
            </p:nvSpPr>
            <p:spPr>
              <a:xfrm>
                <a:off x="360000" y="1567086"/>
                <a:ext cx="7207127" cy="4807835"/>
              </a:xfrm>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a:t>
                </a:r>
              </a:p>
              <a:p>
                <a:pPr marL="80168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e>
                        <m:sup>
                          <m:r>
                            <a:rPr lang="en-AU" i="1">
                              <a:latin typeface="Cambria Math" panose="02040503050406030204" pitchFamily="18" charset="0"/>
                            </a:rPr>
                            <m:t>2</m:t>
                          </m:r>
                        </m:sup>
                      </m:sSup>
                      <m:r>
                        <a:rPr lang="en-AU" i="1">
                          <a:latin typeface="Cambria Math" panose="02040503050406030204" pitchFamily="18" charset="0"/>
                        </a:rPr>
                        <m:t>−2</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i="1">
                              <a:latin typeface="Cambria Math" panose="02040503050406030204" pitchFamily="18" charset="0"/>
                            </a:rPr>
                          </m:ctrlPr>
                        </m:boxPr>
                        <m:e>
                          <m:r>
                            <a:rPr lang="en-AU" i="1">
                              <a:latin typeface="Cambria Math" panose="02040503050406030204" pitchFamily="18" charset="0"/>
                            </a:rPr>
                            <m:t>□</m:t>
                          </m:r>
                        </m:e>
                      </m:box>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m:oMathPara>
                </a14:m>
                <a:endParaRPr lang="en-AU"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𝑥</m:t>
                      </m:r>
                      <m:r>
                        <a:rPr lang="en-AU" i="1">
                          <a:solidFill>
                            <a:schemeClr val="tx2"/>
                          </a:solidFill>
                          <a:latin typeface="Cambria Math" panose="02040503050406030204" pitchFamily="18" charset="0"/>
                        </a:rPr>
                        <m:t>+1</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𝑦</m:t>
                      </m:r>
                      <m:r>
                        <a:rPr lang="en-AU" i="1">
                          <a:solidFill>
                            <a:schemeClr val="tx2"/>
                          </a:solidFill>
                          <a:latin typeface="Cambria Math" panose="02040503050406030204" pitchFamily="18" charset="0"/>
                        </a:rPr>
                        <m:t>+4</m:t>
                      </m:r>
                      <m:r>
                        <a:rPr lang="en-AU" i="1">
                          <a:latin typeface="Cambria Math" panose="02040503050406030204" pitchFamily="18" charset="0"/>
                        </a:rPr>
                        <m:t>−4</m:t>
                      </m:r>
                      <m:r>
                        <a:rPr lang="en-AU" i="1">
                          <a:solidFill>
                            <a:schemeClr val="tx2"/>
                          </a:solidFill>
                          <a:latin typeface="Cambria Math" panose="02040503050406030204" pitchFamily="18" charset="0"/>
                        </a:rPr>
                        <m:t>−1−4</m:t>
                      </m:r>
                      <m:r>
                        <a:rPr lang="en-AU" i="1">
                          <a:latin typeface="Cambria Math" panose="02040503050406030204" pitchFamily="18" charset="0"/>
                        </a:rPr>
                        <m:t>=0</m:t>
                      </m:r>
                    </m:oMath>
                  </m:oMathPara>
                </a14:m>
                <a:endParaRPr lang="en-AU" dirty="0"/>
              </a:p>
              <a:p>
                <a:pPr marL="1701800" indent="-1519238"/>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−9=0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=9</m:t>
                      </m:r>
                    </m:oMath>
                  </m:oMathPara>
                </a14:m>
                <a:endParaRPr lang="en-AU" dirty="0"/>
              </a:p>
              <a:p>
                <a:r>
                  <a:rPr lang="en-AU" dirty="0"/>
                  <a:t>The reflected circle has centre </a:t>
                </a:r>
                <a14:m>
                  <m:oMath xmlns:m="http://schemas.openxmlformats.org/officeDocument/2006/math">
                    <m:r>
                      <a:rPr lang="en-AU" i="1">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rPr>
                      <m:t>1, </m:t>
                    </m:r>
                    <m:r>
                      <a:rPr lang="en-AU" b="0" i="1" smtClean="0">
                        <a:latin typeface="Cambria Math" panose="02040503050406030204" pitchFamily="18" charset="0"/>
                      </a:rPr>
                      <m:t>−</m:t>
                    </m:r>
                    <m:r>
                      <a:rPr lang="en-AU" i="1">
                        <a:latin typeface="Cambria Math" panose="02040503050406030204" pitchFamily="18" charset="0"/>
                      </a:rPr>
                      <m:t>2)</m:t>
                    </m:r>
                  </m:oMath>
                </a14:m>
                <a:r>
                  <a:rPr lang="en-AU" dirty="0"/>
                  <a:t> and radius </a:t>
                </a:r>
                <a14:m>
                  <m:oMath xmlns:m="http://schemas.openxmlformats.org/officeDocument/2006/math">
                    <m:r>
                      <a:rPr lang="en-AU" i="1">
                        <a:latin typeface="Cambria Math" panose="02040503050406030204" pitchFamily="18" charset="0"/>
                      </a:rPr>
                      <m:t>3</m:t>
                    </m:r>
                  </m:oMath>
                </a14:m>
                <a:r>
                  <a:rPr lang="en-AU" dirty="0"/>
                  <a:t>.  </a:t>
                </a:r>
              </a:p>
              <a:p>
                <a:endParaRPr lang="en-AU" dirty="0"/>
              </a:p>
              <a:p>
                <a:endParaRPr lang="en-AU" dirty="0"/>
              </a:p>
              <a:p>
                <a:endParaRPr lang="en-AU" dirty="0"/>
              </a:p>
              <a:p>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F32FEF5A-89BA-CAEE-58C9-054EF98D1E16}"/>
                  </a:ext>
                </a:extLst>
              </p:cNvPr>
              <p:cNvSpPr>
                <a:spLocks noGrp="1" noRot="1" noChangeAspect="1" noMove="1" noResize="1" noEditPoints="1" noAdjustHandles="1" noChangeArrowheads="1" noChangeShapeType="1" noTextEdit="1"/>
              </p:cNvSpPr>
              <p:nvPr>
                <p:ph type="body" sz="quarter" idx="17"/>
              </p:nvPr>
            </p:nvSpPr>
            <p:spPr>
              <a:xfrm>
                <a:off x="360000" y="1567086"/>
                <a:ext cx="7207127" cy="4807835"/>
              </a:xfrm>
              <a:blipFill>
                <a:blip r:embed="rId3"/>
                <a:stretch>
                  <a:fillRect l="-2115" r="-85"/>
                </a:stretch>
              </a:blipFill>
            </p:spPr>
            <p:txBody>
              <a:bodyPr/>
              <a:lstStyle/>
              <a:p>
                <a:r>
                  <a:rPr lang="en-AU">
                    <a:noFill/>
                  </a:rPr>
                  <a:t> </a:t>
                </a:r>
              </a:p>
            </p:txBody>
          </p:sp>
        </mc:Fallback>
      </mc:AlternateContent>
      <p:pic>
        <p:nvPicPr>
          <p:cNvPr id="5" name="Picture 4" descr="The graph of a circle with centre (-1, -2) and radius 3. ">
            <a:extLst>
              <a:ext uri="{FF2B5EF4-FFF2-40B4-BE49-F238E27FC236}">
                <a16:creationId xmlns:a16="http://schemas.microsoft.com/office/drawing/2014/main" id="{9AE1DB3D-7A99-7E54-524D-D5BE01B17C13}"/>
              </a:ext>
            </a:extLst>
          </p:cNvPr>
          <p:cNvPicPr>
            <a:picLocks noChangeAspect="1"/>
          </p:cNvPicPr>
          <p:nvPr/>
        </p:nvPicPr>
        <p:blipFill>
          <a:blip r:embed="rId4"/>
          <a:stretch>
            <a:fillRect/>
          </a:stretch>
        </p:blipFill>
        <p:spPr>
          <a:xfrm>
            <a:off x="7776759" y="1747086"/>
            <a:ext cx="3714953" cy="3185889"/>
          </a:xfrm>
          <a:prstGeom prst="rect">
            <a:avLst/>
          </a:prstGeom>
        </p:spPr>
      </p:pic>
      <p:sp>
        <p:nvSpPr>
          <p:cNvPr id="3" name="Slide Number Placeholder 2">
            <a:extLst>
              <a:ext uri="{FF2B5EF4-FFF2-40B4-BE49-F238E27FC236}">
                <a16:creationId xmlns:a16="http://schemas.microsoft.com/office/drawing/2014/main" id="{E0183620-BD30-5C45-C649-86A811CB56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
        <p:nvSpPr>
          <p:cNvPr id="2" name="Speech Bubble: Rectangle with Corners Rounded 1">
            <a:extLst>
              <a:ext uri="{FF2B5EF4-FFF2-40B4-BE49-F238E27FC236}">
                <a16:creationId xmlns:a16="http://schemas.microsoft.com/office/drawing/2014/main" id="{510BE933-DE6C-7997-5625-1B6DD021164B}"/>
              </a:ext>
            </a:extLst>
          </p:cNvPr>
          <p:cNvSpPr/>
          <p:nvPr/>
        </p:nvSpPr>
        <p:spPr>
          <a:xfrm>
            <a:off x="7186352" y="5180313"/>
            <a:ext cx="2786641" cy="962174"/>
          </a:xfrm>
          <a:prstGeom prst="wedgeRoundRectCallout">
            <a:avLst>
              <a:gd name="adj1" fmla="val 26863"/>
              <a:gd name="adj2" fmla="val -86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is this solution incorrect or incomplete?</a:t>
            </a:r>
          </a:p>
        </p:txBody>
      </p:sp>
    </p:spTree>
    <p:extLst>
      <p:ext uri="{BB962C8B-B14F-4D97-AF65-F5344CB8AC3E}">
        <p14:creationId xmlns:p14="http://schemas.microsoft.com/office/powerpoint/2010/main" val="10879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472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spcBef>
                    <a:spcPts val="600"/>
                  </a:spcBef>
                  <a:spcAft>
                    <a:spcPts val="1200"/>
                  </a:spcAft>
                  <a:buFont typeface="Arial" panose="020B0604020202020204" pitchFamily="34" charset="0"/>
                  <a:buChar char="•"/>
                </a:pPr>
                <a:r>
                  <a:rPr lang="en-AU" sz="2000" dirty="0"/>
                  <a:t>To understand how translating a circle changes its equation and graph.</a:t>
                </a:r>
              </a:p>
              <a:p>
                <a:pPr marL="342900" indent="-342900">
                  <a:spcBef>
                    <a:spcPts val="600"/>
                  </a:spcBef>
                  <a:spcAft>
                    <a:spcPts val="1200"/>
                  </a:spcAft>
                  <a:buFont typeface="Arial" panose="020B0604020202020204" pitchFamily="34" charset="0"/>
                  <a:buChar char="•"/>
                </a:pPr>
                <a:endParaRPr lang="en-AU" sz="2000" b="1" dirty="0">
                  <a:solidFill>
                    <a:schemeClr val="accent1"/>
                  </a:solidFill>
                  <a:latin typeface="+mj-lt"/>
                  <a:cs typeface="Arial" panose="020B0604020202020204" pitchFamily="34" charset="0"/>
                </a:endParaRPr>
              </a:p>
              <a:p>
                <a:pPr>
                  <a:spcBef>
                    <a:spcPts val="600"/>
                  </a:spcBef>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spcBef>
                    <a:spcPts val="600"/>
                  </a:spcBef>
                  <a:spcAft>
                    <a:spcPts val="1200"/>
                  </a:spcAft>
                  <a:buFont typeface="Arial" panose="020B0604020202020204" pitchFamily="34" charset="0"/>
                  <a:buChar char="•"/>
                </a:pPr>
                <a:r>
                  <a:rPr lang="en-AU" sz="2000" dirty="0"/>
                  <a:t>I can explain how the values in the equation </a:t>
                </a:r>
                <a14:m>
                  <m:oMath xmlns:m="http://schemas.openxmlformats.org/officeDocument/2006/math">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𝑎</m:t>
                            </m:r>
                          </m:e>
                        </m:d>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𝑦</m:t>
                            </m:r>
                            <m:r>
                              <a:rPr lang="en-AU" sz="2000" i="1">
                                <a:latin typeface="Cambria Math" panose="02040503050406030204" pitchFamily="18" charset="0"/>
                              </a:rPr>
                              <m:t>−</m:t>
                            </m:r>
                            <m:r>
                              <a:rPr lang="en-AU" sz="2000" i="1">
                                <a:latin typeface="Cambria Math" panose="02040503050406030204" pitchFamily="18" charset="0"/>
                              </a:rPr>
                              <m:t>𝑏</m:t>
                            </m:r>
                          </m:e>
                        </m:d>
                      </m:e>
                      <m:sup>
                        <m:r>
                          <a:rPr lang="en-AU" sz="2000" i="1">
                            <a:latin typeface="Cambria Math" panose="02040503050406030204" pitchFamily="18" charset="0"/>
                          </a:rPr>
                          <m:t>2</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𝑟</m:t>
                        </m:r>
                      </m:e>
                      <m:sup>
                        <m:r>
                          <a:rPr lang="en-AU" sz="2000" i="1">
                            <a:latin typeface="Cambria Math" panose="02040503050406030204" pitchFamily="18" charset="0"/>
                          </a:rPr>
                          <m:t>2</m:t>
                        </m:r>
                      </m:sup>
                    </m:sSup>
                  </m:oMath>
                </a14:m>
                <a:r>
                  <a:rPr lang="en-AU" sz="2000" dirty="0"/>
                  <a:t> represent a translation from the origin. </a:t>
                </a:r>
              </a:p>
              <a:p>
                <a:pPr marL="342900" lvl="0" indent="-342900">
                  <a:spcBef>
                    <a:spcPts val="600"/>
                  </a:spcBef>
                  <a:spcAft>
                    <a:spcPts val="1200"/>
                  </a:spcAft>
                  <a:buFont typeface="Arial" panose="020B0604020202020204" pitchFamily="34" charset="0"/>
                  <a:buChar char="•"/>
                </a:pPr>
                <a:r>
                  <a:rPr lang="en-AU" sz="2000" dirty="0"/>
                  <a:t>I can sketch a circle using the principles of translations and describe its domain and range. </a:t>
                </a:r>
              </a:p>
              <a:p>
                <a:pPr marL="342900" lvl="0" indent="-342900">
                  <a:spcBef>
                    <a:spcPts val="600"/>
                  </a:spcBef>
                  <a:spcAft>
                    <a:spcPts val="1200"/>
                  </a:spcAft>
                  <a:buFont typeface="Arial" panose="020B0604020202020204" pitchFamily="34" charset="0"/>
                  <a:buChar char="•"/>
                </a:pPr>
                <a:r>
                  <a:rPr lang="en-AU" sz="2000" dirty="0"/>
                  <a:t>I can determine the centre and radius of a circle from its equation, by completing the square.</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847207"/>
              </a:xfrm>
              <a:prstGeom prst="rect">
                <a:avLst/>
              </a:prstGeom>
              <a:blipFill>
                <a:blip r:embed="rId3"/>
                <a:stretch>
                  <a:fillRect l="-1402" t="-1902" r="-1402" b="-317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B3D75-93DE-E540-EDA3-AE832E61BF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6881C8-39EE-CF55-8118-AD8B566EF01D}"/>
              </a:ext>
            </a:extLst>
          </p:cNvPr>
          <p:cNvSpPr>
            <a:spLocks noGrp="1"/>
          </p:cNvSpPr>
          <p:nvPr>
            <p:ph type="title"/>
          </p:nvPr>
        </p:nvSpPr>
        <p:spPr/>
        <p:txBody>
          <a:bodyPr/>
          <a:lstStyle/>
          <a:p>
            <a:r>
              <a:rPr lang="en-AU" dirty="0">
                <a:latin typeface="+mj-lt"/>
              </a:rPr>
              <a:t>Incorrect </a:t>
            </a:r>
            <a:r>
              <a:rPr lang="en-AU">
                <a:latin typeface="+mj-lt"/>
              </a:rPr>
              <a:t>worked example </a:t>
            </a:r>
            <a:r>
              <a:rPr lang="en-AU" dirty="0">
                <a:latin typeface="+mj-lt"/>
              </a:rPr>
              <a:t>(3)</a:t>
            </a:r>
          </a:p>
        </p:txBody>
      </p:sp>
      <p:sp>
        <p:nvSpPr>
          <p:cNvPr id="13" name="Text Placeholder 12">
            <a:extLst>
              <a:ext uri="{FF2B5EF4-FFF2-40B4-BE49-F238E27FC236}">
                <a16:creationId xmlns:a16="http://schemas.microsoft.com/office/drawing/2014/main" id="{34D73488-38F5-ECF7-4688-41705BE0D94D}"/>
              </a:ext>
            </a:extLst>
          </p:cNvPr>
          <p:cNvSpPr>
            <a:spLocks noGrp="1"/>
          </p:cNvSpPr>
          <p:nvPr>
            <p:ph type="body" sz="quarter" idx="18"/>
          </p:nvPr>
        </p:nvSpPr>
        <p:spPr>
          <a:xfrm>
            <a:off x="360000" y="982520"/>
            <a:ext cx="11483998" cy="356423"/>
          </a:xfrm>
        </p:spPr>
        <p:txBody>
          <a:bodyPr/>
          <a:lstStyle/>
          <a:p>
            <a:r>
              <a:rPr lang="en-AU">
                <a:latin typeface="+mj-lt"/>
              </a:rPr>
              <a:t>Incorrect solution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4086824-3AFC-D818-3125-ADF08C8A92E2}"/>
                  </a:ext>
                </a:extLst>
              </p:cNvPr>
              <p:cNvSpPr>
                <a:spLocks noGrp="1"/>
              </p:cNvSpPr>
              <p:nvPr>
                <p:ph type="body" sz="quarter" idx="17"/>
              </p:nvPr>
            </p:nvSpPr>
            <p:spPr>
              <a:xfrm>
                <a:off x="360000" y="1567086"/>
                <a:ext cx="7059975" cy="4807835"/>
              </a:xfrm>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 </a:t>
                </a:r>
              </a:p>
              <a:p>
                <a:pPr marL="80168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−4=0</m:t>
                      </m:r>
                    </m:oMath>
                  </m:oMathPara>
                </a14:m>
                <a:endParaRPr lang="en-AU" b="0" dirty="0"/>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+4</m:t>
                      </m:r>
                      <m:r>
                        <a:rPr lang="en-AU" b="0" i="1" smtClean="0">
                          <a:latin typeface="Cambria Math" panose="02040503050406030204" pitchFamily="18" charset="0"/>
                        </a:rPr>
                        <m:t>−4</m:t>
                      </m:r>
                      <m:r>
                        <a:rPr lang="en-AU" b="0" i="1" smtClean="0">
                          <a:solidFill>
                            <a:schemeClr val="tx2"/>
                          </a:solidFill>
                          <a:latin typeface="Cambria Math" panose="02040503050406030204" pitchFamily="18" charset="0"/>
                        </a:rPr>
                        <m:t>−1−4</m:t>
                      </m:r>
                      <m:r>
                        <a:rPr lang="en-AU" b="0" i="1" smtClean="0">
                          <a:latin typeface="Cambria Math" panose="02040503050406030204" pitchFamily="18" charset="0"/>
                        </a:rPr>
                        <m:t>=0</m:t>
                      </m:r>
                    </m:oMath>
                  </m:oMathPara>
                </a14:m>
                <a:endParaRPr lang="en-AU" b="0" dirty="0"/>
              </a:p>
              <a:p>
                <a:pPr marL="1701800" indent="-151923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−9=0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b="0" i="1" smtClean="0">
                                  <a:latin typeface="Cambria Math" panose="02040503050406030204" pitchFamily="18" charset="0"/>
                                </a:rPr>
                                <m:t>−</m:t>
                              </m:r>
                              <m:r>
                                <a:rPr lang="en-AU" i="1">
                                  <a:latin typeface="Cambria Math" panose="02040503050406030204" pitchFamily="18" charset="0"/>
                                </a:rPr>
                                <m:t>2</m:t>
                              </m:r>
                            </m:e>
                          </m:d>
                        </m:e>
                        <m:sup>
                          <m:r>
                            <a:rPr lang="en-AU" i="1">
                              <a:latin typeface="Cambria Math" panose="02040503050406030204" pitchFamily="18" charset="0"/>
                            </a:rPr>
                            <m:t>2</m:t>
                          </m:r>
                        </m:sup>
                      </m:sSup>
                      <m:r>
                        <a:rPr lang="en-AU" b="0" i="1" smtClean="0">
                          <a:latin typeface="Cambria Math" panose="02040503050406030204" pitchFamily="18" charset="0"/>
                        </a:rPr>
                        <m:t>=9</m:t>
                      </m:r>
                    </m:oMath>
                  </m:oMathPara>
                </a14:m>
                <a:endParaRPr lang="en-AU" dirty="0"/>
              </a:p>
              <a:p>
                <a:r>
                  <a:rPr lang="en-AU" dirty="0"/>
                  <a:t>The reflected circle has centre </a:t>
                </a:r>
                <a14:m>
                  <m:oMath xmlns:m="http://schemas.openxmlformats.org/officeDocument/2006/math">
                    <m:r>
                      <a:rPr lang="en-AU" b="0" i="1" smtClean="0">
                        <a:latin typeface="Cambria Math" panose="02040503050406030204" pitchFamily="18" charset="0"/>
                      </a:rPr>
                      <m:t>(1, 2)</m:t>
                    </m:r>
                  </m:oMath>
                </a14:m>
                <a:r>
                  <a:rPr lang="en-AU" dirty="0"/>
                  <a:t> and radius </a:t>
                </a:r>
                <a14:m>
                  <m:oMath xmlns:m="http://schemas.openxmlformats.org/officeDocument/2006/math">
                    <m:r>
                      <a:rPr lang="en-AU" b="0" i="1" smtClean="0">
                        <a:latin typeface="Cambria Math" panose="02040503050406030204" pitchFamily="18" charset="0"/>
                      </a:rPr>
                      <m:t>9</m:t>
                    </m:r>
                  </m:oMath>
                </a14:m>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D4086824-3AFC-D818-3125-ADF08C8A92E2}"/>
                  </a:ext>
                </a:extLst>
              </p:cNvPr>
              <p:cNvSpPr>
                <a:spLocks noGrp="1" noRot="1" noChangeAspect="1" noMove="1" noResize="1" noEditPoints="1" noAdjustHandles="1" noChangeArrowheads="1" noChangeShapeType="1" noTextEdit="1"/>
              </p:cNvSpPr>
              <p:nvPr>
                <p:ph type="body" sz="quarter" idx="17"/>
              </p:nvPr>
            </p:nvSpPr>
            <p:spPr>
              <a:xfrm>
                <a:off x="360000" y="1567086"/>
                <a:ext cx="7059975" cy="4807835"/>
              </a:xfrm>
              <a:blipFill>
                <a:blip r:embed="rId3"/>
                <a:stretch>
                  <a:fillRect l="-2159" r="-2159"/>
                </a:stretch>
              </a:blipFill>
            </p:spPr>
            <p:txBody>
              <a:bodyPr/>
              <a:lstStyle/>
              <a:p>
                <a:r>
                  <a:rPr lang="en-AU">
                    <a:noFill/>
                  </a:rPr>
                  <a:t> </a:t>
                </a:r>
              </a:p>
            </p:txBody>
          </p:sp>
        </mc:Fallback>
      </mc:AlternateContent>
      <p:pic>
        <p:nvPicPr>
          <p:cNvPr id="6" name="Picture 5" descr="The graph of a circle with centre (1, 2) and radius 9. ">
            <a:extLst>
              <a:ext uri="{FF2B5EF4-FFF2-40B4-BE49-F238E27FC236}">
                <a16:creationId xmlns:a16="http://schemas.microsoft.com/office/drawing/2014/main" id="{02809DBD-D016-6E8A-7B85-FC77A9D61155}"/>
              </a:ext>
            </a:extLst>
          </p:cNvPr>
          <p:cNvPicPr>
            <a:picLocks noChangeAspect="1"/>
          </p:cNvPicPr>
          <p:nvPr/>
        </p:nvPicPr>
        <p:blipFill>
          <a:blip r:embed="rId4"/>
          <a:srcRect r="22034"/>
          <a:stretch>
            <a:fillRect/>
          </a:stretch>
        </p:blipFill>
        <p:spPr>
          <a:xfrm>
            <a:off x="7807350" y="982520"/>
            <a:ext cx="3676650" cy="3691736"/>
          </a:xfrm>
          <a:prstGeom prst="rect">
            <a:avLst/>
          </a:prstGeom>
        </p:spPr>
      </p:pic>
      <p:sp>
        <p:nvSpPr>
          <p:cNvPr id="3" name="Slide Number Placeholder 2">
            <a:extLst>
              <a:ext uri="{FF2B5EF4-FFF2-40B4-BE49-F238E27FC236}">
                <a16:creationId xmlns:a16="http://schemas.microsoft.com/office/drawing/2014/main" id="{C9C96E34-EF03-724C-9F16-188CC8457E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
        <p:nvSpPr>
          <p:cNvPr id="5" name="Speech Bubble: Rectangle with Corners Rounded 4">
            <a:extLst>
              <a:ext uri="{FF2B5EF4-FFF2-40B4-BE49-F238E27FC236}">
                <a16:creationId xmlns:a16="http://schemas.microsoft.com/office/drawing/2014/main" id="{D8A40435-DE87-8A7B-AC8A-4A5F28C06B40}"/>
              </a:ext>
            </a:extLst>
          </p:cNvPr>
          <p:cNvSpPr/>
          <p:nvPr/>
        </p:nvSpPr>
        <p:spPr>
          <a:xfrm>
            <a:off x="7186352" y="5180313"/>
            <a:ext cx="2786641" cy="962174"/>
          </a:xfrm>
          <a:prstGeom prst="wedgeRoundRectCallout">
            <a:avLst>
              <a:gd name="adj1" fmla="val 26863"/>
              <a:gd name="adj2" fmla="val -86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is this solution incorrect or incomplete?</a:t>
            </a:r>
          </a:p>
        </p:txBody>
      </p:sp>
    </p:spTree>
    <p:extLst>
      <p:ext uri="{BB962C8B-B14F-4D97-AF65-F5344CB8AC3E}">
        <p14:creationId xmlns:p14="http://schemas.microsoft.com/office/powerpoint/2010/main" val="19865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CF888-4E9C-E76C-A253-988BB06D33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FA66F5-CFAC-9E8C-FE54-FEECDD66DEFB}"/>
              </a:ext>
            </a:extLst>
          </p:cNvPr>
          <p:cNvSpPr>
            <a:spLocks noGrp="1"/>
          </p:cNvSpPr>
          <p:nvPr>
            <p:ph type="title"/>
          </p:nvPr>
        </p:nvSpPr>
        <p:spPr/>
        <p:txBody>
          <a:bodyPr/>
          <a:lstStyle/>
          <a:p>
            <a:r>
              <a:rPr lang="en-AU">
                <a:latin typeface="+mj-lt"/>
              </a:rPr>
              <a:t>Reflection and translation – correct solution</a:t>
            </a:r>
          </a:p>
        </p:txBody>
      </p:sp>
      <p:sp>
        <p:nvSpPr>
          <p:cNvPr id="13" name="Text Placeholder 12">
            <a:extLst>
              <a:ext uri="{FF2B5EF4-FFF2-40B4-BE49-F238E27FC236}">
                <a16:creationId xmlns:a16="http://schemas.microsoft.com/office/drawing/2014/main" id="{C885EB61-7962-EFDE-C76A-65A86876466D}"/>
              </a:ext>
            </a:extLst>
          </p:cNvPr>
          <p:cNvSpPr>
            <a:spLocks noGrp="1"/>
          </p:cNvSpPr>
          <p:nvPr>
            <p:ph type="body" sz="quarter" idx="18"/>
          </p:nvPr>
        </p:nvSpPr>
        <p:spPr>
          <a:xfrm>
            <a:off x="360000" y="982520"/>
            <a:ext cx="11483998" cy="356423"/>
          </a:xfrm>
        </p:spPr>
        <p:txBody>
          <a:bodyPr/>
          <a:lstStyle/>
          <a:p>
            <a:r>
              <a:rPr lang="en-AU">
                <a:latin typeface="+mj-lt"/>
              </a:rPr>
              <a:t>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73C8F0F-FBAF-8021-D619-D389F1FA2601}"/>
                  </a:ext>
                </a:extLst>
              </p:cNvPr>
              <p:cNvSpPr>
                <a:spLocks noGrp="1"/>
              </p:cNvSpPr>
              <p:nvPr>
                <p:ph type="body" sz="quarter" idx="17"/>
              </p:nvPr>
            </p:nvSpPr>
            <p:spPr/>
            <p:txBody>
              <a:bodyPr/>
              <a:lstStyle/>
              <a:p>
                <a:r>
                  <a:rPr lang="en-AU" dirty="0"/>
                  <a:t>The circle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+4</m:t>
                    </m:r>
                    <m:r>
                      <a:rPr lang="en-AU" i="1">
                        <a:latin typeface="Cambria Math" panose="02040503050406030204" pitchFamily="18" charset="0"/>
                      </a:rPr>
                      <m:t>𝑦</m:t>
                    </m:r>
                    <m:r>
                      <a:rPr lang="en-AU" i="1">
                        <a:latin typeface="Cambria Math" panose="02040503050406030204" pitchFamily="18" charset="0"/>
                      </a:rPr>
                      <m:t>−4=0</m:t>
                    </m:r>
                  </m:oMath>
                </a14:m>
                <a:r>
                  <a:rPr lang="en-AU" dirty="0"/>
                  <a:t> is reflected in the </a:t>
                </a:r>
                <a14:m>
                  <m:oMath xmlns:m="http://schemas.openxmlformats.org/officeDocument/2006/math">
                    <m:r>
                      <a:rPr lang="en-AU" i="1">
                        <a:latin typeface="Cambria Math" panose="02040503050406030204" pitchFamily="18" charset="0"/>
                      </a:rPr>
                      <m:t>𝑥</m:t>
                    </m:r>
                  </m:oMath>
                </a14:m>
                <a:r>
                  <a:rPr lang="en-AU" dirty="0"/>
                  <a:t>- axis. </a:t>
                </a:r>
              </a:p>
              <a:p>
                <a:r>
                  <a:rPr lang="en-AU" dirty="0"/>
                  <a:t>Sketch the reflected circle, showing the coordinates of the centre and the radius. </a:t>
                </a:r>
              </a:p>
              <a:p>
                <a:pPr marL="80168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r>
                            <a:rPr lang="en-AU" i="1">
                              <a:latin typeface="Cambria Math" panose="02040503050406030204" pitchFamily="18" charset="0"/>
                            </a:rPr>
                            <m:t>□</m:t>
                          </m:r>
                        </m:e>
                      </m:box>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latin typeface="Cambria Math" panose="02040503050406030204" pitchFamily="18" charset="0"/>
                        </a:rPr>
                        <m:t>+□−4=0</m:t>
                      </m:r>
                    </m:oMath>
                  </m:oMathPara>
                </a14:m>
                <a:endParaRPr lang="en-AU" b="0" dirty="0"/>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𝑦</m:t>
                      </m:r>
                      <m:r>
                        <a:rPr lang="en-AU" b="0" i="1" smtClean="0">
                          <a:solidFill>
                            <a:schemeClr val="tx2"/>
                          </a:solidFill>
                          <a:latin typeface="Cambria Math" panose="02040503050406030204" pitchFamily="18" charset="0"/>
                        </a:rPr>
                        <m:t>+4</m:t>
                      </m:r>
                      <m:r>
                        <a:rPr lang="en-AU" b="0" i="1" smtClean="0">
                          <a:latin typeface="Cambria Math" panose="02040503050406030204" pitchFamily="18" charset="0"/>
                        </a:rPr>
                        <m:t>−4</m:t>
                      </m:r>
                      <m:r>
                        <a:rPr lang="en-AU" b="0" i="1" smtClean="0">
                          <a:solidFill>
                            <a:schemeClr val="tx2"/>
                          </a:solidFill>
                          <a:latin typeface="Cambria Math" panose="02040503050406030204" pitchFamily="18" charset="0"/>
                        </a:rPr>
                        <m:t>−1−4</m:t>
                      </m:r>
                      <m:r>
                        <a:rPr lang="en-AU" b="0" i="1" smtClean="0">
                          <a:latin typeface="Cambria Math" panose="02040503050406030204" pitchFamily="18" charset="0"/>
                        </a:rPr>
                        <m:t>=0</m:t>
                      </m:r>
                    </m:oMath>
                  </m:oMathPara>
                </a14:m>
                <a:endParaRPr lang="en-AU" b="0" dirty="0"/>
              </a:p>
              <a:p>
                <a:pPr marL="1701800" indent="-1519238"/>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−9=0</m:t>
                      </m:r>
                    </m:oMath>
                  </m:oMathPara>
                </a14:m>
                <a:endParaRPr lang="en-AU" dirty="0"/>
              </a:p>
              <a:p>
                <a:pPr marL="2152650">
                  <a:tabLst>
                    <a:tab pos="2068513" algn="l"/>
                  </a:tabLst>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i="1">
                                  <a:latin typeface="Cambria Math" panose="02040503050406030204" pitchFamily="18" charset="0"/>
                                </a:rPr>
                                <m:t>+2</m:t>
                              </m:r>
                            </m:e>
                          </m:d>
                        </m:e>
                        <m:sup>
                          <m:r>
                            <a:rPr lang="en-AU" i="1">
                              <a:latin typeface="Cambria Math" panose="02040503050406030204" pitchFamily="18" charset="0"/>
                            </a:rPr>
                            <m:t>2</m:t>
                          </m:r>
                        </m:sup>
                      </m:sSup>
                      <m:r>
                        <a:rPr lang="en-AU" b="0" i="1" smtClean="0">
                          <a:latin typeface="Cambria Math" panose="02040503050406030204" pitchFamily="18" charset="0"/>
                        </a:rPr>
                        <m:t>=9</m:t>
                      </m:r>
                    </m:oMath>
                  </m:oMathPara>
                </a14:m>
                <a:endParaRPr lang="en-AU" dirty="0"/>
              </a:p>
              <a:p>
                <a:r>
                  <a:rPr lang="en-AU" dirty="0"/>
                  <a:t>The original circle has centre </a:t>
                </a:r>
                <a14:m>
                  <m:oMath xmlns:m="http://schemas.openxmlformats.org/officeDocument/2006/math">
                    <m:r>
                      <a:rPr lang="en-AU" b="0" i="1" smtClean="0">
                        <a:latin typeface="Cambria Math" panose="02040503050406030204" pitchFamily="18" charset="0"/>
                      </a:rPr>
                      <m:t>(1, −2)</m:t>
                    </m:r>
                  </m:oMath>
                </a14:m>
                <a:r>
                  <a:rPr lang="en-AU" dirty="0"/>
                  <a:t> and radius </a:t>
                </a:r>
                <a14:m>
                  <m:oMath xmlns:m="http://schemas.openxmlformats.org/officeDocument/2006/math">
                    <m:r>
                      <a:rPr lang="en-AU" b="0" i="1" smtClean="0">
                        <a:latin typeface="Cambria Math" panose="02040503050406030204" pitchFamily="18" charset="0"/>
                      </a:rPr>
                      <m:t>3</m:t>
                    </m:r>
                  </m:oMath>
                </a14:m>
                <a:r>
                  <a:rPr lang="en-AU" dirty="0"/>
                  <a:t>. </a:t>
                </a:r>
              </a:p>
              <a:p>
                <a:r>
                  <a:rPr lang="en-AU" dirty="0"/>
                  <a:t>The reflected circle has centre </a:t>
                </a:r>
                <a14:m>
                  <m:oMath xmlns:m="http://schemas.openxmlformats.org/officeDocument/2006/math">
                    <m:r>
                      <a:rPr lang="en-AU" b="0" i="1" smtClean="0">
                        <a:latin typeface="Cambria Math" panose="02040503050406030204" pitchFamily="18" charset="0"/>
                      </a:rPr>
                      <m:t>(1, 2)</m:t>
                    </m:r>
                  </m:oMath>
                </a14:m>
                <a:r>
                  <a:rPr lang="en-AU" dirty="0"/>
                  <a:t> and radius </a:t>
                </a:r>
                <a14:m>
                  <m:oMath xmlns:m="http://schemas.openxmlformats.org/officeDocument/2006/math">
                    <m:r>
                      <a:rPr lang="en-AU" b="0" i="1" smtClean="0">
                        <a:latin typeface="Cambria Math" panose="02040503050406030204" pitchFamily="18" charset="0"/>
                      </a:rPr>
                      <m:t>3</m:t>
                    </m:r>
                  </m:oMath>
                </a14:m>
                <a:r>
                  <a:rPr lang="en-AU" dirty="0"/>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473C8F0F-FBAF-8021-D619-D389F1FA2601}"/>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b="-38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C82E2FA-1A87-C3F3-CFE2-7C7644F826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pic>
        <p:nvPicPr>
          <p:cNvPr id="6" name="Picture 5" descr="The graph a circle with centre (1, 2) and radius 3. ">
            <a:extLst>
              <a:ext uri="{FF2B5EF4-FFF2-40B4-BE49-F238E27FC236}">
                <a16:creationId xmlns:a16="http://schemas.microsoft.com/office/drawing/2014/main" id="{0298AC7F-E44F-7296-2693-B7DB4947D05D}"/>
              </a:ext>
            </a:extLst>
          </p:cNvPr>
          <p:cNvPicPr>
            <a:picLocks noChangeAspect="1"/>
          </p:cNvPicPr>
          <p:nvPr/>
        </p:nvPicPr>
        <p:blipFill>
          <a:blip r:embed="rId4"/>
          <a:stretch>
            <a:fillRect/>
          </a:stretch>
        </p:blipFill>
        <p:spPr>
          <a:xfrm>
            <a:off x="7565390" y="2940114"/>
            <a:ext cx="4131310" cy="3575885"/>
          </a:xfrm>
          <a:prstGeom prst="rect">
            <a:avLst/>
          </a:prstGeom>
        </p:spPr>
      </p:pic>
    </p:spTree>
    <p:extLst>
      <p:ext uri="{BB962C8B-B14F-4D97-AF65-F5344CB8AC3E}">
        <p14:creationId xmlns:p14="http://schemas.microsoft.com/office/powerpoint/2010/main" val="25566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a:t>
            </a:r>
            <a:r>
              <a:rPr lang="en-AU" u="sng">
                <a:solidFill>
                  <a:srgbClr val="2F5496"/>
                </a:solidFill>
                <a:effectLst/>
                <a:latin typeface="Arial" panose="020B0604020202020204" pitchFamily="34" charset="0"/>
                <a:ea typeface="Calibri" panose="020F0502020204030204" pitchFamily="34" charset="0"/>
                <a:hlinkClick r:id="rId6"/>
              </a:rPr>
              <a:t>Syllabus</a:t>
            </a:r>
            <a:r>
              <a:rPr lang="en-AU">
                <a:effectLst/>
                <a:latin typeface="Arial" panose="020B0604020202020204" pitchFamily="34" charset="0"/>
                <a:ea typeface="Calibri" panose="020F0502020204030204" pitchFamily="34" charset="0"/>
              </a:rPr>
              <a:t> © </a:t>
            </a:r>
            <a:r>
              <a:rPr lang="en-AU" dirty="0">
                <a:effectLst/>
                <a:latin typeface="Arial" panose="020B0604020202020204" pitchFamily="34" charset="0"/>
                <a:ea typeface="Calibri" panose="020F0502020204030204" pitchFamily="34" charset="0"/>
              </a:rPr>
              <a:t>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Parabolas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Domain and range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Draw a sketch of each quadratic function, showing all key features. </a:t>
                </a:r>
              </a:p>
              <a:p>
                <a:endParaRPr lang="en-AU" dirty="0">
                  <a:latin typeface="+mn-lt"/>
                </a:endParaRPr>
              </a:p>
              <a:p>
                <a:pPr indent="446088">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b="0"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
        <p:nvSpPr>
          <p:cNvPr id="2" name="Speech Bubble: Rectangle with Corners Rounded 1">
            <a:extLst>
              <a:ext uri="{FF2B5EF4-FFF2-40B4-BE49-F238E27FC236}">
                <a16:creationId xmlns:a16="http://schemas.microsoft.com/office/drawing/2014/main" id="{DC87DA73-A744-2168-6473-61207B7F23DB}"/>
              </a:ext>
            </a:extLst>
          </p:cNvPr>
          <p:cNvSpPr/>
          <p:nvPr/>
        </p:nvSpPr>
        <p:spPr>
          <a:xfrm>
            <a:off x="4484697" y="3108061"/>
            <a:ext cx="3095680" cy="1725883"/>
          </a:xfrm>
          <a:prstGeom prst="wedgeRoundRectCallout">
            <a:avLst>
              <a:gd name="adj1" fmla="val -79801"/>
              <a:gd name="adj2" fmla="val 322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Explain how and why the domain and range change for each translation.</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17C82-D8C7-1A00-024A-7781009CBD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72FCDE-45A5-707D-F69F-783A5759278C}"/>
              </a:ext>
            </a:extLst>
          </p:cNvPr>
          <p:cNvSpPr>
            <a:spLocks noGrp="1"/>
          </p:cNvSpPr>
          <p:nvPr>
            <p:ph type="title"/>
          </p:nvPr>
        </p:nvSpPr>
        <p:spPr/>
        <p:txBody>
          <a:bodyPr/>
          <a:lstStyle/>
          <a:p>
            <a:r>
              <a:rPr lang="en-AU">
                <a:latin typeface="+mj-lt"/>
              </a:rPr>
              <a:t>Reciprocal functions</a:t>
            </a:r>
          </a:p>
        </p:txBody>
      </p:sp>
      <p:sp>
        <p:nvSpPr>
          <p:cNvPr id="13" name="Text Placeholder 12">
            <a:extLst>
              <a:ext uri="{FF2B5EF4-FFF2-40B4-BE49-F238E27FC236}">
                <a16:creationId xmlns:a16="http://schemas.microsoft.com/office/drawing/2014/main" id="{E9EB674D-E7F0-48CD-1398-6098DB624573}"/>
              </a:ext>
            </a:extLst>
          </p:cNvPr>
          <p:cNvSpPr>
            <a:spLocks noGrp="1"/>
          </p:cNvSpPr>
          <p:nvPr>
            <p:ph type="body" sz="quarter" idx="18"/>
          </p:nvPr>
        </p:nvSpPr>
        <p:spPr>
          <a:xfrm>
            <a:off x="360000" y="982520"/>
            <a:ext cx="11483998" cy="356423"/>
          </a:xfrm>
        </p:spPr>
        <p:txBody>
          <a:bodyPr/>
          <a:lstStyle/>
          <a:p>
            <a:r>
              <a:rPr lang="en-AU">
                <a:latin typeface="+mj-lt"/>
              </a:rPr>
              <a:t>Domain and range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BB0B934-2098-3211-5660-DEC21776ADB8}"/>
                  </a:ext>
                </a:extLst>
              </p:cNvPr>
              <p:cNvSpPr>
                <a:spLocks noGrp="1"/>
              </p:cNvSpPr>
              <p:nvPr>
                <p:ph type="body" sz="quarter" idx="17"/>
              </p:nvPr>
            </p:nvSpPr>
            <p:spPr/>
            <p:txBody>
              <a:bodyPr/>
              <a:lstStyle/>
              <a:p>
                <a:r>
                  <a:rPr lang="en-AU" dirty="0">
                    <a:latin typeface="+mn-lt"/>
                  </a:rPr>
                  <a:t>Sketch each reciprocal function, showing all key features. </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den>
                      </m:f>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r>
                            <a:rPr lang="en-AU" b="0" i="1" smtClean="0">
                              <a:latin typeface="Cambria Math" panose="02040503050406030204" pitchFamily="18" charset="0"/>
                            </a:rPr>
                            <m:t>−1</m:t>
                          </m:r>
                        </m:den>
                      </m:f>
                    </m:oMath>
                  </m:oMathPara>
                </a14:m>
                <a:endParaRPr lang="en-AU" b="0" i="1" dirty="0">
                  <a:latin typeface="Cambria Math" panose="02040503050406030204" pitchFamily="18" charset="0"/>
                </a:endParaRPr>
              </a:p>
              <a:p>
                <a:pPr marL="11113" indent="-11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den>
                      </m:f>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r>
                            <a:rPr lang="en-AU" b="0" i="1" smtClean="0">
                              <a:latin typeface="Cambria Math" panose="02040503050406030204" pitchFamily="18" charset="0"/>
                            </a:rPr>
                            <m:t>−1</m:t>
                          </m:r>
                        </m:den>
                      </m:f>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9BB0B934-2098-3211-5660-DEC21776ADB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B93F6E8A-4B6A-AB94-E11D-51F35B2DDD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
        <p:nvSpPr>
          <p:cNvPr id="5" name="Speech Bubble: Rectangle with Corners Rounded 4">
            <a:extLst>
              <a:ext uri="{FF2B5EF4-FFF2-40B4-BE49-F238E27FC236}">
                <a16:creationId xmlns:a16="http://schemas.microsoft.com/office/drawing/2014/main" id="{A57093D0-9323-7BBF-AB51-AF53F88CC429}"/>
              </a:ext>
            </a:extLst>
          </p:cNvPr>
          <p:cNvSpPr/>
          <p:nvPr/>
        </p:nvSpPr>
        <p:spPr>
          <a:xfrm>
            <a:off x="4484697" y="3108061"/>
            <a:ext cx="3095680" cy="1725883"/>
          </a:xfrm>
          <a:prstGeom prst="wedgeRoundRectCallout">
            <a:avLst>
              <a:gd name="adj1" fmla="val -79801"/>
              <a:gd name="adj2" fmla="val 322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Explain how and why the domain and range change for each translation.</a:t>
            </a:r>
          </a:p>
        </p:txBody>
      </p:sp>
    </p:spTree>
    <p:extLst>
      <p:ext uri="{BB962C8B-B14F-4D97-AF65-F5344CB8AC3E}">
        <p14:creationId xmlns:p14="http://schemas.microsoft.com/office/powerpoint/2010/main" val="280553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A5FDA-893E-C171-1A69-F81E391734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EC23DE-8972-FED2-7258-8DFE4157C137}"/>
              </a:ext>
            </a:extLst>
          </p:cNvPr>
          <p:cNvSpPr>
            <a:spLocks noGrp="1"/>
          </p:cNvSpPr>
          <p:nvPr>
            <p:ph type="title"/>
          </p:nvPr>
        </p:nvSpPr>
        <p:spPr/>
        <p:txBody>
          <a:bodyPr/>
          <a:lstStyle/>
          <a:p>
            <a:r>
              <a:rPr lang="en-AU" dirty="0">
                <a:latin typeface="+mj-lt"/>
              </a:rPr>
              <a:t>Circles </a:t>
            </a:r>
          </a:p>
        </p:txBody>
      </p:sp>
      <p:sp>
        <p:nvSpPr>
          <p:cNvPr id="20" name="Text Placeholder 19">
            <a:extLst>
              <a:ext uri="{FF2B5EF4-FFF2-40B4-BE49-F238E27FC236}">
                <a16:creationId xmlns:a16="http://schemas.microsoft.com/office/drawing/2014/main" id="{9ADF2BD9-CB84-40ED-C612-0A77DBF91871}"/>
              </a:ext>
            </a:extLst>
          </p:cNvPr>
          <p:cNvSpPr>
            <a:spLocks noGrp="1"/>
          </p:cNvSpPr>
          <p:nvPr>
            <p:ph type="body" sz="quarter" idx="18"/>
          </p:nvPr>
        </p:nvSpPr>
        <p:spPr/>
        <p:txBody>
          <a:bodyPr/>
          <a:lstStyle/>
          <a:p>
            <a:r>
              <a:rPr lang="en-AU" dirty="0"/>
              <a:t>Starting with a circle centred at the origin, with a radius of 4</a:t>
            </a:r>
          </a:p>
        </p:txBody>
      </p:sp>
      <p:grpSp>
        <p:nvGrpSpPr>
          <p:cNvPr id="2" name="Group 1">
            <a:extLst>
              <a:ext uri="{FF2B5EF4-FFF2-40B4-BE49-F238E27FC236}">
                <a16:creationId xmlns:a16="http://schemas.microsoft.com/office/drawing/2014/main" id="{9BE51298-0A6F-1C69-9DFD-F79AEE635572}"/>
              </a:ext>
              <a:ext uri="{C183D7F6-B498-43B3-948B-1728B52AA6E4}">
                <adec:decorative xmlns:adec="http://schemas.microsoft.com/office/drawing/2017/decorative" val="1"/>
              </a:ext>
            </a:extLst>
          </p:cNvPr>
          <p:cNvGrpSpPr/>
          <p:nvPr/>
        </p:nvGrpSpPr>
        <p:grpSpPr>
          <a:xfrm>
            <a:off x="544240" y="2153208"/>
            <a:ext cx="10684421" cy="4427382"/>
            <a:chOff x="544240" y="2153208"/>
            <a:chExt cx="10684421" cy="4427382"/>
          </a:xfrm>
        </p:grpSpPr>
        <p:sp>
          <p:nvSpPr>
            <p:cNvPr id="5" name="Oval 4">
              <a:extLst>
                <a:ext uri="{FF2B5EF4-FFF2-40B4-BE49-F238E27FC236}">
                  <a16:creationId xmlns:a16="http://schemas.microsoft.com/office/drawing/2014/main" id="{E0067C69-CCD9-078F-FAF9-F93D7588A3A3}"/>
                </a:ext>
                <a:ext uri="{C183D7F6-B498-43B3-948B-1728B52AA6E4}">
                  <adec:decorative xmlns:adec="http://schemas.microsoft.com/office/drawing/2017/decorative" val="1"/>
                </a:ext>
              </a:extLst>
            </p:cNvPr>
            <p:cNvSpPr/>
            <p:nvPr/>
          </p:nvSpPr>
          <p:spPr>
            <a:xfrm>
              <a:off x="6801813" y="3270034"/>
              <a:ext cx="2025570" cy="2025570"/>
            </a:xfrm>
            <a:prstGeom prst="ellipse">
              <a:avLst/>
            </a:prstGeom>
            <a:noFill/>
            <a:ln w="127000" cap="rnd">
              <a:solidFill>
                <a:schemeClr val="bg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a:extLst>
                <a:ext uri="{FF2B5EF4-FFF2-40B4-BE49-F238E27FC236}">
                  <a16:creationId xmlns:a16="http://schemas.microsoft.com/office/drawing/2014/main" id="{B9E25CB7-B2D8-E04D-FD04-5B93C36FCBDC}"/>
                </a:ext>
                <a:ext uri="{C183D7F6-B498-43B3-948B-1728B52AA6E4}">
                  <adec:decorative xmlns:adec="http://schemas.microsoft.com/office/drawing/2017/decorative" val="1"/>
                </a:ext>
              </a:extLst>
            </p:cNvPr>
            <p:cNvSpPr/>
            <p:nvPr/>
          </p:nvSpPr>
          <p:spPr>
            <a:xfrm>
              <a:off x="2953713" y="3279559"/>
              <a:ext cx="2025570" cy="2025570"/>
            </a:xfrm>
            <a:prstGeom prst="ellipse">
              <a:avLst/>
            </a:prstGeom>
            <a:noFill/>
            <a:ln w="127000" cap="rnd">
              <a:solidFill>
                <a:schemeClr val="bg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Rounded Corners 6">
              <a:extLst>
                <a:ext uri="{FF2B5EF4-FFF2-40B4-BE49-F238E27FC236}">
                  <a16:creationId xmlns:a16="http://schemas.microsoft.com/office/drawing/2014/main" id="{ACF8A10C-4422-135B-B632-F1947739E942}"/>
                </a:ext>
                <a:ext uri="{C183D7F6-B498-43B3-948B-1728B52AA6E4}">
                  <adec:decorative xmlns:adec="http://schemas.microsoft.com/office/drawing/2017/decorative" val="1"/>
                </a:ext>
              </a:extLst>
            </p:cNvPr>
            <p:cNvSpPr/>
            <p:nvPr/>
          </p:nvSpPr>
          <p:spPr>
            <a:xfrm>
              <a:off x="544240" y="2162733"/>
              <a:ext cx="2880000" cy="4417856"/>
            </a:xfrm>
            <a:prstGeom prst="roundRect">
              <a:avLst>
                <a:gd name="adj" fmla="val 9210"/>
              </a:avLst>
            </a:prstGeom>
            <a:solidFill>
              <a:schemeClr val="accent1"/>
            </a:solidFill>
            <a:ln w="38100">
              <a:solidFill>
                <a:schemeClr val="accent2"/>
              </a:solidFill>
            </a:ln>
            <a:effectLst>
              <a:outerShdw blurRad="850900" dist="939800" dir="5400000" sx="85000" sy="85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2"/>
                </a:solidFill>
              </a:endParaRPr>
            </a:p>
          </p:txBody>
        </p:sp>
        <p:sp>
          <p:nvSpPr>
            <p:cNvPr id="9" name="Rectangle: Rounded Corners 8">
              <a:extLst>
                <a:ext uri="{FF2B5EF4-FFF2-40B4-BE49-F238E27FC236}">
                  <a16:creationId xmlns:a16="http://schemas.microsoft.com/office/drawing/2014/main" id="{7865896A-2EFF-FB6E-E4FE-FF24EED8EBDA}"/>
                </a:ext>
                <a:ext uri="{C183D7F6-B498-43B3-948B-1728B52AA6E4}">
                  <adec:decorative xmlns:adec="http://schemas.microsoft.com/office/drawing/2017/decorative" val="1"/>
                </a:ext>
              </a:extLst>
            </p:cNvPr>
            <p:cNvSpPr/>
            <p:nvPr/>
          </p:nvSpPr>
          <p:spPr>
            <a:xfrm>
              <a:off x="4500561" y="2162733"/>
              <a:ext cx="2880000" cy="4417857"/>
            </a:xfrm>
            <a:prstGeom prst="roundRect">
              <a:avLst>
                <a:gd name="adj" fmla="val 10142"/>
              </a:avLst>
            </a:prstGeom>
            <a:solidFill>
              <a:schemeClr val="accent1"/>
            </a:solidFill>
            <a:ln w="38100">
              <a:solidFill>
                <a:schemeClr val="tx2"/>
              </a:solidFill>
            </a:ln>
            <a:effectLst>
              <a:outerShdw blurRad="850900" dist="939800" dir="5400000" sx="85000" sy="85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2"/>
                </a:solidFill>
              </a:endParaRPr>
            </a:p>
          </p:txBody>
        </p:sp>
        <p:sp>
          <p:nvSpPr>
            <p:cNvPr id="15" name="Rectangle: Rounded Corners 14">
              <a:extLst>
                <a:ext uri="{FF2B5EF4-FFF2-40B4-BE49-F238E27FC236}">
                  <a16:creationId xmlns:a16="http://schemas.microsoft.com/office/drawing/2014/main" id="{EB1987E5-B10A-26A4-37B7-DC099A76D9F2}"/>
                </a:ext>
                <a:ext uri="{C183D7F6-B498-43B3-948B-1728B52AA6E4}">
                  <adec:decorative xmlns:adec="http://schemas.microsoft.com/office/drawing/2017/decorative" val="1"/>
                </a:ext>
              </a:extLst>
            </p:cNvPr>
            <p:cNvSpPr/>
            <p:nvPr/>
          </p:nvSpPr>
          <p:spPr>
            <a:xfrm>
              <a:off x="8348661" y="2153208"/>
              <a:ext cx="2880000" cy="4417857"/>
            </a:xfrm>
            <a:prstGeom prst="roundRect">
              <a:avLst>
                <a:gd name="adj" fmla="val 10142"/>
              </a:avLst>
            </a:prstGeom>
            <a:solidFill>
              <a:schemeClr val="accent1"/>
            </a:solidFill>
            <a:ln w="38100">
              <a:solidFill>
                <a:schemeClr val="accent3"/>
              </a:solidFill>
            </a:ln>
            <a:effectLst>
              <a:outerShdw blurRad="850900" dist="939800" dir="5400000" sx="85000" sy="85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2"/>
                </a:solidFill>
              </a:endParaRPr>
            </a:p>
          </p:txBody>
        </p:sp>
      </p:grpSp>
      <p:sp>
        <p:nvSpPr>
          <p:cNvPr id="11" name="New participant">
            <a:extLst>
              <a:ext uri="{FF2B5EF4-FFF2-40B4-BE49-F238E27FC236}">
                <a16:creationId xmlns:a16="http://schemas.microsoft.com/office/drawing/2014/main" id="{A3B8377B-429C-538D-7323-58BBCC463DC3}"/>
              </a:ext>
            </a:extLst>
          </p:cNvPr>
          <p:cNvSpPr txBox="1"/>
          <p:nvPr/>
        </p:nvSpPr>
        <p:spPr>
          <a:xfrm>
            <a:off x="881051" y="1783487"/>
            <a:ext cx="2160000" cy="828000"/>
          </a:xfrm>
          <a:prstGeom prst="roundRect">
            <a:avLst>
              <a:gd name="adj" fmla="val 30055"/>
            </a:avLst>
          </a:prstGeom>
          <a:solidFill>
            <a:schemeClr val="accent2"/>
          </a:solidFill>
        </p:spPr>
        <p:txBody>
          <a:bodyPr wrap="square" lIns="180000" tIns="36000" rIns="180000" bIns="360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8"/>
              </a:lnSpc>
            </a:pPr>
            <a:r>
              <a:rPr lang="en-US" sz="2000" b="1" dirty="0">
                <a:solidFill>
                  <a:schemeClr val="bg1"/>
                </a:solidFill>
                <a:latin typeface="Public Sans" pitchFamily="2" charset="77"/>
              </a:rPr>
              <a:t>Question 1</a:t>
            </a:r>
          </a:p>
        </p:txBody>
      </p:sp>
      <p:sp>
        <p:nvSpPr>
          <p:cNvPr id="8" name="TextBox 8">
            <a:extLst>
              <a:ext uri="{FF2B5EF4-FFF2-40B4-BE49-F238E27FC236}">
                <a16:creationId xmlns:a16="http://schemas.microsoft.com/office/drawing/2014/main" id="{71F63EFC-00A0-576D-4DAF-32313F9F807B}"/>
              </a:ext>
            </a:extLst>
          </p:cNvPr>
          <p:cNvSpPr txBox="1"/>
          <p:nvPr/>
        </p:nvSpPr>
        <p:spPr>
          <a:xfrm>
            <a:off x="881051" y="3008249"/>
            <a:ext cx="2370354" cy="27129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000" dirty="0">
                <a:solidFill>
                  <a:schemeClr val="bg1"/>
                </a:solidFill>
              </a:rPr>
              <a:t>Would the domain or range change if the circle was translated 3 units to the right? How would they change?</a:t>
            </a:r>
          </a:p>
        </p:txBody>
      </p:sp>
      <p:sp>
        <p:nvSpPr>
          <p:cNvPr id="14" name="Returning participant">
            <a:extLst>
              <a:ext uri="{FF2B5EF4-FFF2-40B4-BE49-F238E27FC236}">
                <a16:creationId xmlns:a16="http://schemas.microsoft.com/office/drawing/2014/main" id="{2A49CCE6-A246-236A-8237-08013AE5DF82}"/>
              </a:ext>
            </a:extLst>
          </p:cNvPr>
          <p:cNvSpPr txBox="1"/>
          <p:nvPr/>
        </p:nvSpPr>
        <p:spPr>
          <a:xfrm>
            <a:off x="4842338" y="1827337"/>
            <a:ext cx="2160000" cy="828000"/>
          </a:xfrm>
          <a:prstGeom prst="roundRect">
            <a:avLst>
              <a:gd name="adj" fmla="val 25416"/>
            </a:avLst>
          </a:prstGeom>
          <a:solidFill>
            <a:schemeClr val="tx2"/>
          </a:solidFill>
        </p:spPr>
        <p:txBody>
          <a:bodyPr wrap="square" lIns="180000" tIns="36000" rIns="180000" bIns="360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8"/>
              </a:lnSpc>
            </a:pPr>
            <a:r>
              <a:rPr lang="en-US" sz="2000" b="1" dirty="0">
                <a:solidFill>
                  <a:srgbClr val="FFFFFF"/>
                </a:solidFill>
                <a:latin typeface="Public Sans" pitchFamily="2" charset="77"/>
              </a:rPr>
              <a:t>Question 2</a:t>
            </a:r>
          </a:p>
        </p:txBody>
      </p:sp>
      <p:sp>
        <p:nvSpPr>
          <p:cNvPr id="10" name="TextBox 11">
            <a:extLst>
              <a:ext uri="{FF2B5EF4-FFF2-40B4-BE49-F238E27FC236}">
                <a16:creationId xmlns:a16="http://schemas.microsoft.com/office/drawing/2014/main" id="{A047FE72-CD72-E0F7-5B94-722137939E9B}"/>
              </a:ext>
            </a:extLst>
          </p:cNvPr>
          <p:cNvSpPr txBox="1"/>
          <p:nvPr/>
        </p:nvSpPr>
        <p:spPr>
          <a:xfrm>
            <a:off x="4842337" y="3008249"/>
            <a:ext cx="2308849" cy="317465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000" dirty="0">
                <a:solidFill>
                  <a:schemeClr val="bg1"/>
                </a:solidFill>
              </a:rPr>
              <a:t>Would the domain or range change if the circle was translated 5 units up? </a:t>
            </a:r>
          </a:p>
          <a:p>
            <a:pPr>
              <a:lnSpc>
                <a:spcPct val="150000"/>
              </a:lnSpc>
            </a:pPr>
            <a:r>
              <a:rPr lang="en-AU" sz="2000" dirty="0">
                <a:solidFill>
                  <a:schemeClr val="bg1"/>
                </a:solidFill>
              </a:rPr>
              <a:t>How would they change?</a:t>
            </a:r>
          </a:p>
        </p:txBody>
      </p:sp>
      <p:sp>
        <p:nvSpPr>
          <p:cNvPr id="16" name="Returning participant">
            <a:extLst>
              <a:ext uri="{FF2B5EF4-FFF2-40B4-BE49-F238E27FC236}">
                <a16:creationId xmlns:a16="http://schemas.microsoft.com/office/drawing/2014/main" id="{3CDE9C07-E315-8CD6-75DF-64C405C37276}"/>
              </a:ext>
            </a:extLst>
          </p:cNvPr>
          <p:cNvSpPr txBox="1"/>
          <p:nvPr/>
        </p:nvSpPr>
        <p:spPr>
          <a:xfrm>
            <a:off x="8690438" y="1817812"/>
            <a:ext cx="2160000" cy="828000"/>
          </a:xfrm>
          <a:prstGeom prst="roundRect">
            <a:avLst>
              <a:gd name="adj" fmla="val 25416"/>
            </a:avLst>
          </a:prstGeom>
          <a:solidFill>
            <a:schemeClr val="accent3"/>
          </a:solidFill>
        </p:spPr>
        <p:txBody>
          <a:bodyPr wrap="square" lIns="180000" tIns="36000" rIns="180000" bIns="360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8"/>
              </a:lnSpc>
            </a:pPr>
            <a:r>
              <a:rPr lang="en-US" sz="2000" b="1" dirty="0">
                <a:latin typeface="Public Sans" pitchFamily="2" charset="77"/>
              </a:rPr>
              <a:t>Question 3</a:t>
            </a:r>
          </a:p>
        </p:txBody>
      </p:sp>
      <p:sp>
        <p:nvSpPr>
          <p:cNvPr id="17" name="TextBox 11">
            <a:extLst>
              <a:ext uri="{FF2B5EF4-FFF2-40B4-BE49-F238E27FC236}">
                <a16:creationId xmlns:a16="http://schemas.microsoft.com/office/drawing/2014/main" id="{63197275-EBBC-C283-BF60-3522EC887C87}"/>
              </a:ext>
            </a:extLst>
          </p:cNvPr>
          <p:cNvSpPr txBox="1"/>
          <p:nvPr/>
        </p:nvSpPr>
        <p:spPr>
          <a:xfrm>
            <a:off x="8718322" y="2961730"/>
            <a:ext cx="2308849" cy="317465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000" dirty="0">
                <a:solidFill>
                  <a:schemeClr val="bg1"/>
                </a:solidFill>
              </a:rPr>
              <a:t>Would the domain or range change if the circle was translated 3 units to the right and 5 units up? How would they change?</a:t>
            </a:r>
          </a:p>
        </p:txBody>
      </p:sp>
      <p:sp>
        <p:nvSpPr>
          <p:cNvPr id="3" name="Slide Number Placeholder 2">
            <a:extLst>
              <a:ext uri="{FF2B5EF4-FFF2-40B4-BE49-F238E27FC236}">
                <a16:creationId xmlns:a16="http://schemas.microsoft.com/office/drawing/2014/main" id="{BC2BD7AD-724A-0D2E-E438-17CDD01576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8439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E5A5E87-7368-A1AC-804C-B62002E7CF3B}"/>
                  </a:ext>
                </a:extLst>
              </p:cNvPr>
              <p:cNvSpPr>
                <a:spLocks noGrp="1"/>
              </p:cNvSpPr>
              <p:nvPr>
                <p:ph type="title"/>
              </p:nvPr>
            </p:nvSpPr>
            <p:spPr/>
            <p:txBody>
              <a:bodyPr/>
              <a:lstStyle/>
              <a:p>
                <a:r>
                  <a:rPr lang="en-AU"/>
                  <a:t>Circles with centre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 </m:t>
                    </m:r>
                    <m:r>
                      <a:rPr lang="en-AU" b="0" i="1" smtClean="0">
                        <a:latin typeface="Cambria Math" panose="02040503050406030204" pitchFamily="18" charset="0"/>
                      </a:rPr>
                      <m:t>𝑏</m:t>
                    </m:r>
                    <m:r>
                      <a:rPr lang="en-AU" b="0" i="1" smtClean="0">
                        <a:latin typeface="Cambria Math" panose="02040503050406030204" pitchFamily="18" charset="0"/>
                      </a:rPr>
                      <m:t>)</m:t>
                    </m:r>
                  </m:oMath>
                </a14:m>
                <a:endParaRPr lang="en-AU"/>
              </a:p>
            </p:txBody>
          </p:sp>
        </mc:Choice>
        <mc:Fallback xmlns="">
          <p:sp>
            <p:nvSpPr>
              <p:cNvPr id="3" name="Title 2">
                <a:extLst>
                  <a:ext uri="{FF2B5EF4-FFF2-40B4-BE49-F238E27FC236}">
                    <a16:creationId xmlns:a16="http://schemas.microsoft.com/office/drawing/2014/main" id="{2E5A5E87-7368-A1AC-804C-B62002E7CF3B}"/>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8B3CD285-DA21-E813-DC79-A93507FE8156}"/>
              </a:ext>
            </a:extLst>
          </p:cNvPr>
          <p:cNvSpPr>
            <a:spLocks noGrp="1"/>
          </p:cNvSpPr>
          <p:nvPr>
            <p:ph type="body" sz="quarter" idx="18"/>
          </p:nvPr>
        </p:nvSpPr>
        <p:spPr/>
        <p:txBody>
          <a:bodyPr/>
          <a:lstStyle/>
          <a:p>
            <a:endParaRPr lang="en-AU"/>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1AC18D26-90F6-7843-12CB-C056C253E3E4}"/>
                  </a:ext>
                </a:extLst>
              </p:cNvPr>
              <p:cNvSpPr/>
              <p:nvPr/>
            </p:nvSpPr>
            <p:spPr>
              <a:xfrm>
                <a:off x="1138341" y="2164843"/>
                <a:ext cx="2492544"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−2</m:t>
                              </m:r>
                            </m:e>
                          </m:d>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𝑦</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7" name="Rectangle: Rounded Corners 6">
                <a:extLst>
                  <a:ext uri="{FF2B5EF4-FFF2-40B4-BE49-F238E27FC236}">
                    <a16:creationId xmlns:a16="http://schemas.microsoft.com/office/drawing/2014/main" id="{1AC18D26-90F6-7843-12CB-C056C253E3E4}"/>
                  </a:ext>
                </a:extLst>
              </p:cNvPr>
              <p:cNvSpPr>
                <a:spLocks noRot="1" noChangeAspect="1" noMove="1" noResize="1" noEditPoints="1" noAdjustHandles="1" noChangeArrowheads="1" noChangeShapeType="1" noTextEdit="1"/>
              </p:cNvSpPr>
              <p:nvPr/>
            </p:nvSpPr>
            <p:spPr>
              <a:xfrm>
                <a:off x="1138341" y="2164843"/>
                <a:ext cx="2492544" cy="943822"/>
              </a:xfrm>
              <a:prstGeom prst="round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7CC44084-5A36-859D-F1FD-26CF59C1F321}"/>
                  </a:ext>
                </a:extLst>
              </p:cNvPr>
              <p:cNvSpPr/>
              <p:nvPr/>
            </p:nvSpPr>
            <p:spPr>
              <a:xfrm>
                <a:off x="1138341" y="5249419"/>
                <a:ext cx="2492544"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+2</m:t>
                              </m:r>
                            </m:e>
                          </m:d>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𝑦</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8" name="Rectangle: Rounded Corners 7">
                <a:extLst>
                  <a:ext uri="{FF2B5EF4-FFF2-40B4-BE49-F238E27FC236}">
                    <a16:creationId xmlns:a16="http://schemas.microsoft.com/office/drawing/2014/main" id="{7CC44084-5A36-859D-F1FD-26CF59C1F321}"/>
                  </a:ext>
                </a:extLst>
              </p:cNvPr>
              <p:cNvSpPr>
                <a:spLocks noRot="1" noChangeAspect="1" noMove="1" noResize="1" noEditPoints="1" noAdjustHandles="1" noChangeArrowheads="1" noChangeShapeType="1" noTextEdit="1"/>
              </p:cNvSpPr>
              <p:nvPr/>
            </p:nvSpPr>
            <p:spPr>
              <a:xfrm>
                <a:off x="1138341" y="5249419"/>
                <a:ext cx="2492544" cy="943822"/>
              </a:xfrm>
              <a:prstGeom prst="roundRect">
                <a:avLst/>
              </a:prstGeom>
              <a:blipFill>
                <a:blip r:embed="rId4"/>
                <a:stretch>
                  <a:fillRect/>
                </a:stretch>
              </a:blipFill>
            </p:spPr>
            <p:txBody>
              <a:bodyPr/>
              <a:lstStyle/>
              <a:p>
                <a:r>
                  <a:rPr lang="en-AU">
                    <a:noFill/>
                  </a:rPr>
                  <a:t> </a:t>
                </a:r>
              </a:p>
            </p:txBody>
          </p:sp>
        </mc:Fallback>
      </mc:AlternateContent>
      <p:pic>
        <p:nvPicPr>
          <p:cNvPr id="6" name="Picture 5" descr="The graph of the circle x^2+y^2=9">
            <a:extLst>
              <a:ext uri="{FF2B5EF4-FFF2-40B4-BE49-F238E27FC236}">
                <a16:creationId xmlns:a16="http://schemas.microsoft.com/office/drawing/2014/main" id="{83A4150D-445B-741F-3148-F474F3F5A8E4}"/>
              </a:ext>
            </a:extLst>
          </p:cNvPr>
          <p:cNvPicPr>
            <a:picLocks noChangeAspect="1"/>
          </p:cNvPicPr>
          <p:nvPr/>
        </p:nvPicPr>
        <p:blipFill>
          <a:blip r:embed="rId5"/>
          <a:stretch>
            <a:fillRect/>
          </a:stretch>
        </p:blipFill>
        <p:spPr>
          <a:xfrm>
            <a:off x="3716767" y="1834299"/>
            <a:ext cx="4260029" cy="4358942"/>
          </a:xfrm>
          <a:prstGeom prst="rect">
            <a:avLst/>
          </a:prstGeom>
        </p:spPr>
      </p:pic>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50994C3-E53D-B694-4522-41F623A5ABE7}"/>
                  </a:ext>
                </a:extLst>
              </p:cNvPr>
              <p:cNvSpPr/>
              <p:nvPr/>
            </p:nvSpPr>
            <p:spPr>
              <a:xfrm>
                <a:off x="8412483" y="2164843"/>
                <a:ext cx="2492544"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𝑥</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𝑦</m:t>
                          </m:r>
                          <m:r>
                            <a:rPr lang="en-AU" sz="2000" b="0" i="1" smtClean="0">
                              <a:solidFill>
                                <a:schemeClr val="tx1"/>
                              </a:solidFill>
                              <a:latin typeface="Cambria Math" panose="02040503050406030204" pitchFamily="18" charset="0"/>
                            </a:rPr>
                            <m:t>−1)</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9" name="Rectangle: Rounded Corners 8">
                <a:extLst>
                  <a:ext uri="{FF2B5EF4-FFF2-40B4-BE49-F238E27FC236}">
                    <a16:creationId xmlns:a16="http://schemas.microsoft.com/office/drawing/2014/main" id="{B50994C3-E53D-B694-4522-41F623A5ABE7}"/>
                  </a:ext>
                </a:extLst>
              </p:cNvPr>
              <p:cNvSpPr>
                <a:spLocks noRot="1" noChangeAspect="1" noMove="1" noResize="1" noEditPoints="1" noAdjustHandles="1" noChangeArrowheads="1" noChangeShapeType="1" noTextEdit="1"/>
              </p:cNvSpPr>
              <p:nvPr/>
            </p:nvSpPr>
            <p:spPr>
              <a:xfrm>
                <a:off x="8412483" y="2164843"/>
                <a:ext cx="2492544" cy="943822"/>
              </a:xfrm>
              <a:prstGeom prst="round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FAE1C4C8-A350-0EC5-E044-4CAB625CE2F2}"/>
                  </a:ext>
                </a:extLst>
              </p:cNvPr>
              <p:cNvSpPr/>
              <p:nvPr/>
            </p:nvSpPr>
            <p:spPr>
              <a:xfrm>
                <a:off x="7831926" y="5249419"/>
                <a:ext cx="3073101" cy="9438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nchorCtr="1"/>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tx1"/>
                              </a:solidFill>
                              <a:latin typeface="Cambria Math" panose="02040503050406030204" pitchFamily="18" charset="0"/>
                            </a:rPr>
                          </m:ctrlPr>
                        </m:sSupPr>
                        <m:e>
                          <m:sSup>
                            <m:sSupPr>
                              <m:ctrlPr>
                                <a:rPr lang="en-AU" sz="2000" b="0" i="1" smtClean="0">
                                  <a:solidFill>
                                    <a:schemeClr val="tx1"/>
                                  </a:solidFill>
                                  <a:latin typeface="Cambria Math" panose="02040503050406030204" pitchFamily="18" charset="0"/>
                                </a:rPr>
                              </m:ctrlPr>
                            </m:sSupPr>
                            <m:e>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+4</m:t>
                                  </m:r>
                                </m:e>
                              </m:d>
                            </m:e>
                            <m:sup>
                              <m:r>
                                <a:rPr lang="en-AU" sz="2000" b="0" i="1" smtClean="0">
                                  <a:solidFill>
                                    <a:schemeClr val="tx1"/>
                                  </a:solidFill>
                                  <a:latin typeface="Cambria Math" panose="02040503050406030204" pitchFamily="18" charset="0"/>
                                </a:rPr>
                                <m:t>2</m:t>
                              </m:r>
                            </m:sup>
                          </m:sSup>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𝑦</m:t>
                          </m:r>
                          <m:r>
                            <a:rPr lang="en-AU" sz="2000" b="0" i="1" smtClean="0">
                              <a:solidFill>
                                <a:schemeClr val="tx1"/>
                              </a:solidFill>
                              <a:latin typeface="Cambria Math" panose="02040503050406030204" pitchFamily="18" charset="0"/>
                            </a:rPr>
                            <m:t>−1)</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=9</m:t>
                      </m:r>
                    </m:oMath>
                  </m:oMathPara>
                </a14:m>
                <a:endParaRPr lang="en-AU" sz="2000" dirty="0">
                  <a:solidFill>
                    <a:schemeClr val="tx1"/>
                  </a:solidFill>
                </a:endParaRPr>
              </a:p>
            </p:txBody>
          </p:sp>
        </mc:Choice>
        <mc:Fallback xmlns="">
          <p:sp>
            <p:nvSpPr>
              <p:cNvPr id="10" name="Rectangle: Rounded Corners 9">
                <a:extLst>
                  <a:ext uri="{FF2B5EF4-FFF2-40B4-BE49-F238E27FC236}">
                    <a16:creationId xmlns:a16="http://schemas.microsoft.com/office/drawing/2014/main" id="{FAE1C4C8-A350-0EC5-E044-4CAB625CE2F2}"/>
                  </a:ext>
                </a:extLst>
              </p:cNvPr>
              <p:cNvSpPr>
                <a:spLocks noRot="1" noChangeAspect="1" noMove="1" noResize="1" noEditPoints="1" noAdjustHandles="1" noChangeArrowheads="1" noChangeShapeType="1" noTextEdit="1"/>
              </p:cNvSpPr>
              <p:nvPr/>
            </p:nvSpPr>
            <p:spPr>
              <a:xfrm>
                <a:off x="7831926" y="5249419"/>
                <a:ext cx="3073101" cy="943822"/>
              </a:xfrm>
              <a:prstGeom prst="roundRect">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5F5C9DD-97E7-4D28-611C-E5DFAD258B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8501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Graphing circles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 Identify the centre and radius of the circle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𝑦</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=16</m:t>
                    </m:r>
                  </m:oMath>
                </a14:m>
                <a:r>
                  <a:rPr lang="en-AU" dirty="0">
                    <a:latin typeface="+mn-lt"/>
                  </a:rPr>
                  <a:t> and sketch the circle. </a:t>
                </a:r>
              </a:p>
              <a:p>
                <a:endParaRPr lang="en-AU"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𝑦</m:t>
                              </m:r>
                              <m:r>
                                <a:rPr lang="en-AU" b="0" i="1" smtClean="0">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oMath>
                  </m:oMathPara>
                </a14:m>
                <a:endParaRPr lang="en-AU" dirty="0">
                  <a:latin typeface="+mn-lt"/>
                </a:endParaRPr>
              </a:p>
              <a:p>
                <a:r>
                  <a:rPr lang="en-AU" dirty="0">
                    <a:latin typeface="+mn-lt"/>
                  </a:rPr>
                  <a:t>Radius is 4</a:t>
                </a:r>
              </a:p>
              <a:p>
                <a:r>
                  <a:rPr lang="en-AU" dirty="0">
                    <a:latin typeface="+mn-lt"/>
                  </a:rPr>
                  <a:t>Centre at </a:t>
                </a:r>
                <a14:m>
                  <m:oMath xmlns:m="http://schemas.openxmlformats.org/officeDocument/2006/math">
                    <m:r>
                      <a:rPr lang="en-AU" b="0" i="1" smtClean="0">
                        <a:latin typeface="Cambria Math" panose="02040503050406030204" pitchFamily="18" charset="0"/>
                      </a:rPr>
                      <m:t>(3, −2)</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5"/>
                <a:stretch>
                  <a:fillRect l="-1327"/>
                </a:stretch>
              </a:blipFill>
            </p:spPr>
            <p:txBody>
              <a:bodyPr/>
              <a:lstStyle/>
              <a:p>
                <a:r>
                  <a:rPr lang="en-US">
                    <a:noFill/>
                  </a:rPr>
                  <a:t> </a:t>
                </a:r>
              </a:p>
            </p:txBody>
          </p:sp>
        </mc:Fallback>
      </mc:AlternateContent>
      <p:pic>
        <p:nvPicPr>
          <p:cNvPr id="17" name="Picture 16" descr="The graph of the circle (x-3)^2+(y+2)^2=16.">
            <a:extLst>
              <a:ext uri="{FF2B5EF4-FFF2-40B4-BE49-F238E27FC236}">
                <a16:creationId xmlns:a16="http://schemas.microsoft.com/office/drawing/2014/main" id="{D52F926D-8755-548E-19D9-B481CE14C9EA}"/>
              </a:ext>
            </a:extLst>
          </p:cNvPr>
          <p:cNvPicPr>
            <a:picLocks noChangeAspect="1"/>
          </p:cNvPicPr>
          <p:nvPr/>
        </p:nvPicPr>
        <p:blipFill>
          <a:blip r:embed="rId6"/>
          <a:stretch>
            <a:fillRect/>
          </a:stretch>
        </p:blipFill>
        <p:spPr>
          <a:xfrm>
            <a:off x="5291133" y="2177851"/>
            <a:ext cx="4738610" cy="4267610"/>
          </a:xfrm>
          <a:prstGeom prst="rect">
            <a:avLst/>
          </a:prstGeom>
        </p:spPr>
      </p:pic>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4A85C7D4-E180-6931-6C9F-DD6D70700FD2}"/>
                  </a:ext>
                </a:extLst>
              </p:cNvPr>
              <p:cNvSpPr/>
              <p:nvPr/>
            </p:nvSpPr>
            <p:spPr>
              <a:xfrm>
                <a:off x="2896480" y="3612732"/>
                <a:ext cx="2123576" cy="716541"/>
              </a:xfrm>
              <a:prstGeom prst="wedgeRoundRectCallout">
                <a:avLst>
                  <a:gd name="adj1" fmla="val -42600"/>
                  <a:gd name="adj2" fmla="val -953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has 16 been written as </a:t>
                </a:r>
                <a14:m>
                  <m:oMath xmlns:m="http://schemas.openxmlformats.org/officeDocument/2006/math">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4</m:t>
                        </m:r>
                      </m:e>
                      <m:sup>
                        <m:r>
                          <a:rPr lang="en-AU" sz="1600" b="0" i="1" smtClean="0">
                            <a:latin typeface="Cambria Math" panose="02040503050406030204" pitchFamily="18" charset="0"/>
                          </a:rPr>
                          <m:t>2</m:t>
                        </m:r>
                      </m:sup>
                    </m:sSup>
                  </m:oMath>
                </a14:m>
                <a:r>
                  <a:rPr lang="en-AU" sz="1600" dirty="0"/>
                  <a:t>?</a:t>
                </a:r>
              </a:p>
            </p:txBody>
          </p:sp>
        </mc:Choice>
        <mc:Fallback xmlns="">
          <p:sp>
            <p:nvSpPr>
              <p:cNvPr id="11" name="Speech Bubble: Rectangle with Corners Rounded 10">
                <a:extLst>
                  <a:ext uri="{FF2B5EF4-FFF2-40B4-BE49-F238E27FC236}">
                    <a16:creationId xmlns:a16="http://schemas.microsoft.com/office/drawing/2014/main" id="{4A85C7D4-E180-6931-6C9F-DD6D70700FD2}"/>
                  </a:ext>
                </a:extLst>
              </p:cNvPr>
              <p:cNvSpPr>
                <a:spLocks noRot="1" noChangeAspect="1" noMove="1" noResize="1" noEditPoints="1" noAdjustHandles="1" noChangeArrowheads="1" noChangeShapeType="1" noTextEdit="1"/>
              </p:cNvSpPr>
              <p:nvPr/>
            </p:nvSpPr>
            <p:spPr>
              <a:xfrm>
                <a:off x="2896480" y="3612732"/>
                <a:ext cx="2123576" cy="716541"/>
              </a:xfrm>
              <a:prstGeom prst="wedgeRoundRectCallout">
                <a:avLst>
                  <a:gd name="adj1" fmla="val -42600"/>
                  <a:gd name="adj2" fmla="val -95370"/>
                  <a:gd name="adj3" fmla="val 16667"/>
                </a:avLst>
              </a:prstGeom>
              <a:blipFill>
                <a:blip r:embed="rId7"/>
                <a:stretch>
                  <a:fillRect b="-5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776FBC9F-49BD-9603-6BB7-C09666104BB0}"/>
                  </a:ext>
                </a:extLst>
              </p:cNvPr>
              <p:cNvSpPr/>
              <p:nvPr/>
            </p:nvSpPr>
            <p:spPr>
              <a:xfrm>
                <a:off x="1052395" y="4776974"/>
                <a:ext cx="3967661" cy="1135838"/>
              </a:xfrm>
              <a:prstGeom prst="wedgeRoundRectCallout">
                <a:avLst>
                  <a:gd name="adj1" fmla="val 64464"/>
                  <a:gd name="adj2" fmla="val -259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Do the </a:t>
                </a:r>
                <a14:m>
                  <m:oMath xmlns:m="http://schemas.openxmlformats.org/officeDocument/2006/math">
                    <m:r>
                      <a:rPr lang="en-AU" sz="1600" b="0" i="1" smtClean="0">
                        <a:latin typeface="Cambria Math" panose="02040503050406030204" pitchFamily="18" charset="0"/>
                      </a:rPr>
                      <m:t>𝑥</m:t>
                    </m:r>
                  </m:oMath>
                </a14:m>
                <a:r>
                  <a:rPr lang="en-AU" sz="1600" b="0" i="0" dirty="0">
                    <a:latin typeface="+mj-lt"/>
                  </a:rPr>
                  <a:t>- and </a:t>
                </a:r>
                <a14:m>
                  <m:oMath xmlns:m="http://schemas.openxmlformats.org/officeDocument/2006/math">
                    <m:r>
                      <a:rPr lang="en-AU" sz="1600" i="1" dirty="0" smtClean="0">
                        <a:latin typeface="Cambria Math" panose="02040503050406030204" pitchFamily="18" charset="0"/>
                      </a:rPr>
                      <m:t>𝑦</m:t>
                    </m:r>
                  </m:oMath>
                </a14:m>
                <a:r>
                  <a:rPr lang="en-AU" sz="1600" i="0" dirty="0">
                    <a:latin typeface="+mj-lt"/>
                  </a:rPr>
                  <a:t>- </a:t>
                </a:r>
                <a:r>
                  <a:rPr lang="en-AU" sz="1600" dirty="0"/>
                  <a:t>intercepts provide relevant information needed to sketch the curve? Why or why not? </a:t>
                </a:r>
              </a:p>
              <a:p>
                <a:r>
                  <a:rPr lang="en-AU" sz="1600" dirty="0"/>
                  <a:t>How might we find them, if needed?</a:t>
                </a:r>
              </a:p>
            </p:txBody>
          </p:sp>
        </mc:Choice>
        <mc:Fallback xmlns="">
          <p:sp>
            <p:nvSpPr>
              <p:cNvPr id="10" name="Speech Bubble: Rectangle with Corners Rounded 9">
                <a:extLst>
                  <a:ext uri="{FF2B5EF4-FFF2-40B4-BE49-F238E27FC236}">
                    <a16:creationId xmlns:a16="http://schemas.microsoft.com/office/drawing/2014/main" id="{776FBC9F-49BD-9603-6BB7-C09666104BB0}"/>
                  </a:ext>
                </a:extLst>
              </p:cNvPr>
              <p:cNvSpPr>
                <a:spLocks noRot="1" noChangeAspect="1" noMove="1" noResize="1" noEditPoints="1" noAdjustHandles="1" noChangeArrowheads="1" noChangeShapeType="1" noTextEdit="1"/>
              </p:cNvSpPr>
              <p:nvPr/>
            </p:nvSpPr>
            <p:spPr>
              <a:xfrm>
                <a:off x="1052395" y="4776974"/>
                <a:ext cx="3967661" cy="1135838"/>
              </a:xfrm>
              <a:prstGeom prst="wedgeRoundRectCallout">
                <a:avLst>
                  <a:gd name="adj1" fmla="val 64464"/>
                  <a:gd name="adj2" fmla="val -25958"/>
                  <a:gd name="adj3" fmla="val 16667"/>
                </a:avLst>
              </a:prstGeom>
              <a:blipFill>
                <a:blip r:embed="rId8"/>
                <a:stretch>
                  <a:fillRect b="-3191"/>
                </a:stretch>
              </a:blipFill>
            </p:spPr>
            <p:txBody>
              <a:bodyPr/>
              <a:lstStyle/>
              <a:p>
                <a:r>
                  <a:rPr lang="en-AU">
                    <a:noFill/>
                  </a:rPr>
                  <a:t> </a:t>
                </a:r>
              </a:p>
            </p:txBody>
          </p:sp>
        </mc:Fallback>
      </mc:AlternateContent>
      <p:sp>
        <p:nvSpPr>
          <p:cNvPr id="14" name="Speech Bubble: Rectangle with Corners Rounded 13">
            <a:extLst>
              <a:ext uri="{FF2B5EF4-FFF2-40B4-BE49-F238E27FC236}">
                <a16:creationId xmlns:a16="http://schemas.microsoft.com/office/drawing/2014/main" id="{AFA0D02C-7B4F-2831-4783-727664AEFCF3}"/>
              </a:ext>
            </a:extLst>
          </p:cNvPr>
          <p:cNvSpPr/>
          <p:nvPr/>
        </p:nvSpPr>
        <p:spPr>
          <a:xfrm>
            <a:off x="9217661" y="2666197"/>
            <a:ext cx="2707088" cy="940349"/>
          </a:xfrm>
          <a:prstGeom prst="wedgeRoundRectCallout">
            <a:avLst>
              <a:gd name="adj1" fmla="val -66060"/>
              <a:gd name="adj2" fmla="val 609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Can the centre of the circle be found easily from the equation of the circle?</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4"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028B80-F57C-4542-A86E-E16CA7313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E76218-B129-49DE-ACFC-BAB9D9414ACE}">
  <ds:schemaRefs>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094ce8ca-8c20-4eb0-bb23-b47a1c76b753"/>
    <ds:schemaRef ds:uri="http://schemas.microsoft.com/office/infopath/2007/PartnerControls"/>
    <ds:schemaRef ds:uri="http://schemas.openxmlformats.org/package/2006/metadata/core-properties"/>
    <ds:schemaRef ds:uri="98740c54-966f-451d-a76c-e38eb7fddd55"/>
    <ds:schemaRef ds:uri="http://purl.org/dc/elements/1.1/"/>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contentBits="0" removed="0"/>
</clbl:labelList>
</file>

<file path=docProps/app.xml><?xml version="1.0" encoding="utf-8"?>
<Properties xmlns="http://schemas.openxmlformats.org/officeDocument/2006/extended-properties" xmlns:vt="http://schemas.openxmlformats.org/officeDocument/2006/docPropsVTypes">
  <Template>maths-stage6-adv-unit4- lesson 06 Further circles</Template>
  <TotalTime>211</TotalTime>
  <Words>2012</Words>
  <Application>Microsoft Office PowerPoint</Application>
  <PresentationFormat>Widescreen</PresentationFormat>
  <Paragraphs>221</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Public Sans</vt:lpstr>
      <vt:lpstr>Cambria Math</vt:lpstr>
      <vt:lpstr>Times New Roman</vt:lpstr>
      <vt:lpstr>Calibri</vt:lpstr>
      <vt:lpstr>NSWG Corporate</vt:lpstr>
      <vt:lpstr>Further circles</vt:lpstr>
      <vt:lpstr>Learning intentions and success criteria</vt:lpstr>
      <vt:lpstr>Activating prior knowledge</vt:lpstr>
      <vt:lpstr>Parabolas</vt:lpstr>
      <vt:lpstr>Reciprocal functions</vt:lpstr>
      <vt:lpstr>Circles </vt:lpstr>
      <vt:lpstr>Connecting learning</vt:lpstr>
      <vt:lpstr>Circles with centre (a, b)</vt:lpstr>
      <vt:lpstr>Graphing circles (1)</vt:lpstr>
      <vt:lpstr>Graphing circles (2)</vt:lpstr>
      <vt:lpstr>Releasing responsibility</vt:lpstr>
      <vt:lpstr>Completing the square (1)</vt:lpstr>
      <vt:lpstr>Completing the square (2)</vt:lpstr>
      <vt:lpstr>Completing the square (3)</vt:lpstr>
      <vt:lpstr>Completing the square (4)</vt:lpstr>
      <vt:lpstr>Independent practice</vt:lpstr>
      <vt:lpstr>Reflecting circles</vt:lpstr>
      <vt:lpstr>Incorrect worked example (1)</vt:lpstr>
      <vt:lpstr>Incorrect worked example (2)</vt:lpstr>
      <vt:lpstr>Incorrect worked example (3)</vt:lpstr>
      <vt:lpstr>Reflection and translation – correct solution</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6 – Further circles – slide deck – Mathematics Advanced</dc:title>
  <dc:subject>mathematics; stage 6; unit 4</dc:subject>
  <dc:creator>NSW Department of Education</dc:creator>
  <cp:keywords>graph; transformation; mathematics; Unit 4 – graphing transformations</cp:keywords>
  <dcterms:created xsi:type="dcterms:W3CDTF">2025-08-05T02:20:22Z</dcterms:created>
  <dcterms:modified xsi:type="dcterms:W3CDTF">2026-05-12T01:17:13Z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