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8"/>
  </p:notesMasterIdLst>
  <p:handoutMasterIdLst>
    <p:handoutMasterId r:id="rId19"/>
  </p:handoutMasterIdLst>
  <p:sldIdLst>
    <p:sldId id="26505" r:id="rId5"/>
    <p:sldId id="26383" r:id="rId6"/>
    <p:sldId id="271" r:id="rId7"/>
    <p:sldId id="289" r:id="rId8"/>
    <p:sldId id="26506" r:id="rId9"/>
    <p:sldId id="26507" r:id="rId10"/>
    <p:sldId id="26508" r:id="rId11"/>
    <p:sldId id="26524" r:id="rId12"/>
    <p:sldId id="26510" r:id="rId13"/>
    <p:sldId id="26523" r:id="rId14"/>
    <p:sldId id="26525" r:id="rId15"/>
    <p:sldId id="360" r:id="rId16"/>
    <p:sldId id="361" r:id="rId17"/>
  </p:sldIdLst>
  <p:sldSz cx="12192000" cy="6858000"/>
  <p:notesSz cx="6858000" cy="9144000"/>
  <p:embeddedFontLst>
    <p:embeddedFont>
      <p:font typeface="Cambria Math" panose="02040503050406030204" pitchFamily="18" charset="0"/>
      <p:regular r:id="rId20"/>
    </p:embeddedFont>
    <p:embeddedFont>
      <p:font typeface="Public Sans" pitchFamily="2" charset="0"/>
      <p:regular r:id="rId21"/>
      <p:bold r:id="rId22"/>
      <p:italic r:id="rId23"/>
      <p:bold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1F9DAA67-1999-CDD5-89B9-99579500886D}" name="Belinda Zammit" initials="BZ" userId="S::Belinda.Zammit3@det.nsw.edu.au::19300e28-55a3-4c43-b3ac-256c5f3db2f0" providerId="AD"/>
  <p188:author id="{217AD476-3FEC-A309-C9FF-4713763B9BC5}" name="Mao Qu" initials="MQ" userId="S::mao.qu1@det.nsw.edu.au::2b3b56ba-f82c-4679-8c27-5fc4cfa6ac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B2E21-7E95-4731-97E6-859A20E646B0}" v="1" dt="2025-10-20T03:50:45.06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6438" autoAdjust="0"/>
  </p:normalViewPr>
  <p:slideViewPr>
    <p:cSldViewPr snapToGrid="0">
      <p:cViewPr varScale="1">
        <p:scale>
          <a:sx n="63" d="100"/>
          <a:sy n="63" d="100"/>
        </p:scale>
        <p:origin x="576" y="44"/>
      </p:cViewPr>
      <p:guideLst>
        <p:guide orient="horz" pos="2160"/>
        <p:guide pos="3863"/>
      </p:guideLst>
    </p:cSldViewPr>
  </p:slideViewPr>
  <p:outlineViewPr>
    <p:cViewPr>
      <p:scale>
        <a:sx n="33" d="100"/>
        <a:sy n="33" d="100"/>
      </p:scale>
      <p:origin x="0" y="-19602"/>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BA9E5D68-9781-55FC-B968-ED696BFEB24F}"/>
    <pc:docChg chg="modSld">
      <pc:chgData name="Daisy Hong" userId="852f2fe8-ba51-4773-8c32-260fca1b2ee4" providerId="ADAL" clId="{BA9E5D68-9781-55FC-B968-ED696BFEB24F}" dt="2025-10-08T02:06:37.113" v="1" actId="20577"/>
      <pc:docMkLst>
        <pc:docMk/>
      </pc:docMkLst>
      <pc:sldChg chg="modSp mod">
        <pc:chgData name="Daisy Hong" userId="852f2fe8-ba51-4773-8c32-260fca1b2ee4" providerId="ADAL" clId="{BA9E5D68-9781-55FC-B968-ED696BFEB24F}" dt="2025-10-08T02:06:37.113" v="1" actId="20577"/>
        <pc:sldMkLst>
          <pc:docMk/>
          <pc:sldMk cId="2212264922" sldId="26505"/>
        </pc:sldMkLst>
        <pc:spChg chg="mod">
          <ac:chgData name="Daisy Hong" userId="852f2fe8-ba51-4773-8c32-260fca1b2ee4" providerId="ADAL" clId="{BA9E5D68-9781-55FC-B968-ED696BFEB24F}" dt="2025-10-08T02:06:37.113" v="1" actId="20577"/>
          <ac:spMkLst>
            <pc:docMk/>
            <pc:sldMk cId="2212264922" sldId="26505"/>
            <ac:spMk id="8" creationId="{9AB1D8F6-C07D-41A5-64F9-503ABE80FF0B}"/>
          </ac:spMkLst>
        </pc:spChg>
        <pc:spChg chg="mod">
          <ac:chgData name="Daisy Hong" userId="852f2fe8-ba51-4773-8c32-260fca1b2ee4" providerId="ADAL" clId="{BA9E5D68-9781-55FC-B968-ED696BFEB24F}" dt="2025-10-08T02:02:27.074" v="0"/>
          <ac:spMkLst>
            <pc:docMk/>
            <pc:sldMk cId="2212264922" sldId="26505"/>
            <ac:spMk id="10" creationId="{CA5E7E5A-B4C4-F5B9-98E5-6C838D018316}"/>
          </ac:spMkLst>
        </pc:spChg>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7T02:40:58.182" v="1"/>
      <pc:docMkLst>
        <pc:docMk/>
      </pc:docMkLst>
      <pc:sldChg chg="addSp delSp modSp mod">
        <pc:chgData name="Daisy Hong" userId="852f2fe8-ba51-4773-8c32-260fca1b2ee4" providerId="ADAL" clId="{BB608F32-918A-4A14-94F6-A0382153581E}" dt="2025-10-17T02:40:58.182" v="1"/>
        <pc:sldMkLst>
          <pc:docMk/>
          <pc:sldMk cId="2212264922" sldId="26505"/>
        </pc:sldMkLst>
        <pc:picChg chg="add mod">
          <ac:chgData name="Daisy Hong" userId="852f2fe8-ba51-4773-8c32-260fca1b2ee4" providerId="ADAL" clId="{BB608F32-918A-4A14-94F6-A0382153581E}" dt="2025-10-17T02:40:58.182" v="1"/>
          <ac:picMkLst>
            <pc:docMk/>
            <pc:sldMk cId="2212264922" sldId="26505"/>
            <ac:picMk id="4" creationId="{60CF16DF-F94D-1AF9-BE6B-1D4E8FBDB10C}"/>
          </ac:picMkLst>
        </pc:picChg>
      </pc:sldChg>
    </pc:docChg>
  </pc:docChgLst>
  <pc:docChgLst>
    <pc:chgData name="Daisy Hong" userId="852f2fe8-ba51-4773-8c32-260fca1b2ee4" providerId="ADAL" clId="{0D2105D7-17B0-49BC-AFD9-749881BCE164}"/>
    <pc:docChg chg="undo custSel modSld sldOrd delSection">
      <pc:chgData name="Daisy Hong" userId="852f2fe8-ba51-4773-8c32-260fca1b2ee4" providerId="ADAL" clId="{0D2105D7-17B0-49BC-AFD9-749881BCE164}" dt="2025-10-08T21:49:57.693" v="35" actId="20577"/>
      <pc:docMkLst>
        <pc:docMk/>
      </pc:docMkLst>
      <pc:sldChg chg="delSp modSp mod">
        <pc:chgData name="Daisy Hong" userId="852f2fe8-ba51-4773-8c32-260fca1b2ee4" providerId="ADAL" clId="{0D2105D7-17B0-49BC-AFD9-749881BCE164}" dt="2025-10-06T22:08:34.904" v="29" actId="962"/>
        <pc:sldMkLst>
          <pc:docMk/>
          <pc:sldMk cId="2031742732" sldId="289"/>
        </pc:sldMkLst>
        <pc:spChg chg="ord">
          <ac:chgData name="Daisy Hong" userId="852f2fe8-ba51-4773-8c32-260fca1b2ee4" providerId="ADAL" clId="{0D2105D7-17B0-49BC-AFD9-749881BCE164}" dt="2025-10-06T22:06:24.745" v="26" actId="13244"/>
          <ac:spMkLst>
            <pc:docMk/>
            <pc:sldMk cId="2031742732" sldId="289"/>
            <ac:spMk id="3" creationId="{29857EE9-3066-32FD-277A-0349DC739562}"/>
          </ac:spMkLst>
        </pc:spChg>
        <pc:spChg chg="ord">
          <ac:chgData name="Daisy Hong" userId="852f2fe8-ba51-4773-8c32-260fca1b2ee4" providerId="ADAL" clId="{0D2105D7-17B0-49BC-AFD9-749881BCE164}" dt="2025-10-06T22:06:07.470" v="25" actId="13244"/>
          <ac:spMkLst>
            <pc:docMk/>
            <pc:sldMk cId="2031742732" sldId="289"/>
            <ac:spMk id="8" creationId="{41CD5F81-B516-8DE2-ACE0-7A17A8EADA51}"/>
          </ac:spMkLst>
        </pc:spChg>
        <pc:picChg chg="mod">
          <ac:chgData name="Daisy Hong" userId="852f2fe8-ba51-4773-8c32-260fca1b2ee4" providerId="ADAL" clId="{0D2105D7-17B0-49BC-AFD9-749881BCE164}" dt="2025-10-06T22:08:34.904" v="29" actId="962"/>
          <ac:picMkLst>
            <pc:docMk/>
            <pc:sldMk cId="2031742732" sldId="289"/>
            <ac:picMk id="5" creationId="{C9AA7EFA-1645-2BC7-C687-FD8B9BD2A2C9}"/>
          </ac:picMkLst>
        </pc:picChg>
      </pc:sldChg>
      <pc:sldChg chg="modSp mod">
        <pc:chgData name="Daisy Hong" userId="852f2fe8-ba51-4773-8c32-260fca1b2ee4" providerId="ADAL" clId="{0D2105D7-17B0-49BC-AFD9-749881BCE164}" dt="2025-10-06T23:19:25.071" v="33" actId="20577"/>
        <pc:sldMkLst>
          <pc:docMk/>
          <pc:sldMk cId="1181014578" sldId="360"/>
        </pc:sldMkLst>
        <pc:spChg chg="mod">
          <ac:chgData name="Daisy Hong" userId="852f2fe8-ba51-4773-8c32-260fca1b2ee4" providerId="ADAL" clId="{0D2105D7-17B0-49BC-AFD9-749881BCE164}" dt="2025-10-06T23:19:25.071" v="33" actId="20577"/>
          <ac:spMkLst>
            <pc:docMk/>
            <pc:sldMk cId="1181014578" sldId="360"/>
            <ac:spMk id="4" creationId="{B7C07B50-96D9-2E35-E2CE-3139F6377F08}"/>
          </ac:spMkLst>
        </pc:spChg>
      </pc:sldChg>
      <pc:sldChg chg="ord">
        <pc:chgData name="Daisy Hong" userId="852f2fe8-ba51-4773-8c32-260fca1b2ee4" providerId="ADAL" clId="{0D2105D7-17B0-49BC-AFD9-749881BCE164}" dt="2025-10-06T23:19:14.839" v="32" actId="20578"/>
        <pc:sldMkLst>
          <pc:docMk/>
          <pc:sldMk cId="3648967162" sldId="26383"/>
        </pc:sldMkLst>
      </pc:sldChg>
      <pc:sldChg chg="modSp mod">
        <pc:chgData name="Daisy Hong" userId="852f2fe8-ba51-4773-8c32-260fca1b2ee4" providerId="ADAL" clId="{0D2105D7-17B0-49BC-AFD9-749881BCE164}" dt="2025-10-08T21:49:57.693" v="35" actId="20577"/>
        <pc:sldMkLst>
          <pc:docMk/>
          <pc:sldMk cId="2212264922" sldId="26505"/>
        </pc:sldMkLst>
        <pc:spChg chg="mod">
          <ac:chgData name="Daisy Hong" userId="852f2fe8-ba51-4773-8c32-260fca1b2ee4" providerId="ADAL" clId="{0D2105D7-17B0-49BC-AFD9-749881BCE164}" dt="2025-10-08T21:49:57.693" v="35" actId="20577"/>
          <ac:spMkLst>
            <pc:docMk/>
            <pc:sldMk cId="2212264922" sldId="26505"/>
            <ac:spMk id="10" creationId="{CA5E7E5A-B4C4-F5B9-98E5-6C838D018316}"/>
          </ac:spMkLst>
        </pc:spChg>
      </pc:sldChg>
      <pc:sldChg chg="modSp mod">
        <pc:chgData name="Daisy Hong" userId="852f2fe8-ba51-4773-8c32-260fca1b2ee4" providerId="ADAL" clId="{0D2105D7-17B0-49BC-AFD9-749881BCE164}" dt="2025-10-06T22:08:03.473" v="28" actId="962"/>
        <pc:sldMkLst>
          <pc:docMk/>
          <pc:sldMk cId="2454984682" sldId="26507"/>
        </pc:sldMkLst>
        <pc:spChg chg="ord">
          <ac:chgData name="Daisy Hong" userId="852f2fe8-ba51-4773-8c32-260fca1b2ee4" providerId="ADAL" clId="{0D2105D7-17B0-49BC-AFD9-749881BCE164}" dt="2025-10-06T22:07:52.173" v="27" actId="13244"/>
          <ac:spMkLst>
            <pc:docMk/>
            <pc:sldMk cId="2454984682" sldId="26507"/>
            <ac:spMk id="3" creationId="{394AAF77-5A98-9051-4116-376780A6196C}"/>
          </ac:spMkLst>
        </pc:spChg>
        <pc:picChg chg="mod">
          <ac:chgData name="Daisy Hong" userId="852f2fe8-ba51-4773-8c32-260fca1b2ee4" providerId="ADAL" clId="{0D2105D7-17B0-49BC-AFD9-749881BCE164}" dt="2025-10-06T22:08:03.473" v="28" actId="962"/>
          <ac:picMkLst>
            <pc:docMk/>
            <pc:sldMk cId="2454984682" sldId="26507"/>
            <ac:picMk id="9" creationId="{2D9D2E97-24DC-5AB1-474E-67FD1636F2CC}"/>
          </ac:picMkLst>
        </pc:picChg>
      </pc:sldChg>
      <pc:sldChg chg="modSp mod">
        <pc:chgData name="Daisy Hong" userId="852f2fe8-ba51-4773-8c32-260fca1b2ee4" providerId="ADAL" clId="{0D2105D7-17B0-49BC-AFD9-749881BCE164}" dt="2025-10-06T22:05:24.380" v="23" actId="14100"/>
        <pc:sldMkLst>
          <pc:docMk/>
          <pc:sldMk cId="1735708924" sldId="26525"/>
        </pc:sldMkLst>
        <pc:spChg chg="mod ord">
          <ac:chgData name="Daisy Hong" userId="852f2fe8-ba51-4773-8c32-260fca1b2ee4" providerId="ADAL" clId="{0D2105D7-17B0-49BC-AFD9-749881BCE164}" dt="2025-10-02T22:14:00.328" v="2" actId="13244"/>
          <ac:spMkLst>
            <pc:docMk/>
            <pc:sldMk cId="1735708924" sldId="26525"/>
            <ac:spMk id="2" creationId="{FB6E7EF6-D65A-D294-852F-722CEE3667B3}"/>
          </ac:spMkLst>
        </pc:spChg>
        <pc:spChg chg="mod">
          <ac:chgData name="Daisy Hong" userId="852f2fe8-ba51-4773-8c32-260fca1b2ee4" providerId="ADAL" clId="{0D2105D7-17B0-49BC-AFD9-749881BCE164}" dt="2025-10-06T22:05:24.380" v="23" actId="14100"/>
          <ac:spMkLst>
            <pc:docMk/>
            <pc:sldMk cId="1735708924" sldId="26525"/>
            <ac:spMk id="14" creationId="{80D45409-2472-C9A4-9222-416ACEBB15C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563885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5.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Reflection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t>Unit 4 – graphing transformations</a:t>
            </a:r>
            <a:endParaRPr lang="en-AU" dirty="0"/>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11">
            <a:extLst>
              <a:ext uri="{FF2B5EF4-FFF2-40B4-BE49-F238E27FC236}">
                <a16:creationId xmlns:a16="http://schemas.microsoft.com/office/drawing/2014/main" id="{60CF16DF-F94D-1AF9-BE6B-1D4E8FBDB10C}"/>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72" b="4972"/>
          <a:stretch>
            <a:fillRect/>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632527-69AA-5753-F60D-E4649DA58886}"/>
              </a:ext>
            </a:extLst>
          </p:cNvPr>
          <p:cNvSpPr>
            <a:spLocks noGrp="1"/>
          </p:cNvSpPr>
          <p:nvPr>
            <p:ph type="title"/>
          </p:nvPr>
        </p:nvSpPr>
        <p:spPr/>
        <p:txBody>
          <a:bodyPr/>
          <a:lstStyle/>
          <a:p>
            <a:r>
              <a:rPr lang="en-AU" dirty="0"/>
              <a:t>Piecewise-defined function (1)</a:t>
            </a:r>
          </a:p>
        </p:txBody>
      </p:sp>
      <p:grpSp>
        <p:nvGrpSpPr>
          <p:cNvPr id="11" name="Group 10" descr="A piecewise function with three parts. For x &lt; -2, a line with positive gradient ending at a filled circle at (-2,-3). For -2 ≤ x &lt; 1, a horizontal line at y=-3 from a filled circle at (-2,-3) to an open circle at (1,-3). For x ≥ 1, a concave down parabola starting at a filled circle at (1,3) and decreasing to the right.">
            <a:extLst>
              <a:ext uri="{FF2B5EF4-FFF2-40B4-BE49-F238E27FC236}">
                <a16:creationId xmlns:a16="http://schemas.microsoft.com/office/drawing/2014/main" id="{5C30F276-5AA9-2688-FBAA-A4788AB0477A}"/>
              </a:ext>
            </a:extLst>
          </p:cNvPr>
          <p:cNvGrpSpPr/>
          <p:nvPr/>
        </p:nvGrpSpPr>
        <p:grpSpPr>
          <a:xfrm>
            <a:off x="1387233" y="909713"/>
            <a:ext cx="9417534" cy="5588287"/>
            <a:chOff x="1387233" y="909713"/>
            <a:chExt cx="9417534" cy="5588287"/>
          </a:xfrm>
        </p:grpSpPr>
        <p:pic>
          <p:nvPicPr>
            <p:cNvPr id="5" name="Picture 4">
              <a:extLst>
                <a:ext uri="{FF2B5EF4-FFF2-40B4-BE49-F238E27FC236}">
                  <a16:creationId xmlns:a16="http://schemas.microsoft.com/office/drawing/2014/main" id="{AB0306FB-C6FD-7A61-AB11-3847729EFCC3}"/>
                </a:ext>
              </a:extLst>
            </p:cNvPr>
            <p:cNvPicPr>
              <a:picLocks noChangeAspect="1"/>
            </p:cNvPicPr>
            <p:nvPr/>
          </p:nvPicPr>
          <p:blipFill>
            <a:blip r:embed="rId2"/>
            <a:stretch>
              <a:fillRect/>
            </a:stretch>
          </p:blipFill>
          <p:spPr>
            <a:xfrm>
              <a:off x="1387233" y="909713"/>
              <a:ext cx="9417534" cy="558828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5105C51-4089-4E67-0A13-F409399F2A02}"/>
                    </a:ext>
                  </a:extLst>
                </p:cNvPr>
                <p:cNvSpPr txBox="1"/>
                <p:nvPr/>
              </p:nvSpPr>
              <p:spPr>
                <a:xfrm>
                  <a:off x="7398327" y="1459645"/>
                  <a:ext cx="2971800" cy="971828"/>
                </a:xfrm>
                <a:prstGeom prst="rect">
                  <a:avLst/>
                </a:prstGeom>
                <a:solidFill>
                  <a:schemeClr val="bg1"/>
                </a:solid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m:t>
                        </m:r>
                        <m:d>
                          <m:dPr>
                            <m:begChr m:val="{"/>
                            <m:endChr m:val=""/>
                            <m:ctrlPr>
                              <a:rPr lang="en-AU" sz="1800" i="1">
                                <a:latin typeface="Cambria Math" panose="02040503050406030204" pitchFamily="18" charset="0"/>
                              </a:rPr>
                            </m:ctrlPr>
                          </m:dPr>
                          <m:e>
                            <m:eqArr>
                              <m:eqArrPr>
                                <m:ctrlPr>
                                  <a:rPr lang="en-AU" sz="1800" i="1">
                                    <a:latin typeface="Cambria Math" panose="02040503050406030204" pitchFamily="18" charset="0"/>
                                  </a:rPr>
                                </m:ctrlPr>
                              </m:eqArrPr>
                              <m:e>
                                <m:r>
                                  <a:rPr lang="en-AU" sz="1800" i="1">
                                    <a:latin typeface="Cambria Math" panose="02040503050406030204" pitchFamily="18" charset="0"/>
                                  </a:rPr>
                                  <m:t>2</m:t>
                                </m:r>
                                <m:r>
                                  <a:rPr lang="en-AU" sz="1800" i="1">
                                    <a:latin typeface="Cambria Math" panose="02040503050406030204" pitchFamily="18" charset="0"/>
                                  </a:rPr>
                                  <m:t>𝑥</m:t>
                                </m:r>
                                <m:r>
                                  <a:rPr lang="en-AU" sz="1800" i="1">
                                    <a:latin typeface="Cambria Math" panose="02040503050406030204" pitchFamily="18" charset="0"/>
                                  </a:rPr>
                                  <m:t>+1 </m:t>
                                </m:r>
                                <m:r>
                                  <m:rPr>
                                    <m:nor/>
                                  </m:rPr>
                                  <a:rPr lang="en-AU" sz="1800">
                                    <a:latin typeface="Cambria Math" panose="02040503050406030204" pitchFamily="18" charset="0"/>
                                  </a:rPr>
                                  <m:t>for</m:t>
                                </m:r>
                                <m:r>
                                  <a:rPr lang="en-AU" sz="1800" i="1">
                                    <a:latin typeface="Cambria Math" panose="02040503050406030204" pitchFamily="18" charset="0"/>
                                  </a:rPr>
                                  <m:t> </m:t>
                                </m:r>
                                <m:r>
                                  <a:rPr lang="en-AU" sz="1800" i="1">
                                    <a:latin typeface="Cambria Math" panose="02040503050406030204" pitchFamily="18" charset="0"/>
                                  </a:rPr>
                                  <m:t>𝑥</m:t>
                                </m:r>
                                <m:r>
                                  <a:rPr lang="en-AU" sz="1800" i="1">
                                    <a:latin typeface="Cambria Math" panose="02040503050406030204" pitchFamily="18" charset="0"/>
                                  </a:rPr>
                                  <m:t>&lt;−2</m:t>
                                </m:r>
                              </m:e>
                              <m:e>
                                <m:r>
                                  <a:rPr lang="en-AU" sz="1800" i="1">
                                    <a:latin typeface="Cambria Math" panose="02040503050406030204" pitchFamily="18" charset="0"/>
                                  </a:rPr>
                                  <m:t>−3 </m:t>
                                </m:r>
                                <m:r>
                                  <m:rPr>
                                    <m:nor/>
                                  </m:rPr>
                                  <a:rPr lang="en-AU" sz="1800">
                                    <a:latin typeface="Cambria Math" panose="02040503050406030204" pitchFamily="18" charset="0"/>
                                  </a:rPr>
                                  <m:t>for</m:t>
                                </m:r>
                                <m:r>
                                  <a:rPr lang="en-AU" sz="1800" i="1">
                                    <a:latin typeface="Cambria Math" panose="02040503050406030204" pitchFamily="18" charset="0"/>
                                  </a:rPr>
                                  <m:t> −2≤</m:t>
                                </m:r>
                                <m:r>
                                  <a:rPr lang="en-AU" sz="1800" i="1">
                                    <a:latin typeface="Cambria Math" panose="02040503050406030204" pitchFamily="18" charset="0"/>
                                  </a:rPr>
                                  <m:t>𝑥</m:t>
                                </m:r>
                                <m:r>
                                  <a:rPr lang="en-AU" sz="1800" i="1">
                                    <a:latin typeface="Cambria Math" panose="02040503050406030204" pitchFamily="18" charset="0"/>
                                  </a:rPr>
                                  <m:t>&lt;1</m:t>
                                </m:r>
                              </m:e>
                              <m:e>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i="1">
                                    <a:latin typeface="Cambria Math" panose="02040503050406030204" pitchFamily="18" charset="0"/>
                                  </a:rPr>
                                  <m:t>+4 </m:t>
                                </m:r>
                                <m:r>
                                  <m:rPr>
                                    <m:nor/>
                                  </m:rPr>
                                  <a:rPr lang="en-AU" sz="1800">
                                    <a:latin typeface="Cambria Math" panose="02040503050406030204" pitchFamily="18" charset="0"/>
                                  </a:rPr>
                                  <m:t>for</m:t>
                                </m:r>
                                <m:r>
                                  <a:rPr lang="en-AU" sz="1800" i="1">
                                    <a:latin typeface="Cambria Math" panose="02040503050406030204" pitchFamily="18" charset="0"/>
                                  </a:rPr>
                                  <m:t> </m:t>
                                </m:r>
                                <m:r>
                                  <a:rPr lang="en-AU" sz="1800" i="1">
                                    <a:latin typeface="Cambria Math" panose="02040503050406030204" pitchFamily="18" charset="0"/>
                                  </a:rPr>
                                  <m:t>𝑥</m:t>
                                </m:r>
                                <m:r>
                                  <a:rPr lang="en-AU" sz="1800" i="1">
                                    <a:latin typeface="Cambria Math" panose="02040503050406030204" pitchFamily="18" charset="0"/>
                                  </a:rPr>
                                  <m:t>≥1</m:t>
                                </m:r>
                              </m:e>
                            </m:eqArr>
                          </m:e>
                        </m:d>
                      </m:oMath>
                    </m:oMathPara>
                  </a14:m>
                  <a:endParaRPr lang="en-AU" sz="1800" dirty="0"/>
                </a:p>
              </p:txBody>
            </p:sp>
          </mc:Choice>
          <mc:Fallback xmlns="">
            <p:sp>
              <p:nvSpPr>
                <p:cNvPr id="10" name="TextBox 9">
                  <a:extLst>
                    <a:ext uri="{FF2B5EF4-FFF2-40B4-BE49-F238E27FC236}">
                      <a16:creationId xmlns:a16="http://schemas.microsoft.com/office/drawing/2014/main" id="{95105C51-4089-4E67-0A13-F409399F2A02}"/>
                    </a:ext>
                  </a:extLst>
                </p:cNvPr>
                <p:cNvSpPr txBox="1">
                  <a:spLocks noRot="1" noChangeAspect="1" noMove="1" noResize="1" noEditPoints="1" noAdjustHandles="1" noChangeArrowheads="1" noChangeShapeType="1" noTextEdit="1"/>
                </p:cNvSpPr>
                <p:nvPr/>
              </p:nvSpPr>
              <p:spPr>
                <a:xfrm>
                  <a:off x="7398327" y="1459645"/>
                  <a:ext cx="2971800" cy="971828"/>
                </a:xfrm>
                <a:prstGeom prst="rect">
                  <a:avLst/>
                </a:prstGeom>
                <a:blipFill>
                  <a:blip r:embed="rId3"/>
                  <a:stretch>
                    <a:fillRect/>
                  </a:stretch>
                </a:blipFill>
              </p:spPr>
              <p:txBody>
                <a:bodyPr/>
                <a:lstStyle/>
                <a:p>
                  <a:r>
                    <a:rPr lang="en-AU">
                      <a:noFill/>
                    </a:rPr>
                    <a:t> </a:t>
                  </a:r>
                </a:p>
              </p:txBody>
            </p:sp>
          </mc:Fallback>
        </mc:AlternateContent>
      </p:grpSp>
    </p:spTree>
    <p:extLst>
      <p:ext uri="{BB962C8B-B14F-4D97-AF65-F5344CB8AC3E}">
        <p14:creationId xmlns:p14="http://schemas.microsoft.com/office/powerpoint/2010/main" val="265635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02A83F-0AF1-F214-F30D-B8563C15E09F}"/>
              </a:ext>
            </a:extLst>
          </p:cNvPr>
          <p:cNvSpPr>
            <a:spLocks noGrp="1"/>
          </p:cNvSpPr>
          <p:nvPr>
            <p:ph type="title"/>
          </p:nvPr>
        </p:nvSpPr>
        <p:spPr/>
        <p:txBody>
          <a:bodyPr/>
          <a:lstStyle/>
          <a:p>
            <a:r>
              <a:rPr lang="en-AU"/>
              <a:t>Piecewise</a:t>
            </a:r>
            <a:r>
              <a:rPr lang="en-AU" dirty="0"/>
              <a:t>-</a:t>
            </a:r>
            <a:r>
              <a:rPr lang="en-AU"/>
              <a:t>defined </a:t>
            </a:r>
            <a:r>
              <a:rPr lang="en-AU" dirty="0"/>
              <a:t>function (2)</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06C4197-6443-1699-962F-C987BFA95358}"/>
                  </a:ext>
                </a:extLst>
              </p:cNvPr>
              <p:cNvSpPr>
                <a:spLocks noGrp="1"/>
              </p:cNvSpPr>
              <p:nvPr>
                <p:ph type="body" sz="quarter" idx="17"/>
              </p:nvPr>
            </p:nvSpPr>
            <p:spPr>
              <a:xfrm>
                <a:off x="360000" y="1206551"/>
                <a:ext cx="11484000" cy="4807835"/>
              </a:xfrm>
            </p:spPr>
            <p:txBody>
              <a:bodyPr/>
              <a:lstStyle/>
              <a:p>
                <a:r>
                  <a:rPr lang="en-AU" dirty="0"/>
                  <a:t>Sketch the following function and then reflect it across both axes. Write the new piecewise function.</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eqArr>
                            <m:eqArrPr>
                              <m:ctrlPr>
                                <a:rPr lang="en-AU" b="0" i="1" smtClean="0">
                                  <a:latin typeface="Cambria Math" panose="02040503050406030204" pitchFamily="18" charset="0"/>
                                </a:rPr>
                              </m:ctrlPr>
                            </m:eqArrPr>
                            <m:e>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 </m:t>
                              </m:r>
                              <m:r>
                                <m:rPr>
                                  <m:nor/>
                                </m:rPr>
                                <a:rPr lang="en-AU" b="0" i="0" smtClean="0">
                                  <a:latin typeface="Cambria Math" panose="02040503050406030204" pitchFamily="18" charset="0"/>
                                </a:rPr>
                                <m:t>for</m:t>
                              </m:r>
                              <m:r>
                                <a:rPr lang="en-AU" b="0" i="1"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&lt;−1</m:t>
                              </m:r>
                            </m:e>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 </m:t>
                              </m:r>
                              <m:r>
                                <m:rPr>
                                  <m:nor/>
                                </m:rPr>
                                <a:rPr lang="en-AU" b="0" i="0" smtClean="0">
                                  <a:latin typeface="Cambria Math" panose="02040503050406030204" pitchFamily="18" charset="0"/>
                                </a:rPr>
                                <m:t>for</m:t>
                              </m:r>
                              <m:r>
                                <a:rPr lang="en-AU" b="0" i="1" smtClean="0">
                                  <a:latin typeface="Cambria Math" panose="02040503050406030204" pitchFamily="18" charset="0"/>
                                </a:rPr>
                                <m:t> −1≤</m:t>
                              </m:r>
                              <m:r>
                                <a:rPr lang="en-AU" b="0" i="1" smtClean="0">
                                  <a:latin typeface="Cambria Math" panose="02040503050406030204" pitchFamily="18" charset="0"/>
                                </a:rPr>
                                <m:t>𝑥</m:t>
                              </m:r>
                              <m:r>
                                <a:rPr lang="en-AU" b="0" i="1" smtClean="0">
                                  <a:latin typeface="Cambria Math" panose="02040503050406030204" pitchFamily="18" charset="0"/>
                                </a:rPr>
                                <m:t>&lt;1</m:t>
                              </m:r>
                            </m:e>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𝑥</m:t>
                                  </m:r>
                                </m:den>
                              </m:f>
                              <m:r>
                                <a:rPr lang="en-AU" b="0" i="1" smtClean="0">
                                  <a:latin typeface="Cambria Math" panose="02040503050406030204" pitchFamily="18" charset="0"/>
                                </a:rPr>
                                <m:t> </m:t>
                              </m:r>
                              <m:r>
                                <m:rPr>
                                  <m:nor/>
                                </m:rPr>
                                <a:rPr lang="en-AU" b="0" i="0" smtClean="0">
                                  <a:latin typeface="Cambria Math" panose="02040503050406030204" pitchFamily="18" charset="0"/>
                                </a:rPr>
                                <m:t>for</m:t>
                              </m:r>
                              <m:r>
                                <a:rPr lang="en-AU" b="0" i="1"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≥1</m:t>
                              </m:r>
                            </m:e>
                          </m:eqArr>
                        </m:e>
                      </m:d>
                    </m:oMath>
                  </m:oMathPara>
                </a14:m>
                <a:endParaRPr lang="en-AU" dirty="0"/>
              </a:p>
            </p:txBody>
          </p:sp>
        </mc:Choice>
        <mc:Fallback xmlns="">
          <p:sp>
            <p:nvSpPr>
              <p:cNvPr id="8" name="Text Placeholder 7">
                <a:extLst>
                  <a:ext uri="{FF2B5EF4-FFF2-40B4-BE49-F238E27FC236}">
                    <a16:creationId xmlns:a16="http://schemas.microsoft.com/office/drawing/2014/main" id="{C06C4197-6443-1699-962F-C987BFA95358}"/>
                  </a:ext>
                </a:extLst>
              </p:cNvPr>
              <p:cNvSpPr>
                <a:spLocks noGrp="1" noRot="1" noChangeAspect="1" noMove="1" noResize="1" noEditPoints="1" noAdjustHandles="1" noChangeArrowheads="1" noChangeShapeType="1" noTextEdit="1"/>
              </p:cNvSpPr>
              <p:nvPr>
                <p:ph type="body" sz="quarter" idx="17"/>
              </p:nvPr>
            </p:nvSpPr>
            <p:spPr>
              <a:xfrm>
                <a:off x="360000" y="1206551"/>
                <a:ext cx="11484000" cy="4807835"/>
              </a:xfrm>
              <a:blipFill>
                <a:blip r:embed="rId3"/>
                <a:stretch>
                  <a:fillRect l="-1327"/>
                </a:stretch>
              </a:blipFill>
            </p:spPr>
            <p:txBody>
              <a:bodyPr/>
              <a:lstStyle/>
              <a:p>
                <a:r>
                  <a:rPr lang="en-AU">
                    <a:noFill/>
                  </a:rPr>
                  <a:t> </a:t>
                </a:r>
              </a:p>
            </p:txBody>
          </p:sp>
        </mc:Fallback>
      </mc:AlternateContent>
      <p:grpSp>
        <p:nvGrpSpPr>
          <p:cNvPr id="15" name="Group 14" descr="A piecewise function with three parts. For x ≤ -1, a hyperbola branch approaching the x-axis from below and ending at a filled circle at (-1,-1). For -1 &lt; x ≤ 1, a cubic curve from (-1,-1) to (1,1). For x &gt; 1, a straight line with negative gradient starting from an open circle at (1,-2) and decreasing to the right.">
            <a:extLst>
              <a:ext uri="{FF2B5EF4-FFF2-40B4-BE49-F238E27FC236}">
                <a16:creationId xmlns:a16="http://schemas.microsoft.com/office/drawing/2014/main" id="{411238A8-3C58-A974-B977-CA06A166537D}"/>
              </a:ext>
            </a:extLst>
          </p:cNvPr>
          <p:cNvGrpSpPr/>
          <p:nvPr/>
        </p:nvGrpSpPr>
        <p:grpSpPr>
          <a:xfrm>
            <a:off x="3509816" y="2162795"/>
            <a:ext cx="8120324" cy="4052255"/>
            <a:chOff x="1387233" y="909713"/>
            <a:chExt cx="9417534" cy="5588287"/>
          </a:xfrm>
        </p:grpSpPr>
        <p:pic>
          <p:nvPicPr>
            <p:cNvPr id="13" name="Picture 12">
              <a:extLst>
                <a:ext uri="{FF2B5EF4-FFF2-40B4-BE49-F238E27FC236}">
                  <a16:creationId xmlns:a16="http://schemas.microsoft.com/office/drawing/2014/main" id="{6A105A71-49DE-FADB-A5CC-4586BB05F06F}"/>
                </a:ext>
              </a:extLst>
            </p:cNvPr>
            <p:cNvPicPr>
              <a:picLocks noChangeAspect="1"/>
            </p:cNvPicPr>
            <p:nvPr/>
          </p:nvPicPr>
          <p:blipFill>
            <a:blip r:embed="rId4"/>
            <a:stretch>
              <a:fillRect/>
            </a:stretch>
          </p:blipFill>
          <p:spPr>
            <a:xfrm>
              <a:off x="1387233" y="909713"/>
              <a:ext cx="9417534" cy="5588287"/>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0D45409-2472-C9A4-9222-416ACEBB15C6}"/>
                    </a:ext>
                  </a:extLst>
                </p:cNvPr>
                <p:cNvSpPr txBox="1"/>
                <p:nvPr/>
              </p:nvSpPr>
              <p:spPr>
                <a:xfrm>
                  <a:off x="6930736" y="1413164"/>
                  <a:ext cx="3480955" cy="2042971"/>
                </a:xfrm>
                <a:prstGeom prst="rect">
                  <a:avLst/>
                </a:prstGeom>
                <a:solidFill>
                  <a:schemeClr val="bg1"/>
                </a:solid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d>
                          <m:dPr>
                            <m:begChr m:val="{"/>
                            <m:endChr m:val=""/>
                            <m:ctrlPr>
                              <a:rPr lang="en-AU" sz="1800" b="0" i="1" smtClean="0">
                                <a:latin typeface="Cambria Math" panose="02040503050406030204" pitchFamily="18" charset="0"/>
                              </a:rPr>
                            </m:ctrlPr>
                          </m:dPr>
                          <m:e>
                            <m:eqArr>
                              <m:eqArrPr>
                                <m:ctrlPr>
                                  <a:rPr lang="en-AU" sz="1800" b="0" i="1" smtClean="0">
                                    <a:latin typeface="Cambria Math" panose="02040503050406030204" pitchFamily="18" charset="0"/>
                                  </a:rPr>
                                </m:ctrlPr>
                              </m:eqArr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𝑥</m:t>
                                    </m:r>
                                  </m:den>
                                </m:f>
                                <m:r>
                                  <a:rPr lang="en-AU" sz="1800" b="0" i="1" smtClean="0">
                                    <a:latin typeface="Cambria Math" panose="02040503050406030204" pitchFamily="18" charset="0"/>
                                  </a:rPr>
                                  <m:t> </m:t>
                                </m:r>
                                <m:r>
                                  <m:rPr>
                                    <m:nor/>
                                  </m:rPr>
                                  <a:rPr lang="en-AU" sz="1800" b="0" i="0" smtClean="0">
                                    <a:latin typeface="Cambria Math" panose="02040503050406030204" pitchFamily="18" charset="0"/>
                                  </a:rPr>
                                  <m:t>for</m:t>
                                </m:r>
                                <m:r>
                                  <a:rPr lang="en-AU" sz="1800" b="0" i="1" smtClean="0">
                                    <a:latin typeface="Cambria Math" panose="02040503050406030204" pitchFamily="18" charset="0"/>
                                  </a:rPr>
                                  <m:t> </m:t>
                                </m:r>
                                <m:r>
                                  <a:rPr lang="en-AU" sz="1800" b="0" i="1" smtClean="0">
                                    <a:latin typeface="Cambria Math" panose="02040503050406030204" pitchFamily="18" charset="0"/>
                                  </a:rPr>
                                  <m:t>𝑥</m:t>
                                </m:r>
                                <m:r>
                                  <a:rPr lang="en-AU" sz="1800" b="0" i="1" smtClean="0">
                                    <a:latin typeface="Cambria Math" panose="02040503050406030204" pitchFamily="18" charset="0"/>
                                  </a:rPr>
                                  <m:t>≤−1</m:t>
                                </m:r>
                              </m:e>
                              <m:e>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 </m:t>
                                </m:r>
                                <m:r>
                                  <m:rPr>
                                    <m:nor/>
                                  </m:rPr>
                                  <a:rPr lang="en-AU" sz="1800" b="0" i="0" smtClean="0">
                                    <a:latin typeface="Cambria Math" panose="02040503050406030204" pitchFamily="18" charset="0"/>
                                  </a:rPr>
                                  <m:t>for</m:t>
                                </m:r>
                                <m:r>
                                  <a:rPr lang="en-AU" sz="1800" b="0" i="1" smtClean="0">
                                    <a:latin typeface="Cambria Math" panose="02040503050406030204" pitchFamily="18" charset="0"/>
                                  </a:rPr>
                                  <m:t> −1&lt;</m:t>
                                </m:r>
                                <m:r>
                                  <a:rPr lang="en-AU" sz="1800" b="0" i="1" smtClean="0">
                                    <a:latin typeface="Cambria Math" panose="02040503050406030204" pitchFamily="18" charset="0"/>
                                  </a:rPr>
                                  <m:t>𝑥</m:t>
                                </m:r>
                                <m:r>
                                  <a:rPr lang="en-AU" sz="1800" b="0" i="1" smtClean="0">
                                    <a:latin typeface="Cambria Math" panose="02040503050406030204" pitchFamily="18" charset="0"/>
                                  </a:rPr>
                                  <m:t>≤1</m:t>
                                </m:r>
                              </m:e>
                              <m:e>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 </m:t>
                                </m:r>
                                <m:r>
                                  <m:rPr>
                                    <m:nor/>
                                  </m:rPr>
                                  <a:rPr lang="en-AU" sz="1800" b="0" i="0" smtClean="0">
                                    <a:latin typeface="Cambria Math" panose="02040503050406030204" pitchFamily="18" charset="0"/>
                                  </a:rPr>
                                  <m:t>for</m:t>
                                </m:r>
                                <m:r>
                                  <a:rPr lang="en-AU" sz="1800" b="0" i="1" smtClean="0">
                                    <a:latin typeface="Cambria Math" panose="02040503050406030204" pitchFamily="18" charset="0"/>
                                  </a:rPr>
                                  <m:t> </m:t>
                                </m:r>
                                <m:r>
                                  <a:rPr lang="en-AU" sz="1800" b="0" i="1" smtClean="0">
                                    <a:latin typeface="Cambria Math" panose="02040503050406030204" pitchFamily="18" charset="0"/>
                                  </a:rPr>
                                  <m:t>𝑥</m:t>
                                </m:r>
                                <m:r>
                                  <a:rPr lang="en-AU" sz="1800" b="0" i="1" smtClean="0">
                                    <a:latin typeface="Cambria Math" panose="02040503050406030204" pitchFamily="18" charset="0"/>
                                  </a:rPr>
                                  <m:t>&gt;1</m:t>
                                </m:r>
                              </m:e>
                            </m:eqArr>
                          </m:e>
                        </m:d>
                      </m:oMath>
                    </m:oMathPara>
                  </a14:m>
                  <a:endParaRPr lang="en-AU" sz="1800" dirty="0"/>
                </a:p>
              </p:txBody>
            </p:sp>
          </mc:Choice>
          <mc:Fallback xmlns="">
            <p:sp>
              <p:nvSpPr>
                <p:cNvPr id="14" name="TextBox 13">
                  <a:extLst>
                    <a:ext uri="{FF2B5EF4-FFF2-40B4-BE49-F238E27FC236}">
                      <a16:creationId xmlns:a16="http://schemas.microsoft.com/office/drawing/2014/main" id="{80D45409-2472-C9A4-9222-416ACEBB15C6}"/>
                    </a:ext>
                  </a:extLst>
                </p:cNvPr>
                <p:cNvSpPr txBox="1">
                  <a:spLocks noRot="1" noChangeAspect="1" noMove="1" noResize="1" noEditPoints="1" noAdjustHandles="1" noChangeArrowheads="1" noChangeShapeType="1" noTextEdit="1"/>
                </p:cNvSpPr>
                <p:nvPr/>
              </p:nvSpPr>
              <p:spPr>
                <a:xfrm>
                  <a:off x="6930736" y="1413164"/>
                  <a:ext cx="3480955" cy="2042971"/>
                </a:xfrm>
                <a:prstGeom prst="rect">
                  <a:avLst/>
                </a:prstGeom>
                <a:blipFill>
                  <a:blip r:embed="rId5"/>
                  <a:stretch>
                    <a:fillRect/>
                  </a:stretch>
                </a:blipFill>
              </p:spPr>
              <p:txBody>
                <a:bodyPr/>
                <a:lstStyle/>
                <a:p>
                  <a:r>
                    <a:rPr lang="en-AU">
                      <a:noFill/>
                    </a:rPr>
                    <a:t> </a:t>
                  </a:r>
                </a:p>
              </p:txBody>
            </p:sp>
          </mc:Fallback>
        </mc:AlternateContent>
      </p:grpSp>
      <p:sp>
        <p:nvSpPr>
          <p:cNvPr id="2" name="Slide Number Placeholder 1">
            <a:extLst>
              <a:ext uri="{FF2B5EF4-FFF2-40B4-BE49-F238E27FC236}">
                <a16:creationId xmlns:a16="http://schemas.microsoft.com/office/drawing/2014/main" id="{FB6E7EF6-D65A-D294-852F-722CEE3667B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73570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t>
            </a:r>
            <a:r>
              <a:rPr lang="en-AU" u="sng">
                <a:solidFill>
                  <a:srgbClr val="2F5496"/>
                </a:solidFill>
                <a:effectLst/>
                <a:latin typeface="Arial" panose="020B0604020202020204" pitchFamily="34" charset="0"/>
                <a:ea typeface="Calibri" panose="020F0502020204030204" pitchFamily="34" charset="0"/>
                <a:hlinkClick r:id="rId6"/>
              </a:rPr>
              <a:t>Advanced 11–12 </a:t>
            </a:r>
            <a:r>
              <a:rPr lang="en-AU" u="sng" dirty="0">
                <a:solidFill>
                  <a:srgbClr val="2F5496"/>
                </a:solidFill>
                <a:effectLst/>
                <a:latin typeface="Arial" panose="020B0604020202020204" pitchFamily="34" charset="0"/>
                <a:ea typeface="Calibri" panose="020F0502020204030204" pitchFamily="34" charset="0"/>
                <a:hlinkClick r:id="rId6"/>
              </a:rPr>
              <a:t>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1900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how to reflect a graph across the </a:t>
                </a:r>
                <a14:m>
                  <m:oMath xmlns:m="http://schemas.openxmlformats.org/officeDocument/2006/math">
                    <m:r>
                      <a:rPr lang="en-AU" sz="2000" b="0" i="1" smtClean="0">
                        <a:latin typeface="Cambria Math" panose="02040503050406030204" pitchFamily="18" charset="0"/>
                        <a:cs typeface="Arial" panose="020B0604020202020204" pitchFamily="34" charset="0"/>
                      </a:rPr>
                      <m:t>𝑥</m:t>
                    </m:r>
                  </m:oMath>
                </a14:m>
                <a:r>
                  <a:rPr lang="en-AU" sz="2000" dirty="0">
                    <a:cs typeface="Arial" panose="020B0604020202020204" pitchFamily="34" charset="0"/>
                  </a:rPr>
                  <a:t> and </a:t>
                </a:r>
                <a14:m>
                  <m:oMath xmlns:m="http://schemas.openxmlformats.org/officeDocument/2006/math">
                    <m:r>
                      <a:rPr lang="en-AU" sz="2000" b="0" i="1" smtClean="0">
                        <a:latin typeface="Cambria Math" panose="02040503050406030204" pitchFamily="18" charset="0"/>
                        <a:cs typeface="Arial" panose="020B0604020202020204" pitchFamily="34" charset="0"/>
                      </a:rPr>
                      <m:t>𝑦</m:t>
                    </m:r>
                  </m:oMath>
                </a14:m>
                <a:r>
                  <a:rPr lang="en-AU" sz="2000" dirty="0">
                    <a:cs typeface="Arial" panose="020B0604020202020204" pitchFamily="34" charset="0"/>
                  </a:rPr>
                  <a:t>- axis.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describe the effect on a graph when </a:t>
                </a:r>
                <a14:m>
                  <m:oMath xmlns:m="http://schemas.openxmlformats.org/officeDocument/2006/math">
                    <m:r>
                      <a:rPr lang="en-AU" sz="2000" b="0" i="1" smtClean="0">
                        <a:latin typeface="Cambria Math" panose="02040503050406030204" pitchFamily="18" charset="0"/>
                        <a:cs typeface="Arial" panose="020B0604020202020204" pitchFamily="34" charset="0"/>
                      </a:rPr>
                      <m:t>𝑥</m:t>
                    </m:r>
                  </m:oMath>
                </a14:m>
                <a:r>
                  <a:rPr lang="en-AU" sz="2000" dirty="0">
                    <a:cs typeface="Arial" panose="020B0604020202020204" pitchFamily="34" charset="0"/>
                  </a:rPr>
                  <a:t> is replaced with </a:t>
                </a:r>
                <a14:m>
                  <m:oMath xmlns:m="http://schemas.openxmlformats.org/officeDocument/2006/math">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𝑥</m:t>
                    </m:r>
                  </m:oMath>
                </a14:m>
                <a:r>
                  <a:rPr lang="en-AU" dirty="0">
                    <a:cs typeface="Arial" panose="020B0604020202020204" pitchFamily="34" charset="0"/>
                  </a:rPr>
                  <a:t> </a:t>
                </a:r>
                <a:r>
                  <a:rPr lang="en-AU" sz="2000" dirty="0">
                    <a:cs typeface="Arial" panose="020B0604020202020204" pitchFamily="34" charset="0"/>
                  </a:rPr>
                  <a:t>or </a:t>
                </a:r>
                <a14:m>
                  <m:oMath xmlns:m="http://schemas.openxmlformats.org/officeDocument/2006/math">
                    <m:r>
                      <a:rPr lang="en-AU" sz="2000" b="0" i="1" smtClean="0">
                        <a:latin typeface="Cambria Math" panose="02040503050406030204" pitchFamily="18" charset="0"/>
                        <a:cs typeface="Arial" panose="020B0604020202020204" pitchFamily="34" charset="0"/>
                      </a:rPr>
                      <m:t>𝑦</m:t>
                    </m:r>
                  </m:oMath>
                </a14:m>
                <a:r>
                  <a:rPr lang="en-AU" sz="2000" dirty="0">
                    <a:cs typeface="Arial" panose="020B0604020202020204" pitchFamily="34" charset="0"/>
                  </a:rPr>
                  <a:t> is replaced with </a:t>
                </a:r>
                <a14:m>
                  <m:oMath xmlns:m="http://schemas.openxmlformats.org/officeDocument/2006/math">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𝑦</m:t>
                    </m:r>
                  </m:oMath>
                </a14:m>
                <a:r>
                  <a:rPr lang="en-AU" sz="2000" dirty="0">
                    <a:cs typeface="Arial" panose="020B0604020202020204" pitchFamily="34" charset="0"/>
                  </a:rPr>
                  <a:t>.</a:t>
                </a:r>
              </a:p>
              <a:p>
                <a:pPr marL="342900" indent="-342900">
                  <a:lnSpc>
                    <a:spcPct val="150000"/>
                  </a:lnSpc>
                  <a:spcAft>
                    <a:spcPts val="600"/>
                  </a:spcAft>
                  <a:buFont typeface="Arial"/>
                  <a:buChar char="•"/>
                </a:pPr>
                <a:r>
                  <a:rPr lang="en-AU" sz="2000" dirty="0">
                    <a:cs typeface="Arial" panose="020B0604020202020204" pitchFamily="34" charset="0"/>
                  </a:rPr>
                  <a:t>I can reflect a graph along the appropriate axis.</a:t>
                </a:r>
              </a:p>
              <a:p>
                <a:pPr marL="342900" indent="-342900">
                  <a:lnSpc>
                    <a:spcPct val="150000"/>
                  </a:lnSpc>
                  <a:spcAft>
                    <a:spcPts val="600"/>
                  </a:spcAft>
                  <a:buFont typeface="Arial"/>
                  <a:buChar char="•"/>
                </a:pPr>
                <a:r>
                  <a:rPr lang="en-AU" sz="2000" dirty="0">
                    <a:cs typeface="Arial" panose="020B0604020202020204" pitchFamily="34" charset="0"/>
                  </a:rPr>
                  <a:t>I can state the domain and range of a reflected equation. </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190040"/>
              </a:xfrm>
              <a:prstGeom prst="rect">
                <a:avLst/>
              </a:prstGeom>
              <a:blipFill>
                <a:blip r:embed="rId3"/>
                <a:stretch>
                  <a:fillRect l="-1402" b="-4015"/>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a:t>
            </a:r>
            <a:r>
              <a:rPr lang="en-AU">
                <a:latin typeface="+mj-lt"/>
              </a:rPr>
              <a:t>prior knowledge</a:t>
            </a:r>
            <a:endParaRPr lang="en-AU" dirty="0">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Odd or even (1)</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8"/>
          </p:nvPr>
        </p:nvSpPr>
        <p:spPr/>
        <p:txBody>
          <a:bodyPr/>
          <a:lstStyle/>
          <a:p>
            <a:endParaRPr lang="en-AU" dirty="0">
              <a:latin typeface="+mn-lt"/>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7458C37F-3125-FBBE-DE13-CEFF124E6B23}"/>
                  </a:ext>
                </a:extLst>
              </p:cNvPr>
              <p:cNvSpPr>
                <a:spLocks noGrp="1"/>
              </p:cNvSpPr>
              <p:nvPr>
                <p:ph sz="quarter" idx="19"/>
              </p:nvPr>
            </p:nvSpPr>
            <p:spPr/>
            <p:txBody>
              <a:bodyPr/>
              <a:lstStyle/>
              <a:p>
                <a:r>
                  <a:rPr lang="en-AU" dirty="0">
                    <a:latin typeface="+mn-lt"/>
                  </a:rPr>
                  <a:t>For the function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r>
                      <a:rPr lang="en-AU" b="0" i="1" smtClean="0">
                        <a:latin typeface="Cambria Math" panose="02040503050406030204" pitchFamily="18" charset="0"/>
                      </a:rPr>
                      <m:t>−6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+5</m:t>
                    </m:r>
                  </m:oMath>
                </a14:m>
                <a:r>
                  <a:rPr lang="en-AU" dirty="0">
                    <a:latin typeface="+mn-lt"/>
                  </a:rPr>
                  <a:t>, test algebraically to determine if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 is even, odd or neither.</a:t>
                </a:r>
              </a:p>
              <a:p>
                <a:endParaRPr lang="en-AU" dirty="0"/>
              </a:p>
            </p:txBody>
          </p:sp>
        </mc:Choice>
        <mc:Fallback xmlns="">
          <p:sp>
            <p:nvSpPr>
              <p:cNvPr id="6" name="Content Placeholder 5">
                <a:extLst>
                  <a:ext uri="{FF2B5EF4-FFF2-40B4-BE49-F238E27FC236}">
                    <a16:creationId xmlns:a16="http://schemas.microsoft.com/office/drawing/2014/main" id="{7458C37F-3125-FBBE-DE13-CEFF124E6B23}"/>
                  </a:ext>
                </a:extLst>
              </p:cNvPr>
              <p:cNvSpPr>
                <a:spLocks noGrp="1" noRot="1" noChangeAspect="1" noMove="1" noResize="1" noEditPoints="1" noAdjustHandles="1" noChangeArrowheads="1" noChangeShapeType="1" noTextEdit="1"/>
              </p:cNvSpPr>
              <p:nvPr>
                <p:ph sz="quarter" idx="19"/>
              </p:nvPr>
            </p:nvSpPr>
            <p:spPr>
              <a:blipFill>
                <a:blip r:embed="rId5"/>
                <a:stretch>
                  <a:fillRect l="-265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CD5F81-B516-8DE2-ACE0-7A17A8EADA51}"/>
                  </a:ext>
                </a:extLst>
              </p:cNvPr>
              <p:cNvSpPr txBox="1"/>
              <p:nvPr/>
            </p:nvSpPr>
            <p:spPr>
              <a:xfrm>
                <a:off x="359999" y="3226779"/>
                <a:ext cx="4710765" cy="1485900"/>
              </a:xfrm>
              <a:prstGeom prst="rect">
                <a:avLst/>
              </a:prstGeom>
              <a:noFill/>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e>
                        <m:sup>
                          <m:r>
                            <a:rPr lang="en-AU" sz="1800" b="0" i="1" smtClean="0">
                              <a:latin typeface="Cambria Math" panose="02040503050406030204" pitchFamily="18" charset="0"/>
                            </a:rPr>
                            <m:t>4</m:t>
                          </m:r>
                        </m:sup>
                      </m:sSup>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oMath>
                    <m:oMath xmlns:m="http://schemas.openxmlformats.org/officeDocument/2006/math">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4</m:t>
                          </m:r>
                        </m:sup>
                      </m:sSup>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oMath>
                  </m:oMathPara>
                </a14:m>
                <a:endParaRPr lang="en-AU" sz="1800" b="0" dirty="0"/>
              </a:p>
              <a:p>
                <a:pPr algn="l"/>
                <a:endParaRPr lang="en-AU" sz="1800" b="0" dirty="0"/>
              </a:p>
              <a:p>
                <a:pPr algn="l"/>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m:rPr>
                          <m:nor/>
                        </m:rPr>
                        <a:rPr lang="en-AU" sz="1800" b="0" i="0" smtClean="0"/>
                        <m:t>The</m:t>
                      </m:r>
                      <m:r>
                        <m:rPr>
                          <m:nor/>
                        </m:rPr>
                        <a:rPr lang="en-AU" sz="1800" b="0" i="0" smtClean="0"/>
                        <m:t> </m:t>
                      </m:r>
                      <m:r>
                        <m:rPr>
                          <m:nor/>
                        </m:rPr>
                        <a:rPr lang="en-AU" sz="1800" b="0" i="0" smtClean="0"/>
                        <m:t>function</m:t>
                      </m:r>
                      <m:r>
                        <m:rPr>
                          <m:nor/>
                        </m:rPr>
                        <a:rPr lang="en-AU" sz="1800" b="0" i="0" smtClean="0"/>
                        <m:t> </m:t>
                      </m:r>
                      <m:r>
                        <m:rPr>
                          <m:nor/>
                        </m:rPr>
                        <a:rPr lang="en-AU" sz="1800" b="0" i="0" smtClean="0"/>
                        <m:t>is</m:t>
                      </m:r>
                      <m:r>
                        <m:rPr>
                          <m:nor/>
                        </m:rPr>
                        <a:rPr lang="en-AU" sz="1800" b="0" i="0" smtClean="0"/>
                        <m:t> </m:t>
                      </m:r>
                      <m:r>
                        <m:rPr>
                          <m:nor/>
                        </m:rPr>
                        <a:rPr lang="en-AU" sz="1800" b="0" i="0" smtClean="0"/>
                        <m:t>even</m:t>
                      </m:r>
                      <m:r>
                        <m:rPr>
                          <m:nor/>
                        </m:rPr>
                        <a:rPr lang="en-AU" sz="1800" b="0" i="0" smtClean="0"/>
                        <m:t> </m:t>
                      </m:r>
                      <m:r>
                        <m:rPr>
                          <m:nor/>
                        </m:rPr>
                        <a:rPr lang="en-AU" sz="1800" b="0" i="0" smtClean="0"/>
                        <m:t>since</m:t>
                      </m:r>
                      <m:r>
                        <m:rPr>
                          <m:nor/>
                        </m:rPr>
                        <a:rPr lang="en-AU" sz="1800" b="0" i="0" smtClean="0"/>
                        <m:t> </m:t>
                      </m:r>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r>
                        <a:rPr lang="en-AU" sz="1800" b="0" i="1" smtClean="0">
                          <a:latin typeface="Cambria Math" panose="02040503050406030204" pitchFamily="18" charset="0"/>
                        </a:rPr>
                        <m:t>=</m:t>
                      </m:r>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oMath>
                  </m:oMathPara>
                </a14:m>
                <a:endParaRPr lang="en-AU" sz="1800" dirty="0"/>
              </a:p>
            </p:txBody>
          </p:sp>
        </mc:Choice>
        <mc:Fallback xmlns="">
          <p:sp>
            <p:nvSpPr>
              <p:cNvPr id="8" name="TextBox 7">
                <a:extLst>
                  <a:ext uri="{FF2B5EF4-FFF2-40B4-BE49-F238E27FC236}">
                    <a16:creationId xmlns:a16="http://schemas.microsoft.com/office/drawing/2014/main" id="{41CD5F81-B516-8DE2-ACE0-7A17A8EADA51}"/>
                  </a:ext>
                </a:extLst>
              </p:cNvPr>
              <p:cNvSpPr txBox="1">
                <a:spLocks noRot="1" noChangeAspect="1" noMove="1" noResize="1" noEditPoints="1" noAdjustHandles="1" noChangeArrowheads="1" noChangeShapeType="1" noTextEdit="1"/>
              </p:cNvSpPr>
              <p:nvPr/>
            </p:nvSpPr>
            <p:spPr>
              <a:xfrm>
                <a:off x="359999" y="3226779"/>
                <a:ext cx="4710765" cy="1485900"/>
              </a:xfrm>
              <a:prstGeom prst="rect">
                <a:avLst/>
              </a:prstGeom>
              <a:blipFill>
                <a:blip r:embed="rId7"/>
                <a:stretch>
                  <a:fillRect l="-2329"/>
                </a:stretch>
              </a:blipFill>
            </p:spPr>
            <p:txBody>
              <a:bodyPr/>
              <a:lstStyle/>
              <a:p>
                <a:r>
                  <a:rPr lang="en-AU">
                    <a:noFill/>
                  </a:rPr>
                  <a:t> </a:t>
                </a:r>
              </a:p>
            </p:txBody>
          </p:sp>
        </mc:Fallback>
      </mc:AlternateContent>
      <p:pic>
        <p:nvPicPr>
          <p:cNvPr id="5" name="20250701-0520-49.7919363" descr="A quartic function shaped like a W. It has turning points at approximately (-1.5,-4), (0,5), and (1.5,-4), crossing the x-axis four times.">
            <a:hlinkClick r:id="" action="ppaction://media"/>
            <a:extLst>
              <a:ext uri="{FF2B5EF4-FFF2-40B4-BE49-F238E27FC236}">
                <a16:creationId xmlns:a16="http://schemas.microsoft.com/office/drawing/2014/main" id="{C9AA7EFA-1645-2BC7-C687-FD8B9BD2A2C9}"/>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6598898" y="0"/>
            <a:ext cx="5245100" cy="6858000"/>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5" fill="hold"/>
                                        <p:tgtEl>
                                          <p:spTgt spid="5"/>
                                        </p:tgtEl>
                                      </p:cBhvr>
                                    </p:cmd>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5"/>
                </p:tgtEl>
              </p:cMediaNode>
            </p:video>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5"/>
                                        </p:tgtEl>
                                      </p:cBhvr>
                                    </p:cmd>
                                  </p:childTnLst>
                                </p:cTn>
                              </p:par>
                            </p:childTnLst>
                          </p:cTn>
                        </p:par>
                      </p:childTnLst>
                    </p:cTn>
                  </p:par>
                </p:childTnLst>
              </p:cTn>
              <p:nextCondLst>
                <p:cond evt="onClick" delay="0">
                  <p:tgtEl>
                    <p:spTgt spid="5"/>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Odd or even (2)</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endParaRPr lang="en-AU" dirty="0">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60000" y="1567086"/>
                <a:ext cx="6696408" cy="4807835"/>
              </a:xfrm>
            </p:spPr>
            <p:txBody>
              <a:bodyPr/>
              <a:lstStyle/>
              <a:p>
                <a:r>
                  <a:rPr lang="en-AU" dirty="0">
                    <a:latin typeface="+mn-lt"/>
                  </a:rPr>
                  <a:t> For the function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𝑥</m:t>
                    </m:r>
                  </m:oMath>
                </a14:m>
                <a:r>
                  <a:rPr lang="en-AU" dirty="0">
                    <a:latin typeface="+mn-lt"/>
                  </a:rPr>
                  <a:t>, </a:t>
                </a:r>
                <a:r>
                  <a:rPr lang="en-AU" dirty="0"/>
                  <a:t>test algebraically to determine if </a:t>
                </a:r>
                <a14:m>
                  <m:oMath xmlns:m="http://schemas.openxmlformats.org/officeDocument/2006/math">
                    <m:r>
                      <a:rPr lang="en-AU" i="1">
                        <a:latin typeface="Cambria Math" panose="02040503050406030204" pitchFamily="18" charset="0"/>
                      </a:rPr>
                      <m:t>𝑓</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 is even.</a:t>
                </a:r>
                <a:endParaRPr lang="en-AU" b="0"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360000" y="1567086"/>
                <a:ext cx="6696408" cy="4807835"/>
              </a:xfrm>
              <a:blipFill>
                <a:blip r:embed="rId6"/>
                <a:stretch>
                  <a:fillRect l="-227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015EA05-D94B-5410-F565-9C76EE10AAAD}"/>
                  </a:ext>
                </a:extLst>
              </p:cNvPr>
              <p:cNvSpPr txBox="1"/>
              <p:nvPr/>
            </p:nvSpPr>
            <p:spPr>
              <a:xfrm>
                <a:off x="405719" y="2720715"/>
                <a:ext cx="3124465" cy="3507698"/>
              </a:xfrm>
              <a:prstGeom prst="rect">
                <a:avLst/>
              </a:prstGeom>
              <a:noFill/>
            </p:spPr>
            <p:txBody>
              <a:bodyPr wrap="square" lIns="0" tIns="0" rIns="0" bIns="0" rtlCol="0">
                <a:noAutofit/>
              </a:bodyPr>
              <a:lstStyle/>
              <a:p>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𝑓</m:t>
                      </m:r>
                      <m:d>
                        <m:dPr>
                          <m:ctrlPr>
                            <a:rPr lang="en-AU" sz="1800" i="1">
                              <a:latin typeface="Cambria Math" panose="02040503050406030204" pitchFamily="18" charset="0"/>
                            </a:rPr>
                          </m:ctrlPr>
                        </m:dPr>
                        <m:e>
                          <m:r>
                            <a:rPr lang="en-AU" sz="1800" i="1">
                              <a:latin typeface="Cambria Math" panose="02040503050406030204" pitchFamily="18" charset="0"/>
                            </a:rPr>
                            <m:t>−</m:t>
                          </m:r>
                          <m:r>
                            <a:rPr lang="en-AU" sz="1800" i="1">
                              <a:latin typeface="Cambria Math" panose="02040503050406030204" pitchFamily="18" charset="0"/>
                            </a:rPr>
                            <m:t>𝑥</m:t>
                          </m:r>
                        </m:e>
                      </m:d>
                      <m:r>
                        <m:rPr>
                          <m:aln/>
                        </m:rPr>
                        <a:rPr lang="en-AU" sz="1800" i="1">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m:t>
                              </m:r>
                              <m:r>
                                <a:rPr lang="en-AU" sz="1800" i="1">
                                  <a:latin typeface="Cambria Math" panose="02040503050406030204" pitchFamily="18" charset="0"/>
                                </a:rPr>
                                <m:t>𝑥</m:t>
                              </m:r>
                            </m:e>
                          </m:d>
                        </m:e>
                        <m:sup>
                          <m:r>
                            <a:rPr lang="en-AU" sz="1800" i="1">
                              <a:latin typeface="Cambria Math" panose="02040503050406030204" pitchFamily="18" charset="0"/>
                            </a:rPr>
                            <m:t>2</m:t>
                          </m:r>
                        </m:sup>
                      </m:sSup>
                      <m:r>
                        <a:rPr lang="en-AU" sz="1800" i="1">
                          <a:latin typeface="Cambria Math" panose="02040503050406030204" pitchFamily="18" charset="0"/>
                        </a:rPr>
                        <m:t>+</m:t>
                      </m:r>
                      <m:d>
                        <m:dPr>
                          <m:ctrlPr>
                            <a:rPr lang="en-AU" sz="1800" i="1">
                              <a:latin typeface="Cambria Math" panose="02040503050406030204" pitchFamily="18" charset="0"/>
                            </a:rPr>
                          </m:ctrlPr>
                        </m:dPr>
                        <m:e>
                          <m:r>
                            <a:rPr lang="en-AU" sz="1800" i="1">
                              <a:latin typeface="Cambria Math" panose="02040503050406030204" pitchFamily="18" charset="0"/>
                            </a:rPr>
                            <m:t>−</m:t>
                          </m:r>
                          <m:r>
                            <a:rPr lang="en-AU" sz="1800" i="1">
                              <a:latin typeface="Cambria Math" panose="02040503050406030204" pitchFamily="18" charset="0"/>
                            </a:rPr>
                            <m:t>𝑥</m:t>
                          </m:r>
                        </m:e>
                      </m:d>
                    </m:oMath>
                    <m:oMath xmlns:m="http://schemas.openxmlformats.org/officeDocument/2006/math">
                      <m:r>
                        <m:rPr>
                          <m:aln/>
                        </m:rP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i="1">
                          <a:latin typeface="Cambria Math" panose="02040503050406030204" pitchFamily="18" charset="0"/>
                        </a:rPr>
                        <m:t>−</m:t>
                      </m:r>
                      <m:r>
                        <a:rPr lang="en-AU" sz="1800" i="1">
                          <a:latin typeface="Cambria Math" panose="02040503050406030204" pitchFamily="18" charset="0"/>
                        </a:rPr>
                        <m:t>𝑥</m:t>
                      </m:r>
                    </m:oMath>
                    <m:oMath xmlns:m="http://schemas.openxmlformats.org/officeDocument/2006/math">
                      <m:r>
                        <m:rPr>
                          <m:aln/>
                        </m:rPr>
                        <a:rPr lang="en-AU" sz="1800" i="1">
                          <a:latin typeface="Cambria Math" panose="02040503050406030204" pitchFamily="18" charset="0"/>
                        </a:rPr>
                        <m:t>≠</m:t>
                      </m:r>
                      <m:r>
                        <a:rPr lang="en-AU" sz="1800" i="1">
                          <a:latin typeface="Cambria Math" panose="02040503050406030204" pitchFamily="18" charset="0"/>
                        </a:rPr>
                        <m:t>𝑓</m:t>
                      </m:r>
                      <m:d>
                        <m:dPr>
                          <m:ctrlPr>
                            <a:rPr lang="en-AU" sz="1800" i="1">
                              <a:latin typeface="Cambria Math" panose="02040503050406030204" pitchFamily="18" charset="0"/>
                            </a:rPr>
                          </m:ctrlPr>
                        </m:dPr>
                        <m:e>
                          <m:r>
                            <a:rPr lang="en-AU" sz="1800" i="1">
                              <a:latin typeface="Cambria Math" panose="02040503050406030204" pitchFamily="18" charset="0"/>
                            </a:rPr>
                            <m:t>𝑥</m:t>
                          </m:r>
                        </m:e>
                      </m:d>
                    </m:oMath>
                  </m:oMathPara>
                </a14:m>
                <a:br>
                  <a:rPr lang="en-AU" sz="1800" i="1" dirty="0">
                    <a:latin typeface="Cambria Math" panose="02040503050406030204" pitchFamily="18" charset="0"/>
                  </a:rPr>
                </a:br>
                <a14:m>
                  <m:oMath xmlns:m="http://schemas.openxmlformats.org/officeDocument/2006/math">
                    <m:r>
                      <a:rPr lang="en-AU" sz="1800" i="1">
                        <a:latin typeface="Cambria Math" panose="02040503050406030204" pitchFamily="18" charset="0"/>
                      </a:rPr>
                      <m:t>∴</m:t>
                    </m:r>
                    <m:r>
                      <a:rPr lang="en-AU" sz="1800" i="1">
                        <a:latin typeface="Cambria Math" panose="02040503050406030204" pitchFamily="18" charset="0"/>
                      </a:rPr>
                      <m:t>𝑓</m:t>
                    </m:r>
                    <m:d>
                      <m:dPr>
                        <m:ctrlPr>
                          <a:rPr lang="en-AU" sz="1800" i="1">
                            <a:latin typeface="Cambria Math" panose="02040503050406030204" pitchFamily="18" charset="0"/>
                          </a:rPr>
                        </m:ctrlPr>
                      </m:dPr>
                      <m:e>
                        <m:r>
                          <a:rPr lang="en-AU" sz="1800" i="1">
                            <a:latin typeface="Cambria Math" panose="02040503050406030204" pitchFamily="18" charset="0"/>
                          </a:rPr>
                          <m:t>𝑥</m:t>
                        </m:r>
                      </m:e>
                    </m:d>
                  </m:oMath>
                </a14:m>
                <a:r>
                  <a:rPr lang="en-AU" sz="1800" dirty="0"/>
                  <a:t> is not even.</a:t>
                </a:r>
              </a:p>
              <a:p>
                <a:pPr algn="l"/>
                <a:endParaRPr lang="en-AU" sz="1800" dirty="0"/>
              </a:p>
            </p:txBody>
          </p:sp>
        </mc:Choice>
        <mc:Fallback xmlns="">
          <p:sp>
            <p:nvSpPr>
              <p:cNvPr id="7" name="TextBox 6">
                <a:extLst>
                  <a:ext uri="{FF2B5EF4-FFF2-40B4-BE49-F238E27FC236}">
                    <a16:creationId xmlns:a16="http://schemas.microsoft.com/office/drawing/2014/main" id="{B015EA05-D94B-5410-F565-9C76EE10AAAD}"/>
                  </a:ext>
                </a:extLst>
              </p:cNvPr>
              <p:cNvSpPr txBox="1">
                <a:spLocks noRot="1" noChangeAspect="1" noMove="1" noResize="1" noEditPoints="1" noAdjustHandles="1" noChangeArrowheads="1" noChangeShapeType="1" noTextEdit="1"/>
              </p:cNvSpPr>
              <p:nvPr/>
            </p:nvSpPr>
            <p:spPr>
              <a:xfrm>
                <a:off x="405719" y="2720715"/>
                <a:ext cx="3124465" cy="3507698"/>
              </a:xfrm>
              <a:prstGeom prst="rect">
                <a:avLst/>
              </a:prstGeom>
              <a:blipFill>
                <a:blip r:embed="rId7"/>
                <a:stretch>
                  <a:fillRect l="-3516"/>
                </a:stretch>
              </a:blipFill>
            </p:spPr>
            <p:txBody>
              <a:bodyPr/>
              <a:lstStyle/>
              <a:p>
                <a:r>
                  <a:rPr lang="en-AU">
                    <a:noFill/>
                  </a:rPr>
                  <a:t> </a:t>
                </a:r>
              </a:p>
            </p:txBody>
          </p:sp>
        </mc:Fallback>
      </mc:AlternateContent>
      <p:pic>
        <p:nvPicPr>
          <p:cNvPr id="9" name="Recording 2025-08-13 160446" descr="A cubic function with a concave up shape near the origin. It touches the x-axis at x=0 and dips slightly below before rising again.">
            <a:hlinkClick r:id="" action="ppaction://media"/>
            <a:extLst>
              <a:ext uri="{FF2B5EF4-FFF2-40B4-BE49-F238E27FC236}">
                <a16:creationId xmlns:a16="http://schemas.microsoft.com/office/drawing/2014/main" id="{2D9D2E97-24DC-5AB1-474E-67FD1636F2CC}"/>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6548952" y="0"/>
            <a:ext cx="5340765" cy="6858000"/>
          </a:xfrm>
          <a:prstGeom prst="rect">
            <a:avLst/>
          </a:prstGeom>
        </p:spPr>
      </p:pic>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mediacall" presetSubtype="0" fill="hold" nodeType="withEffect">
                                  <p:stCondLst>
                                    <p:cond delay="0"/>
                                  </p:stCondLst>
                                  <p:childTnLst>
                                    <p:cmd type="call" cmd="playFrom(0.0)">
                                      <p:cBhvr>
                                        <p:cTn id="10" dur="796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D91538-EC3F-93B3-4538-8A94E6033383}"/>
              </a:ext>
            </a:extLst>
          </p:cNvPr>
          <p:cNvSpPr>
            <a:spLocks noGrp="1"/>
          </p:cNvSpPr>
          <p:nvPr>
            <p:ph type="title"/>
          </p:nvPr>
        </p:nvSpPr>
        <p:spPr/>
        <p:txBody>
          <a:bodyPr/>
          <a:lstStyle/>
          <a:p>
            <a:r>
              <a:rPr lang="en-AU" dirty="0"/>
              <a:t>Reflection (2)</a:t>
            </a:r>
          </a:p>
        </p:txBody>
      </p:sp>
      <p:sp>
        <p:nvSpPr>
          <p:cNvPr id="5" name="Text Placeholder 4">
            <a:extLst>
              <a:ext uri="{FF2B5EF4-FFF2-40B4-BE49-F238E27FC236}">
                <a16:creationId xmlns:a16="http://schemas.microsoft.com/office/drawing/2014/main" id="{8069BF30-2652-FFE9-CA08-2159E4DDC68A}"/>
              </a:ext>
            </a:extLst>
          </p:cNvPr>
          <p:cNvSpPr>
            <a:spLocks noGrp="1"/>
          </p:cNvSpPr>
          <p:nvPr>
            <p:ph type="body" sz="quarter" idx="18"/>
          </p:nvPr>
        </p:nvSpPr>
        <p:spPr/>
        <p:txBody>
          <a:bodyPr/>
          <a:lstStyle/>
          <a:p>
            <a:r>
              <a:rPr lang="en-AU" dirty="0"/>
              <a:t>Definition</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12DDBFB8-6922-F395-A921-29C532A708C0}"/>
                  </a:ext>
                </a:extLst>
              </p:cNvPr>
              <p:cNvSpPr>
                <a:spLocks noGrp="1"/>
              </p:cNvSpPr>
              <p:nvPr>
                <p:ph type="body" sz="quarter" idx="17"/>
              </p:nvPr>
            </p:nvSpPr>
            <p:spPr/>
            <p:txBody>
              <a:bodyPr/>
              <a:lstStyle/>
              <a:p>
                <a:r>
                  <a:rPr lang="en-AU" dirty="0"/>
                  <a:t>By replacing </a:t>
                </a:r>
                <a14:m>
                  <m:oMath xmlns:m="http://schemas.openxmlformats.org/officeDocument/2006/math">
                    <m:r>
                      <a:rPr lang="en-AU" b="0" i="1" smtClean="0">
                        <a:latin typeface="Cambria Math" panose="02040503050406030204" pitchFamily="18" charset="0"/>
                      </a:rPr>
                      <m:t>𝑥</m:t>
                    </m:r>
                  </m:oMath>
                </a14:m>
                <a:r>
                  <a:rPr lang="en-AU" dirty="0"/>
                  <a:t> with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oMath>
                </a14:m>
                <a:r>
                  <a:rPr lang="en-AU" dirty="0"/>
                  <a:t> in the equation of a graph, the graph reflects along the </a:t>
                </a:r>
                <a14:m>
                  <m:oMath xmlns:m="http://schemas.openxmlformats.org/officeDocument/2006/math">
                    <m:r>
                      <a:rPr lang="en-AU" b="0" i="1" smtClean="0">
                        <a:latin typeface="Cambria Math" panose="02040503050406030204" pitchFamily="18" charset="0"/>
                      </a:rPr>
                      <m:t>𝑦</m:t>
                    </m:r>
                  </m:oMath>
                </a14:m>
                <a:r>
                  <a:rPr lang="en-AU" dirty="0"/>
                  <a:t>-axis. For example,</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m:oMathPara>
                </a14:m>
                <a:endParaRPr lang="en-AU" dirty="0"/>
              </a:p>
              <a:p>
                <a:r>
                  <a:rPr lang="en-AU" dirty="0"/>
                  <a:t>By replacing </a:t>
                </a:r>
                <a14:m>
                  <m:oMath xmlns:m="http://schemas.openxmlformats.org/officeDocument/2006/math">
                    <m:r>
                      <a:rPr lang="en-AU" b="0" i="1" smtClean="0">
                        <a:latin typeface="Cambria Math" panose="02040503050406030204" pitchFamily="18" charset="0"/>
                      </a:rPr>
                      <m:t>𝑦</m:t>
                    </m:r>
                  </m:oMath>
                </a14:m>
                <a:r>
                  <a:rPr lang="en-AU" dirty="0"/>
                  <a:t> with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𝑦</m:t>
                    </m:r>
                  </m:oMath>
                </a14:m>
                <a:r>
                  <a:rPr lang="en-AU" dirty="0"/>
                  <a:t> in the equation of a graph, the </a:t>
                </a:r>
                <a:r>
                  <a:rPr lang="en-AU"/>
                  <a:t>graph reflects </a:t>
                </a:r>
                <a:r>
                  <a:rPr lang="en-AU" dirty="0"/>
                  <a:t>along the </a:t>
                </a:r>
                <a14:m>
                  <m:oMath xmlns:m="http://schemas.openxmlformats.org/officeDocument/2006/math">
                    <m:r>
                      <a:rPr lang="en-AU" b="0" i="1" smtClean="0">
                        <a:latin typeface="Cambria Math" panose="02040503050406030204" pitchFamily="18" charset="0"/>
                      </a:rPr>
                      <m:t>𝑥</m:t>
                    </m:r>
                  </m:oMath>
                </a14:m>
                <a:r>
                  <a:rPr lang="en-AU" dirty="0"/>
                  <a:t>-axis. For example,</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𝑦</m:t>
                      </m:r>
                      <m:r>
                        <m:rPr>
                          <m:aln/>
                        </m:rP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oMath>
                    <m:oMath xmlns:m="http://schemas.openxmlformats.org/officeDocument/2006/math">
                      <m:r>
                        <a:rPr lang="en-AU" b="0" i="1" smtClean="0">
                          <a:latin typeface="Cambria Math" panose="02040503050406030204" pitchFamily="18" charset="0"/>
                        </a:rPr>
                        <m:t>𝑦</m:t>
                      </m:r>
                      <m:r>
                        <m:rPr>
                          <m:aln/>
                        </m:rPr>
                        <a:rPr lang="en-AU" b="0" i="1" smtClean="0">
                          <a:latin typeface="Cambria Math" panose="02040503050406030204" pitchFamily="18" charset="0"/>
                        </a:rPr>
                        <m:t>=</m:t>
                      </m:r>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m:oMathPara>
                </a14:m>
                <a:endParaRPr lang="en-AU" b="0" dirty="0"/>
              </a:p>
            </p:txBody>
          </p:sp>
        </mc:Choice>
        <mc:Fallback xmlns="">
          <p:sp>
            <p:nvSpPr>
              <p:cNvPr id="4" name="Text Placeholder 3">
                <a:extLst>
                  <a:ext uri="{FF2B5EF4-FFF2-40B4-BE49-F238E27FC236}">
                    <a16:creationId xmlns:a16="http://schemas.microsoft.com/office/drawing/2014/main" id="{12DDBFB8-6922-F395-A921-29C532A708C0}"/>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Tree>
    <p:extLst>
      <p:ext uri="{BB962C8B-B14F-4D97-AF65-F5344CB8AC3E}">
        <p14:creationId xmlns:p14="http://schemas.microsoft.com/office/powerpoint/2010/main" val="404882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76218-B129-49DE-ACFC-BAB9D9414ACE}">
  <ds:schemaRefs>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 ds:uri="http://schemas.microsoft.com/office/2006/metadata/properties"/>
    <ds:schemaRef ds:uri="98740c54-966f-451d-a76c-e38eb7fddd55"/>
    <ds:schemaRef ds:uri="http://schemas.microsoft.com/office/infopath/2007/PartnerControls"/>
    <ds:schemaRef ds:uri="094ce8ca-8c20-4eb0-bb23-b47a1c76b753"/>
    <ds:schemaRef ds:uri="http://www.w3.org/XML/1998/namespace"/>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F911758E-93A6-45B4-9151-3219A11BD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maths-stage6-adv-unit4- lesson 04 Reflection</Template>
  <TotalTime>1941</TotalTime>
  <Words>938</Words>
  <Application>Microsoft Office PowerPoint</Application>
  <PresentationFormat>Widescreen</PresentationFormat>
  <Paragraphs>72</Paragraphs>
  <Slides>13</Slides>
  <Notes>11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Cambria Math</vt:lpstr>
      <vt:lpstr>Public Sans</vt:lpstr>
      <vt:lpstr>Times New Roman</vt:lpstr>
      <vt:lpstr>Calibri</vt:lpstr>
      <vt:lpstr>Arial</vt:lpstr>
      <vt:lpstr>NSWG Corporate</vt:lpstr>
      <vt:lpstr>Reflection</vt:lpstr>
      <vt:lpstr>Learning intentions and success criteria</vt:lpstr>
      <vt:lpstr>Activating prior knowledge</vt:lpstr>
      <vt:lpstr>Odd or even (1)</vt:lpstr>
      <vt:lpstr>Connecting learning</vt:lpstr>
      <vt:lpstr>Odd or even (2)</vt:lpstr>
      <vt:lpstr>Releasing responsibility</vt:lpstr>
      <vt:lpstr>Reflection (2)</vt:lpstr>
      <vt:lpstr>Independent practice</vt:lpstr>
      <vt:lpstr>Piecewise-defined function (1)</vt:lpstr>
      <vt:lpstr>Piecewise-defined function (2)</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4 – Reflection – slide deck – Mathematics Advanced</dc:title>
  <dc:subject>mathematics; stage 6; unit 4</dc:subject>
  <dc:creator>NSW Department of Education</dc:creator>
  <cp:keywords>graph; transformation; mathematics; Unit 4 – graphing transformations</cp:keywords>
  <dcterms:created xsi:type="dcterms:W3CDTF">2025-07-10T01:14:06Z</dcterms:created>
  <dcterms:modified xsi:type="dcterms:W3CDTF">2025-10-20T03:50:52Z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