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505" r:id="rId5"/>
    <p:sldId id="26383" r:id="rId6"/>
    <p:sldId id="271" r:id="rId7"/>
    <p:sldId id="289" r:id="rId8"/>
    <p:sldId id="26506" r:id="rId9"/>
    <p:sldId id="26507" r:id="rId10"/>
    <p:sldId id="26523" r:id="rId11"/>
    <p:sldId id="26508" r:id="rId12"/>
    <p:sldId id="26511" r:id="rId13"/>
    <p:sldId id="26526" r:id="rId14"/>
    <p:sldId id="360"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07BE1E32-B1B9-C586-6223-7A9FA1A7B64E}" name="Colleen Worton" initials="CW" userId="S::Colleen.Worton1@det.nsw.edu.au::a6748734-c10b-4b5d-9295-d5dfe3f3f624" providerId="AD"/>
  <p188:author id="{217AD476-3FEC-A309-C9FF-4713763B9BC5}" name="Mao Qu" initials="MQ" userId="S::mao.qu1@det.nsw.edu.au::2b3b56ba-f82c-4679-8c27-5fc4cfa6acd1"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2375FD"/>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1558E-C4A7-4683-A43C-93A17326716D}" v="1" dt="2025-10-20T03:22:34.48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8" d="100"/>
          <a:sy n="68" d="100"/>
        </p:scale>
        <p:origin x="368" y="6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modSld">
      <pc:chgData name="Daisy Hong" userId="852f2fe8-ba51-4773-8c32-260fca1b2ee4" providerId="ADAL" clId="{BA9E5D68-9781-55FC-B968-ED696BFEB24F}" dt="2025-10-08T02:01:24.845" v="1" actId="20577"/>
      <pc:docMkLst>
        <pc:docMk/>
      </pc:docMkLst>
      <pc:sldChg chg="modSp mod">
        <pc:chgData name="Daisy Hong" userId="852f2fe8-ba51-4773-8c32-260fca1b2ee4" providerId="ADAL" clId="{BA9E5D68-9781-55FC-B968-ED696BFEB24F}" dt="2025-10-08T02:01:24.845" v="1" actId="20577"/>
        <pc:sldMkLst>
          <pc:docMk/>
          <pc:sldMk cId="2212264922" sldId="26505"/>
        </pc:sldMkLst>
        <pc:spChg chg="mod">
          <ac:chgData name="Daisy Hong" userId="852f2fe8-ba51-4773-8c32-260fca1b2ee4" providerId="ADAL" clId="{BA9E5D68-9781-55FC-B968-ED696BFEB24F}" dt="2025-10-08T02:01:24.845" v="1" actId="20577"/>
          <ac:spMkLst>
            <pc:docMk/>
            <pc:sldMk cId="2212264922" sldId="26505"/>
            <ac:spMk id="10" creationId="{CA5E7E5A-B4C4-F5B9-98E5-6C838D018316}"/>
          </ac:spMkLst>
        </pc:spChg>
      </pc:sldChg>
    </pc:docChg>
  </pc:docChgLst>
  <pc:docChgLst>
    <pc:chgData name="Daisy Hong" userId="852f2fe8-ba51-4773-8c32-260fca1b2ee4" providerId="ADAL" clId="{BD1F49A7-5156-4ADC-BE90-6A222A337A98}"/>
    <pc:docChg chg="custSel modSld delSection">
      <pc:chgData name="Daisy Hong" userId="852f2fe8-ba51-4773-8c32-260fca1b2ee4" providerId="ADAL" clId="{BD1F49A7-5156-4ADC-BE90-6A222A337A98}" dt="2025-10-08T22:18:44.419" v="82" actId="14100"/>
      <pc:docMkLst>
        <pc:docMk/>
      </pc:docMkLst>
      <pc:sldChg chg="modSp mod">
        <pc:chgData name="Daisy Hong" userId="852f2fe8-ba51-4773-8c32-260fca1b2ee4" providerId="ADAL" clId="{BD1F49A7-5156-4ADC-BE90-6A222A337A98}" dt="2025-10-03T05:14:50.679" v="69" actId="20577"/>
        <pc:sldMkLst>
          <pc:docMk/>
          <pc:sldMk cId="1181014578" sldId="360"/>
        </pc:sldMkLst>
        <pc:spChg chg="mod">
          <ac:chgData name="Daisy Hong" userId="852f2fe8-ba51-4773-8c32-260fca1b2ee4" providerId="ADAL" clId="{BD1F49A7-5156-4ADC-BE90-6A222A337A98}" dt="2025-10-03T05:14:50.679" v="69" actId="20577"/>
          <ac:spMkLst>
            <pc:docMk/>
            <pc:sldMk cId="1181014578" sldId="360"/>
            <ac:spMk id="4" creationId="{B7C07B50-96D9-2E35-E2CE-3139F6377F08}"/>
          </ac:spMkLst>
        </pc:spChg>
      </pc:sldChg>
      <pc:sldChg chg="modSp mod">
        <pc:chgData name="Daisy Hong" userId="852f2fe8-ba51-4773-8c32-260fca1b2ee4" providerId="ADAL" clId="{BD1F49A7-5156-4ADC-BE90-6A222A337A98}" dt="2025-10-08T22:15:35.607" v="78" actId="20577"/>
        <pc:sldMkLst>
          <pc:docMk/>
          <pc:sldMk cId="2212264922" sldId="26505"/>
        </pc:sldMkLst>
        <pc:spChg chg="mod">
          <ac:chgData name="Daisy Hong" userId="852f2fe8-ba51-4773-8c32-260fca1b2ee4" providerId="ADAL" clId="{BD1F49A7-5156-4ADC-BE90-6A222A337A98}" dt="2025-10-08T21:55:05.326" v="74" actId="20577"/>
          <ac:spMkLst>
            <pc:docMk/>
            <pc:sldMk cId="2212264922" sldId="26505"/>
            <ac:spMk id="10" creationId="{CA5E7E5A-B4C4-F5B9-98E5-6C838D018316}"/>
          </ac:spMkLst>
        </pc:spChg>
        <pc:spChg chg="mod">
          <ac:chgData name="Daisy Hong" userId="852f2fe8-ba51-4773-8c32-260fca1b2ee4" providerId="ADAL" clId="{BD1F49A7-5156-4ADC-BE90-6A222A337A98}" dt="2025-10-08T22:15:35.607" v="78" actId="20577"/>
          <ac:spMkLst>
            <pc:docMk/>
            <pc:sldMk cId="2212264922" sldId="26505"/>
            <ac:spMk id="11" creationId="{3D12AD43-6748-1D46-1B69-DCBF45A45856}"/>
          </ac:spMkLst>
        </pc:spChg>
      </pc:sldChg>
      <pc:sldChg chg="modSp mod">
        <pc:chgData name="Daisy Hong" userId="852f2fe8-ba51-4773-8c32-260fca1b2ee4" providerId="ADAL" clId="{BD1F49A7-5156-4ADC-BE90-6A222A337A98}" dt="2025-10-07T01:30:51.475" v="72" actId="1076"/>
        <pc:sldMkLst>
          <pc:docMk/>
          <pc:sldMk cId="2454984682" sldId="26507"/>
        </pc:sldMkLst>
        <pc:spChg chg="ord">
          <ac:chgData name="Daisy Hong" userId="852f2fe8-ba51-4773-8c32-260fca1b2ee4" providerId="ADAL" clId="{BD1F49A7-5156-4ADC-BE90-6A222A337A98}" dt="2025-10-02T04:39:11.457" v="2" actId="13244"/>
          <ac:spMkLst>
            <pc:docMk/>
            <pc:sldMk cId="2454984682" sldId="26507"/>
            <ac:spMk id="3" creationId="{394AAF77-5A98-9051-4116-376780A6196C}"/>
          </ac:spMkLst>
        </pc:spChg>
        <pc:graphicFrameChg chg="mod">
          <ac:chgData name="Daisy Hong" userId="852f2fe8-ba51-4773-8c32-260fca1b2ee4" providerId="ADAL" clId="{BD1F49A7-5156-4ADC-BE90-6A222A337A98}" dt="2025-10-02T04:39:19.720" v="3" actId="962"/>
          <ac:graphicFrameMkLst>
            <pc:docMk/>
            <pc:sldMk cId="2454984682" sldId="26507"/>
            <ac:graphicFrameMk id="2" creationId="{E6D55DFB-BFAB-6081-3A7B-C741C062F52B}"/>
          </ac:graphicFrameMkLst>
        </pc:graphicFrameChg>
        <pc:picChg chg="mod">
          <ac:chgData name="Daisy Hong" userId="852f2fe8-ba51-4773-8c32-260fca1b2ee4" providerId="ADAL" clId="{BD1F49A7-5156-4ADC-BE90-6A222A337A98}" dt="2025-10-07T01:30:51.475" v="72" actId="1076"/>
          <ac:picMkLst>
            <pc:docMk/>
            <pc:sldMk cId="2454984682" sldId="26507"/>
            <ac:picMk id="11" creationId="{9E69E8CC-E15D-B99D-4861-620F8F74118A}"/>
          </ac:picMkLst>
        </pc:picChg>
      </pc:sldChg>
      <pc:sldChg chg="addSp delSp modSp mod chgLayout">
        <pc:chgData name="Daisy Hong" userId="852f2fe8-ba51-4773-8c32-260fca1b2ee4" providerId="ADAL" clId="{BD1F49A7-5156-4ADC-BE90-6A222A337A98}" dt="2025-10-08T22:18:44.419" v="82" actId="14100"/>
        <pc:sldMkLst>
          <pc:docMk/>
          <pc:sldMk cId="3176684139" sldId="26511"/>
        </pc:sldMkLst>
        <pc:spChg chg="add mod ord">
          <ac:chgData name="Daisy Hong" userId="852f2fe8-ba51-4773-8c32-260fca1b2ee4" providerId="ADAL" clId="{BD1F49A7-5156-4ADC-BE90-6A222A337A98}" dt="2025-10-03T05:14:59.848" v="70" actId="700"/>
          <ac:spMkLst>
            <pc:docMk/>
            <pc:sldMk cId="3176684139" sldId="26511"/>
            <ac:spMk id="2" creationId="{C16CD5D0-D10D-8DFC-9967-D4A98D2281BE}"/>
          </ac:spMkLst>
        </pc:spChg>
        <pc:spChg chg="mod ord">
          <ac:chgData name="Daisy Hong" userId="852f2fe8-ba51-4773-8c32-260fca1b2ee4" providerId="ADAL" clId="{BD1F49A7-5156-4ADC-BE90-6A222A337A98}" dt="2025-10-03T05:14:59.848" v="70" actId="700"/>
          <ac:spMkLst>
            <pc:docMk/>
            <pc:sldMk cId="3176684139" sldId="26511"/>
            <ac:spMk id="3" creationId="{34C52F5F-FBF5-8430-A240-CB9CD80A242B}"/>
          </ac:spMkLst>
        </pc:spChg>
        <pc:spChg chg="mod ord">
          <ac:chgData name="Daisy Hong" userId="852f2fe8-ba51-4773-8c32-260fca1b2ee4" providerId="ADAL" clId="{BD1F49A7-5156-4ADC-BE90-6A222A337A98}" dt="2025-10-03T05:14:59.848" v="70" actId="700"/>
          <ac:spMkLst>
            <pc:docMk/>
            <pc:sldMk cId="3176684139" sldId="26511"/>
            <ac:spMk id="4" creationId="{2F7DB02D-DDF1-422C-870D-DB3924A8FF1C}"/>
          </ac:spMkLst>
        </pc:spChg>
        <pc:spChg chg="mod ord">
          <ac:chgData name="Daisy Hong" userId="852f2fe8-ba51-4773-8c32-260fca1b2ee4" providerId="ADAL" clId="{BD1F49A7-5156-4ADC-BE90-6A222A337A98}" dt="2025-10-08T22:18:29.298" v="79" actId="20577"/>
          <ac:spMkLst>
            <pc:docMk/>
            <pc:sldMk cId="3176684139" sldId="26511"/>
            <ac:spMk id="12" creationId="{ECFBF847-A998-2CB6-59D8-BC9692D751B4}"/>
          </ac:spMkLst>
        </pc:spChg>
        <pc:picChg chg="mod">
          <ac:chgData name="Daisy Hong" userId="852f2fe8-ba51-4773-8c32-260fca1b2ee4" providerId="ADAL" clId="{BD1F49A7-5156-4ADC-BE90-6A222A337A98}" dt="2025-10-08T22:18:44.419" v="82" actId="14100"/>
          <ac:picMkLst>
            <pc:docMk/>
            <pc:sldMk cId="3176684139" sldId="26511"/>
            <ac:picMk id="7" creationId="{4F0D8903-F68C-97E8-769B-CB221303B065}"/>
          </ac:picMkLst>
        </pc:picChg>
      </pc:sldChg>
      <pc:sldChg chg="modSp mod">
        <pc:chgData name="Daisy Hong" userId="852f2fe8-ba51-4773-8c32-260fca1b2ee4" providerId="ADAL" clId="{BD1F49A7-5156-4ADC-BE90-6A222A337A98}" dt="2025-10-02T04:39:26.499" v="4" actId="962"/>
        <pc:sldMkLst>
          <pc:docMk/>
          <pc:sldMk cId="3539239725" sldId="26523"/>
        </pc:sldMkLst>
        <pc:spChg chg="mod ord">
          <ac:chgData name="Daisy Hong" userId="852f2fe8-ba51-4773-8c32-260fca1b2ee4" providerId="ADAL" clId="{BD1F49A7-5156-4ADC-BE90-6A222A337A98}" dt="2025-10-02T04:39:26.499" v="4" actId="962"/>
          <ac:spMkLst>
            <pc:docMk/>
            <pc:sldMk cId="3539239725" sldId="26523"/>
            <ac:spMk id="2" creationId="{46084D4B-3410-EE12-1616-E66D755AA931}"/>
          </ac:spMkLst>
        </pc:spChg>
      </pc:sldChg>
      <pc:sldChg chg="modSp mod">
        <pc:chgData name="Daisy Hong" userId="852f2fe8-ba51-4773-8c32-260fca1b2ee4" providerId="ADAL" clId="{BD1F49A7-5156-4ADC-BE90-6A222A337A98}" dt="2025-10-02T04:39:48.015" v="6" actId="13244"/>
        <pc:sldMkLst>
          <pc:docMk/>
          <pc:sldMk cId="224955410" sldId="26526"/>
        </pc:sldMkLst>
        <pc:spChg chg="mod ord">
          <ac:chgData name="Daisy Hong" userId="852f2fe8-ba51-4773-8c32-260fca1b2ee4" providerId="ADAL" clId="{BD1F49A7-5156-4ADC-BE90-6A222A337A98}" dt="2025-10-02T04:39:48.015" v="6" actId="13244"/>
          <ac:spMkLst>
            <pc:docMk/>
            <pc:sldMk cId="224955410" sldId="26526"/>
            <ac:spMk id="2" creationId="{9D05BB80-A463-2DC6-08BB-6E994CCF2E09}"/>
          </ac:spMkLst>
        </pc:sp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1:09.657" v="1"/>
      <pc:docMkLst>
        <pc:docMk/>
      </pc:docMkLst>
      <pc:sldChg chg="addSp delSp modSp mod">
        <pc:chgData name="Daisy Hong" userId="852f2fe8-ba51-4773-8c32-260fca1b2ee4" providerId="ADAL" clId="{BB608F32-918A-4A14-94F6-A0382153581E}" dt="2025-10-17T02:41:09.657" v="1"/>
        <pc:sldMkLst>
          <pc:docMk/>
          <pc:sldMk cId="2212264922" sldId="26505"/>
        </pc:sldMkLst>
        <pc:picChg chg="add mod">
          <ac:chgData name="Daisy Hong" userId="852f2fe8-ba51-4773-8c32-260fca1b2ee4" providerId="ADAL" clId="{BB608F32-918A-4A14-94F6-A0382153581E}" dt="2025-10-17T02:41:09.657" v="1"/>
          <ac:picMkLst>
            <pc:docMk/>
            <pc:sldMk cId="2212264922" sldId="26505"/>
            <ac:picMk id="4" creationId="{0F93D10F-BE13-7C38-4A5E-110B22D3E36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Absolute value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4 – graphing 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0F93D10F-BE13-7C38-4A5E-110B22D3E36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4729B2-54A5-DCE4-6783-B880BA6CE670}"/>
              </a:ext>
            </a:extLst>
          </p:cNvPr>
          <p:cNvSpPr>
            <a:spLocks noGrp="1"/>
          </p:cNvSpPr>
          <p:nvPr>
            <p:ph type="title"/>
          </p:nvPr>
        </p:nvSpPr>
        <p:spPr/>
        <p:txBody>
          <a:bodyPr/>
          <a:lstStyle/>
          <a:p>
            <a:r>
              <a:rPr lang="en-AU" dirty="0">
                <a:latin typeface="+mj-lt"/>
              </a:rPr>
              <a:t>Equivalent absolute value functions (2)</a:t>
            </a:r>
            <a:endParaRPr lang="en-AU" dirty="0"/>
          </a:p>
        </p:txBody>
      </p:sp>
      <p:sp>
        <p:nvSpPr>
          <p:cNvPr id="4" name="Text Placeholder 3">
            <a:extLst>
              <a:ext uri="{FF2B5EF4-FFF2-40B4-BE49-F238E27FC236}">
                <a16:creationId xmlns:a16="http://schemas.microsoft.com/office/drawing/2014/main" id="{9752CD61-8A74-6DB7-FCAD-A3B4068BB776}"/>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D1482C2-A3A6-E52C-B755-6E05DD600F3D}"/>
                  </a:ext>
                </a:extLst>
              </p:cNvPr>
              <p:cNvSpPr>
                <a:spLocks noGrp="1"/>
              </p:cNvSpPr>
              <p:nvPr>
                <p:ph type="body" sz="quarter" idx="17"/>
              </p:nvPr>
            </p:nvSpPr>
            <p:spPr/>
            <p:txBody>
              <a:bodyPr/>
              <a:lstStyle/>
              <a:p>
                <a:r>
                  <a:rPr lang="en-AU" dirty="0"/>
                  <a:t>Explain why the functions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are equivalent.</a:t>
                </a:r>
              </a:p>
            </p:txBody>
          </p:sp>
        </mc:Choice>
        <mc:Fallback xmlns="">
          <p:sp>
            <p:nvSpPr>
              <p:cNvPr id="5" name="Text Placeholder 4">
                <a:extLst>
                  <a:ext uri="{FF2B5EF4-FFF2-40B4-BE49-F238E27FC236}">
                    <a16:creationId xmlns:a16="http://schemas.microsoft.com/office/drawing/2014/main" id="{1D1482C2-A3A6-E52C-B755-6E05DD600F3D}"/>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D05BB80-A463-2DC6-08BB-6E994CCF2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249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88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dirty="0">
                <a:cs typeface="Arial" panose="020B0604020202020204" pitchFamily="34" charset="0"/>
              </a:rPr>
              <a:t>To understand how absolute value functions can be represented as a piecewise-defined function.</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symmetry, domain and range relate to absolute value functions.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draw an absolute value graph from its function.</a:t>
            </a:r>
            <a:endParaRPr lang="en-US" sz="2000" dirty="0">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draw an absolute value graph as a piecewise-defined function.</a:t>
            </a:r>
            <a:endParaRPr lang="en-US"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determine the axis of symmetry for an absolute value function.</a:t>
            </a:r>
          </a:p>
          <a:p>
            <a:pPr marL="342900" indent="-342900">
              <a:lnSpc>
                <a:spcPct val="150000"/>
              </a:lnSpc>
              <a:spcAft>
                <a:spcPts val="600"/>
              </a:spcAft>
              <a:buFont typeface="Arial"/>
              <a:buChar char="•"/>
            </a:pPr>
            <a:r>
              <a:rPr lang="en-AU" sz="2000" dirty="0">
                <a:ea typeface="+mn-lt"/>
                <a:cs typeface="Arial" panose="020B0604020202020204" pitchFamily="34" charset="0"/>
              </a:rPr>
              <a:t>I can determine the domain and range of an absolute value function.</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Distance-time graph</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
        <p:nvSpPr>
          <p:cNvPr id="6" name="TextBox 5">
            <a:extLst>
              <a:ext uri="{FF2B5EF4-FFF2-40B4-BE49-F238E27FC236}">
                <a16:creationId xmlns:a16="http://schemas.microsoft.com/office/drawing/2014/main" id="{A61CE0B2-BC1B-DBA4-B988-C919100C9E36}"/>
              </a:ext>
            </a:extLst>
          </p:cNvPr>
          <p:cNvSpPr txBox="1"/>
          <p:nvPr/>
        </p:nvSpPr>
        <p:spPr>
          <a:xfrm>
            <a:off x="353041" y="882526"/>
            <a:ext cx="11130959" cy="906960"/>
          </a:xfrm>
          <a:prstGeom prst="rect">
            <a:avLst/>
          </a:prstGeom>
          <a:noFill/>
        </p:spPr>
        <p:txBody>
          <a:bodyPr wrap="square" lIns="0" tIns="0" rIns="0" bIns="0" rtlCol="0">
            <a:noAutofit/>
          </a:bodyPr>
          <a:lstStyle/>
          <a:p>
            <a:pPr>
              <a:lnSpc>
                <a:spcPct val="150000"/>
              </a:lnSpc>
            </a:pPr>
            <a:r>
              <a:rPr lang="en-AU" sz="1800" dirty="0">
                <a:solidFill>
                  <a:srgbClr val="000000"/>
                </a:solidFill>
                <a:effectLst/>
                <a:latin typeface="Arial" panose="020B0604020202020204" pitchFamily="34" charset="0"/>
                <a:ea typeface="Calibri" panose="020F0502020204030204" pitchFamily="34" charset="0"/>
              </a:rPr>
              <a:t>Andrew likes riding his bike to and from his favourite lake on Tuesdays. He created the following distance-time graph to represent the distance he is away from the lake while biking.</a:t>
            </a:r>
            <a:endParaRPr lang="en-AU" sz="1800" dirty="0">
              <a:effectLst/>
              <a:latin typeface="Arial" panose="020B0604020202020204" pitchFamily="34" charset="0"/>
              <a:ea typeface="Calibri" panose="020F0502020204030204" pitchFamily="34" charset="0"/>
            </a:endParaRPr>
          </a:p>
          <a:p>
            <a:pPr algn="l"/>
            <a:endParaRPr lang="en-AU" sz="1800" dirty="0"/>
          </a:p>
        </p:txBody>
      </p:sp>
      <p:pic>
        <p:nvPicPr>
          <p:cNvPr id="5" name="Picture 4" descr="V-shaped graph showing Andrew’s distance from the lake, from 3 km at 0 minutes to 0 km at 15 minutes, then back to 3 km at 30 minutes.">
            <a:extLst>
              <a:ext uri="{FF2B5EF4-FFF2-40B4-BE49-F238E27FC236}">
                <a16:creationId xmlns:a16="http://schemas.microsoft.com/office/drawing/2014/main" id="{6972164C-3B20-E670-8D97-668674C84D1E}"/>
              </a:ext>
            </a:extLst>
          </p:cNvPr>
          <p:cNvPicPr>
            <a:picLocks noChangeAspect="1"/>
          </p:cNvPicPr>
          <p:nvPr/>
        </p:nvPicPr>
        <p:blipFill>
          <a:blip r:embed="rId3"/>
          <a:stretch>
            <a:fillRect/>
          </a:stretch>
        </p:blipFill>
        <p:spPr>
          <a:xfrm>
            <a:off x="2009529" y="1789486"/>
            <a:ext cx="8172942" cy="4766400"/>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Table of values</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1567086"/>
                <a:ext cx="3723627" cy="4807835"/>
              </a:xfrm>
            </p:spPr>
            <p:txBody>
              <a:bodyPr/>
              <a:lstStyle/>
              <a:p>
                <a:r>
                  <a:rPr lang="en-AU" dirty="0">
                    <a:latin typeface="+mn-lt"/>
                  </a:rPr>
                  <a:t>Compete the table of values for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rad>
                  </m:oMath>
                </a14:m>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60000" y="1567086"/>
                <a:ext cx="3723627" cy="4807835"/>
              </a:xfrm>
              <a:blipFill>
                <a:blip r:embed="rId4"/>
                <a:stretch>
                  <a:fillRect l="-4092" r="-81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E6D55DFB-BFAB-6081-3A7B-C741C062F52B}"/>
                  </a:ext>
                </a:extLst>
              </p:cNvPr>
              <p:cNvGraphicFramePr>
                <a:graphicFrameLocks noGrp="1"/>
              </p:cNvGraphicFramePr>
              <p:nvPr>
                <p:extLst>
                  <p:ext uri="{D42A27DB-BD31-4B8C-83A1-F6EECF244321}">
                    <p14:modId xmlns:p14="http://schemas.microsoft.com/office/powerpoint/2010/main" val="3305033426"/>
                  </p:ext>
                </p:extLst>
              </p:nvPr>
            </p:nvGraphicFramePr>
            <p:xfrm>
              <a:off x="360000" y="2727340"/>
              <a:ext cx="3935432" cy="731520"/>
            </p:xfrm>
            <a:graphic>
              <a:graphicData uri="http://schemas.openxmlformats.org/drawingml/2006/table">
                <a:tbl>
                  <a:tblPr firstRow="1" bandRow="1">
                    <a:tableStyleId>{5940675A-B579-460E-94D1-54222C63F5DA}</a:tableStyleId>
                  </a:tblPr>
                  <a:tblGrid>
                    <a:gridCol w="491929">
                      <a:extLst>
                        <a:ext uri="{9D8B030D-6E8A-4147-A177-3AD203B41FA5}">
                          <a16:colId xmlns:a16="http://schemas.microsoft.com/office/drawing/2014/main" val="4047235659"/>
                        </a:ext>
                      </a:extLst>
                    </a:gridCol>
                    <a:gridCol w="491929">
                      <a:extLst>
                        <a:ext uri="{9D8B030D-6E8A-4147-A177-3AD203B41FA5}">
                          <a16:colId xmlns:a16="http://schemas.microsoft.com/office/drawing/2014/main" val="3883556567"/>
                        </a:ext>
                      </a:extLst>
                    </a:gridCol>
                    <a:gridCol w="491929">
                      <a:extLst>
                        <a:ext uri="{9D8B030D-6E8A-4147-A177-3AD203B41FA5}">
                          <a16:colId xmlns:a16="http://schemas.microsoft.com/office/drawing/2014/main" val="2612159564"/>
                        </a:ext>
                      </a:extLst>
                    </a:gridCol>
                    <a:gridCol w="491929">
                      <a:extLst>
                        <a:ext uri="{9D8B030D-6E8A-4147-A177-3AD203B41FA5}">
                          <a16:colId xmlns:a16="http://schemas.microsoft.com/office/drawing/2014/main" val="3467633126"/>
                        </a:ext>
                      </a:extLst>
                    </a:gridCol>
                    <a:gridCol w="491929">
                      <a:extLst>
                        <a:ext uri="{9D8B030D-6E8A-4147-A177-3AD203B41FA5}">
                          <a16:colId xmlns:a16="http://schemas.microsoft.com/office/drawing/2014/main" val="4235870183"/>
                        </a:ext>
                      </a:extLst>
                    </a:gridCol>
                    <a:gridCol w="491929">
                      <a:extLst>
                        <a:ext uri="{9D8B030D-6E8A-4147-A177-3AD203B41FA5}">
                          <a16:colId xmlns:a16="http://schemas.microsoft.com/office/drawing/2014/main" val="1111151632"/>
                        </a:ext>
                      </a:extLst>
                    </a:gridCol>
                    <a:gridCol w="491929">
                      <a:extLst>
                        <a:ext uri="{9D8B030D-6E8A-4147-A177-3AD203B41FA5}">
                          <a16:colId xmlns:a16="http://schemas.microsoft.com/office/drawing/2014/main" val="1904072717"/>
                        </a:ext>
                      </a:extLst>
                    </a:gridCol>
                    <a:gridCol w="491929">
                      <a:extLst>
                        <a:ext uri="{9D8B030D-6E8A-4147-A177-3AD203B41FA5}">
                          <a16:colId xmlns:a16="http://schemas.microsoft.com/office/drawing/2014/main" val="504949948"/>
                        </a:ext>
                      </a:extLst>
                    </a:gridCol>
                  </a:tblGrid>
                  <a:tr h="324659">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dirty="0"/>
                        </a:p>
                      </a:txBody>
                      <a:tcPr/>
                    </a:tc>
                    <a:extLst>
                      <a:ext uri="{0D108BD9-81ED-4DB2-BD59-A6C34878D82A}">
                        <a16:rowId xmlns:a16="http://schemas.microsoft.com/office/drawing/2014/main" val="1062322706"/>
                      </a:ext>
                    </a:extLst>
                  </a:tr>
                  <a:tr h="324659">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oMath>
                            </m:oMathPara>
                          </a14:m>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604828289"/>
                      </a:ext>
                    </a:extLst>
                  </a:tr>
                </a:tbl>
              </a:graphicData>
            </a:graphic>
          </p:graphicFrame>
        </mc:Choice>
        <mc:Fallback xmlns="">
          <p:graphicFrame>
            <p:nvGraphicFramePr>
              <p:cNvPr id="2" name="Table 1">
                <a:extLst>
                  <a:ext uri="{FF2B5EF4-FFF2-40B4-BE49-F238E27FC236}">
                    <a16:creationId xmlns:a16="http://schemas.microsoft.com/office/drawing/2014/main" id="{E6D55DFB-BFAB-6081-3A7B-C741C062F52B}"/>
                  </a:ext>
                </a:extLst>
              </p:cNvPr>
              <p:cNvGraphicFramePr>
                <a:graphicFrameLocks noGrp="1"/>
              </p:cNvGraphicFramePr>
              <p:nvPr>
                <p:extLst>
                  <p:ext uri="{D42A27DB-BD31-4B8C-83A1-F6EECF244321}">
                    <p14:modId xmlns:p14="http://schemas.microsoft.com/office/powerpoint/2010/main" val="3305033426"/>
                  </p:ext>
                </p:extLst>
              </p:nvPr>
            </p:nvGraphicFramePr>
            <p:xfrm>
              <a:off x="360000" y="2727340"/>
              <a:ext cx="3935432" cy="731520"/>
            </p:xfrm>
            <a:graphic>
              <a:graphicData uri="http://schemas.openxmlformats.org/drawingml/2006/table">
                <a:tbl>
                  <a:tblPr firstRow="1" bandRow="1">
                    <a:tableStyleId>{5940675A-B579-460E-94D1-54222C63F5DA}</a:tableStyleId>
                  </a:tblPr>
                  <a:tblGrid>
                    <a:gridCol w="491929">
                      <a:extLst>
                        <a:ext uri="{9D8B030D-6E8A-4147-A177-3AD203B41FA5}">
                          <a16:colId xmlns:a16="http://schemas.microsoft.com/office/drawing/2014/main" val="4047235659"/>
                        </a:ext>
                      </a:extLst>
                    </a:gridCol>
                    <a:gridCol w="491929">
                      <a:extLst>
                        <a:ext uri="{9D8B030D-6E8A-4147-A177-3AD203B41FA5}">
                          <a16:colId xmlns:a16="http://schemas.microsoft.com/office/drawing/2014/main" val="3883556567"/>
                        </a:ext>
                      </a:extLst>
                    </a:gridCol>
                    <a:gridCol w="491929">
                      <a:extLst>
                        <a:ext uri="{9D8B030D-6E8A-4147-A177-3AD203B41FA5}">
                          <a16:colId xmlns:a16="http://schemas.microsoft.com/office/drawing/2014/main" val="2612159564"/>
                        </a:ext>
                      </a:extLst>
                    </a:gridCol>
                    <a:gridCol w="491929">
                      <a:extLst>
                        <a:ext uri="{9D8B030D-6E8A-4147-A177-3AD203B41FA5}">
                          <a16:colId xmlns:a16="http://schemas.microsoft.com/office/drawing/2014/main" val="3467633126"/>
                        </a:ext>
                      </a:extLst>
                    </a:gridCol>
                    <a:gridCol w="491929">
                      <a:extLst>
                        <a:ext uri="{9D8B030D-6E8A-4147-A177-3AD203B41FA5}">
                          <a16:colId xmlns:a16="http://schemas.microsoft.com/office/drawing/2014/main" val="4235870183"/>
                        </a:ext>
                      </a:extLst>
                    </a:gridCol>
                    <a:gridCol w="491929">
                      <a:extLst>
                        <a:ext uri="{9D8B030D-6E8A-4147-A177-3AD203B41FA5}">
                          <a16:colId xmlns:a16="http://schemas.microsoft.com/office/drawing/2014/main" val="1111151632"/>
                        </a:ext>
                      </a:extLst>
                    </a:gridCol>
                    <a:gridCol w="491929">
                      <a:extLst>
                        <a:ext uri="{9D8B030D-6E8A-4147-A177-3AD203B41FA5}">
                          <a16:colId xmlns:a16="http://schemas.microsoft.com/office/drawing/2014/main" val="1904072717"/>
                        </a:ext>
                      </a:extLst>
                    </a:gridCol>
                    <a:gridCol w="491929">
                      <a:extLst>
                        <a:ext uri="{9D8B030D-6E8A-4147-A177-3AD203B41FA5}">
                          <a16:colId xmlns:a16="http://schemas.microsoft.com/office/drawing/2014/main" val="504949948"/>
                        </a:ext>
                      </a:extLst>
                    </a:gridCol>
                  </a:tblGrid>
                  <a:tr h="365760">
                    <a:tc>
                      <a:txBody>
                        <a:bodyPr/>
                        <a:lstStyle/>
                        <a:p>
                          <a:endParaRPr lang="en-US"/>
                        </a:p>
                      </a:txBody>
                      <a:tcPr>
                        <a:blipFill>
                          <a:blip r:embed="rId5"/>
                          <a:stretch>
                            <a:fillRect l="-1235" t="-1639" r="-700000" b="-106557"/>
                          </a:stretch>
                        </a:blipFill>
                      </a:tcPr>
                    </a:tc>
                    <a:tc>
                      <a:txBody>
                        <a:bodyPr/>
                        <a:lstStyle/>
                        <a:p>
                          <a:endParaRPr lang="en-US"/>
                        </a:p>
                      </a:txBody>
                      <a:tcPr>
                        <a:blipFill>
                          <a:blip r:embed="rId5"/>
                          <a:stretch>
                            <a:fillRect l="-101235" t="-1639" r="-600000" b="-106557"/>
                          </a:stretch>
                        </a:blipFill>
                      </a:tcPr>
                    </a:tc>
                    <a:tc>
                      <a:txBody>
                        <a:bodyPr/>
                        <a:lstStyle/>
                        <a:p>
                          <a:endParaRPr lang="en-US"/>
                        </a:p>
                      </a:txBody>
                      <a:tcPr>
                        <a:blipFill>
                          <a:blip r:embed="rId5"/>
                          <a:stretch>
                            <a:fillRect l="-203750" t="-1639" r="-507500" b="-106557"/>
                          </a:stretch>
                        </a:blipFill>
                      </a:tcPr>
                    </a:tc>
                    <a:tc>
                      <a:txBody>
                        <a:bodyPr/>
                        <a:lstStyle/>
                        <a:p>
                          <a:endParaRPr lang="en-US"/>
                        </a:p>
                      </a:txBody>
                      <a:tcPr>
                        <a:blipFill>
                          <a:blip r:embed="rId5"/>
                          <a:stretch>
                            <a:fillRect l="-300000" t="-1639" r="-401235" b="-106557"/>
                          </a:stretch>
                        </a:blipFill>
                      </a:tcPr>
                    </a:tc>
                    <a:tc>
                      <a:txBody>
                        <a:bodyPr/>
                        <a:lstStyle/>
                        <a:p>
                          <a:endParaRPr lang="en-US"/>
                        </a:p>
                      </a:txBody>
                      <a:tcPr>
                        <a:blipFill>
                          <a:blip r:embed="rId5"/>
                          <a:stretch>
                            <a:fillRect l="-400000" t="-1639" r="-301235" b="-106557"/>
                          </a:stretch>
                        </a:blipFill>
                      </a:tcPr>
                    </a:tc>
                    <a:tc>
                      <a:txBody>
                        <a:bodyPr/>
                        <a:lstStyle/>
                        <a:p>
                          <a:endParaRPr lang="en-US"/>
                        </a:p>
                      </a:txBody>
                      <a:tcPr>
                        <a:blipFill>
                          <a:blip r:embed="rId5"/>
                          <a:stretch>
                            <a:fillRect l="-500000" t="-1639" r="-201235" b="-106557"/>
                          </a:stretch>
                        </a:blipFill>
                      </a:tcPr>
                    </a:tc>
                    <a:tc>
                      <a:txBody>
                        <a:bodyPr/>
                        <a:lstStyle/>
                        <a:p>
                          <a:endParaRPr lang="en-US"/>
                        </a:p>
                      </a:txBody>
                      <a:tcPr>
                        <a:blipFill>
                          <a:blip r:embed="rId5"/>
                          <a:stretch>
                            <a:fillRect l="-607500" t="-1639" r="-103750" b="-106557"/>
                          </a:stretch>
                        </a:blipFill>
                      </a:tcPr>
                    </a:tc>
                    <a:tc>
                      <a:txBody>
                        <a:bodyPr/>
                        <a:lstStyle/>
                        <a:p>
                          <a:endParaRPr lang="en-US"/>
                        </a:p>
                      </a:txBody>
                      <a:tcPr>
                        <a:blipFill>
                          <a:blip r:embed="rId5"/>
                          <a:stretch>
                            <a:fillRect l="-698765" t="-1639" r="-2469" b="-106557"/>
                          </a:stretch>
                        </a:blipFill>
                      </a:tcPr>
                    </a:tc>
                    <a:extLst>
                      <a:ext uri="{0D108BD9-81ED-4DB2-BD59-A6C34878D82A}">
                        <a16:rowId xmlns:a16="http://schemas.microsoft.com/office/drawing/2014/main" val="1062322706"/>
                      </a:ext>
                    </a:extLst>
                  </a:tr>
                  <a:tr h="365760">
                    <a:tc>
                      <a:txBody>
                        <a:bodyPr/>
                        <a:lstStyle/>
                        <a:p>
                          <a:endParaRPr lang="en-US"/>
                        </a:p>
                      </a:txBody>
                      <a:tcPr>
                        <a:blipFill>
                          <a:blip r:embed="rId5"/>
                          <a:stretch>
                            <a:fillRect l="-1235" t="-103333" r="-700000" b="-8333"/>
                          </a:stretch>
                        </a:blip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604828289"/>
                      </a:ext>
                    </a:extLst>
                  </a:tr>
                </a:tbl>
              </a:graphicData>
            </a:graphic>
          </p:graphicFrame>
        </mc:Fallback>
      </mc:AlternateContent>
      <p:pic>
        <p:nvPicPr>
          <p:cNvPr id="11" name="Picture 10" descr="Line graph of y=∣x∣ on a coordinate plane with both x- and y-axes visible. The V-shaped graph has its vertex at the origin (0, 0) and rises symmetrically to approximately (-2.5, 2.5) on the left and (2.5, 2.5) on the right, extending further beyond.">
            <a:extLst>
              <a:ext uri="{FF2B5EF4-FFF2-40B4-BE49-F238E27FC236}">
                <a16:creationId xmlns:a16="http://schemas.microsoft.com/office/drawing/2014/main" id="{9E69E8CC-E15D-B99D-4861-620F8F74118A}"/>
              </a:ext>
            </a:extLst>
          </p:cNvPr>
          <p:cNvPicPr>
            <a:picLocks noChangeAspect="1"/>
          </p:cNvPicPr>
          <p:nvPr/>
        </p:nvPicPr>
        <p:blipFill>
          <a:blip r:embed="rId6"/>
          <a:stretch>
            <a:fillRect/>
          </a:stretch>
        </p:blipFill>
        <p:spPr>
          <a:xfrm>
            <a:off x="4408189" y="1567086"/>
            <a:ext cx="7560000" cy="4473297"/>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B4A40-E326-AE94-41B7-8D39CC852728}"/>
              </a:ext>
            </a:extLst>
          </p:cNvPr>
          <p:cNvSpPr>
            <a:spLocks noGrp="1"/>
          </p:cNvSpPr>
          <p:nvPr>
            <p:ph type="title"/>
          </p:nvPr>
        </p:nvSpPr>
        <p:spPr/>
        <p:txBody>
          <a:bodyPr/>
          <a:lstStyle/>
          <a:p>
            <a:r>
              <a:rPr lang="en-AU" dirty="0"/>
              <a:t>Definition</a:t>
            </a:r>
          </a:p>
        </p:txBody>
      </p:sp>
      <p:sp>
        <p:nvSpPr>
          <p:cNvPr id="4" name="Text Placeholder 3">
            <a:extLst>
              <a:ext uri="{FF2B5EF4-FFF2-40B4-BE49-F238E27FC236}">
                <a16:creationId xmlns:a16="http://schemas.microsoft.com/office/drawing/2014/main" id="{9A486F7B-564B-F1DC-662F-C32E0A1D3622}"/>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68AF5A2-4A39-B4A2-3F2A-8D5A8DFA3E1D}"/>
                  </a:ext>
                </a:extLst>
              </p:cNvPr>
              <p:cNvSpPr>
                <a:spLocks noGrp="1"/>
              </p:cNvSpPr>
              <p:nvPr>
                <p:ph type="body" sz="quarter" idx="17"/>
              </p:nvPr>
            </p:nvSpPr>
            <p:spPr/>
            <p:txBody>
              <a:bodyPr/>
              <a:lstStyle/>
              <a:p>
                <a:r>
                  <a:rPr lang="en-AU" dirty="0"/>
                  <a:t>The absolute value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of a number </a:t>
                </a:r>
                <a14:m>
                  <m:oMath xmlns:m="http://schemas.openxmlformats.org/officeDocument/2006/math">
                    <m:r>
                      <a:rPr lang="en-AU" b="0" i="1" smtClean="0">
                        <a:latin typeface="Cambria Math" panose="02040503050406030204" pitchFamily="18" charset="0"/>
                      </a:rPr>
                      <m:t>𝑥</m:t>
                    </m:r>
                  </m:oMath>
                </a14:m>
                <a:r>
                  <a:rPr lang="en-AU" dirty="0"/>
                  <a:t>, also known as the magnitude of </a:t>
                </a:r>
                <a14:m>
                  <m:oMath xmlns:m="http://schemas.openxmlformats.org/officeDocument/2006/math">
                    <m:r>
                      <a:rPr lang="en-AU" b="0" i="1" smtClean="0">
                        <a:latin typeface="Cambria Math" panose="02040503050406030204" pitchFamily="18" charset="0"/>
                      </a:rPr>
                      <m:t>𝑥</m:t>
                    </m:r>
                  </m:oMath>
                </a14:m>
                <a:r>
                  <a:rPr lang="en-AU" dirty="0"/>
                  <a:t>, is the distance from the origin to </a:t>
                </a:r>
                <a14:m>
                  <m:oMath xmlns:m="http://schemas.openxmlformats.org/officeDocument/2006/math">
                    <m:r>
                      <a:rPr lang="en-AU" b="0" i="1" smtClean="0">
                        <a:latin typeface="Cambria Math" panose="02040503050406030204" pitchFamily="18" charset="0"/>
                      </a:rPr>
                      <m:t>𝑥</m:t>
                    </m:r>
                  </m:oMath>
                </a14:m>
                <a:r>
                  <a:rPr lang="en-AU" dirty="0"/>
                  <a:t> on the number line.</a:t>
                </a:r>
              </a:p>
              <a:p>
                <a:pPr/>
                <a14:m>
                  <m:oMathPara xmlns:m="http://schemas.openxmlformats.org/officeDocument/2006/math">
                    <m:oMathParaPr>
                      <m:jc m:val="left"/>
                    </m:oMathParaPr>
                    <m:oMath xmlns:m="http://schemas.openxmlformats.org/officeDocument/2006/math">
                      <m:r>
                        <m:rPr>
                          <m:nor/>
                        </m:rPr>
                        <a:rPr lang="en-AU" i="0" dirty="0" smtClean="0">
                          <a:latin typeface="+mn-lt"/>
                        </a:rPr>
                        <m:t>It</m:t>
                      </m:r>
                      <m:r>
                        <m:rPr>
                          <m:nor/>
                        </m:rPr>
                        <a:rPr lang="en-AU" i="0" dirty="0" smtClean="0">
                          <a:latin typeface="+mn-lt"/>
                        </a:rPr>
                        <m:t> </m:t>
                      </m:r>
                      <m:r>
                        <m:rPr>
                          <m:nor/>
                        </m:rPr>
                        <a:rPr lang="en-AU" i="0" dirty="0" smtClean="0">
                          <a:latin typeface="+mn-lt"/>
                        </a:rPr>
                        <m:t>has</m:t>
                      </m:r>
                      <m:r>
                        <m:rPr>
                          <m:nor/>
                        </m:rPr>
                        <a:rPr lang="en-AU" i="0" dirty="0" smtClean="0">
                          <a:latin typeface="+mn-lt"/>
                        </a:rPr>
                        <m:t> </m:t>
                      </m:r>
                      <m:r>
                        <m:rPr>
                          <m:nor/>
                        </m:rPr>
                        <a:rPr lang="en-AU" i="0" dirty="0" smtClean="0">
                          <a:latin typeface="+mn-lt"/>
                        </a:rPr>
                        <m:t>the</m:t>
                      </m:r>
                      <m:r>
                        <m:rPr>
                          <m:nor/>
                        </m:rPr>
                        <a:rPr lang="en-AU" i="0" dirty="0" smtClean="0">
                          <a:latin typeface="+mn-lt"/>
                        </a:rPr>
                        <m:t> </m:t>
                      </m:r>
                      <m:r>
                        <m:rPr>
                          <m:nor/>
                        </m:rPr>
                        <a:rPr lang="en-AU" i="0" dirty="0" smtClean="0">
                          <a:latin typeface="+mn-lt"/>
                        </a:rPr>
                        <m:t>piecewise</m:t>
                      </m:r>
                      <m:r>
                        <m:rPr>
                          <m:nor/>
                        </m:rPr>
                        <a:rPr lang="en-AU" i="0" dirty="0" smtClean="0">
                          <a:latin typeface="+mn-lt"/>
                        </a:rPr>
                        <m:t> </m:t>
                      </m:r>
                      <m:r>
                        <m:rPr>
                          <m:nor/>
                        </m:rPr>
                        <a:rPr lang="en-AU" i="0" dirty="0" smtClean="0">
                          <a:latin typeface="+mn-lt"/>
                        </a:rPr>
                        <m:t>definition</m:t>
                      </m:r>
                      <m:r>
                        <m:rPr>
                          <m:nor/>
                        </m:rPr>
                        <a:rPr lang="en-AU" i="0" dirty="0" smtClean="0">
                          <a:latin typeface="+mn-lt"/>
                        </a:rPr>
                        <m:t> </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𝑥</m:t>
                              </m:r>
                              <m:r>
                                <a:rPr lang="en-AU" b="0" i="1" smtClean="0">
                                  <a:latin typeface="Cambria Math" panose="02040503050406030204" pitchFamily="18" charset="0"/>
                                </a:rPr>
                                <m:t> </m:t>
                              </m:r>
                              <m:r>
                                <m:rPr>
                                  <m:nor/>
                                </m:rPr>
                                <a:rPr lang="en-AU" b="0" i="0" smtClean="0">
                                  <a:latin typeface="Cambria Math" panose="02040503050406030204" pitchFamily="18" charset="0"/>
                                </a:rPr>
                                <m:t>if</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≥0</m:t>
                              </m:r>
                            </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 </m:t>
                              </m:r>
                              <m:r>
                                <m:rPr>
                                  <m:nor/>
                                </m:rPr>
                                <a:rPr lang="en-AU" b="0" i="0" smtClean="0">
                                  <a:latin typeface="Cambria Math" panose="02040503050406030204" pitchFamily="18" charset="0"/>
                                </a:rPr>
                                <m:t>if</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&lt;0</m:t>
                              </m:r>
                            </m:e>
                          </m:eqArr>
                        </m:e>
                      </m:d>
                      <m:r>
                        <a:rPr lang="en-AU" b="0" i="1" smtClean="0">
                          <a:latin typeface="Cambria Math" panose="02040503050406030204" pitchFamily="18" charset="0"/>
                        </a:rPr>
                        <m:t> </m:t>
                      </m:r>
                      <m:r>
                        <m:rPr>
                          <m:nor/>
                        </m:rPr>
                        <a:rPr lang="en-AU" b="0" i="0" smtClean="0">
                          <a:latin typeface="+mn-lt"/>
                        </a:rPr>
                        <m:t>or</m:t>
                      </m:r>
                    </m:oMath>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rad>
                    </m:oMath>
                  </m:oMathPara>
                </a14:m>
                <a:endParaRPr lang="en-AU" dirty="0"/>
              </a:p>
            </p:txBody>
          </p:sp>
        </mc:Choice>
        <mc:Fallback xmlns="">
          <p:sp>
            <p:nvSpPr>
              <p:cNvPr id="5" name="Text Placeholder 4">
                <a:extLst>
                  <a:ext uri="{FF2B5EF4-FFF2-40B4-BE49-F238E27FC236}">
                    <a16:creationId xmlns:a16="http://schemas.microsoft.com/office/drawing/2014/main" id="{868AF5A2-4A39-B4A2-3F2A-8D5A8DFA3E1D}"/>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46084D4B-3410-EE12-1616-E66D755AA9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53923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Equivalent absolute value functions (1)</a:t>
            </a:r>
          </a:p>
        </p:txBody>
      </p:sp>
      <p:sp>
        <p:nvSpPr>
          <p:cNvPr id="2" name="Text Placeholder 1">
            <a:extLst>
              <a:ext uri="{FF2B5EF4-FFF2-40B4-BE49-F238E27FC236}">
                <a16:creationId xmlns:a16="http://schemas.microsoft.com/office/drawing/2014/main" id="{C16CD5D0-D10D-8DFC-9967-D4A98D2281BE}"/>
              </a:ext>
            </a:extLst>
          </p:cNvPr>
          <p:cNvSpPr>
            <a:spLocks noGrp="1"/>
          </p:cNvSpPr>
          <p:nvPr>
            <p:ph type="body" sz="quarter" idx="18"/>
          </p:nvPr>
        </p:nvSpPr>
        <p:spPr/>
        <p:txBody>
          <a:bodyPr/>
          <a:lstStyle/>
          <a:p>
            <a:endParaRPr lang="en-AU"/>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p:txBody>
              <a:bodyPr/>
              <a:lstStyle/>
              <a:p>
                <a:r>
                  <a:rPr lang="en-AU" dirty="0">
                    <a:latin typeface="+mn-lt"/>
                  </a:rPr>
                  <a:t>For the graph shown, Aisha state’s that the function is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oMath>
                </a14:m>
                <a:r>
                  <a:rPr lang="en-AU" dirty="0">
                    <a:latin typeface="+mn-lt"/>
                  </a:rPr>
                  <a:t> </a:t>
                </a:r>
              </a:p>
              <a:p>
                <a:r>
                  <a:rPr lang="en-AU" dirty="0">
                    <a:latin typeface="+mn-lt"/>
                  </a:rPr>
                  <a:t>whilst Luca says the function is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dirty="0">
                    <a:latin typeface="+mn-lt"/>
                  </a:rPr>
                  <a:t>.</a:t>
                </a:r>
              </a:p>
              <a:p>
                <a:r>
                  <a:rPr lang="en-AU" dirty="0">
                    <a:latin typeface="+mn-lt"/>
                  </a:rPr>
                  <a:t>Explain why both Aisha and Luca are correct.</a:t>
                </a: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pic>
        <p:nvPicPr>
          <p:cNvPr id="7" name="Picture 6" descr="Line graph of y=∣x+3∣ on a coordinate plane with both axes labeled x and y, ranging from -10 to 10. The V-shaped graph has its vertex at (-3, 0) and rises symmetrically to the left and right, passing through (-10, 7) and (4, 7).">
            <a:extLst>
              <a:ext uri="{FF2B5EF4-FFF2-40B4-BE49-F238E27FC236}">
                <a16:creationId xmlns:a16="http://schemas.microsoft.com/office/drawing/2014/main" id="{4F0D8903-F68C-97E8-769B-CB221303B065}"/>
              </a:ext>
            </a:extLst>
          </p:cNvPr>
          <p:cNvPicPr>
            <a:picLocks noChangeAspect="1"/>
          </p:cNvPicPr>
          <p:nvPr/>
        </p:nvPicPr>
        <p:blipFill>
          <a:blip r:embed="rId4"/>
          <a:stretch>
            <a:fillRect/>
          </a:stretch>
        </p:blipFill>
        <p:spPr>
          <a:xfrm>
            <a:off x="301217" y="3319272"/>
            <a:ext cx="6838253" cy="3330200"/>
          </a:xfrm>
          <a:prstGeom prst="rect">
            <a:avLst/>
          </a:prstGeom>
        </p:spPr>
      </p:pic>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http://purl.org/dc/elements/1.1/"/>
    <ds:schemaRef ds:uri="http://purl.org/dc/terms/"/>
    <ds:schemaRef ds:uri="98740c54-966f-451d-a76c-e38eb7fddd55"/>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094ce8ca-8c20-4eb0-bb23-b47a1c76b753"/>
    <ds:schemaRef ds:uri="http://www.w3.org/XML/1998/namespace"/>
    <ds:schemaRef ds:uri="http://purl.org/dc/dcmitype/"/>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6204B55B-D7BD-407E-AB2A-F15970232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maths-stage6-adv-unit4- lesson 02 Absolute value</Template>
  <TotalTime>1560</TotalTime>
  <Words>888</Words>
  <Application>Microsoft Office PowerPoint</Application>
  <PresentationFormat>Widescreen</PresentationFormat>
  <Paragraphs>76</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Cambria Math</vt:lpstr>
      <vt:lpstr>Public Sans</vt:lpstr>
      <vt:lpstr>Times New Roman</vt:lpstr>
      <vt:lpstr>Calibri</vt:lpstr>
      <vt:lpstr>Arial</vt:lpstr>
      <vt:lpstr>NSWG Corporate</vt:lpstr>
      <vt:lpstr>Absolute value</vt:lpstr>
      <vt:lpstr>Learning intentions and success criteria</vt:lpstr>
      <vt:lpstr>Activating prior knowledge</vt:lpstr>
      <vt:lpstr>Distance-time graph</vt:lpstr>
      <vt:lpstr>Connecting learning</vt:lpstr>
      <vt:lpstr>Table of values</vt:lpstr>
      <vt:lpstr>Definition</vt:lpstr>
      <vt:lpstr>Releasing responsibility</vt:lpstr>
      <vt:lpstr>Equivalent absolute value functions (1)</vt:lpstr>
      <vt:lpstr>Equivalent absolute value functions (2)</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2 – Absolute value – slide deck – Mathematics Advanced</dc:title>
  <dc:subject>mathematics; stage 6; unit 4</dc:subject>
  <dc:creator>NSW Department of Education</dc:creator>
  <cp:keywords>graph; transformation; mathematics; Unit 4 – graphing transformations</cp:keywords>
  <dcterms:created xsi:type="dcterms:W3CDTF">2025-07-08T22:12:27Z</dcterms:created>
  <dcterms:modified xsi:type="dcterms:W3CDTF">2025-10-20T03:22:45Z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