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4"/>
  </p:notesMasterIdLst>
  <p:handoutMasterIdLst>
    <p:handoutMasterId r:id="rId35"/>
  </p:handoutMasterIdLst>
  <p:sldIdLst>
    <p:sldId id="26505" r:id="rId5"/>
    <p:sldId id="271" r:id="rId6"/>
    <p:sldId id="289" r:id="rId7"/>
    <p:sldId id="26523" r:id="rId8"/>
    <p:sldId id="26524" r:id="rId9"/>
    <p:sldId id="26546" r:id="rId10"/>
    <p:sldId id="26506" r:id="rId11"/>
    <p:sldId id="26540" r:id="rId12"/>
    <p:sldId id="26542" r:id="rId13"/>
    <p:sldId id="26383" r:id="rId14"/>
    <p:sldId id="26547" r:id="rId15"/>
    <p:sldId id="26508" r:id="rId16"/>
    <p:sldId id="26541" r:id="rId17"/>
    <p:sldId id="26548" r:id="rId18"/>
    <p:sldId id="26526" r:id="rId19"/>
    <p:sldId id="26549" r:id="rId20"/>
    <p:sldId id="26543" r:id="rId21"/>
    <p:sldId id="26544" r:id="rId22"/>
    <p:sldId id="26527" r:id="rId23"/>
    <p:sldId id="26513" r:id="rId24"/>
    <p:sldId id="26545" r:id="rId25"/>
    <p:sldId id="26510" r:id="rId26"/>
    <p:sldId id="26507" r:id="rId27"/>
    <p:sldId id="26525" r:id="rId28"/>
    <p:sldId id="26550" r:id="rId29"/>
    <p:sldId id="26532" r:id="rId30"/>
    <p:sldId id="26551" r:id="rId31"/>
    <p:sldId id="360" r:id="rId32"/>
    <p:sldId id="361" r:id="rId33"/>
  </p:sldIdLst>
  <p:sldSz cx="12192000" cy="6858000"/>
  <p:notesSz cx="6858000" cy="9144000"/>
  <p:embeddedFontLst>
    <p:embeddedFont>
      <p:font typeface="Cambria Math" panose="02040503050406030204" pitchFamily="18" charset="0"/>
      <p:regular r:id="rId36"/>
    </p:embeddedFont>
    <p:embeddedFont>
      <p:font typeface="Public Sans" pitchFamily="2" charset="0"/>
      <p:regular r:id="rId37"/>
      <p:bold r:id="rId38"/>
      <p:italic r:id="rId39"/>
      <p:boldItalic r:id="rId4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4F1CB63D-989B-4ED3-C689-6E27F710C353}" name="Jennifer Smith" initials="JS" userId="S::JENNIFER.DOBOS@det.nsw.edu.au::7f9e27fc-fd2b-4362-b070-705aa97fa997" providerId="AD"/>
  <p188:author id="{A6DAB353-8D81-E608-7DD3-43E4C112E44B}" name="Kieran Monahan" initials="KM" userId="S::Kieran.Monahan2@det.nsw.edu.au::2396da56-7c72-42ec-9d76-e256a0950c83" providerId="AD"/>
  <p188:author id="{F0B1DE53-2FAC-E709-641F-E032F89B4737}" name="Leena Ryan" initials="LR" userId="S::leena.ryan1@det.nsw.edu.au::9c67d486-9172-40ac-ba38-ccc164a357ad" providerId="AD"/>
  <p188:author id="{15D3C655-FA0C-37E3-0AF9-B42F82485347}" name="Lee Hyland" initials="LH" userId="S::LESLEE.HYLAND@det.nsw.edu.au::236b8219-96ed-46a5-92bf-a10e6892f95f" providerId="AD"/>
  <p188:author id="{7A515281-0D4E-108C-0E29-1B372EFE0351}" name="Casey Law" initials="CL" userId="S::casey.law6@det.nsw.edu.au::f30dbcee-59ca-40a3-8d27-f74b8047a654"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D84E49CE-2BCD-8431-0782-D52A02898A5C}" name="Meagan Rodda" initials="MR" userId="S::meagan.rodda@det.nsw.edu.au::efecb8de-290d-42b5-96ee-00df0648c086" providerId="AD"/>
  <p188:author id="{263BDCEB-9FC8-4690-DFCB-22AE17C08782}" name="John Anderson" initials="JA" userId="S::John.Anderson69@det.nsw.edu.au::4665f8d5-4493-45a3-b249-2f437f25244d" providerId="AD"/>
  <p188:author id="{FB6664F6-0480-2BED-BC34-E3CF4005A9EE}" name="Leena Ryan" initials="LR" userId="S::Leena.Ryan1@det.nsw.edu.au::9c67d486-9172-40ac-ba38-ccc164a357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A4D6D-6315-4B4D-BDB4-28FC7DCA4A36}" v="1" dt="2025-11-26T03:12:58.32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90" y="8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4T06:27:08.1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49,'48'0,"-1"2,73 12,-78-7,0-3,-1-1,2-2,57-6,34-22,-1 1,-70 9,-44 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4T06:26:43.97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1,'23'101,"-19"-78,0 0,1-1,10 26,9 34,-14 10,1 5,-5-58,-1 1,-1 42,7 54,75 249,-83-375,25 107,-17-63,-6-37,-2 1,3 27,8 63,-8-73,2 60,-6-80,0 1,0-1,1 0,1 0,9 22,-7-19,0 0,-1 0,2 22,0 7,19 63,-5-23,2-6,-16-59,0 0,-2 0,5 32,32 211,-30-203,-6-38,1 0,16 37,-12-36,13 51,-13-38,26 64,0 1,-9-23,64 129,-38-118,-35-61,21 41,-8-13,-21-40,-1 0,10 26,1 13,42 82,17 40,-29-57,-33-79,13 49,-22-58,3-1,0 0,23 41,4 11,-8-13,7 4,-13-25,47 73,-6-11,-46-77,-15-27,13 25,1-1,2-1,42 50,-23-32,-34-40,1-1,0 0,1 0,-1-1,2 0,-1 0,12 7,6 1,-10-6,0-1,0 2,-1 0,0 1,-1 1,18 20,-23-22,0-1,0-1,2 0,-1 0,13 8,-22-17,15 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4T06:26:55.95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5587,'3'1,"0"-1,0 1,0 1,0-1,0 0,0 1,0 0,-1-1,1 1,-1 0,5 4,18 12,-12-13,0-2,1 1,0-2,0 1,-1-2,19 0,85-7,-93 1,0 0,0-2,0-1,-1-1,42-22,-54 26,-3 0,0 0,0 0,-1-1,13-12,-13 11,1 0,-1 1,1 0,16-9,140-83,-143 82,0-1,-1-1,-1-1,-1-1,27-38,28-30,37-44,-86 103,-2-2,20-34,13-19,-27 40,-2-1,31-70,-20 34,-11 26,30-98,34-95,-18 40,15-20,-58 165,-21 47,0 0,10-32,20-67,8-35,-42 135,0 1,1 0,0 0,1 0,1 0,15-23,-5 7,-2-2,-1 0,-1 0,9-37,14-36,36-104,-45 150,-18 42,-1 0,8-25,83-249,-52 165,-28 83,13-52,-31 92,15-55,29-72,-36 107,0 0,-2-1,0 0,-2 0,-1 0,-1-1,1-30,-2 26,2-1,1 1,2 1,19-55,5-22,36-153,-60 229,-2-1,-1 1,0-34,-2 25,8-47,18-96,29-63,-49 146,-7 74,0-1,9-43,-5 50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4T06:25:32.8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1085,'2'-1,"0"1,0-1,-1 0,1 0,-1 0,1 0,-1 0,1 0,-1-1,1 1,-1 0,0-1,0 1,0-1,0 1,0-1,1-3,15-30,-12 15,-1 1,0-1,-2 0,1-35,-3 30,2-1,6-31,-3 39,1 0,1 1,0 0,1 0,1 1,14-20,75-90,-63 83,6-11,64-113,-91 147,0 1,0 1,24-23,-22 24,-9 10,-1 1,2 1,-1-1,0 1,1 1,0-1,0 1,0 0,10-2,85-20,-52 15,13-7,-35 9,2 1,45-5,-66 12,1 0,0 1,-1 1,1 0,0 0,-1 1,1 0,-1 1,0 0,0 1,12 6,15 12,0 3,-2 0,-1 2,33 34,-15-14,-25-19,0 1,-2 1,37 58,-6-7,-42-59,0-1,-2 2,10 25,18 33,-23-51,14 42,15 26,-30-68,-2 1,0 0,-3 1,0 0,7 41,0-13,-14-42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4T06:25:36.9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197 1,'-2'1,"0"-1,-1 1,1 0,0 0,-1 0,1 0,0 0,0 0,0 1,0-1,0 1,0-1,0 1,1 0,-1 0,1 0,-1 0,-1 4,-25 44,25-43,-20 34,0-1,-47 58,59-85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4T06:31:29.88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1033 1,'-2'43,"-2"0,-2 1,-13 43,-28 68,42-137,-2 11,1 0,1 0,-2 50,6-58,-2 1,0-1,-1 0,-2 0,0 0,-14 30,-2 12,8-13,-9 62,15-62,-22 70,-30 101,57-206,-3 13,-1 0,-1-1,-20 46,23-62,-21 40,-24 72,30-53,9-29,-25 61,22-62,1 0,3 1,1 1,2-1,-2 50,2-34,3 72,4-94,-1-1,-9 64,-6 25,12-80,-9 41,8-47,1 0,1 0,5 65,-2 38,-2-129,0 0,-1 0,0 0,0 0,-2-1,1 1,-1-1,-8 12,7-13,1 1,0 0,0 0,1 0,0 0,1 1,0-1,-2 19,1 10,-19 73,15-79,1 1,-5 66,11-84,-2 0,1-1,-2 1,0-1,-10 25,-8 29,-31 113,42-136,6-28,1 0,-4 35,-6 50,1-22,8-31,-3-1,-2-1,-24 71,24-85,1 1,-4 37,6-34,2 5,1 1,3 57,1-99,1 21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4T06:31:45.19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0,'2'58,"2"0,3-1,16 65,57 162,-56-206,29 138,-15-54,-8-79,-20-60,-2-1,10 40,0 57,-12-71,1-1,15 47,-7-47,-2 1,9 71,-19-100,1-1,1 1,10 24,-8-23,0 1,4 24,14 114,-17-111,2 0,20 58,-11-42,47 279,-63-329,0-1,2 1,9 23,-9-24,0-1,0 1,-1 0,2 17,7 43,-7-48,-1 1,1 35,-4-27,11 49,-2-16,-7-44,1-1,12 34,7 29,-21-69,51 345,-43-274,-5-54,1 53,-7-56,1 0,1 0,11 49,15 79,-17-87,-9-52,1 0,1 0,11 34,-9-33,0 1,-1 0,-1 0,2 42,-4-31,20 78,-19-90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FD7EF-AC33-ECEC-59B5-B577A3AE3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0733F-B4B3-E922-F841-2128FDDB9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84555-2C78-5707-8029-B888FA1C7E4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7821EA7-69DC-4FFD-B41F-F057D3304E64}"/>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82779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2BC4C-8545-B57F-E539-359D4454C3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E0724-30A0-E7E2-EBB5-78EE63DA1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27EDF-193B-C8DF-D767-EF3689CEE40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C2F8FA9-F9FA-FED9-8403-87D6D7FA7B78}"/>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220274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E573A-39E4-AEE9-FC4C-6691144BF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4B31A-7116-BDFC-E0DF-8682BD9ACE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E49AE-E334-0DA2-864B-98271E696E7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6DAEE7E-10B5-9BB4-6457-C570FA5FC98D}"/>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14363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5BA1B-C7BB-1243-EDD9-DB68A6856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BF24C-6FE3-25DA-C0C2-B2BB585A0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1E042-E23B-063A-FF3D-40D5D5D178F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DE6A477-5ED0-FB0C-75E7-39968AEE4CA9}"/>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638081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961126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785A4-3753-C1ED-E7F8-05FDAF2ADA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A4500-5634-A3AA-D5C2-EA647DED4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C60D30-13DA-6AD5-AEBC-6FEC855E0DB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38D6E01-D023-8C32-2916-46F2B6915E44}"/>
              </a:ext>
            </a:extLst>
          </p:cNvPr>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3811673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88595-6D58-7C60-EE99-554A3049C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BBE36-1FC5-7738-5FF3-2D79AFFB04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F1A94-B52D-AD1F-4311-3C1B6312055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90B31C8-F3BB-4CB2-ACDF-8EC32B67B6A9}"/>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47304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35A49-93FD-A2DF-6DBE-B5A566CE5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58485-2739-45AF-3B96-8C3B4189A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18E40-361E-E687-21DF-7E349F5BD54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5FA3756-5CB7-EBF8-3D78-7A921EC3410F}"/>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3221254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736E7-4D91-E93B-6655-BE0CE7FB7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79231-D59E-5672-798A-CCDA64B2B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0A7C0-7EDC-3B92-9586-2A977FA9B8B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19B6780-4683-0821-CE17-D18964DC1002}"/>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25639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7BF78-2D98-0552-0D98-8F33FAF18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AD18D-46AC-B33C-8C09-6F3DCE733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7B1FE-AB05-B504-3D93-A8E2DCFC090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99DAC1-4538-8915-1535-F03579C2CB40}"/>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45626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1A5BB-16E7-86F9-3ADA-0630BE051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27196-5ED0-74BB-F733-DFD5BEB82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C57C4-29B8-1839-601C-7E221703FD4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2D7477A-683F-3576-27C7-084E10FF1D6A}"/>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21790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939C6-E7A2-B6A0-92BB-DC888C026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50C50-A93F-8982-8119-04AD7259F7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42F44D-3F8F-67C5-1EC6-B2F02407737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4270B51-309A-123A-87F2-B06AC627D292}"/>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67451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941FB-3924-A3F4-3C55-207BA1A9E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6D0C6-9CAA-63EA-1CEC-845296625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FA7D7-D74C-9D52-C2A9-B8446D65A19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23858A2-8B31-C6BF-C38C-20B04B9F9146}"/>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798627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1.png"/><Relationship Id="rId7" Type="http://schemas.openxmlformats.org/officeDocument/2006/relationships/image" Target="../media/image18.png"/><Relationship Id="rId12"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1.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customXml" Target="../ink/ink1.xml"/><Relationship Id="rId5"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47.png"/><Relationship Id="rId7" Type="http://schemas.openxmlformats.org/officeDocument/2006/relationships/image" Target="../media/image280.png"/><Relationship Id="rId12"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270.png"/><Relationship Id="rId11" Type="http://schemas.openxmlformats.org/officeDocument/2006/relationships/customXml" Target="../ink/ink3.xml"/><Relationship Id="rId10" Type="http://schemas.openxmlformats.org/officeDocument/2006/relationships/image" Target="../media/image49.png"/><Relationship Id="rId4" Type="http://schemas.openxmlformats.org/officeDocument/2006/relationships/image" Target="../media/image190.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customXml" Target="../ink/ink4.xml"/><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310.png"/><Relationship Id="rId11" Type="http://schemas.openxmlformats.org/officeDocument/2006/relationships/image" Target="../media/image54.png"/><Relationship Id="rId10" Type="http://schemas.openxmlformats.org/officeDocument/2006/relationships/customXml" Target="../ink/ink5.xml"/><Relationship Id="rId4" Type="http://schemas.openxmlformats.org/officeDocument/2006/relationships/image" Target="../media/image190.pn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5.png"/><Relationship Id="rId7" Type="http://schemas.openxmlformats.org/officeDocument/2006/relationships/customXml" Target="../ink/ink6.xml"/><Relationship Id="rId2"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190.png"/><Relationship Id="rId5" Type="http://schemas.openxmlformats.org/officeDocument/2006/relationships/image" Target="../media/image340.png"/><Relationship Id="rId10" Type="http://schemas.openxmlformats.org/officeDocument/2006/relationships/image" Target="../media/image58.png"/><Relationship Id="rId9" Type="http://schemas.openxmlformats.org/officeDocument/2006/relationships/customXml" Target="../ink/ink7.xml"/></Relationships>
</file>

<file path=ppt/slides/_rels/slide17.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60.png"/></Relationships>
</file>

<file path=ppt/slides/_rels/slide19.xml.rels><?xml version="1.0" encoding="UTF-8" standalone="yes"?>
<Relationships xmlns="http://schemas.openxmlformats.org/package/2006/relationships"><Relationship Id="rId3" Type="http://schemas.openxmlformats.org/officeDocument/2006/relationships/image" Target="../media/image370.pn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400.png"/></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7" Type="http://schemas.openxmlformats.org/officeDocument/2006/relationships/image" Target="../media/image44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20.png"/><Relationship Id="rId4" Type="http://schemas.openxmlformats.org/officeDocument/2006/relationships/image" Target="../media/image410.png"/><Relationship Id="rId9" Type="http://schemas.openxmlformats.org/officeDocument/2006/relationships/image" Target="../media/image45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70.png"/><Relationship Id="rId4" Type="http://schemas.openxmlformats.org/officeDocument/2006/relationships/image" Target="../media/image460.png"/></Relationships>
</file>

<file path=ppt/slides/_rels/slide24.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9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0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30.png"/><Relationship Id="rId5" Type="http://schemas.openxmlformats.org/officeDocument/2006/relationships/image" Target="../media/image61.png"/><Relationship Id="rId4" Type="http://schemas.openxmlformats.org/officeDocument/2006/relationships/image" Target="../media/image510.png"/></Relationships>
</file>

<file path=ppt/slides/_rels/slide27.xml.rels><?xml version="1.0" encoding="UTF-8" standalone="yes"?>
<Relationships xmlns="http://schemas.openxmlformats.org/package/2006/relationships"><Relationship Id="rId3" Type="http://schemas.openxmlformats.org/officeDocument/2006/relationships/image" Target="../media/image540.png"/><Relationship Id="rId7" Type="http://schemas.openxmlformats.org/officeDocument/2006/relationships/image" Target="../media/image570.png"/><Relationship Id="rId2" Type="http://schemas.openxmlformats.org/officeDocument/2006/relationships/image" Target="../media/image430.png"/><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560.png"/><Relationship Id="rId4" Type="http://schemas.openxmlformats.org/officeDocument/2006/relationships/image" Target="../media/image550.png"/></Relationships>
</file>

<file path=ppt/slides/_rels/slide2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0.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Solving quadratic inequalities</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Working with linear and quadratic functions</a:t>
            </a:r>
          </a:p>
        </p:txBody>
      </p:sp>
      <p:pic>
        <p:nvPicPr>
          <p:cNvPr id="5" name="Picture Placeholder 4" descr="A group of people in a classroom.">
            <a:extLst>
              <a:ext uri="{FF2B5EF4-FFF2-40B4-BE49-F238E27FC236}">
                <a16:creationId xmlns:a16="http://schemas.microsoft.com/office/drawing/2014/main" id="{14DEABE6-7BBB-B14E-B491-42D82CCC3F9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 r="11"/>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7902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solve quadratic inequalities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200000"/>
              </a:lnSpc>
              <a:buFont typeface="Arial" panose="020B0604020202020204" pitchFamily="34" charset="0"/>
              <a:buChar char="•"/>
            </a:pPr>
            <a:r>
              <a:rPr lang="en-AU" sz="2000" dirty="0">
                <a:cs typeface="Arial" panose="020B0604020202020204" pitchFamily="34" charset="0"/>
              </a:rPr>
              <a:t>I can solve quadratic inequalities with graphical techniques. </a:t>
            </a:r>
          </a:p>
          <a:p>
            <a:pPr marL="342900" lvl="0" indent="-342900">
              <a:lnSpc>
                <a:spcPct val="200000"/>
              </a:lnSpc>
              <a:spcAft>
                <a:spcPts val="600"/>
              </a:spcAft>
              <a:buFont typeface="Arial" panose="020B0604020202020204" pitchFamily="34" charset="0"/>
              <a:buChar char="•"/>
            </a:pPr>
            <a:r>
              <a:rPr lang="en-AU" sz="2000" dirty="0">
                <a:cs typeface="Arial" panose="020B0604020202020204" pitchFamily="34" charset="0"/>
              </a:rPr>
              <a:t>I can use algebraic techniques to solve quadratic inequalities, considering critical points. </a:t>
            </a:r>
          </a:p>
          <a:p>
            <a:pPr marL="342900" lvl="0" indent="-342900">
              <a:lnSpc>
                <a:spcPct val="150000"/>
              </a:lnSpc>
              <a:spcAft>
                <a:spcPts val="600"/>
              </a:spcAft>
              <a:buFont typeface="Arial" panose="020B0604020202020204" pitchFamily="34" charset="0"/>
              <a:buChar char="•"/>
            </a:pPr>
            <a:r>
              <a:rPr lang="en-AU" sz="2000" dirty="0">
                <a:cs typeface="Arial" panose="020B0604020202020204" pitchFamily="34" charset="0"/>
              </a:rPr>
              <a:t>I can apply my knowledge of quadratics and quadratic inequalities to solve unfamiliar, real-world problems.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648967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9FB2A-6851-28CB-8AAA-8AD0B7676C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E97464C-666F-A92E-A708-67DA5DE9D0A7}"/>
              </a:ext>
            </a:extLst>
          </p:cNvPr>
          <p:cNvSpPr>
            <a:spLocks noGrp="1"/>
          </p:cNvSpPr>
          <p:nvPr>
            <p:ph type="title"/>
          </p:nvPr>
        </p:nvSpPr>
        <p:spPr/>
        <p:txBody>
          <a:bodyPr/>
          <a:lstStyle/>
          <a:p>
            <a:r>
              <a:rPr lang="en-AU">
                <a:latin typeface="+mj-lt"/>
              </a:rPr>
              <a:t>Interpreting a quadratic function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CE8C47C0-DFCB-7650-5BA7-A0531E490240}"/>
                  </a:ext>
                </a:extLst>
              </p:cNvPr>
              <p:cNvSpPr>
                <a:spLocks noGrp="1"/>
              </p:cNvSpPr>
              <p:nvPr>
                <p:ph type="body" sz="quarter" idx="17"/>
              </p:nvPr>
            </p:nvSpPr>
            <p:spPr/>
            <p:txBody>
              <a:bodyPr numCol="2"/>
              <a:lstStyle/>
              <a:p>
                <a:pPr marL="457200" indent="-457200">
                  <a:buFont typeface="+mj-lt"/>
                  <a:buAutoNum type="arabicPeriod" startAt="3"/>
                </a:pP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𝑥</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−4</m:t>
                        </m:r>
                      </m:e>
                    </m:d>
                  </m:oMath>
                </a14:m>
                <a:endParaRPr lang="en-AU" dirty="0">
                  <a:latin typeface="+mn-lt"/>
                </a:endParaRPr>
              </a:p>
              <a:p>
                <a:pPr marL="457200" indent="-457200">
                  <a:buFont typeface="+mj-lt"/>
                  <a:buAutoNum type="arabicPeriod" startAt="3"/>
                </a:pPr>
                <a:endParaRPr lang="en-AU" dirty="0">
                  <a:latin typeface="+mn-lt"/>
                </a:endParaRPr>
              </a:p>
              <a:p>
                <a:pPr marL="457200" indent="-457200">
                  <a:buFont typeface="+mj-lt"/>
                  <a:buAutoNum type="arabicPeriod" startAt="3"/>
                </a:pPr>
                <a:endParaRPr lang="en-AU" dirty="0">
                  <a:latin typeface="+mn-lt"/>
                </a:endParaRPr>
              </a:p>
              <a:p>
                <a:pPr marL="457200" indent="-457200">
                  <a:buFont typeface="+mj-lt"/>
                  <a:buAutoNum type="arabicPeriod" startAt="3"/>
                </a:pPr>
                <a:endParaRPr lang="en-AU" dirty="0">
                  <a:latin typeface="+mn-lt"/>
                </a:endParaRPr>
              </a:p>
              <a:p>
                <a:pPr marL="457200" indent="-457200">
                  <a:buFont typeface="+mj-lt"/>
                  <a:buAutoNum type="arabicPeriod" startAt="3"/>
                </a:pPr>
                <a:endParaRPr lang="en-AU" dirty="0">
                  <a:latin typeface="+mn-lt"/>
                </a:endParaRPr>
              </a:p>
              <a:p>
                <a:pPr marL="457200" indent="-457200">
                  <a:buFont typeface="+mj-lt"/>
                  <a:buAutoNum type="arabicPeriod" startAt="3"/>
                </a:pPr>
                <a:endParaRPr lang="en-AU" dirty="0">
                  <a:latin typeface="+mn-lt"/>
                </a:endParaRPr>
              </a:p>
              <a:p>
                <a:pPr marL="457200" indent="-457200">
                  <a:buFont typeface="+mj-lt"/>
                  <a:buAutoNum type="arabicPeriod" startAt="3"/>
                </a:pPr>
                <a:endParaRPr lang="en-AU" dirty="0">
                  <a:latin typeface="+mn-lt"/>
                </a:endParaRPr>
              </a:p>
              <a:p>
                <a:pPr marL="457200" indent="-457200">
                  <a:buFont typeface="+mj-lt"/>
                  <a:buAutoNum type="arabicPeriod" startAt="3"/>
                </a:pPr>
                <a:endParaRPr lang="en-AU" dirty="0">
                  <a:latin typeface="+mn-lt"/>
                </a:endParaRPr>
              </a:p>
              <a:p>
                <a:pPr marL="457200" indent="-457200">
                  <a:buFont typeface="+mj-lt"/>
                  <a:buAutoNum type="arabicPeriod" startAt="3"/>
                </a:pP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−3</m:t>
                    </m:r>
                  </m:oMath>
                </a14:m>
                <a:endParaRPr lang="en-AU" dirty="0"/>
              </a:p>
              <a:p>
                <a:pPr marL="457200" indent="-457200">
                  <a:buFont typeface="+mj-lt"/>
                  <a:buAutoNum type="arabicPeriod" startAt="3"/>
                </a:pPr>
                <a:endParaRPr lang="en-AU" b="0" dirty="0">
                  <a:latin typeface="+mn-lt"/>
                </a:endParaRPr>
              </a:p>
              <a:p>
                <a:pPr marL="457200" indent="-457200">
                  <a:buFont typeface="+mj-lt"/>
                  <a:buAutoNum type="arabicPeriod" startAt="3"/>
                </a:pPr>
                <a:endParaRPr lang="en-AU" dirty="0">
                  <a:latin typeface="+mn-lt"/>
                </a:endParaRPr>
              </a:p>
              <a:p>
                <a:pPr marL="457200" indent="-457200">
                  <a:buFont typeface="+mj-lt"/>
                  <a:buAutoNum type="arabicPeriod" startAt="3"/>
                </a:pPr>
                <a:endParaRPr lang="en-AU" b="0" dirty="0">
                  <a:latin typeface="+mn-lt"/>
                </a:endParaRPr>
              </a:p>
              <a:p>
                <a:pPr marL="457200" indent="-457200">
                  <a:buFont typeface="+mj-lt"/>
                  <a:buAutoNum type="arabicPeriod" startAt="3"/>
                </a:pPr>
                <a:endParaRPr lang="en-AU" b="0"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CE8C47C0-DFCB-7650-5BA7-A0531E490240}"/>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grpSp>
        <p:nvGrpSpPr>
          <p:cNvPr id="6" name="Group 5" descr="The graph of y=-x(x-4).">
            <a:extLst>
              <a:ext uri="{FF2B5EF4-FFF2-40B4-BE49-F238E27FC236}">
                <a16:creationId xmlns:a16="http://schemas.microsoft.com/office/drawing/2014/main" id="{80B2A5AE-13B8-D72F-9A40-409FB8E79DD8}"/>
              </a:ext>
            </a:extLst>
          </p:cNvPr>
          <p:cNvGrpSpPr/>
          <p:nvPr/>
        </p:nvGrpSpPr>
        <p:grpSpPr>
          <a:xfrm>
            <a:off x="1175267" y="2000428"/>
            <a:ext cx="3226383" cy="4479045"/>
            <a:chOff x="1175267" y="2000428"/>
            <a:chExt cx="3226383" cy="4479045"/>
          </a:xfrm>
        </p:grpSpPr>
        <p:pic>
          <p:nvPicPr>
            <p:cNvPr id="7" name="Picture 6">
              <a:extLst>
                <a:ext uri="{FF2B5EF4-FFF2-40B4-BE49-F238E27FC236}">
                  <a16:creationId xmlns:a16="http://schemas.microsoft.com/office/drawing/2014/main" id="{C986D8C5-0DD1-E217-02A2-ECC469771FA7}"/>
                </a:ext>
              </a:extLst>
            </p:cNvPr>
            <p:cNvPicPr>
              <a:picLocks noChangeAspect="1"/>
            </p:cNvPicPr>
            <p:nvPr/>
          </p:nvPicPr>
          <p:blipFill>
            <a:blip r:embed="rId4"/>
            <a:stretch>
              <a:fillRect/>
            </a:stretch>
          </p:blipFill>
          <p:spPr>
            <a:xfrm>
              <a:off x="1222892" y="2000428"/>
              <a:ext cx="3178758" cy="447904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5EACA3D-510C-D80C-EB76-004ADDDBFE07}"/>
                    </a:ext>
                  </a:extLst>
                </p:cNvPr>
                <p:cNvSpPr txBox="1"/>
                <p:nvPr/>
              </p:nvSpPr>
              <p:spPr>
                <a:xfrm>
                  <a:off x="3577188" y="4239950"/>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(4, 0)</m:t>
                        </m:r>
                      </m:oMath>
                    </m:oMathPara>
                  </a14:m>
                  <a:endParaRPr lang="en-AU" sz="2000" dirty="0"/>
                </a:p>
              </p:txBody>
            </p:sp>
          </mc:Choice>
          <mc:Fallback xmlns="">
            <p:sp>
              <p:nvSpPr>
                <p:cNvPr id="9" name="TextBox 8">
                  <a:extLst>
                    <a:ext uri="{FF2B5EF4-FFF2-40B4-BE49-F238E27FC236}">
                      <a16:creationId xmlns:a16="http://schemas.microsoft.com/office/drawing/2014/main" id="{D5EACA3D-510C-D80C-EB76-004ADDDBFE07}"/>
                    </a:ext>
                  </a:extLst>
                </p:cNvPr>
                <p:cNvSpPr txBox="1">
                  <a:spLocks noRot="1" noChangeAspect="1" noMove="1" noResize="1" noEditPoints="1" noAdjustHandles="1" noChangeArrowheads="1" noChangeShapeType="1" noTextEdit="1"/>
                </p:cNvSpPr>
                <p:nvPr/>
              </p:nvSpPr>
              <p:spPr>
                <a:xfrm>
                  <a:off x="3577188" y="4239950"/>
                  <a:ext cx="750771" cy="375385"/>
                </a:xfrm>
                <a:prstGeom prst="roundRect">
                  <a:avLst/>
                </a:prstGeom>
                <a:blipFill>
                  <a:blip r:embed="rId5"/>
                  <a:stretch>
                    <a:fillRect l="-5691" r="-4878" b="-1967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264F389-5A9F-7E5E-D5F0-3E6F9B2B15DC}"/>
                    </a:ext>
                  </a:extLst>
                </p:cNvPr>
                <p:cNvSpPr txBox="1"/>
                <p:nvPr/>
              </p:nvSpPr>
              <p:spPr>
                <a:xfrm>
                  <a:off x="1175267" y="4220899"/>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right"/>
                      </m:oMathParaPr>
                      <m:oMath xmlns:m="http://schemas.openxmlformats.org/officeDocument/2006/math">
                        <m:r>
                          <a:rPr lang="en-AU" sz="2000" b="0" i="1" smtClean="0">
                            <a:latin typeface="Cambria Math" panose="02040503050406030204" pitchFamily="18" charset="0"/>
                          </a:rPr>
                          <m:t>(0, 0)</m:t>
                        </m:r>
                      </m:oMath>
                    </m:oMathPara>
                  </a14:m>
                  <a:endParaRPr lang="en-AU" sz="2000" dirty="0"/>
                </a:p>
              </p:txBody>
            </p:sp>
          </mc:Choice>
          <mc:Fallback xmlns="">
            <p:sp>
              <p:nvSpPr>
                <p:cNvPr id="10" name="TextBox 9">
                  <a:extLst>
                    <a:ext uri="{FF2B5EF4-FFF2-40B4-BE49-F238E27FC236}">
                      <a16:creationId xmlns:a16="http://schemas.microsoft.com/office/drawing/2014/main" id="{C264F389-5A9F-7E5E-D5F0-3E6F9B2B15DC}"/>
                    </a:ext>
                  </a:extLst>
                </p:cNvPr>
                <p:cNvSpPr txBox="1">
                  <a:spLocks noRot="1" noChangeAspect="1" noMove="1" noResize="1" noEditPoints="1" noAdjustHandles="1" noChangeArrowheads="1" noChangeShapeType="1" noTextEdit="1"/>
                </p:cNvSpPr>
                <p:nvPr/>
              </p:nvSpPr>
              <p:spPr>
                <a:xfrm>
                  <a:off x="1175267" y="4220899"/>
                  <a:ext cx="750771" cy="375385"/>
                </a:xfrm>
                <a:prstGeom prst="roundRect">
                  <a:avLst/>
                </a:prstGeom>
                <a:blipFill>
                  <a:blip r:embed="rId6"/>
                  <a:stretch>
                    <a:fillRect r="-13821" b="-1774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9C5EAFD-000E-A426-1830-ADEA3BE9235E}"/>
                    </a:ext>
                  </a:extLst>
                </p:cNvPr>
                <p:cNvSpPr txBox="1"/>
                <p:nvPr/>
              </p:nvSpPr>
              <p:spPr>
                <a:xfrm>
                  <a:off x="2367513" y="2230175"/>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(2, 4)</m:t>
                        </m:r>
                      </m:oMath>
                    </m:oMathPara>
                  </a14:m>
                  <a:endParaRPr lang="en-AU" sz="2000" dirty="0"/>
                </a:p>
              </p:txBody>
            </p:sp>
          </mc:Choice>
          <mc:Fallback xmlns="">
            <p:sp>
              <p:nvSpPr>
                <p:cNvPr id="11" name="TextBox 10">
                  <a:extLst>
                    <a:ext uri="{FF2B5EF4-FFF2-40B4-BE49-F238E27FC236}">
                      <a16:creationId xmlns:a16="http://schemas.microsoft.com/office/drawing/2014/main" id="{79C5EAFD-000E-A426-1830-ADEA3BE9235E}"/>
                    </a:ext>
                  </a:extLst>
                </p:cNvPr>
                <p:cNvSpPr txBox="1">
                  <a:spLocks noRot="1" noChangeAspect="1" noMove="1" noResize="1" noEditPoints="1" noAdjustHandles="1" noChangeArrowheads="1" noChangeShapeType="1" noTextEdit="1"/>
                </p:cNvSpPr>
                <p:nvPr/>
              </p:nvSpPr>
              <p:spPr>
                <a:xfrm>
                  <a:off x="2367513" y="2230175"/>
                  <a:ext cx="750771" cy="375385"/>
                </a:xfrm>
                <a:prstGeom prst="roundRect">
                  <a:avLst/>
                </a:prstGeom>
                <a:blipFill>
                  <a:blip r:embed="rId7"/>
                  <a:stretch>
                    <a:fillRect l="-5645" r="-4032" b="-19672"/>
                  </a:stretch>
                </a:blipFill>
              </p:spPr>
              <p:txBody>
                <a:bodyPr/>
                <a:lstStyle/>
                <a:p>
                  <a:r>
                    <a:rPr lang="en-AU">
                      <a:noFill/>
                    </a:rPr>
                    <a:t> </a:t>
                  </a:r>
                </a:p>
              </p:txBody>
            </p:sp>
          </mc:Fallback>
        </mc:AlternateContent>
      </p:grpSp>
      <p:grpSp>
        <p:nvGrpSpPr>
          <p:cNvPr id="14" name="Group 13" descr="The graph of y=x^2+2x-3.">
            <a:extLst>
              <a:ext uri="{FF2B5EF4-FFF2-40B4-BE49-F238E27FC236}">
                <a16:creationId xmlns:a16="http://schemas.microsoft.com/office/drawing/2014/main" id="{1485E9F2-E611-129E-E193-A4A4971A2809}"/>
              </a:ext>
            </a:extLst>
          </p:cNvPr>
          <p:cNvGrpSpPr/>
          <p:nvPr/>
        </p:nvGrpSpPr>
        <p:grpSpPr>
          <a:xfrm>
            <a:off x="6510376" y="2124019"/>
            <a:ext cx="3899552" cy="4479045"/>
            <a:chOff x="6510376" y="2124019"/>
            <a:chExt cx="3899552" cy="4479045"/>
          </a:xfrm>
        </p:grpSpPr>
        <p:pic>
          <p:nvPicPr>
            <p:cNvPr id="15" name="Picture 14">
              <a:extLst>
                <a:ext uri="{FF2B5EF4-FFF2-40B4-BE49-F238E27FC236}">
                  <a16:creationId xmlns:a16="http://schemas.microsoft.com/office/drawing/2014/main" id="{3214933B-0CD3-CF63-EB02-66FFF3FB0B0F}"/>
                </a:ext>
              </a:extLst>
            </p:cNvPr>
            <p:cNvPicPr>
              <a:picLocks noChangeAspect="1"/>
            </p:cNvPicPr>
            <p:nvPr/>
          </p:nvPicPr>
          <p:blipFill>
            <a:blip r:embed="rId8"/>
            <a:stretch>
              <a:fillRect/>
            </a:stretch>
          </p:blipFill>
          <p:spPr>
            <a:xfrm>
              <a:off x="6510376" y="2124019"/>
              <a:ext cx="3899552" cy="4479045"/>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5EFEDCA-02F0-86B1-65FA-A262B62553ED}"/>
                    </a:ext>
                  </a:extLst>
                </p:cNvPr>
                <p:cNvSpPr txBox="1"/>
                <p:nvPr/>
              </p:nvSpPr>
              <p:spPr>
                <a:xfrm>
                  <a:off x="8730737" y="5592540"/>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(0, −3)</m:t>
                        </m:r>
                      </m:oMath>
                    </m:oMathPara>
                  </a14:m>
                  <a:endParaRPr lang="en-AU" sz="2000" dirty="0"/>
                </a:p>
              </p:txBody>
            </p:sp>
          </mc:Choice>
          <mc:Fallback xmlns="">
            <p:sp>
              <p:nvSpPr>
                <p:cNvPr id="16" name="TextBox 15">
                  <a:extLst>
                    <a:ext uri="{FF2B5EF4-FFF2-40B4-BE49-F238E27FC236}">
                      <a16:creationId xmlns:a16="http://schemas.microsoft.com/office/drawing/2014/main" id="{75EFEDCA-02F0-86B1-65FA-A262B62553ED}"/>
                    </a:ext>
                  </a:extLst>
                </p:cNvPr>
                <p:cNvSpPr txBox="1">
                  <a:spLocks noRot="1" noChangeAspect="1" noMove="1" noResize="1" noEditPoints="1" noAdjustHandles="1" noChangeArrowheads="1" noChangeShapeType="1" noTextEdit="1"/>
                </p:cNvSpPr>
                <p:nvPr/>
              </p:nvSpPr>
              <p:spPr>
                <a:xfrm>
                  <a:off x="8730737" y="5592540"/>
                  <a:ext cx="750771" cy="375385"/>
                </a:xfrm>
                <a:prstGeom prst="roundRect">
                  <a:avLst/>
                </a:prstGeom>
                <a:blipFill>
                  <a:blip r:embed="rId9"/>
                  <a:stretch>
                    <a:fillRect l="-13821" r="-21951" b="-1774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B197EB2-3448-BB16-F05B-6EC0A7C0CFB5}"/>
                    </a:ext>
                  </a:extLst>
                </p:cNvPr>
                <p:cNvSpPr txBox="1"/>
                <p:nvPr/>
              </p:nvSpPr>
              <p:spPr>
                <a:xfrm>
                  <a:off x="9054587" y="4525740"/>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(1, 0)</m:t>
                        </m:r>
                      </m:oMath>
                    </m:oMathPara>
                  </a14:m>
                  <a:endParaRPr lang="en-AU" sz="2000" dirty="0"/>
                </a:p>
              </p:txBody>
            </p:sp>
          </mc:Choice>
          <mc:Fallback xmlns="">
            <p:sp>
              <p:nvSpPr>
                <p:cNvPr id="17" name="TextBox 16">
                  <a:extLst>
                    <a:ext uri="{FF2B5EF4-FFF2-40B4-BE49-F238E27FC236}">
                      <a16:creationId xmlns:a16="http://schemas.microsoft.com/office/drawing/2014/main" id="{3B197EB2-3448-BB16-F05B-6EC0A7C0CFB5}"/>
                    </a:ext>
                  </a:extLst>
                </p:cNvPr>
                <p:cNvSpPr txBox="1">
                  <a:spLocks noRot="1" noChangeAspect="1" noMove="1" noResize="1" noEditPoints="1" noAdjustHandles="1" noChangeArrowheads="1" noChangeShapeType="1" noTextEdit="1"/>
                </p:cNvSpPr>
                <p:nvPr/>
              </p:nvSpPr>
              <p:spPr>
                <a:xfrm>
                  <a:off x="9054587" y="4525740"/>
                  <a:ext cx="750771" cy="375385"/>
                </a:xfrm>
                <a:prstGeom prst="roundRect">
                  <a:avLst/>
                </a:prstGeom>
                <a:blipFill>
                  <a:blip r:embed="rId10"/>
                  <a:stretch>
                    <a:fillRect l="-5691" r="-4878" b="-1774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2E6D9ED-66A7-E2FE-5F7D-289C6557CF93}"/>
                    </a:ext>
                  </a:extLst>
                </p:cNvPr>
                <p:cNvSpPr txBox="1"/>
                <p:nvPr/>
              </p:nvSpPr>
              <p:spPr>
                <a:xfrm>
                  <a:off x="6599050" y="4492915"/>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(−3, 0)</m:t>
                        </m:r>
                      </m:oMath>
                    </m:oMathPara>
                  </a14:m>
                  <a:endParaRPr lang="en-AU" sz="2000" dirty="0"/>
                </a:p>
              </p:txBody>
            </p:sp>
          </mc:Choice>
          <mc:Fallback xmlns="">
            <p:sp>
              <p:nvSpPr>
                <p:cNvPr id="18" name="TextBox 17">
                  <a:extLst>
                    <a:ext uri="{FF2B5EF4-FFF2-40B4-BE49-F238E27FC236}">
                      <a16:creationId xmlns:a16="http://schemas.microsoft.com/office/drawing/2014/main" id="{C2E6D9ED-66A7-E2FE-5F7D-289C6557CF93}"/>
                    </a:ext>
                  </a:extLst>
                </p:cNvPr>
                <p:cNvSpPr txBox="1">
                  <a:spLocks noRot="1" noChangeAspect="1" noMove="1" noResize="1" noEditPoints="1" noAdjustHandles="1" noChangeArrowheads="1" noChangeShapeType="1" noTextEdit="1"/>
                </p:cNvSpPr>
                <p:nvPr/>
              </p:nvSpPr>
              <p:spPr>
                <a:xfrm>
                  <a:off x="6599050" y="4492915"/>
                  <a:ext cx="750771" cy="375385"/>
                </a:xfrm>
                <a:prstGeom prst="roundRect">
                  <a:avLst/>
                </a:prstGeom>
                <a:blipFill>
                  <a:blip r:embed="rId11"/>
                  <a:stretch>
                    <a:fillRect l="-13821" r="-21951" b="-17742"/>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FDE64EE9-AE68-8C23-F786-F674D2909343}"/>
                  </a:ext>
                  <a:ext uri="{C183D7F6-B498-43B3-948B-1728B52AA6E4}">
                    <adec:decorative xmlns:adec="http://schemas.microsoft.com/office/drawing/2017/decorative" val="1"/>
                  </a:ext>
                </a:extLst>
              </p:cNvPr>
              <p:cNvSpPr/>
              <p:nvPr/>
            </p:nvSpPr>
            <p:spPr>
              <a:xfrm>
                <a:off x="4181665" y="5361696"/>
                <a:ext cx="3229277" cy="12413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Where is each graph above the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a:t>axis?</a:t>
                </a:r>
              </a:p>
            </p:txBody>
          </p:sp>
        </mc:Choice>
        <mc:Fallback xmlns="">
          <p:sp>
            <p:nvSpPr>
              <p:cNvPr id="2" name="Rectangle: Rounded Corners 1">
                <a:extLst>
                  <a:ext uri="{FF2B5EF4-FFF2-40B4-BE49-F238E27FC236}">
                    <a16:creationId xmlns:a16="http://schemas.microsoft.com/office/drawing/2014/main" id="{FDE64EE9-AE68-8C23-F786-F674D2909343}"/>
                  </a:ext>
                  <a:ext uri="{C183D7F6-B498-43B3-948B-1728B52AA6E4}">
                    <adec:decorative xmlns:adec="http://schemas.microsoft.com/office/drawing/2017/decorative" val="1"/>
                  </a:ext>
                </a:extLst>
              </p:cNvPr>
              <p:cNvSpPr>
                <a:spLocks noRot="1" noChangeAspect="1" noMove="1" noResize="1" noEditPoints="1" noAdjustHandles="1" noChangeArrowheads="1" noChangeShapeType="1" noTextEdit="1"/>
              </p:cNvSpPr>
              <p:nvPr/>
            </p:nvSpPr>
            <p:spPr>
              <a:xfrm>
                <a:off x="4181665" y="5361696"/>
                <a:ext cx="3229277" cy="1241368"/>
              </a:xfrm>
              <a:prstGeom prst="roundRect">
                <a:avLst/>
              </a:prstGeom>
              <a:blipFill>
                <a:blip r:embed="rId12"/>
                <a:stretch>
                  <a:fillRect r="-1504"/>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647B5B9F-34CE-33C7-2242-0C4550A263C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71685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8" end="8"/>
                                            </p:txEl>
                                          </p:spTgt>
                                        </p:tgtEl>
                                        <p:attrNameLst>
                                          <p:attrName>style.visibility</p:attrName>
                                        </p:attrNameLst>
                                      </p:cBhvr>
                                      <p:to>
                                        <p:strVal val="visible"/>
                                      </p:to>
                                    </p:set>
                                    <p:animEffect transition="in" filter="fade">
                                      <p:cBhvr>
                                        <p:cTn id="7"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F065F-81C8-286E-A585-073C9A38FD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B30DAC-486F-BBC3-68D0-B20AB84BA618}"/>
              </a:ext>
            </a:extLst>
          </p:cNvPr>
          <p:cNvSpPr>
            <a:spLocks noGrp="1"/>
          </p:cNvSpPr>
          <p:nvPr>
            <p:ph type="title"/>
          </p:nvPr>
        </p:nvSpPr>
        <p:spPr/>
        <p:txBody>
          <a:bodyPr/>
          <a:lstStyle/>
          <a:p>
            <a:r>
              <a:rPr lang="en-AU"/>
              <a:t>Solving a quadratic inequality graphically (1)</a:t>
            </a:r>
          </a:p>
        </p:txBody>
      </p:sp>
      <p:sp>
        <p:nvSpPr>
          <p:cNvPr id="4" name="Text Placeholder 3">
            <a:extLst>
              <a:ext uri="{FF2B5EF4-FFF2-40B4-BE49-F238E27FC236}">
                <a16:creationId xmlns:a16="http://schemas.microsoft.com/office/drawing/2014/main" id="{EDC80FAC-164C-FB9F-BE0D-5BD6D38EC196}"/>
              </a:ext>
            </a:extLst>
          </p:cNvPr>
          <p:cNvSpPr>
            <a:spLocks noGrp="1"/>
          </p:cNvSpPr>
          <p:nvPr>
            <p:ph type="body" sz="quarter" idx="18"/>
          </p:nvPr>
        </p:nvSpPr>
        <p:spPr/>
        <p:txBody>
          <a:bodyPr/>
          <a:lstStyle/>
          <a:p>
            <a:r>
              <a:rPr lang="en-AU"/>
              <a:t>Worked example 1</a:t>
            </a:r>
          </a:p>
        </p:txBody>
      </p:sp>
      <p:pic>
        <p:nvPicPr>
          <p:cNvPr id="15" name="Picture 14" descr="The graph of y=x^2-5x+6.">
            <a:extLst>
              <a:ext uri="{FF2B5EF4-FFF2-40B4-BE49-F238E27FC236}">
                <a16:creationId xmlns:a16="http://schemas.microsoft.com/office/drawing/2014/main" id="{994DA42B-380A-A07C-8DC5-1800A32B5F1A}"/>
              </a:ext>
            </a:extLst>
          </p:cNvPr>
          <p:cNvPicPr>
            <a:picLocks noChangeAspect="1"/>
          </p:cNvPicPr>
          <p:nvPr/>
        </p:nvPicPr>
        <p:blipFill>
          <a:blip r:embed="rId2"/>
          <a:stretch>
            <a:fillRect/>
          </a:stretch>
        </p:blipFill>
        <p:spPr>
          <a:xfrm>
            <a:off x="359999" y="1338671"/>
            <a:ext cx="3877379" cy="4976767"/>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AFF3CB5-3CE5-65F2-3AA7-BE5C30309517}"/>
                  </a:ext>
                </a:extLst>
              </p:cNvPr>
              <p:cNvSpPr>
                <a:spLocks noGrp="1"/>
              </p:cNvSpPr>
              <p:nvPr>
                <p:ph type="body" sz="quarter" idx="17"/>
              </p:nvPr>
            </p:nvSpPr>
            <p:spPr>
              <a:xfrm>
                <a:off x="3992406" y="1338671"/>
                <a:ext cx="8199594" cy="814373"/>
              </a:xfrm>
            </p:spPr>
            <p:txBody>
              <a:bodyPr/>
              <a:lstStyle/>
              <a:p>
                <a:pPr algn="ctr"/>
                <a:r>
                  <a:rPr lang="en-AU" dirty="0"/>
                  <a:t>Graph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+6</m:t>
                    </m:r>
                  </m:oMath>
                </a14:m>
                <a:r>
                  <a:rPr lang="en-AU" dirty="0"/>
                  <a:t> to solve the inequality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𝑦</m:t>
                        </m:r>
                        <m:r>
                          <a:rPr lang="en-AU" i="1">
                            <a:latin typeface="Cambria Math" panose="02040503050406030204" pitchFamily="18" charset="0"/>
                          </a:rPr>
                          <m:t>=</m:t>
                        </m:r>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−5</m:t>
                    </m:r>
                    <m:r>
                      <a:rPr lang="en-AU" i="1">
                        <a:latin typeface="Cambria Math" panose="02040503050406030204" pitchFamily="18" charset="0"/>
                      </a:rPr>
                      <m:t>𝑥</m:t>
                    </m:r>
                    <m:r>
                      <a:rPr lang="en-AU" i="1">
                        <a:latin typeface="Cambria Math" panose="02040503050406030204" pitchFamily="18" charset="0"/>
                      </a:rPr>
                      <m:t>+6&lt;0</m:t>
                    </m:r>
                  </m:oMath>
                </a14:m>
                <a:r>
                  <a:rPr lang="en-AU" dirty="0"/>
                  <a:t> </a:t>
                </a:r>
              </a:p>
            </p:txBody>
          </p:sp>
        </mc:Choice>
        <mc:Fallback xmlns="">
          <p:sp>
            <p:nvSpPr>
              <p:cNvPr id="5" name="Text Placeholder 4">
                <a:extLst>
                  <a:ext uri="{FF2B5EF4-FFF2-40B4-BE49-F238E27FC236}">
                    <a16:creationId xmlns:a16="http://schemas.microsoft.com/office/drawing/2014/main" id="{8AFF3CB5-3CE5-65F2-3AA7-BE5C30309517}"/>
                  </a:ext>
                </a:extLst>
              </p:cNvPr>
              <p:cNvSpPr>
                <a:spLocks noGrp="1" noRot="1" noChangeAspect="1" noMove="1" noResize="1" noEditPoints="1" noAdjustHandles="1" noChangeArrowheads="1" noChangeShapeType="1" noTextEdit="1"/>
              </p:cNvSpPr>
              <p:nvPr>
                <p:ph type="body" sz="quarter" idx="17"/>
              </p:nvPr>
            </p:nvSpPr>
            <p:spPr>
              <a:xfrm>
                <a:off x="3992406" y="1338671"/>
                <a:ext cx="8199594" cy="814373"/>
              </a:xfr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8BFA67C-C7BE-A042-D8AF-5D777F73F827}"/>
                  </a:ext>
                </a:extLst>
              </p:cNvPr>
              <p:cNvSpPr txBox="1"/>
              <p:nvPr/>
            </p:nvSpPr>
            <p:spPr>
              <a:xfrm>
                <a:off x="5215094" y="2183826"/>
                <a:ext cx="5807946" cy="3459594"/>
              </a:xfrm>
              <a:prstGeom prst="rect">
                <a:avLst/>
              </a:prstGeom>
              <a:noFill/>
            </p:spPr>
            <p:txBody>
              <a:bodyPr wrap="square" lIns="0" tIns="0" rIns="0" bIns="0" rtlCol="0">
                <a:noAutofit/>
              </a:bodyPr>
              <a:lstStyle/>
              <a:p>
                <a:pPr algn="l"/>
                <a:r>
                  <a:rPr lang="en-AU" sz="1800" dirty="0"/>
                  <a:t>Based on the graph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+6&lt;0 </m:t>
                    </m:r>
                  </m:oMath>
                </a14:m>
                <a:r>
                  <a:rPr lang="en-AU" sz="1800" dirty="0"/>
                  <a:t> occurs when</a:t>
                </a:r>
              </a:p>
              <a:p>
                <a:pPr algn="l"/>
                <a:r>
                  <a:rPr lang="en-AU" sz="1800" dirty="0"/>
                  <a:t> </a:t>
                </a:r>
                <a14:m>
                  <m:oMath xmlns:m="http://schemas.openxmlformats.org/officeDocument/2006/math">
                    <m:r>
                      <a:rPr lang="en-AU" sz="1800" b="0" i="1" smtClean="0">
                        <a:latin typeface="Cambria Math" panose="02040503050406030204" pitchFamily="18" charset="0"/>
                      </a:rPr>
                      <m:t>2&lt;</m:t>
                    </m:r>
                    <m:r>
                      <a:rPr lang="en-AU" sz="1800" b="0" i="1" smtClean="0">
                        <a:latin typeface="Cambria Math" panose="02040503050406030204" pitchFamily="18" charset="0"/>
                      </a:rPr>
                      <m:t>𝑥</m:t>
                    </m:r>
                    <m:r>
                      <a:rPr lang="en-AU" sz="1800" b="0" i="1" smtClean="0">
                        <a:latin typeface="Cambria Math" panose="02040503050406030204" pitchFamily="18" charset="0"/>
                      </a:rPr>
                      <m:t>&lt;3</m:t>
                    </m:r>
                  </m:oMath>
                </a14:m>
                <a:endParaRPr lang="en-AU" sz="1800" dirty="0"/>
              </a:p>
            </p:txBody>
          </p:sp>
        </mc:Choice>
        <mc:Fallback xmlns="">
          <p:sp>
            <p:nvSpPr>
              <p:cNvPr id="10" name="TextBox 9">
                <a:extLst>
                  <a:ext uri="{FF2B5EF4-FFF2-40B4-BE49-F238E27FC236}">
                    <a16:creationId xmlns:a16="http://schemas.microsoft.com/office/drawing/2014/main" id="{08BFA67C-C7BE-A042-D8AF-5D777F73F827}"/>
                  </a:ext>
                </a:extLst>
              </p:cNvPr>
              <p:cNvSpPr txBox="1">
                <a:spLocks noRot="1" noChangeAspect="1" noMove="1" noResize="1" noEditPoints="1" noAdjustHandles="1" noChangeArrowheads="1" noChangeShapeType="1" noTextEdit="1"/>
              </p:cNvSpPr>
              <p:nvPr/>
            </p:nvSpPr>
            <p:spPr>
              <a:xfrm>
                <a:off x="5215094" y="2183826"/>
                <a:ext cx="5807946" cy="3459594"/>
              </a:xfrm>
              <a:prstGeom prst="rect">
                <a:avLst/>
              </a:prstGeom>
              <a:blipFill>
                <a:blip r:embed="rId5"/>
                <a:stretch>
                  <a:fillRect l="-2413" t="-2289"/>
                </a:stretch>
              </a:blipFill>
            </p:spPr>
            <p:txBody>
              <a:bodyPr/>
              <a:lstStyle/>
              <a:p>
                <a:r>
                  <a:rPr lang="en-AU">
                    <a:noFill/>
                  </a:rPr>
                  <a:t> </a:t>
                </a:r>
              </a:p>
            </p:txBody>
          </p:sp>
        </mc:Fallback>
      </mc:AlternateContent>
      <p:sp>
        <p:nvSpPr>
          <p:cNvPr id="11" name="Rectangle: Rounded Corners 10">
            <a:extLst>
              <a:ext uri="{FF2B5EF4-FFF2-40B4-BE49-F238E27FC236}">
                <a16:creationId xmlns:a16="http://schemas.microsoft.com/office/drawing/2014/main" id="{808C9DA5-C679-AD93-A191-2738C5A90000}"/>
              </a:ext>
            </a:extLst>
          </p:cNvPr>
          <p:cNvSpPr/>
          <p:nvPr/>
        </p:nvSpPr>
        <p:spPr>
          <a:xfrm>
            <a:off x="5144753" y="2910654"/>
            <a:ext cx="3537022" cy="15079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How have the key features of this graph helped </a:t>
            </a:r>
            <a:r>
              <a:rPr lang="en-AU"/>
              <a:t>with solving this inequality?</a:t>
            </a:r>
          </a:p>
        </p:txBody>
      </p:sp>
      <p:sp>
        <p:nvSpPr>
          <p:cNvPr id="12" name="Rectangle: Rounded Corners 11">
            <a:extLst>
              <a:ext uri="{FF2B5EF4-FFF2-40B4-BE49-F238E27FC236}">
                <a16:creationId xmlns:a16="http://schemas.microsoft.com/office/drawing/2014/main" id="{C712D0C8-7D8B-5042-97A6-0B8FE636E47E}"/>
              </a:ext>
            </a:extLst>
          </p:cNvPr>
          <p:cNvSpPr/>
          <p:nvPr/>
        </p:nvSpPr>
        <p:spPr>
          <a:xfrm>
            <a:off x="5144753" y="4534590"/>
            <a:ext cx="3537023" cy="15079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How would the solution change if the inequality sign was reversed?</a:t>
            </a:r>
          </a:p>
        </p:txBody>
      </p:sp>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BF0104B9-47B9-52DA-0416-2129BB794E71}"/>
                  </a:ext>
                  <a:ext uri="{C183D7F6-B498-43B3-948B-1728B52AA6E4}">
                    <adec:decorative xmlns:adec="http://schemas.microsoft.com/office/drawing/2017/decorative" val="1"/>
                  </a:ext>
                </a:extLst>
              </p14:cNvPr>
              <p14:cNvContentPartPr/>
              <p14:nvPr/>
            </p14:nvContentPartPr>
            <p14:xfrm>
              <a:off x="2290491" y="5305017"/>
              <a:ext cx="299520" cy="29160"/>
            </p14:xfrm>
          </p:contentPart>
        </mc:Choice>
        <mc:Fallback xmlns="">
          <p:pic>
            <p:nvPicPr>
              <p:cNvPr id="16" name="Ink 15">
                <a:extLst>
                  <a:ext uri="{FF2B5EF4-FFF2-40B4-BE49-F238E27FC236}">
                    <a16:creationId xmlns:a16="http://schemas.microsoft.com/office/drawing/2014/main" id="{BF0104B9-47B9-52DA-0416-2129BB794E71}"/>
                  </a:ext>
                  <a:ext uri="{C183D7F6-B498-43B3-948B-1728B52AA6E4}">
                    <adec:decorative xmlns:adec="http://schemas.microsoft.com/office/drawing/2017/decorative" val="1"/>
                  </a:ext>
                </a:extLst>
              </p:cNvPr>
              <p:cNvPicPr/>
              <p:nvPr/>
            </p:nvPicPr>
            <p:blipFill>
              <a:blip r:embed="rId8"/>
              <a:stretch>
                <a:fillRect/>
              </a:stretch>
            </p:blipFill>
            <p:spPr>
              <a:xfrm>
                <a:off x="2254491" y="5233017"/>
                <a:ext cx="371160" cy="172800"/>
              </a:xfrm>
              <a:prstGeom prst="rect">
                <a:avLst/>
              </a:prstGeom>
            </p:spPr>
          </p:pic>
        </mc:Fallback>
      </mc:AlternateContent>
      <p:sp>
        <p:nvSpPr>
          <p:cNvPr id="2" name="Slide Number Placeholder 1">
            <a:extLst>
              <a:ext uri="{FF2B5EF4-FFF2-40B4-BE49-F238E27FC236}">
                <a16:creationId xmlns:a16="http://schemas.microsoft.com/office/drawing/2014/main" id="{55DEA2DE-0FBB-538C-1DAD-36DE07D5699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84762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FC07F-B4ED-D74B-B595-555CEAE0B9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EE56C3-3160-38E3-E235-9BB84CC29EFC}"/>
              </a:ext>
            </a:extLst>
          </p:cNvPr>
          <p:cNvSpPr>
            <a:spLocks noGrp="1"/>
          </p:cNvSpPr>
          <p:nvPr>
            <p:ph type="title"/>
          </p:nvPr>
        </p:nvSpPr>
        <p:spPr/>
        <p:txBody>
          <a:bodyPr/>
          <a:lstStyle/>
          <a:p>
            <a:r>
              <a:rPr lang="en-AU"/>
              <a:t>Solving a quadratic inequality graphically (2)</a:t>
            </a:r>
          </a:p>
        </p:txBody>
      </p:sp>
      <p:sp>
        <p:nvSpPr>
          <p:cNvPr id="4" name="Text Placeholder 3">
            <a:extLst>
              <a:ext uri="{FF2B5EF4-FFF2-40B4-BE49-F238E27FC236}">
                <a16:creationId xmlns:a16="http://schemas.microsoft.com/office/drawing/2014/main" id="{FD7D488F-E501-B4F4-E7C9-17A0DE35386B}"/>
              </a:ext>
            </a:extLst>
          </p:cNvPr>
          <p:cNvSpPr>
            <a:spLocks noGrp="1"/>
          </p:cNvSpPr>
          <p:nvPr>
            <p:ph type="body" sz="quarter" idx="18"/>
          </p:nvPr>
        </p:nvSpPr>
        <p:spPr/>
        <p:txBody>
          <a:bodyPr/>
          <a:lstStyle/>
          <a:p>
            <a:r>
              <a:rPr lang="en-AU"/>
              <a:t>Your turn – question 1</a:t>
            </a:r>
          </a:p>
        </p:txBody>
      </p:sp>
      <p:pic>
        <p:nvPicPr>
          <p:cNvPr id="16" name="Picture 15" descr="The graph of y=x^2+3x-4.">
            <a:extLst>
              <a:ext uri="{FF2B5EF4-FFF2-40B4-BE49-F238E27FC236}">
                <a16:creationId xmlns:a16="http://schemas.microsoft.com/office/drawing/2014/main" id="{53841317-7A91-517B-DA7F-D99BC3D02226}"/>
              </a:ext>
            </a:extLst>
          </p:cNvPr>
          <p:cNvPicPr>
            <a:picLocks noChangeAspect="1"/>
          </p:cNvPicPr>
          <p:nvPr/>
        </p:nvPicPr>
        <p:blipFill>
          <a:blip r:embed="rId2"/>
          <a:stretch>
            <a:fillRect/>
          </a:stretch>
        </p:blipFill>
        <p:spPr>
          <a:xfrm>
            <a:off x="949806" y="1558648"/>
            <a:ext cx="3694207" cy="4957352"/>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1E70900-DF88-E4F3-21C5-E5E22402B33E}"/>
                  </a:ext>
                </a:extLst>
              </p:cNvPr>
              <p:cNvSpPr>
                <a:spLocks noGrp="1"/>
              </p:cNvSpPr>
              <p:nvPr>
                <p:ph type="body" sz="quarter" idx="17"/>
              </p:nvPr>
            </p:nvSpPr>
            <p:spPr>
              <a:xfrm>
                <a:off x="3010117" y="1338671"/>
                <a:ext cx="11484000" cy="814373"/>
              </a:xfrm>
            </p:spPr>
            <p:txBody>
              <a:bodyPr/>
              <a:lstStyle/>
              <a:p>
                <a:pPr algn="ctr"/>
                <a:r>
                  <a:rPr lang="en-AU" dirty="0"/>
                  <a:t>Graph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−4</m:t>
                    </m:r>
                  </m:oMath>
                </a14:m>
                <a:r>
                  <a:rPr lang="en-AU" dirty="0"/>
                  <a:t> to solve the inequality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+3</m:t>
                    </m:r>
                    <m:r>
                      <a:rPr lang="en-AU" i="1">
                        <a:latin typeface="Cambria Math" panose="02040503050406030204" pitchFamily="18" charset="0"/>
                      </a:rPr>
                      <m:t>𝑥</m:t>
                    </m:r>
                    <m:r>
                      <a:rPr lang="en-AU" i="1">
                        <a:latin typeface="Cambria Math" panose="02040503050406030204" pitchFamily="18" charset="0"/>
                      </a:rPr>
                      <m:t>−4&lt;0</m:t>
                    </m:r>
                  </m:oMath>
                </a14:m>
                <a:r>
                  <a:rPr lang="en-AU" dirty="0"/>
                  <a:t> </a:t>
                </a:r>
              </a:p>
            </p:txBody>
          </p:sp>
        </mc:Choice>
        <mc:Fallback xmlns="">
          <p:sp>
            <p:nvSpPr>
              <p:cNvPr id="5" name="Text Placeholder 4">
                <a:extLst>
                  <a:ext uri="{FF2B5EF4-FFF2-40B4-BE49-F238E27FC236}">
                    <a16:creationId xmlns:a16="http://schemas.microsoft.com/office/drawing/2014/main" id="{31E70900-DF88-E4F3-21C5-E5E22402B33E}"/>
                  </a:ext>
                </a:extLst>
              </p:cNvPr>
              <p:cNvSpPr>
                <a:spLocks noGrp="1" noRot="1" noChangeAspect="1" noMove="1" noResize="1" noEditPoints="1" noAdjustHandles="1" noChangeArrowheads="1" noChangeShapeType="1" noTextEdit="1"/>
              </p:cNvSpPr>
              <p:nvPr>
                <p:ph type="body" sz="quarter" idx="17"/>
              </p:nvPr>
            </p:nvSpPr>
            <p:spPr>
              <a:xfrm>
                <a:off x="3010117" y="1338671"/>
                <a:ext cx="11484000" cy="814373"/>
              </a:xfr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A3E301-8FEE-B5E5-724E-CF49FDF63A83}"/>
                  </a:ext>
                </a:extLst>
              </p:cNvPr>
              <p:cNvSpPr txBox="1"/>
              <p:nvPr/>
            </p:nvSpPr>
            <p:spPr>
              <a:xfrm>
                <a:off x="6277910" y="2153044"/>
                <a:ext cx="5807946" cy="3459594"/>
              </a:xfrm>
              <a:prstGeom prst="rect">
                <a:avLst/>
              </a:prstGeom>
              <a:noFill/>
            </p:spPr>
            <p:txBody>
              <a:bodyPr wrap="square" lIns="0" tIns="0" rIns="0" bIns="0" rtlCol="0">
                <a:noAutofit/>
              </a:bodyPr>
              <a:lstStyle/>
              <a:p>
                <a:r>
                  <a:rPr lang="en-AU" sz="1800"/>
                  <a:t>Based on the graph </a:t>
                </a:r>
                <a14:m>
                  <m:oMath xmlns:m="http://schemas.openxmlformats.org/officeDocument/2006/math">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i="1">
                        <a:latin typeface="Cambria Math" panose="02040503050406030204" pitchFamily="18" charset="0"/>
                      </a:rPr>
                      <m:t>+3</m:t>
                    </m:r>
                    <m:r>
                      <a:rPr lang="en-AU" sz="1800" i="1">
                        <a:latin typeface="Cambria Math" panose="02040503050406030204" pitchFamily="18" charset="0"/>
                      </a:rPr>
                      <m:t>𝑥</m:t>
                    </m:r>
                    <m:r>
                      <a:rPr lang="en-AU" sz="1800" i="1">
                        <a:latin typeface="Cambria Math" panose="02040503050406030204" pitchFamily="18" charset="0"/>
                      </a:rPr>
                      <m:t>−4&lt;0</m:t>
                    </m:r>
                  </m:oMath>
                </a14:m>
                <a:r>
                  <a:rPr lang="en-AU" sz="1800"/>
                  <a:t> occurs when</a:t>
                </a:r>
              </a:p>
              <a:p>
                <a:pPr algn="l"/>
                <a:r>
                  <a:rPr lang="en-AU" sz="1800"/>
                  <a:t> </a:t>
                </a:r>
                <a14:m>
                  <m:oMath xmlns:m="http://schemas.openxmlformats.org/officeDocument/2006/math">
                    <m:r>
                      <a:rPr lang="en-AU" sz="1800" b="0" i="1" smtClean="0">
                        <a:latin typeface="Cambria Math" panose="02040503050406030204" pitchFamily="18" charset="0"/>
                      </a:rPr>
                      <m:t>−4&lt;</m:t>
                    </m:r>
                    <m:r>
                      <a:rPr lang="en-AU" sz="1800" b="0" i="1" smtClean="0">
                        <a:latin typeface="Cambria Math" panose="02040503050406030204" pitchFamily="18" charset="0"/>
                      </a:rPr>
                      <m:t>𝑥</m:t>
                    </m:r>
                    <m:r>
                      <a:rPr lang="en-AU" sz="1800" b="0" i="1" smtClean="0">
                        <a:latin typeface="Cambria Math" panose="02040503050406030204" pitchFamily="18" charset="0"/>
                      </a:rPr>
                      <m:t>&lt;1</m:t>
                    </m:r>
                  </m:oMath>
                </a14:m>
                <a:endParaRPr lang="en-AU" sz="1800"/>
              </a:p>
            </p:txBody>
          </p:sp>
        </mc:Choice>
        <mc:Fallback xmlns="">
          <p:sp>
            <p:nvSpPr>
              <p:cNvPr id="10" name="TextBox 9">
                <a:extLst>
                  <a:ext uri="{FF2B5EF4-FFF2-40B4-BE49-F238E27FC236}">
                    <a16:creationId xmlns:a16="http://schemas.microsoft.com/office/drawing/2014/main" id="{76A3E301-8FEE-B5E5-724E-CF49FDF63A83}"/>
                  </a:ext>
                </a:extLst>
              </p:cNvPr>
              <p:cNvSpPr txBox="1">
                <a:spLocks noRot="1" noChangeAspect="1" noMove="1" noResize="1" noEditPoints="1" noAdjustHandles="1" noChangeArrowheads="1" noChangeShapeType="1" noTextEdit="1"/>
              </p:cNvSpPr>
              <p:nvPr/>
            </p:nvSpPr>
            <p:spPr>
              <a:xfrm>
                <a:off x="6277910" y="2153044"/>
                <a:ext cx="5807946" cy="3459594"/>
              </a:xfrm>
              <a:prstGeom prst="rect">
                <a:avLst/>
              </a:prstGeom>
              <a:blipFill>
                <a:blip r:embed="rId6"/>
                <a:stretch>
                  <a:fillRect l="-2518" t="-228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386AFF54-65BD-5797-363A-6AD725ED913F}"/>
                  </a:ext>
                </a:extLst>
              </p:cNvPr>
              <p:cNvSpPr/>
              <p:nvPr/>
            </p:nvSpPr>
            <p:spPr>
              <a:xfrm>
                <a:off x="6277910" y="3429000"/>
                <a:ext cx="3537023" cy="15079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How would the solution change if the inequality sign was </a:t>
                </a:r>
                <a14:m>
                  <m:oMath xmlns:m="http://schemas.openxmlformats.org/officeDocument/2006/math">
                    <m:r>
                      <a:rPr lang="en-AU" b="0" i="1" smtClean="0">
                        <a:latin typeface="Cambria Math" panose="02040503050406030204" pitchFamily="18" charset="0"/>
                      </a:rPr>
                      <m:t>≤</m:t>
                    </m:r>
                  </m:oMath>
                </a14:m>
                <a:r>
                  <a:rPr lang="en-AU"/>
                  <a:t> ?</a:t>
                </a:r>
              </a:p>
            </p:txBody>
          </p:sp>
        </mc:Choice>
        <mc:Fallback xmlns="">
          <p:sp>
            <p:nvSpPr>
              <p:cNvPr id="12" name="Rectangle: Rounded Corners 11">
                <a:extLst>
                  <a:ext uri="{FF2B5EF4-FFF2-40B4-BE49-F238E27FC236}">
                    <a16:creationId xmlns:a16="http://schemas.microsoft.com/office/drawing/2014/main" id="{386AFF54-65BD-5797-363A-6AD725ED913F}"/>
                  </a:ext>
                </a:extLst>
              </p:cNvPr>
              <p:cNvSpPr>
                <a:spLocks noRot="1" noChangeAspect="1" noMove="1" noResize="1" noEditPoints="1" noAdjustHandles="1" noChangeArrowheads="1" noChangeShapeType="1" noTextEdit="1"/>
              </p:cNvSpPr>
              <p:nvPr/>
            </p:nvSpPr>
            <p:spPr>
              <a:xfrm>
                <a:off x="6277910" y="3429000"/>
                <a:ext cx="3537023" cy="1507973"/>
              </a:xfrm>
              <a:prstGeom prst="roundRect">
                <a:avLst/>
              </a:prstGeom>
              <a:blipFill>
                <a:blip r:embed="rId7"/>
                <a:stretch>
                  <a:fillRect r="-154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CF18BA81-2A1D-3686-0DB8-E7279478EFBF}"/>
                  </a:ext>
                  <a:ext uri="{C183D7F6-B498-43B3-948B-1728B52AA6E4}">
                    <adec:decorative xmlns:adec="http://schemas.microsoft.com/office/drawing/2017/decorative" val="1"/>
                  </a:ext>
                </a:extLst>
              </p:cNvPr>
              <p:cNvSpPr txBox="1">
                <a:spLocks/>
              </p:cNvSpPr>
              <p:nvPr/>
            </p:nvSpPr>
            <p:spPr>
              <a:xfrm>
                <a:off x="389563" y="1691679"/>
                <a:ext cx="10844493" cy="4793539"/>
              </a:xfrm>
              <a:prstGeom prst="rect">
                <a:avLst/>
              </a:prstGeom>
            </p:spPr>
            <p:txBody>
              <a:bodyPr vert="horz" wrap="square" lIns="0" tIns="0" rIns="0" bIns="0" numCol="2" spcCol="36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i="1">
                  <a:latin typeface="Cambria Math" panose="02040503050406030204" pitchFamily="18" charset="0"/>
                </a:endParaRPr>
              </a:p>
              <a:p>
                <a:endParaRPr lang="en-AU" i="1">
                  <a:latin typeface="Cambria Math" panose="02040503050406030204" pitchFamily="18" charset="0"/>
                </a:endParaRPr>
              </a:p>
              <a:p>
                <a:endParaRPr lang="en-AU" i="1">
                  <a:latin typeface="Cambria Math" panose="02040503050406030204" pitchFamily="18" charset="0"/>
                </a:endParaRPr>
              </a:p>
              <a:p>
                <a:endParaRPr lang="en-AU" i="1">
                  <a:latin typeface="Cambria Math" panose="02040503050406030204" pitchFamily="18" charset="0"/>
                </a:endParaRPr>
              </a:p>
              <a:p>
                <a:endParaRPr lang="en-AU" i="1">
                  <a:latin typeface="Cambria Math" panose="02040503050406030204" pitchFamily="18" charset="0"/>
                </a:endParaRPr>
              </a:p>
              <a:p>
                <a:endParaRPr lang="en-AU" i="1">
                  <a:latin typeface="Cambria Math" panose="02040503050406030204" pitchFamily="18" charset="0"/>
                </a:endParaRPr>
              </a:p>
              <a:p>
                <a:endParaRPr lang="en-AU" i="1">
                  <a:latin typeface="Cambria Math" panose="02040503050406030204" pitchFamily="18" charset="0"/>
                </a:endParaRPr>
              </a:p>
              <a:p>
                <a:endParaRPr lang="en-AU" b="0" i="1">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 </m:t>
                      </m:r>
                    </m:oMath>
                  </m:oMathPara>
                </a14:m>
                <a:endParaRPr lang="en-AU" b="0"/>
              </a:p>
              <a:p>
                <a:endParaRPr lang="en-AU"/>
              </a:p>
            </p:txBody>
          </p:sp>
        </mc:Choice>
        <mc:Fallback xmlns="">
          <p:sp>
            <p:nvSpPr>
              <p:cNvPr id="6" name="Text Placeholder 4">
                <a:extLst>
                  <a:ext uri="{FF2B5EF4-FFF2-40B4-BE49-F238E27FC236}">
                    <a16:creationId xmlns:a16="http://schemas.microsoft.com/office/drawing/2014/main" id="{CF18BA81-2A1D-3686-0DB8-E7279478EFBF}"/>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389563" y="1691679"/>
                <a:ext cx="10844493" cy="4793539"/>
              </a:xfrm>
              <a:prstGeom prst="rect">
                <a:avLst/>
              </a:prstGeom>
              <a:blipFill>
                <a:blip r:embed="rId4"/>
                <a:stretch>
                  <a:fillRect l="-1170" b="-12698"/>
                </a:stretch>
              </a:blipFill>
            </p:spPr>
            <p:txBody>
              <a:bodyPr/>
              <a:lstStyle/>
              <a:p>
                <a:r>
                  <a:rPr lang="en-AU">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C8F94CF2-6D70-48CE-9F9C-9A58583BE6ED}"/>
                  </a:ext>
                  <a:ext uri="{C183D7F6-B498-43B3-948B-1728B52AA6E4}">
                    <adec:decorative xmlns:adec="http://schemas.microsoft.com/office/drawing/2017/decorative" val="1"/>
                  </a:ext>
                </a:extLst>
              </p14:cNvPr>
              <p14:cNvContentPartPr/>
              <p14:nvPr/>
            </p14:nvContentPartPr>
            <p14:xfrm>
              <a:off x="1886055" y="3981060"/>
              <a:ext cx="743040" cy="2013120"/>
            </p14:xfrm>
          </p:contentPart>
        </mc:Choice>
        <mc:Fallback xmlns="">
          <p:pic>
            <p:nvPicPr>
              <p:cNvPr id="19" name="Ink 18">
                <a:extLst>
                  <a:ext uri="{FF2B5EF4-FFF2-40B4-BE49-F238E27FC236}">
                    <a16:creationId xmlns:a16="http://schemas.microsoft.com/office/drawing/2014/main" id="{C8F94CF2-6D70-48CE-9F9C-9A58583BE6ED}"/>
                  </a:ext>
                  <a:ext uri="{C183D7F6-B498-43B3-948B-1728B52AA6E4}">
                    <adec:decorative xmlns:adec="http://schemas.microsoft.com/office/drawing/2017/decorative" val="1"/>
                  </a:ext>
                </a:extLst>
              </p:cNvPr>
              <p:cNvPicPr/>
              <p:nvPr/>
            </p:nvPicPr>
            <p:blipFill>
              <a:blip r:embed="rId10"/>
              <a:stretch>
                <a:fillRect/>
              </a:stretch>
            </p:blipFill>
            <p:spPr>
              <a:xfrm>
                <a:off x="1814055" y="3837420"/>
                <a:ext cx="886680" cy="2300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Ink 19">
                <a:extLst>
                  <a:ext uri="{FF2B5EF4-FFF2-40B4-BE49-F238E27FC236}">
                    <a16:creationId xmlns:a16="http://schemas.microsoft.com/office/drawing/2014/main" id="{E560A6DE-443A-994E-4C50-355678E69DC4}"/>
                  </a:ext>
                  <a:ext uri="{C183D7F6-B498-43B3-948B-1728B52AA6E4}">
                    <adec:decorative xmlns:adec="http://schemas.microsoft.com/office/drawing/2017/decorative" val="1"/>
                  </a:ext>
                </a:extLst>
              </p14:cNvPr>
              <p14:cNvContentPartPr/>
              <p14:nvPr/>
            </p14:nvContentPartPr>
            <p14:xfrm>
              <a:off x="2666895" y="3989700"/>
              <a:ext cx="988920" cy="2032200"/>
            </p14:xfrm>
          </p:contentPart>
        </mc:Choice>
        <mc:Fallback xmlns="">
          <p:pic>
            <p:nvPicPr>
              <p:cNvPr id="20" name="Ink 19">
                <a:extLst>
                  <a:ext uri="{FF2B5EF4-FFF2-40B4-BE49-F238E27FC236}">
                    <a16:creationId xmlns:a16="http://schemas.microsoft.com/office/drawing/2014/main" id="{E560A6DE-443A-994E-4C50-355678E69DC4}"/>
                  </a:ext>
                  <a:ext uri="{C183D7F6-B498-43B3-948B-1728B52AA6E4}">
                    <adec:decorative xmlns:adec="http://schemas.microsoft.com/office/drawing/2017/decorative" val="1"/>
                  </a:ext>
                </a:extLst>
              </p:cNvPr>
              <p:cNvPicPr/>
              <p:nvPr/>
            </p:nvPicPr>
            <p:blipFill>
              <a:blip r:embed="rId12"/>
              <a:stretch>
                <a:fillRect/>
              </a:stretch>
            </p:blipFill>
            <p:spPr>
              <a:xfrm>
                <a:off x="2594895" y="3846060"/>
                <a:ext cx="1132560" cy="2319840"/>
              </a:xfrm>
              <a:prstGeom prst="rect">
                <a:avLst/>
              </a:prstGeom>
            </p:spPr>
          </p:pic>
        </mc:Fallback>
      </mc:AlternateContent>
      <p:sp>
        <p:nvSpPr>
          <p:cNvPr id="2" name="Slide Number Placeholder 1">
            <a:extLst>
              <a:ext uri="{FF2B5EF4-FFF2-40B4-BE49-F238E27FC236}">
                <a16:creationId xmlns:a16="http://schemas.microsoft.com/office/drawing/2014/main" id="{77F47DAE-420A-3C92-3C17-76C0B17D22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94695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DE1BF-2ABD-AB69-3320-2B5B13D6D7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005E8A-3D83-ACEA-5A4B-F16E69FF07A5}"/>
              </a:ext>
            </a:extLst>
          </p:cNvPr>
          <p:cNvSpPr>
            <a:spLocks noGrp="1"/>
          </p:cNvSpPr>
          <p:nvPr>
            <p:ph type="title"/>
          </p:nvPr>
        </p:nvSpPr>
        <p:spPr/>
        <p:txBody>
          <a:bodyPr/>
          <a:lstStyle/>
          <a:p>
            <a:r>
              <a:rPr lang="en-AU"/>
              <a:t>Solving a quadratic inequality graphically (3)</a:t>
            </a:r>
          </a:p>
        </p:txBody>
      </p:sp>
      <p:sp>
        <p:nvSpPr>
          <p:cNvPr id="4" name="Text Placeholder 3">
            <a:extLst>
              <a:ext uri="{FF2B5EF4-FFF2-40B4-BE49-F238E27FC236}">
                <a16:creationId xmlns:a16="http://schemas.microsoft.com/office/drawing/2014/main" id="{5E76F84E-6F9C-3581-631C-887E220BD44B}"/>
              </a:ext>
            </a:extLst>
          </p:cNvPr>
          <p:cNvSpPr>
            <a:spLocks noGrp="1"/>
          </p:cNvSpPr>
          <p:nvPr>
            <p:ph type="body" sz="quarter" idx="18"/>
          </p:nvPr>
        </p:nvSpPr>
        <p:spPr/>
        <p:txBody>
          <a:bodyPr/>
          <a:lstStyle/>
          <a:p>
            <a:r>
              <a:rPr lang="en-AU"/>
              <a:t>Worked example 2</a:t>
            </a:r>
          </a:p>
        </p:txBody>
      </p:sp>
      <p:pic>
        <p:nvPicPr>
          <p:cNvPr id="14" name="Picture 13" descr="The graph of y=-(x+2)(x+5).">
            <a:extLst>
              <a:ext uri="{FF2B5EF4-FFF2-40B4-BE49-F238E27FC236}">
                <a16:creationId xmlns:a16="http://schemas.microsoft.com/office/drawing/2014/main" id="{13F756AA-F163-69E2-2FA0-7AE3F0C98FC9}"/>
              </a:ext>
            </a:extLst>
          </p:cNvPr>
          <p:cNvPicPr>
            <a:picLocks noChangeAspect="1"/>
          </p:cNvPicPr>
          <p:nvPr/>
        </p:nvPicPr>
        <p:blipFill>
          <a:blip r:embed="rId2"/>
          <a:stretch>
            <a:fillRect/>
          </a:stretch>
        </p:blipFill>
        <p:spPr>
          <a:xfrm>
            <a:off x="1204981" y="1407871"/>
            <a:ext cx="3322644" cy="5090129"/>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5F98E88-D517-ACB6-291D-E95F0BC9B393}"/>
                  </a:ext>
                </a:extLst>
              </p:cNvPr>
              <p:cNvSpPr>
                <a:spLocks noGrp="1"/>
              </p:cNvSpPr>
              <p:nvPr>
                <p:ph type="body" sz="quarter" idx="17"/>
              </p:nvPr>
            </p:nvSpPr>
            <p:spPr>
              <a:xfrm>
                <a:off x="4158241" y="1378604"/>
                <a:ext cx="9253921" cy="814373"/>
              </a:xfrm>
            </p:spPr>
            <p:txBody>
              <a:bodyPr/>
              <a:lstStyle/>
              <a:p>
                <a:pPr algn="ctr"/>
                <a:r>
                  <a:rPr lang="en-AU" dirty="0"/>
                  <a:t>Graph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+5</m:t>
                        </m:r>
                      </m:e>
                    </m:d>
                  </m:oMath>
                </a14:m>
                <a:r>
                  <a:rPr lang="en-AU" dirty="0"/>
                  <a:t> to solve </a:t>
                </a:r>
                <a14:m>
                  <m:oMath xmlns:m="http://schemas.openxmlformats.org/officeDocument/2006/math">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+2</m:t>
                        </m:r>
                      </m:e>
                    </m:d>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+5</m:t>
                        </m:r>
                      </m:e>
                    </m:d>
                    <m:r>
                      <a:rPr lang="en-AU" i="1">
                        <a:latin typeface="Cambria Math" panose="02040503050406030204" pitchFamily="18" charset="0"/>
                      </a:rPr>
                      <m:t>≤0</m:t>
                    </m:r>
                  </m:oMath>
                </a14:m>
                <a:r>
                  <a:rPr lang="en-AU" dirty="0"/>
                  <a:t>.</a:t>
                </a:r>
              </a:p>
            </p:txBody>
          </p:sp>
        </mc:Choice>
        <mc:Fallback xmlns="">
          <p:sp>
            <p:nvSpPr>
              <p:cNvPr id="5" name="Text Placeholder 4">
                <a:extLst>
                  <a:ext uri="{FF2B5EF4-FFF2-40B4-BE49-F238E27FC236}">
                    <a16:creationId xmlns:a16="http://schemas.microsoft.com/office/drawing/2014/main" id="{E5F98E88-D517-ACB6-291D-E95F0BC9B393}"/>
                  </a:ext>
                </a:extLst>
              </p:cNvPr>
              <p:cNvSpPr>
                <a:spLocks noGrp="1" noRot="1" noChangeAspect="1" noMove="1" noResize="1" noEditPoints="1" noAdjustHandles="1" noChangeArrowheads="1" noChangeShapeType="1" noTextEdit="1"/>
              </p:cNvSpPr>
              <p:nvPr>
                <p:ph type="body" sz="quarter" idx="17"/>
              </p:nvPr>
            </p:nvSpPr>
            <p:spPr>
              <a:xfrm>
                <a:off x="4158241" y="1378604"/>
                <a:ext cx="9253921" cy="814373"/>
              </a:xfr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2FB66A7-CFDF-43B7-9E8C-5639F5487EA7}"/>
                  </a:ext>
                </a:extLst>
              </p:cNvPr>
              <p:cNvSpPr txBox="1"/>
              <p:nvPr/>
            </p:nvSpPr>
            <p:spPr>
              <a:xfrm>
                <a:off x="6281894" y="2137690"/>
                <a:ext cx="5807946" cy="3459594"/>
              </a:xfrm>
              <a:prstGeom prst="rect">
                <a:avLst/>
              </a:prstGeom>
              <a:noFill/>
            </p:spPr>
            <p:txBody>
              <a:bodyPr wrap="square" lIns="0" tIns="0" rIns="0" bIns="0" rtlCol="0">
                <a:noAutofit/>
              </a:bodyPr>
              <a:lstStyle/>
              <a:p>
                <a:r>
                  <a:rPr lang="en-AU" sz="1800"/>
                  <a:t>Based on the graph </a:t>
                </a:r>
                <a14:m>
                  <m:oMath xmlns:m="http://schemas.openxmlformats.org/officeDocument/2006/math">
                    <m:r>
                      <a:rPr lang="en-AU" sz="1800" i="1">
                        <a:latin typeface="Cambria Math" panose="02040503050406030204" pitchFamily="18" charset="0"/>
                      </a:rPr>
                      <m:t>−</m:t>
                    </m:r>
                    <m:d>
                      <m:dPr>
                        <m:ctrlPr>
                          <a:rPr lang="en-AU" sz="1800" i="1">
                            <a:latin typeface="Cambria Math" panose="02040503050406030204" pitchFamily="18" charset="0"/>
                          </a:rPr>
                        </m:ctrlPr>
                      </m:dPr>
                      <m:e>
                        <m:r>
                          <a:rPr lang="en-AU" sz="1800" i="1">
                            <a:latin typeface="Cambria Math" panose="02040503050406030204" pitchFamily="18" charset="0"/>
                          </a:rPr>
                          <m:t>𝑥</m:t>
                        </m:r>
                        <m:r>
                          <a:rPr lang="en-AU" sz="1800" i="1">
                            <a:latin typeface="Cambria Math" panose="02040503050406030204" pitchFamily="18" charset="0"/>
                          </a:rPr>
                          <m:t>+2</m:t>
                        </m:r>
                      </m:e>
                    </m:d>
                    <m:d>
                      <m:dPr>
                        <m:ctrlPr>
                          <a:rPr lang="en-AU" sz="1800" i="1">
                            <a:latin typeface="Cambria Math" panose="02040503050406030204" pitchFamily="18" charset="0"/>
                          </a:rPr>
                        </m:ctrlPr>
                      </m:dPr>
                      <m:e>
                        <m:r>
                          <a:rPr lang="en-AU" sz="1800" i="1">
                            <a:latin typeface="Cambria Math" panose="02040503050406030204" pitchFamily="18" charset="0"/>
                          </a:rPr>
                          <m:t>𝑥</m:t>
                        </m:r>
                        <m:r>
                          <a:rPr lang="en-AU" sz="1800" i="1">
                            <a:latin typeface="Cambria Math" panose="02040503050406030204" pitchFamily="18" charset="0"/>
                          </a:rPr>
                          <m:t>+5</m:t>
                        </m:r>
                      </m:e>
                    </m:d>
                    <m:r>
                      <a:rPr lang="en-AU" sz="1800" b="0" i="1" smtClean="0">
                        <a:latin typeface="Cambria Math" panose="02040503050406030204" pitchFamily="18" charset="0"/>
                      </a:rPr>
                      <m:t>≤</m:t>
                    </m:r>
                    <m:r>
                      <a:rPr lang="en-AU" sz="1800" i="1">
                        <a:latin typeface="Cambria Math" panose="02040503050406030204" pitchFamily="18" charset="0"/>
                      </a:rPr>
                      <m:t>0 </m:t>
                    </m:r>
                  </m:oMath>
                </a14:m>
                <a:r>
                  <a:rPr lang="en-AU" sz="1800"/>
                  <a:t>occurs when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≤−5</m:t>
                    </m:r>
                  </m:oMath>
                </a14:m>
                <a:r>
                  <a:rPr lang="en-AU" sz="1800"/>
                  <a:t> and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≥−2</m:t>
                    </m:r>
                  </m:oMath>
                </a14:m>
                <a:endParaRPr lang="en-AU" sz="1800"/>
              </a:p>
            </p:txBody>
          </p:sp>
        </mc:Choice>
        <mc:Fallback xmlns="">
          <p:sp>
            <p:nvSpPr>
              <p:cNvPr id="10" name="TextBox 9">
                <a:extLst>
                  <a:ext uri="{FF2B5EF4-FFF2-40B4-BE49-F238E27FC236}">
                    <a16:creationId xmlns:a16="http://schemas.microsoft.com/office/drawing/2014/main" id="{22FB66A7-CFDF-43B7-9E8C-5639F5487EA7}"/>
                  </a:ext>
                </a:extLst>
              </p:cNvPr>
              <p:cNvSpPr txBox="1">
                <a:spLocks noRot="1" noChangeAspect="1" noMove="1" noResize="1" noEditPoints="1" noAdjustHandles="1" noChangeArrowheads="1" noChangeShapeType="1" noTextEdit="1"/>
              </p:cNvSpPr>
              <p:nvPr/>
            </p:nvSpPr>
            <p:spPr>
              <a:xfrm>
                <a:off x="6281894" y="2137690"/>
                <a:ext cx="5807946" cy="3459594"/>
              </a:xfrm>
              <a:prstGeom prst="rect">
                <a:avLst/>
              </a:prstGeom>
              <a:blipFill>
                <a:blip r:embed="rId6"/>
                <a:stretch>
                  <a:fillRect l="-2413" t="-2293"/>
                </a:stretch>
              </a:blipFill>
            </p:spPr>
            <p:txBody>
              <a:bodyPr/>
              <a:lstStyle/>
              <a:p>
                <a:r>
                  <a:rPr lang="en-AU">
                    <a:noFill/>
                  </a:rPr>
                  <a:t> </a:t>
                </a:r>
              </a:p>
            </p:txBody>
          </p:sp>
        </mc:Fallback>
      </mc:AlternateContent>
      <p:sp>
        <p:nvSpPr>
          <p:cNvPr id="12" name="Rectangle: Rounded Corners 11">
            <a:extLst>
              <a:ext uri="{FF2B5EF4-FFF2-40B4-BE49-F238E27FC236}">
                <a16:creationId xmlns:a16="http://schemas.microsoft.com/office/drawing/2014/main" id="{BB019506-A971-CE15-A4E4-1733C5E23D98}"/>
              </a:ext>
            </a:extLst>
          </p:cNvPr>
          <p:cNvSpPr/>
          <p:nvPr/>
        </p:nvSpPr>
        <p:spPr>
          <a:xfrm>
            <a:off x="6096000" y="3029008"/>
            <a:ext cx="3537023" cy="15079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How would the solution change if we removed the negative from the quadratic?</a:t>
            </a:r>
          </a:p>
        </p:txBody>
      </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56902136-5EAE-C635-BBB0-6D9B7A70FDB1}"/>
                  </a:ext>
                  <a:ext uri="{C183D7F6-B498-43B3-948B-1728B52AA6E4}">
                    <adec:decorative xmlns:adec="http://schemas.microsoft.com/office/drawing/2017/decorative" val="1"/>
                  </a:ext>
                </a:extLst>
              </p:cNvPr>
              <p:cNvSpPr txBox="1">
                <a:spLocks/>
              </p:cNvSpPr>
              <p:nvPr/>
            </p:nvSpPr>
            <p:spPr>
              <a:xfrm>
                <a:off x="389563" y="1691679"/>
                <a:ext cx="10844493" cy="4793539"/>
              </a:xfrm>
              <a:prstGeom prst="rect">
                <a:avLst/>
              </a:prstGeom>
            </p:spPr>
            <p:txBody>
              <a:bodyPr vert="horz" wrap="square" lIns="0" tIns="0" rIns="0" bIns="0" numCol="2" spcCol="36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i="1">
                  <a:latin typeface="Cambria Math" panose="02040503050406030204" pitchFamily="18" charset="0"/>
                </a:endParaRPr>
              </a:p>
              <a:p>
                <a:endParaRPr lang="en-AU" i="1">
                  <a:latin typeface="Cambria Math" panose="02040503050406030204" pitchFamily="18" charset="0"/>
                </a:endParaRPr>
              </a:p>
              <a:p>
                <a:endParaRPr lang="en-AU" i="1">
                  <a:latin typeface="Cambria Math" panose="02040503050406030204" pitchFamily="18" charset="0"/>
                </a:endParaRPr>
              </a:p>
              <a:p>
                <a:endParaRPr lang="en-AU" i="1">
                  <a:latin typeface="Cambria Math" panose="02040503050406030204" pitchFamily="18" charset="0"/>
                </a:endParaRPr>
              </a:p>
              <a:p>
                <a:endParaRPr lang="en-AU" i="1">
                  <a:latin typeface="Cambria Math" panose="02040503050406030204" pitchFamily="18" charset="0"/>
                </a:endParaRPr>
              </a:p>
              <a:p>
                <a:endParaRPr lang="en-AU" i="1">
                  <a:latin typeface="Cambria Math" panose="02040503050406030204" pitchFamily="18" charset="0"/>
                </a:endParaRPr>
              </a:p>
              <a:p>
                <a:endParaRPr lang="en-AU" i="1">
                  <a:latin typeface="Cambria Math" panose="02040503050406030204" pitchFamily="18" charset="0"/>
                </a:endParaRPr>
              </a:p>
              <a:p>
                <a:endParaRPr lang="en-AU" b="0" i="1">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 </m:t>
                      </m:r>
                    </m:oMath>
                  </m:oMathPara>
                </a14:m>
                <a:endParaRPr lang="en-AU" b="0"/>
              </a:p>
              <a:p>
                <a:endParaRPr lang="en-AU"/>
              </a:p>
            </p:txBody>
          </p:sp>
        </mc:Choice>
        <mc:Fallback xmlns="">
          <p:sp>
            <p:nvSpPr>
              <p:cNvPr id="6" name="Text Placeholder 4">
                <a:extLst>
                  <a:ext uri="{FF2B5EF4-FFF2-40B4-BE49-F238E27FC236}">
                    <a16:creationId xmlns:a16="http://schemas.microsoft.com/office/drawing/2014/main" id="{56902136-5EAE-C635-BBB0-6D9B7A70FDB1}"/>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389563" y="1691679"/>
                <a:ext cx="10844493" cy="4793539"/>
              </a:xfrm>
              <a:prstGeom prst="rect">
                <a:avLst/>
              </a:prstGeom>
              <a:blipFill>
                <a:blip r:embed="rId4"/>
                <a:stretch>
                  <a:fillRect l="-1170" b="-12698"/>
                </a:stretch>
              </a:blipFill>
            </p:spPr>
            <p:txBody>
              <a:bodyPr/>
              <a:lstStyle/>
              <a:p>
                <a:r>
                  <a:rPr lang="en-AU">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B7DDF06D-0DEE-F10F-2BE4-816672EED618}"/>
                  </a:ext>
                  <a:ext uri="{C183D7F6-B498-43B3-948B-1728B52AA6E4}">
                    <adec:decorative xmlns:adec="http://schemas.microsoft.com/office/drawing/2017/decorative" val="1"/>
                  </a:ext>
                </a:extLst>
              </p14:cNvPr>
              <p14:cNvContentPartPr/>
              <p14:nvPr/>
            </p14:nvContentPartPr>
            <p14:xfrm>
              <a:off x="2199990" y="2514420"/>
              <a:ext cx="665640" cy="429480"/>
            </p14:xfrm>
          </p:contentPart>
        </mc:Choice>
        <mc:Fallback xmlns="">
          <p:pic>
            <p:nvPicPr>
              <p:cNvPr id="16" name="Ink 15">
                <a:extLst>
                  <a:ext uri="{FF2B5EF4-FFF2-40B4-BE49-F238E27FC236}">
                    <a16:creationId xmlns:a16="http://schemas.microsoft.com/office/drawing/2014/main" id="{B7DDF06D-0DEE-F10F-2BE4-816672EED618}"/>
                  </a:ext>
                  <a:ext uri="{C183D7F6-B498-43B3-948B-1728B52AA6E4}">
                    <adec:decorative xmlns:adec="http://schemas.microsoft.com/office/drawing/2017/decorative" val="1"/>
                  </a:ext>
                </a:extLst>
              </p:cNvPr>
              <p:cNvPicPr/>
              <p:nvPr/>
            </p:nvPicPr>
            <p:blipFill>
              <a:blip r:embed="rId9"/>
              <a:stretch>
                <a:fillRect/>
              </a:stretch>
            </p:blipFill>
            <p:spPr>
              <a:xfrm>
                <a:off x="2145990" y="2406420"/>
                <a:ext cx="773280"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152BD2DA-2BB7-58FD-7450-AB2A5E416FD2}"/>
                  </a:ext>
                  <a:ext uri="{C183D7F6-B498-43B3-948B-1728B52AA6E4}">
                    <adec:decorative xmlns:adec="http://schemas.microsoft.com/office/drawing/2017/decorative" val="1"/>
                  </a:ext>
                </a:extLst>
              </p14:cNvPr>
              <p14:cNvContentPartPr/>
              <p14:nvPr/>
            </p14:nvContentPartPr>
            <p14:xfrm>
              <a:off x="2148510" y="2847420"/>
              <a:ext cx="71280" cy="100800"/>
            </p14:xfrm>
          </p:contentPart>
        </mc:Choice>
        <mc:Fallback xmlns="">
          <p:pic>
            <p:nvPicPr>
              <p:cNvPr id="17" name="Ink 16">
                <a:extLst>
                  <a:ext uri="{FF2B5EF4-FFF2-40B4-BE49-F238E27FC236}">
                    <a16:creationId xmlns:a16="http://schemas.microsoft.com/office/drawing/2014/main" id="{152BD2DA-2BB7-58FD-7450-AB2A5E416FD2}"/>
                  </a:ext>
                  <a:ext uri="{C183D7F6-B498-43B3-948B-1728B52AA6E4}">
                    <adec:decorative xmlns:adec="http://schemas.microsoft.com/office/drawing/2017/decorative" val="1"/>
                  </a:ext>
                </a:extLst>
              </p:cNvPr>
              <p:cNvPicPr/>
              <p:nvPr/>
            </p:nvPicPr>
            <p:blipFill>
              <a:blip r:embed="rId11"/>
              <a:stretch>
                <a:fillRect/>
              </a:stretch>
            </p:blipFill>
            <p:spPr>
              <a:xfrm>
                <a:off x="2094510" y="2739780"/>
                <a:ext cx="178920" cy="316440"/>
              </a:xfrm>
              <a:prstGeom prst="rect">
                <a:avLst/>
              </a:prstGeom>
            </p:spPr>
          </p:pic>
        </mc:Fallback>
      </mc:AlternateContent>
      <p:sp>
        <p:nvSpPr>
          <p:cNvPr id="2" name="Slide Number Placeholder 1">
            <a:extLst>
              <a:ext uri="{FF2B5EF4-FFF2-40B4-BE49-F238E27FC236}">
                <a16:creationId xmlns:a16="http://schemas.microsoft.com/office/drawing/2014/main" id="{576B07D4-395C-A91A-174F-2CD5F09CA1B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45589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EF92B-D50E-1551-E89C-7F25C9884D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E233A3-A00E-0329-FFBF-AC2F4E96394F}"/>
              </a:ext>
            </a:extLst>
          </p:cNvPr>
          <p:cNvSpPr>
            <a:spLocks noGrp="1"/>
          </p:cNvSpPr>
          <p:nvPr>
            <p:ph type="title"/>
          </p:nvPr>
        </p:nvSpPr>
        <p:spPr/>
        <p:txBody>
          <a:bodyPr/>
          <a:lstStyle/>
          <a:p>
            <a:r>
              <a:rPr lang="en-AU" dirty="0"/>
              <a:t>Solving a quadratic inequality graphically (4)</a:t>
            </a:r>
          </a:p>
        </p:txBody>
      </p:sp>
      <p:sp>
        <p:nvSpPr>
          <p:cNvPr id="4" name="Text Placeholder 3">
            <a:extLst>
              <a:ext uri="{FF2B5EF4-FFF2-40B4-BE49-F238E27FC236}">
                <a16:creationId xmlns:a16="http://schemas.microsoft.com/office/drawing/2014/main" id="{FAC8006F-D20C-FEF2-5AC5-5287DB18697E}"/>
              </a:ext>
            </a:extLst>
          </p:cNvPr>
          <p:cNvSpPr>
            <a:spLocks noGrp="1"/>
          </p:cNvSpPr>
          <p:nvPr>
            <p:ph type="body" sz="quarter" idx="18"/>
          </p:nvPr>
        </p:nvSpPr>
        <p:spPr/>
        <p:txBody>
          <a:bodyPr/>
          <a:lstStyle/>
          <a:p>
            <a:r>
              <a:rPr lang="en-AU" dirty="0"/>
              <a:t>Your turn – question 2</a:t>
            </a:r>
          </a:p>
        </p:txBody>
      </p:sp>
      <p:pic>
        <p:nvPicPr>
          <p:cNvPr id="12" name="Picture 11" descr="The graph of y=-(x+1)(x-3).">
            <a:extLst>
              <a:ext uri="{FF2B5EF4-FFF2-40B4-BE49-F238E27FC236}">
                <a16:creationId xmlns:a16="http://schemas.microsoft.com/office/drawing/2014/main" id="{5991C32B-00B2-38B8-B5B1-EC2A131CFC62}"/>
              </a:ext>
            </a:extLst>
          </p:cNvPr>
          <p:cNvPicPr>
            <a:picLocks noChangeAspect="1"/>
          </p:cNvPicPr>
          <p:nvPr/>
        </p:nvPicPr>
        <p:blipFill>
          <a:blip r:embed="rId2"/>
          <a:stretch>
            <a:fillRect/>
          </a:stretch>
        </p:blipFill>
        <p:spPr>
          <a:xfrm>
            <a:off x="485775" y="1535596"/>
            <a:ext cx="4751526" cy="4949622"/>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5A7AABB-9DF2-836B-5BD5-2D5AA33C8280}"/>
                  </a:ext>
                </a:extLst>
              </p:cNvPr>
              <p:cNvSpPr>
                <a:spLocks noGrp="1"/>
              </p:cNvSpPr>
              <p:nvPr>
                <p:ph type="body" sz="quarter" idx="17"/>
              </p:nvPr>
            </p:nvSpPr>
            <p:spPr>
              <a:xfrm>
                <a:off x="5107294" y="1568144"/>
                <a:ext cx="7302744" cy="814373"/>
              </a:xfrm>
            </p:spPr>
            <p:txBody>
              <a:bodyPr/>
              <a:lstStyle/>
              <a:p>
                <a:pPr algn="ctr"/>
                <a:r>
                  <a:rPr lang="en-AU" dirty="0"/>
                  <a:t>Graph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oMath>
                </a14:m>
                <a:r>
                  <a:rPr lang="en-AU" dirty="0"/>
                  <a:t> to solve </a:t>
                </a:r>
                <a14:m>
                  <m:oMath xmlns:m="http://schemas.openxmlformats.org/officeDocument/2006/math">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−3</m:t>
                        </m:r>
                      </m:e>
                    </m:d>
                    <m:r>
                      <a:rPr lang="en-AU" i="1">
                        <a:latin typeface="Cambria Math" panose="02040503050406030204" pitchFamily="18" charset="0"/>
                      </a:rPr>
                      <m:t>≤0</m:t>
                    </m:r>
                    <m:r>
                      <a:rPr lang="en-AU" b="0" i="1" smtClean="0">
                        <a:latin typeface="Cambria Math" panose="02040503050406030204" pitchFamily="18" charset="0"/>
                      </a:rPr>
                      <m:t>.</m:t>
                    </m:r>
                  </m:oMath>
                </a14:m>
                <a:r>
                  <a:rPr lang="en-AU" dirty="0"/>
                  <a:t> </a:t>
                </a:r>
              </a:p>
            </p:txBody>
          </p:sp>
        </mc:Choice>
        <mc:Fallback xmlns="">
          <p:sp>
            <p:nvSpPr>
              <p:cNvPr id="5" name="Text Placeholder 4">
                <a:extLst>
                  <a:ext uri="{FF2B5EF4-FFF2-40B4-BE49-F238E27FC236}">
                    <a16:creationId xmlns:a16="http://schemas.microsoft.com/office/drawing/2014/main" id="{B5A7AABB-9DF2-836B-5BD5-2D5AA33C8280}"/>
                  </a:ext>
                </a:extLst>
              </p:cNvPr>
              <p:cNvSpPr>
                <a:spLocks noGrp="1" noRot="1" noChangeAspect="1" noMove="1" noResize="1" noEditPoints="1" noAdjustHandles="1" noChangeArrowheads="1" noChangeShapeType="1" noTextEdit="1"/>
              </p:cNvSpPr>
              <p:nvPr>
                <p:ph type="body" sz="quarter" idx="17"/>
              </p:nvPr>
            </p:nvSpPr>
            <p:spPr>
              <a:xfrm>
                <a:off x="5107294" y="1568144"/>
                <a:ext cx="7302744" cy="814373"/>
              </a:xfr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CA15FF0-1040-EFC9-8CC7-F0DE8787328B}"/>
                  </a:ext>
                </a:extLst>
              </p:cNvPr>
              <p:cNvSpPr txBox="1"/>
              <p:nvPr/>
            </p:nvSpPr>
            <p:spPr>
              <a:xfrm>
                <a:off x="6585019" y="2456307"/>
                <a:ext cx="5606981" cy="3459594"/>
              </a:xfrm>
              <a:prstGeom prst="rect">
                <a:avLst/>
              </a:prstGeom>
              <a:noFill/>
            </p:spPr>
            <p:txBody>
              <a:bodyPr wrap="square" lIns="0" tIns="0" rIns="0" bIns="0" rtlCol="0">
                <a:noAutofit/>
              </a:bodyPr>
              <a:lstStyle/>
              <a:p>
                <a:r>
                  <a:rPr lang="en-AU" sz="1800" dirty="0"/>
                  <a:t>Based on the graph</a:t>
                </a:r>
                <a14:m>
                  <m:oMath xmlns:m="http://schemas.openxmlformats.org/officeDocument/2006/math">
                    <m:r>
                      <a:rPr lang="en-AU" sz="1800" i="1">
                        <a:latin typeface="Cambria Math" panose="02040503050406030204" pitchFamily="18" charset="0"/>
                      </a:rPr>
                      <m:t>−</m:t>
                    </m:r>
                    <m:d>
                      <m:dPr>
                        <m:ctrlPr>
                          <a:rPr lang="en-AU" sz="1800" i="1">
                            <a:latin typeface="Cambria Math" panose="02040503050406030204" pitchFamily="18" charset="0"/>
                          </a:rPr>
                        </m:ctrlPr>
                      </m:dPr>
                      <m:e>
                        <m:r>
                          <a:rPr lang="en-AU" sz="1800" i="1">
                            <a:latin typeface="Cambria Math" panose="02040503050406030204" pitchFamily="18" charset="0"/>
                          </a:rPr>
                          <m:t>𝑥</m:t>
                        </m:r>
                        <m:r>
                          <a:rPr lang="en-AU" sz="1800" i="1">
                            <a:latin typeface="Cambria Math" panose="02040503050406030204" pitchFamily="18" charset="0"/>
                          </a:rPr>
                          <m:t>+1</m:t>
                        </m:r>
                      </m:e>
                    </m:d>
                    <m:d>
                      <m:dPr>
                        <m:ctrlPr>
                          <a:rPr lang="en-AU" sz="1800" i="1">
                            <a:latin typeface="Cambria Math" panose="02040503050406030204" pitchFamily="18" charset="0"/>
                          </a:rPr>
                        </m:ctrlPr>
                      </m:dPr>
                      <m:e>
                        <m:r>
                          <a:rPr lang="en-AU" sz="1800" i="1">
                            <a:latin typeface="Cambria Math" panose="02040503050406030204" pitchFamily="18" charset="0"/>
                          </a:rPr>
                          <m:t>𝑥</m:t>
                        </m:r>
                        <m:r>
                          <a:rPr lang="en-AU" sz="1800" i="1">
                            <a:latin typeface="Cambria Math" panose="02040503050406030204" pitchFamily="18" charset="0"/>
                          </a:rPr>
                          <m:t>−3</m:t>
                        </m:r>
                      </m:e>
                    </m:d>
                    <m:r>
                      <a:rPr lang="en-AU" sz="1800" i="1">
                        <a:latin typeface="Cambria Math" panose="02040503050406030204" pitchFamily="18" charset="0"/>
                      </a:rPr>
                      <m:t>≤0</m:t>
                    </m:r>
                  </m:oMath>
                </a14:m>
                <a:r>
                  <a:rPr lang="en-AU" sz="1800" dirty="0"/>
                  <a:t> occurs when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≤−1</m:t>
                    </m:r>
                  </m:oMath>
                </a14:m>
                <a:r>
                  <a:rPr lang="en-AU" sz="1800" dirty="0"/>
                  <a:t> and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≥3</m:t>
                    </m:r>
                  </m:oMath>
                </a14:m>
                <a:endParaRPr lang="en-AU" sz="1800" dirty="0"/>
              </a:p>
            </p:txBody>
          </p:sp>
        </mc:Choice>
        <mc:Fallback xmlns="">
          <p:sp>
            <p:nvSpPr>
              <p:cNvPr id="10" name="TextBox 9">
                <a:extLst>
                  <a:ext uri="{FF2B5EF4-FFF2-40B4-BE49-F238E27FC236}">
                    <a16:creationId xmlns:a16="http://schemas.microsoft.com/office/drawing/2014/main" id="{FCA15FF0-1040-EFC9-8CC7-F0DE8787328B}"/>
                  </a:ext>
                </a:extLst>
              </p:cNvPr>
              <p:cNvSpPr txBox="1">
                <a:spLocks noRot="1" noChangeAspect="1" noMove="1" noResize="1" noEditPoints="1" noAdjustHandles="1" noChangeArrowheads="1" noChangeShapeType="1" noTextEdit="1"/>
              </p:cNvSpPr>
              <p:nvPr/>
            </p:nvSpPr>
            <p:spPr>
              <a:xfrm>
                <a:off x="6585019" y="2456307"/>
                <a:ext cx="5606981" cy="3459594"/>
              </a:xfrm>
              <a:prstGeom prst="rect">
                <a:avLst/>
              </a:prstGeom>
              <a:blipFill>
                <a:blip r:embed="rId5"/>
                <a:stretch>
                  <a:fillRect l="-2500" t="-229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A0782514-7BA0-17AF-72E2-F86D37A8798C}"/>
                  </a:ext>
                  <a:ext uri="{C183D7F6-B498-43B3-948B-1728B52AA6E4}">
                    <adec:decorative xmlns:adec="http://schemas.microsoft.com/office/drawing/2017/decorative" val="1"/>
                  </a:ext>
                </a:extLst>
              </p:cNvPr>
              <p:cNvSpPr txBox="1">
                <a:spLocks/>
              </p:cNvSpPr>
              <p:nvPr/>
            </p:nvSpPr>
            <p:spPr>
              <a:xfrm>
                <a:off x="389563" y="1691679"/>
                <a:ext cx="10844493" cy="4793539"/>
              </a:xfrm>
              <a:prstGeom prst="rect">
                <a:avLst/>
              </a:prstGeom>
            </p:spPr>
            <p:txBody>
              <a:bodyPr vert="horz" wrap="square" lIns="0" tIns="0" rIns="0" bIns="0" numCol="2" spcCol="36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i="1">
                  <a:latin typeface="Cambria Math" panose="02040503050406030204" pitchFamily="18" charset="0"/>
                </a:endParaRPr>
              </a:p>
              <a:p>
                <a:endParaRPr lang="en-AU" i="1">
                  <a:latin typeface="Cambria Math" panose="02040503050406030204" pitchFamily="18" charset="0"/>
                </a:endParaRPr>
              </a:p>
              <a:p>
                <a:endParaRPr lang="en-AU" i="1">
                  <a:latin typeface="Cambria Math" panose="02040503050406030204" pitchFamily="18" charset="0"/>
                </a:endParaRPr>
              </a:p>
              <a:p>
                <a:endParaRPr lang="en-AU" i="1">
                  <a:latin typeface="Cambria Math" panose="02040503050406030204" pitchFamily="18" charset="0"/>
                </a:endParaRPr>
              </a:p>
              <a:p>
                <a:endParaRPr lang="en-AU" i="1">
                  <a:latin typeface="Cambria Math" panose="02040503050406030204" pitchFamily="18" charset="0"/>
                </a:endParaRPr>
              </a:p>
              <a:p>
                <a:endParaRPr lang="en-AU" i="1">
                  <a:latin typeface="Cambria Math" panose="02040503050406030204" pitchFamily="18" charset="0"/>
                </a:endParaRPr>
              </a:p>
              <a:p>
                <a:endParaRPr lang="en-AU" i="1">
                  <a:latin typeface="Cambria Math" panose="02040503050406030204" pitchFamily="18" charset="0"/>
                </a:endParaRPr>
              </a:p>
              <a:p>
                <a:endParaRPr lang="en-AU" b="0" i="1">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 </m:t>
                      </m:r>
                    </m:oMath>
                  </m:oMathPara>
                </a14:m>
                <a:endParaRPr lang="en-AU" b="0"/>
              </a:p>
              <a:p>
                <a:endParaRPr lang="en-AU"/>
              </a:p>
            </p:txBody>
          </p:sp>
        </mc:Choice>
        <mc:Fallback xmlns="">
          <p:sp>
            <p:nvSpPr>
              <p:cNvPr id="6" name="Text Placeholder 4">
                <a:extLst>
                  <a:ext uri="{FF2B5EF4-FFF2-40B4-BE49-F238E27FC236}">
                    <a16:creationId xmlns:a16="http://schemas.microsoft.com/office/drawing/2014/main" id="{A0782514-7BA0-17AF-72E2-F86D37A8798C}"/>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389563" y="1691679"/>
                <a:ext cx="10844493" cy="4793539"/>
              </a:xfrm>
              <a:prstGeom prst="rect">
                <a:avLst/>
              </a:prstGeom>
              <a:blipFill>
                <a:blip r:embed="rId6"/>
                <a:stretch>
                  <a:fillRect l="-1170" b="-12698"/>
                </a:stretch>
              </a:blipFill>
            </p:spPr>
            <p:txBody>
              <a:bodyPr/>
              <a:lstStyle/>
              <a:p>
                <a:r>
                  <a:rPr lang="en-AU">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15A15228-3519-F826-367A-AF709195EC4D}"/>
                  </a:ext>
                  <a:ext uri="{C183D7F6-B498-43B3-948B-1728B52AA6E4}">
                    <adec:decorative xmlns:adec="http://schemas.microsoft.com/office/drawing/2017/decorative" val="1"/>
                  </a:ext>
                </a:extLst>
              </p14:cNvPr>
              <p14:cNvContentPartPr/>
              <p14:nvPr/>
            </p14:nvContentPartPr>
            <p14:xfrm>
              <a:off x="1152030" y="4514580"/>
              <a:ext cx="372240" cy="1818720"/>
            </p14:xfrm>
          </p:contentPart>
        </mc:Choice>
        <mc:Fallback xmlns="">
          <p:pic>
            <p:nvPicPr>
              <p:cNvPr id="13" name="Ink 12">
                <a:extLst>
                  <a:ext uri="{FF2B5EF4-FFF2-40B4-BE49-F238E27FC236}">
                    <a16:creationId xmlns:a16="http://schemas.microsoft.com/office/drawing/2014/main" id="{15A15228-3519-F826-367A-AF709195EC4D}"/>
                  </a:ext>
                  <a:ext uri="{C183D7F6-B498-43B3-948B-1728B52AA6E4}">
                    <adec:decorative xmlns:adec="http://schemas.microsoft.com/office/drawing/2017/decorative" val="1"/>
                  </a:ext>
                </a:extLst>
              </p:cNvPr>
              <p:cNvPicPr/>
              <p:nvPr/>
            </p:nvPicPr>
            <p:blipFill>
              <a:blip r:embed="rId8"/>
              <a:stretch>
                <a:fillRect/>
              </a:stretch>
            </p:blipFill>
            <p:spPr>
              <a:xfrm>
                <a:off x="1080030" y="4370940"/>
                <a:ext cx="515880" cy="2106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C2687874-06B2-207E-BE40-E029911FC737}"/>
                  </a:ext>
                  <a:ext uri="{C183D7F6-B498-43B3-948B-1728B52AA6E4}">
                    <adec:decorative xmlns:adec="http://schemas.microsoft.com/office/drawing/2017/decorative" val="1"/>
                  </a:ext>
                </a:extLst>
              </p14:cNvPr>
              <p14:cNvContentPartPr/>
              <p14:nvPr/>
            </p14:nvContentPartPr>
            <p14:xfrm>
              <a:off x="3581310" y="4543380"/>
              <a:ext cx="352800" cy="1733040"/>
            </p14:xfrm>
          </p:contentPart>
        </mc:Choice>
        <mc:Fallback xmlns="">
          <p:pic>
            <p:nvPicPr>
              <p:cNvPr id="15" name="Ink 14">
                <a:extLst>
                  <a:ext uri="{FF2B5EF4-FFF2-40B4-BE49-F238E27FC236}">
                    <a16:creationId xmlns:a16="http://schemas.microsoft.com/office/drawing/2014/main" id="{C2687874-06B2-207E-BE40-E029911FC737}"/>
                  </a:ext>
                  <a:ext uri="{C183D7F6-B498-43B3-948B-1728B52AA6E4}">
                    <adec:decorative xmlns:adec="http://schemas.microsoft.com/office/drawing/2017/decorative" val="1"/>
                  </a:ext>
                </a:extLst>
              </p:cNvPr>
              <p:cNvPicPr/>
              <p:nvPr/>
            </p:nvPicPr>
            <p:blipFill>
              <a:blip r:embed="rId10"/>
              <a:stretch>
                <a:fillRect/>
              </a:stretch>
            </p:blipFill>
            <p:spPr>
              <a:xfrm>
                <a:off x="3509310" y="4399380"/>
                <a:ext cx="496440" cy="2020680"/>
              </a:xfrm>
              <a:prstGeom prst="rect">
                <a:avLst/>
              </a:prstGeom>
            </p:spPr>
          </p:pic>
        </mc:Fallback>
      </mc:AlternateContent>
      <p:sp>
        <p:nvSpPr>
          <p:cNvPr id="2" name="Slide Number Placeholder 1">
            <a:extLst>
              <a:ext uri="{FF2B5EF4-FFF2-40B4-BE49-F238E27FC236}">
                <a16:creationId xmlns:a16="http://schemas.microsoft.com/office/drawing/2014/main" id="{EBB2B50E-801F-26EA-7FE9-5CFDE7245B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271475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A907-DCA7-2C7D-C183-D621132BE6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628F51-2A3A-1365-F2CE-984F61A1DB38}"/>
              </a:ext>
            </a:extLst>
          </p:cNvPr>
          <p:cNvSpPr>
            <a:spLocks noGrp="1"/>
          </p:cNvSpPr>
          <p:nvPr>
            <p:ph type="title"/>
          </p:nvPr>
        </p:nvSpPr>
        <p:spPr/>
        <p:txBody>
          <a:bodyPr/>
          <a:lstStyle/>
          <a:p>
            <a:r>
              <a:rPr lang="en-AU">
                <a:latin typeface="+mj-lt"/>
                <a:cs typeface="Arial"/>
              </a:rPr>
              <a:t>Will the truck make it? (3)</a:t>
            </a:r>
            <a:endParaRPr lang="en-AU">
              <a:latin typeface="+mj-lt"/>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EF70992-3D8C-DAF2-918D-7144E1877CE9}"/>
                  </a:ext>
                </a:extLst>
              </p:cNvPr>
              <p:cNvSpPr txBox="1"/>
              <p:nvPr/>
            </p:nvSpPr>
            <p:spPr>
              <a:xfrm>
                <a:off x="348000" y="1476986"/>
                <a:ext cx="11289818" cy="3489869"/>
              </a:xfrm>
              <a:prstGeom prst="rect">
                <a:avLst/>
              </a:prstGeom>
              <a:noFill/>
            </p:spPr>
            <p:txBody>
              <a:bodyPr wrap="square" lIns="0" tIns="0" rIns="0" bIns="0" rtlCol="0">
                <a:noAutofit/>
              </a:bodyPr>
              <a:lstStyle/>
              <a:p>
                <a:r>
                  <a:rPr lang="en-AU"/>
                  <a:t>A new pedestrian bridge has been built over a section of road. The road surface is slightly curved due to the shape of the supporting beams. Engineers model the height of the road (in metres) under the bridge as: </a:t>
                </a:r>
              </a:p>
              <a:p>
                <a:endParaRPr lang="en-AU" i="1"/>
              </a:p>
              <a:p>
                <a:pPr algn="ctr"/>
                <a14:m>
                  <m:oMath xmlns:m="http://schemas.openxmlformats.org/officeDocument/2006/math">
                    <m:r>
                      <a:rPr lang="en-AU" i="1">
                        <a:latin typeface="Cambria Math" panose="02040503050406030204" pitchFamily="18" charset="0"/>
                      </a:rPr>
                      <m:t>h</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=−0.05</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−8</m:t>
                            </m:r>
                          </m:e>
                        </m:d>
                      </m:e>
                      <m:sup>
                        <m:r>
                          <a:rPr lang="en-AU" i="1">
                            <a:latin typeface="Cambria Math" panose="02040503050406030204" pitchFamily="18" charset="0"/>
                          </a:rPr>
                          <m:t>2</m:t>
                        </m:r>
                      </m:sup>
                    </m:sSup>
                    <m:r>
                      <a:rPr lang="en-AU" i="1">
                        <a:latin typeface="Cambria Math" panose="02040503050406030204" pitchFamily="18" charset="0"/>
                      </a:rPr>
                      <m:t>+5</m:t>
                    </m:r>
                  </m:oMath>
                </a14:m>
                <a:r>
                  <a:rPr lang="en-AU"/>
                  <a:t> </a:t>
                </a:r>
              </a:p>
              <a:p>
                <a:br>
                  <a:rPr lang="en-AU"/>
                </a:br>
                <a:r>
                  <a:rPr lang="en-AU"/>
                  <a:t>Where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 </m:t>
                    </m:r>
                  </m:oMath>
                </a14:m>
                <a:r>
                  <a:rPr lang="en-AU"/>
                  <a:t>is the horizontal distance (in metres) from the left end of the bridge and </a:t>
                </a:r>
                <a14:m>
                  <m:oMath xmlns:m="http://schemas.openxmlformats.org/officeDocument/2006/math">
                    <m:r>
                      <a:rPr lang="en-AU" i="1">
                        <a:latin typeface="Cambria Math" panose="02040503050406030204" pitchFamily="18" charset="0"/>
                      </a:rPr>
                      <m:t>h</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a:t> is the clearance above the road. </a:t>
                </a:r>
              </a:p>
              <a:p>
                <a:endParaRPr lang="en-AU"/>
              </a:p>
              <a:p>
                <a:r>
                  <a:rPr lang="en-AU"/>
                  <a:t>A council safety officer needs to check whether a removal truck, 4.2m tall, can pass safely anywhere under the bridge?</a:t>
                </a:r>
              </a:p>
            </p:txBody>
          </p:sp>
        </mc:Choice>
        <mc:Fallback xmlns="">
          <p:sp>
            <p:nvSpPr>
              <p:cNvPr id="6" name="TextBox 5">
                <a:extLst>
                  <a:ext uri="{FF2B5EF4-FFF2-40B4-BE49-F238E27FC236}">
                    <a16:creationId xmlns:a16="http://schemas.microsoft.com/office/drawing/2014/main" id="{2EF70992-3D8C-DAF2-918D-7144E1877CE9}"/>
                  </a:ext>
                </a:extLst>
              </p:cNvPr>
              <p:cNvSpPr txBox="1">
                <a:spLocks noRot="1" noChangeAspect="1" noMove="1" noResize="1" noEditPoints="1" noAdjustHandles="1" noChangeArrowheads="1" noChangeShapeType="1" noTextEdit="1"/>
              </p:cNvSpPr>
              <p:nvPr/>
            </p:nvSpPr>
            <p:spPr>
              <a:xfrm>
                <a:off x="348000" y="1476986"/>
                <a:ext cx="11289818" cy="3489869"/>
              </a:xfrm>
              <a:prstGeom prst="rect">
                <a:avLst/>
              </a:prstGeom>
              <a:blipFill>
                <a:blip r:embed="rId3"/>
                <a:stretch>
                  <a:fillRect l="-1620" t="-2443" r="-1728" b="-20768"/>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252A809-55CC-4783-07FF-E8BA1EB1E22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153291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E0C4B-A58B-B964-495D-1FCD6C4BB5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3888C6-BE8D-BD14-F686-2B757CA87D93}"/>
              </a:ext>
            </a:extLst>
          </p:cNvPr>
          <p:cNvSpPr>
            <a:spLocks noGrp="1"/>
          </p:cNvSpPr>
          <p:nvPr>
            <p:ph type="title"/>
          </p:nvPr>
        </p:nvSpPr>
        <p:spPr/>
        <p:txBody>
          <a:bodyPr/>
          <a:lstStyle/>
          <a:p>
            <a:r>
              <a:rPr lang="en-AU">
                <a:latin typeface="+mj-lt"/>
              </a:rPr>
              <a:t>Critical points (1)</a:t>
            </a:r>
          </a:p>
        </p:txBody>
      </p:sp>
      <p:sp>
        <p:nvSpPr>
          <p:cNvPr id="12" name="Text Placeholder 11">
            <a:extLst>
              <a:ext uri="{FF2B5EF4-FFF2-40B4-BE49-F238E27FC236}">
                <a16:creationId xmlns:a16="http://schemas.microsoft.com/office/drawing/2014/main" id="{6C0CD9DD-C0BF-4F30-FADD-762FC11AD88C}"/>
              </a:ext>
              <a:ext uri="{C183D7F6-B498-43B3-948B-1728B52AA6E4}">
                <adec:decorative xmlns:adec="http://schemas.microsoft.com/office/drawing/2017/decorative" val="1"/>
              </a:ext>
            </a:extLst>
          </p:cNvPr>
          <p:cNvSpPr>
            <a:spLocks noGrp="1"/>
          </p:cNvSpPr>
          <p:nvPr>
            <p:ph type="body" sz="quarter" idx="17"/>
          </p:nvPr>
        </p:nvSpPr>
        <p:spPr/>
        <p:txBody>
          <a:bodyPr numCol="2"/>
          <a:lstStyle/>
          <a:p>
            <a:endParaRPr lang="en-AU">
              <a:latin typeface="+mn-lt"/>
            </a:endParaRPr>
          </a:p>
          <a:p>
            <a:pPr marL="457200" indent="-457200">
              <a:buFont typeface="+mj-lt"/>
              <a:buAutoNum type="arabicPeriod" startAt="3"/>
            </a:pPr>
            <a:endParaRPr lang="en-AU" b="0">
              <a:latin typeface="+mn-lt"/>
            </a:endParaRPr>
          </a:p>
          <a:p>
            <a:pPr marL="457200" indent="-457200">
              <a:buFont typeface="+mj-lt"/>
              <a:buAutoNum type="arabicPeriod" startAt="3"/>
            </a:pPr>
            <a:endParaRPr lang="en-AU" b="0">
              <a:latin typeface="+mn-lt"/>
            </a:endParaRPr>
          </a:p>
          <a:p>
            <a:endParaRPr lang="en-AU">
              <a:latin typeface="+mn-lt"/>
            </a:endParaRPr>
          </a:p>
        </p:txBody>
      </p:sp>
      <p:pic>
        <p:nvPicPr>
          <p:cNvPr id="5" name="Picture 4" descr="Graph of ℎ(𝑥)=−0.05(𝑥−8)^2+5 and y=4.2 on the same axes&#10;">
            <a:extLst>
              <a:ext uri="{FF2B5EF4-FFF2-40B4-BE49-F238E27FC236}">
                <a16:creationId xmlns:a16="http://schemas.microsoft.com/office/drawing/2014/main" id="{768B6765-D6C4-A9BC-DED7-05F39AA770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40473" y="1338942"/>
            <a:ext cx="5471017" cy="5299767"/>
          </a:xfrm>
          <a:prstGeom prst="rect">
            <a:avLst/>
          </a:prstGeom>
        </p:spPr>
      </p:pic>
      <p:cxnSp>
        <p:nvCxnSpPr>
          <p:cNvPr id="6" name="Straight Arrow Connector 5">
            <a:extLst>
              <a:ext uri="{FF2B5EF4-FFF2-40B4-BE49-F238E27FC236}">
                <a16:creationId xmlns:a16="http://schemas.microsoft.com/office/drawing/2014/main" id="{AF021227-6AC2-77A2-D13A-35C8BA46845B}"/>
              </a:ext>
              <a:ext uri="{C183D7F6-B498-43B3-948B-1728B52AA6E4}">
                <adec:decorative xmlns:adec="http://schemas.microsoft.com/office/drawing/2017/decorative" val="1"/>
              </a:ext>
            </a:extLst>
          </p:cNvPr>
          <p:cNvCxnSpPr>
            <a:cxnSpLocks/>
          </p:cNvCxnSpPr>
          <p:nvPr/>
        </p:nvCxnSpPr>
        <p:spPr>
          <a:xfrm flipH="1" flipV="1">
            <a:off x="6525491" y="3948545"/>
            <a:ext cx="2493818" cy="4987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254642F-7573-AD68-349A-14B11FF8C0AC}"/>
              </a:ext>
              <a:ext uri="{C183D7F6-B498-43B3-948B-1728B52AA6E4}">
                <adec:decorative xmlns:adec="http://schemas.microsoft.com/office/drawing/2017/decorative" val="1"/>
              </a:ext>
            </a:extLst>
          </p:cNvPr>
          <p:cNvCxnSpPr>
            <a:cxnSpLocks/>
          </p:cNvCxnSpPr>
          <p:nvPr/>
        </p:nvCxnSpPr>
        <p:spPr>
          <a:xfrm flipH="1" flipV="1">
            <a:off x="4829072" y="4114342"/>
            <a:ext cx="4190237" cy="33296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0A9AE1CE-FAE8-80A1-B17E-951131CF920B}"/>
                  </a:ext>
                </a:extLst>
              </p:cNvPr>
              <p:cNvSpPr/>
              <p:nvPr/>
            </p:nvSpPr>
            <p:spPr>
              <a:xfrm>
                <a:off x="9019309" y="3988825"/>
                <a:ext cx="2772654" cy="8741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Critical points where </a:t>
                </a:r>
                <a14:m>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≥4.2</m:t>
                    </m:r>
                  </m:oMath>
                </a14:m>
                <a:endParaRPr lang="en-AU"/>
              </a:p>
            </p:txBody>
          </p:sp>
        </mc:Choice>
        <mc:Fallback xmlns="">
          <p:sp>
            <p:nvSpPr>
              <p:cNvPr id="10" name="Rectangle: Rounded Corners 9">
                <a:extLst>
                  <a:ext uri="{FF2B5EF4-FFF2-40B4-BE49-F238E27FC236}">
                    <a16:creationId xmlns:a16="http://schemas.microsoft.com/office/drawing/2014/main" id="{0A9AE1CE-FAE8-80A1-B17E-951131CF920B}"/>
                  </a:ext>
                </a:extLst>
              </p:cNvPr>
              <p:cNvSpPr>
                <a:spLocks noRot="1" noChangeAspect="1" noMove="1" noResize="1" noEditPoints="1" noAdjustHandles="1" noChangeArrowheads="1" noChangeShapeType="1" noTextEdit="1"/>
              </p:cNvSpPr>
              <p:nvPr/>
            </p:nvSpPr>
            <p:spPr>
              <a:xfrm>
                <a:off x="9019309" y="3988825"/>
                <a:ext cx="2772654" cy="874120"/>
              </a:xfrm>
              <a:prstGeom prst="roundRect">
                <a:avLst/>
              </a:prstGeom>
              <a:blipFill>
                <a:blip r:embed="rId4"/>
                <a:stretch>
                  <a:fillRect t="-685" b="-13014"/>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F3713EB7-992C-7439-600C-BAE1B0C75C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5307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67CB8-5AB8-00B5-7B91-A15FBF9A8F2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7B49ED4-BFD8-AB44-59FA-7EC0293831CF}"/>
              </a:ext>
            </a:extLst>
          </p:cNvPr>
          <p:cNvSpPr>
            <a:spLocks noGrp="1"/>
          </p:cNvSpPr>
          <p:nvPr>
            <p:ph type="title"/>
          </p:nvPr>
        </p:nvSpPr>
        <p:spPr/>
        <p:txBody>
          <a:bodyPr/>
          <a:lstStyle/>
          <a:p>
            <a:r>
              <a:rPr lang="en-AU"/>
              <a:t>Critical points (2)</a:t>
            </a:r>
          </a:p>
        </p:txBody>
      </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AC089E12-5F8B-6E82-6679-A50A668CD840}"/>
                  </a:ext>
                </a:extLst>
              </p:cNvPr>
              <p:cNvSpPr txBox="1">
                <a:spLocks/>
              </p:cNvSpPr>
              <p:nvPr/>
            </p:nvSpPr>
            <p:spPr>
              <a:xfrm>
                <a:off x="389564" y="1507498"/>
                <a:ext cx="11412872" cy="4793539"/>
              </a:xfrm>
              <a:prstGeom prst="rect">
                <a:avLst/>
              </a:prstGeom>
            </p:spPr>
            <p:txBody>
              <a:bodyPr vert="horz" wrap="square" lIns="0" tIns="0" rIns="0" bIns="0" numCol="2" spcCol="36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What is a critical point?</a:t>
                </a:r>
              </a:p>
              <a:p>
                <a:r>
                  <a:rPr lang="en-AU" b="1" dirty="0"/>
                  <a:t>Critical points</a:t>
                </a:r>
                <a:r>
                  <a:rPr lang="en-AU" dirty="0"/>
                  <a:t> in a quadratic inequality are the </a:t>
                </a:r>
                <a14:m>
                  <m:oMath xmlns:m="http://schemas.openxmlformats.org/officeDocument/2006/math">
                    <m:r>
                      <a:rPr lang="en-AU" b="0" i="1" smtClean="0">
                        <a:latin typeface="Cambria Math" panose="02040503050406030204" pitchFamily="18" charset="0"/>
                      </a:rPr>
                      <m:t>𝑥</m:t>
                    </m:r>
                  </m:oMath>
                </a14:m>
                <a:r>
                  <a:rPr lang="en-AU" dirty="0"/>
                  <a:t>-values where the quadratic expression equals zero.</a:t>
                </a:r>
                <a:br>
                  <a:rPr lang="en-AU" dirty="0"/>
                </a:br>
                <a:r>
                  <a:rPr lang="en-AU" dirty="0"/>
                  <a:t>These points are where the graph of the quadratic intersects the </a:t>
                </a:r>
                <a14:m>
                  <m:oMath xmlns:m="http://schemas.openxmlformats.org/officeDocument/2006/math">
                    <m:r>
                      <a:rPr lang="en-AU" b="0" i="1" smtClean="0">
                        <a:latin typeface="Cambria Math" panose="02040503050406030204" pitchFamily="18" charset="0"/>
                      </a:rPr>
                      <m:t>𝑥</m:t>
                    </m:r>
                  </m:oMath>
                </a14:m>
                <a:r>
                  <a:rPr lang="en-AU" dirty="0"/>
                  <a:t>-axis.</a:t>
                </a:r>
                <a:br>
                  <a:rPr lang="en-AU" dirty="0"/>
                </a:br>
                <a:r>
                  <a:rPr lang="en-AU" dirty="0"/>
                  <a:t>Critical points divide the number line into intervals within which the quadratic expression keeps the same sign, either positive or negative.</a:t>
                </a:r>
                <a:endParaRPr lang="en-AU" i="1" dirty="0">
                  <a:latin typeface="Cambria Math" panose="02040503050406030204" pitchFamily="18" charset="0"/>
                </a:endParaRPr>
              </a:p>
              <a:p>
                <a:endParaRPr lang="en-AU" i="1" dirty="0">
                  <a:latin typeface="Cambria Math" panose="02040503050406030204" pitchFamily="18" charset="0"/>
                </a:endParaRPr>
              </a:p>
              <a:p>
                <a:endParaRPr lang="en-AU" i="1" dirty="0">
                  <a:latin typeface="Cambria Math" panose="02040503050406030204" pitchFamily="18" charset="0"/>
                </a:endParaRPr>
              </a:p>
              <a:p>
                <a:endParaRPr lang="en-AU" i="1" dirty="0">
                  <a:latin typeface="Cambria Math" panose="02040503050406030204" pitchFamily="18" charset="0"/>
                </a:endParaRPr>
              </a:p>
              <a:p>
                <a:endParaRPr lang="en-AU" i="1" dirty="0">
                  <a:latin typeface="Cambria Math" panose="02040503050406030204" pitchFamily="18" charset="0"/>
                </a:endParaRPr>
              </a:p>
              <a:p>
                <a:endParaRPr lang="en-AU" i="1" dirty="0">
                  <a:latin typeface="Cambria Math" panose="02040503050406030204" pitchFamily="18" charset="0"/>
                </a:endParaRPr>
              </a:p>
              <a:p>
                <a:endParaRPr lang="en-AU" i="1" dirty="0">
                  <a:latin typeface="Cambria Math" panose="02040503050406030204" pitchFamily="18" charset="0"/>
                </a:endParaRPr>
              </a:p>
              <a:p>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 </m:t>
                      </m:r>
                    </m:oMath>
                  </m:oMathPara>
                </a14:m>
                <a:endParaRPr lang="en-AU" b="0" dirty="0"/>
              </a:p>
              <a:p>
                <a:endParaRPr lang="en-AU" dirty="0"/>
              </a:p>
            </p:txBody>
          </p:sp>
        </mc:Choice>
        <mc:Fallback xmlns="">
          <p:sp>
            <p:nvSpPr>
              <p:cNvPr id="6" name="Text Placeholder 4">
                <a:extLst>
                  <a:ext uri="{FF2B5EF4-FFF2-40B4-BE49-F238E27FC236}">
                    <a16:creationId xmlns:a16="http://schemas.microsoft.com/office/drawing/2014/main" id="{AC089E12-5F8B-6E82-6679-A50A668CD840}"/>
                  </a:ext>
                </a:extLst>
              </p:cNvPr>
              <p:cNvSpPr txBox="1">
                <a:spLocks noRot="1" noChangeAspect="1" noMove="1" noResize="1" noEditPoints="1" noAdjustHandles="1" noChangeArrowheads="1" noChangeShapeType="1" noTextEdit="1"/>
              </p:cNvSpPr>
              <p:nvPr/>
            </p:nvSpPr>
            <p:spPr>
              <a:xfrm>
                <a:off x="389564" y="1507498"/>
                <a:ext cx="11412872" cy="4793539"/>
              </a:xfrm>
              <a:prstGeom prst="rect">
                <a:avLst/>
              </a:prstGeom>
              <a:blipFill>
                <a:blip r:embed="rId3"/>
                <a:stretch>
                  <a:fillRect l="-1389" r="-962"/>
                </a:stretch>
              </a:blipFill>
            </p:spPr>
            <p:txBody>
              <a:bodyPr/>
              <a:lstStyle/>
              <a:p>
                <a:r>
                  <a:rPr lang="en-AU">
                    <a:noFill/>
                  </a:rPr>
                  <a:t> </a:t>
                </a:r>
              </a:p>
            </p:txBody>
          </p:sp>
        </mc:Fallback>
      </mc:AlternateContent>
      <p:pic>
        <p:nvPicPr>
          <p:cNvPr id="8" name="Picture 7" descr="Example of critical points shown on a number line">
            <a:extLst>
              <a:ext uri="{FF2B5EF4-FFF2-40B4-BE49-F238E27FC236}">
                <a16:creationId xmlns:a16="http://schemas.microsoft.com/office/drawing/2014/main" id="{E6F2F316-7A54-B9FD-495F-21AE7B17A1FF}"/>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11113" y="3885368"/>
            <a:ext cx="8053670" cy="2930268"/>
          </a:xfrm>
          <a:prstGeom prst="rect">
            <a:avLst/>
          </a:prstGeom>
        </p:spPr>
      </p:pic>
      <p:sp>
        <p:nvSpPr>
          <p:cNvPr id="5" name="TextBox 4">
            <a:extLst>
              <a:ext uri="{FF2B5EF4-FFF2-40B4-BE49-F238E27FC236}">
                <a16:creationId xmlns:a16="http://schemas.microsoft.com/office/drawing/2014/main" id="{BE1989B1-1DFC-AD6D-FBEC-65491D82785A}"/>
              </a:ext>
              <a:ext uri="{C183D7F6-B498-43B3-948B-1728B52AA6E4}">
                <adec:decorative xmlns:adec="http://schemas.microsoft.com/office/drawing/2017/decorative" val="1"/>
              </a:ext>
            </a:extLst>
          </p:cNvPr>
          <p:cNvSpPr txBox="1"/>
          <p:nvPr/>
        </p:nvSpPr>
        <p:spPr>
          <a:xfrm>
            <a:off x="3858567" y="4230356"/>
            <a:ext cx="914400" cy="914400"/>
          </a:xfrm>
          <a:prstGeom prst="rect">
            <a:avLst/>
          </a:prstGeom>
          <a:noFill/>
        </p:spPr>
        <p:txBody>
          <a:bodyPr wrap="none" lIns="0" tIns="0" rIns="0" bIns="0" rtlCol="0">
            <a:noAutofit/>
          </a:bodyPr>
          <a:lstStyle/>
          <a:p>
            <a:pPr algn="l"/>
            <a:endParaRPr lang="en-AU" sz="1800"/>
          </a:p>
        </p:txBody>
      </p:sp>
      <p:sp>
        <p:nvSpPr>
          <p:cNvPr id="2" name="Slide Number Placeholder 1">
            <a:extLst>
              <a:ext uri="{FF2B5EF4-FFF2-40B4-BE49-F238E27FC236}">
                <a16:creationId xmlns:a16="http://schemas.microsoft.com/office/drawing/2014/main" id="{4C4CFBE3-C913-0057-71C6-010C24D12C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285060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a:t>Solving a quadratic inequality algebraically (1)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972125" y="5211043"/>
                <a:ext cx="2832607" cy="814373"/>
              </a:xfrm>
            </p:spPr>
            <p:txBody>
              <a:bodyPr/>
              <a:lstStyle/>
              <a:p>
                <a:pPr algn="ctr"/>
                <a14:m>
                  <m:oMathPara xmlns:m="http://schemas.openxmlformats.org/officeDocument/2006/math">
                    <m:oMathParaPr>
                      <m:jc m:val="centerGroup"/>
                    </m:oMathParaPr>
                    <m:oMath xmlns:m="http://schemas.openxmlformats.org/officeDocument/2006/math">
                      <m:r>
                        <m:rPr>
                          <m:sty m:val="p"/>
                        </m:rPr>
                        <a:rPr lang="en-AU" b="0" i="0" smtClean="0">
                          <a:latin typeface="Cambria Math" panose="02040503050406030204" pitchFamily="18" charset="0"/>
                        </a:rPr>
                        <m:t>Solve</m:t>
                      </m:r>
                      <m:r>
                        <a:rPr lang="en-AU" b="0" i="1" smtClean="0">
                          <a:latin typeface="Cambria Math" panose="02040503050406030204" pitchFamily="18" charset="0"/>
                        </a:rPr>
                        <m:t> </m:t>
                      </m:r>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m:rPr>
                          <m:aln/>
                        </m:rPr>
                        <a:rPr lang="en-AU" b="0" i="1" smtClean="0">
                          <a:latin typeface="Cambria Math" panose="02040503050406030204" pitchFamily="18" charset="0"/>
                        </a:rPr>
                        <m:t>≥</m:t>
                      </m:r>
                      <m:r>
                        <a:rPr lang="en-AU" b="0" i="1" smtClean="0">
                          <a:latin typeface="Cambria Math" panose="02040503050406030204" pitchFamily="18" charset="0"/>
                        </a:rPr>
                        <m:t>4.2</m:t>
                      </m:r>
                    </m:oMath>
                    <m:oMath xmlns:m="http://schemas.openxmlformats.org/officeDocument/2006/math">
                      <m:r>
                        <a:rPr lang="en-AU" b="0" i="1" smtClean="0">
                          <a:latin typeface="Cambria Math" panose="02040503050406030204" pitchFamily="18" charset="0"/>
                        </a:rPr>
                        <m:t>−0.05</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−8</m:t>
                              </m:r>
                            </m:e>
                          </m:d>
                        </m:e>
                        <m:sup>
                          <m:r>
                            <a:rPr lang="en-AU" b="0" i="1" smtClean="0">
                              <a:latin typeface="Cambria Math" panose="02040503050406030204" pitchFamily="18" charset="0"/>
                            </a:rPr>
                            <m:t>2</m:t>
                          </m:r>
                        </m:sup>
                      </m:sSup>
                      <m:r>
                        <a:rPr lang="en-AU" b="0" i="1" smtClean="0">
                          <a:latin typeface="Cambria Math" panose="02040503050406030204" pitchFamily="18" charset="0"/>
                        </a:rPr>
                        <m:t>+5</m:t>
                      </m:r>
                      <m:r>
                        <m:rPr>
                          <m:aln/>
                        </m:rPr>
                        <a:rPr lang="en-AU" b="0" i="1" smtClean="0">
                          <a:latin typeface="Cambria Math" panose="02040503050406030204" pitchFamily="18" charset="0"/>
                        </a:rPr>
                        <m:t>≥</m:t>
                      </m:r>
                      <m:r>
                        <a:rPr lang="en-AU" b="0" i="1" smtClean="0">
                          <a:latin typeface="Cambria Math" panose="02040503050406030204" pitchFamily="18" charset="0"/>
                        </a:rPr>
                        <m:t>4.2</m:t>
                      </m:r>
                    </m:oMath>
                  </m:oMathPara>
                </a14:m>
                <a:endParaRPr lang="en-AU"/>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972125" y="5211043"/>
                <a:ext cx="2832607" cy="814373"/>
              </a:xfrm>
              <a:blipFill>
                <a:blip r:embed="rId4"/>
                <a:stretch>
                  <a:fillRect b="-4511"/>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4BF93DB9-972F-3CEB-66F4-A931C224311C}"/>
              </a:ext>
            </a:extLst>
          </p:cNvPr>
          <p:cNvSpPr/>
          <p:nvPr/>
        </p:nvSpPr>
        <p:spPr>
          <a:xfrm>
            <a:off x="6273800" y="2889478"/>
            <a:ext cx="4216400" cy="1422400"/>
          </a:xfrm>
          <a:prstGeom prst="wedgeRoundRectCallout">
            <a:avLst>
              <a:gd name="adj1" fmla="val -95331"/>
              <a:gd name="adj2" fmla="val 1309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is it important to test around and on the critical points?</a:t>
            </a:r>
          </a:p>
        </p:txBody>
      </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2794C10F-B46A-AF5C-8CC5-1D6B1058CC40}"/>
                  </a:ext>
                  <a:ext uri="{C183D7F6-B498-43B3-948B-1728B52AA6E4}">
                    <adec:decorative xmlns:adec="http://schemas.microsoft.com/office/drawing/2017/decorative" val="1"/>
                  </a:ext>
                </a:extLst>
              </p:cNvPr>
              <p:cNvSpPr txBox="1">
                <a:spLocks/>
              </p:cNvSpPr>
              <p:nvPr/>
            </p:nvSpPr>
            <p:spPr>
              <a:xfrm>
                <a:off x="389564" y="1507498"/>
                <a:ext cx="8858345" cy="4793539"/>
              </a:xfrm>
              <a:prstGeom prst="rect">
                <a:avLst/>
              </a:prstGeom>
            </p:spPr>
            <p:txBody>
              <a:bodyPr vert="horz" wrap="square" lIns="0" tIns="0" rIns="0" bIns="0" numCol="2" spcCol="36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Steps to the solution</a:t>
                </a:r>
              </a:p>
              <a:p>
                <a:pPr marL="457200" indent="-457200">
                  <a:buFont typeface="+mj-lt"/>
                  <a:buAutoNum type="arabicPeriod"/>
                </a:pPr>
                <a:r>
                  <a:rPr lang="en-AU" dirty="0">
                    <a:latin typeface="Cambria Math" panose="02040503050406030204" pitchFamily="18" charset="0"/>
                  </a:rPr>
                  <a:t>Find critical points by setting the quadratic equal to the value on the other side of the inequality and solve.</a:t>
                </a:r>
              </a:p>
              <a:p>
                <a:pPr marL="457200" indent="-457200">
                  <a:buFont typeface="+mj-lt"/>
                  <a:buAutoNum type="arabicPeriod"/>
                </a:pPr>
                <a:r>
                  <a:rPr lang="en-AU" dirty="0">
                    <a:latin typeface="Cambria Math" panose="02040503050406030204" pitchFamily="18" charset="0"/>
                  </a:rPr>
                  <a:t>Test around the critical points.</a:t>
                </a:r>
              </a:p>
              <a:p>
                <a:pPr marL="457200" indent="-457200">
                  <a:buFont typeface="+mj-lt"/>
                  <a:buAutoNum type="arabicPeriod"/>
                </a:pPr>
                <a:r>
                  <a:rPr lang="en-AU" dirty="0">
                    <a:latin typeface="Cambria Math" panose="02040503050406030204" pitchFamily="18" charset="0"/>
                  </a:rPr>
                  <a:t>Test on the critical points.</a:t>
                </a:r>
              </a:p>
              <a:p>
                <a:pPr marL="457200" indent="-457200">
                  <a:buFont typeface="+mj-lt"/>
                  <a:buAutoNum type="arabicPeriod"/>
                </a:pPr>
                <a:r>
                  <a:rPr lang="en-AU" dirty="0">
                    <a:latin typeface="Cambria Math" panose="02040503050406030204" pitchFamily="18" charset="0"/>
                  </a:rPr>
                  <a:t>State your solution.</a:t>
                </a:r>
              </a:p>
              <a:p>
                <a:endParaRPr lang="en-AU" i="1" dirty="0">
                  <a:latin typeface="Cambria Math" panose="02040503050406030204" pitchFamily="18" charset="0"/>
                </a:endParaRPr>
              </a:p>
              <a:p>
                <a:endParaRPr lang="en-AU" i="1" dirty="0">
                  <a:latin typeface="Cambria Math" panose="02040503050406030204" pitchFamily="18" charset="0"/>
                </a:endParaRPr>
              </a:p>
              <a:p>
                <a:endParaRPr lang="en-AU" i="1" dirty="0">
                  <a:latin typeface="Cambria Math" panose="02040503050406030204" pitchFamily="18" charset="0"/>
                </a:endParaRPr>
              </a:p>
              <a:p>
                <a:endParaRPr lang="en-AU" i="1" dirty="0">
                  <a:latin typeface="Cambria Math" panose="02040503050406030204" pitchFamily="18" charset="0"/>
                </a:endParaRPr>
              </a:p>
              <a:p>
                <a:endParaRPr lang="en-AU" i="1" dirty="0">
                  <a:latin typeface="Cambria Math" panose="02040503050406030204" pitchFamily="18" charset="0"/>
                </a:endParaRPr>
              </a:p>
              <a:p>
                <a:endParaRPr lang="en-AU" i="1" dirty="0">
                  <a:latin typeface="Cambria Math" panose="02040503050406030204" pitchFamily="18" charset="0"/>
                </a:endParaRPr>
              </a:p>
              <a:p>
                <a:endParaRPr lang="en-AU" i="1" dirty="0">
                  <a:latin typeface="Cambria Math" panose="02040503050406030204" pitchFamily="18" charset="0"/>
                </a:endParaRPr>
              </a:p>
              <a:p>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 </m:t>
                      </m:r>
                    </m:oMath>
                  </m:oMathPara>
                </a14:m>
                <a:endParaRPr lang="en-AU" b="0" dirty="0"/>
              </a:p>
              <a:p>
                <a:endParaRPr lang="en-AU" dirty="0"/>
              </a:p>
            </p:txBody>
          </p:sp>
        </mc:Choice>
        <mc:Fallback xmlns="">
          <p:sp>
            <p:nvSpPr>
              <p:cNvPr id="6" name="Text Placeholder 4">
                <a:extLst>
                  <a:ext uri="{FF2B5EF4-FFF2-40B4-BE49-F238E27FC236}">
                    <a16:creationId xmlns:a16="http://schemas.microsoft.com/office/drawing/2014/main" id="{2794C10F-B46A-AF5C-8CC5-1D6B1058CC40}"/>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389564" y="1507498"/>
                <a:ext cx="8858345" cy="4793539"/>
              </a:xfrm>
              <a:prstGeom prst="rect">
                <a:avLst/>
              </a:prstGeom>
              <a:blipFill>
                <a:blip r:embed="rId5"/>
                <a:stretch>
                  <a:fillRect l="-178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382C5-B92A-9390-591A-6EE3B180DF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A20716-A658-8D6A-7AD3-3D753467AACC}"/>
              </a:ext>
            </a:extLst>
          </p:cNvPr>
          <p:cNvSpPr>
            <a:spLocks noGrp="1"/>
          </p:cNvSpPr>
          <p:nvPr>
            <p:ph type="title"/>
          </p:nvPr>
        </p:nvSpPr>
        <p:spPr/>
        <p:txBody>
          <a:bodyPr/>
          <a:lstStyle/>
          <a:p>
            <a:r>
              <a:rPr lang="en-AU"/>
              <a:t>Solving a quadratic inequality algebraically (2) </a:t>
            </a:r>
            <a:endParaRPr lang="en-AU">
              <a:latin typeface="+mj-lt"/>
            </a:endParaRPr>
          </a:p>
        </p:txBody>
      </p:sp>
      <p:sp>
        <p:nvSpPr>
          <p:cNvPr id="13" name="Text Placeholder 12">
            <a:extLst>
              <a:ext uri="{FF2B5EF4-FFF2-40B4-BE49-F238E27FC236}">
                <a16:creationId xmlns:a16="http://schemas.microsoft.com/office/drawing/2014/main" id="{31AE6CA9-2E97-011B-3390-FCFCD4496A30}"/>
              </a:ext>
            </a:extLst>
          </p:cNvPr>
          <p:cNvSpPr>
            <a:spLocks noGrp="1"/>
          </p:cNvSpPr>
          <p:nvPr>
            <p:ph type="body" sz="quarter" idx="18"/>
          </p:nvPr>
        </p:nvSpPr>
        <p:spPr>
          <a:xfrm>
            <a:off x="360000" y="982520"/>
            <a:ext cx="11483998" cy="356423"/>
          </a:xfrm>
        </p:spPr>
        <p:txBody>
          <a:bodyPr/>
          <a:lstStyle/>
          <a:p>
            <a:r>
              <a:rPr lang="en-AU">
                <a:latin typeface="+mj-lt"/>
              </a:rPr>
              <a:t>Example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728780A-38C6-4AB0-718B-719877B37051}"/>
                  </a:ext>
                </a:extLst>
              </p:cNvPr>
              <p:cNvSpPr txBox="1"/>
              <p:nvPr/>
            </p:nvSpPr>
            <p:spPr>
              <a:xfrm>
                <a:off x="348000" y="1415862"/>
                <a:ext cx="5260258" cy="2792797"/>
              </a:xfrm>
              <a:prstGeom prst="rect">
                <a:avLst/>
              </a:prstGeom>
              <a:noFill/>
            </p:spPr>
            <p:txBody>
              <a:bodyPr wrap="square" lIns="0" tIns="0" rIns="0" bIns="0" rtlCol="0">
                <a:noAutofit/>
              </a:bodyPr>
              <a:lstStyle/>
              <a:p>
                <a:pPr algn="l"/>
                <a:r>
                  <a:rPr lang="en-AU" sz="1800">
                    <a:latin typeface="+mj-lt"/>
                  </a:rPr>
                  <a:t>Solve the inequality: </a:t>
                </a:r>
                <a14:m>
                  <m:oMath xmlns:m="http://schemas.openxmlformats.org/officeDocument/2006/math">
                    <m:r>
                      <a:rPr lang="en-AU" sz="1800" b="0" i="1" smtClean="0">
                        <a:latin typeface="Cambria Math" panose="02040503050406030204" pitchFamily="18" charset="0"/>
                      </a:rPr>
                      <m:t>−0.05</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−8</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+5≥4.2</m:t>
                    </m:r>
                  </m:oMath>
                </a14:m>
                <a:br>
                  <a:rPr lang="en-AU" sz="1800" b="0">
                    <a:latin typeface="+mj-lt"/>
                  </a:rPr>
                </a:br>
                <a:endParaRPr lang="en-AU" sz="1800" b="0">
                  <a:latin typeface="+mj-lt"/>
                </a:endParaRPr>
              </a:p>
              <a:p>
                <a:pPr algn="l"/>
                <a:r>
                  <a:rPr lang="en-AU" sz="1800" b="1">
                    <a:latin typeface="+mj-lt"/>
                  </a:rPr>
                  <a:t>1. Finding the critical points</a:t>
                </a:r>
              </a:p>
              <a:p>
                <a:pPr algn="l"/>
                <a:endParaRPr lang="en-AU" sz="1800">
                  <a:latin typeface="+mj-lt"/>
                </a:endParaRPr>
              </a:p>
              <a:p>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−0.05</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𝑥</m:t>
                              </m:r>
                              <m:r>
                                <a:rPr lang="en-AU" sz="1800" i="1">
                                  <a:latin typeface="Cambria Math" panose="02040503050406030204" pitchFamily="18" charset="0"/>
                                </a:rPr>
                                <m:t>−8</m:t>
                              </m:r>
                            </m:e>
                          </m:d>
                        </m:e>
                        <m:sup>
                          <m:r>
                            <a:rPr lang="en-AU" sz="1800" i="1">
                              <a:latin typeface="Cambria Math" panose="02040503050406030204" pitchFamily="18" charset="0"/>
                            </a:rPr>
                            <m:t>2</m:t>
                          </m:r>
                        </m:sup>
                      </m:sSup>
                      <m:r>
                        <a:rPr lang="en-AU" sz="1800" i="1">
                          <a:latin typeface="Cambria Math" panose="02040503050406030204" pitchFamily="18" charset="0"/>
                        </a:rPr>
                        <m:t>+5</m:t>
                      </m:r>
                      <m:r>
                        <m:rPr>
                          <m:aln/>
                        </m:rPr>
                        <a:rPr lang="en-AU" sz="1800" b="0" i="1" smtClean="0">
                          <a:latin typeface="Cambria Math" panose="02040503050406030204" pitchFamily="18" charset="0"/>
                        </a:rPr>
                        <m:t>=</m:t>
                      </m:r>
                      <m:r>
                        <a:rPr lang="en-AU" sz="1800" i="1">
                          <a:latin typeface="Cambria Math" panose="02040503050406030204" pitchFamily="18" charset="0"/>
                        </a:rPr>
                        <m:t>4.2</m:t>
                      </m:r>
                    </m:oMath>
                    <m:oMath xmlns:m="http://schemas.openxmlformats.org/officeDocument/2006/math">
                      <m:r>
                        <a:rPr lang="en-AU" sz="1800" b="0" i="1" smtClean="0">
                          <a:latin typeface="Cambria Math" panose="02040503050406030204" pitchFamily="18" charset="0"/>
                        </a:rPr>
                        <m:t>−0.05</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−8</m:t>
                              </m:r>
                            </m:e>
                          </m:d>
                        </m:e>
                        <m:sup>
                          <m:r>
                            <a:rPr lang="en-AU" sz="1800" b="0" i="1" smtClean="0">
                              <a:latin typeface="Cambria Math" panose="02040503050406030204" pitchFamily="18" charset="0"/>
                            </a:rPr>
                            <m:t>2</m:t>
                          </m:r>
                        </m:sup>
                      </m:sSup>
                      <m:r>
                        <m:rPr>
                          <m:aln/>
                        </m:rPr>
                        <a:rPr lang="en-AU" sz="1800" b="0" i="1" smtClean="0">
                          <a:latin typeface="Cambria Math" panose="02040503050406030204" pitchFamily="18" charset="0"/>
                        </a:rPr>
                        <m:t>=</m:t>
                      </m:r>
                      <m:r>
                        <a:rPr lang="en-AU" sz="1800" b="0" i="1" smtClean="0">
                          <a:latin typeface="Cambria Math" panose="02040503050406030204" pitchFamily="18" charset="0"/>
                        </a:rPr>
                        <m:t>−0.8</m:t>
                      </m:r>
                    </m:oMath>
                    <m:oMath xmlns:m="http://schemas.openxmlformats.org/officeDocument/2006/math">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−8</m:t>
                              </m:r>
                            </m:e>
                          </m:d>
                        </m:e>
                        <m:sup>
                          <m:r>
                            <a:rPr lang="en-AU" sz="1800" b="0" i="1" smtClean="0">
                              <a:latin typeface="Cambria Math" panose="02040503050406030204" pitchFamily="18" charset="0"/>
                            </a:rPr>
                            <m:t>2</m:t>
                          </m:r>
                        </m:sup>
                      </m:sSup>
                      <m:r>
                        <m:rPr>
                          <m:aln/>
                        </m:rPr>
                        <a:rPr lang="en-AU" sz="1800" b="0" i="1" smtClean="0">
                          <a:latin typeface="Cambria Math" panose="02040503050406030204" pitchFamily="18" charset="0"/>
                        </a:rPr>
                        <m:t>=</m:t>
                      </m:r>
                      <m:r>
                        <a:rPr lang="en-AU" sz="1800" b="0" i="1" smtClean="0">
                          <a:latin typeface="Cambria Math" panose="02040503050406030204" pitchFamily="18" charset="0"/>
                        </a:rPr>
                        <m:t>16</m:t>
                      </m:r>
                    </m:oMath>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−8</m:t>
                      </m:r>
                      <m:r>
                        <m:rPr>
                          <m:aln/>
                        </m:rPr>
                        <a:rPr lang="en-AU" sz="1800" b="0" i="1" smtClean="0">
                          <a:latin typeface="Cambria Math" panose="02040503050406030204" pitchFamily="18" charset="0"/>
                        </a:rPr>
                        <m:t>=</m:t>
                      </m:r>
                      <m:r>
                        <a:rPr lang="en-AU" sz="1800" b="0" i="1" smtClean="0">
                          <a:latin typeface="Cambria Math" panose="02040503050406030204" pitchFamily="18" charset="0"/>
                        </a:rPr>
                        <m:t> ±4</m:t>
                      </m:r>
                    </m:oMath>
                    <m:oMath xmlns:m="http://schemas.openxmlformats.org/officeDocument/2006/math">
                      <m:r>
                        <a:rPr lang="en-AU" sz="1800" b="0" i="1" smtClean="0">
                          <a:latin typeface="Cambria Math" panose="02040503050406030204" pitchFamily="18" charset="0"/>
                        </a:rPr>
                        <m:t>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12 </m:t>
                      </m:r>
                      <m:r>
                        <a:rPr lang="en-AU" sz="1800" b="0" i="1" smtClean="0">
                          <a:latin typeface="Cambria Math" panose="02040503050406030204" pitchFamily="18" charset="0"/>
                        </a:rPr>
                        <m:t>𝑜𝑟</m:t>
                      </m:r>
                      <m:r>
                        <a:rPr lang="en-AU" sz="1800" b="0" i="1" smtClean="0">
                          <a:latin typeface="Cambria Math" panose="02040503050406030204" pitchFamily="18" charset="0"/>
                        </a:rPr>
                        <m:t> 4</m:t>
                      </m:r>
                    </m:oMath>
                  </m:oMathPara>
                </a14:m>
                <a:endParaRPr lang="en-AU" sz="1800">
                  <a:latin typeface="+mj-lt"/>
                </a:endParaRPr>
              </a:p>
            </p:txBody>
          </p:sp>
        </mc:Choice>
        <mc:Fallback xmlns="">
          <p:sp>
            <p:nvSpPr>
              <p:cNvPr id="5" name="TextBox 4">
                <a:extLst>
                  <a:ext uri="{FF2B5EF4-FFF2-40B4-BE49-F238E27FC236}">
                    <a16:creationId xmlns:a16="http://schemas.microsoft.com/office/drawing/2014/main" id="{2728780A-38C6-4AB0-718B-719877B37051}"/>
                  </a:ext>
                </a:extLst>
              </p:cNvPr>
              <p:cNvSpPr txBox="1">
                <a:spLocks noRot="1" noChangeAspect="1" noMove="1" noResize="1" noEditPoints="1" noAdjustHandles="1" noChangeArrowheads="1" noChangeShapeType="1" noTextEdit="1"/>
              </p:cNvSpPr>
              <p:nvPr/>
            </p:nvSpPr>
            <p:spPr>
              <a:xfrm>
                <a:off x="348000" y="1415862"/>
                <a:ext cx="5260258" cy="2792797"/>
              </a:xfrm>
              <a:prstGeom prst="rect">
                <a:avLst/>
              </a:prstGeom>
              <a:blipFill>
                <a:blip r:embed="rId4"/>
                <a:stretch>
                  <a:fillRect l="-2665" t="-283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64FF2A9-636A-DE23-2F78-A74D30E81410}"/>
                  </a:ext>
                </a:extLst>
              </p:cNvPr>
              <p:cNvSpPr txBox="1"/>
              <p:nvPr/>
            </p:nvSpPr>
            <p:spPr>
              <a:xfrm>
                <a:off x="348000" y="4053576"/>
                <a:ext cx="3972890" cy="2549488"/>
              </a:xfrm>
              <a:prstGeom prst="rect">
                <a:avLst/>
              </a:prstGeom>
              <a:noFill/>
            </p:spPr>
            <p:txBody>
              <a:bodyPr wrap="square" lIns="0" tIns="0" rIns="0" bIns="0" rtlCol="0">
                <a:noAutofit/>
              </a:bodyPr>
              <a:lstStyle/>
              <a:p>
                <a:pPr algn="l"/>
                <a:r>
                  <a:rPr lang="en-AU" sz="1800" b="1"/>
                  <a:t>2. Testing around critical points</a:t>
                </a:r>
              </a:p>
              <a:p>
                <a:pPr algn="l"/>
                <a:endParaRPr lang="en-AU" sz="1800" b="1"/>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=13</m:t>
                      </m:r>
                      <m:r>
                        <m:rPr>
                          <m:aln/>
                        </m:rPr>
                        <a:rPr lang="en-AU" sz="1800" b="0" i="1" smtClean="0">
                          <a:latin typeface="Cambria Math" panose="02040503050406030204" pitchFamily="18" charset="0"/>
                        </a:rPr>
                        <m:t>→</m:t>
                      </m:r>
                      <m:r>
                        <a:rPr lang="en-AU" sz="1800" b="0" i="1" smtClean="0">
                          <a:latin typeface="Cambria Math" panose="02040503050406030204" pitchFamily="18" charset="0"/>
                        </a:rPr>
                        <m:t>−0.05</m:t>
                      </m:r>
                      <m:sSup>
                        <m:sSupPr>
                          <m:ctrlPr>
                            <a:rPr lang="en-AU" sz="1800" i="1" smtClean="0">
                              <a:latin typeface="Cambria Math" panose="02040503050406030204" pitchFamily="18" charset="0"/>
                            </a:rPr>
                          </m:ctrlPr>
                        </m:sSupPr>
                        <m:e>
                          <m:d>
                            <m:dPr>
                              <m:ctrlPr>
                                <a:rPr lang="en-AU" sz="1800" i="1" smtClean="0">
                                  <a:latin typeface="Cambria Math" panose="02040503050406030204" pitchFamily="18" charset="0"/>
                                </a:rPr>
                              </m:ctrlPr>
                            </m:dPr>
                            <m:e>
                              <m:r>
                                <a:rPr lang="en-AU" sz="1800" b="0" i="1" smtClean="0">
                                  <a:latin typeface="Cambria Math" panose="02040503050406030204" pitchFamily="18" charset="0"/>
                                </a:rPr>
                                <m:t>13−8</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3.25≱4.2</m:t>
                      </m:r>
                    </m:oMath>
                  </m:oMathPara>
                </a14:m>
                <a:endParaRPr lang="en-AU" sz="1800" b="0"/>
              </a:p>
              <a:p>
                <a:pPr algn="l"/>
                <a:br>
                  <a:rPr lang="en-AU" sz="1800" b="0"/>
                </a:b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=8</m:t>
                      </m:r>
                      <m:r>
                        <m:rPr>
                          <m:aln/>
                        </m:rPr>
                        <a:rPr lang="en-AU" sz="1800" b="0" i="1" smtClean="0">
                          <a:latin typeface="Cambria Math" panose="02040503050406030204" pitchFamily="18" charset="0"/>
                        </a:rPr>
                        <m:t>→</m:t>
                      </m:r>
                      <m:r>
                        <a:rPr lang="en-AU" sz="1800" b="0" i="1" smtClean="0">
                          <a:latin typeface="Cambria Math" panose="02040503050406030204" pitchFamily="18" charset="0"/>
                        </a:rPr>
                        <m:t>−0.05</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8−8</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5≥4.2</m:t>
                      </m:r>
                    </m:oMath>
                    <m:oMath xmlns:m="http://schemas.openxmlformats.org/officeDocument/2006/math">
                      <m:r>
                        <a:rPr lang="en-AU" sz="1800" b="0" i="1" smtClean="0">
                          <a:latin typeface="Cambria Math" panose="02040503050406030204" pitchFamily="18" charset="0"/>
                        </a:rPr>
                        <m:t> </m:t>
                      </m:r>
                    </m:oMath>
                  </m:oMathPara>
                </a14:m>
                <a:endParaRPr lang="en-AU" sz="1800"/>
              </a:p>
            </p:txBody>
          </p:sp>
        </mc:Choice>
        <mc:Fallback xmlns="">
          <p:sp>
            <p:nvSpPr>
              <p:cNvPr id="10" name="TextBox 9">
                <a:extLst>
                  <a:ext uri="{FF2B5EF4-FFF2-40B4-BE49-F238E27FC236}">
                    <a16:creationId xmlns:a16="http://schemas.microsoft.com/office/drawing/2014/main" id="{964FF2A9-636A-DE23-2F78-A74D30E81410}"/>
                  </a:ext>
                </a:extLst>
              </p:cNvPr>
              <p:cNvSpPr txBox="1">
                <a:spLocks noRot="1" noChangeAspect="1" noMove="1" noResize="1" noEditPoints="1" noAdjustHandles="1" noChangeArrowheads="1" noChangeShapeType="1" noTextEdit="1"/>
              </p:cNvSpPr>
              <p:nvPr/>
            </p:nvSpPr>
            <p:spPr>
              <a:xfrm>
                <a:off x="348000" y="4053576"/>
                <a:ext cx="3972890" cy="2549488"/>
              </a:xfrm>
              <a:prstGeom prst="rect">
                <a:avLst/>
              </a:prstGeom>
              <a:blipFill>
                <a:blip r:embed="rId7"/>
                <a:stretch>
                  <a:fillRect l="-3528" t="-3110"/>
                </a:stretch>
              </a:blipFill>
            </p:spPr>
            <p:txBody>
              <a:bodyPr/>
              <a:lstStyle/>
              <a:p>
                <a:r>
                  <a:rPr lang="en-AU">
                    <a:noFill/>
                  </a:rPr>
                  <a:t> </a:t>
                </a:r>
              </a:p>
            </p:txBody>
          </p:sp>
        </mc:Fallback>
      </mc:AlternateContent>
      <p:pic>
        <p:nvPicPr>
          <p:cNvPr id="9" name="Picture 8" descr="Graph of ℎ(𝑥)=−0.05(𝑥−8)^2+5 and y=4.2 on the same axes&#10;">
            <a:extLst>
              <a:ext uri="{FF2B5EF4-FFF2-40B4-BE49-F238E27FC236}">
                <a16:creationId xmlns:a16="http://schemas.microsoft.com/office/drawing/2014/main" id="{0EF86F0C-3ED5-C808-5A67-FCDB1DF63AF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133092" y="2008876"/>
            <a:ext cx="3491147" cy="3382171"/>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CA002AE-571D-E4AE-2C0B-81F8859B8968}"/>
                  </a:ext>
                </a:extLst>
              </p:cNvPr>
              <p:cNvSpPr txBox="1"/>
              <p:nvPr/>
            </p:nvSpPr>
            <p:spPr>
              <a:xfrm>
                <a:off x="7673584" y="2008876"/>
                <a:ext cx="3972890" cy="4050280"/>
              </a:xfrm>
              <a:prstGeom prst="rect">
                <a:avLst/>
              </a:prstGeom>
              <a:noFill/>
            </p:spPr>
            <p:txBody>
              <a:bodyPr wrap="square" lIns="0" tIns="0" rIns="0" bIns="0" rtlCol="0">
                <a:noAutofit/>
              </a:bodyPr>
              <a:lstStyle/>
              <a:p>
                <a:pPr algn="l"/>
                <a:r>
                  <a:rPr lang="en-AU" sz="1800" b="1"/>
                  <a:t>2. Testing around critical points cont. </a:t>
                </a:r>
              </a:p>
              <a:p>
                <a:pPr algn="l"/>
                <a:endParaRPr lang="en-AU" sz="1800" b="1"/>
              </a:p>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=0</m:t>
                      </m:r>
                      <m:r>
                        <m:rPr>
                          <m:aln/>
                        </m:rPr>
                        <a:rPr lang="en-AU" sz="1800" b="0" i="1" smtClean="0">
                          <a:latin typeface="Cambria Math" panose="02040503050406030204" pitchFamily="18" charset="0"/>
                        </a:rPr>
                        <m:t>→</m:t>
                      </m:r>
                      <m:r>
                        <a:rPr lang="en-AU" sz="1800" b="0" i="1" smtClean="0">
                          <a:latin typeface="Cambria Math" panose="02040503050406030204" pitchFamily="18" charset="0"/>
                        </a:rPr>
                        <m:t>−0.05</m:t>
                      </m:r>
                      <m:sSup>
                        <m:sSupPr>
                          <m:ctrlPr>
                            <a:rPr lang="en-AU" sz="1800" i="1" smtClean="0">
                              <a:latin typeface="Cambria Math" panose="02040503050406030204" pitchFamily="18" charset="0"/>
                            </a:rPr>
                          </m:ctrlPr>
                        </m:sSupPr>
                        <m:e>
                          <m:d>
                            <m:dPr>
                              <m:ctrlPr>
                                <a:rPr lang="en-AU" sz="1800" i="1" smtClean="0">
                                  <a:latin typeface="Cambria Math" panose="02040503050406030204" pitchFamily="18" charset="0"/>
                                </a:rPr>
                              </m:ctrlPr>
                            </m:dPr>
                            <m:e>
                              <m:r>
                                <a:rPr lang="en-AU" sz="1800" b="0" i="1" smtClean="0">
                                  <a:latin typeface="Cambria Math" panose="02040503050406030204" pitchFamily="18" charset="0"/>
                                </a:rPr>
                                <m:t>0−8</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1.8≱4.2</m:t>
                      </m:r>
                    </m:oMath>
                  </m:oMathPara>
                </a14:m>
                <a:endParaRPr lang="en-AU" sz="1800" b="0"/>
              </a:p>
              <a:p>
                <a:pPr algn="l"/>
                <a:br>
                  <a:rPr lang="en-AU" sz="1800" b="0"/>
                </a:br>
                <a:endParaRPr lang="en-AU" sz="1800" i="1">
                  <a:latin typeface="Cambria Math" panose="02040503050406030204" pitchFamily="18" charset="0"/>
                </a:endParaRPr>
              </a:p>
              <a:p>
                <a:r>
                  <a:rPr lang="en-AU" sz="1800" b="1"/>
                  <a:t>3. Testing on critical points</a:t>
                </a:r>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=12</m:t>
                      </m:r>
                      <m:r>
                        <m:rPr>
                          <m:aln/>
                        </m:rPr>
                        <a:rPr lang="en-AU" sz="1800" i="1">
                          <a:latin typeface="Cambria Math" panose="02040503050406030204" pitchFamily="18" charset="0"/>
                        </a:rPr>
                        <m:t>→</m:t>
                      </m:r>
                      <m:r>
                        <a:rPr lang="en-AU" sz="1800" i="1">
                          <a:latin typeface="Cambria Math" panose="02040503050406030204" pitchFamily="18" charset="0"/>
                        </a:rPr>
                        <m:t>−0.05</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b="0" i="1" smtClean="0">
                                  <a:latin typeface="Cambria Math" panose="02040503050406030204" pitchFamily="18" charset="0"/>
                                </a:rPr>
                                <m:t>12</m:t>
                              </m:r>
                              <m:r>
                                <a:rPr lang="en-AU" sz="1800" i="1">
                                  <a:latin typeface="Cambria Math" panose="02040503050406030204" pitchFamily="18" charset="0"/>
                                </a:rPr>
                                <m:t>−8</m:t>
                              </m:r>
                            </m:e>
                          </m:d>
                        </m:e>
                        <m:sup>
                          <m:r>
                            <a:rPr lang="en-AU" sz="1800" i="1">
                              <a:latin typeface="Cambria Math" panose="02040503050406030204" pitchFamily="18" charset="0"/>
                            </a:rPr>
                            <m:t>2</m:t>
                          </m:r>
                        </m:sup>
                      </m:sSup>
                      <m:r>
                        <a:rPr lang="en-AU" sz="1800" i="1">
                          <a:latin typeface="Cambria Math" panose="02040503050406030204" pitchFamily="18" charset="0"/>
                        </a:rPr>
                        <m:t>+5</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4.2≥4.2</m:t>
                      </m:r>
                    </m:oMath>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=4</m:t>
                      </m:r>
                      <m:r>
                        <m:rPr>
                          <m:aln/>
                        </m:rPr>
                        <a:rPr lang="en-AU" sz="1800" i="1">
                          <a:latin typeface="Cambria Math" panose="02040503050406030204" pitchFamily="18" charset="0"/>
                        </a:rPr>
                        <m:t>→</m:t>
                      </m:r>
                      <m:r>
                        <a:rPr lang="en-AU" sz="1800" i="1">
                          <a:latin typeface="Cambria Math" panose="02040503050406030204" pitchFamily="18" charset="0"/>
                        </a:rPr>
                        <m:t>−0.05</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r>
                                <a:rPr lang="en-AU" sz="1800" b="0" i="1" smtClean="0">
                                  <a:latin typeface="Cambria Math" panose="02040503050406030204" pitchFamily="18" charset="0"/>
                                </a:rPr>
                                <m:t>4</m:t>
                              </m:r>
                              <m:r>
                                <a:rPr lang="en-AU" sz="1800" i="1">
                                  <a:latin typeface="Cambria Math" panose="02040503050406030204" pitchFamily="18" charset="0"/>
                                </a:rPr>
                                <m:t>−8</m:t>
                              </m:r>
                            </m:e>
                          </m:d>
                        </m:e>
                        <m:sup>
                          <m:r>
                            <a:rPr lang="en-AU" sz="1800" i="1">
                              <a:latin typeface="Cambria Math" panose="02040503050406030204" pitchFamily="18" charset="0"/>
                            </a:rPr>
                            <m:t>2</m:t>
                          </m:r>
                        </m:sup>
                      </m:sSup>
                      <m:r>
                        <a:rPr lang="en-AU" sz="1800" i="1">
                          <a:latin typeface="Cambria Math" panose="02040503050406030204" pitchFamily="18" charset="0"/>
                        </a:rPr>
                        <m:t>+5</m:t>
                      </m:r>
                    </m:oMath>
                    <m:oMath xmlns:m="http://schemas.openxmlformats.org/officeDocument/2006/math">
                      <m:r>
                        <m:rPr>
                          <m:aln/>
                        </m:rPr>
                        <a:rPr lang="en-AU" sz="1800" i="1">
                          <a:latin typeface="Cambria Math" panose="02040503050406030204" pitchFamily="18" charset="0"/>
                        </a:rPr>
                        <m:t>=</m:t>
                      </m:r>
                      <m:r>
                        <a:rPr lang="en-AU" sz="1800" i="1">
                          <a:latin typeface="Cambria Math" panose="02040503050406030204" pitchFamily="18" charset="0"/>
                        </a:rPr>
                        <m:t>4.2≥4.2</m:t>
                      </m:r>
                    </m:oMath>
                  </m:oMathPara>
                </a14:m>
                <a:br>
                  <a:rPr lang="en-AU" sz="1800"/>
                </a:br>
                <a:br>
                  <a:rPr lang="en-AU" sz="1800"/>
                </a:br>
                <a:endParaRPr lang="en-AU" sz="1800" b="1"/>
              </a:p>
            </p:txBody>
          </p:sp>
        </mc:Choice>
        <mc:Fallback xmlns="">
          <p:sp>
            <p:nvSpPr>
              <p:cNvPr id="2" name="TextBox 1">
                <a:extLst>
                  <a:ext uri="{FF2B5EF4-FFF2-40B4-BE49-F238E27FC236}">
                    <a16:creationId xmlns:a16="http://schemas.microsoft.com/office/drawing/2014/main" id="{2CA002AE-571D-E4AE-2C0B-81F8859B8968}"/>
                  </a:ext>
                </a:extLst>
              </p:cNvPr>
              <p:cNvSpPr txBox="1">
                <a:spLocks noRot="1" noChangeAspect="1" noMove="1" noResize="1" noEditPoints="1" noAdjustHandles="1" noChangeArrowheads="1" noChangeShapeType="1" noTextEdit="1"/>
              </p:cNvSpPr>
              <p:nvPr/>
            </p:nvSpPr>
            <p:spPr>
              <a:xfrm>
                <a:off x="7673584" y="2008876"/>
                <a:ext cx="3972890" cy="4050280"/>
              </a:xfrm>
              <a:prstGeom prst="rect">
                <a:avLst/>
              </a:prstGeom>
              <a:blipFill>
                <a:blip r:embed="rId9"/>
                <a:stretch>
                  <a:fillRect l="-3681" t="-1958"/>
                </a:stretch>
              </a:blipFill>
            </p:spPr>
            <p:txBody>
              <a:bodyPr/>
              <a:lstStyle/>
              <a:p>
                <a:r>
                  <a:rPr lang="en-AU">
                    <a:noFill/>
                  </a:rPr>
                  <a:t> </a:t>
                </a:r>
              </a:p>
            </p:txBody>
          </p:sp>
        </mc:Fallback>
      </mc:AlternateContent>
      <p:sp>
        <p:nvSpPr>
          <p:cNvPr id="8" name="Rectangle: Rounded Corners 7">
            <a:extLst>
              <a:ext uri="{FF2B5EF4-FFF2-40B4-BE49-F238E27FC236}">
                <a16:creationId xmlns:a16="http://schemas.microsoft.com/office/drawing/2014/main" id="{D9F61AA2-69F8-B45F-0E14-78FE2132D43E}"/>
              </a:ext>
            </a:extLst>
          </p:cNvPr>
          <p:cNvSpPr/>
          <p:nvPr/>
        </p:nvSpPr>
        <p:spPr>
          <a:xfrm>
            <a:off x="3275456" y="5719160"/>
            <a:ext cx="4833257" cy="9759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Can the truck pass safely anywhere under the bridge?</a:t>
            </a:r>
          </a:p>
        </p:txBody>
      </p:sp>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D2D2145E-BEBF-E111-816E-476858223738}"/>
                  </a:ext>
                </a:extLst>
              </p:cNvPr>
              <p:cNvSpPr/>
              <p:nvPr/>
            </p:nvSpPr>
            <p:spPr>
              <a:xfrm>
                <a:off x="8543842" y="5636049"/>
                <a:ext cx="3541466" cy="1142211"/>
              </a:xfrm>
              <a:prstGeom prst="wedgeRoundRectCallout">
                <a:avLst>
                  <a:gd name="adj1" fmla="val -60673"/>
                  <a:gd name="adj2" fmla="val -290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4. Yes! When </a:t>
                </a:r>
                <a14:m>
                  <m:oMath xmlns:m="http://schemas.openxmlformats.org/officeDocument/2006/math">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≤12</m:t>
                    </m:r>
                  </m:oMath>
                </a14:m>
                <a:r>
                  <a:rPr lang="en-AU" sz="1800"/>
                  <a:t> </a:t>
                </a:r>
              </a:p>
            </p:txBody>
          </p:sp>
        </mc:Choice>
        <mc:Fallback xmlns="">
          <p:sp>
            <p:nvSpPr>
              <p:cNvPr id="6" name="Speech Bubble: Rectangle with Corners Rounded 5">
                <a:extLst>
                  <a:ext uri="{FF2B5EF4-FFF2-40B4-BE49-F238E27FC236}">
                    <a16:creationId xmlns:a16="http://schemas.microsoft.com/office/drawing/2014/main" id="{D2D2145E-BEBF-E111-816E-476858223738}"/>
                  </a:ext>
                </a:extLst>
              </p:cNvPr>
              <p:cNvSpPr>
                <a:spLocks noRot="1" noChangeAspect="1" noMove="1" noResize="1" noEditPoints="1" noAdjustHandles="1" noChangeArrowheads="1" noChangeShapeType="1" noTextEdit="1"/>
              </p:cNvSpPr>
              <p:nvPr/>
            </p:nvSpPr>
            <p:spPr>
              <a:xfrm>
                <a:off x="8543842" y="5636049"/>
                <a:ext cx="3541466" cy="1142211"/>
              </a:xfrm>
              <a:prstGeom prst="wedgeRoundRectCallout">
                <a:avLst>
                  <a:gd name="adj1" fmla="val -60673"/>
                  <a:gd name="adj2" fmla="val -29048"/>
                  <a:gd name="adj3" fmla="val 16667"/>
                </a:avLst>
              </a:prstGeom>
              <a:blipFill>
                <a:blip r:embed="rId5"/>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D80439E9-F3CD-E268-802F-9C3338C43AB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309826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500"/>
                                        <p:tgtEl>
                                          <p:spTgt spid="1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500"/>
                                        <p:tgtEl>
                                          <p:spTgt spid="2">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Application of a quadratic inequality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p:txBody>
              <a:bodyPr/>
              <a:lstStyle/>
              <a:p>
                <a:r>
                  <a:rPr lang="en-AU" dirty="0">
                    <a:latin typeface="+mn-lt"/>
                  </a:rPr>
                  <a:t>A skateboarder rides up a ramp and becomes airborne. Their height above the ground is modelled by</a:t>
                </a:r>
                <a:r>
                  <a:rPr lang="en-AU" dirty="0"/>
                  <a:t>: </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𝑡</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+11 </m:t>
                      </m:r>
                    </m:oMath>
                  </m:oMathPara>
                </a14:m>
                <a:endParaRPr lang="en-AU" b="0" dirty="0">
                  <a:latin typeface="+mn-lt"/>
                </a:endParaRPr>
              </a:p>
              <a:p>
                <a:r>
                  <a:rPr lang="en-AU" dirty="0">
                    <a:latin typeface="+mn-lt"/>
                  </a:rPr>
                  <a:t>Where </a:t>
                </a:r>
                <a14:m>
                  <m:oMath xmlns:m="http://schemas.openxmlformats.org/officeDocument/2006/math">
                    <m:r>
                      <a:rPr lang="en-AU" b="0" i="1" smtClean="0">
                        <a:latin typeface="Cambria Math" panose="02040503050406030204" pitchFamily="18" charset="0"/>
                      </a:rPr>
                      <m:t>𝑡</m:t>
                    </m:r>
                  </m:oMath>
                </a14:m>
                <a:r>
                  <a:rPr lang="en-AU" b="0" dirty="0">
                    <a:latin typeface="+mn-lt"/>
                  </a:rPr>
                  <a:t> is seconds after launch. </a:t>
                </a:r>
                <a:r>
                  <a:rPr lang="en-AU" dirty="0">
                    <a:latin typeface="+mn-lt"/>
                  </a:rPr>
                  <a:t>T</a:t>
                </a:r>
                <a:r>
                  <a:rPr lang="en-AU" b="0" dirty="0">
                    <a:latin typeface="+mn-lt"/>
                  </a:rPr>
                  <a:t>hey must stay at least 4 metres above the ground to clear an obstacle. </a:t>
                </a: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327" r="-143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D43CE661-2E2A-7CAC-4708-429E4D323A0B}"/>
                  </a:ext>
                </a:extLst>
              </p:cNvPr>
              <p:cNvSpPr/>
              <p:nvPr/>
            </p:nvSpPr>
            <p:spPr>
              <a:xfrm>
                <a:off x="887606" y="4438564"/>
                <a:ext cx="3736312" cy="148353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Graph </a:t>
                </a:r>
                <a14:m>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rPr>
                      <m:t>(</m:t>
                    </m:r>
                    <m:r>
                      <a:rPr lang="en-AU" b="0" i="1" smtClean="0">
                        <a:latin typeface="Cambria Math" panose="02040503050406030204" pitchFamily="18" charset="0"/>
                      </a:rPr>
                      <m:t>𝑡</m:t>
                    </m:r>
                    <m:r>
                      <a:rPr lang="en-AU" b="0" i="1" smtClean="0">
                        <a:latin typeface="Cambria Math" panose="02040503050406030204" pitchFamily="18" charset="0"/>
                      </a:rPr>
                      <m:t>)</m:t>
                    </m:r>
                  </m:oMath>
                </a14:m>
                <a:endParaRPr lang="en-AU"/>
              </a:p>
            </p:txBody>
          </p:sp>
        </mc:Choice>
        <mc:Fallback xmlns="">
          <p:sp>
            <p:nvSpPr>
              <p:cNvPr id="2" name="Rectangle: Rounded Corners 1">
                <a:extLst>
                  <a:ext uri="{FF2B5EF4-FFF2-40B4-BE49-F238E27FC236}">
                    <a16:creationId xmlns:a16="http://schemas.microsoft.com/office/drawing/2014/main" id="{D43CE661-2E2A-7CAC-4708-429E4D323A0B}"/>
                  </a:ext>
                </a:extLst>
              </p:cNvPr>
              <p:cNvSpPr>
                <a:spLocks noRot="1" noChangeAspect="1" noMove="1" noResize="1" noEditPoints="1" noAdjustHandles="1" noChangeArrowheads="1" noChangeShapeType="1" noTextEdit="1"/>
              </p:cNvSpPr>
              <p:nvPr/>
            </p:nvSpPr>
            <p:spPr>
              <a:xfrm>
                <a:off x="887606" y="4438564"/>
                <a:ext cx="3736312" cy="1483535"/>
              </a:xfrm>
              <a:prstGeom prst="roundRect">
                <a:avLst/>
              </a:prstGeom>
              <a:blipFill>
                <a:blip r:embed="rId5"/>
                <a:stretch>
                  <a:fillRect/>
                </a:stretch>
              </a:blipFill>
            </p:spPr>
            <p:txBody>
              <a:bodyPr/>
              <a:lstStyle/>
              <a:p>
                <a:r>
                  <a:rPr lang="en-AU">
                    <a:noFill/>
                  </a:rPr>
                  <a:t> </a:t>
                </a:r>
              </a:p>
            </p:txBody>
          </p:sp>
        </mc:Fallback>
      </mc:AlternateContent>
      <p:sp>
        <p:nvSpPr>
          <p:cNvPr id="5" name="Rectangle: Rounded Corners 4">
            <a:extLst>
              <a:ext uri="{FF2B5EF4-FFF2-40B4-BE49-F238E27FC236}">
                <a16:creationId xmlns:a16="http://schemas.microsoft.com/office/drawing/2014/main" id="{DE68F1F4-BFF2-F559-65D4-DF1FCD2FC76C}"/>
              </a:ext>
            </a:extLst>
          </p:cNvPr>
          <p:cNvSpPr/>
          <p:nvPr/>
        </p:nvSpPr>
        <p:spPr>
          <a:xfrm>
            <a:off x="6976907" y="4438564"/>
            <a:ext cx="3736312" cy="14268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How long is the skateboarder at or above 4 metres?</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130911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642F-17E3-9067-5B48-727E19764D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FCF7DB-FFA2-4B46-18F9-DAFF1421AC5C}"/>
              </a:ext>
            </a:extLst>
          </p:cNvPr>
          <p:cNvSpPr>
            <a:spLocks noGrp="1"/>
          </p:cNvSpPr>
          <p:nvPr>
            <p:ph type="title"/>
          </p:nvPr>
        </p:nvSpPr>
        <p:spPr/>
        <p:txBody>
          <a:bodyPr/>
          <a:lstStyle/>
          <a:p>
            <a:r>
              <a:rPr lang="en-AU"/>
              <a:t>Application of a quadratic inequality (2)</a:t>
            </a:r>
            <a:endParaRPr lang="en-AU">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AFC98E58-BCF2-781A-D7F6-CCD860BBD61B}"/>
                  </a:ext>
                </a:extLst>
              </p:cNvPr>
              <p:cNvSpPr>
                <a:spLocks noGrp="1"/>
              </p:cNvSpPr>
              <p:nvPr>
                <p:ph type="body" sz="quarter" idx="17"/>
              </p:nvPr>
            </p:nvSpPr>
            <p:spPr>
              <a:xfrm>
                <a:off x="348002" y="1338943"/>
                <a:ext cx="5106303" cy="4807835"/>
              </a:xfrm>
            </p:spPr>
            <p:txBody>
              <a:bodyPr numCol="2" spcCol="36000"/>
              <a:lstStyle/>
              <a:p>
                <a:pPr>
                  <a:lnSpc>
                    <a:spcPct val="100000"/>
                  </a:lnSpc>
                </a:pPr>
                <a:r>
                  <a:rPr lang="en-AU" dirty="0">
                    <a:latin typeface="+mn-lt"/>
                  </a:rPr>
                  <a:t>Required to solve: </a:t>
                </a:r>
                <a:endParaRPr lang="en-AU" b="0" i="1" dirty="0">
                  <a:latin typeface="Cambria Math" panose="02040503050406030204" pitchFamily="18" charset="0"/>
                </a:endParaRPr>
              </a:p>
              <a:p>
                <a:pPr>
                  <a:lnSpc>
                    <a:spcPct val="100000"/>
                  </a:lnSpc>
                </a:pPr>
                <a14:m>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r>
                      <a:rPr lang="en-AU" b="0" i="1" smtClean="0">
                        <a:latin typeface="Cambria Math" panose="02040503050406030204" pitchFamily="18" charset="0"/>
                      </a:rPr>
                      <m:t>≥4</m:t>
                    </m:r>
                  </m:oMath>
                </a14:m>
                <a:r>
                  <a:rPr lang="en-AU" b="0" i="1" dirty="0">
                    <a:latin typeface="Cambria Math" panose="02040503050406030204" pitchFamily="18" charset="0"/>
                  </a:rPr>
                  <a:t> </a:t>
                </a:r>
                <a14:m>
                  <m:oMath xmlns:m="http://schemas.openxmlformats.org/officeDocument/2006/math">
                    <m:r>
                      <m:rPr>
                        <m:sty m:val="p"/>
                      </m:rPr>
                      <a:rPr lang="en-AU" b="0" i="0" dirty="0" smtClean="0">
                        <a:latin typeface="Cambria Math" panose="02040503050406030204" pitchFamily="18" charset="0"/>
                      </a:rPr>
                      <m:t>where</m:t>
                    </m:r>
                    <m:r>
                      <a:rPr lang="en-AU" b="0" i="1" dirty="0" smtClean="0">
                        <a:latin typeface="Cambria Math" panose="02040503050406030204" pitchFamily="18" charset="0"/>
                      </a:rPr>
                      <m:t>,</m:t>
                    </m:r>
                    <m:r>
                      <a:rPr lang="en-AU" i="1">
                        <a:latin typeface="Cambria Math" panose="02040503050406030204" pitchFamily="18" charset="0"/>
                      </a:rPr>
                      <m:t>h</m:t>
                    </m:r>
                    <m:d>
                      <m:dPr>
                        <m:ctrlPr>
                          <a:rPr lang="en-AU" i="1">
                            <a:latin typeface="Cambria Math" panose="02040503050406030204" pitchFamily="18" charset="0"/>
                          </a:rPr>
                        </m:ctrlPr>
                      </m:dPr>
                      <m:e>
                        <m:r>
                          <a:rPr lang="en-AU" i="1">
                            <a:latin typeface="Cambria Math" panose="02040503050406030204" pitchFamily="18" charset="0"/>
                          </a:rPr>
                          <m:t>𝑡</m:t>
                        </m:r>
                      </m:e>
                    </m:d>
                    <m:r>
                      <a:rPr lang="en-AU" i="1">
                        <a:latin typeface="Cambria Math" panose="02040503050406030204" pitchFamily="18" charset="0"/>
                      </a:rPr>
                      <m:t>=−2</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𝑡</m:t>
                            </m:r>
                            <m:r>
                              <a:rPr lang="en-AU" i="1">
                                <a:latin typeface="Cambria Math" panose="02040503050406030204" pitchFamily="18" charset="0"/>
                              </a:rPr>
                              <m:t>−2</m:t>
                            </m:r>
                          </m:e>
                        </m:d>
                      </m:e>
                      <m:sup>
                        <m:r>
                          <a:rPr lang="en-AU" i="1">
                            <a:latin typeface="Cambria Math" panose="02040503050406030204" pitchFamily="18" charset="0"/>
                          </a:rPr>
                          <m:t>2</m:t>
                        </m:r>
                      </m:sup>
                    </m:sSup>
                    <m:r>
                      <a:rPr lang="en-AU" i="1">
                        <a:latin typeface="Cambria Math" panose="02040503050406030204" pitchFamily="18" charset="0"/>
                      </a:rPr>
                      <m:t>+11 </m:t>
                    </m:r>
                  </m:oMath>
                </a14:m>
                <a:endParaRPr lang="en-AU" dirty="0"/>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r>
                        <a:rPr lang="en-AU" b="0" i="1" smtClean="0">
                          <a:latin typeface="Cambria Math" panose="02040503050406030204" pitchFamily="18" charset="0"/>
                        </a:rPr>
                        <m:t>2</m:t>
                      </m:r>
                      <m:sSup>
                        <m:sSupPr>
                          <m:ctrlPr>
                            <a:rPr lang="en-AU" i="1" smtClean="0">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𝑡</m:t>
                              </m:r>
                              <m:r>
                                <a:rPr lang="en-AU" i="1">
                                  <a:latin typeface="Cambria Math" panose="02040503050406030204" pitchFamily="18" charset="0"/>
                                </a:rPr>
                                <m:t>−2</m:t>
                              </m:r>
                            </m:e>
                          </m:d>
                        </m:e>
                        <m:sup>
                          <m:r>
                            <a:rPr lang="en-AU" i="1">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11</m:t>
                      </m:r>
                      <m:r>
                        <a:rPr lang="en-AU" i="1">
                          <a:latin typeface="Cambria Math" panose="02040503050406030204" pitchFamily="18" charset="0"/>
                        </a:rPr>
                        <m:t>≥4</m:t>
                      </m:r>
                      <m:r>
                        <a:rPr lang="en-AU" b="0" i="1" smtClean="0">
                          <a:latin typeface="Cambria Math" panose="02040503050406030204" pitchFamily="18" charset="0"/>
                        </a:rPr>
                        <m:t> </m:t>
                      </m:r>
                    </m:oMath>
                  </m:oMathPara>
                </a14:m>
                <a:endParaRPr lang="en-AU" b="0" dirty="0">
                  <a:latin typeface="+mn-lt"/>
                </a:endParaRPr>
              </a:p>
              <a:p>
                <a:r>
                  <a:rPr lang="en-AU" b="1" dirty="0">
                    <a:latin typeface="+mn-lt"/>
                  </a:rPr>
                  <a:t>Replace </a:t>
                </a:r>
                <a14:m>
                  <m:oMath xmlns:m="http://schemas.openxmlformats.org/officeDocument/2006/math">
                    <m:r>
                      <a:rPr lang="en-AU" b="1" i="1" smtClean="0">
                        <a:latin typeface="Cambria Math" panose="02040503050406030204" pitchFamily="18" charset="0"/>
                      </a:rPr>
                      <m:t>≥</m:t>
                    </m:r>
                  </m:oMath>
                </a14:m>
                <a:r>
                  <a:rPr lang="en-AU" b="1" dirty="0">
                    <a:latin typeface="+mn-lt"/>
                  </a:rPr>
                  <a:t> with </a:t>
                </a:r>
                <a14:m>
                  <m:oMath xmlns:m="http://schemas.openxmlformats.org/officeDocument/2006/math">
                    <m:r>
                      <a:rPr lang="en-AU" b="1" i="1" smtClean="0">
                        <a:latin typeface="Cambria Math" panose="02040503050406030204" pitchFamily="18" charset="0"/>
                      </a:rPr>
                      <m:t>=</m:t>
                    </m:r>
                  </m:oMath>
                </a14:m>
                <a:r>
                  <a:rPr lang="en-AU" b="1" dirty="0">
                    <a:latin typeface="+mn-lt"/>
                  </a:rPr>
                  <a:t> to determine critical points:</a:t>
                </a: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𝑡</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+11=4</m:t>
                      </m:r>
                    </m:oMath>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𝑡</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7</m:t>
                          </m:r>
                        </m:num>
                        <m:den>
                          <m:r>
                            <a:rPr lang="en-AU" b="0" i="1" smtClean="0">
                              <a:latin typeface="Cambria Math" panose="02040503050406030204" pitchFamily="18" charset="0"/>
                            </a:rPr>
                            <m:t>2</m:t>
                          </m:r>
                        </m:den>
                      </m:f>
                    </m:oMath>
                    <m:oMath xmlns:m="http://schemas.openxmlformats.org/officeDocument/2006/math">
                      <m:r>
                        <a:rPr lang="en-AU" b="0" i="1" smtClean="0">
                          <a:latin typeface="Cambria Math" panose="02040503050406030204" pitchFamily="18" charset="0"/>
                        </a:rPr>
                        <m:t>𝑡</m:t>
                      </m:r>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3.5</m:t>
                          </m:r>
                        </m:e>
                      </m:rad>
                    </m:oMath>
                  </m:oMathPara>
                </a14:m>
                <a:br>
                  <a:rPr lang="en-AU" b="0" i="1" dirty="0">
                    <a:latin typeface="Cambria Math" panose="02040503050406030204" pitchFamily="18" charset="0"/>
                  </a:rPr>
                </a:br>
                <a14:m>
                  <m:oMath xmlns:m="http://schemas.openxmlformats.org/officeDocument/2006/math">
                    <m:r>
                      <a:rPr lang="en-AU" b="0" i="1" smtClean="0">
                        <a:latin typeface="Cambria Math" panose="02040503050406030204" pitchFamily="18" charset="0"/>
                      </a:rPr>
                      <m:t>𝑡</m:t>
                    </m:r>
                    <m:r>
                      <a:rPr lang="en-AU" b="0" i="1" smtClean="0">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3.5</m:t>
                        </m:r>
                      </m:e>
                    </m:rad>
                    <m:r>
                      <a:rPr lang="en-AU" b="0" i="1" smtClean="0">
                        <a:latin typeface="Cambria Math" panose="02040503050406030204" pitchFamily="18" charset="0"/>
                      </a:rPr>
                      <m:t>→</m:t>
                    </m:r>
                  </m:oMath>
                </a14:m>
                <a:r>
                  <a:rPr lang="en-AU" b="0" i="0" dirty="0">
                    <a:latin typeface="+mj-lt"/>
                  </a:rPr>
                  <a:t>critical points</a:t>
                </a:r>
                <a:endParaRPr lang="en-AU" b="0" dirty="0">
                  <a:latin typeface="+mn-lt"/>
                </a:endParaRPr>
              </a:p>
              <a:p>
                <a:endParaRPr lang="en-AU" dirty="0">
                  <a:latin typeface="+mn-lt"/>
                </a:endParaRPr>
              </a:p>
              <a:p>
                <a:endParaRPr lang="en-AU" b="0" dirty="0">
                  <a:latin typeface="+mn-lt"/>
                </a:endParaRPr>
              </a:p>
              <a:p>
                <a:endParaRPr lang="en-AU" b="0" dirty="0">
                  <a:latin typeface="+mn-lt"/>
                </a:endParaRPr>
              </a:p>
              <a:p>
                <a:r>
                  <a:rPr lang="en-AU" dirty="0">
                    <a:latin typeface="+mn-lt"/>
                  </a:rPr>
                  <a:t>  </a:t>
                </a:r>
              </a:p>
            </p:txBody>
          </p:sp>
        </mc:Choice>
        <mc:Fallback xmlns="">
          <p:sp>
            <p:nvSpPr>
              <p:cNvPr id="12" name="Text Placeholder 11">
                <a:extLst>
                  <a:ext uri="{FF2B5EF4-FFF2-40B4-BE49-F238E27FC236}">
                    <a16:creationId xmlns:a16="http://schemas.microsoft.com/office/drawing/2014/main" id="{AFC98E58-BCF2-781A-D7F6-CCD860BBD61B}"/>
                  </a:ext>
                </a:extLst>
              </p:cNvPr>
              <p:cNvSpPr>
                <a:spLocks noGrp="1" noRot="1" noChangeAspect="1" noMove="1" noResize="1" noEditPoints="1" noAdjustHandles="1" noChangeArrowheads="1" noChangeShapeType="1" noTextEdit="1"/>
              </p:cNvSpPr>
              <p:nvPr>
                <p:ph type="body" sz="quarter" idx="17"/>
              </p:nvPr>
            </p:nvSpPr>
            <p:spPr>
              <a:xfrm>
                <a:off x="348002" y="1338943"/>
                <a:ext cx="5106303" cy="4807835"/>
              </a:xfrm>
              <a:blipFill>
                <a:blip r:embed="rId3"/>
                <a:stretch>
                  <a:fillRect l="-2983" t="-152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A4C32B62-5066-00B6-6A34-3B0499040A27}"/>
                  </a:ext>
                </a:extLst>
              </p:cNvPr>
              <p:cNvSpPr txBox="1">
                <a:spLocks/>
              </p:cNvSpPr>
              <p:nvPr/>
            </p:nvSpPr>
            <p:spPr>
              <a:xfrm>
                <a:off x="5982631" y="1338943"/>
                <a:ext cx="5849369" cy="4807835"/>
              </a:xfrm>
              <a:prstGeom prst="rect">
                <a:avLst/>
              </a:prstGeom>
            </p:spPr>
            <p:txBody>
              <a:bodyPr vert="horz" lIns="0" tIns="0" rIns="0" bIns="0" numCol="1" spcCol="36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b="1" dirty="0">
                    <a:latin typeface="+mn-lt"/>
                  </a:rPr>
                  <a:t>Testing above, between and below critical points:</a:t>
                </a:r>
              </a:p>
              <a:p>
                <a:pPr>
                  <a:lnSpc>
                    <a:spcPct val="1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h</m:t>
                      </m:r>
                      <m:r>
                        <a:rPr lang="en-AU" b="0" i="1" smtClean="0">
                          <a:latin typeface="Cambria Math" panose="02040503050406030204" pitchFamily="18" charset="0"/>
                        </a:rPr>
                        <m:t>(4)=−2</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+11 ≱4 </m:t>
                      </m:r>
                    </m:oMath>
                  </m:oMathPara>
                </a14:m>
                <a:endParaRPr lang="en-AU" b="0" dirty="0">
                  <a:latin typeface="+mn-lt"/>
                </a:endParaRPr>
              </a:p>
              <a:p>
                <a:pPr>
                  <a:lnSpc>
                    <a:spcPct val="1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3</m:t>
                          </m:r>
                        </m:e>
                      </m:d>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+11≥4</m:t>
                      </m:r>
                    </m:oMath>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0</m:t>
                          </m:r>
                        </m:e>
                      </m:d>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+11≱4</m:t>
                      </m:r>
                    </m:oMath>
                  </m:oMathPara>
                </a14:m>
                <a:endParaRPr lang="en-AU" b="0" dirty="0">
                  <a:latin typeface="+mn-lt"/>
                </a:endParaRPr>
              </a:p>
              <a:p>
                <a:pPr>
                  <a:lnSpc>
                    <a:spcPct val="100000"/>
                  </a:lnSpc>
                </a:pPr>
                <a:r>
                  <a:rPr lang="en-AU" b="1" dirty="0">
                    <a:latin typeface="+mn-lt"/>
                  </a:rPr>
                  <a:t>Testing at critical points:</a:t>
                </a:r>
              </a:p>
              <a:p>
                <a:pPr>
                  <a:lnSpc>
                    <a:spcPct val="100000"/>
                  </a:lnSpc>
                </a:pPr>
                <a14:m>
                  <m:oMathPara xmlns:m="http://schemas.openxmlformats.org/officeDocument/2006/math">
                    <m:oMathParaPr>
                      <m:jc m:val="centerGroup"/>
                    </m:oMathParaPr>
                    <m:oMath xmlns:m="http://schemas.openxmlformats.org/officeDocument/2006/math">
                      <m:r>
                        <a:rPr lang="en-AU" sz="1200" b="0" i="1" smtClean="0">
                          <a:latin typeface="Cambria Math" panose="02040503050406030204" pitchFamily="18" charset="0"/>
                        </a:rPr>
                        <m:t>h</m:t>
                      </m:r>
                      <m:d>
                        <m:dPr>
                          <m:ctrlPr>
                            <a:rPr lang="en-AU" sz="1200" b="0" i="1" smtClean="0">
                              <a:latin typeface="Cambria Math" panose="02040503050406030204" pitchFamily="18" charset="0"/>
                            </a:rPr>
                          </m:ctrlPr>
                        </m:dPr>
                        <m:e>
                          <m:r>
                            <a:rPr lang="en-AU" sz="1200" i="1">
                              <a:latin typeface="Cambria Math" panose="02040503050406030204" pitchFamily="18" charset="0"/>
                            </a:rPr>
                            <m:t>2</m:t>
                          </m:r>
                          <m:r>
                            <a:rPr lang="en-AU" sz="1200" b="0" i="1" smtClean="0">
                              <a:latin typeface="Cambria Math" panose="02040503050406030204" pitchFamily="18" charset="0"/>
                            </a:rPr>
                            <m:t>+</m:t>
                          </m:r>
                          <m:rad>
                            <m:radPr>
                              <m:degHide m:val="on"/>
                              <m:ctrlPr>
                                <a:rPr lang="en-AU" sz="1200" i="1">
                                  <a:latin typeface="Cambria Math" panose="02040503050406030204" pitchFamily="18" charset="0"/>
                                </a:rPr>
                              </m:ctrlPr>
                            </m:radPr>
                            <m:deg/>
                            <m:e>
                              <m:r>
                                <a:rPr lang="en-AU" sz="1200" i="1">
                                  <a:latin typeface="Cambria Math" panose="02040503050406030204" pitchFamily="18" charset="0"/>
                                </a:rPr>
                                <m:t>3.5</m:t>
                              </m:r>
                            </m:e>
                          </m:rad>
                        </m:e>
                      </m:d>
                      <m:r>
                        <a:rPr lang="en-AU" sz="1200" b="0" i="1" smtClean="0">
                          <a:latin typeface="Cambria Math" panose="02040503050406030204" pitchFamily="18" charset="0"/>
                        </a:rPr>
                        <m:t>≥4</m:t>
                      </m:r>
                    </m:oMath>
                    <m:oMath xmlns:m="http://schemas.openxmlformats.org/officeDocument/2006/math">
                      <m:r>
                        <a:rPr lang="en-AU" sz="1200" i="1">
                          <a:latin typeface="Cambria Math" panose="02040503050406030204" pitchFamily="18" charset="0"/>
                        </a:rPr>
                        <m:t>h</m:t>
                      </m:r>
                      <m:d>
                        <m:dPr>
                          <m:ctrlPr>
                            <a:rPr lang="en-AU" sz="1200" i="1">
                              <a:latin typeface="Cambria Math" panose="02040503050406030204" pitchFamily="18" charset="0"/>
                            </a:rPr>
                          </m:ctrlPr>
                        </m:dPr>
                        <m:e>
                          <m:r>
                            <a:rPr lang="en-AU" sz="1200" i="1">
                              <a:latin typeface="Cambria Math" panose="02040503050406030204" pitchFamily="18" charset="0"/>
                            </a:rPr>
                            <m:t>2</m:t>
                          </m:r>
                          <m:r>
                            <a:rPr lang="en-AU" sz="1200" b="0" i="1" smtClean="0">
                              <a:latin typeface="Cambria Math" panose="02040503050406030204" pitchFamily="18" charset="0"/>
                            </a:rPr>
                            <m:t>−</m:t>
                          </m:r>
                          <m:rad>
                            <m:radPr>
                              <m:degHide m:val="on"/>
                              <m:ctrlPr>
                                <a:rPr lang="en-AU" sz="1200" i="1">
                                  <a:latin typeface="Cambria Math" panose="02040503050406030204" pitchFamily="18" charset="0"/>
                                </a:rPr>
                              </m:ctrlPr>
                            </m:radPr>
                            <m:deg/>
                            <m:e>
                              <m:r>
                                <a:rPr lang="en-AU" sz="1200" i="1">
                                  <a:latin typeface="Cambria Math" panose="02040503050406030204" pitchFamily="18" charset="0"/>
                                </a:rPr>
                                <m:t>3.5</m:t>
                              </m:r>
                            </m:e>
                          </m:rad>
                        </m:e>
                      </m:d>
                      <m:r>
                        <a:rPr lang="en-AU" sz="1200" i="1">
                          <a:latin typeface="Cambria Math" panose="02040503050406030204" pitchFamily="18" charset="0"/>
                        </a:rPr>
                        <m:t>≥4</m:t>
                      </m:r>
                    </m:oMath>
                  </m:oMathPara>
                </a14:m>
                <a:br>
                  <a:rPr lang="en-AU" sz="1800" dirty="0"/>
                </a:br>
                <a:br>
                  <a:rPr lang="en-AU" b="0" dirty="0">
                    <a:latin typeface="+mn-lt"/>
                  </a:rPr>
                </a:br>
                <a:r>
                  <a:rPr lang="en-AU" dirty="0">
                    <a:latin typeface="+mn-lt"/>
                  </a:rPr>
                  <a:t>Therefore, </a:t>
                </a:r>
                <a14:m>
                  <m:oMath xmlns:m="http://schemas.openxmlformats.org/officeDocument/2006/math">
                    <m:r>
                      <a:rPr lang="en-AU" b="0" i="1" smtClean="0">
                        <a:latin typeface="Cambria Math" panose="02040503050406030204" pitchFamily="18" charset="0"/>
                      </a:rPr>
                      <m:t>h</m:t>
                    </m:r>
                    <m:d>
                      <m:dPr>
                        <m:ctrlPr>
                          <a:rPr lang="en-AU" b="0" i="1" smtClean="0">
                            <a:latin typeface="Cambria Math" panose="02040503050406030204" pitchFamily="18" charset="0"/>
                          </a:rPr>
                        </m:ctrlPr>
                      </m:dPr>
                      <m:e>
                        <m:r>
                          <a:rPr lang="en-AU" b="0" i="1" smtClean="0">
                            <a:latin typeface="Cambria Math" panose="02040503050406030204" pitchFamily="18" charset="0"/>
                          </a:rPr>
                          <m:t>𝑡</m:t>
                        </m:r>
                      </m:e>
                    </m:d>
                    <m:r>
                      <a:rPr lang="en-AU" b="0" i="1" smtClean="0">
                        <a:latin typeface="Cambria Math" panose="02040503050406030204" pitchFamily="18" charset="0"/>
                      </a:rPr>
                      <m:t>≥4 </m:t>
                    </m:r>
                  </m:oMath>
                </a14:m>
                <a:r>
                  <a:rPr lang="en-AU" dirty="0">
                    <a:latin typeface="+mn-lt"/>
                  </a:rPr>
                  <a:t> when</a:t>
                </a:r>
                <a14:m>
                  <m:oMath xmlns:m="http://schemas.openxmlformats.org/officeDocument/2006/math">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3.5</m:t>
                        </m:r>
                      </m:e>
                    </m:rad>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3.5</m:t>
                        </m:r>
                      </m:e>
                    </m:rad>
                  </m:oMath>
                </a14:m>
                <a:endParaRPr lang="en-AU" dirty="0">
                  <a:latin typeface="+mn-lt"/>
                </a:endParaRPr>
              </a:p>
              <a:p>
                <a:r>
                  <a:rPr lang="en-AU" dirty="0">
                    <a:latin typeface="+mn-lt"/>
                  </a:rPr>
                  <a:t>   </a:t>
                </a:r>
              </a:p>
              <a:p>
                <a:endParaRPr lang="en-AU" dirty="0">
                  <a:latin typeface="+mn-lt"/>
                </a:endParaRPr>
              </a:p>
              <a:p>
                <a:endParaRPr lang="en-AU" dirty="0">
                  <a:latin typeface="+mn-lt"/>
                </a:endParaRPr>
              </a:p>
              <a:p>
                <a:endParaRPr lang="en-AU" dirty="0">
                  <a:latin typeface="+mn-lt"/>
                </a:endParaRPr>
              </a:p>
              <a:p>
                <a:r>
                  <a:rPr lang="en-AU" dirty="0">
                    <a:latin typeface="+mn-lt"/>
                  </a:rPr>
                  <a:t>  </a:t>
                </a:r>
              </a:p>
            </p:txBody>
          </p:sp>
        </mc:Choice>
        <mc:Fallback xmlns="">
          <p:sp>
            <p:nvSpPr>
              <p:cNvPr id="2" name="Text Placeholder 11">
                <a:extLst>
                  <a:ext uri="{FF2B5EF4-FFF2-40B4-BE49-F238E27FC236}">
                    <a16:creationId xmlns:a16="http://schemas.microsoft.com/office/drawing/2014/main" id="{A4C32B62-5066-00B6-6A34-3B0499040A27}"/>
                  </a:ext>
                </a:extLst>
              </p:cNvPr>
              <p:cNvSpPr txBox="1">
                <a:spLocks noRot="1" noChangeAspect="1" noMove="1" noResize="1" noEditPoints="1" noAdjustHandles="1" noChangeArrowheads="1" noChangeShapeType="1" noTextEdit="1"/>
              </p:cNvSpPr>
              <p:nvPr/>
            </p:nvSpPr>
            <p:spPr>
              <a:xfrm>
                <a:off x="5982631" y="1338943"/>
                <a:ext cx="5849369" cy="4807835"/>
              </a:xfrm>
              <a:prstGeom prst="rect">
                <a:avLst/>
              </a:prstGeom>
              <a:blipFill>
                <a:blip r:embed="rId4"/>
                <a:stretch>
                  <a:fillRect l="-2604" t="-1523"/>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C06FBBC9-3D67-5E58-AFBB-F1704B9B83A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9159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94D81-84ED-0198-9164-B649C7D413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AA9256-66C8-1899-B7FE-34A9A5B8B103}"/>
              </a:ext>
            </a:extLst>
          </p:cNvPr>
          <p:cNvSpPr>
            <a:spLocks noGrp="1"/>
          </p:cNvSpPr>
          <p:nvPr>
            <p:ph type="title"/>
          </p:nvPr>
        </p:nvSpPr>
        <p:spPr/>
        <p:txBody>
          <a:bodyPr/>
          <a:lstStyle/>
          <a:p>
            <a:r>
              <a:rPr lang="en-AU"/>
              <a:t>Application of a quadratic inequality (3)</a:t>
            </a:r>
            <a:endParaRPr lang="en-AU">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BC8A6A88-5EFA-5053-24CB-88FA14A8F69A}"/>
                  </a:ext>
                </a:extLst>
              </p:cNvPr>
              <p:cNvSpPr>
                <a:spLocks noGrp="1"/>
              </p:cNvSpPr>
              <p:nvPr>
                <p:ph type="body" sz="quarter" idx="17"/>
              </p:nvPr>
            </p:nvSpPr>
            <p:spPr/>
            <p:txBody>
              <a:bodyPr/>
              <a:lstStyle/>
              <a:p>
                <a:r>
                  <a:rPr lang="en-AU">
                    <a:latin typeface="+mn-lt"/>
                  </a:rPr>
                  <a:t> </a:t>
                </a:r>
                <a:r>
                  <a:rPr lang="en-AU"/>
                  <a:t>A drone’s flight path over a field is modelled by</a:t>
                </a:r>
              </a:p>
              <a:p>
                <a:pPr algn="ctr"/>
                <a14:m>
                  <m:oMath xmlns:m="http://schemas.openxmlformats.org/officeDocument/2006/math">
                    <m:r>
                      <a:rPr lang="en-AU" b="0" i="1" smtClean="0">
                        <a:latin typeface="Cambria Math" panose="02040503050406030204" pitchFamily="18" charset="0"/>
                      </a:rPr>
                      <m:t>𝐻</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𝑘𝑥</m:t>
                    </m:r>
                    <m:r>
                      <a:rPr lang="en-AU" b="0" i="1" smtClean="0">
                        <a:latin typeface="Cambria Math" panose="02040503050406030204" pitchFamily="18" charset="0"/>
                      </a:rPr>
                      <m:t>+5</m:t>
                    </m:r>
                  </m:oMath>
                </a14:m>
                <a:r>
                  <a:rPr lang="en-AU" b="0">
                    <a:latin typeface="+mn-lt"/>
                  </a:rPr>
                  <a:t> </a:t>
                </a:r>
              </a:p>
              <a:p>
                <a:r>
                  <a:rPr lang="en-AU">
                    <a:latin typeface="+mn-lt"/>
                  </a:rPr>
                  <a:t>Where </a:t>
                </a:r>
                <a14:m>
                  <m:oMath xmlns:m="http://schemas.openxmlformats.org/officeDocument/2006/math">
                    <m:r>
                      <a:rPr lang="en-AU" b="0" i="1" smtClean="0">
                        <a:latin typeface="Cambria Math" panose="02040503050406030204" pitchFamily="18" charset="0"/>
                      </a:rPr>
                      <m:t>𝑥</m:t>
                    </m:r>
                  </m:oMath>
                </a14:m>
                <a:r>
                  <a:rPr lang="en-AU" b="0">
                    <a:latin typeface="+mn-lt"/>
                  </a:rPr>
                  <a:t> is the horizontal distance (metres) from a fixed point on the field and </a:t>
                </a:r>
                <a14:m>
                  <m:oMath xmlns:m="http://schemas.openxmlformats.org/officeDocument/2006/math">
                    <m:r>
                      <a:rPr lang="en-AU" b="0" i="1" smtClean="0">
                        <a:latin typeface="Cambria Math" panose="02040503050406030204" pitchFamily="18" charset="0"/>
                      </a:rPr>
                      <m:t>𝐻</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b="0">
                    <a:latin typeface="+mn-lt"/>
                  </a:rPr>
                  <a:t> is the drone’s altitude (metres). The constant </a:t>
                </a:r>
                <a14:m>
                  <m:oMath xmlns:m="http://schemas.openxmlformats.org/officeDocument/2006/math">
                    <m:r>
                      <a:rPr lang="en-AU" b="0" i="1" smtClean="0">
                        <a:latin typeface="Cambria Math" panose="02040503050406030204" pitchFamily="18" charset="0"/>
                      </a:rPr>
                      <m:t>𝑘</m:t>
                    </m:r>
                  </m:oMath>
                </a14:m>
                <a:r>
                  <a:rPr lang="en-AU" b="0">
                    <a:latin typeface="+mn-lt"/>
                  </a:rPr>
                  <a:t> depends on the launch conditions. For safety, the drone must fly above 8 metres at all times.</a:t>
                </a:r>
              </a:p>
              <a:p>
                <a:r>
                  <a:rPr lang="en-AU">
                    <a:latin typeface="+mn-lt"/>
                  </a:rPr>
                  <a:t>If </a:t>
                </a:r>
                <a14:m>
                  <m:oMath xmlns:m="http://schemas.openxmlformats.org/officeDocument/2006/math">
                    <m:r>
                      <a:rPr lang="en-AU" b="0" i="1" smtClean="0">
                        <a:latin typeface="Cambria Math" panose="02040503050406030204" pitchFamily="18" charset="0"/>
                      </a:rPr>
                      <m:t>𝑘</m:t>
                    </m:r>
                    <m:r>
                      <a:rPr lang="en-AU" b="0" i="1" smtClean="0">
                        <a:latin typeface="Cambria Math" panose="02040503050406030204" pitchFamily="18" charset="0"/>
                      </a:rPr>
                      <m:t>=2,</m:t>
                    </m:r>
                  </m:oMath>
                </a14:m>
                <a:r>
                  <a:rPr lang="en-AU">
                    <a:latin typeface="+mn-lt"/>
                  </a:rPr>
                  <a:t> show that this is not possible for any value of </a:t>
                </a:r>
                <a14:m>
                  <m:oMath xmlns:m="http://schemas.openxmlformats.org/officeDocument/2006/math">
                    <m:r>
                      <a:rPr lang="en-AU" b="0" i="1" smtClean="0">
                        <a:latin typeface="Cambria Math" panose="02040503050406030204" pitchFamily="18" charset="0"/>
                      </a:rPr>
                      <m:t>𝑥</m:t>
                    </m:r>
                  </m:oMath>
                </a14:m>
                <a:endParaRPr lang="en-AU">
                  <a:latin typeface="+mn-lt"/>
                </a:endParaRPr>
              </a:p>
              <a:p>
                <a:endParaRPr lang="en-AU" b="0">
                  <a:latin typeface="+mn-lt"/>
                </a:endParaRPr>
              </a:p>
            </p:txBody>
          </p:sp>
        </mc:Choice>
        <mc:Fallback xmlns="">
          <p:sp>
            <p:nvSpPr>
              <p:cNvPr id="12" name="Text Placeholder 11">
                <a:extLst>
                  <a:ext uri="{FF2B5EF4-FFF2-40B4-BE49-F238E27FC236}">
                    <a16:creationId xmlns:a16="http://schemas.microsoft.com/office/drawing/2014/main" id="{BC8A6A88-5EFA-5053-24CB-88FA14A8F69A}"/>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4E2E8CF-ABAE-1AC1-1BB0-C8ED1522A0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42928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6B9FF-03A7-5B81-ABC9-E566020AD9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CB8F7C-A8D2-002C-79B6-DBA2880CDE3A}"/>
              </a:ext>
            </a:extLst>
          </p:cNvPr>
          <p:cNvSpPr>
            <a:spLocks noGrp="1"/>
          </p:cNvSpPr>
          <p:nvPr>
            <p:ph type="title"/>
          </p:nvPr>
        </p:nvSpPr>
        <p:spPr/>
        <p:txBody>
          <a:bodyPr/>
          <a:lstStyle/>
          <a:p>
            <a:r>
              <a:rPr lang="en-AU"/>
              <a:t>Application of a quadratic inequality (4)</a:t>
            </a:r>
            <a:endParaRPr lang="en-AU">
              <a:latin typeface="+mj-lt"/>
            </a:endParaRPr>
          </a:p>
        </p:txBody>
      </p:sp>
      <p:sp>
        <p:nvSpPr>
          <p:cNvPr id="13" name="Text Placeholder 12">
            <a:extLst>
              <a:ext uri="{FF2B5EF4-FFF2-40B4-BE49-F238E27FC236}">
                <a16:creationId xmlns:a16="http://schemas.microsoft.com/office/drawing/2014/main" id="{6C7C3E6B-AFCB-CDF8-9FF9-39EF14396B6F}"/>
              </a:ext>
            </a:extLst>
          </p:cNvPr>
          <p:cNvSpPr>
            <a:spLocks noGrp="1"/>
          </p:cNvSpPr>
          <p:nvPr>
            <p:ph type="body" sz="quarter" idx="18"/>
          </p:nvPr>
        </p:nvSpPr>
        <p:spPr>
          <a:xfrm>
            <a:off x="360000" y="982520"/>
            <a:ext cx="11483998" cy="356423"/>
          </a:xfrm>
        </p:spPr>
        <p:txBody>
          <a:bodyPr/>
          <a:lstStyle/>
          <a:p>
            <a:r>
              <a:rPr lang="en-AU">
                <a:latin typeface="+mj-lt"/>
              </a:rPr>
              <a:t>Worked solution</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C54EE3CC-C2E1-19D7-E737-B5A22D8CF1BE}"/>
                  </a:ext>
                </a:extLst>
              </p:cNvPr>
              <p:cNvSpPr>
                <a:spLocks noGrp="1"/>
              </p:cNvSpPr>
              <p:nvPr>
                <p:ph type="body" sz="quarter" idx="17"/>
              </p:nvPr>
            </p:nvSpPr>
            <p:spPr>
              <a:xfrm>
                <a:off x="360000" y="1567086"/>
                <a:ext cx="4917853" cy="4807835"/>
              </a:xfrm>
            </p:spPr>
            <p:txBody>
              <a:bodyPr numCol="2"/>
              <a:lstStyle/>
              <a:p>
                <a:r>
                  <a:rPr lang="en-AU">
                    <a:latin typeface="+mn-lt"/>
                  </a:rPr>
                  <a:t> </a:t>
                </a:r>
                <a:r>
                  <a:rPr lang="en-AU" b="1"/>
                  <a:t>Required to prove:</a:t>
                </a:r>
                <a:r>
                  <a:rPr lang="en-AU"/>
                  <a:t>  </a:t>
                </a:r>
                <a14:m>
                  <m:oMath xmlns:m="http://schemas.openxmlformats.org/officeDocument/2006/math">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+5&gt;8</m:t>
                    </m:r>
                  </m:oMath>
                </a14:m>
                <a:endParaRPr lang="en-AU" b="0"/>
              </a:p>
              <a:p>
                <a:pPr algn="ct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−2</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+5=8</m:t>
                      </m:r>
                    </m:oMath>
                    <m:oMath xmlns:m="http://schemas.openxmlformats.org/officeDocument/2006/math">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−3=0</m:t>
                      </m:r>
                    </m:oMath>
                    <m:oMath xmlns:m="http://schemas.openxmlformats.org/officeDocument/2006/math">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+3=0</m:t>
                      </m:r>
                    </m:oMath>
                  </m:oMathPara>
                </a14:m>
                <a:endParaRPr lang="en-AU" b="0">
                  <a:latin typeface="+mn-lt"/>
                </a:endParaRPr>
              </a:p>
              <a:p>
                <a:r>
                  <a:rPr lang="en-AU" b="1">
                    <a:latin typeface="+mn-lt"/>
                  </a:rPr>
                  <a:t>Checking the discriminant</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 =</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(−2)</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−4</m:t>
                      </m:r>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2</m:t>
                          </m:r>
                        </m:e>
                      </m:d>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3</m:t>
                          </m:r>
                        </m:e>
                      </m:d>
                    </m:oMath>
                    <m:oMath xmlns:m="http://schemas.openxmlformats.org/officeDocument/2006/math">
                      <m:r>
                        <a:rPr lang="en-AU" b="0" i="1" smtClean="0">
                          <a:latin typeface="Cambria Math" panose="02040503050406030204" pitchFamily="18" charset="0"/>
                          <a:ea typeface="Cambria Math" panose="02040503050406030204" pitchFamily="18" charset="0"/>
                        </a:rPr>
                        <m:t>∆ =4−24</m:t>
                      </m:r>
                    </m:oMath>
                    <m:oMath xmlns:m="http://schemas.openxmlformats.org/officeDocument/2006/math">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&lt;0</m:t>
                      </m:r>
                    </m:oMath>
                  </m:oMathPara>
                </a14:m>
                <a:endParaRPr lang="en-AU" b="0">
                  <a:latin typeface="+mn-lt"/>
                  <a:ea typeface="Cambria Math" panose="02040503050406030204" pitchFamily="18" charset="0"/>
                </a:endParaRPr>
              </a:p>
              <a:p>
                <a:endParaRPr lang="en-AU" b="0">
                  <a:latin typeface="+mn-lt"/>
                </a:endParaRPr>
              </a:p>
              <a:p>
                <a:endParaRPr lang="en-AU" b="0">
                  <a:latin typeface="+mn-lt"/>
                </a:endParaRPr>
              </a:p>
            </p:txBody>
          </p:sp>
        </mc:Choice>
        <mc:Fallback xmlns="">
          <p:sp>
            <p:nvSpPr>
              <p:cNvPr id="12" name="Text Placeholder 11">
                <a:extLst>
                  <a:ext uri="{FF2B5EF4-FFF2-40B4-BE49-F238E27FC236}">
                    <a16:creationId xmlns:a16="http://schemas.microsoft.com/office/drawing/2014/main" id="{C54EE3CC-C2E1-19D7-E737-B5A22D8CF1BE}"/>
                  </a:ext>
                </a:extLst>
              </p:cNvPr>
              <p:cNvSpPr>
                <a:spLocks noGrp="1" noRot="1" noChangeAspect="1" noMove="1" noResize="1" noEditPoints="1" noAdjustHandles="1" noChangeArrowheads="1" noChangeShapeType="1" noTextEdit="1"/>
              </p:cNvSpPr>
              <p:nvPr>
                <p:ph type="body" sz="quarter" idx="17"/>
              </p:nvPr>
            </p:nvSpPr>
            <p:spPr>
              <a:xfrm>
                <a:off x="360000" y="1567086"/>
                <a:ext cx="4917853" cy="4807835"/>
              </a:xfrm>
              <a:blipFill>
                <a:blip r:embed="rId4"/>
                <a:stretch>
                  <a:fillRect l="-309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FA5D6064-8941-CAC4-C9AB-AF30BBC8977B}"/>
                  </a:ext>
                </a:extLst>
              </p:cNvPr>
              <p:cNvSpPr txBox="1">
                <a:spLocks/>
              </p:cNvSpPr>
              <p:nvPr/>
            </p:nvSpPr>
            <p:spPr>
              <a:xfrm>
                <a:off x="6548582" y="1554448"/>
                <a:ext cx="5295416" cy="4807835"/>
              </a:xfrm>
              <a:prstGeom prst="rect">
                <a:avLst/>
              </a:prstGeom>
            </p:spPr>
            <p:txBody>
              <a:bodyPr vert="horz" lIns="0" tIns="0" rIns="0" bIns="0" numCol="1" spcCol="72000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This means no real roots and hence the parabola </a:t>
                </a:r>
                <a14:m>
                  <m:oMath xmlns:m="http://schemas.openxmlformats.org/officeDocument/2006/math">
                    <m:r>
                      <a:rPr lang="en-AU" b="0" i="1" smtClean="0">
                        <a:latin typeface="Cambria Math" panose="02040503050406030204" pitchFamily="18" charset="0"/>
                      </a:rPr>
                      <m:t>𝐻</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+5</m:t>
                    </m:r>
                  </m:oMath>
                </a14:m>
                <a:r>
                  <a:rPr lang="en-AU" dirty="0">
                    <a:latin typeface="+mn-lt"/>
                  </a:rPr>
                  <a:t> never crosses the line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=8</m:t>
                    </m:r>
                  </m:oMath>
                </a14:m>
                <a:endParaRPr lang="en-AU" b="0" i="1" dirty="0">
                  <a:latin typeface="Cambria Math" panose="02040503050406030204" pitchFamily="18" charset="0"/>
                </a:endParaRPr>
              </a:p>
              <a:p>
                <a14:m>
                  <m:oMath xmlns:m="http://schemas.openxmlformats.org/officeDocument/2006/math">
                    <m:r>
                      <a:rPr lang="en-AU" b="0" i="1" smtClean="0">
                        <a:latin typeface="Cambria Math" panose="02040503050406030204" pitchFamily="18" charset="0"/>
                      </a:rPr>
                      <m:t>𝐻</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&lt;8</m:t>
                    </m:r>
                  </m:oMath>
                </a14:m>
                <a:r>
                  <a:rPr lang="en-AU" dirty="0">
                    <a:latin typeface="+mn-lt"/>
                  </a:rPr>
                  <a:t> is always true.</a:t>
                </a:r>
              </a:p>
              <a:p>
                <a:r>
                  <a:rPr lang="en-AU" dirty="0">
                    <a:latin typeface="+mn-lt"/>
                  </a:rPr>
                  <a:t>Therefore, when </a:t>
                </a:r>
                <a14:m>
                  <m:oMath xmlns:m="http://schemas.openxmlformats.org/officeDocument/2006/math">
                    <m:r>
                      <a:rPr lang="en-AU" b="0" i="1" smtClean="0">
                        <a:latin typeface="Cambria Math" panose="02040503050406030204" pitchFamily="18" charset="0"/>
                      </a:rPr>
                      <m:t>𝑘</m:t>
                    </m:r>
                    <m:r>
                      <a:rPr lang="en-AU" b="0" i="1" smtClean="0">
                        <a:latin typeface="Cambria Math" panose="02040503050406030204" pitchFamily="18" charset="0"/>
                      </a:rPr>
                      <m:t>=2 </m:t>
                    </m:r>
                  </m:oMath>
                </a14:m>
                <a:r>
                  <a:rPr lang="en-AU" dirty="0">
                    <a:latin typeface="+mn-lt"/>
                  </a:rPr>
                  <a:t> the drone cannot safely fly above 8 metres.</a:t>
                </a:r>
              </a:p>
              <a:p>
                <a:endParaRPr lang="en-AU" dirty="0">
                  <a:latin typeface="+mn-lt"/>
                </a:endParaRPr>
              </a:p>
            </p:txBody>
          </p:sp>
        </mc:Choice>
        <mc:Fallback xmlns="">
          <p:sp>
            <p:nvSpPr>
              <p:cNvPr id="2" name="Text Placeholder 11">
                <a:extLst>
                  <a:ext uri="{FF2B5EF4-FFF2-40B4-BE49-F238E27FC236}">
                    <a16:creationId xmlns:a16="http://schemas.microsoft.com/office/drawing/2014/main" id="{FA5D6064-8941-CAC4-C9AB-AF30BBC8977B}"/>
                  </a:ext>
                </a:extLst>
              </p:cNvPr>
              <p:cNvSpPr txBox="1">
                <a:spLocks noRot="1" noChangeAspect="1" noMove="1" noResize="1" noEditPoints="1" noAdjustHandles="1" noChangeArrowheads="1" noChangeShapeType="1" noTextEdit="1"/>
              </p:cNvSpPr>
              <p:nvPr/>
            </p:nvSpPr>
            <p:spPr>
              <a:xfrm>
                <a:off x="6548582" y="1554448"/>
                <a:ext cx="5295416" cy="4807835"/>
              </a:xfrm>
              <a:prstGeom prst="rect">
                <a:avLst/>
              </a:prstGeom>
              <a:blipFill>
                <a:blip r:embed="rId5"/>
                <a:stretch>
                  <a:fillRect l="-2877" r="-2762"/>
                </a:stretch>
              </a:blipFill>
            </p:spPr>
            <p:txBody>
              <a:bodyPr/>
              <a:lstStyle/>
              <a:p>
                <a:r>
                  <a:rPr lang="en-AU">
                    <a:noFill/>
                  </a:rPr>
                  <a:t> </a:t>
                </a:r>
              </a:p>
            </p:txBody>
          </p:sp>
        </mc:Fallback>
      </mc:AlternateContent>
      <p:sp>
        <p:nvSpPr>
          <p:cNvPr id="5" name="Speech Bubble: Rectangle with Corners Rounded 4">
            <a:extLst>
              <a:ext uri="{FF2B5EF4-FFF2-40B4-BE49-F238E27FC236}">
                <a16:creationId xmlns:a16="http://schemas.microsoft.com/office/drawing/2014/main" id="{72698551-0C4F-D870-7AE2-37605E1BED13}"/>
              </a:ext>
            </a:extLst>
          </p:cNvPr>
          <p:cNvSpPr/>
          <p:nvPr/>
        </p:nvSpPr>
        <p:spPr>
          <a:xfrm>
            <a:off x="3156302" y="4206240"/>
            <a:ext cx="2037490" cy="1084674"/>
          </a:xfrm>
          <a:prstGeom prst="wedgeRoundRectCallout">
            <a:avLst>
              <a:gd name="adj1" fmla="val -142226"/>
              <a:gd name="adj2" fmla="val 6125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What does this indicate?</a:t>
            </a:r>
          </a:p>
        </p:txBody>
      </p:sp>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567981EA-0C67-3C33-4092-68CCE44D379A}"/>
                  </a:ext>
                </a:extLst>
              </p:cNvPr>
              <p:cNvSpPr/>
              <p:nvPr/>
            </p:nvSpPr>
            <p:spPr>
              <a:xfrm>
                <a:off x="8177544" y="5168265"/>
                <a:ext cx="3442955" cy="1084674"/>
              </a:xfrm>
              <a:prstGeom prst="wedgeRoundRectCallout">
                <a:avLst>
                  <a:gd name="adj1" fmla="val -25992"/>
                  <a:gd name="adj2" fmla="val -9944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Can you find the smallest value for </a:t>
                </a:r>
                <a14:m>
                  <m:oMath xmlns:m="http://schemas.openxmlformats.org/officeDocument/2006/math">
                    <m:r>
                      <a:rPr lang="en-AU" b="0" i="1" smtClean="0">
                        <a:latin typeface="Cambria Math" panose="02040503050406030204" pitchFamily="18" charset="0"/>
                      </a:rPr>
                      <m:t>𝑘</m:t>
                    </m:r>
                    <m:r>
                      <a:rPr lang="en-AU" b="0" i="1" smtClean="0">
                        <a:latin typeface="Cambria Math" panose="02040503050406030204" pitchFamily="18" charset="0"/>
                      </a:rPr>
                      <m:t> </m:t>
                    </m:r>
                  </m:oMath>
                </a14:m>
                <a:r>
                  <a:rPr lang="en-AU"/>
                  <a:t>such that </a:t>
                </a:r>
                <a14:m>
                  <m:oMath xmlns:m="http://schemas.openxmlformats.org/officeDocument/2006/math">
                    <m:r>
                      <a:rPr lang="en-AU" b="0" i="1" smtClean="0">
                        <a:latin typeface="Cambria Math" panose="02040503050406030204" pitchFamily="18" charset="0"/>
                      </a:rPr>
                      <m:t>∆ &gt;0</m:t>
                    </m:r>
                  </m:oMath>
                </a14:m>
                <a:r>
                  <a:rPr lang="en-AU"/>
                  <a:t> ?</a:t>
                </a:r>
              </a:p>
            </p:txBody>
          </p:sp>
        </mc:Choice>
        <mc:Fallback xmlns="">
          <p:sp>
            <p:nvSpPr>
              <p:cNvPr id="6" name="Speech Bubble: Rectangle with Corners Rounded 5">
                <a:extLst>
                  <a:ext uri="{FF2B5EF4-FFF2-40B4-BE49-F238E27FC236}">
                    <a16:creationId xmlns:a16="http://schemas.microsoft.com/office/drawing/2014/main" id="{567981EA-0C67-3C33-4092-68CCE44D379A}"/>
                  </a:ext>
                </a:extLst>
              </p:cNvPr>
              <p:cNvSpPr>
                <a:spLocks noRot="1" noChangeAspect="1" noMove="1" noResize="1" noEditPoints="1" noAdjustHandles="1" noChangeArrowheads="1" noChangeShapeType="1" noTextEdit="1"/>
              </p:cNvSpPr>
              <p:nvPr/>
            </p:nvSpPr>
            <p:spPr>
              <a:xfrm>
                <a:off x="8177544" y="5168265"/>
                <a:ext cx="3442955" cy="1084674"/>
              </a:xfrm>
              <a:prstGeom prst="wedgeRoundRectCallout">
                <a:avLst>
                  <a:gd name="adj1" fmla="val -25992"/>
                  <a:gd name="adj2" fmla="val -99442"/>
                  <a:gd name="adj3" fmla="val 16667"/>
                </a:avLst>
              </a:prstGeom>
              <a:blipFill>
                <a:blip r:embed="rId6"/>
                <a:stretch>
                  <a:fillRect b="-11524"/>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837A79AA-B3AA-643E-10BC-5CD7DF2B46C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345091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826B4-72D1-CD38-8B22-07F3C5B02D53}"/>
              </a:ext>
            </a:extLst>
          </p:cNvPr>
          <p:cNvSpPr>
            <a:spLocks noGrp="1"/>
          </p:cNvSpPr>
          <p:nvPr>
            <p:ph type="title"/>
          </p:nvPr>
        </p:nvSpPr>
        <p:spPr/>
        <p:txBody>
          <a:bodyPr/>
          <a:lstStyle/>
          <a:p>
            <a:r>
              <a:rPr lang="en-AU" dirty="0"/>
              <a:t>Solving quadratic inequalities (1)</a:t>
            </a:r>
          </a:p>
        </p:txBody>
      </p:sp>
      <p:sp>
        <p:nvSpPr>
          <p:cNvPr id="4" name="Text Placeholder 3">
            <a:extLst>
              <a:ext uri="{FF2B5EF4-FFF2-40B4-BE49-F238E27FC236}">
                <a16:creationId xmlns:a16="http://schemas.microsoft.com/office/drawing/2014/main" id="{1AC8ED10-59BA-9AE8-1DD1-513AAB95E5B3}"/>
              </a:ext>
            </a:extLst>
          </p:cNvPr>
          <p:cNvSpPr>
            <a:spLocks noGrp="1"/>
          </p:cNvSpPr>
          <p:nvPr>
            <p:ph type="body" sz="quarter" idx="18"/>
          </p:nvPr>
        </p:nvSpPr>
        <p:spPr/>
        <p:txBody>
          <a:bodyPr/>
          <a:lstStyle/>
          <a:p>
            <a:r>
              <a:rPr lang="en-AU" dirty="0"/>
              <a:t>HSC style question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1CACD25-0F14-DC41-DBB1-5931F031861B}"/>
                  </a:ext>
                </a:extLst>
              </p:cNvPr>
              <p:cNvSpPr>
                <a:spLocks noGrp="1"/>
              </p:cNvSpPr>
              <p:nvPr>
                <p:ph type="body" sz="quarter" idx="17"/>
              </p:nvPr>
            </p:nvSpPr>
            <p:spPr>
              <a:xfrm>
                <a:off x="360000" y="1567086"/>
                <a:ext cx="11484000" cy="695823"/>
              </a:xfrm>
            </p:spPr>
            <p:txBody>
              <a:bodyPr/>
              <a:lstStyle/>
              <a:p>
                <a:r>
                  <a:rPr lang="en-AU" dirty="0"/>
                  <a:t>Solve the inequality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m:t>
                    </m:r>
                    <m:r>
                      <a:rPr lang="en-AU" b="0" i="1" smtClean="0">
                        <a:latin typeface="Cambria Math" panose="02040503050406030204" pitchFamily="18" charset="0"/>
                      </a:rPr>
                      <m:t>𝑥</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−3)</m:t>
                    </m:r>
                  </m:oMath>
                </a14:m>
                <a:endParaRPr lang="en-AU" dirty="0"/>
              </a:p>
            </p:txBody>
          </p:sp>
        </mc:Choice>
        <mc:Fallback xmlns="">
          <p:sp>
            <p:nvSpPr>
              <p:cNvPr id="5" name="Text Placeholder 4">
                <a:extLst>
                  <a:ext uri="{FF2B5EF4-FFF2-40B4-BE49-F238E27FC236}">
                    <a16:creationId xmlns:a16="http://schemas.microsoft.com/office/drawing/2014/main" id="{E1CACD25-0F14-DC41-DBB1-5931F031861B}"/>
                  </a:ext>
                </a:extLst>
              </p:cNvPr>
              <p:cNvSpPr>
                <a:spLocks noGrp="1" noRot="1" noChangeAspect="1" noMove="1" noResize="1" noEditPoints="1" noAdjustHandles="1" noChangeArrowheads="1" noChangeShapeType="1" noTextEdit="1"/>
              </p:cNvSpPr>
              <p:nvPr>
                <p:ph type="body" sz="quarter" idx="17"/>
              </p:nvPr>
            </p:nvSpPr>
            <p:spPr>
              <a:xfrm>
                <a:off x="360000" y="1567086"/>
                <a:ext cx="11484000" cy="695823"/>
              </a:xfrm>
              <a:blipFill>
                <a:blip r:embed="rId2"/>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7C712975-A708-A5AC-299A-DC71728E3BC9}"/>
                  </a:ext>
                </a:extLst>
              </p:cNvPr>
              <p:cNvSpPr txBox="1">
                <a:spLocks/>
              </p:cNvSpPr>
              <p:nvPr/>
            </p:nvSpPr>
            <p:spPr>
              <a:xfrm>
                <a:off x="348000" y="2228571"/>
                <a:ext cx="2727709" cy="428742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u="sng" dirty="0"/>
                  <a:t>Algebraically</a:t>
                </a:r>
              </a:p>
              <a:p>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𝑥</m:t>
                      </m:r>
                      <m:r>
                        <a:rPr lang="en-AU" sz="1800" i="1" smtClean="0">
                          <a:latin typeface="Cambria Math" panose="02040503050406030204" pitchFamily="18" charset="0"/>
                        </a:rPr>
                        <m:t>+1&gt;(</m:t>
                      </m:r>
                      <m:r>
                        <a:rPr lang="en-AU" sz="1800" b="0" i="1" smtClean="0">
                          <a:latin typeface="Cambria Math" panose="02040503050406030204" pitchFamily="18" charset="0"/>
                        </a:rPr>
                        <m:t>𝑥</m:t>
                      </m:r>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−3)</m:t>
                      </m:r>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+1&gt;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r>
                        <a:rPr lang="en-AU" sz="1800" b="0" i="1" smtClean="0">
                          <a:latin typeface="Cambria Math" panose="02040503050406030204" pitchFamily="18" charset="0"/>
                        </a:rPr>
                        <m:t>𝑥</m:t>
                      </m:r>
                      <m:r>
                        <a:rPr lang="en-AU" sz="1800" b="0" i="1" smtClean="0">
                          <a:latin typeface="Cambria Math" panose="02040503050406030204" pitchFamily="18" charset="0"/>
                        </a:rPr>
                        <m:t>+6</m:t>
                      </m:r>
                    </m:oMath>
                  </m:oMathPara>
                </a14:m>
                <a:endParaRPr lang="en-AU" sz="1800" b="0" dirty="0"/>
              </a:p>
              <a:p>
                <a:pPr/>
                <a14:m>
                  <m:oMathPara xmlns:m="http://schemas.openxmlformats.org/officeDocument/2006/math">
                    <m:oMathParaPr>
                      <m:jc m:val="left"/>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−6</m:t>
                      </m:r>
                      <m:r>
                        <a:rPr lang="en-AU" sz="1800" b="0" i="1" smtClean="0">
                          <a:latin typeface="Cambria Math" panose="02040503050406030204" pitchFamily="18" charset="0"/>
                        </a:rPr>
                        <m:t>𝑥</m:t>
                      </m:r>
                      <m:r>
                        <a:rPr lang="en-AU" sz="1800" b="0" i="1" smtClean="0">
                          <a:latin typeface="Cambria Math" panose="02040503050406030204" pitchFamily="18" charset="0"/>
                        </a:rPr>
                        <m:t>+5&gt;0</m:t>
                      </m:r>
                    </m:oMath>
                  </m:oMathPara>
                </a14:m>
                <a:endParaRPr lang="en-AU" sz="1800" dirty="0"/>
              </a:p>
              <a:p>
                <a:r>
                  <a:rPr lang="en-AU" sz="1600" b="1" dirty="0"/>
                  <a:t>Critical points</a:t>
                </a:r>
              </a:p>
              <a:p>
                <a:pPr/>
                <a14:m>
                  <m:oMathPara xmlns:m="http://schemas.openxmlformats.org/officeDocument/2006/math">
                    <m:oMathParaPr>
                      <m:jc m:val="left"/>
                    </m:oMathParaPr>
                    <m:oMath xmlns:m="http://schemas.openxmlformats.org/officeDocument/2006/math">
                      <m:d>
                        <m:dPr>
                          <m:ctrlPr>
                            <a:rPr lang="en-AU" sz="180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−5</m:t>
                          </m:r>
                        </m:e>
                      </m:d>
                      <m:d>
                        <m:dPr>
                          <m:ctrlPr>
                            <a:rPr lang="en-AU" sz="180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r>
                        <a:rPr lang="en-AU" sz="1800" b="0" i="1" smtClean="0">
                          <a:latin typeface="Cambria Math" panose="02040503050406030204" pitchFamily="18" charset="0"/>
                        </a:rPr>
                        <m:t>=0</m:t>
                      </m:r>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=1,5</m:t>
                      </m:r>
                    </m:oMath>
                  </m:oMathPara>
                </a14:m>
                <a:endParaRPr lang="en-AU" sz="1800" dirty="0"/>
              </a:p>
            </p:txBody>
          </p:sp>
        </mc:Choice>
        <mc:Fallback xmlns="">
          <p:sp>
            <p:nvSpPr>
              <p:cNvPr id="6" name="Text Placeholder 4">
                <a:extLst>
                  <a:ext uri="{FF2B5EF4-FFF2-40B4-BE49-F238E27FC236}">
                    <a16:creationId xmlns:a16="http://schemas.microsoft.com/office/drawing/2014/main" id="{7C712975-A708-A5AC-299A-DC71728E3BC9}"/>
                  </a:ext>
                </a:extLst>
              </p:cNvPr>
              <p:cNvSpPr txBox="1">
                <a:spLocks noRot="1" noChangeAspect="1" noMove="1" noResize="1" noEditPoints="1" noAdjustHandles="1" noChangeArrowheads="1" noChangeShapeType="1" noTextEdit="1"/>
              </p:cNvSpPr>
              <p:nvPr/>
            </p:nvSpPr>
            <p:spPr>
              <a:xfrm>
                <a:off x="348000" y="2228571"/>
                <a:ext cx="2727709" cy="4287429"/>
              </a:xfrm>
              <a:prstGeom prst="rect">
                <a:avLst/>
              </a:prstGeom>
              <a:blipFill>
                <a:blip r:embed="rId3"/>
                <a:stretch>
                  <a:fillRect l="-513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330D89B2-E5DF-0B99-A6A3-0F99C7F022D3}"/>
                  </a:ext>
                </a:extLst>
              </p:cNvPr>
              <p:cNvSpPr txBox="1">
                <a:spLocks/>
              </p:cNvSpPr>
              <p:nvPr/>
            </p:nvSpPr>
            <p:spPr>
              <a:xfrm>
                <a:off x="3368291" y="2210571"/>
                <a:ext cx="3365018" cy="428742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dirty="0"/>
                  <a:t>Testing around critical points</a:t>
                </a:r>
              </a:p>
              <a:p>
                <a:pPr>
                  <a:spcAft>
                    <a:spcPts val="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=0→</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0</m:t>
                          </m:r>
                        </m:e>
                        <m:sup>
                          <m:r>
                            <a:rPr lang="en-AU" sz="1800" b="0" i="1" smtClean="0">
                              <a:latin typeface="Cambria Math" panose="02040503050406030204" pitchFamily="18" charset="0"/>
                              <a:ea typeface="Cambria Math" panose="02040503050406030204" pitchFamily="18" charset="0"/>
                            </a:rPr>
                            <m:t>2</m:t>
                          </m:r>
                        </m:sup>
                      </m:sSup>
                      <m:r>
                        <a:rPr lang="en-AU" sz="1800" b="0" i="1" smtClean="0">
                          <a:latin typeface="Cambria Math" panose="02040503050406030204" pitchFamily="18" charset="0"/>
                          <a:ea typeface="Cambria Math" panose="02040503050406030204" pitchFamily="18" charset="0"/>
                        </a:rPr>
                        <m:t>−6</m:t>
                      </m:r>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0</m:t>
                          </m:r>
                        </m:e>
                      </m:d>
                      <m:r>
                        <a:rPr lang="en-AU" sz="1800" b="0" i="1" smtClean="0">
                          <a:latin typeface="Cambria Math" panose="02040503050406030204" pitchFamily="18" charset="0"/>
                          <a:ea typeface="Cambria Math" panose="02040503050406030204" pitchFamily="18" charset="0"/>
                        </a:rPr>
                        <m:t>+5</m:t>
                      </m:r>
                    </m:oMath>
                  </m:oMathPara>
                </a14:m>
                <a:endParaRPr lang="en-AU" sz="1800" dirty="0"/>
              </a:p>
              <a:p>
                <a:pPr>
                  <a:spcAft>
                    <a:spcPts val="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=5&gt;0</m:t>
                      </m:r>
                    </m:oMath>
                  </m:oMathPara>
                </a14:m>
                <a:endParaRPr lang="en-AU" sz="1800" dirty="0"/>
              </a:p>
              <a:p>
                <a:pPr>
                  <a:spcAft>
                    <a:spcPts val="0"/>
                  </a:spcAft>
                </a:pPr>
                <a:endParaRPr lang="en-AU" sz="1000" dirty="0"/>
              </a:p>
              <a:p>
                <a:pPr>
                  <a:spcAft>
                    <a:spcPts val="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=3→</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3</m:t>
                          </m:r>
                        </m:e>
                        <m:sup>
                          <m:r>
                            <a:rPr lang="en-AU" sz="1800" b="0" i="1" smtClean="0">
                              <a:latin typeface="Cambria Math" panose="02040503050406030204" pitchFamily="18" charset="0"/>
                              <a:ea typeface="Cambria Math" panose="02040503050406030204" pitchFamily="18" charset="0"/>
                            </a:rPr>
                            <m:t>2</m:t>
                          </m:r>
                        </m:sup>
                      </m:sSup>
                      <m:r>
                        <a:rPr lang="en-AU" sz="1800" b="0" i="1" smtClean="0">
                          <a:latin typeface="Cambria Math" panose="02040503050406030204" pitchFamily="18" charset="0"/>
                          <a:ea typeface="Cambria Math" panose="02040503050406030204" pitchFamily="18" charset="0"/>
                        </a:rPr>
                        <m:t>−6</m:t>
                      </m:r>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3</m:t>
                          </m:r>
                        </m:e>
                      </m:d>
                      <m:r>
                        <a:rPr lang="en-AU" sz="1800" b="0" i="1" smtClean="0">
                          <a:latin typeface="Cambria Math" panose="02040503050406030204" pitchFamily="18" charset="0"/>
                          <a:ea typeface="Cambria Math" panose="02040503050406030204" pitchFamily="18" charset="0"/>
                        </a:rPr>
                        <m:t>+5</m:t>
                      </m:r>
                    </m:oMath>
                  </m:oMathPara>
                </a14:m>
                <a:endParaRPr lang="en-AU" sz="1800" dirty="0"/>
              </a:p>
              <a:p>
                <a:pPr>
                  <a:spcAft>
                    <a:spcPts val="0"/>
                  </a:spcAft>
                </a:pPr>
                <a14:m>
                  <m:oMath xmlns:m="http://schemas.openxmlformats.org/officeDocument/2006/math">
                    <m:r>
                      <a:rPr lang="en-AU" sz="1800" b="0" i="1" smtClean="0">
                        <a:latin typeface="Cambria Math" panose="02040503050406030204" pitchFamily="18" charset="0"/>
                      </a:rPr>
                      <m:t>=−4</m:t>
                    </m:r>
                  </m:oMath>
                </a14:m>
                <a:r>
                  <a:rPr lang="en-AU" sz="1800" dirty="0"/>
                  <a:t> </a:t>
                </a:r>
                <a14:m>
                  <m:oMath xmlns:m="http://schemas.openxmlformats.org/officeDocument/2006/math">
                    <m:r>
                      <m:rPr>
                        <m:sty m:val="p"/>
                      </m:rPr>
                      <a:rPr lang="en-AU" sz="1800" b="0" i="0" smtClean="0">
                        <a:latin typeface="Cambria Math" panose="02040503050406030204" pitchFamily="18" charset="0"/>
                      </a:rPr>
                      <m:t>which</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is</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not</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greater</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than</m:t>
                    </m:r>
                    <m:r>
                      <a:rPr lang="en-AU" sz="1800" b="0" i="0" smtClean="0">
                        <a:latin typeface="Cambria Math" panose="02040503050406030204" pitchFamily="18" charset="0"/>
                      </a:rPr>
                      <m:t> </m:t>
                    </m:r>
                    <m:r>
                      <a:rPr lang="en-AU" sz="1800" b="0" i="1" smtClean="0">
                        <a:latin typeface="Cambria Math" panose="02040503050406030204" pitchFamily="18" charset="0"/>
                      </a:rPr>
                      <m:t>0</m:t>
                    </m:r>
                  </m:oMath>
                </a14:m>
                <a:endParaRPr lang="en-AU" sz="1800" b="0" dirty="0"/>
              </a:p>
              <a:p>
                <a:pPr>
                  <a:spcAft>
                    <a:spcPts val="0"/>
                  </a:spcAft>
                </a:pPr>
                <a:endParaRPr lang="en-AU" sz="1000" dirty="0"/>
              </a:p>
              <a:p>
                <a:pPr>
                  <a:spcAft>
                    <a:spcPts val="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=6→</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6</m:t>
                          </m:r>
                        </m:e>
                        <m:sup>
                          <m:r>
                            <a:rPr lang="en-AU" sz="1800" b="0" i="1" smtClean="0">
                              <a:latin typeface="Cambria Math" panose="02040503050406030204" pitchFamily="18" charset="0"/>
                              <a:ea typeface="Cambria Math" panose="02040503050406030204" pitchFamily="18" charset="0"/>
                            </a:rPr>
                            <m:t>2</m:t>
                          </m:r>
                        </m:sup>
                      </m:sSup>
                      <m:r>
                        <a:rPr lang="en-AU" sz="1800" b="0" i="1" smtClean="0">
                          <a:latin typeface="Cambria Math" panose="02040503050406030204" pitchFamily="18" charset="0"/>
                          <a:ea typeface="Cambria Math" panose="02040503050406030204" pitchFamily="18" charset="0"/>
                        </a:rPr>
                        <m:t>−6</m:t>
                      </m:r>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6</m:t>
                          </m:r>
                        </m:e>
                      </m:d>
                      <m:r>
                        <a:rPr lang="en-AU" sz="1800" b="0" i="1" smtClean="0">
                          <a:latin typeface="Cambria Math" panose="02040503050406030204" pitchFamily="18" charset="0"/>
                          <a:ea typeface="Cambria Math" panose="02040503050406030204" pitchFamily="18" charset="0"/>
                        </a:rPr>
                        <m:t>+5</m:t>
                      </m:r>
                    </m:oMath>
                  </m:oMathPara>
                </a14:m>
                <a:endParaRPr lang="en-AU" sz="1800" dirty="0"/>
              </a:p>
              <a:p>
                <a:pPr>
                  <a:spcAft>
                    <a:spcPts val="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=5&gt;0</m:t>
                      </m:r>
                    </m:oMath>
                  </m:oMathPara>
                </a14:m>
                <a:endParaRPr lang="en-AU" sz="1800" b="0" dirty="0"/>
              </a:p>
              <a:p>
                <a:pPr>
                  <a:spcAft>
                    <a:spcPts val="0"/>
                  </a:spcAft>
                </a:pPr>
                <a:endParaRPr lang="en-AU" sz="1000" b="0" dirty="0"/>
              </a:p>
              <a:p>
                <a:pPr>
                  <a:spcAft>
                    <a:spcPts val="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∴1&lt;</m:t>
                      </m:r>
                      <m:r>
                        <a:rPr lang="en-AU" sz="1800" b="0" i="1" smtClean="0">
                          <a:latin typeface="Cambria Math" panose="02040503050406030204" pitchFamily="18" charset="0"/>
                        </a:rPr>
                        <m:t>𝑥</m:t>
                      </m:r>
                      <m:r>
                        <a:rPr lang="en-AU" sz="1800" b="0" i="1" smtClean="0">
                          <a:latin typeface="Cambria Math" panose="02040503050406030204" pitchFamily="18" charset="0"/>
                        </a:rPr>
                        <m:t>&lt;5</m:t>
                      </m:r>
                    </m:oMath>
                  </m:oMathPara>
                </a14:m>
                <a:endParaRPr lang="en-AU" sz="1800" dirty="0"/>
              </a:p>
            </p:txBody>
          </p:sp>
        </mc:Choice>
        <mc:Fallback xmlns="">
          <p:sp>
            <p:nvSpPr>
              <p:cNvPr id="7" name="Text Placeholder 4">
                <a:extLst>
                  <a:ext uri="{FF2B5EF4-FFF2-40B4-BE49-F238E27FC236}">
                    <a16:creationId xmlns:a16="http://schemas.microsoft.com/office/drawing/2014/main" id="{330D89B2-E5DF-0B99-A6A3-0F99C7F022D3}"/>
                  </a:ext>
                </a:extLst>
              </p:cNvPr>
              <p:cNvSpPr txBox="1">
                <a:spLocks noRot="1" noChangeAspect="1" noMove="1" noResize="1" noEditPoints="1" noAdjustHandles="1" noChangeArrowheads="1" noChangeShapeType="1" noTextEdit="1"/>
              </p:cNvSpPr>
              <p:nvPr/>
            </p:nvSpPr>
            <p:spPr>
              <a:xfrm>
                <a:off x="3368291" y="2210571"/>
                <a:ext cx="3365018" cy="4287429"/>
              </a:xfrm>
              <a:prstGeom prst="rect">
                <a:avLst/>
              </a:prstGeom>
              <a:blipFill>
                <a:blip r:embed="rId4"/>
                <a:stretch>
                  <a:fillRect l="-3804"/>
                </a:stretch>
              </a:blipFill>
            </p:spPr>
            <p:txBody>
              <a:bodyPr/>
              <a:lstStyle/>
              <a:p>
                <a:r>
                  <a:rPr lang="en-AU">
                    <a:noFill/>
                  </a:rPr>
                  <a:t> </a:t>
                </a:r>
              </a:p>
            </p:txBody>
          </p:sp>
        </mc:Fallback>
      </mc:AlternateContent>
      <p:cxnSp>
        <p:nvCxnSpPr>
          <p:cNvPr id="9" name="Straight Connector 8">
            <a:extLst>
              <a:ext uri="{FF2B5EF4-FFF2-40B4-BE49-F238E27FC236}">
                <a16:creationId xmlns:a16="http://schemas.microsoft.com/office/drawing/2014/main" id="{17A0FEEA-4034-83D0-1C14-83D672D2BB11}"/>
              </a:ext>
              <a:ext uri="{C183D7F6-B498-43B3-948B-1728B52AA6E4}">
                <adec:decorative xmlns:adec="http://schemas.microsoft.com/office/drawing/2017/decorative" val="1"/>
              </a:ext>
            </a:extLst>
          </p:cNvPr>
          <p:cNvCxnSpPr/>
          <p:nvPr/>
        </p:nvCxnSpPr>
        <p:spPr>
          <a:xfrm>
            <a:off x="2918691" y="2262909"/>
            <a:ext cx="0" cy="4073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9ABDA8-E6F4-CF35-5379-73199D48EE56}"/>
              </a:ext>
              <a:ext uri="{C183D7F6-B498-43B3-948B-1728B52AA6E4}">
                <adec:decorative xmlns:adec="http://schemas.microsoft.com/office/drawing/2017/decorative" val="1"/>
              </a:ext>
            </a:extLst>
          </p:cNvPr>
          <p:cNvCxnSpPr>
            <a:cxnSpLocks/>
          </p:cNvCxnSpPr>
          <p:nvPr/>
        </p:nvCxnSpPr>
        <p:spPr>
          <a:xfrm>
            <a:off x="7162800" y="330971"/>
            <a:ext cx="0" cy="6005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 Placeholder 4">
                <a:extLst>
                  <a:ext uri="{FF2B5EF4-FFF2-40B4-BE49-F238E27FC236}">
                    <a16:creationId xmlns:a16="http://schemas.microsoft.com/office/drawing/2014/main" id="{64273BAC-5245-9CD1-C52C-FA1CE7A5A0A3}"/>
                  </a:ext>
                </a:extLst>
              </p:cNvPr>
              <p:cNvSpPr txBox="1">
                <a:spLocks/>
              </p:cNvSpPr>
              <p:nvPr/>
            </p:nvSpPr>
            <p:spPr>
              <a:xfrm>
                <a:off x="7524874" y="376936"/>
                <a:ext cx="4307126" cy="190290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u="sng" dirty="0"/>
                  <a:t>Graphically</a:t>
                </a:r>
              </a:p>
              <a:p>
                <a:r>
                  <a:rPr lang="en-AU" sz="1800" dirty="0"/>
                  <a:t>Graph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a14:m>
                <a:r>
                  <a:rPr lang="en-AU" sz="1800" dirty="0"/>
                  <a:t> and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−3)</m:t>
                    </m:r>
                  </m:oMath>
                </a14:m>
                <a:r>
                  <a:rPr lang="en-AU" sz="1800" dirty="0"/>
                  <a:t> on the same Cartesian plane. </a:t>
                </a:r>
              </a:p>
              <a:p>
                <a:endParaRPr lang="en-AU" sz="1800" dirty="0"/>
              </a:p>
            </p:txBody>
          </p:sp>
        </mc:Choice>
        <mc:Fallback xmlns="">
          <p:sp>
            <p:nvSpPr>
              <p:cNvPr id="13" name="Text Placeholder 4">
                <a:extLst>
                  <a:ext uri="{FF2B5EF4-FFF2-40B4-BE49-F238E27FC236}">
                    <a16:creationId xmlns:a16="http://schemas.microsoft.com/office/drawing/2014/main" id="{64273BAC-5245-9CD1-C52C-FA1CE7A5A0A3}"/>
                  </a:ext>
                </a:extLst>
              </p:cNvPr>
              <p:cNvSpPr txBox="1">
                <a:spLocks noRot="1" noChangeAspect="1" noMove="1" noResize="1" noEditPoints="1" noAdjustHandles="1" noChangeArrowheads="1" noChangeShapeType="1" noTextEdit="1"/>
              </p:cNvSpPr>
              <p:nvPr/>
            </p:nvSpPr>
            <p:spPr>
              <a:xfrm>
                <a:off x="7524874" y="376936"/>
                <a:ext cx="4307126" cy="1902908"/>
              </a:xfrm>
              <a:prstGeom prst="rect">
                <a:avLst/>
              </a:prstGeom>
              <a:blipFill>
                <a:blip r:embed="rId5"/>
                <a:stretch>
                  <a:fillRect l="-3253"/>
                </a:stretch>
              </a:blipFill>
            </p:spPr>
            <p:txBody>
              <a:bodyPr/>
              <a:lstStyle/>
              <a:p>
                <a:r>
                  <a:rPr lang="en-AU">
                    <a:noFill/>
                  </a:rPr>
                  <a:t> </a:t>
                </a:r>
              </a:p>
            </p:txBody>
          </p:sp>
        </mc:Fallback>
      </mc:AlternateContent>
      <p:pic>
        <p:nvPicPr>
          <p:cNvPr id="11" name="Picture 10" descr="Graph of 𝑦=𝑥+1 and 𝑦=(𝑥−2)(𝑥−3) on the same Cartesian plane with points of intersection labelled">
            <a:extLst>
              <a:ext uri="{FF2B5EF4-FFF2-40B4-BE49-F238E27FC236}">
                <a16:creationId xmlns:a16="http://schemas.microsoft.com/office/drawing/2014/main" id="{372C74E1-7F88-D842-3E65-A0F7B31D7F3B}"/>
              </a:ext>
            </a:extLst>
          </p:cNvPr>
          <p:cNvPicPr>
            <a:picLocks noChangeAspect="1"/>
          </p:cNvPicPr>
          <p:nvPr/>
        </p:nvPicPr>
        <p:blipFill>
          <a:blip r:embed="rId6"/>
          <a:stretch>
            <a:fillRect/>
          </a:stretch>
        </p:blipFill>
        <p:spPr>
          <a:xfrm>
            <a:off x="7741195" y="1826321"/>
            <a:ext cx="4000807" cy="3357218"/>
          </a:xfrm>
          <a:prstGeom prst="rect">
            <a:avLst/>
          </a:prstGeom>
        </p:spPr>
      </p:pic>
      <mc:AlternateContent xmlns:mc="http://schemas.openxmlformats.org/markup-compatibility/2006" xmlns:a14="http://schemas.microsoft.com/office/drawing/2010/main">
        <mc:Choice Requires="a14">
          <p:sp>
            <p:nvSpPr>
              <p:cNvPr id="14" name="Text Placeholder 4">
                <a:extLst>
                  <a:ext uri="{FF2B5EF4-FFF2-40B4-BE49-F238E27FC236}">
                    <a16:creationId xmlns:a16="http://schemas.microsoft.com/office/drawing/2014/main" id="{4A0D2D95-3D7A-BCA3-A314-B7B2EB9EADBB}"/>
                  </a:ext>
                </a:extLst>
              </p:cNvPr>
              <p:cNvSpPr txBox="1">
                <a:spLocks/>
              </p:cNvSpPr>
              <p:nvPr/>
            </p:nvSpPr>
            <p:spPr>
              <a:xfrm>
                <a:off x="7524873" y="5290914"/>
                <a:ext cx="4433453" cy="13860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Based on the graph</a:t>
                </a:r>
                <a14:m>
                  <m:oMath xmlns:m="http://schemas.openxmlformats.org/officeDocument/2006/math">
                    <m:r>
                      <a:rPr lang="en-AU" sz="1800" i="1" dirty="0">
                        <a:latin typeface="Cambria Math" panose="02040503050406030204" pitchFamily="18" charset="0"/>
                      </a:rPr>
                      <m:t> </m:t>
                    </m:r>
                    <m:r>
                      <a:rPr lang="en-AU" sz="1800" i="1">
                        <a:latin typeface="Cambria Math" panose="02040503050406030204" pitchFamily="18" charset="0"/>
                      </a:rPr>
                      <m:t>𝑥</m:t>
                    </m:r>
                    <m:r>
                      <a:rPr lang="en-AU" sz="1800" i="1">
                        <a:latin typeface="Cambria Math" panose="02040503050406030204" pitchFamily="18" charset="0"/>
                      </a:rPr>
                      <m:t>+1&gt;(</m:t>
                    </m:r>
                    <m:r>
                      <a:rPr lang="en-AU" sz="1800" i="1">
                        <a:latin typeface="Cambria Math" panose="02040503050406030204" pitchFamily="18" charset="0"/>
                      </a:rPr>
                      <m:t>𝑥</m:t>
                    </m:r>
                    <m:r>
                      <a:rPr lang="en-AU" sz="1800" i="1">
                        <a:latin typeface="Cambria Math" panose="02040503050406030204" pitchFamily="18" charset="0"/>
                      </a:rPr>
                      <m:t>−2)(</m:t>
                    </m:r>
                    <m:r>
                      <a:rPr lang="en-AU" sz="1800" i="1">
                        <a:latin typeface="Cambria Math" panose="02040503050406030204" pitchFamily="18" charset="0"/>
                      </a:rPr>
                      <m:t>𝑥</m:t>
                    </m:r>
                    <m:r>
                      <a:rPr lang="en-AU" sz="1800" i="1">
                        <a:latin typeface="Cambria Math" panose="02040503050406030204" pitchFamily="18" charset="0"/>
                      </a:rPr>
                      <m:t>−3)</m:t>
                    </m:r>
                  </m:oMath>
                </a14:m>
                <a:endParaRPr lang="en-AU" sz="1800" dirty="0"/>
              </a:p>
              <a:p>
                <a:r>
                  <a:rPr lang="en-AU" sz="1800" dirty="0"/>
                  <a:t>occurs when </a:t>
                </a:r>
                <a14:m>
                  <m:oMath xmlns:m="http://schemas.openxmlformats.org/officeDocument/2006/math">
                    <m:r>
                      <a:rPr lang="en-AU" sz="1800" i="1">
                        <a:latin typeface="Cambria Math" panose="02040503050406030204" pitchFamily="18" charset="0"/>
                      </a:rPr>
                      <m:t>1&lt;</m:t>
                    </m:r>
                    <m:r>
                      <a:rPr lang="en-AU" sz="1800" i="1">
                        <a:latin typeface="Cambria Math" panose="02040503050406030204" pitchFamily="18" charset="0"/>
                      </a:rPr>
                      <m:t>𝑥</m:t>
                    </m:r>
                    <m:r>
                      <a:rPr lang="en-AU" sz="1800" i="1">
                        <a:latin typeface="Cambria Math" panose="02040503050406030204" pitchFamily="18" charset="0"/>
                      </a:rPr>
                      <m:t>&lt;5</m:t>
                    </m:r>
                  </m:oMath>
                </a14:m>
                <a:r>
                  <a:rPr lang="en-AU" sz="1800" dirty="0"/>
                  <a:t>. </a:t>
                </a:r>
              </a:p>
            </p:txBody>
          </p:sp>
        </mc:Choice>
        <mc:Fallback xmlns="">
          <p:sp>
            <p:nvSpPr>
              <p:cNvPr id="14" name="Text Placeholder 4">
                <a:extLst>
                  <a:ext uri="{FF2B5EF4-FFF2-40B4-BE49-F238E27FC236}">
                    <a16:creationId xmlns:a16="http://schemas.microsoft.com/office/drawing/2014/main" id="{4A0D2D95-3D7A-BCA3-A314-B7B2EB9EADBB}"/>
                  </a:ext>
                </a:extLst>
              </p:cNvPr>
              <p:cNvSpPr txBox="1">
                <a:spLocks noRot="1" noChangeAspect="1" noMove="1" noResize="1" noEditPoints="1" noAdjustHandles="1" noChangeArrowheads="1" noChangeShapeType="1" noTextEdit="1"/>
              </p:cNvSpPr>
              <p:nvPr/>
            </p:nvSpPr>
            <p:spPr>
              <a:xfrm>
                <a:off x="7524873" y="5290914"/>
                <a:ext cx="4433453" cy="1386035"/>
              </a:xfrm>
              <a:prstGeom prst="rect">
                <a:avLst/>
              </a:prstGeom>
              <a:blipFill>
                <a:blip r:embed="rId7"/>
                <a:stretch>
                  <a:fillRect l="-315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48EEF0F8-D16C-F392-3C35-4CEAFD7E1DF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130630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Advanced 11-12 Syllabus</a:t>
            </a:r>
            <a:r>
              <a:rPr lang="en-AU">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Graphing a quadratic function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numCol="2"/>
              <a:lstStyle/>
              <a:p>
                <a:pPr marL="457200" indent="-457200">
                  <a:buFont typeface="+mj-lt"/>
                  <a:buAutoNum type="arabicPeriod"/>
                </a:pP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+6)(</m:t>
                    </m:r>
                    <m:r>
                      <a:rPr lang="en-AU" b="0" i="1" smtClean="0">
                        <a:latin typeface="Cambria Math" panose="02040503050406030204" pitchFamily="18" charset="0"/>
                      </a:rPr>
                      <m:t>𝑥</m:t>
                    </m:r>
                    <m:r>
                      <a:rPr lang="en-AU" b="0" i="1" smtClean="0">
                        <a:latin typeface="Cambria Math" panose="02040503050406030204" pitchFamily="18" charset="0"/>
                      </a:rPr>
                      <m:t>+5)</m:t>
                    </m:r>
                  </m:oMath>
                </a14:m>
                <a:endParaRPr lang="en-AU" dirty="0">
                  <a:latin typeface="+mn-lt"/>
                </a:endParaRPr>
              </a:p>
              <a:p>
                <a:pPr marL="457200" indent="-457200">
                  <a:buFont typeface="+mj-lt"/>
                  <a:buAutoNum type="arabicPeriod"/>
                </a:pPr>
                <a:endParaRPr lang="en-AU" dirty="0">
                  <a:latin typeface="+mn-lt"/>
                </a:endParaRPr>
              </a:p>
              <a:p>
                <a:pPr marL="457200" indent="-457200">
                  <a:buFont typeface="+mj-lt"/>
                  <a:buAutoNum type="arabicPeriod"/>
                </a:pPr>
                <a:endParaRPr lang="en-AU" dirty="0">
                  <a:latin typeface="+mn-lt"/>
                </a:endParaRPr>
              </a:p>
              <a:p>
                <a:pPr marL="457200" indent="-457200">
                  <a:buFont typeface="+mj-lt"/>
                  <a:buAutoNum type="arabicPeriod"/>
                </a:pPr>
                <a:endParaRPr lang="en-AU" dirty="0">
                  <a:latin typeface="+mn-lt"/>
                </a:endParaRPr>
              </a:p>
              <a:p>
                <a:pPr marL="457200" indent="-457200">
                  <a:buFont typeface="+mj-lt"/>
                  <a:buAutoNum type="arabicPeriod"/>
                </a:pPr>
                <a:endParaRPr lang="en-AU" dirty="0">
                  <a:latin typeface="+mn-lt"/>
                </a:endParaRPr>
              </a:p>
              <a:p>
                <a:pPr marL="457200" indent="-457200">
                  <a:buFont typeface="+mj-lt"/>
                  <a:buAutoNum type="arabicPeriod"/>
                </a:pPr>
                <a:endParaRPr lang="en-AU" dirty="0">
                  <a:latin typeface="+mn-lt"/>
                </a:endParaRPr>
              </a:p>
              <a:p>
                <a:pPr marL="457200" indent="-457200">
                  <a:buFont typeface="+mj-lt"/>
                  <a:buAutoNum type="arabicPeriod"/>
                </a:pPr>
                <a:endParaRPr lang="en-AU" dirty="0">
                  <a:latin typeface="+mn-lt"/>
                </a:endParaRPr>
              </a:p>
              <a:p>
                <a:pPr marL="457200" indent="-457200">
                  <a:buFont typeface="+mj-lt"/>
                  <a:buAutoNum type="arabicPeriod"/>
                </a:pPr>
                <a:endParaRPr lang="en-AU" dirty="0">
                  <a:latin typeface="+mn-lt"/>
                </a:endParaRPr>
              </a:p>
              <a:p>
                <a:pPr marL="457200" indent="-457200">
                  <a:buFont typeface="+mj-lt"/>
                  <a:buAutoNum type="arabicPeriod"/>
                </a:pP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−9</m:t>
                    </m:r>
                  </m:oMath>
                </a14:m>
                <a:endParaRPr lang="en-AU" b="0" dirty="0">
                  <a:latin typeface="+mn-lt"/>
                </a:endParaRPr>
              </a:p>
              <a:p>
                <a:pPr marL="457200" indent="-457200">
                  <a:buFont typeface="+mj-lt"/>
                  <a:buAutoNum type="arabicPeriod"/>
                </a:pPr>
                <a:endParaRPr lang="en-AU" b="0" dirty="0">
                  <a:latin typeface="+mn-lt"/>
                </a:endParaRPr>
              </a:p>
              <a:p>
                <a:pPr marL="457200" indent="-457200">
                  <a:buFont typeface="+mj-lt"/>
                  <a:buAutoNum type="arabicPeriod"/>
                </a:pPr>
                <a:endParaRPr lang="en-AU" dirty="0">
                  <a:latin typeface="+mn-lt"/>
                </a:endParaRPr>
              </a:p>
              <a:p>
                <a:pPr marL="457200" indent="-457200">
                  <a:buFont typeface="+mj-lt"/>
                  <a:buAutoNum type="arabicPeriod"/>
                </a:pPr>
                <a:endParaRPr lang="en-AU" b="0" dirty="0">
                  <a:latin typeface="+mn-lt"/>
                </a:endParaRPr>
              </a:p>
              <a:p>
                <a:endParaRPr lang="en-AU" b="0" dirty="0">
                  <a:latin typeface="+mn-lt"/>
                </a:endParaRP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blipFill>
                <a:blip r:embed="rId4"/>
                <a:stretch>
                  <a:fillRect l="-1327"/>
                </a:stretch>
              </a:blipFill>
            </p:spPr>
            <p:txBody>
              <a:bodyPr/>
              <a:lstStyle/>
              <a:p>
                <a:r>
                  <a:rPr lang="en-AU">
                    <a:noFill/>
                  </a:rPr>
                  <a:t> </a:t>
                </a:r>
              </a:p>
            </p:txBody>
          </p:sp>
        </mc:Fallback>
      </mc:AlternateContent>
      <p:grpSp>
        <p:nvGrpSpPr>
          <p:cNvPr id="41" name="Group 40" descr="The graph of y=(x+6)(x+5).">
            <a:extLst>
              <a:ext uri="{FF2B5EF4-FFF2-40B4-BE49-F238E27FC236}">
                <a16:creationId xmlns:a16="http://schemas.microsoft.com/office/drawing/2014/main" id="{2A63AE1A-A7C4-FEA1-3BA1-EA07CC9F41E0}"/>
              </a:ext>
            </a:extLst>
          </p:cNvPr>
          <p:cNvGrpSpPr/>
          <p:nvPr/>
        </p:nvGrpSpPr>
        <p:grpSpPr>
          <a:xfrm>
            <a:off x="625185" y="2187935"/>
            <a:ext cx="4463989" cy="4159853"/>
            <a:chOff x="625185" y="2187935"/>
            <a:chExt cx="4463989" cy="4159853"/>
          </a:xfrm>
        </p:grpSpPr>
        <p:pic>
          <p:nvPicPr>
            <p:cNvPr id="23" name="Picture 22">
              <a:extLst>
                <a:ext uri="{FF2B5EF4-FFF2-40B4-BE49-F238E27FC236}">
                  <a16:creationId xmlns:a16="http://schemas.microsoft.com/office/drawing/2014/main" id="{A7250087-613C-387B-C7CF-E6B8FB26866F}"/>
                </a:ext>
              </a:extLst>
            </p:cNvPr>
            <p:cNvPicPr>
              <a:picLocks noChangeAspect="1"/>
            </p:cNvPicPr>
            <p:nvPr/>
          </p:nvPicPr>
          <p:blipFill>
            <a:blip r:embed="rId5"/>
            <a:stretch>
              <a:fillRect/>
            </a:stretch>
          </p:blipFill>
          <p:spPr>
            <a:xfrm>
              <a:off x="625185" y="2187935"/>
              <a:ext cx="4463989" cy="4112309"/>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9BF09DB-E466-588D-0F4B-8760BB17BB37}"/>
                    </a:ext>
                  </a:extLst>
                </p:cNvPr>
                <p:cNvSpPr txBox="1"/>
                <p:nvPr/>
              </p:nvSpPr>
              <p:spPr>
                <a:xfrm>
                  <a:off x="4167738" y="3431406"/>
                  <a:ext cx="750771" cy="375385"/>
                </a:xfrm>
                <a:prstGeom prst="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(0, 30)</m:t>
                        </m:r>
                      </m:oMath>
                    </m:oMathPara>
                  </a14:m>
                  <a:endParaRPr lang="en-AU" sz="2000" dirty="0"/>
                </a:p>
              </p:txBody>
            </p:sp>
          </mc:Choice>
          <mc:Fallback xmlns="">
            <p:sp>
              <p:nvSpPr>
                <p:cNvPr id="24" name="TextBox 23">
                  <a:extLst>
                    <a:ext uri="{FF2B5EF4-FFF2-40B4-BE49-F238E27FC236}">
                      <a16:creationId xmlns:a16="http://schemas.microsoft.com/office/drawing/2014/main" id="{99BF09DB-E466-588D-0F4B-8760BB17BB37}"/>
                    </a:ext>
                  </a:extLst>
                </p:cNvPr>
                <p:cNvSpPr txBox="1">
                  <a:spLocks noRot="1" noChangeAspect="1" noMove="1" noResize="1" noEditPoints="1" noAdjustHandles="1" noChangeArrowheads="1" noChangeShapeType="1" noTextEdit="1"/>
                </p:cNvSpPr>
                <p:nvPr/>
              </p:nvSpPr>
              <p:spPr>
                <a:xfrm>
                  <a:off x="4167738" y="3431406"/>
                  <a:ext cx="750771" cy="375385"/>
                </a:xfrm>
                <a:prstGeom prst="rect">
                  <a:avLst/>
                </a:prstGeom>
                <a:blipFill>
                  <a:blip r:embed="rId6"/>
                  <a:stretch>
                    <a:fillRect l="-14634" r="-14634" b="-1475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D7A2C47-E96E-16A8-6B0D-6FBF8AE3888F}"/>
                    </a:ext>
                  </a:extLst>
                </p:cNvPr>
                <p:cNvSpPr txBox="1"/>
                <p:nvPr/>
              </p:nvSpPr>
              <p:spPr>
                <a:xfrm>
                  <a:off x="1817570" y="5962197"/>
                  <a:ext cx="750771" cy="375385"/>
                </a:xfrm>
                <a:prstGeom prst="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(−6, 0)</m:t>
                        </m:r>
                      </m:oMath>
                    </m:oMathPara>
                  </a14:m>
                  <a:endParaRPr lang="en-AU" sz="2000" dirty="0"/>
                </a:p>
              </p:txBody>
            </p:sp>
          </mc:Choice>
          <mc:Fallback xmlns="">
            <p:sp>
              <p:nvSpPr>
                <p:cNvPr id="25" name="TextBox 24">
                  <a:extLst>
                    <a:ext uri="{FF2B5EF4-FFF2-40B4-BE49-F238E27FC236}">
                      <a16:creationId xmlns:a16="http://schemas.microsoft.com/office/drawing/2014/main" id="{CD7A2C47-E96E-16A8-6B0D-6FBF8AE3888F}"/>
                    </a:ext>
                  </a:extLst>
                </p:cNvPr>
                <p:cNvSpPr txBox="1">
                  <a:spLocks noRot="1" noChangeAspect="1" noMove="1" noResize="1" noEditPoints="1" noAdjustHandles="1" noChangeArrowheads="1" noChangeShapeType="1" noTextEdit="1"/>
                </p:cNvSpPr>
                <p:nvPr/>
              </p:nvSpPr>
              <p:spPr>
                <a:xfrm>
                  <a:off x="1817570" y="5962197"/>
                  <a:ext cx="750771" cy="375385"/>
                </a:xfrm>
                <a:prstGeom prst="rect">
                  <a:avLst/>
                </a:prstGeom>
                <a:blipFill>
                  <a:blip r:embed="rId7"/>
                  <a:stretch>
                    <a:fillRect l="-16260" r="-19512" b="-1290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26F631E-7EA0-8A28-A435-DE4B7165EDF8}"/>
                    </a:ext>
                  </a:extLst>
                </p:cNvPr>
                <p:cNvSpPr txBox="1"/>
                <p:nvPr/>
              </p:nvSpPr>
              <p:spPr>
                <a:xfrm>
                  <a:off x="2833526" y="5972403"/>
                  <a:ext cx="750771" cy="375385"/>
                </a:xfrm>
                <a:prstGeom prst="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(−5, 0)</m:t>
                        </m:r>
                      </m:oMath>
                    </m:oMathPara>
                  </a14:m>
                  <a:endParaRPr lang="en-AU" sz="2000" dirty="0"/>
                </a:p>
              </p:txBody>
            </p:sp>
          </mc:Choice>
          <mc:Fallback xmlns="">
            <p:sp>
              <p:nvSpPr>
                <p:cNvPr id="26" name="TextBox 25">
                  <a:extLst>
                    <a:ext uri="{FF2B5EF4-FFF2-40B4-BE49-F238E27FC236}">
                      <a16:creationId xmlns:a16="http://schemas.microsoft.com/office/drawing/2014/main" id="{226F631E-7EA0-8A28-A435-DE4B7165EDF8}"/>
                    </a:ext>
                  </a:extLst>
                </p:cNvPr>
                <p:cNvSpPr txBox="1">
                  <a:spLocks noRot="1" noChangeAspect="1" noMove="1" noResize="1" noEditPoints="1" noAdjustHandles="1" noChangeArrowheads="1" noChangeShapeType="1" noTextEdit="1"/>
                </p:cNvSpPr>
                <p:nvPr/>
              </p:nvSpPr>
              <p:spPr>
                <a:xfrm>
                  <a:off x="2833526" y="5972403"/>
                  <a:ext cx="750771" cy="375385"/>
                </a:xfrm>
                <a:prstGeom prst="rect">
                  <a:avLst/>
                </a:prstGeom>
                <a:blipFill>
                  <a:blip r:embed="rId8"/>
                  <a:stretch>
                    <a:fillRect l="-16260" r="-19512" b="-14754"/>
                  </a:stretch>
                </a:blipFill>
              </p:spPr>
              <p:txBody>
                <a:bodyPr/>
                <a:lstStyle/>
                <a:p>
                  <a:r>
                    <a:rPr lang="en-AU">
                      <a:noFill/>
                    </a:rPr>
                    <a:t> </a:t>
                  </a:r>
                </a:p>
              </p:txBody>
            </p:sp>
          </mc:Fallback>
        </mc:AlternateContent>
      </p:grpSp>
      <p:grpSp>
        <p:nvGrpSpPr>
          <p:cNvPr id="42" name="Group 41" descr="The graph of y=x^2-9.">
            <a:extLst>
              <a:ext uri="{FF2B5EF4-FFF2-40B4-BE49-F238E27FC236}">
                <a16:creationId xmlns:a16="http://schemas.microsoft.com/office/drawing/2014/main" id="{8C5D7E99-7F68-AEE9-2CBE-69626C894A32}"/>
              </a:ext>
            </a:extLst>
          </p:cNvPr>
          <p:cNvGrpSpPr/>
          <p:nvPr/>
        </p:nvGrpSpPr>
        <p:grpSpPr>
          <a:xfrm>
            <a:off x="6696425" y="2174299"/>
            <a:ext cx="3124945" cy="4271161"/>
            <a:chOff x="6696425" y="2174299"/>
            <a:chExt cx="3124945" cy="4271161"/>
          </a:xfrm>
        </p:grpSpPr>
        <p:pic>
          <p:nvPicPr>
            <p:cNvPr id="37" name="Picture 36">
              <a:extLst>
                <a:ext uri="{FF2B5EF4-FFF2-40B4-BE49-F238E27FC236}">
                  <a16:creationId xmlns:a16="http://schemas.microsoft.com/office/drawing/2014/main" id="{14B9FC9A-171D-ED26-5C9B-9C35545402FC}"/>
                </a:ext>
              </a:extLst>
            </p:cNvPr>
            <p:cNvPicPr>
              <a:picLocks noChangeAspect="1"/>
            </p:cNvPicPr>
            <p:nvPr/>
          </p:nvPicPr>
          <p:blipFill>
            <a:blip r:embed="rId9"/>
            <a:stretch>
              <a:fillRect/>
            </a:stretch>
          </p:blipFill>
          <p:spPr>
            <a:xfrm>
              <a:off x="6696425" y="2174299"/>
              <a:ext cx="3124945" cy="4271161"/>
            </a:xfrm>
            <a:prstGeom prst="rect">
              <a:avLst/>
            </a:prstGeom>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75C22E7-4BD0-B510-F333-8E3AEC6556EC}"/>
                    </a:ext>
                  </a:extLst>
                </p:cNvPr>
                <p:cNvSpPr txBox="1"/>
                <p:nvPr/>
              </p:nvSpPr>
              <p:spPr>
                <a:xfrm>
                  <a:off x="6718630" y="3698675"/>
                  <a:ext cx="750771" cy="375385"/>
                </a:xfrm>
                <a:prstGeom prst="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(−3, 0)</m:t>
                        </m:r>
                      </m:oMath>
                    </m:oMathPara>
                  </a14:m>
                  <a:endParaRPr lang="en-AU" sz="2000" dirty="0"/>
                </a:p>
              </p:txBody>
            </p:sp>
          </mc:Choice>
          <mc:Fallback xmlns="">
            <p:sp>
              <p:nvSpPr>
                <p:cNvPr id="38" name="TextBox 37">
                  <a:extLst>
                    <a:ext uri="{FF2B5EF4-FFF2-40B4-BE49-F238E27FC236}">
                      <a16:creationId xmlns:a16="http://schemas.microsoft.com/office/drawing/2014/main" id="{D75C22E7-4BD0-B510-F333-8E3AEC6556EC}"/>
                    </a:ext>
                  </a:extLst>
                </p:cNvPr>
                <p:cNvSpPr txBox="1">
                  <a:spLocks noRot="1" noChangeAspect="1" noMove="1" noResize="1" noEditPoints="1" noAdjustHandles="1" noChangeArrowheads="1" noChangeShapeType="1" noTextEdit="1"/>
                </p:cNvSpPr>
                <p:nvPr/>
              </p:nvSpPr>
              <p:spPr>
                <a:xfrm>
                  <a:off x="6718630" y="3698675"/>
                  <a:ext cx="750771" cy="375385"/>
                </a:xfrm>
                <a:prstGeom prst="rect">
                  <a:avLst/>
                </a:prstGeom>
                <a:blipFill>
                  <a:blip r:embed="rId10"/>
                  <a:stretch>
                    <a:fillRect l="-16260" r="-19512" b="-1475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581EB43-1E6B-CE46-A014-27861EE12640}"/>
                    </a:ext>
                  </a:extLst>
                </p:cNvPr>
                <p:cNvSpPr txBox="1"/>
                <p:nvPr/>
              </p:nvSpPr>
              <p:spPr>
                <a:xfrm>
                  <a:off x="8921749" y="3698675"/>
                  <a:ext cx="750771" cy="375385"/>
                </a:xfrm>
                <a:prstGeom prst="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(3, 0)</m:t>
                        </m:r>
                      </m:oMath>
                    </m:oMathPara>
                  </a14:m>
                  <a:endParaRPr lang="en-AU" sz="2000" dirty="0"/>
                </a:p>
              </p:txBody>
            </p:sp>
          </mc:Choice>
          <mc:Fallback xmlns="">
            <p:sp>
              <p:nvSpPr>
                <p:cNvPr id="39" name="TextBox 38">
                  <a:extLst>
                    <a:ext uri="{FF2B5EF4-FFF2-40B4-BE49-F238E27FC236}">
                      <a16:creationId xmlns:a16="http://schemas.microsoft.com/office/drawing/2014/main" id="{9581EB43-1E6B-CE46-A014-27861EE12640}"/>
                    </a:ext>
                  </a:extLst>
                </p:cNvPr>
                <p:cNvSpPr txBox="1">
                  <a:spLocks noRot="1" noChangeAspect="1" noMove="1" noResize="1" noEditPoints="1" noAdjustHandles="1" noChangeArrowheads="1" noChangeShapeType="1" noTextEdit="1"/>
                </p:cNvSpPr>
                <p:nvPr/>
              </p:nvSpPr>
              <p:spPr>
                <a:xfrm>
                  <a:off x="8921749" y="3698675"/>
                  <a:ext cx="750771" cy="375385"/>
                </a:xfrm>
                <a:prstGeom prst="rect">
                  <a:avLst/>
                </a:prstGeom>
                <a:blipFill>
                  <a:blip r:embed="rId11"/>
                  <a:stretch>
                    <a:fillRect l="-5691" r="-4878" b="-1475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810D3E9-2777-0D3E-CE78-8A13BFF8389E}"/>
                    </a:ext>
                  </a:extLst>
                </p:cNvPr>
                <p:cNvSpPr txBox="1"/>
                <p:nvPr/>
              </p:nvSpPr>
              <p:spPr>
                <a:xfrm>
                  <a:off x="8258897" y="5836836"/>
                  <a:ext cx="750771" cy="375385"/>
                </a:xfrm>
                <a:prstGeom prst="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(0, −9)</m:t>
                        </m:r>
                      </m:oMath>
                    </m:oMathPara>
                  </a14:m>
                  <a:endParaRPr lang="en-AU" sz="2000" dirty="0"/>
                </a:p>
              </p:txBody>
            </p:sp>
          </mc:Choice>
          <mc:Fallback xmlns="">
            <p:sp>
              <p:nvSpPr>
                <p:cNvPr id="40" name="TextBox 39">
                  <a:extLst>
                    <a:ext uri="{FF2B5EF4-FFF2-40B4-BE49-F238E27FC236}">
                      <a16:creationId xmlns:a16="http://schemas.microsoft.com/office/drawing/2014/main" id="{C810D3E9-2777-0D3E-CE78-8A13BFF8389E}"/>
                    </a:ext>
                  </a:extLst>
                </p:cNvPr>
                <p:cNvSpPr txBox="1">
                  <a:spLocks noRot="1" noChangeAspect="1" noMove="1" noResize="1" noEditPoints="1" noAdjustHandles="1" noChangeArrowheads="1" noChangeShapeType="1" noTextEdit="1"/>
                </p:cNvSpPr>
                <p:nvPr/>
              </p:nvSpPr>
              <p:spPr>
                <a:xfrm>
                  <a:off x="8258897" y="5836836"/>
                  <a:ext cx="750771" cy="375385"/>
                </a:xfrm>
                <a:prstGeom prst="rect">
                  <a:avLst/>
                </a:prstGeom>
                <a:blipFill>
                  <a:blip r:embed="rId12"/>
                  <a:stretch>
                    <a:fillRect l="-16260" r="-19512" b="-12903"/>
                  </a:stretch>
                </a:blipFill>
              </p:spPr>
              <p:txBody>
                <a:bodyPr/>
                <a:lstStyle/>
                <a:p>
                  <a:r>
                    <a:rPr lang="en-AU">
                      <a:noFill/>
                    </a:rPr>
                    <a:t> </a:t>
                  </a:r>
                </a:p>
              </p:txBody>
            </p:sp>
          </mc:Fallback>
        </mc:AlternateContent>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8" end="8"/>
                                            </p:txEl>
                                          </p:spTgt>
                                        </p:tgtEl>
                                        <p:attrNameLst>
                                          <p:attrName>style.visibility</p:attrName>
                                        </p:attrNameLst>
                                      </p:cBhvr>
                                      <p:to>
                                        <p:strVal val="visible"/>
                                      </p:to>
                                    </p:set>
                                    <p:animEffect transition="in" filter="fade">
                                      <p:cBhvr>
                                        <p:cTn id="7" dur="500"/>
                                        <p:tgtEl>
                                          <p:spTgt spid="12">
                                            <p:txEl>
                                              <p:pRg st="8" end="8"/>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6DBC8-9F43-CB8B-7504-D4E2120689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788BD2-A31D-336D-324C-F4EA33682795}"/>
              </a:ext>
            </a:extLst>
          </p:cNvPr>
          <p:cNvSpPr>
            <a:spLocks noGrp="1"/>
          </p:cNvSpPr>
          <p:nvPr>
            <p:ph type="title"/>
          </p:nvPr>
        </p:nvSpPr>
        <p:spPr/>
        <p:txBody>
          <a:bodyPr/>
          <a:lstStyle/>
          <a:p>
            <a:r>
              <a:rPr lang="en-AU" dirty="0"/>
              <a:t>Graphing a quadratic function (2)</a:t>
            </a:r>
            <a:endParaRPr lang="en-AU" dirty="0">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44481D6-8311-7967-D0B4-3ACFFF8E7882}"/>
                  </a:ext>
                </a:extLst>
              </p:cNvPr>
              <p:cNvSpPr>
                <a:spLocks noGrp="1"/>
              </p:cNvSpPr>
              <p:nvPr>
                <p:ph type="body" sz="quarter" idx="17"/>
              </p:nvPr>
            </p:nvSpPr>
            <p:spPr/>
            <p:txBody>
              <a:bodyPr numCol="2"/>
              <a:lstStyle/>
              <a:p>
                <a:pPr marL="457200" indent="-457200">
                  <a:buFont typeface="+mj-lt"/>
                  <a:buAutoNum type="arabicPeriod" startAt="3"/>
                </a:pP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𝑥</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−4</m:t>
                        </m:r>
                      </m:e>
                    </m:d>
                  </m:oMath>
                </a14:m>
                <a:endParaRPr lang="en-AU" dirty="0">
                  <a:latin typeface="+mn-lt"/>
                </a:endParaRPr>
              </a:p>
              <a:p>
                <a:pPr marL="457200" indent="-457200">
                  <a:buFont typeface="+mj-lt"/>
                  <a:buAutoNum type="arabicPeriod" startAt="3"/>
                </a:pPr>
                <a:endParaRPr lang="en-AU" dirty="0">
                  <a:latin typeface="+mn-lt"/>
                </a:endParaRPr>
              </a:p>
              <a:p>
                <a:pPr marL="457200" indent="-457200">
                  <a:buFont typeface="+mj-lt"/>
                  <a:buAutoNum type="arabicPeriod" startAt="3"/>
                </a:pPr>
                <a:endParaRPr lang="en-AU" dirty="0">
                  <a:latin typeface="+mn-lt"/>
                </a:endParaRPr>
              </a:p>
              <a:p>
                <a:pPr marL="457200" indent="-457200">
                  <a:buFont typeface="+mj-lt"/>
                  <a:buAutoNum type="arabicPeriod" startAt="3"/>
                </a:pPr>
                <a:endParaRPr lang="en-AU" dirty="0">
                  <a:latin typeface="+mn-lt"/>
                </a:endParaRPr>
              </a:p>
              <a:p>
                <a:pPr marL="457200" indent="-457200">
                  <a:buFont typeface="+mj-lt"/>
                  <a:buAutoNum type="arabicPeriod" startAt="3"/>
                </a:pPr>
                <a:endParaRPr lang="en-AU" dirty="0">
                  <a:latin typeface="+mn-lt"/>
                </a:endParaRPr>
              </a:p>
              <a:p>
                <a:pPr marL="457200" indent="-457200">
                  <a:buFont typeface="+mj-lt"/>
                  <a:buAutoNum type="arabicPeriod" startAt="3"/>
                </a:pPr>
                <a:endParaRPr lang="en-AU" dirty="0">
                  <a:latin typeface="+mn-lt"/>
                </a:endParaRPr>
              </a:p>
              <a:p>
                <a:endParaRPr lang="en-AU" dirty="0">
                  <a:latin typeface="+mn-lt"/>
                </a:endParaRPr>
              </a:p>
              <a:p>
                <a:pPr marL="457200" indent="-457200">
                  <a:buFont typeface="+mj-lt"/>
                  <a:buAutoNum type="arabicPeriod" startAt="3"/>
                </a:pPr>
                <a:endParaRPr lang="en-AU" dirty="0">
                  <a:latin typeface="+mn-lt"/>
                </a:endParaRPr>
              </a:p>
              <a:p>
                <a:pPr marL="457200" indent="-457200">
                  <a:buFont typeface="+mj-lt"/>
                  <a:buAutoNum type="arabicPeriod" startAt="4"/>
                </a:pP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−3</m:t>
                    </m:r>
                  </m:oMath>
                </a14:m>
                <a:endParaRPr lang="en-AU" dirty="0"/>
              </a:p>
              <a:p>
                <a:pPr marL="457200" indent="-457200">
                  <a:buFont typeface="+mj-lt"/>
                  <a:buAutoNum type="arabicPeriod" startAt="4"/>
                </a:pPr>
                <a:endParaRPr lang="en-AU" b="0" dirty="0">
                  <a:latin typeface="+mn-lt"/>
                </a:endParaRPr>
              </a:p>
              <a:p>
                <a:pPr marL="457200" indent="-457200">
                  <a:buFont typeface="+mj-lt"/>
                  <a:buAutoNum type="arabicPeriod" startAt="4"/>
                </a:pPr>
                <a:endParaRPr lang="en-AU" dirty="0">
                  <a:latin typeface="+mn-lt"/>
                </a:endParaRPr>
              </a:p>
              <a:p>
                <a:pPr marL="457200" indent="-457200">
                  <a:buFont typeface="+mj-lt"/>
                  <a:buAutoNum type="arabicPeriod" startAt="4"/>
                </a:pPr>
                <a:endParaRPr lang="en-AU" b="0" dirty="0">
                  <a:latin typeface="+mn-lt"/>
                </a:endParaRPr>
              </a:p>
              <a:p>
                <a:pPr marL="457200" indent="-457200">
                  <a:buFont typeface="+mj-lt"/>
                  <a:buAutoNum type="arabicPeriod" startAt="4"/>
                </a:pPr>
                <a:endParaRPr lang="en-AU" b="0"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244481D6-8311-7967-D0B4-3ACFFF8E7882}"/>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grpSp>
        <p:nvGrpSpPr>
          <p:cNvPr id="22" name="Group 21" descr="The graph of y=-x(x-4).">
            <a:extLst>
              <a:ext uri="{FF2B5EF4-FFF2-40B4-BE49-F238E27FC236}">
                <a16:creationId xmlns:a16="http://schemas.microsoft.com/office/drawing/2014/main" id="{E48325D3-6313-39AA-5611-5B32575B4199}"/>
              </a:ext>
            </a:extLst>
          </p:cNvPr>
          <p:cNvGrpSpPr/>
          <p:nvPr/>
        </p:nvGrpSpPr>
        <p:grpSpPr>
          <a:xfrm>
            <a:off x="1175267" y="2000428"/>
            <a:ext cx="3226383" cy="4479045"/>
            <a:chOff x="1175267" y="2000428"/>
            <a:chExt cx="3226383" cy="4479045"/>
          </a:xfrm>
        </p:grpSpPr>
        <p:pic>
          <p:nvPicPr>
            <p:cNvPr id="11" name="Picture 10">
              <a:extLst>
                <a:ext uri="{FF2B5EF4-FFF2-40B4-BE49-F238E27FC236}">
                  <a16:creationId xmlns:a16="http://schemas.microsoft.com/office/drawing/2014/main" id="{B87B19CB-5772-F414-BB2D-72E990F51DF7}"/>
                </a:ext>
              </a:extLst>
            </p:cNvPr>
            <p:cNvPicPr>
              <a:picLocks noChangeAspect="1"/>
            </p:cNvPicPr>
            <p:nvPr/>
          </p:nvPicPr>
          <p:blipFill>
            <a:blip r:embed="rId4"/>
            <a:stretch>
              <a:fillRect/>
            </a:stretch>
          </p:blipFill>
          <p:spPr>
            <a:xfrm>
              <a:off x="1222892" y="2000428"/>
              <a:ext cx="3178758" cy="447904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BA3A3FD-0DDD-BC43-C193-EFE6674DA62F}"/>
                    </a:ext>
                  </a:extLst>
                </p:cNvPr>
                <p:cNvSpPr txBox="1"/>
                <p:nvPr/>
              </p:nvSpPr>
              <p:spPr>
                <a:xfrm>
                  <a:off x="3577188" y="4239950"/>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(4, 0)</m:t>
                        </m:r>
                      </m:oMath>
                    </m:oMathPara>
                  </a14:m>
                  <a:endParaRPr lang="en-AU" sz="2000" dirty="0"/>
                </a:p>
              </p:txBody>
            </p:sp>
          </mc:Choice>
          <mc:Fallback xmlns="">
            <p:sp>
              <p:nvSpPr>
                <p:cNvPr id="14" name="TextBox 13">
                  <a:extLst>
                    <a:ext uri="{FF2B5EF4-FFF2-40B4-BE49-F238E27FC236}">
                      <a16:creationId xmlns:a16="http://schemas.microsoft.com/office/drawing/2014/main" id="{5BA3A3FD-0DDD-BC43-C193-EFE6674DA62F}"/>
                    </a:ext>
                  </a:extLst>
                </p:cNvPr>
                <p:cNvSpPr txBox="1">
                  <a:spLocks noRot="1" noChangeAspect="1" noMove="1" noResize="1" noEditPoints="1" noAdjustHandles="1" noChangeArrowheads="1" noChangeShapeType="1" noTextEdit="1"/>
                </p:cNvSpPr>
                <p:nvPr/>
              </p:nvSpPr>
              <p:spPr>
                <a:xfrm>
                  <a:off x="3577188" y="4239950"/>
                  <a:ext cx="750771" cy="375385"/>
                </a:xfrm>
                <a:prstGeom prst="roundRect">
                  <a:avLst/>
                </a:prstGeom>
                <a:blipFill>
                  <a:blip r:embed="rId5"/>
                  <a:stretch>
                    <a:fillRect l="-5691" r="-4878" b="-1967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22BFFC4-7967-E487-8918-C6B34230F605}"/>
                    </a:ext>
                  </a:extLst>
                </p:cNvPr>
                <p:cNvSpPr txBox="1"/>
                <p:nvPr/>
              </p:nvSpPr>
              <p:spPr>
                <a:xfrm>
                  <a:off x="1175267" y="4220899"/>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right"/>
                      </m:oMathParaPr>
                      <m:oMath xmlns:m="http://schemas.openxmlformats.org/officeDocument/2006/math">
                        <m:r>
                          <a:rPr lang="en-AU" sz="2000" b="0" i="1" smtClean="0">
                            <a:latin typeface="Cambria Math" panose="02040503050406030204" pitchFamily="18" charset="0"/>
                          </a:rPr>
                          <m:t>(0, 0)</m:t>
                        </m:r>
                      </m:oMath>
                    </m:oMathPara>
                  </a14:m>
                  <a:endParaRPr lang="en-AU" sz="2000" dirty="0"/>
                </a:p>
              </p:txBody>
            </p:sp>
          </mc:Choice>
          <mc:Fallback xmlns="">
            <p:sp>
              <p:nvSpPr>
                <p:cNvPr id="15" name="TextBox 14">
                  <a:extLst>
                    <a:ext uri="{FF2B5EF4-FFF2-40B4-BE49-F238E27FC236}">
                      <a16:creationId xmlns:a16="http://schemas.microsoft.com/office/drawing/2014/main" id="{422BFFC4-7967-E487-8918-C6B34230F605}"/>
                    </a:ext>
                  </a:extLst>
                </p:cNvPr>
                <p:cNvSpPr txBox="1">
                  <a:spLocks noRot="1" noChangeAspect="1" noMove="1" noResize="1" noEditPoints="1" noAdjustHandles="1" noChangeArrowheads="1" noChangeShapeType="1" noTextEdit="1"/>
                </p:cNvSpPr>
                <p:nvPr/>
              </p:nvSpPr>
              <p:spPr>
                <a:xfrm>
                  <a:off x="1175267" y="4220899"/>
                  <a:ext cx="750771" cy="375385"/>
                </a:xfrm>
                <a:prstGeom prst="roundRect">
                  <a:avLst/>
                </a:prstGeom>
                <a:blipFill>
                  <a:blip r:embed="rId6"/>
                  <a:stretch>
                    <a:fillRect r="-13821" b="-1774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D23FD4C-7EE1-A866-B553-A8EB70E13873}"/>
                    </a:ext>
                  </a:extLst>
                </p:cNvPr>
                <p:cNvSpPr txBox="1"/>
                <p:nvPr/>
              </p:nvSpPr>
              <p:spPr>
                <a:xfrm>
                  <a:off x="2367513" y="2230175"/>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(2, 4)</m:t>
                        </m:r>
                      </m:oMath>
                    </m:oMathPara>
                  </a14:m>
                  <a:endParaRPr lang="en-AU" sz="2000" dirty="0"/>
                </a:p>
              </p:txBody>
            </p:sp>
          </mc:Choice>
          <mc:Fallback xmlns="">
            <p:sp>
              <p:nvSpPr>
                <p:cNvPr id="16" name="TextBox 15">
                  <a:extLst>
                    <a:ext uri="{FF2B5EF4-FFF2-40B4-BE49-F238E27FC236}">
                      <a16:creationId xmlns:a16="http://schemas.microsoft.com/office/drawing/2014/main" id="{6D23FD4C-7EE1-A866-B553-A8EB70E13873}"/>
                    </a:ext>
                  </a:extLst>
                </p:cNvPr>
                <p:cNvSpPr txBox="1">
                  <a:spLocks noRot="1" noChangeAspect="1" noMove="1" noResize="1" noEditPoints="1" noAdjustHandles="1" noChangeArrowheads="1" noChangeShapeType="1" noTextEdit="1"/>
                </p:cNvSpPr>
                <p:nvPr/>
              </p:nvSpPr>
              <p:spPr>
                <a:xfrm>
                  <a:off x="2367513" y="2230175"/>
                  <a:ext cx="750771" cy="375385"/>
                </a:xfrm>
                <a:prstGeom prst="roundRect">
                  <a:avLst/>
                </a:prstGeom>
                <a:blipFill>
                  <a:blip r:embed="rId7"/>
                  <a:stretch>
                    <a:fillRect l="-5645" r="-4032" b="-19672"/>
                  </a:stretch>
                </a:blipFill>
              </p:spPr>
              <p:txBody>
                <a:bodyPr/>
                <a:lstStyle/>
                <a:p>
                  <a:r>
                    <a:rPr lang="en-AU">
                      <a:noFill/>
                    </a:rPr>
                    <a:t> </a:t>
                  </a:r>
                </a:p>
              </p:txBody>
            </p:sp>
          </mc:Fallback>
        </mc:AlternateContent>
      </p:grpSp>
      <p:grpSp>
        <p:nvGrpSpPr>
          <p:cNvPr id="23" name="Group 22" descr="The graph of y=x^2+2x-3.">
            <a:extLst>
              <a:ext uri="{FF2B5EF4-FFF2-40B4-BE49-F238E27FC236}">
                <a16:creationId xmlns:a16="http://schemas.microsoft.com/office/drawing/2014/main" id="{2B440A6D-0533-A265-EE8E-234D16865347}"/>
              </a:ext>
            </a:extLst>
          </p:cNvPr>
          <p:cNvGrpSpPr/>
          <p:nvPr/>
        </p:nvGrpSpPr>
        <p:grpSpPr>
          <a:xfrm>
            <a:off x="6510376" y="2124019"/>
            <a:ext cx="3899552" cy="4479045"/>
            <a:chOff x="6510376" y="2124019"/>
            <a:chExt cx="3899552" cy="4479045"/>
          </a:xfrm>
        </p:grpSpPr>
        <p:pic>
          <p:nvPicPr>
            <p:cNvPr id="18" name="Picture 17">
              <a:extLst>
                <a:ext uri="{FF2B5EF4-FFF2-40B4-BE49-F238E27FC236}">
                  <a16:creationId xmlns:a16="http://schemas.microsoft.com/office/drawing/2014/main" id="{11C86664-29F1-EF2E-7DED-E945A51DA3E2}"/>
                </a:ext>
              </a:extLst>
            </p:cNvPr>
            <p:cNvPicPr>
              <a:picLocks noChangeAspect="1"/>
            </p:cNvPicPr>
            <p:nvPr/>
          </p:nvPicPr>
          <p:blipFill>
            <a:blip r:embed="rId8"/>
            <a:stretch>
              <a:fillRect/>
            </a:stretch>
          </p:blipFill>
          <p:spPr>
            <a:xfrm>
              <a:off x="6510376" y="2124019"/>
              <a:ext cx="3899552" cy="447904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22F8DFC-0F1E-52EC-1F13-470B700CB3A9}"/>
                    </a:ext>
                  </a:extLst>
                </p:cNvPr>
                <p:cNvSpPr txBox="1"/>
                <p:nvPr/>
              </p:nvSpPr>
              <p:spPr>
                <a:xfrm>
                  <a:off x="8730737" y="5592540"/>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(0, −3)</m:t>
                        </m:r>
                      </m:oMath>
                    </m:oMathPara>
                  </a14:m>
                  <a:endParaRPr lang="en-AU" sz="2000" dirty="0"/>
                </a:p>
              </p:txBody>
            </p:sp>
          </mc:Choice>
          <mc:Fallback xmlns="">
            <p:sp>
              <p:nvSpPr>
                <p:cNvPr id="19" name="TextBox 18">
                  <a:extLst>
                    <a:ext uri="{FF2B5EF4-FFF2-40B4-BE49-F238E27FC236}">
                      <a16:creationId xmlns:a16="http://schemas.microsoft.com/office/drawing/2014/main" id="{622F8DFC-0F1E-52EC-1F13-470B700CB3A9}"/>
                    </a:ext>
                  </a:extLst>
                </p:cNvPr>
                <p:cNvSpPr txBox="1">
                  <a:spLocks noRot="1" noChangeAspect="1" noMove="1" noResize="1" noEditPoints="1" noAdjustHandles="1" noChangeArrowheads="1" noChangeShapeType="1" noTextEdit="1"/>
                </p:cNvSpPr>
                <p:nvPr/>
              </p:nvSpPr>
              <p:spPr>
                <a:xfrm>
                  <a:off x="8730737" y="5592540"/>
                  <a:ext cx="750771" cy="375385"/>
                </a:xfrm>
                <a:prstGeom prst="roundRect">
                  <a:avLst/>
                </a:prstGeom>
                <a:blipFill>
                  <a:blip r:embed="rId9"/>
                  <a:stretch>
                    <a:fillRect l="-13821" r="-21951" b="-1774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D567136-48D3-A4BA-0968-E8FA65F0E272}"/>
                    </a:ext>
                  </a:extLst>
                </p:cNvPr>
                <p:cNvSpPr txBox="1"/>
                <p:nvPr/>
              </p:nvSpPr>
              <p:spPr>
                <a:xfrm>
                  <a:off x="9054587" y="4525740"/>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(1, 0)</m:t>
                        </m:r>
                      </m:oMath>
                    </m:oMathPara>
                  </a14:m>
                  <a:endParaRPr lang="en-AU" sz="2000" dirty="0"/>
                </a:p>
              </p:txBody>
            </p:sp>
          </mc:Choice>
          <mc:Fallback xmlns="">
            <p:sp>
              <p:nvSpPr>
                <p:cNvPr id="20" name="TextBox 19">
                  <a:extLst>
                    <a:ext uri="{FF2B5EF4-FFF2-40B4-BE49-F238E27FC236}">
                      <a16:creationId xmlns:a16="http://schemas.microsoft.com/office/drawing/2014/main" id="{BD567136-48D3-A4BA-0968-E8FA65F0E272}"/>
                    </a:ext>
                  </a:extLst>
                </p:cNvPr>
                <p:cNvSpPr txBox="1">
                  <a:spLocks noRot="1" noChangeAspect="1" noMove="1" noResize="1" noEditPoints="1" noAdjustHandles="1" noChangeArrowheads="1" noChangeShapeType="1" noTextEdit="1"/>
                </p:cNvSpPr>
                <p:nvPr/>
              </p:nvSpPr>
              <p:spPr>
                <a:xfrm>
                  <a:off x="9054587" y="4525740"/>
                  <a:ext cx="750771" cy="375385"/>
                </a:xfrm>
                <a:prstGeom prst="roundRect">
                  <a:avLst/>
                </a:prstGeom>
                <a:blipFill>
                  <a:blip r:embed="rId10"/>
                  <a:stretch>
                    <a:fillRect l="-5691" r="-4878" b="-1774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91F7949-98E2-D415-3EFC-3A2AD913DF7F}"/>
                    </a:ext>
                  </a:extLst>
                </p:cNvPr>
                <p:cNvSpPr txBox="1"/>
                <p:nvPr/>
              </p:nvSpPr>
              <p:spPr>
                <a:xfrm>
                  <a:off x="6599050" y="4492915"/>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(−3, 0)</m:t>
                        </m:r>
                      </m:oMath>
                    </m:oMathPara>
                  </a14:m>
                  <a:endParaRPr lang="en-AU" sz="2000" dirty="0"/>
                </a:p>
              </p:txBody>
            </p:sp>
          </mc:Choice>
          <mc:Fallback xmlns="">
            <p:sp>
              <p:nvSpPr>
                <p:cNvPr id="21" name="TextBox 20">
                  <a:extLst>
                    <a:ext uri="{FF2B5EF4-FFF2-40B4-BE49-F238E27FC236}">
                      <a16:creationId xmlns:a16="http://schemas.microsoft.com/office/drawing/2014/main" id="{E91F7949-98E2-D415-3EFC-3A2AD913DF7F}"/>
                    </a:ext>
                  </a:extLst>
                </p:cNvPr>
                <p:cNvSpPr txBox="1">
                  <a:spLocks noRot="1" noChangeAspect="1" noMove="1" noResize="1" noEditPoints="1" noAdjustHandles="1" noChangeArrowheads="1" noChangeShapeType="1" noTextEdit="1"/>
                </p:cNvSpPr>
                <p:nvPr/>
              </p:nvSpPr>
              <p:spPr>
                <a:xfrm>
                  <a:off x="6599050" y="4492915"/>
                  <a:ext cx="750771" cy="375385"/>
                </a:xfrm>
                <a:prstGeom prst="roundRect">
                  <a:avLst/>
                </a:prstGeom>
                <a:blipFill>
                  <a:blip r:embed="rId11"/>
                  <a:stretch>
                    <a:fillRect l="-13821" r="-21951" b="-17742"/>
                  </a:stretch>
                </a:blipFill>
              </p:spPr>
              <p:txBody>
                <a:bodyPr/>
                <a:lstStyle/>
                <a:p>
                  <a:r>
                    <a:rPr lang="en-AU">
                      <a:noFill/>
                    </a:rPr>
                    <a:t> </a:t>
                  </a:r>
                </a:p>
              </p:txBody>
            </p:sp>
          </mc:Fallback>
        </mc:AlternateContent>
      </p:grpSp>
      <p:sp>
        <p:nvSpPr>
          <p:cNvPr id="3" name="Slide Number Placeholder 2">
            <a:extLst>
              <a:ext uri="{FF2B5EF4-FFF2-40B4-BE49-F238E27FC236}">
                <a16:creationId xmlns:a16="http://schemas.microsoft.com/office/drawing/2014/main" id="{FD56AF1E-3F14-9B0C-83BE-B22B1A74F30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14164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8" end="8"/>
                                            </p:txEl>
                                          </p:spTgt>
                                        </p:tgtEl>
                                        <p:attrNameLst>
                                          <p:attrName>style.visibility</p:attrName>
                                        </p:attrNameLst>
                                      </p:cBhvr>
                                      <p:to>
                                        <p:strVal val="visible"/>
                                      </p:to>
                                    </p:set>
                                    <p:animEffect transition="in" filter="fade">
                                      <p:cBhvr>
                                        <p:cTn id="7" dur="500"/>
                                        <p:tgtEl>
                                          <p:spTgt spid="12">
                                            <p:txEl>
                                              <p:pRg st="8" end="8"/>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44C74-8B59-02C8-6EF4-0F4FE0478F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D7336D-7849-AE6C-5952-8F907082A01E}"/>
              </a:ext>
            </a:extLst>
          </p:cNvPr>
          <p:cNvSpPr>
            <a:spLocks noGrp="1"/>
          </p:cNvSpPr>
          <p:nvPr>
            <p:ph type="title"/>
          </p:nvPr>
        </p:nvSpPr>
        <p:spPr/>
        <p:txBody>
          <a:bodyPr/>
          <a:lstStyle/>
          <a:p>
            <a:r>
              <a:rPr lang="en-AU"/>
              <a:t>Graphing a quadratic function (3)</a:t>
            </a:r>
            <a:endParaRPr lang="en-AU">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70C52A2E-16DE-DB39-04AC-75A90F88819C}"/>
                  </a:ext>
                </a:extLst>
              </p:cNvPr>
              <p:cNvSpPr>
                <a:spLocks noGrp="1"/>
              </p:cNvSpPr>
              <p:nvPr>
                <p:ph type="body" sz="quarter" idx="17"/>
              </p:nvPr>
            </p:nvSpPr>
            <p:spPr/>
            <p:txBody>
              <a:bodyPr numCol="2"/>
              <a:lstStyle/>
              <a:p>
                <a:pPr marL="457200" indent="-457200">
                  <a:buFont typeface="+mj-lt"/>
                  <a:buAutoNum type="arabicPeriod" startAt="5"/>
                </a:pP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−4</m:t>
                            </m:r>
                          </m:e>
                        </m:d>
                      </m:e>
                      <m:sup>
                        <m:r>
                          <a:rPr lang="en-AU" i="1">
                            <a:latin typeface="Cambria Math" panose="02040503050406030204" pitchFamily="18" charset="0"/>
                          </a:rPr>
                          <m:t>2</m:t>
                        </m:r>
                      </m:sup>
                    </m:sSup>
                    <m:r>
                      <a:rPr lang="en-AU" i="1">
                        <a:latin typeface="Cambria Math" panose="02040503050406030204" pitchFamily="18" charset="0"/>
                      </a:rPr>
                      <m:t>+1</m:t>
                    </m:r>
                  </m:oMath>
                </a14:m>
                <a:endParaRPr lang="en-AU" dirty="0">
                  <a:latin typeface="+mn-lt"/>
                </a:endParaRPr>
              </a:p>
              <a:p>
                <a:pPr marL="457200" indent="-457200">
                  <a:buFont typeface="+mj-lt"/>
                  <a:buAutoNum type="arabicPeriod" startAt="5"/>
                </a:pPr>
                <a:endParaRPr lang="en-AU" dirty="0">
                  <a:latin typeface="+mn-lt"/>
                </a:endParaRPr>
              </a:p>
              <a:p>
                <a:pPr marL="457200" indent="-457200">
                  <a:buFont typeface="+mj-lt"/>
                  <a:buAutoNum type="arabicPeriod" startAt="5"/>
                </a:pPr>
                <a:endParaRPr lang="en-AU" dirty="0">
                  <a:latin typeface="+mn-lt"/>
                </a:endParaRPr>
              </a:p>
              <a:p>
                <a:pPr marL="457200" indent="-457200">
                  <a:buFont typeface="+mj-lt"/>
                  <a:buAutoNum type="arabicPeriod" startAt="5"/>
                </a:pPr>
                <a:endParaRPr lang="en-AU" dirty="0">
                  <a:latin typeface="+mn-lt"/>
                </a:endParaRPr>
              </a:p>
              <a:p>
                <a:pPr marL="457200" indent="-457200">
                  <a:buFont typeface="+mj-lt"/>
                  <a:buAutoNum type="arabicPeriod" startAt="5"/>
                </a:pPr>
                <a:endParaRPr lang="en-AU" dirty="0">
                  <a:latin typeface="+mn-lt"/>
                </a:endParaRPr>
              </a:p>
              <a:p>
                <a:pPr marL="457200" indent="-457200">
                  <a:buFont typeface="+mj-lt"/>
                  <a:buAutoNum type="arabicPeriod" startAt="5"/>
                </a:pPr>
                <a:endParaRPr lang="en-AU" dirty="0">
                  <a:latin typeface="+mn-lt"/>
                </a:endParaRPr>
              </a:p>
              <a:p>
                <a:pPr marL="457200" indent="-457200">
                  <a:buFont typeface="+mj-lt"/>
                  <a:buAutoNum type="arabicPeriod" startAt="5"/>
                </a:pPr>
                <a:endParaRPr lang="en-AU" dirty="0">
                  <a:latin typeface="+mn-lt"/>
                </a:endParaRPr>
              </a:p>
              <a:p>
                <a:pPr marL="457200" indent="-457200">
                  <a:buFont typeface="+mj-lt"/>
                  <a:buAutoNum type="arabicPeriod" startAt="5"/>
                </a:pPr>
                <a:endParaRPr lang="en-AU" dirty="0">
                  <a:latin typeface="+mn-lt"/>
                </a:endParaRPr>
              </a:p>
              <a:p>
                <a:pPr marL="457200" indent="-457200">
                  <a:buFont typeface="+mj-lt"/>
                  <a:buAutoNum type="arabicPeriod" startAt="5"/>
                </a:pP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=−2</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−3</m:t>
                            </m:r>
                          </m:e>
                        </m:d>
                      </m:e>
                      <m:sup>
                        <m:r>
                          <a:rPr lang="en-AU" i="1">
                            <a:latin typeface="Cambria Math" panose="02040503050406030204" pitchFamily="18" charset="0"/>
                          </a:rPr>
                          <m:t>2</m:t>
                        </m:r>
                      </m:sup>
                    </m:sSup>
                    <m:r>
                      <a:rPr lang="en-AU" i="1">
                        <a:latin typeface="Cambria Math" panose="02040503050406030204" pitchFamily="18" charset="0"/>
                      </a:rPr>
                      <m:t>+4</m:t>
                    </m:r>
                  </m:oMath>
                </a14:m>
                <a:endParaRPr lang="en-AU" dirty="0"/>
              </a:p>
              <a:p>
                <a:pPr marL="457200" indent="-457200">
                  <a:buFont typeface="+mj-lt"/>
                  <a:buAutoNum type="arabicPeriod" startAt="5"/>
                </a:pPr>
                <a:endParaRPr lang="en-AU" b="0" dirty="0">
                  <a:latin typeface="+mn-lt"/>
                </a:endParaRPr>
              </a:p>
              <a:p>
                <a:pPr marL="457200" indent="-457200">
                  <a:buFont typeface="+mj-lt"/>
                  <a:buAutoNum type="arabicPeriod" startAt="5"/>
                </a:pPr>
                <a:endParaRPr lang="en-AU" dirty="0">
                  <a:latin typeface="+mn-lt"/>
                </a:endParaRPr>
              </a:p>
              <a:p>
                <a:pPr marL="457200" indent="-457200">
                  <a:buFont typeface="+mj-lt"/>
                  <a:buAutoNum type="arabicPeriod" startAt="5"/>
                </a:pPr>
                <a:endParaRPr lang="en-AU" b="0" dirty="0">
                  <a:latin typeface="+mn-lt"/>
                </a:endParaRPr>
              </a:p>
              <a:p>
                <a:pPr marL="457200" indent="-457200">
                  <a:buFont typeface="+mj-lt"/>
                  <a:buAutoNum type="arabicPeriod" startAt="5"/>
                </a:pPr>
                <a:endParaRPr lang="en-AU" b="0" dirty="0">
                  <a:latin typeface="+mn-lt"/>
                </a:endParaRPr>
              </a:p>
            </p:txBody>
          </p:sp>
        </mc:Choice>
        <mc:Fallback xmlns="">
          <p:sp>
            <p:nvSpPr>
              <p:cNvPr id="12" name="Text Placeholder 11">
                <a:extLst>
                  <a:ext uri="{FF2B5EF4-FFF2-40B4-BE49-F238E27FC236}">
                    <a16:creationId xmlns:a16="http://schemas.microsoft.com/office/drawing/2014/main" id="{70C52A2E-16DE-DB39-04AC-75A90F88819C}"/>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sp>
        <p:nvSpPr>
          <p:cNvPr id="18" name="Rectangle 17">
            <a:extLst>
              <a:ext uri="{FF2B5EF4-FFF2-40B4-BE49-F238E27FC236}">
                <a16:creationId xmlns:a16="http://schemas.microsoft.com/office/drawing/2014/main" id="{358B9D05-0475-9AE2-1A5D-14FC08860050}"/>
              </a:ext>
              <a:ext uri="{C183D7F6-B498-43B3-948B-1728B52AA6E4}">
                <adec:decorative xmlns:adec="http://schemas.microsoft.com/office/drawing/2017/decorative" val="1"/>
              </a:ext>
            </a:extLst>
          </p:cNvPr>
          <p:cNvSpPr/>
          <p:nvPr/>
        </p:nvSpPr>
        <p:spPr>
          <a:xfrm>
            <a:off x="7724990" y="5867400"/>
            <a:ext cx="750771" cy="2624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3" name="Group 22" descr="The graph of y=-2(x-3)^2+4.">
            <a:extLst>
              <a:ext uri="{FF2B5EF4-FFF2-40B4-BE49-F238E27FC236}">
                <a16:creationId xmlns:a16="http://schemas.microsoft.com/office/drawing/2014/main" id="{9592B54C-E7BE-77CB-6003-8E1521B1B8E1}"/>
              </a:ext>
            </a:extLst>
          </p:cNvPr>
          <p:cNvGrpSpPr/>
          <p:nvPr/>
        </p:nvGrpSpPr>
        <p:grpSpPr>
          <a:xfrm>
            <a:off x="6617594" y="2353442"/>
            <a:ext cx="2504777" cy="4342558"/>
            <a:chOff x="6617594" y="2353442"/>
            <a:chExt cx="2504777" cy="4342558"/>
          </a:xfrm>
        </p:grpSpPr>
        <p:pic>
          <p:nvPicPr>
            <p:cNvPr id="15" name="Picture 14">
              <a:extLst>
                <a:ext uri="{FF2B5EF4-FFF2-40B4-BE49-F238E27FC236}">
                  <a16:creationId xmlns:a16="http://schemas.microsoft.com/office/drawing/2014/main" id="{747C932C-0BE3-F63B-5465-450B325394E6}"/>
                </a:ext>
              </a:extLst>
            </p:cNvPr>
            <p:cNvPicPr>
              <a:picLocks noChangeAspect="1"/>
            </p:cNvPicPr>
            <p:nvPr/>
          </p:nvPicPr>
          <p:blipFill>
            <a:blip r:embed="rId4"/>
            <a:stretch>
              <a:fillRect/>
            </a:stretch>
          </p:blipFill>
          <p:spPr>
            <a:xfrm>
              <a:off x="7078382" y="2353442"/>
              <a:ext cx="2043989" cy="4342558"/>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8876C2-6193-E9FE-206A-1B3AA55EF34A}"/>
                    </a:ext>
                  </a:extLst>
                </p:cNvPr>
                <p:cNvSpPr txBox="1"/>
                <p:nvPr/>
              </p:nvSpPr>
              <p:spPr>
                <a:xfrm>
                  <a:off x="7724990" y="2549446"/>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right"/>
                      </m:oMathParaPr>
                      <m:oMath xmlns:m="http://schemas.openxmlformats.org/officeDocument/2006/math">
                        <m:r>
                          <a:rPr lang="en-AU" sz="2000" b="0" i="1" smtClean="0">
                            <a:latin typeface="Cambria Math" panose="02040503050406030204" pitchFamily="18" charset="0"/>
                          </a:rPr>
                          <m:t>(3, 4)</m:t>
                        </m:r>
                      </m:oMath>
                    </m:oMathPara>
                  </a14:m>
                  <a:endParaRPr lang="en-AU" sz="2000" dirty="0"/>
                </a:p>
              </p:txBody>
            </p:sp>
          </mc:Choice>
          <mc:Fallback xmlns="">
            <p:sp>
              <p:nvSpPr>
                <p:cNvPr id="16" name="TextBox 15">
                  <a:extLst>
                    <a:ext uri="{FF2B5EF4-FFF2-40B4-BE49-F238E27FC236}">
                      <a16:creationId xmlns:a16="http://schemas.microsoft.com/office/drawing/2014/main" id="{2E8876C2-6193-E9FE-206A-1B3AA55EF34A}"/>
                    </a:ext>
                  </a:extLst>
                </p:cNvPr>
                <p:cNvSpPr txBox="1">
                  <a:spLocks noRot="1" noChangeAspect="1" noMove="1" noResize="1" noEditPoints="1" noAdjustHandles="1" noChangeArrowheads="1" noChangeShapeType="1" noTextEdit="1"/>
                </p:cNvSpPr>
                <p:nvPr/>
              </p:nvSpPr>
              <p:spPr>
                <a:xfrm>
                  <a:off x="7724990" y="2549446"/>
                  <a:ext cx="750771" cy="375385"/>
                </a:xfrm>
                <a:prstGeom prst="roundRect">
                  <a:avLst/>
                </a:prstGeom>
                <a:blipFill>
                  <a:blip r:embed="rId5"/>
                  <a:stretch>
                    <a:fillRect r="-13821" b="-1774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FA96E8B-D43D-E9DC-383B-D01189594B53}"/>
                    </a:ext>
                  </a:extLst>
                </p:cNvPr>
                <p:cNvSpPr txBox="1"/>
                <p:nvPr/>
              </p:nvSpPr>
              <p:spPr>
                <a:xfrm>
                  <a:off x="6617594" y="5754462"/>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right"/>
                      </m:oMathParaPr>
                      <m:oMath xmlns:m="http://schemas.openxmlformats.org/officeDocument/2006/math">
                        <m:r>
                          <a:rPr lang="en-AU" sz="2000" b="0" i="1" smtClean="0">
                            <a:latin typeface="Cambria Math" panose="02040503050406030204" pitchFamily="18" charset="0"/>
                          </a:rPr>
                          <m:t>(0, −14)</m:t>
                        </m:r>
                      </m:oMath>
                    </m:oMathPara>
                  </a14:m>
                  <a:endParaRPr lang="en-AU" sz="2000" dirty="0"/>
                </a:p>
              </p:txBody>
            </p:sp>
          </mc:Choice>
          <mc:Fallback xmlns="">
            <p:sp>
              <p:nvSpPr>
                <p:cNvPr id="17" name="TextBox 16">
                  <a:extLst>
                    <a:ext uri="{FF2B5EF4-FFF2-40B4-BE49-F238E27FC236}">
                      <a16:creationId xmlns:a16="http://schemas.microsoft.com/office/drawing/2014/main" id="{CFA96E8B-D43D-E9DC-383B-D01189594B53}"/>
                    </a:ext>
                  </a:extLst>
                </p:cNvPr>
                <p:cNvSpPr txBox="1">
                  <a:spLocks noRot="1" noChangeAspect="1" noMove="1" noResize="1" noEditPoints="1" noAdjustHandles="1" noChangeArrowheads="1" noChangeShapeType="1" noTextEdit="1"/>
                </p:cNvSpPr>
                <p:nvPr/>
              </p:nvSpPr>
              <p:spPr>
                <a:xfrm>
                  <a:off x="6617594" y="5754462"/>
                  <a:ext cx="750771" cy="375385"/>
                </a:xfrm>
                <a:prstGeom prst="roundRect">
                  <a:avLst/>
                </a:prstGeom>
                <a:blipFill>
                  <a:blip r:embed="rId6"/>
                  <a:stretch>
                    <a:fillRect l="-13821" r="-41463" b="-1774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9F3DE5F-6B96-3D64-EF8C-78A1CA526325}"/>
                    </a:ext>
                  </a:extLst>
                </p:cNvPr>
                <p:cNvSpPr txBox="1"/>
                <p:nvPr/>
              </p:nvSpPr>
              <p:spPr>
                <a:xfrm>
                  <a:off x="8371600" y="3335802"/>
                  <a:ext cx="750771" cy="375385"/>
                </a:xfrm>
                <a:prstGeom prst="roundRect">
                  <a:avLst/>
                </a:prstGeom>
                <a:noFill/>
              </p:spPr>
              <p:txBody>
                <a:bodyPr wrap="none" lIns="0" tIns="0" rIns="0" bIns="0" rtlCol="0">
                  <a:noAutofit/>
                </a:bodyPr>
                <a:lstStyle/>
                <a:p>
                  <a:pPr algn="l"/>
                  <a14:m>
                    <m:oMathPara xmlns:m="http://schemas.openxmlformats.org/officeDocument/2006/math">
                      <m:oMathParaPr>
                        <m:jc m:val="right"/>
                      </m:oMathParaPr>
                      <m:oMath xmlns:m="http://schemas.openxmlformats.org/officeDocument/2006/math">
                        <m:r>
                          <a:rPr lang="en-AU" sz="2000" b="0" i="1" smtClean="0">
                            <a:latin typeface="Cambria Math" panose="02040503050406030204" pitchFamily="18" charset="0"/>
                          </a:rPr>
                          <m:t>(4.414, 0)</m:t>
                        </m:r>
                      </m:oMath>
                    </m:oMathPara>
                  </a14:m>
                  <a:endParaRPr lang="en-AU" sz="2000" dirty="0"/>
                </a:p>
              </p:txBody>
            </p:sp>
          </mc:Choice>
          <mc:Fallback xmlns="">
            <p:sp>
              <p:nvSpPr>
                <p:cNvPr id="19" name="TextBox 18">
                  <a:extLst>
                    <a:ext uri="{FF2B5EF4-FFF2-40B4-BE49-F238E27FC236}">
                      <a16:creationId xmlns:a16="http://schemas.microsoft.com/office/drawing/2014/main" id="{D9F3DE5F-6B96-3D64-EF8C-78A1CA526325}"/>
                    </a:ext>
                  </a:extLst>
                </p:cNvPr>
                <p:cNvSpPr txBox="1">
                  <a:spLocks noRot="1" noChangeAspect="1" noMove="1" noResize="1" noEditPoints="1" noAdjustHandles="1" noChangeArrowheads="1" noChangeShapeType="1" noTextEdit="1"/>
                </p:cNvSpPr>
                <p:nvPr/>
              </p:nvSpPr>
              <p:spPr>
                <a:xfrm>
                  <a:off x="8371600" y="3335802"/>
                  <a:ext cx="750771" cy="375385"/>
                </a:xfrm>
                <a:prstGeom prst="roundRect">
                  <a:avLst/>
                </a:prstGeom>
                <a:blipFill>
                  <a:blip r:embed="rId7"/>
                  <a:stretch>
                    <a:fillRect l="-13821" r="-60163" b="-1774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8096B01-8909-FAAC-DEC3-1207EF604F5F}"/>
                    </a:ext>
                  </a:extLst>
                </p:cNvPr>
                <p:cNvSpPr txBox="1"/>
                <p:nvPr/>
              </p:nvSpPr>
              <p:spPr>
                <a:xfrm>
                  <a:off x="6809500" y="3285389"/>
                  <a:ext cx="750771" cy="375385"/>
                </a:xfrm>
                <a:prstGeom prst="roundRect">
                  <a:avLst/>
                </a:prstGeom>
                <a:noFill/>
              </p:spPr>
              <p:txBody>
                <a:bodyPr wrap="none" lIns="0" tIns="0" rIns="0" bIns="0" rtlCol="0">
                  <a:noAutofit/>
                </a:bodyPr>
                <a:lstStyle/>
                <a:p>
                  <a:pPr algn="l"/>
                  <a14:m>
                    <m:oMathPara xmlns:m="http://schemas.openxmlformats.org/officeDocument/2006/math">
                      <m:oMathParaPr>
                        <m:jc m:val="right"/>
                      </m:oMathParaPr>
                      <m:oMath xmlns:m="http://schemas.openxmlformats.org/officeDocument/2006/math">
                        <m:r>
                          <a:rPr lang="en-AU" sz="2000" b="0" i="1" smtClean="0">
                            <a:latin typeface="Cambria Math" panose="02040503050406030204" pitchFamily="18" charset="0"/>
                          </a:rPr>
                          <m:t>(1.586, 0)</m:t>
                        </m:r>
                      </m:oMath>
                    </m:oMathPara>
                  </a14:m>
                  <a:endParaRPr lang="en-AU" sz="2000" dirty="0"/>
                </a:p>
              </p:txBody>
            </p:sp>
          </mc:Choice>
          <mc:Fallback xmlns="">
            <p:sp>
              <p:nvSpPr>
                <p:cNvPr id="20" name="TextBox 19">
                  <a:extLst>
                    <a:ext uri="{FF2B5EF4-FFF2-40B4-BE49-F238E27FC236}">
                      <a16:creationId xmlns:a16="http://schemas.microsoft.com/office/drawing/2014/main" id="{68096B01-8909-FAAC-DEC3-1207EF604F5F}"/>
                    </a:ext>
                  </a:extLst>
                </p:cNvPr>
                <p:cNvSpPr txBox="1">
                  <a:spLocks noRot="1" noChangeAspect="1" noMove="1" noResize="1" noEditPoints="1" noAdjustHandles="1" noChangeArrowheads="1" noChangeShapeType="1" noTextEdit="1"/>
                </p:cNvSpPr>
                <p:nvPr/>
              </p:nvSpPr>
              <p:spPr>
                <a:xfrm>
                  <a:off x="6809500" y="3285389"/>
                  <a:ext cx="750771" cy="375385"/>
                </a:xfrm>
                <a:prstGeom prst="roundRect">
                  <a:avLst/>
                </a:prstGeom>
                <a:blipFill>
                  <a:blip r:embed="rId8"/>
                  <a:stretch>
                    <a:fillRect l="-13821" r="-60163" b="-17742"/>
                  </a:stretch>
                </a:blipFill>
              </p:spPr>
              <p:txBody>
                <a:bodyPr/>
                <a:lstStyle/>
                <a:p>
                  <a:r>
                    <a:rPr lang="en-AU">
                      <a:noFill/>
                    </a:rPr>
                    <a:t> </a:t>
                  </a:r>
                </a:p>
              </p:txBody>
            </p:sp>
          </mc:Fallback>
        </mc:AlternateContent>
      </p:grpSp>
      <p:grpSp>
        <p:nvGrpSpPr>
          <p:cNvPr id="22" name="Group 21" descr="The graph of y=(x-4)^2+1.">
            <a:extLst>
              <a:ext uri="{FF2B5EF4-FFF2-40B4-BE49-F238E27FC236}">
                <a16:creationId xmlns:a16="http://schemas.microsoft.com/office/drawing/2014/main" id="{C642A441-8F82-38F4-CBB4-D479E8CA5A2A}"/>
              </a:ext>
            </a:extLst>
          </p:cNvPr>
          <p:cNvGrpSpPr/>
          <p:nvPr/>
        </p:nvGrpSpPr>
        <p:grpSpPr>
          <a:xfrm>
            <a:off x="758164" y="2093267"/>
            <a:ext cx="3037738" cy="4602733"/>
            <a:chOff x="758164" y="2093267"/>
            <a:chExt cx="3037738" cy="4602733"/>
          </a:xfrm>
        </p:grpSpPr>
        <p:pic>
          <p:nvPicPr>
            <p:cNvPr id="9" name="Picture 8">
              <a:extLst>
                <a:ext uri="{FF2B5EF4-FFF2-40B4-BE49-F238E27FC236}">
                  <a16:creationId xmlns:a16="http://schemas.microsoft.com/office/drawing/2014/main" id="{9A91F60C-D799-1C0B-95F4-F2D31E3FC30F}"/>
                </a:ext>
              </a:extLst>
            </p:cNvPr>
            <p:cNvPicPr>
              <a:picLocks noChangeAspect="1"/>
            </p:cNvPicPr>
            <p:nvPr/>
          </p:nvPicPr>
          <p:blipFill>
            <a:blip r:embed="rId9"/>
            <a:srcRect l="56435"/>
            <a:stretch>
              <a:fillRect/>
            </a:stretch>
          </p:blipFill>
          <p:spPr>
            <a:xfrm>
              <a:off x="1267990" y="2093267"/>
              <a:ext cx="2527912" cy="4602733"/>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73A7D75-F130-7D64-A9CA-BE850E420871}"/>
                    </a:ext>
                  </a:extLst>
                </p:cNvPr>
                <p:cNvSpPr txBox="1"/>
                <p:nvPr/>
              </p:nvSpPr>
              <p:spPr>
                <a:xfrm>
                  <a:off x="758164" y="3335802"/>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right"/>
                      </m:oMathParaPr>
                      <m:oMath xmlns:m="http://schemas.openxmlformats.org/officeDocument/2006/math">
                        <m:r>
                          <a:rPr lang="en-AU" sz="2000" b="0" i="1" smtClean="0">
                            <a:latin typeface="Cambria Math" panose="02040503050406030204" pitchFamily="18" charset="0"/>
                          </a:rPr>
                          <m:t>(0, 17)</m:t>
                        </m:r>
                      </m:oMath>
                    </m:oMathPara>
                  </a14:m>
                  <a:endParaRPr lang="en-AU" sz="2000" dirty="0"/>
                </a:p>
              </p:txBody>
            </p:sp>
          </mc:Choice>
          <mc:Fallback xmlns="">
            <p:sp>
              <p:nvSpPr>
                <p:cNvPr id="10" name="TextBox 9">
                  <a:extLst>
                    <a:ext uri="{FF2B5EF4-FFF2-40B4-BE49-F238E27FC236}">
                      <a16:creationId xmlns:a16="http://schemas.microsoft.com/office/drawing/2014/main" id="{C73A7D75-F130-7D64-A9CA-BE850E420871}"/>
                    </a:ext>
                  </a:extLst>
                </p:cNvPr>
                <p:cNvSpPr txBox="1">
                  <a:spLocks noRot="1" noChangeAspect="1" noMove="1" noResize="1" noEditPoints="1" noAdjustHandles="1" noChangeArrowheads="1" noChangeShapeType="1" noTextEdit="1"/>
                </p:cNvSpPr>
                <p:nvPr/>
              </p:nvSpPr>
              <p:spPr>
                <a:xfrm>
                  <a:off x="758164" y="3335802"/>
                  <a:ext cx="750771" cy="375385"/>
                </a:xfrm>
                <a:prstGeom prst="roundRect">
                  <a:avLst/>
                </a:prstGeom>
                <a:blipFill>
                  <a:blip r:embed="rId10"/>
                  <a:stretch>
                    <a:fillRect l="-13710" r="-14516" b="-1774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F30CC64-0F2C-511A-9263-9ED7CE931056}"/>
                    </a:ext>
                  </a:extLst>
                </p:cNvPr>
                <p:cNvSpPr txBox="1"/>
                <p:nvPr/>
              </p:nvSpPr>
              <p:spPr>
                <a:xfrm>
                  <a:off x="2583263" y="5754462"/>
                  <a:ext cx="750771" cy="37538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(4, 1)</m:t>
                        </m:r>
                      </m:oMath>
                    </m:oMathPara>
                  </a14:m>
                  <a:endParaRPr lang="en-AU" sz="2000" dirty="0"/>
                </a:p>
              </p:txBody>
            </p:sp>
          </mc:Choice>
          <mc:Fallback xmlns="">
            <p:sp>
              <p:nvSpPr>
                <p:cNvPr id="11" name="TextBox 10">
                  <a:extLst>
                    <a:ext uri="{FF2B5EF4-FFF2-40B4-BE49-F238E27FC236}">
                      <a16:creationId xmlns:a16="http://schemas.microsoft.com/office/drawing/2014/main" id="{DF30CC64-0F2C-511A-9263-9ED7CE931056}"/>
                    </a:ext>
                  </a:extLst>
                </p:cNvPr>
                <p:cNvSpPr txBox="1">
                  <a:spLocks noRot="1" noChangeAspect="1" noMove="1" noResize="1" noEditPoints="1" noAdjustHandles="1" noChangeArrowheads="1" noChangeShapeType="1" noTextEdit="1"/>
                </p:cNvSpPr>
                <p:nvPr/>
              </p:nvSpPr>
              <p:spPr>
                <a:xfrm>
                  <a:off x="2583263" y="5754462"/>
                  <a:ext cx="750771" cy="375385"/>
                </a:xfrm>
                <a:prstGeom prst="roundRect">
                  <a:avLst/>
                </a:prstGeom>
                <a:blipFill>
                  <a:blip r:embed="rId11"/>
                  <a:stretch>
                    <a:fillRect l="-13821" b="-17742"/>
                  </a:stretch>
                </a:blipFill>
              </p:spPr>
              <p:txBody>
                <a:bodyPr/>
                <a:lstStyle/>
                <a:p>
                  <a:r>
                    <a:rPr lang="en-AU">
                      <a:noFill/>
                    </a:rPr>
                    <a:t> </a:t>
                  </a:r>
                </a:p>
              </p:txBody>
            </p:sp>
          </mc:Fallback>
        </mc:AlternateContent>
        <p:sp>
          <p:nvSpPr>
            <p:cNvPr id="21" name="Rectangle 20">
              <a:extLst>
                <a:ext uri="{FF2B5EF4-FFF2-40B4-BE49-F238E27FC236}">
                  <a16:creationId xmlns:a16="http://schemas.microsoft.com/office/drawing/2014/main" id="{3017B79C-9F47-41FD-FAC7-ACD916D99B2A}"/>
                </a:ext>
              </a:extLst>
            </p:cNvPr>
            <p:cNvSpPr/>
            <p:nvPr/>
          </p:nvSpPr>
          <p:spPr>
            <a:xfrm>
              <a:off x="1857375" y="3335802"/>
              <a:ext cx="725888" cy="3249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Slide Number Placeholder 2">
            <a:extLst>
              <a:ext uri="{FF2B5EF4-FFF2-40B4-BE49-F238E27FC236}">
                <a16:creationId xmlns:a16="http://schemas.microsoft.com/office/drawing/2014/main" id="{66D5F609-4F1C-1A1D-B2F7-798870484E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96434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8" end="8"/>
                                            </p:txEl>
                                          </p:spTgt>
                                        </p:tgtEl>
                                        <p:attrNameLst>
                                          <p:attrName>style.visibility</p:attrName>
                                        </p:attrNameLst>
                                      </p:cBhvr>
                                      <p:to>
                                        <p:strVal val="visible"/>
                                      </p:to>
                                    </p:set>
                                    <p:animEffect transition="in" filter="fade">
                                      <p:cBhvr>
                                        <p:cTn id="7" dur="500"/>
                                        <p:tgtEl>
                                          <p:spTgt spid="12">
                                            <p:txEl>
                                              <p:pRg st="8" end="8"/>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1763-3EFF-AB5A-427D-2BE3AE206C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BFF382-608F-F621-6717-572FA1A2B4B6}"/>
              </a:ext>
            </a:extLst>
          </p:cNvPr>
          <p:cNvSpPr>
            <a:spLocks noGrp="1"/>
          </p:cNvSpPr>
          <p:nvPr>
            <p:ph type="title"/>
          </p:nvPr>
        </p:nvSpPr>
        <p:spPr/>
        <p:txBody>
          <a:bodyPr/>
          <a:lstStyle/>
          <a:p>
            <a:r>
              <a:rPr lang="en-AU"/>
              <a:t>Graphing a quadratic function (4)</a:t>
            </a:r>
            <a:endParaRPr lang="en-AU">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0F6714E-BEE2-706B-798C-BB86EC3C4311}"/>
                  </a:ext>
                </a:extLst>
              </p:cNvPr>
              <p:cNvSpPr>
                <a:spLocks noGrp="1"/>
              </p:cNvSpPr>
              <p:nvPr>
                <p:ph type="body" sz="quarter" idx="17"/>
              </p:nvPr>
            </p:nvSpPr>
            <p:spPr/>
            <p:txBody>
              <a:bodyPr numCol="2"/>
              <a:lstStyle/>
              <a:p>
                <a:pPr marL="457200" indent="-457200">
                  <a:buFont typeface="+mj-lt"/>
                  <a:buAutoNum type="arabicPeriod" startAt="7"/>
                </a:pPr>
                <a14:m>
                  <m:oMath xmlns:m="http://schemas.openxmlformats.org/officeDocument/2006/math">
                    <m:r>
                      <a:rPr lang="en-AU" i="1" smtClean="0">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b="0" i="1" smtClean="0">
                        <a:latin typeface="Cambria Math" panose="02040503050406030204" pitchFamily="18" charset="0"/>
                      </a:rPr>
                      <m:t>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+11</m:t>
                    </m:r>
                    <m:r>
                      <a:rPr lang="en-AU" b="0" i="1" smtClean="0">
                        <a:latin typeface="Cambria Math" panose="02040503050406030204" pitchFamily="18" charset="0"/>
                      </a:rPr>
                      <m:t>𝑥</m:t>
                    </m:r>
                    <m:r>
                      <a:rPr lang="en-AU" b="0" i="1" smtClean="0">
                        <a:latin typeface="Cambria Math" panose="02040503050406030204" pitchFamily="18" charset="0"/>
                      </a:rPr>
                      <m:t>−10</m:t>
                    </m:r>
                  </m:oMath>
                </a14:m>
                <a:endParaRPr lang="en-AU" dirty="0">
                  <a:latin typeface="+mn-lt"/>
                </a:endParaRPr>
              </a:p>
              <a:p>
                <a:pPr marL="457200" indent="-457200">
                  <a:buFont typeface="+mj-lt"/>
                  <a:buAutoNum type="arabicPeriod" startAt="7"/>
                </a:pPr>
                <a:endParaRPr lang="en-AU" dirty="0">
                  <a:latin typeface="+mn-lt"/>
                </a:endParaRPr>
              </a:p>
              <a:p>
                <a:pPr marL="457200" indent="-457200">
                  <a:buFont typeface="+mj-lt"/>
                  <a:buAutoNum type="arabicPeriod" startAt="7"/>
                </a:pPr>
                <a:endParaRPr lang="en-AU" dirty="0">
                  <a:latin typeface="+mn-lt"/>
                </a:endParaRPr>
              </a:p>
              <a:p>
                <a:pPr marL="457200" indent="-457200">
                  <a:buFont typeface="+mj-lt"/>
                  <a:buAutoNum type="arabicPeriod" startAt="7"/>
                </a:pPr>
                <a:endParaRPr lang="en-AU" dirty="0">
                  <a:latin typeface="+mn-lt"/>
                </a:endParaRPr>
              </a:p>
              <a:p>
                <a:pPr marL="457200" indent="-457200">
                  <a:buFont typeface="+mj-lt"/>
                  <a:buAutoNum type="arabicPeriod" startAt="7"/>
                </a:pPr>
                <a:endParaRPr lang="en-AU" dirty="0">
                  <a:latin typeface="+mn-lt"/>
                </a:endParaRPr>
              </a:p>
              <a:p>
                <a:pPr marL="457200" indent="-457200">
                  <a:buFont typeface="+mj-lt"/>
                  <a:buAutoNum type="arabicPeriod" startAt="7"/>
                </a:pPr>
                <a:endParaRPr lang="en-AU" dirty="0">
                  <a:latin typeface="+mn-lt"/>
                </a:endParaRPr>
              </a:p>
              <a:p>
                <a:endParaRPr lang="en-AU" dirty="0">
                  <a:latin typeface="+mn-lt"/>
                </a:endParaRPr>
              </a:p>
              <a:p>
                <a:pPr marL="457200" indent="-457200">
                  <a:buFont typeface="+mj-lt"/>
                  <a:buAutoNum type="arabicPeriod" startAt="7"/>
                </a:pPr>
                <a:endParaRPr lang="en-AU" dirty="0">
                  <a:latin typeface="+mn-lt"/>
                </a:endParaRPr>
              </a:p>
              <a:p>
                <a:pPr marL="457200" indent="-457200">
                  <a:buFont typeface="+mj-lt"/>
                  <a:buAutoNum type="arabicPeriod" startAt="8"/>
                </a:pP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−5</m:t>
                    </m:r>
                  </m:oMath>
                </a14:m>
                <a:endParaRPr lang="en-AU" b="0" dirty="0">
                  <a:latin typeface="+mn-lt"/>
                </a:endParaRPr>
              </a:p>
              <a:p>
                <a:pPr marL="457200" indent="-457200">
                  <a:buFont typeface="+mj-lt"/>
                  <a:buAutoNum type="arabicPeriod" startAt="8"/>
                </a:pPr>
                <a:endParaRPr lang="en-AU" dirty="0">
                  <a:latin typeface="+mn-lt"/>
                </a:endParaRPr>
              </a:p>
              <a:p>
                <a:pPr marL="457200" indent="-457200">
                  <a:buFont typeface="+mj-lt"/>
                  <a:buAutoNum type="arabicPeriod" startAt="8"/>
                </a:pPr>
                <a:endParaRPr lang="en-AU" b="0" dirty="0">
                  <a:latin typeface="+mn-lt"/>
                </a:endParaRPr>
              </a:p>
              <a:p>
                <a:pPr marL="457200" indent="-457200">
                  <a:buFont typeface="+mj-lt"/>
                  <a:buAutoNum type="arabicPeriod" startAt="8"/>
                </a:pPr>
                <a:endParaRPr lang="en-AU" b="0" dirty="0">
                  <a:latin typeface="+mn-lt"/>
                </a:endParaRPr>
              </a:p>
            </p:txBody>
          </p:sp>
        </mc:Choice>
        <mc:Fallback xmlns="">
          <p:sp>
            <p:nvSpPr>
              <p:cNvPr id="12" name="Text Placeholder 11">
                <a:extLst>
                  <a:ext uri="{FF2B5EF4-FFF2-40B4-BE49-F238E27FC236}">
                    <a16:creationId xmlns:a16="http://schemas.microsoft.com/office/drawing/2014/main" id="{20F6714E-BEE2-706B-798C-BB86EC3C4311}"/>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p:grpSp>
        <p:nvGrpSpPr>
          <p:cNvPr id="26" name="Group 25" descr="The graph of y=6x^2+11x-10.">
            <a:extLst>
              <a:ext uri="{FF2B5EF4-FFF2-40B4-BE49-F238E27FC236}">
                <a16:creationId xmlns:a16="http://schemas.microsoft.com/office/drawing/2014/main" id="{67213786-C93F-D450-A143-DF9C7EC4DC97}"/>
              </a:ext>
            </a:extLst>
          </p:cNvPr>
          <p:cNvGrpSpPr/>
          <p:nvPr/>
        </p:nvGrpSpPr>
        <p:grpSpPr>
          <a:xfrm>
            <a:off x="1451491" y="2076656"/>
            <a:ext cx="2579475" cy="4704366"/>
            <a:chOff x="1451491" y="2076656"/>
            <a:chExt cx="2579475" cy="4704366"/>
          </a:xfrm>
        </p:grpSpPr>
        <p:pic>
          <p:nvPicPr>
            <p:cNvPr id="15" name="Picture 14">
              <a:extLst>
                <a:ext uri="{FF2B5EF4-FFF2-40B4-BE49-F238E27FC236}">
                  <a16:creationId xmlns:a16="http://schemas.microsoft.com/office/drawing/2014/main" id="{DDEAC5FE-E4D1-2D79-3E25-7E8D70EB8C23}"/>
                </a:ext>
              </a:extLst>
            </p:cNvPr>
            <p:cNvPicPr>
              <a:picLocks noChangeAspect="1"/>
            </p:cNvPicPr>
            <p:nvPr/>
          </p:nvPicPr>
          <p:blipFill>
            <a:blip r:embed="rId4"/>
            <a:stretch>
              <a:fillRect/>
            </a:stretch>
          </p:blipFill>
          <p:spPr>
            <a:xfrm>
              <a:off x="1589559" y="2076656"/>
              <a:ext cx="2381419" cy="4704366"/>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CD526A1-FA3F-9DC0-A902-D25AE9BA7218}"/>
                    </a:ext>
                  </a:extLst>
                </p:cNvPr>
                <p:cNvSpPr txBox="1"/>
                <p:nvPr/>
              </p:nvSpPr>
              <p:spPr>
                <a:xfrm>
                  <a:off x="1451491" y="3486150"/>
                  <a:ext cx="939283" cy="77152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right"/>
                      </m:oMathParaPr>
                      <m:oMath xmlns:m="http://schemas.openxmlformats.org/officeDocument/2006/math">
                        <m:d>
                          <m:dPr>
                            <m:ctrlPr>
                              <a:rPr lang="en-AU" sz="2000" b="0" i="1" smtClean="0">
                                <a:latin typeface="Cambria Math" panose="02040503050406030204" pitchFamily="18" charset="0"/>
                              </a:rPr>
                            </m:ctrlPr>
                          </m:dPr>
                          <m:e>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5</m:t>
                                </m:r>
                              </m:num>
                              <m:den>
                                <m:r>
                                  <a:rPr lang="en-AU" sz="2000" b="0" i="1" smtClean="0">
                                    <a:latin typeface="Cambria Math" panose="02040503050406030204" pitchFamily="18" charset="0"/>
                                  </a:rPr>
                                  <m:t>2</m:t>
                                </m:r>
                              </m:den>
                            </m:f>
                            <m:r>
                              <a:rPr lang="en-AU" sz="2000" b="0" i="1" smtClean="0">
                                <a:latin typeface="Cambria Math" panose="02040503050406030204" pitchFamily="18" charset="0"/>
                              </a:rPr>
                              <m:t>, 0</m:t>
                            </m:r>
                          </m:e>
                        </m:d>
                      </m:oMath>
                    </m:oMathPara>
                  </a14:m>
                  <a:endParaRPr lang="en-AU" sz="2000" dirty="0"/>
                </a:p>
              </p:txBody>
            </p:sp>
          </mc:Choice>
          <mc:Fallback xmlns="">
            <p:sp>
              <p:nvSpPr>
                <p:cNvPr id="16" name="TextBox 15">
                  <a:extLst>
                    <a:ext uri="{FF2B5EF4-FFF2-40B4-BE49-F238E27FC236}">
                      <a16:creationId xmlns:a16="http://schemas.microsoft.com/office/drawing/2014/main" id="{5CD526A1-FA3F-9DC0-A902-D25AE9BA7218}"/>
                    </a:ext>
                  </a:extLst>
                </p:cNvPr>
                <p:cNvSpPr txBox="1">
                  <a:spLocks noRot="1" noChangeAspect="1" noMove="1" noResize="1" noEditPoints="1" noAdjustHandles="1" noChangeArrowheads="1" noChangeShapeType="1" noTextEdit="1"/>
                </p:cNvSpPr>
                <p:nvPr/>
              </p:nvSpPr>
              <p:spPr>
                <a:xfrm>
                  <a:off x="1451491" y="3486150"/>
                  <a:ext cx="939283" cy="771525"/>
                </a:xfrm>
                <a:prstGeom prst="roundRect">
                  <a:avLst/>
                </a:prstGeom>
                <a:blipFill>
                  <a:blip r:embed="rId5"/>
                  <a:stretch>
                    <a:fillRect r="-259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C07AB27-FBB4-381E-715D-63F2FB5CF5AF}"/>
                    </a:ext>
                  </a:extLst>
                </p:cNvPr>
                <p:cNvSpPr txBox="1"/>
                <p:nvPr/>
              </p:nvSpPr>
              <p:spPr>
                <a:xfrm>
                  <a:off x="3091683" y="3543988"/>
                  <a:ext cx="939283" cy="77152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right"/>
                      </m:oMathParaPr>
                      <m:oMath xmlns:m="http://schemas.openxmlformats.org/officeDocument/2006/math">
                        <m:d>
                          <m:dPr>
                            <m:ctrlPr>
                              <a:rPr lang="en-AU" sz="2000" b="0" i="1" smtClean="0">
                                <a:latin typeface="Cambria Math" panose="02040503050406030204" pitchFamily="18" charset="0"/>
                              </a:rPr>
                            </m:ctrlPr>
                          </m:dPr>
                          <m:e>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2</m:t>
                                </m:r>
                              </m:num>
                              <m:den>
                                <m:r>
                                  <a:rPr lang="en-AU" sz="2000" b="0" i="1" smtClean="0">
                                    <a:latin typeface="Cambria Math" panose="02040503050406030204" pitchFamily="18" charset="0"/>
                                  </a:rPr>
                                  <m:t>3</m:t>
                                </m:r>
                              </m:den>
                            </m:f>
                            <m:r>
                              <a:rPr lang="en-AU" sz="2000" b="0" i="1" smtClean="0">
                                <a:latin typeface="Cambria Math" panose="02040503050406030204" pitchFamily="18" charset="0"/>
                              </a:rPr>
                              <m:t>, 0</m:t>
                            </m:r>
                          </m:e>
                        </m:d>
                      </m:oMath>
                    </m:oMathPara>
                  </a14:m>
                  <a:endParaRPr lang="en-AU" sz="2000" dirty="0"/>
                </a:p>
              </p:txBody>
            </p:sp>
          </mc:Choice>
          <mc:Fallback xmlns="">
            <p:sp>
              <p:nvSpPr>
                <p:cNvPr id="17" name="TextBox 16">
                  <a:extLst>
                    <a:ext uri="{FF2B5EF4-FFF2-40B4-BE49-F238E27FC236}">
                      <a16:creationId xmlns:a16="http://schemas.microsoft.com/office/drawing/2014/main" id="{9C07AB27-FBB4-381E-715D-63F2FB5CF5AF}"/>
                    </a:ext>
                  </a:extLst>
                </p:cNvPr>
                <p:cNvSpPr txBox="1">
                  <a:spLocks noRot="1" noChangeAspect="1" noMove="1" noResize="1" noEditPoints="1" noAdjustHandles="1" noChangeArrowheads="1" noChangeShapeType="1" noTextEdit="1"/>
                </p:cNvSpPr>
                <p:nvPr/>
              </p:nvSpPr>
              <p:spPr>
                <a:xfrm>
                  <a:off x="3091683" y="3543988"/>
                  <a:ext cx="939283" cy="771525"/>
                </a:xfrm>
                <a:prstGeom prst="round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2155B71-E8AB-27DF-C1A1-E22B982BAD2C}"/>
                    </a:ext>
                  </a:extLst>
                </p:cNvPr>
                <p:cNvSpPr txBox="1"/>
                <p:nvPr/>
              </p:nvSpPr>
              <p:spPr>
                <a:xfrm>
                  <a:off x="3061689" y="5192789"/>
                  <a:ext cx="939283" cy="77152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right"/>
                      </m:oMathParaPr>
                      <m:oMath xmlns:m="http://schemas.openxmlformats.org/officeDocument/2006/math">
                        <m:d>
                          <m:dPr>
                            <m:ctrlPr>
                              <a:rPr lang="en-AU" sz="2000" b="0" i="1" smtClean="0">
                                <a:latin typeface="Cambria Math" panose="02040503050406030204" pitchFamily="18" charset="0"/>
                              </a:rPr>
                            </m:ctrlPr>
                          </m:dPr>
                          <m:e>
                            <m:r>
                              <a:rPr lang="en-AU" sz="2000" b="0" i="1" smtClean="0">
                                <a:latin typeface="Cambria Math" panose="02040503050406030204" pitchFamily="18" charset="0"/>
                              </a:rPr>
                              <m:t>0 −10</m:t>
                            </m:r>
                          </m:e>
                        </m:d>
                      </m:oMath>
                    </m:oMathPara>
                  </a14:m>
                  <a:endParaRPr lang="en-AU" sz="2000" dirty="0"/>
                </a:p>
              </p:txBody>
            </p:sp>
          </mc:Choice>
          <mc:Fallback xmlns="">
            <p:sp>
              <p:nvSpPr>
                <p:cNvPr id="18" name="TextBox 17">
                  <a:extLst>
                    <a:ext uri="{FF2B5EF4-FFF2-40B4-BE49-F238E27FC236}">
                      <a16:creationId xmlns:a16="http://schemas.microsoft.com/office/drawing/2014/main" id="{52155B71-E8AB-27DF-C1A1-E22B982BAD2C}"/>
                    </a:ext>
                  </a:extLst>
                </p:cNvPr>
                <p:cNvSpPr txBox="1">
                  <a:spLocks noRot="1" noChangeAspect="1" noMove="1" noResize="1" noEditPoints="1" noAdjustHandles="1" noChangeArrowheads="1" noChangeShapeType="1" noTextEdit="1"/>
                </p:cNvSpPr>
                <p:nvPr/>
              </p:nvSpPr>
              <p:spPr>
                <a:xfrm>
                  <a:off x="3061689" y="5192789"/>
                  <a:ext cx="939283" cy="771525"/>
                </a:xfrm>
                <a:prstGeom prst="roundRect">
                  <a:avLst/>
                </a:prstGeom>
                <a:blipFill>
                  <a:blip r:embed="rId7"/>
                  <a:stretch>
                    <a:fillRect r="-7792"/>
                  </a:stretch>
                </a:blipFill>
              </p:spPr>
              <p:txBody>
                <a:bodyPr/>
                <a:lstStyle/>
                <a:p>
                  <a:r>
                    <a:rPr lang="en-AU">
                      <a:noFill/>
                    </a:rPr>
                    <a:t> </a:t>
                  </a:r>
                </a:p>
              </p:txBody>
            </p:sp>
          </mc:Fallback>
        </mc:AlternateContent>
      </p:grpSp>
      <p:grpSp>
        <p:nvGrpSpPr>
          <p:cNvPr id="27" name="Group 26" descr="The graph of y=2x^2-4x-5.">
            <a:extLst>
              <a:ext uri="{FF2B5EF4-FFF2-40B4-BE49-F238E27FC236}">
                <a16:creationId xmlns:a16="http://schemas.microsoft.com/office/drawing/2014/main" id="{68ACA3B6-4FB8-768D-2114-91CFA68E41E3}"/>
              </a:ext>
            </a:extLst>
          </p:cNvPr>
          <p:cNvGrpSpPr/>
          <p:nvPr/>
        </p:nvGrpSpPr>
        <p:grpSpPr>
          <a:xfrm>
            <a:off x="6249957" y="2162878"/>
            <a:ext cx="3789393" cy="4533122"/>
            <a:chOff x="6249957" y="2162878"/>
            <a:chExt cx="3789393" cy="4533122"/>
          </a:xfrm>
        </p:grpSpPr>
        <p:pic>
          <p:nvPicPr>
            <p:cNvPr id="22" name="Picture 21">
              <a:extLst>
                <a:ext uri="{FF2B5EF4-FFF2-40B4-BE49-F238E27FC236}">
                  <a16:creationId xmlns:a16="http://schemas.microsoft.com/office/drawing/2014/main" id="{5019237A-9257-BB31-2AF7-5A19476A6EB8}"/>
                </a:ext>
              </a:extLst>
            </p:cNvPr>
            <p:cNvPicPr>
              <a:picLocks noChangeAspect="1"/>
            </p:cNvPicPr>
            <p:nvPr/>
          </p:nvPicPr>
          <p:blipFill>
            <a:blip r:embed="rId8"/>
            <a:stretch>
              <a:fillRect/>
            </a:stretch>
          </p:blipFill>
          <p:spPr>
            <a:xfrm>
              <a:off x="6385464" y="2162878"/>
              <a:ext cx="3611131" cy="4533122"/>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90BCDC6-5334-51AE-E726-24B8ACCA47D0}"/>
                    </a:ext>
                  </a:extLst>
                </p:cNvPr>
                <p:cNvSpPr txBox="1"/>
                <p:nvPr/>
              </p:nvSpPr>
              <p:spPr>
                <a:xfrm>
                  <a:off x="8884673" y="4443189"/>
                  <a:ext cx="1154677" cy="77152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right"/>
                      </m:oMathParaPr>
                      <m:oMath xmlns:m="http://schemas.openxmlformats.org/officeDocument/2006/math">
                        <m:d>
                          <m:dPr>
                            <m:ctrlPr>
                              <a:rPr lang="en-AU" sz="2000" b="0" i="1" smtClean="0">
                                <a:latin typeface="Cambria Math" panose="02040503050406030204" pitchFamily="18" charset="0"/>
                              </a:rPr>
                            </m:ctrlPr>
                          </m:dPr>
                          <m:e>
                            <m:r>
                              <a:rPr lang="en-AU" sz="2000" b="0" i="1" smtClean="0">
                                <a:latin typeface="Cambria Math" panose="02040503050406030204" pitchFamily="18" charset="0"/>
                              </a:rPr>
                              <m:t>2.871, 0</m:t>
                            </m:r>
                          </m:e>
                        </m:d>
                      </m:oMath>
                    </m:oMathPara>
                  </a14:m>
                  <a:endParaRPr lang="en-AU" sz="2000" dirty="0"/>
                </a:p>
              </p:txBody>
            </p:sp>
          </mc:Choice>
          <mc:Fallback xmlns="">
            <p:sp>
              <p:nvSpPr>
                <p:cNvPr id="23" name="TextBox 22">
                  <a:extLst>
                    <a:ext uri="{FF2B5EF4-FFF2-40B4-BE49-F238E27FC236}">
                      <a16:creationId xmlns:a16="http://schemas.microsoft.com/office/drawing/2014/main" id="{D90BCDC6-5334-51AE-E726-24B8ACCA47D0}"/>
                    </a:ext>
                  </a:extLst>
                </p:cNvPr>
                <p:cNvSpPr txBox="1">
                  <a:spLocks noRot="1" noChangeAspect="1" noMove="1" noResize="1" noEditPoints="1" noAdjustHandles="1" noChangeArrowheads="1" noChangeShapeType="1" noTextEdit="1"/>
                </p:cNvSpPr>
                <p:nvPr/>
              </p:nvSpPr>
              <p:spPr>
                <a:xfrm>
                  <a:off x="8884673" y="4443189"/>
                  <a:ext cx="1154677" cy="771525"/>
                </a:xfrm>
                <a:prstGeom prst="round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90BF4AD-AB0B-C713-3062-928BD76C80C7}"/>
                    </a:ext>
                  </a:extLst>
                </p:cNvPr>
                <p:cNvSpPr txBox="1"/>
                <p:nvPr/>
              </p:nvSpPr>
              <p:spPr>
                <a:xfrm>
                  <a:off x="6249957" y="4452714"/>
                  <a:ext cx="1392782" cy="77152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right"/>
                      </m:oMathParaPr>
                      <m:oMath xmlns:m="http://schemas.openxmlformats.org/officeDocument/2006/math">
                        <m:d>
                          <m:dPr>
                            <m:ctrlPr>
                              <a:rPr lang="en-AU" sz="2000" b="0" i="1" smtClean="0">
                                <a:latin typeface="Cambria Math" panose="02040503050406030204" pitchFamily="18" charset="0"/>
                              </a:rPr>
                            </m:ctrlPr>
                          </m:dPr>
                          <m:e>
                            <m:r>
                              <a:rPr lang="en-AU" sz="2000" b="0" i="1" smtClean="0">
                                <a:latin typeface="Cambria Math" panose="02040503050406030204" pitchFamily="18" charset="0"/>
                              </a:rPr>
                              <m:t>−0.871, 0</m:t>
                            </m:r>
                          </m:e>
                        </m:d>
                      </m:oMath>
                    </m:oMathPara>
                  </a14:m>
                  <a:endParaRPr lang="en-AU" sz="2000" dirty="0"/>
                </a:p>
              </p:txBody>
            </p:sp>
          </mc:Choice>
          <mc:Fallback xmlns="">
            <p:sp>
              <p:nvSpPr>
                <p:cNvPr id="24" name="TextBox 23">
                  <a:extLst>
                    <a:ext uri="{FF2B5EF4-FFF2-40B4-BE49-F238E27FC236}">
                      <a16:creationId xmlns:a16="http://schemas.microsoft.com/office/drawing/2014/main" id="{990BF4AD-AB0B-C713-3062-928BD76C80C7}"/>
                    </a:ext>
                  </a:extLst>
                </p:cNvPr>
                <p:cNvSpPr txBox="1">
                  <a:spLocks noRot="1" noChangeAspect="1" noMove="1" noResize="1" noEditPoints="1" noAdjustHandles="1" noChangeArrowheads="1" noChangeShapeType="1" noTextEdit="1"/>
                </p:cNvSpPr>
                <p:nvPr/>
              </p:nvSpPr>
              <p:spPr>
                <a:xfrm>
                  <a:off x="6249957" y="4452714"/>
                  <a:ext cx="1392782" cy="771525"/>
                </a:xfrm>
                <a:prstGeom prst="round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B3C1CD3-2B2B-B612-7A0C-96FFD8D54398}"/>
                    </a:ext>
                  </a:extLst>
                </p:cNvPr>
                <p:cNvSpPr txBox="1"/>
                <p:nvPr/>
              </p:nvSpPr>
              <p:spPr>
                <a:xfrm>
                  <a:off x="6491658" y="5865955"/>
                  <a:ext cx="1392782" cy="771525"/>
                </a:xfrm>
                <a:prstGeom prst="roundRect">
                  <a:avLst/>
                </a:prstGeom>
                <a:solidFill>
                  <a:schemeClr val="bg1"/>
                </a:solidFill>
              </p:spPr>
              <p:txBody>
                <a:bodyPr wrap="none" lIns="0" tIns="0" rIns="0" bIns="0" rtlCol="0">
                  <a:noAutofit/>
                </a:bodyPr>
                <a:lstStyle/>
                <a:p>
                  <a:pPr algn="l"/>
                  <a14:m>
                    <m:oMathPara xmlns:m="http://schemas.openxmlformats.org/officeDocument/2006/math">
                      <m:oMathParaPr>
                        <m:jc m:val="right"/>
                      </m:oMathParaPr>
                      <m:oMath xmlns:m="http://schemas.openxmlformats.org/officeDocument/2006/math">
                        <m:d>
                          <m:dPr>
                            <m:ctrlPr>
                              <a:rPr lang="en-AU" sz="2000" b="0" i="1" smtClean="0">
                                <a:latin typeface="Cambria Math" panose="02040503050406030204" pitchFamily="18" charset="0"/>
                              </a:rPr>
                            </m:ctrlPr>
                          </m:dPr>
                          <m:e>
                            <m:r>
                              <a:rPr lang="en-AU" sz="2000" b="0" i="1" smtClean="0">
                                <a:latin typeface="Cambria Math" panose="02040503050406030204" pitchFamily="18" charset="0"/>
                              </a:rPr>
                              <m:t>0, −5</m:t>
                            </m:r>
                          </m:e>
                        </m:d>
                      </m:oMath>
                    </m:oMathPara>
                  </a14:m>
                  <a:endParaRPr lang="en-AU" sz="2000" dirty="0"/>
                </a:p>
              </p:txBody>
            </p:sp>
          </mc:Choice>
          <mc:Fallback xmlns="">
            <p:sp>
              <p:nvSpPr>
                <p:cNvPr id="25" name="TextBox 24">
                  <a:extLst>
                    <a:ext uri="{FF2B5EF4-FFF2-40B4-BE49-F238E27FC236}">
                      <a16:creationId xmlns:a16="http://schemas.microsoft.com/office/drawing/2014/main" id="{EB3C1CD3-2B2B-B612-7A0C-96FFD8D54398}"/>
                    </a:ext>
                  </a:extLst>
                </p:cNvPr>
                <p:cNvSpPr txBox="1">
                  <a:spLocks noRot="1" noChangeAspect="1" noMove="1" noResize="1" noEditPoints="1" noAdjustHandles="1" noChangeArrowheads="1" noChangeShapeType="1" noTextEdit="1"/>
                </p:cNvSpPr>
                <p:nvPr/>
              </p:nvSpPr>
              <p:spPr>
                <a:xfrm>
                  <a:off x="6491658" y="5865955"/>
                  <a:ext cx="1392782" cy="771525"/>
                </a:xfrm>
                <a:prstGeom prst="roundRect">
                  <a:avLst/>
                </a:prstGeom>
                <a:blipFill>
                  <a:blip r:embed="rId11"/>
                  <a:stretch>
                    <a:fillRect/>
                  </a:stretch>
                </a:blipFill>
              </p:spPr>
              <p:txBody>
                <a:bodyPr/>
                <a:lstStyle/>
                <a:p>
                  <a:r>
                    <a:rPr lang="en-AU">
                      <a:noFill/>
                    </a:rPr>
                    <a:t> </a:t>
                  </a:r>
                </a:p>
              </p:txBody>
            </p:sp>
          </mc:Fallback>
        </mc:AlternateContent>
      </p:grpSp>
      <p:sp>
        <p:nvSpPr>
          <p:cNvPr id="3" name="Slide Number Placeholder 2">
            <a:extLst>
              <a:ext uri="{FF2B5EF4-FFF2-40B4-BE49-F238E27FC236}">
                <a16:creationId xmlns:a16="http://schemas.microsoft.com/office/drawing/2014/main" id="{705B8772-B41A-CE2F-9E1A-834F071660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0590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B5A90-FBAA-6C75-7F98-0E5C22631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739F48-5A40-7322-8AD4-C50643314A55}"/>
              </a:ext>
            </a:extLst>
          </p:cNvPr>
          <p:cNvSpPr>
            <a:spLocks noGrp="1"/>
          </p:cNvSpPr>
          <p:nvPr>
            <p:ph type="title"/>
          </p:nvPr>
        </p:nvSpPr>
        <p:spPr/>
        <p:txBody>
          <a:bodyPr/>
          <a:lstStyle/>
          <a:p>
            <a:r>
              <a:rPr lang="en-AU">
                <a:latin typeface="+mj-lt"/>
              </a:rPr>
              <a:t>Will the truck make it? (1)</a:t>
            </a:r>
          </a:p>
        </p:txBody>
      </p:sp>
      <p:sp>
        <p:nvSpPr>
          <p:cNvPr id="12" name="Text Placeholder 11">
            <a:extLst>
              <a:ext uri="{FF2B5EF4-FFF2-40B4-BE49-F238E27FC236}">
                <a16:creationId xmlns:a16="http://schemas.microsoft.com/office/drawing/2014/main" id="{B86E3BB7-5F63-6E38-B386-70682E372889}"/>
              </a:ext>
              <a:ext uri="{C183D7F6-B498-43B3-948B-1728B52AA6E4}">
                <adec:decorative xmlns:adec="http://schemas.microsoft.com/office/drawing/2017/decorative" val="1"/>
              </a:ext>
            </a:extLst>
          </p:cNvPr>
          <p:cNvSpPr>
            <a:spLocks noGrp="1"/>
          </p:cNvSpPr>
          <p:nvPr>
            <p:ph type="body" sz="quarter" idx="17"/>
          </p:nvPr>
        </p:nvSpPr>
        <p:spPr/>
        <p:txBody>
          <a:bodyPr numCol="2"/>
          <a:lstStyle/>
          <a:p>
            <a:endParaRPr lang="en-AU">
              <a:latin typeface="+mn-lt"/>
            </a:endParaRPr>
          </a:p>
          <a:p>
            <a:pPr marL="457200" indent="-457200">
              <a:buFont typeface="+mj-lt"/>
              <a:buAutoNum type="arabicPeriod" startAt="3"/>
            </a:pPr>
            <a:endParaRPr lang="en-AU" b="0">
              <a:latin typeface="+mn-lt"/>
            </a:endParaRPr>
          </a:p>
          <a:p>
            <a:pPr marL="457200" indent="-457200">
              <a:buFont typeface="+mj-lt"/>
              <a:buAutoNum type="arabicPeriod" startAt="3"/>
            </a:pPr>
            <a:endParaRPr lang="en-AU" b="0">
              <a:latin typeface="+mn-lt"/>
            </a:endParaRPr>
          </a:p>
          <a:p>
            <a:endParaRPr lang="en-AU">
              <a:latin typeface="+mn-lt"/>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3463C9-12FC-2A3F-0920-EEFEAF9EF5AB}"/>
                  </a:ext>
                </a:extLst>
              </p:cNvPr>
              <p:cNvSpPr txBox="1"/>
              <p:nvPr/>
            </p:nvSpPr>
            <p:spPr>
              <a:xfrm>
                <a:off x="360000" y="1415862"/>
                <a:ext cx="11289818" cy="3489869"/>
              </a:xfrm>
              <a:prstGeom prst="rect">
                <a:avLst/>
              </a:prstGeom>
              <a:noFill/>
            </p:spPr>
            <p:txBody>
              <a:bodyPr wrap="square" lIns="0" tIns="0" rIns="0" bIns="0" rtlCol="0">
                <a:noAutofit/>
              </a:bodyPr>
              <a:lstStyle/>
              <a:p>
                <a:pPr>
                  <a:lnSpc>
                    <a:spcPct val="150000"/>
                  </a:lnSpc>
                </a:pPr>
                <a:r>
                  <a:rPr lang="en-AU" dirty="0"/>
                  <a:t>A curved pedestrian bridge has been built over a flat section of road. Engineers model the gap between the road and bridge (in metres) as:</a:t>
                </a:r>
              </a:p>
              <a:p>
                <a:pPr>
                  <a:lnSpc>
                    <a:spcPct val="150000"/>
                  </a:lnSpc>
                </a:pPr>
                <a:endParaRPr lang="en-AU" i="1" dirty="0"/>
              </a:p>
              <a:p>
                <a:pPr algn="ctr">
                  <a:lnSpc>
                    <a:spcPct val="150000"/>
                  </a:lnSpc>
                </a:pPr>
                <a14:m>
                  <m:oMath xmlns:m="http://schemas.openxmlformats.org/officeDocument/2006/math">
                    <m:r>
                      <a:rPr lang="en-AU" i="1">
                        <a:latin typeface="Cambria Math" panose="02040503050406030204" pitchFamily="18" charset="0"/>
                      </a:rPr>
                      <m:t>h</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=−0.05</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−8</m:t>
                            </m:r>
                          </m:e>
                        </m:d>
                      </m:e>
                      <m:sup>
                        <m:r>
                          <a:rPr lang="en-AU" i="1">
                            <a:latin typeface="Cambria Math" panose="02040503050406030204" pitchFamily="18" charset="0"/>
                          </a:rPr>
                          <m:t>2</m:t>
                        </m:r>
                      </m:sup>
                    </m:sSup>
                    <m:r>
                      <a:rPr lang="en-AU" i="1">
                        <a:latin typeface="Cambria Math" panose="02040503050406030204" pitchFamily="18" charset="0"/>
                      </a:rPr>
                      <m:t>+5</m:t>
                    </m:r>
                  </m:oMath>
                </a14:m>
                <a:r>
                  <a:rPr lang="en-AU" dirty="0"/>
                  <a:t> </a:t>
                </a:r>
              </a:p>
              <a:p>
                <a:pPr>
                  <a:lnSpc>
                    <a:spcPct val="150000"/>
                  </a:lnSpc>
                </a:pPr>
                <a:br>
                  <a:rPr lang="en-AU" dirty="0"/>
                </a:br>
                <a:r>
                  <a:rPr lang="en-AU" dirty="0"/>
                  <a:t>Where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 </m:t>
                    </m:r>
                  </m:oMath>
                </a14:m>
                <a:r>
                  <a:rPr lang="en-AU" dirty="0"/>
                  <a:t>is the horizontal distance (in metres) from the left end of the bridge and </a:t>
                </a:r>
                <a14:m>
                  <m:oMath xmlns:m="http://schemas.openxmlformats.org/officeDocument/2006/math">
                    <m:r>
                      <a:rPr lang="en-AU" i="1">
                        <a:latin typeface="Cambria Math" panose="02040503050406030204" pitchFamily="18" charset="0"/>
                      </a:rPr>
                      <m:t>h</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 is the clearance above the road. </a:t>
                </a:r>
              </a:p>
              <a:p>
                <a:pPr>
                  <a:lnSpc>
                    <a:spcPct val="150000"/>
                  </a:lnSpc>
                </a:pPr>
                <a:r>
                  <a:rPr lang="en-AU" dirty="0"/>
                  <a:t>A council safety officer needs to check whether a removal truck, 4.2m tall, can pass safely anywhere under the bridge?</a:t>
                </a:r>
              </a:p>
            </p:txBody>
          </p:sp>
        </mc:Choice>
        <mc:Fallback xmlns="">
          <p:sp>
            <p:nvSpPr>
              <p:cNvPr id="6" name="TextBox 5">
                <a:extLst>
                  <a:ext uri="{FF2B5EF4-FFF2-40B4-BE49-F238E27FC236}">
                    <a16:creationId xmlns:a16="http://schemas.microsoft.com/office/drawing/2014/main" id="{0B3463C9-12FC-2A3F-0920-EEFEAF9EF5AB}"/>
                  </a:ext>
                </a:extLst>
              </p:cNvPr>
              <p:cNvSpPr txBox="1">
                <a:spLocks noRot="1" noChangeAspect="1" noMove="1" noResize="1" noEditPoints="1" noAdjustHandles="1" noChangeArrowheads="1" noChangeShapeType="1" noTextEdit="1"/>
              </p:cNvSpPr>
              <p:nvPr/>
            </p:nvSpPr>
            <p:spPr>
              <a:xfrm>
                <a:off x="360000" y="1415862"/>
                <a:ext cx="11289818" cy="3489869"/>
              </a:xfrm>
              <a:prstGeom prst="rect">
                <a:avLst/>
              </a:prstGeom>
              <a:blipFill>
                <a:blip r:embed="rId3"/>
                <a:stretch>
                  <a:fillRect l="-1620" r="-1728" b="-45026"/>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F93C73AF-DD35-94A6-C87E-701A1B888EF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21667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30558-101A-1305-C4B1-2CA0C05EE39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4043D4-54AF-070E-22E1-B2003AD13575}"/>
              </a:ext>
            </a:extLst>
          </p:cNvPr>
          <p:cNvSpPr>
            <a:spLocks noGrp="1"/>
          </p:cNvSpPr>
          <p:nvPr>
            <p:ph type="title"/>
          </p:nvPr>
        </p:nvSpPr>
        <p:spPr/>
        <p:txBody>
          <a:bodyPr/>
          <a:lstStyle/>
          <a:p>
            <a:r>
              <a:rPr lang="en-AU">
                <a:latin typeface="Arial"/>
                <a:cs typeface="Arial"/>
              </a:rPr>
              <a:t>Will the truck make it? (2)</a:t>
            </a:r>
            <a:endParaRPr lang="en-AU">
              <a:latin typeface="+mj-lt"/>
            </a:endParaRPr>
          </a:p>
        </p:txBody>
      </p:sp>
      <p:pic>
        <p:nvPicPr>
          <p:cNvPr id="5" name="Picture 4" descr="Graph of ℎ(𝑥)=−0.05(𝑥−8)^2+5 and y=4.2 on the same axes&#10;">
            <a:extLst>
              <a:ext uri="{FF2B5EF4-FFF2-40B4-BE49-F238E27FC236}">
                <a16:creationId xmlns:a16="http://schemas.microsoft.com/office/drawing/2014/main" id="{88B8C1CA-811E-2DE5-4C14-18CD7CF7CD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40473" y="1338942"/>
            <a:ext cx="5471017" cy="5299767"/>
          </a:xfrm>
          <a:prstGeom prst="rect">
            <a:avLst/>
          </a:prstGeom>
        </p:spPr>
      </p:pic>
      <p:sp>
        <p:nvSpPr>
          <p:cNvPr id="3" name="Slide Number Placeholder 2">
            <a:extLst>
              <a:ext uri="{FF2B5EF4-FFF2-40B4-BE49-F238E27FC236}">
                <a16:creationId xmlns:a16="http://schemas.microsoft.com/office/drawing/2014/main" id="{9B30FD48-3FD4-D7EC-951B-49E2760F7FD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40697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E3E76218-B129-49DE-ACFC-BAB9D9414ACE}">
  <ds:schemaRefs>
    <ds:schemaRef ds:uri="8c6f0761-0ef4-4d3b-8fe8-3b60dff82ea3"/>
    <ds:schemaRef ds:uri="http://schemas.openxmlformats.org/package/2006/metadata/core-properties"/>
    <ds:schemaRef ds:uri="http://schemas.microsoft.com/office/infopath/2007/PartnerControls"/>
    <ds:schemaRef ds:uri="http://purl.org/dc/terms/"/>
    <ds:schemaRef ds:uri="0d94be99-a0f6-44e7-93d1-7f56be2e14d5"/>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AB8FBAF-F685-4A96-A53C-D218A5C555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278</TotalTime>
  <Words>2370</Words>
  <Application>Microsoft Office PowerPoint</Application>
  <PresentationFormat>Widescreen</PresentationFormat>
  <Paragraphs>355</Paragraphs>
  <Slides>29</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Times New Roman</vt:lpstr>
      <vt:lpstr>Calibri</vt:lpstr>
      <vt:lpstr>Cambria Math</vt:lpstr>
      <vt:lpstr>Public Sans</vt:lpstr>
      <vt:lpstr>NSWG Corporate</vt:lpstr>
      <vt:lpstr>Solving quadratic inequalities</vt:lpstr>
      <vt:lpstr>Activating prior knowledge</vt:lpstr>
      <vt:lpstr>Graphing a quadratic function (1)</vt:lpstr>
      <vt:lpstr>Graphing a quadratic function (2)</vt:lpstr>
      <vt:lpstr>Graphing a quadratic function (3)</vt:lpstr>
      <vt:lpstr>Graphing a quadratic function (4)</vt:lpstr>
      <vt:lpstr>Connecting learning</vt:lpstr>
      <vt:lpstr>Will the truck make it? (1)</vt:lpstr>
      <vt:lpstr>Will the truck make it? (2)</vt:lpstr>
      <vt:lpstr>Learning intentions and success criteria</vt:lpstr>
      <vt:lpstr>Interpreting a quadratic function</vt:lpstr>
      <vt:lpstr>Releasing responsibility</vt:lpstr>
      <vt:lpstr>Solving a quadratic inequality graphically (1)</vt:lpstr>
      <vt:lpstr>Solving a quadratic inequality graphically (2)</vt:lpstr>
      <vt:lpstr>Solving a quadratic inequality graphically (3)</vt:lpstr>
      <vt:lpstr>Solving a quadratic inequality graphically (4)</vt:lpstr>
      <vt:lpstr>Will the truck make it? (3)</vt:lpstr>
      <vt:lpstr>Critical points (1)</vt:lpstr>
      <vt:lpstr>Critical points (2)</vt:lpstr>
      <vt:lpstr>Solving a quadratic inequality algebraically (1) </vt:lpstr>
      <vt:lpstr>Solving a quadratic inequality algebraically (2) </vt:lpstr>
      <vt:lpstr>Independent practice</vt:lpstr>
      <vt:lpstr>Application of a quadratic inequality (1)</vt:lpstr>
      <vt:lpstr>Application of a quadratic inequality (2)</vt:lpstr>
      <vt:lpstr>Application of a quadratic inequality (3)</vt:lpstr>
      <vt:lpstr>Application of a quadratic inequality (4)</vt:lpstr>
      <vt:lpstr>Solving quadratic inequalities (1)</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16 – Solving quadratic inequalities – slide deck</dc:title>
  <dc:creator>NSW Department of Education</dc:creator>
  <dcterms:created xsi:type="dcterms:W3CDTF">2025-01-17T00:15:23Z</dcterms:created>
  <dcterms:modified xsi:type="dcterms:W3CDTF">2025-12-03T01:25:07Z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