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5"/>
  </p:notesMasterIdLst>
  <p:handoutMasterIdLst>
    <p:handoutMasterId r:id="rId26"/>
  </p:handoutMasterIdLst>
  <p:sldIdLst>
    <p:sldId id="26505" r:id="rId5"/>
    <p:sldId id="26383" r:id="rId6"/>
    <p:sldId id="271" r:id="rId7"/>
    <p:sldId id="26530" r:id="rId8"/>
    <p:sldId id="26531" r:id="rId9"/>
    <p:sldId id="26534" r:id="rId10"/>
    <p:sldId id="26524" r:id="rId11"/>
    <p:sldId id="26533" r:id="rId12"/>
    <p:sldId id="26541" r:id="rId13"/>
    <p:sldId id="26508" r:id="rId14"/>
    <p:sldId id="26532" r:id="rId15"/>
    <p:sldId id="26535" r:id="rId16"/>
    <p:sldId id="26536" r:id="rId17"/>
    <p:sldId id="26537" r:id="rId18"/>
    <p:sldId id="26522" r:id="rId19"/>
    <p:sldId id="26538" r:id="rId20"/>
    <p:sldId id="26539" r:id="rId21"/>
    <p:sldId id="26540" r:id="rId22"/>
    <p:sldId id="360" r:id="rId23"/>
    <p:sldId id="361" r:id="rId24"/>
  </p:sldIdLst>
  <p:sldSz cx="12192000" cy="6858000"/>
  <p:notesSz cx="6858000" cy="9144000"/>
  <p:embeddedFontLst>
    <p:embeddedFont>
      <p:font typeface="Cambria Math" panose="02040503050406030204" pitchFamily="18" charset="0"/>
      <p:regular r:id="rId27"/>
    </p:embeddedFont>
    <p:embeddedFont>
      <p:font typeface="Public Sans" pitchFamily="2" charset="0"/>
      <p:regular r:id="rId28"/>
      <p:bold r:id="rId29"/>
      <p:italic r:id="rId30"/>
      <p:bold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D0DDC327-329F-63FB-AC3C-6BF19EBC8462}" name="Leanne Tregea" initials="LT" userId="S::LEANNE.TREGEA@det.nsw.edu.au::f2e36c9a-d924-466d-9611-e6d4e51869ea" providerId="AD"/>
  <p188:author id="{4F1CB63D-989B-4ED3-C689-6E27F710C353}" name="Jennifer Smith" initials="JS" userId="S::JENNIFER.DOBOS@det.nsw.edu.au::7f9e27fc-fd2b-4362-b070-705aa97fa997" providerId="AD"/>
  <p188:author id="{1F9DAA67-1999-CDD5-89B9-99579500886D}" name="Belinda Zammit" initials="BZ" userId="S::Belinda.Zammit3@det.nsw.edu.au::19300e28-55a3-4c43-b3ac-256c5f3db2f0" providerId="AD"/>
  <p188:author id="{C461638E-F1F5-7186-9758-0B4A52497F93}" name="Meagan Rodda" initials="MR" userId="S::Meagan.Rodda@det.nsw.edu.au::efecb8de-290d-42b5-96ee-00df0648c086" providerId="AD"/>
  <p188:author id="{40B35DF0-CC9F-3161-6FCF-461AB008E215}" name="Renee Wells" initials="RW" userId="S::RENEE.WELLS@det.nsw.edu.au::e57bdea3-9d1d-4586-abc4-2c5c5bec45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5EAEE1-6828-41F2-990F-4299AC3A2410}" v="1" dt="2025-11-26T03:10:51.69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8" autoAdjust="0"/>
    <p:restoredTop sz="94660"/>
  </p:normalViewPr>
  <p:slideViewPr>
    <p:cSldViewPr snapToGrid="0">
      <p:cViewPr varScale="1">
        <p:scale>
          <a:sx n="82" d="100"/>
          <a:sy n="82" d="100"/>
        </p:scale>
        <p:origin x="114" y="17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3/12/2025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3/12/2025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338BC-24EB-1991-9DBE-275A986B4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0BC0F5-B7D4-883F-72F3-A9CEA9E0B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7349C2-0F51-A3B7-2026-EC58422A84C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D9804F7-93A3-9D50-B63D-6D16201558D1}"/>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3136988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E855E-18BD-9F08-ACFA-117A1BDE12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3F353-8497-7D5C-8E92-3FE987FC0F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D430D-6126-B797-5C94-3ADFC1B8CA2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4048587-3665-1A61-3A1E-C971364C1929}"/>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2363405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30C6B-196C-8A45-B921-E26305B9A9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0EE822-4C44-C7FF-FE49-2FE3C1E7F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01A3B7-63CE-B204-0932-BD5BB92E2A8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D306CD3-CDD1-BE9B-BFD3-2A8211B69341}"/>
              </a:ext>
            </a:extLst>
          </p:cNvPr>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3436353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3463F-D30C-FA0C-E4C9-A8CF23096E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EC70CD-5171-FF0B-CD29-6A7BB36C82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FFDADD-9613-5D40-E88F-13692E102FB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C5D404C-982A-453C-44BD-66EF37AB2065}"/>
              </a:ext>
            </a:extLst>
          </p:cNvPr>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4096073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A9986-3CC6-C9D0-B0D4-03919F8929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0494BB-5F2C-8132-BCB0-48E68E526F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58998A-ECFD-EA86-70BF-71E6AF379CF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EA5E90D-6AC6-F66B-B805-4487A6A2F15D}"/>
              </a:ext>
            </a:extLst>
          </p:cNvPr>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1194688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Simultaneous quadratic equations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Unit 3 – Exploring linear and quadratic functions</a:t>
            </a:r>
          </a:p>
          <a:p>
            <a:endParaRPr lang="en-AU" dirty="0">
              <a:latin typeface="+mj-lt"/>
            </a:endParaRPr>
          </a:p>
        </p:txBody>
      </p:sp>
      <p:pic>
        <p:nvPicPr>
          <p:cNvPr id="5" name="Picture Placeholder 4" descr="A group of people in a classroom.">
            <a:extLst>
              <a:ext uri="{FF2B5EF4-FFF2-40B4-BE49-F238E27FC236}">
                <a16:creationId xmlns:a16="http://schemas.microsoft.com/office/drawing/2014/main" id="{613D1F71-7AD2-658C-6EA6-06637E45074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 r="11"/>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AD8D8-8E6A-9D3F-8D86-D9166C1486F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97A21A-C1EC-5671-60F9-49B398724B6F}"/>
              </a:ext>
            </a:extLst>
          </p:cNvPr>
          <p:cNvSpPr>
            <a:spLocks noGrp="1"/>
          </p:cNvSpPr>
          <p:nvPr>
            <p:ph type="title"/>
          </p:nvPr>
        </p:nvSpPr>
        <p:spPr/>
        <p:txBody>
          <a:bodyPr/>
          <a:lstStyle/>
          <a:p>
            <a:r>
              <a:rPr lang="en-AU" dirty="0"/>
              <a:t>Solve simultaneously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CEA61A2-E065-D03B-4F1D-CB06687C6785}"/>
                  </a:ext>
                </a:extLst>
              </p:cNvPr>
              <p:cNvSpPr>
                <a:spLocks noGrp="1"/>
              </p:cNvSpPr>
              <p:nvPr>
                <p:ph type="body" sz="quarter" idx="17"/>
              </p:nvPr>
            </p:nvSpPr>
            <p:spPr>
              <a:xfrm>
                <a:off x="348000" y="1306883"/>
                <a:ext cx="11484000" cy="4807835"/>
              </a:xfrm>
            </p:spPr>
            <p:txBody>
              <a:bodyPr numCol="1"/>
              <a:lstStyle/>
              <a:p>
                <a:pPr algn="ctr"/>
                <a14:m>
                  <m:oMath xmlns:m="http://schemas.openxmlformats.org/officeDocument/2006/math">
                    <m:r>
                      <a:rPr lang="en-AU" b="0" i="1" smtClean="0">
                        <a:latin typeface="Cambria Math" panose="02040503050406030204" pitchFamily="18" charset="0"/>
                      </a:rPr>
                      <m:t>𝐷𝑒𝑚𝑎𝑛𝑑</m:t>
                    </m:r>
                    <m:r>
                      <a:rPr lang="en-AU" b="0" i="1" smtClean="0">
                        <a:latin typeface="Cambria Math" panose="02040503050406030204" pitchFamily="18" charset="0"/>
                      </a:rPr>
                      <m:t>:</m:t>
                    </m:r>
                    <m:r>
                      <a:rPr lang="en-AU" b="0" i="1" smtClean="0">
                        <a:latin typeface="Cambria Math" panose="02040503050406030204" pitchFamily="18" charset="0"/>
                      </a:rPr>
                      <m:t>𝑃</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𝑄</m:t>
                        </m:r>
                      </m:e>
                      <m:sup>
                        <m:r>
                          <a:rPr lang="en-AU" b="0" i="1" smtClean="0">
                            <a:latin typeface="Cambria Math" panose="02040503050406030204" pitchFamily="18" charset="0"/>
                          </a:rPr>
                          <m:t>2</m:t>
                        </m:r>
                      </m:sup>
                    </m:sSup>
                    <m:r>
                      <a:rPr lang="en-AU" b="0" i="1" smtClean="0">
                        <a:latin typeface="Cambria Math" panose="02040503050406030204" pitchFamily="18" charset="0"/>
                      </a:rPr>
                      <m:t>+100 </m:t>
                    </m:r>
                  </m:oMath>
                </a14:m>
                <a:r>
                  <a:rPr lang="en-AU" b="0" dirty="0"/>
                  <a:t>	(1)</a:t>
                </a:r>
                <a:br>
                  <a:rPr lang="en-AU" b="0" dirty="0"/>
                </a:br>
                <a:r>
                  <a:rPr lang="en-AU" b="0" dirty="0"/>
                  <a:t>  </a:t>
                </a:r>
                <a14:m>
                  <m:oMath xmlns:m="http://schemas.openxmlformats.org/officeDocument/2006/math">
                    <m:r>
                      <a:rPr lang="en-AU" b="0" i="1" smtClean="0">
                        <a:latin typeface="Cambria Math" panose="02040503050406030204" pitchFamily="18" charset="0"/>
                      </a:rPr>
                      <m:t>𝑆𝑢𝑝𝑝𝑙𝑦</m:t>
                    </m:r>
                    <m:r>
                      <a:rPr lang="en-AU" b="0" i="1" smtClean="0">
                        <a:latin typeface="Cambria Math" panose="02040503050406030204" pitchFamily="18" charset="0"/>
                      </a:rPr>
                      <m:t>:</m:t>
                    </m:r>
                    <m:r>
                      <a:rPr lang="en-AU" b="0" i="1" smtClean="0">
                        <a:latin typeface="Cambria Math" panose="02040503050406030204" pitchFamily="18" charset="0"/>
                      </a:rPr>
                      <m:t>𝑃</m:t>
                    </m:r>
                    <m:r>
                      <a:rPr lang="en-AU" b="0" i="1" smtClean="0">
                        <a:latin typeface="Cambria Math" panose="02040503050406030204" pitchFamily="18" charset="0"/>
                      </a:rPr>
                      <m:t>=3</m:t>
                    </m:r>
                    <m:r>
                      <a:rPr lang="en-AU" b="0" i="1" smtClean="0">
                        <a:latin typeface="Cambria Math" panose="02040503050406030204" pitchFamily="18" charset="0"/>
                      </a:rPr>
                      <m:t>𝑄</m:t>
                    </m:r>
                    <m:r>
                      <a:rPr lang="en-AU" b="0" i="1" smtClean="0">
                        <a:latin typeface="Cambria Math" panose="02040503050406030204" pitchFamily="18" charset="0"/>
                      </a:rPr>
                      <m:t>+10</m:t>
                    </m:r>
                  </m:oMath>
                </a14:m>
                <a:r>
                  <a:rPr lang="en-AU" dirty="0"/>
                  <a:t>		(2)</a:t>
                </a:r>
              </a:p>
              <a:p>
                <a:r>
                  <a:rPr lang="en-AU" dirty="0"/>
                  <a:t>Determine the solution to this pair of simultaneous equations</a:t>
                </a:r>
              </a:p>
            </p:txBody>
          </p:sp>
        </mc:Choice>
        <mc:Fallback xmlns="">
          <p:sp>
            <p:nvSpPr>
              <p:cNvPr id="5" name="Text Placeholder 4">
                <a:extLst>
                  <a:ext uri="{FF2B5EF4-FFF2-40B4-BE49-F238E27FC236}">
                    <a16:creationId xmlns:a16="http://schemas.microsoft.com/office/drawing/2014/main" id="{0CEA61A2-E065-D03B-4F1D-CB06687C6785}"/>
                  </a:ext>
                </a:extLst>
              </p:cNvPr>
              <p:cNvSpPr>
                <a:spLocks noGrp="1" noRot="1" noChangeAspect="1" noMove="1" noResize="1" noEditPoints="1" noAdjustHandles="1" noChangeArrowheads="1" noChangeShapeType="1" noTextEdit="1"/>
              </p:cNvSpPr>
              <p:nvPr>
                <p:ph type="body" sz="quarter" idx="17"/>
              </p:nvPr>
            </p:nvSpPr>
            <p:spPr>
              <a:xfrm>
                <a:off x="348000" y="1306883"/>
                <a:ext cx="11484000" cy="4807835"/>
              </a:xfrm>
              <a:blipFill>
                <a:blip r:embed="rId2"/>
                <a:stretch>
                  <a:fillRect l="-1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1C75719-67D8-EEEB-E70D-A5EE1B116944}"/>
                  </a:ext>
                </a:extLst>
              </p:cNvPr>
              <p:cNvSpPr txBox="1"/>
              <p:nvPr/>
            </p:nvSpPr>
            <p:spPr>
              <a:xfrm>
                <a:off x="348000" y="2995931"/>
                <a:ext cx="5347465" cy="3118787"/>
              </a:xfrm>
              <a:prstGeom prst="rect">
                <a:avLst/>
              </a:prstGeom>
              <a:noFill/>
            </p:spPr>
            <p:txBody>
              <a:bodyPr wrap="square" lIns="0" tIns="0" rIns="0" bIns="0" rtlCol="0">
                <a:noAutofit/>
              </a:bodyPr>
              <a:lstStyle/>
              <a:p>
                <a:pPr algn="l"/>
                <a:r>
                  <a:rPr lang="en-AU" sz="1800" b="1" dirty="0"/>
                  <a:t>Solution:</a:t>
                </a:r>
              </a:p>
              <a:p>
                <a:pPr algn="l"/>
                <a:r>
                  <a:rPr lang="en-AU" sz="1800" dirty="0"/>
                  <a:t>Substitute (1) into (2)</a:t>
                </a:r>
              </a:p>
              <a:p>
                <a:pPr algn="l"/>
                <a:endParaRPr lang="en-AU" sz="1800" dirty="0"/>
              </a:p>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3</m:t>
                      </m:r>
                      <m:r>
                        <a:rPr lang="en-AU" sz="1800" b="0" i="1" smtClean="0">
                          <a:latin typeface="Cambria Math" panose="02040503050406030204" pitchFamily="18" charset="0"/>
                        </a:rPr>
                        <m:t>𝑄</m:t>
                      </m:r>
                      <m:r>
                        <a:rPr lang="en-AU" sz="1800" b="0" i="1" smtClean="0">
                          <a:latin typeface="Cambria Math" panose="02040503050406030204" pitchFamily="18" charset="0"/>
                        </a:rPr>
                        <m:t>+10</m:t>
                      </m:r>
                      <m:r>
                        <m:rPr>
                          <m:aln/>
                        </m:rPr>
                        <a:rPr lang="en-AU" sz="1800" b="0" i="1" smtClean="0">
                          <a:latin typeface="Cambria Math" panose="02040503050406030204" pitchFamily="18" charset="0"/>
                        </a:rPr>
                        <m:t>=</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𝑄</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+100 </m:t>
                      </m:r>
                    </m:oMath>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𝑄</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+3</m:t>
                      </m:r>
                      <m:r>
                        <a:rPr lang="en-AU" sz="1800" b="0" i="1" smtClean="0">
                          <a:latin typeface="Cambria Math" panose="02040503050406030204" pitchFamily="18" charset="0"/>
                        </a:rPr>
                        <m:t>𝑄</m:t>
                      </m:r>
                      <m:r>
                        <a:rPr lang="en-AU" sz="1800" b="0" i="1" smtClean="0">
                          <a:latin typeface="Cambria Math" panose="02040503050406030204" pitchFamily="18" charset="0"/>
                        </a:rPr>
                        <m:t>−90</m:t>
                      </m:r>
                      <m:r>
                        <m:rPr>
                          <m:aln/>
                        </m:rPr>
                        <a:rPr lang="en-AU" sz="1800" b="0" i="1" smtClean="0">
                          <a:latin typeface="Cambria Math" panose="02040503050406030204" pitchFamily="18" charset="0"/>
                        </a:rPr>
                        <m:t>=</m:t>
                      </m:r>
                      <m:r>
                        <a:rPr lang="en-AU" sz="1800" b="0" i="1" smtClean="0">
                          <a:latin typeface="Cambria Math" panose="02040503050406030204" pitchFamily="18" charset="0"/>
                        </a:rPr>
                        <m:t>0</m:t>
                      </m:r>
                    </m:oMath>
                  </m:oMathPara>
                </a14:m>
                <a:br>
                  <a:rPr lang="en-AU" sz="1800" b="0" dirty="0"/>
                </a:br>
                <a:r>
                  <a:rPr lang="en-AU" sz="1800" b="0" dirty="0"/>
                  <a:t>Check number of solutions:</a:t>
                </a:r>
              </a:p>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 </m:t>
                      </m:r>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3</m:t>
                              </m:r>
                            </m:e>
                          </m:d>
                        </m:e>
                        <m:sup>
                          <m:r>
                            <a:rPr lang="en-AU" sz="1800" b="0" i="1" smtClean="0">
                              <a:latin typeface="Cambria Math" panose="02040503050406030204" pitchFamily="18" charset="0"/>
                            </a:rPr>
                            <m:t>2</m:t>
                          </m:r>
                        </m:sup>
                      </m:sSup>
                      <m:r>
                        <a:rPr lang="en-AU" sz="1800" b="0" i="1" smtClean="0">
                          <a:latin typeface="Cambria Math" panose="02040503050406030204" pitchFamily="18" charset="0"/>
                        </a:rPr>
                        <m:t>−4</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1</m:t>
                          </m:r>
                        </m:e>
                      </m:d>
                      <m:d>
                        <m:dPr>
                          <m:ctrlPr>
                            <a:rPr lang="en-AU" sz="1800" b="0" i="1" smtClean="0">
                              <a:latin typeface="Cambria Math" panose="02040503050406030204" pitchFamily="18" charset="0"/>
                            </a:rPr>
                          </m:ctrlPr>
                        </m:dPr>
                        <m:e>
                          <m:r>
                            <a:rPr lang="en-AU" sz="1800" b="0" i="1" smtClean="0">
                              <a:latin typeface="Cambria Math" panose="02040503050406030204" pitchFamily="18" charset="0"/>
                            </a:rPr>
                            <m:t>−90</m:t>
                          </m:r>
                        </m:e>
                      </m:d>
                    </m:oMath>
                    <m:oMath xmlns:m="http://schemas.openxmlformats.org/officeDocument/2006/math">
                      <m:r>
                        <a:rPr lang="en-AU" sz="1800" b="0" i="1" smtClean="0">
                          <a:latin typeface="Cambria Math" panose="02040503050406030204" pitchFamily="18" charset="0"/>
                        </a:rPr>
                        <m:t>∆</m:t>
                      </m:r>
                      <m:r>
                        <m:rPr>
                          <m:aln/>
                        </m:rPr>
                        <a:rPr lang="en-AU" sz="1800" b="0" i="1" smtClean="0">
                          <a:latin typeface="Cambria Math" panose="02040503050406030204" pitchFamily="18" charset="0"/>
                        </a:rPr>
                        <m:t>&gt;</m:t>
                      </m:r>
                      <m:r>
                        <a:rPr lang="en-AU" sz="1800" b="0" i="1" smtClean="0">
                          <a:latin typeface="Cambria Math" panose="02040503050406030204" pitchFamily="18" charset="0"/>
                        </a:rPr>
                        <m:t>0</m:t>
                      </m:r>
                    </m:oMath>
                  </m:oMathPara>
                </a14:m>
                <a:endParaRPr lang="en-AU" sz="1800" b="0" dirty="0"/>
              </a:p>
              <a:p>
                <a:pPr algn="l"/>
                <a:r>
                  <a:rPr lang="en-AU" sz="1800" dirty="0"/>
                  <a:t>Hence, we have two solutions to the problem</a:t>
                </a:r>
                <a:endParaRPr lang="en-AU" sz="1800" b="0" dirty="0"/>
              </a:p>
            </p:txBody>
          </p:sp>
        </mc:Choice>
        <mc:Fallback xmlns="">
          <p:sp>
            <p:nvSpPr>
              <p:cNvPr id="6" name="TextBox 5">
                <a:extLst>
                  <a:ext uri="{FF2B5EF4-FFF2-40B4-BE49-F238E27FC236}">
                    <a16:creationId xmlns:a16="http://schemas.microsoft.com/office/drawing/2014/main" id="{01C75719-67D8-EEEB-E70D-A5EE1B116944}"/>
                  </a:ext>
                </a:extLst>
              </p:cNvPr>
              <p:cNvSpPr txBox="1">
                <a:spLocks noRot="1" noChangeAspect="1" noMove="1" noResize="1" noEditPoints="1" noAdjustHandles="1" noChangeArrowheads="1" noChangeShapeType="1" noTextEdit="1"/>
              </p:cNvSpPr>
              <p:nvPr/>
            </p:nvSpPr>
            <p:spPr>
              <a:xfrm>
                <a:off x="348000" y="2995931"/>
                <a:ext cx="5347465" cy="3118787"/>
              </a:xfrm>
              <a:prstGeom prst="rect">
                <a:avLst/>
              </a:prstGeom>
              <a:blipFill>
                <a:blip r:embed="rId3"/>
                <a:stretch>
                  <a:fillRect l="-2623" t="-25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D215DEA-B2A3-1BB7-2F11-BDCA92CC4166}"/>
                  </a:ext>
                </a:extLst>
              </p:cNvPr>
              <p:cNvSpPr txBox="1"/>
              <p:nvPr/>
            </p:nvSpPr>
            <p:spPr>
              <a:xfrm>
                <a:off x="6284532" y="2995930"/>
                <a:ext cx="5347465" cy="3118787"/>
              </a:xfrm>
              <a:prstGeom prst="rect">
                <a:avLst/>
              </a:prstGeom>
              <a:noFill/>
            </p:spPr>
            <p:txBody>
              <a:bodyPr wrap="square" lIns="0" tIns="0" rIns="0" bIns="0" rtlCol="0">
                <a:noAutofit/>
              </a:bodyPr>
              <a:lstStyle/>
              <a:p>
                <a:pPr algn="l"/>
                <a:r>
                  <a:rPr lang="en-AU" sz="1800" b="1" dirty="0"/>
                  <a:t>Solution:</a:t>
                </a:r>
              </a:p>
              <a:p>
                <a:pPr algn="l"/>
                <a:r>
                  <a:rPr lang="en-AU" sz="1800" dirty="0"/>
                  <a:t>Using the quadratic formula</a:t>
                </a:r>
              </a:p>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𝑄</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rad>
                            <m:radPr>
                              <m:degHide m:val="on"/>
                              <m:ctrlPr>
                                <a:rPr lang="en-AU" sz="1800" b="0" i="1" smtClean="0">
                                  <a:latin typeface="Cambria Math" panose="02040503050406030204" pitchFamily="18" charset="0"/>
                                </a:rPr>
                              </m:ctrlPr>
                            </m:radPr>
                            <m:deg/>
                            <m:e>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3</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−4</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1</m:t>
                                  </m:r>
                                </m:e>
                              </m:d>
                              <m:d>
                                <m:dPr>
                                  <m:ctrlPr>
                                    <a:rPr lang="en-AU" sz="1800" b="0" i="1" smtClean="0">
                                      <a:latin typeface="Cambria Math" panose="02040503050406030204" pitchFamily="18" charset="0"/>
                                    </a:rPr>
                                  </m:ctrlPr>
                                </m:dPr>
                                <m:e>
                                  <m:r>
                                    <a:rPr lang="en-AU" sz="1800" b="0" i="1" smtClean="0">
                                      <a:latin typeface="Cambria Math" panose="02040503050406030204" pitchFamily="18" charset="0"/>
                                    </a:rPr>
                                    <m:t>−90</m:t>
                                  </m:r>
                                </m:e>
                              </m:d>
                            </m:e>
                          </m:rad>
                        </m:num>
                        <m:den>
                          <m:r>
                            <a:rPr lang="en-AU" sz="1800" b="0" i="1" smtClean="0">
                              <a:latin typeface="Cambria Math" panose="02040503050406030204" pitchFamily="18" charset="0"/>
                            </a:rPr>
                            <m:t>2</m:t>
                          </m:r>
                        </m:den>
                      </m:f>
                    </m:oMath>
                    <m:oMath xmlns:m="http://schemas.openxmlformats.org/officeDocument/2006/math">
                      <m:r>
                        <a:rPr lang="en-AU" sz="1800" b="0" i="1" smtClean="0">
                          <a:latin typeface="Cambria Math" panose="02040503050406030204" pitchFamily="18" charset="0"/>
                        </a:rPr>
                        <m:t>𝑄</m:t>
                      </m:r>
                      <m:r>
                        <a:rPr lang="en-AU" sz="1800" b="0" i="1" smtClean="0">
                          <a:latin typeface="Cambria Math" panose="02040503050406030204" pitchFamily="18" charset="0"/>
                        </a:rPr>
                        <m:t>=8.1 </m:t>
                      </m:r>
                      <m:r>
                        <a:rPr lang="en-AU" sz="1800" b="0" i="1" smtClean="0">
                          <a:latin typeface="Cambria Math" panose="02040503050406030204" pitchFamily="18" charset="0"/>
                        </a:rPr>
                        <m:t>𝑎𝑛𝑑</m:t>
                      </m:r>
                      <m:r>
                        <a:rPr lang="en-AU" sz="1800" b="0" i="1" smtClean="0">
                          <a:latin typeface="Cambria Math" panose="02040503050406030204" pitchFamily="18" charset="0"/>
                        </a:rPr>
                        <m:t> −11.1</m:t>
                      </m:r>
                    </m:oMath>
                  </m:oMathPara>
                </a14:m>
                <a:endParaRPr lang="en-AU" sz="1800" b="0" dirty="0"/>
              </a:p>
              <a:p>
                <a:pPr algn="l"/>
                <a:r>
                  <a:rPr lang="en-AU" sz="1800" b="0" dirty="0"/>
                  <a:t>Hence </a:t>
                </a:r>
                <a:r>
                  <a:rPr lang="en-AU" sz="1800" dirty="0"/>
                  <a:t>our solutions are </a:t>
                </a:r>
              </a:p>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𝑄</m:t>
                      </m:r>
                      <m:r>
                        <a:rPr lang="en-AU" sz="1800" b="0" i="1" smtClean="0">
                          <a:latin typeface="Cambria Math" panose="02040503050406030204" pitchFamily="18" charset="0"/>
                        </a:rPr>
                        <m:t>=8.1,  </m:t>
                      </m:r>
                      <m:r>
                        <a:rPr lang="en-AU" sz="1800" b="0" i="1" smtClean="0">
                          <a:latin typeface="Cambria Math" panose="02040503050406030204" pitchFamily="18" charset="0"/>
                        </a:rPr>
                        <m:t>𝑃</m:t>
                      </m:r>
                      <m:r>
                        <a:rPr lang="en-AU" sz="1800" b="0" i="1" smtClean="0">
                          <a:latin typeface="Cambria Math" panose="02040503050406030204" pitchFamily="18" charset="0"/>
                        </a:rPr>
                        <m:t>=34.3</m:t>
                      </m:r>
                    </m:oMath>
                    <m:oMath xmlns:m="http://schemas.openxmlformats.org/officeDocument/2006/math">
                      <m:r>
                        <a:rPr lang="en-AU" sz="1800" b="0" i="1" smtClean="0">
                          <a:latin typeface="Cambria Math" panose="02040503050406030204" pitchFamily="18" charset="0"/>
                        </a:rPr>
                        <m:t>𝑄</m:t>
                      </m:r>
                      <m:r>
                        <a:rPr lang="en-AU" sz="1800" b="0" i="1" smtClean="0">
                          <a:latin typeface="Cambria Math" panose="02040503050406030204" pitchFamily="18" charset="0"/>
                        </a:rPr>
                        <m:t>=−11.1  , </m:t>
                      </m:r>
                      <m:r>
                        <a:rPr lang="en-AU" sz="1800" b="0" i="1" smtClean="0">
                          <a:latin typeface="Cambria Math" panose="02040503050406030204" pitchFamily="18" charset="0"/>
                        </a:rPr>
                        <m:t>𝑃</m:t>
                      </m:r>
                      <m:r>
                        <a:rPr lang="en-AU" sz="1800" b="0" i="1" smtClean="0">
                          <a:latin typeface="Cambria Math" panose="02040503050406030204" pitchFamily="18" charset="0"/>
                        </a:rPr>
                        <m:t>=−23.3</m:t>
                      </m:r>
                    </m:oMath>
                  </m:oMathPara>
                </a14:m>
                <a:endParaRPr lang="en-AU" sz="1800" b="0" dirty="0"/>
              </a:p>
              <a:p>
                <a:r>
                  <a:rPr lang="en-AU" sz="1800" b="0" dirty="0"/>
                  <a:t>For our context only </a:t>
                </a:r>
                <a14:m>
                  <m:oMath xmlns:m="http://schemas.openxmlformats.org/officeDocument/2006/math">
                    <m:r>
                      <a:rPr lang="en-AU" sz="1800" i="1">
                        <a:latin typeface="Cambria Math" panose="02040503050406030204" pitchFamily="18" charset="0"/>
                      </a:rPr>
                      <m:t>𝑄</m:t>
                    </m:r>
                    <m:r>
                      <a:rPr lang="en-AU" sz="1800" i="1">
                        <a:latin typeface="Cambria Math" panose="02040503050406030204" pitchFamily="18" charset="0"/>
                      </a:rPr>
                      <m:t>=8.1,  </m:t>
                    </m:r>
                    <m:r>
                      <a:rPr lang="en-AU" sz="1800" i="1">
                        <a:latin typeface="Cambria Math" panose="02040503050406030204" pitchFamily="18" charset="0"/>
                      </a:rPr>
                      <m:t>𝑃</m:t>
                    </m:r>
                    <m:r>
                      <a:rPr lang="en-AU" sz="1800" i="1">
                        <a:latin typeface="Cambria Math" panose="02040503050406030204" pitchFamily="18" charset="0"/>
                      </a:rPr>
                      <m:t>=34.3</m:t>
                    </m:r>
                  </m:oMath>
                </a14:m>
                <a:r>
                  <a:rPr lang="en-AU" sz="1800" b="0" dirty="0"/>
                  <a:t> are applicable</a:t>
                </a:r>
              </a:p>
            </p:txBody>
          </p:sp>
        </mc:Choice>
        <mc:Fallback xmlns="">
          <p:sp>
            <p:nvSpPr>
              <p:cNvPr id="8" name="TextBox 7">
                <a:extLst>
                  <a:ext uri="{FF2B5EF4-FFF2-40B4-BE49-F238E27FC236}">
                    <a16:creationId xmlns:a16="http://schemas.microsoft.com/office/drawing/2014/main" id="{AD215DEA-B2A3-1BB7-2F11-BDCA92CC4166}"/>
                  </a:ext>
                </a:extLst>
              </p:cNvPr>
              <p:cNvSpPr txBox="1">
                <a:spLocks noRot="1" noChangeAspect="1" noMove="1" noResize="1" noEditPoints="1" noAdjustHandles="1" noChangeArrowheads="1" noChangeShapeType="1" noTextEdit="1"/>
              </p:cNvSpPr>
              <p:nvPr/>
            </p:nvSpPr>
            <p:spPr>
              <a:xfrm>
                <a:off x="6284532" y="2995930"/>
                <a:ext cx="5347465" cy="3118787"/>
              </a:xfrm>
              <a:prstGeom prst="rect">
                <a:avLst/>
              </a:prstGeom>
              <a:blipFill>
                <a:blip r:embed="rId4"/>
                <a:stretch>
                  <a:fillRect l="-2737" t="-2539"/>
                </a:stretch>
              </a:blipFill>
            </p:spPr>
            <p:txBody>
              <a:bodyPr/>
              <a:lstStyle/>
              <a:p>
                <a:r>
                  <a:rPr lang="en-US">
                    <a:noFill/>
                  </a:rPr>
                  <a:t> </a:t>
                </a:r>
              </a:p>
            </p:txBody>
          </p:sp>
        </mc:Fallback>
      </mc:AlternateContent>
      <p:sp>
        <p:nvSpPr>
          <p:cNvPr id="9" name="Speech Bubble: Rectangle with Corners Rounded 8">
            <a:extLst>
              <a:ext uri="{FF2B5EF4-FFF2-40B4-BE49-F238E27FC236}">
                <a16:creationId xmlns:a16="http://schemas.microsoft.com/office/drawing/2014/main" id="{263B6EDF-34B0-E9DB-670B-74C5B2E4BE88}"/>
              </a:ext>
            </a:extLst>
          </p:cNvPr>
          <p:cNvSpPr/>
          <p:nvPr/>
        </p:nvSpPr>
        <p:spPr>
          <a:xfrm>
            <a:off x="560003" y="5737610"/>
            <a:ext cx="3871320" cy="805790"/>
          </a:xfrm>
          <a:prstGeom prst="wedgeRoundRectCallout">
            <a:avLst>
              <a:gd name="adj1" fmla="val -9394"/>
              <a:gd name="adj2" fmla="val -8578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What is the benefit of finding the discriminant?</a:t>
            </a:r>
          </a:p>
        </p:txBody>
      </p:sp>
      <p:sp>
        <p:nvSpPr>
          <p:cNvPr id="10" name="Speech Bubble: Rectangle with Corners Rounded 9">
            <a:extLst>
              <a:ext uri="{FF2B5EF4-FFF2-40B4-BE49-F238E27FC236}">
                <a16:creationId xmlns:a16="http://schemas.microsoft.com/office/drawing/2014/main" id="{AEFD0A89-16C9-C294-278D-0B211258C2F4}"/>
              </a:ext>
            </a:extLst>
          </p:cNvPr>
          <p:cNvSpPr/>
          <p:nvPr/>
        </p:nvSpPr>
        <p:spPr>
          <a:xfrm>
            <a:off x="7052677" y="5875480"/>
            <a:ext cx="3871320" cy="805790"/>
          </a:xfrm>
          <a:prstGeom prst="wedgeRoundRectCallout">
            <a:avLst>
              <a:gd name="adj1" fmla="val -9394"/>
              <a:gd name="adj2" fmla="val -8578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Why have we removed a solution?</a:t>
            </a:r>
          </a:p>
        </p:txBody>
      </p:sp>
      <p:sp>
        <p:nvSpPr>
          <p:cNvPr id="2" name="Slide Number Placeholder 1">
            <a:extLst>
              <a:ext uri="{FF2B5EF4-FFF2-40B4-BE49-F238E27FC236}">
                <a16:creationId xmlns:a16="http://schemas.microsoft.com/office/drawing/2014/main" id="{738CB302-D2A7-9816-0084-3F3D1B8320FD}"/>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0687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5586E-72E8-BDE4-06E3-57E1C7CC776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7B4BE00-A881-D587-9C33-E1871026FB55}"/>
              </a:ext>
            </a:extLst>
          </p:cNvPr>
          <p:cNvSpPr>
            <a:spLocks noGrp="1"/>
          </p:cNvSpPr>
          <p:nvPr>
            <p:ph type="title"/>
          </p:nvPr>
        </p:nvSpPr>
        <p:spPr/>
        <p:txBody>
          <a:bodyPr/>
          <a:lstStyle/>
          <a:p>
            <a:r>
              <a:rPr lang="en-AU" dirty="0"/>
              <a:t>Solve simultaneously (2)</a:t>
            </a:r>
          </a:p>
        </p:txBody>
      </p:sp>
      <p:sp>
        <p:nvSpPr>
          <p:cNvPr id="4" name="Text Placeholder 3">
            <a:extLst>
              <a:ext uri="{FF2B5EF4-FFF2-40B4-BE49-F238E27FC236}">
                <a16:creationId xmlns:a16="http://schemas.microsoft.com/office/drawing/2014/main" id="{68D59E26-71EE-D763-AF76-735E11F1F47C}"/>
              </a:ext>
            </a:extLst>
          </p:cNvPr>
          <p:cNvSpPr>
            <a:spLocks noGrp="1"/>
          </p:cNvSpPr>
          <p:nvPr>
            <p:ph type="body" sz="quarter" idx="18"/>
          </p:nvPr>
        </p:nvSpPr>
        <p:spPr/>
        <p:txBody>
          <a:bodyPr/>
          <a:lstStyle/>
          <a:p>
            <a:r>
              <a:rPr lang="en-AU" dirty="0"/>
              <a:t>Worked example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0F2971D-CF2F-CAE4-6A31-15C5E7D111BE}"/>
                  </a:ext>
                </a:extLst>
              </p:cNvPr>
              <p:cNvSpPr>
                <a:spLocks noGrp="1"/>
              </p:cNvSpPr>
              <p:nvPr>
                <p:ph type="body" sz="quarter" idx="17"/>
              </p:nvPr>
            </p:nvSpPr>
            <p:spPr>
              <a:xfrm>
                <a:off x="348000" y="1306883"/>
                <a:ext cx="11484000" cy="4807835"/>
              </a:xfrm>
            </p:spPr>
            <p:txBody>
              <a:bodyPr numCol="1"/>
              <a:lstStyle/>
              <a:p>
                <a:pPr algn="ctr"/>
                <a14:m>
                  <m:oMath xmlns:m="http://schemas.openxmlformats.org/officeDocument/2006/math">
                    <m:r>
                      <a:rPr lang="en-AU" b="0" i="1" smtClean="0">
                        <a:latin typeface="Cambria Math" panose="02040503050406030204" pitchFamily="18" charset="0"/>
                      </a:rPr>
                      <m:t>𝑦</m:t>
                    </m:r>
                    <m:r>
                      <m:rPr>
                        <m:aln/>
                      </m:rPr>
                      <a:rPr lang="en-AU" b="0" i="1" smtClean="0">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+1</m:t>
                    </m:r>
                  </m:oMath>
                </a14:m>
                <a:r>
                  <a:rPr lang="en-AU" b="0" dirty="0"/>
                  <a:t>	(1)</a:t>
                </a:r>
                <a:br>
                  <a:rPr lang="en-AU" b="0" dirty="0"/>
                </a:br>
                <a14:m>
                  <m:oMath xmlns:m="http://schemas.openxmlformats.org/officeDocument/2006/math">
                    <m:r>
                      <a:rPr lang="en-AU" b="0" i="1" smtClean="0">
                        <a:latin typeface="Cambria Math" panose="02040503050406030204" pitchFamily="18" charset="0"/>
                      </a:rPr>
                      <m:t>𝑦</m:t>
                    </m:r>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−6</m:t>
                    </m:r>
                  </m:oMath>
                </a14:m>
                <a:r>
                  <a:rPr lang="en-AU" b="0" dirty="0"/>
                  <a:t>	(2)</a:t>
                </a:r>
              </a:p>
              <a:p>
                <a:pPr algn="ctr"/>
                <a:r>
                  <a:rPr lang="en-AU" dirty="0"/>
                  <a:t>Determine the solution to this pair of simultaneous equations</a:t>
                </a:r>
              </a:p>
            </p:txBody>
          </p:sp>
        </mc:Choice>
        <mc:Fallback xmlns="">
          <p:sp>
            <p:nvSpPr>
              <p:cNvPr id="5" name="Text Placeholder 4">
                <a:extLst>
                  <a:ext uri="{FF2B5EF4-FFF2-40B4-BE49-F238E27FC236}">
                    <a16:creationId xmlns:a16="http://schemas.microsoft.com/office/drawing/2014/main" id="{C0F2971D-CF2F-CAE4-6A31-15C5E7D111BE}"/>
                  </a:ext>
                </a:extLst>
              </p:cNvPr>
              <p:cNvSpPr>
                <a:spLocks noGrp="1" noRot="1" noChangeAspect="1" noMove="1" noResize="1" noEditPoints="1" noAdjustHandles="1" noChangeArrowheads="1" noChangeShapeType="1" noTextEdit="1"/>
              </p:cNvSpPr>
              <p:nvPr>
                <p:ph type="body" sz="quarter" idx="17"/>
              </p:nvPr>
            </p:nvSpPr>
            <p:spPr>
              <a:xfrm>
                <a:off x="348000" y="1306883"/>
                <a:ext cx="11484000" cy="4807835"/>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63926BD-AB9B-923B-16E0-9E9F7ACD49B0}"/>
                  </a:ext>
                </a:extLst>
              </p:cNvPr>
              <p:cNvSpPr txBox="1"/>
              <p:nvPr/>
            </p:nvSpPr>
            <p:spPr>
              <a:xfrm>
                <a:off x="348000" y="2995931"/>
                <a:ext cx="5347465" cy="3118787"/>
              </a:xfrm>
              <a:prstGeom prst="rect">
                <a:avLst/>
              </a:prstGeom>
              <a:noFill/>
            </p:spPr>
            <p:txBody>
              <a:bodyPr wrap="square" lIns="0" tIns="0" rIns="0" bIns="0" rtlCol="0">
                <a:noAutofit/>
              </a:bodyPr>
              <a:lstStyle/>
              <a:p>
                <a:pPr algn="l"/>
                <a:r>
                  <a:rPr lang="en-AU" sz="1800" b="1" dirty="0"/>
                  <a:t>Solution:</a:t>
                </a:r>
              </a:p>
              <a:p>
                <a:pPr algn="l"/>
                <a:r>
                  <a:rPr lang="en-AU" sz="1800" dirty="0"/>
                  <a:t>Substitute (1) into (2)</a:t>
                </a:r>
              </a:p>
              <a:p>
                <a:pPr algn="l"/>
                <a:endParaRPr lang="en-AU" sz="1800" dirty="0"/>
              </a:p>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+1=</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−6</m:t>
                      </m:r>
                    </m:oMath>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−7=0</m:t>
                      </m:r>
                    </m:oMath>
                  </m:oMathPara>
                </a14:m>
                <a:endParaRPr lang="en-AU" sz="1800" b="0" dirty="0"/>
              </a:p>
              <a:p>
                <a:r>
                  <a:rPr lang="en-AU" sz="1800" dirty="0"/>
                  <a:t>Check number of solutions:</a:t>
                </a:r>
              </a:p>
              <a:p>
                <a:pP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 </m:t>
                      </m:r>
                      <m:r>
                        <m:rPr>
                          <m:aln/>
                        </m:rPr>
                        <a:rPr lang="en-AU" sz="1800" i="1">
                          <a:latin typeface="Cambria Math" panose="02040503050406030204" pitchFamily="18" charset="0"/>
                        </a:rPr>
                        <m:t>=</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b="0" i="1" smtClean="0">
                                  <a:latin typeface="Cambria Math" panose="02040503050406030204" pitchFamily="18" charset="0"/>
                                </a:rPr>
                                <m:t>−1</m:t>
                              </m:r>
                            </m:e>
                          </m:d>
                        </m:e>
                        <m:sup>
                          <m:r>
                            <a:rPr lang="en-AU" sz="1800" i="1">
                              <a:latin typeface="Cambria Math" panose="02040503050406030204" pitchFamily="18" charset="0"/>
                            </a:rPr>
                            <m:t>2</m:t>
                          </m:r>
                        </m:sup>
                      </m:sSup>
                      <m:r>
                        <a:rPr lang="en-AU" sz="1800" i="1">
                          <a:latin typeface="Cambria Math" panose="02040503050406030204" pitchFamily="18" charset="0"/>
                        </a:rPr>
                        <m:t>−4</m:t>
                      </m:r>
                      <m:d>
                        <m:dPr>
                          <m:ctrlPr>
                            <a:rPr lang="en-AU" sz="1800" i="1">
                              <a:latin typeface="Cambria Math" panose="02040503050406030204" pitchFamily="18" charset="0"/>
                            </a:rPr>
                          </m:ctrlPr>
                        </m:dPr>
                        <m:e>
                          <m:r>
                            <a:rPr lang="en-AU" sz="1800" i="1">
                              <a:latin typeface="Cambria Math" panose="02040503050406030204" pitchFamily="18" charset="0"/>
                            </a:rPr>
                            <m:t>1</m:t>
                          </m:r>
                        </m:e>
                      </m:d>
                      <m:r>
                        <a:rPr lang="en-AU" sz="1800" b="0" i="1" smtClean="0">
                          <a:latin typeface="Cambria Math" panose="02040503050406030204" pitchFamily="18" charset="0"/>
                        </a:rPr>
                        <m:t>(−7)</m:t>
                      </m:r>
                    </m:oMath>
                    <m:oMath xmlns:m="http://schemas.openxmlformats.org/officeDocument/2006/math">
                      <m:r>
                        <a:rPr lang="en-AU" sz="1800" i="1">
                          <a:latin typeface="Cambria Math" panose="02040503050406030204" pitchFamily="18" charset="0"/>
                        </a:rPr>
                        <m:t>∆</m:t>
                      </m:r>
                      <m:r>
                        <m:rPr>
                          <m:aln/>
                        </m:rPr>
                        <a:rPr lang="en-AU" sz="1800" i="1">
                          <a:latin typeface="Cambria Math" panose="02040503050406030204" pitchFamily="18" charset="0"/>
                        </a:rPr>
                        <m:t>&gt;</m:t>
                      </m:r>
                      <m:r>
                        <a:rPr lang="en-AU" sz="1800" i="1">
                          <a:latin typeface="Cambria Math" panose="02040503050406030204" pitchFamily="18" charset="0"/>
                        </a:rPr>
                        <m:t>0</m:t>
                      </m:r>
                    </m:oMath>
                  </m:oMathPara>
                </a14:m>
                <a:endParaRPr lang="en-AU" sz="1800" dirty="0"/>
              </a:p>
              <a:p>
                <a:r>
                  <a:rPr lang="en-AU" sz="1800" dirty="0"/>
                  <a:t>Hence, we have two solutions to the problem</a:t>
                </a:r>
              </a:p>
              <a:p>
                <a:pPr algn="l"/>
                <a:endParaRPr lang="en-AU" sz="1800" b="0" dirty="0"/>
              </a:p>
            </p:txBody>
          </p:sp>
        </mc:Choice>
        <mc:Fallback xmlns="">
          <p:sp>
            <p:nvSpPr>
              <p:cNvPr id="6" name="TextBox 5">
                <a:extLst>
                  <a:ext uri="{FF2B5EF4-FFF2-40B4-BE49-F238E27FC236}">
                    <a16:creationId xmlns:a16="http://schemas.microsoft.com/office/drawing/2014/main" id="{A63926BD-AB9B-923B-16E0-9E9F7ACD49B0}"/>
                  </a:ext>
                </a:extLst>
              </p:cNvPr>
              <p:cNvSpPr txBox="1">
                <a:spLocks noRot="1" noChangeAspect="1" noMove="1" noResize="1" noEditPoints="1" noAdjustHandles="1" noChangeArrowheads="1" noChangeShapeType="1" noTextEdit="1"/>
              </p:cNvSpPr>
              <p:nvPr/>
            </p:nvSpPr>
            <p:spPr>
              <a:xfrm>
                <a:off x="348000" y="2995931"/>
                <a:ext cx="5347465" cy="3118787"/>
              </a:xfrm>
              <a:prstGeom prst="rect">
                <a:avLst/>
              </a:prstGeom>
              <a:blipFill>
                <a:blip r:embed="rId3"/>
                <a:stretch>
                  <a:fillRect l="-2623" t="-25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6AB3B74-768B-740E-23CC-7A9672B81FB7}"/>
                  </a:ext>
                </a:extLst>
              </p:cNvPr>
              <p:cNvSpPr txBox="1"/>
              <p:nvPr/>
            </p:nvSpPr>
            <p:spPr>
              <a:xfrm>
                <a:off x="6284532" y="2995930"/>
                <a:ext cx="5347465" cy="3118787"/>
              </a:xfrm>
              <a:prstGeom prst="rect">
                <a:avLst/>
              </a:prstGeom>
              <a:noFill/>
            </p:spPr>
            <p:txBody>
              <a:bodyPr wrap="square" lIns="0" tIns="0" rIns="0" bIns="0" rtlCol="0">
                <a:noAutofit/>
              </a:bodyPr>
              <a:lstStyle/>
              <a:p>
                <a:pPr algn="l"/>
                <a:r>
                  <a:rPr lang="en-AU" sz="1800" b="1" dirty="0"/>
                  <a:t>Solution:</a:t>
                </a:r>
              </a:p>
              <a:p>
                <a:pPr algn="l"/>
                <a:r>
                  <a:rPr lang="en-AU" sz="1800" dirty="0"/>
                  <a:t>Using the quadratic formula</a:t>
                </a:r>
              </a:p>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rad>
                            <m:radPr>
                              <m:degHide m:val="on"/>
                              <m:ctrlPr>
                                <a:rPr lang="en-AU" sz="1800" b="0" i="1" smtClean="0">
                                  <a:latin typeface="Cambria Math" panose="02040503050406030204" pitchFamily="18" charset="0"/>
                                </a:rPr>
                              </m:ctrlPr>
                            </m:radPr>
                            <m:deg/>
                            <m:e>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(−1)</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−4</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1</m:t>
                                  </m:r>
                                </m:e>
                              </m:d>
                              <m:r>
                                <a:rPr lang="en-AU" sz="1800" b="0" i="1" smtClean="0">
                                  <a:latin typeface="Cambria Math" panose="02040503050406030204" pitchFamily="18" charset="0"/>
                                </a:rPr>
                                <m:t>(−7)</m:t>
                              </m:r>
                            </m:e>
                          </m:rad>
                        </m:num>
                        <m:den>
                          <m:r>
                            <a:rPr lang="en-AU" sz="1800" b="0" i="1" smtClean="0">
                              <a:latin typeface="Cambria Math" panose="02040503050406030204" pitchFamily="18" charset="0"/>
                            </a:rPr>
                            <m:t>2</m:t>
                          </m:r>
                        </m:den>
                      </m:f>
                    </m:oMath>
                    <m:oMath xmlns:m="http://schemas.openxmlformats.org/officeDocument/2006/math">
                      <m:r>
                        <a:rPr lang="en-AU" sz="1800" b="0" i="1" dirty="0" smtClean="0">
                          <a:latin typeface="Cambria Math" panose="02040503050406030204" pitchFamily="18" charset="0"/>
                        </a:rPr>
                        <m:t>𝑥</m:t>
                      </m:r>
                      <m:r>
                        <a:rPr lang="en-AU" sz="1800" b="0" i="0" smtClean="0">
                          <a:latin typeface="Cambria Math" panose="02040503050406030204" pitchFamily="18" charset="0"/>
                        </a:rPr>
                        <m:t>=</m:t>
                      </m:r>
                      <m:r>
                        <a:rPr lang="en-AU" sz="1800" b="0" i="1" smtClean="0">
                          <a:latin typeface="Cambria Math" panose="02040503050406030204" pitchFamily="18" charset="0"/>
                        </a:rPr>
                        <m:t>3.19 </m:t>
                      </m:r>
                      <m:r>
                        <a:rPr lang="en-AU" sz="1800" b="0" i="1" smtClean="0">
                          <a:latin typeface="Cambria Math" panose="02040503050406030204" pitchFamily="18" charset="0"/>
                        </a:rPr>
                        <m:t>𝑎𝑛𝑑</m:t>
                      </m:r>
                      <m:r>
                        <a:rPr lang="en-AU" sz="1800" b="0" i="1" smtClean="0">
                          <a:latin typeface="Cambria Math" panose="02040503050406030204" pitchFamily="18" charset="0"/>
                        </a:rPr>
                        <m:t> −2.19</m:t>
                      </m:r>
                    </m:oMath>
                  </m:oMathPara>
                </a14:m>
                <a:endParaRPr lang="en-AU" sz="1800" b="0" dirty="0"/>
              </a:p>
              <a:p>
                <a:pPr algn="l"/>
                <a:r>
                  <a:rPr lang="en-AU" sz="1800" b="0" dirty="0"/>
                  <a:t>Hence </a:t>
                </a:r>
                <a:r>
                  <a:rPr lang="en-AU" sz="1800" dirty="0"/>
                  <a:t>our solutions are </a:t>
                </a:r>
              </a:p>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=3.19,  </m:t>
                      </m:r>
                      <m:r>
                        <a:rPr lang="en-AU" sz="1800" b="0" i="1" smtClean="0">
                          <a:latin typeface="Cambria Math" panose="02040503050406030204" pitchFamily="18" charset="0"/>
                        </a:rPr>
                        <m:t>𝑦</m:t>
                      </m:r>
                      <m:r>
                        <a:rPr lang="en-AU" sz="1800" b="0" i="1" smtClean="0">
                          <a:latin typeface="Cambria Math" panose="02040503050406030204" pitchFamily="18" charset="0"/>
                        </a:rPr>
                        <m:t>=7.38</m:t>
                      </m:r>
                    </m:oMath>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=−2.19       </m:t>
                      </m:r>
                      <m:r>
                        <a:rPr lang="en-AU" sz="1800" b="0" i="1" smtClean="0">
                          <a:latin typeface="Cambria Math" panose="02040503050406030204" pitchFamily="18" charset="0"/>
                        </a:rPr>
                        <m:t>𝑦</m:t>
                      </m:r>
                      <m:r>
                        <a:rPr lang="en-AU" sz="1800" b="0" i="1" smtClean="0">
                          <a:latin typeface="Cambria Math" panose="02040503050406030204" pitchFamily="18" charset="0"/>
                        </a:rPr>
                        <m:t>=−3.38</m:t>
                      </m:r>
                    </m:oMath>
                  </m:oMathPara>
                </a14:m>
                <a:endParaRPr lang="en-AU" sz="1800" b="0" dirty="0"/>
              </a:p>
            </p:txBody>
          </p:sp>
        </mc:Choice>
        <mc:Fallback xmlns="">
          <p:sp>
            <p:nvSpPr>
              <p:cNvPr id="8" name="TextBox 7">
                <a:extLst>
                  <a:ext uri="{FF2B5EF4-FFF2-40B4-BE49-F238E27FC236}">
                    <a16:creationId xmlns:a16="http://schemas.microsoft.com/office/drawing/2014/main" id="{A6AB3B74-768B-740E-23CC-7A9672B81FB7}"/>
                  </a:ext>
                </a:extLst>
              </p:cNvPr>
              <p:cNvSpPr txBox="1">
                <a:spLocks noRot="1" noChangeAspect="1" noMove="1" noResize="1" noEditPoints="1" noAdjustHandles="1" noChangeArrowheads="1" noChangeShapeType="1" noTextEdit="1"/>
              </p:cNvSpPr>
              <p:nvPr/>
            </p:nvSpPr>
            <p:spPr>
              <a:xfrm>
                <a:off x="6284532" y="2995930"/>
                <a:ext cx="5347465" cy="3118787"/>
              </a:xfrm>
              <a:prstGeom prst="rect">
                <a:avLst/>
              </a:prstGeom>
              <a:blipFill>
                <a:blip r:embed="rId4"/>
                <a:stretch>
                  <a:fillRect l="-2737" t="-25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6C578CC0-FEFE-2570-9F95-9341BCB1062B}"/>
                  </a:ext>
                </a:extLst>
              </p:cNvPr>
              <p:cNvSpPr/>
              <p:nvPr/>
            </p:nvSpPr>
            <p:spPr>
              <a:xfrm>
                <a:off x="6051257" y="5563288"/>
                <a:ext cx="5072743" cy="1144883"/>
              </a:xfrm>
              <a:prstGeom prst="wedgeRoundRectCallout">
                <a:avLst>
                  <a:gd name="adj1" fmla="val 10236"/>
                  <a:gd name="adj2" fmla="val -7286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Why are we accepting solutions with negative </a:t>
                </a:r>
                <a14:m>
                  <m:oMath xmlns:m="http://schemas.openxmlformats.org/officeDocument/2006/math">
                    <m:r>
                      <a:rPr lang="en-AU" b="0" i="1" smtClean="0">
                        <a:latin typeface="Cambria Math" panose="02040503050406030204" pitchFamily="18" charset="0"/>
                      </a:rPr>
                      <m:t>𝑥</m:t>
                    </m:r>
                  </m:oMath>
                </a14:m>
                <a:r>
                  <a:rPr lang="en-AU" dirty="0"/>
                  <a:t> and </a:t>
                </a:r>
                <a14:m>
                  <m:oMath xmlns:m="http://schemas.openxmlformats.org/officeDocument/2006/math">
                    <m:r>
                      <a:rPr lang="en-AU" b="0" i="1" smtClean="0">
                        <a:latin typeface="Cambria Math" panose="02040503050406030204" pitchFamily="18" charset="0"/>
                      </a:rPr>
                      <m:t>𝑦</m:t>
                    </m:r>
                  </m:oMath>
                </a14:m>
                <a:r>
                  <a:rPr lang="en-AU" dirty="0"/>
                  <a:t> to this problem?</a:t>
                </a:r>
              </a:p>
            </p:txBody>
          </p:sp>
        </mc:Choice>
        <mc:Fallback xmlns="">
          <p:sp>
            <p:nvSpPr>
              <p:cNvPr id="7" name="Speech Bubble: Rectangle with Corners Rounded 6">
                <a:extLst>
                  <a:ext uri="{FF2B5EF4-FFF2-40B4-BE49-F238E27FC236}">
                    <a16:creationId xmlns:a16="http://schemas.microsoft.com/office/drawing/2014/main" id="{6C578CC0-FEFE-2570-9F95-9341BCB1062B}"/>
                  </a:ext>
                </a:extLst>
              </p:cNvPr>
              <p:cNvSpPr>
                <a:spLocks noRot="1" noChangeAspect="1" noMove="1" noResize="1" noEditPoints="1" noAdjustHandles="1" noChangeArrowheads="1" noChangeShapeType="1" noTextEdit="1"/>
              </p:cNvSpPr>
              <p:nvPr/>
            </p:nvSpPr>
            <p:spPr>
              <a:xfrm>
                <a:off x="6051257" y="5563288"/>
                <a:ext cx="5072743" cy="1144883"/>
              </a:xfrm>
              <a:prstGeom prst="wedgeRoundRectCallout">
                <a:avLst>
                  <a:gd name="adj1" fmla="val 10236"/>
                  <a:gd name="adj2" fmla="val -72866"/>
                  <a:gd name="adj3" fmla="val 16667"/>
                </a:avLst>
              </a:prstGeom>
              <a:blipFill>
                <a:blip r:embed="rId5"/>
                <a:stretch>
                  <a:fillRect b="-11638"/>
                </a:stretch>
              </a:blipFill>
            </p:spPr>
            <p:txBody>
              <a:bodyPr/>
              <a:lstStyle/>
              <a:p>
                <a:r>
                  <a:rPr lang="en-US">
                    <a:noFill/>
                  </a:rPr>
                  <a:t> </a:t>
                </a:r>
              </a:p>
            </p:txBody>
          </p:sp>
        </mc:Fallback>
      </mc:AlternateContent>
      <p:sp>
        <p:nvSpPr>
          <p:cNvPr id="11" name="Speech Bubble: Rectangle with Corners Rounded 10">
            <a:extLst>
              <a:ext uri="{FF2B5EF4-FFF2-40B4-BE49-F238E27FC236}">
                <a16:creationId xmlns:a16="http://schemas.microsoft.com/office/drawing/2014/main" id="{6339EE93-E04A-C537-A61E-FD0D5547995F}"/>
              </a:ext>
            </a:extLst>
          </p:cNvPr>
          <p:cNvSpPr/>
          <p:nvPr/>
        </p:nvSpPr>
        <p:spPr>
          <a:xfrm>
            <a:off x="7321257" y="1040764"/>
            <a:ext cx="5072743" cy="1144883"/>
          </a:xfrm>
          <a:prstGeom prst="wedgeRoundRectCallout">
            <a:avLst>
              <a:gd name="adj1" fmla="val 7281"/>
              <a:gd name="adj2" fmla="val 15168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Why was the quadratic formula used?</a:t>
            </a:r>
          </a:p>
        </p:txBody>
      </p:sp>
      <p:sp>
        <p:nvSpPr>
          <p:cNvPr id="2" name="Slide Number Placeholder 1">
            <a:extLst>
              <a:ext uri="{FF2B5EF4-FFF2-40B4-BE49-F238E27FC236}">
                <a16:creationId xmlns:a16="http://schemas.microsoft.com/office/drawing/2014/main" id="{F1F6EA2C-C87B-2A55-FE2F-257996C7F99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3540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55067-C6FA-33A5-D647-3D231A25EFD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5B42B9-2F06-62CF-C2E0-2E5BC08E537D}"/>
              </a:ext>
            </a:extLst>
          </p:cNvPr>
          <p:cNvSpPr>
            <a:spLocks noGrp="1"/>
          </p:cNvSpPr>
          <p:nvPr>
            <p:ph type="title"/>
          </p:nvPr>
        </p:nvSpPr>
        <p:spPr/>
        <p:txBody>
          <a:bodyPr/>
          <a:lstStyle/>
          <a:p>
            <a:r>
              <a:rPr lang="en-AU" dirty="0"/>
              <a:t>Solve simultaneously (3)</a:t>
            </a:r>
          </a:p>
        </p:txBody>
      </p:sp>
      <p:sp>
        <p:nvSpPr>
          <p:cNvPr id="4" name="Text Placeholder 3">
            <a:extLst>
              <a:ext uri="{FF2B5EF4-FFF2-40B4-BE49-F238E27FC236}">
                <a16:creationId xmlns:a16="http://schemas.microsoft.com/office/drawing/2014/main" id="{AE3BA5D5-2B8F-082F-E268-5731F51A6704}"/>
              </a:ext>
            </a:extLst>
          </p:cNvPr>
          <p:cNvSpPr>
            <a:spLocks noGrp="1"/>
          </p:cNvSpPr>
          <p:nvPr>
            <p:ph type="body" sz="quarter" idx="18"/>
          </p:nvPr>
        </p:nvSpPr>
        <p:spPr/>
        <p:txBody>
          <a:bodyPr/>
          <a:lstStyle/>
          <a:p>
            <a:r>
              <a:rPr lang="en-AU" dirty="0"/>
              <a:t>Your turn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6C0484C4-1B10-699E-515F-2A809DB62813}"/>
                  </a:ext>
                </a:extLst>
              </p:cNvPr>
              <p:cNvSpPr>
                <a:spLocks noGrp="1"/>
              </p:cNvSpPr>
              <p:nvPr>
                <p:ph type="body" sz="quarter" idx="17"/>
              </p:nvPr>
            </p:nvSpPr>
            <p:spPr>
              <a:xfrm>
                <a:off x="348000" y="1306883"/>
                <a:ext cx="11484000" cy="4807835"/>
              </a:xfrm>
            </p:spPr>
            <p:txBody>
              <a:bodyPr numCol="1"/>
              <a:lstStyle/>
              <a:p>
                <a:pPr algn="ctr"/>
                <a14:m>
                  <m:oMath xmlns:m="http://schemas.openxmlformats.org/officeDocument/2006/math">
                    <m:r>
                      <a:rPr lang="en-AU" b="0" i="1" smtClean="0">
                        <a:latin typeface="Cambria Math" panose="02040503050406030204" pitchFamily="18" charset="0"/>
                      </a:rPr>
                      <m:t>𝑦</m:t>
                    </m:r>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+1</m:t>
                    </m:r>
                  </m:oMath>
                </a14:m>
                <a:r>
                  <a:rPr lang="en-AU" b="0" dirty="0"/>
                  <a:t>		(1)</a:t>
                </a:r>
                <a:br>
                  <a:rPr lang="en-AU" b="0" dirty="0"/>
                </a:br>
                <a14:m>
                  <m:oMath xmlns:m="http://schemas.openxmlformats.org/officeDocument/2006/math">
                    <m:r>
                      <a:rPr lang="en-AU" b="0" i="1" smtClean="0">
                        <a:latin typeface="Cambria Math" panose="02040503050406030204" pitchFamily="18" charset="0"/>
                      </a:rPr>
                      <m:t>𝑦</m:t>
                    </m:r>
                    <m:r>
                      <m:rPr>
                        <m:aln/>
                      </m:rPr>
                      <a:rPr lang="en-AU" b="0" i="1" smtClean="0">
                        <a:latin typeface="Cambria Math" panose="02040503050406030204" pitchFamily="18" charset="0"/>
                      </a:rPr>
                      <m:t>=</m:t>
                    </m:r>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+3 </m:t>
                    </m:r>
                  </m:oMath>
                </a14:m>
                <a:r>
                  <a:rPr lang="en-AU" b="0" dirty="0"/>
                  <a:t>	(2)</a:t>
                </a:r>
              </a:p>
              <a:p>
                <a:pPr algn="ctr"/>
                <a:r>
                  <a:rPr lang="en-AU" dirty="0"/>
                  <a:t>Determine the solution to this pair of simultaneous equations</a:t>
                </a:r>
              </a:p>
            </p:txBody>
          </p:sp>
        </mc:Choice>
        <mc:Fallback xmlns="">
          <p:sp>
            <p:nvSpPr>
              <p:cNvPr id="5" name="Text Placeholder 4">
                <a:extLst>
                  <a:ext uri="{FF2B5EF4-FFF2-40B4-BE49-F238E27FC236}">
                    <a16:creationId xmlns:a16="http://schemas.microsoft.com/office/drawing/2014/main" id="{6C0484C4-1B10-699E-515F-2A809DB62813}"/>
                  </a:ext>
                </a:extLst>
              </p:cNvPr>
              <p:cNvSpPr>
                <a:spLocks noGrp="1" noRot="1" noChangeAspect="1" noMove="1" noResize="1" noEditPoints="1" noAdjustHandles="1" noChangeArrowheads="1" noChangeShapeType="1" noTextEdit="1"/>
              </p:cNvSpPr>
              <p:nvPr>
                <p:ph type="body" sz="quarter" idx="17"/>
              </p:nvPr>
            </p:nvSpPr>
            <p:spPr>
              <a:xfrm>
                <a:off x="348000" y="1306883"/>
                <a:ext cx="11484000" cy="4807835"/>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0FD6666-1DE9-846A-FC30-0B80EA4EA709}"/>
                  </a:ext>
                </a:extLst>
              </p:cNvPr>
              <p:cNvSpPr txBox="1"/>
              <p:nvPr/>
            </p:nvSpPr>
            <p:spPr>
              <a:xfrm>
                <a:off x="348000" y="2995931"/>
                <a:ext cx="5347465" cy="3118787"/>
              </a:xfrm>
              <a:prstGeom prst="rect">
                <a:avLst/>
              </a:prstGeom>
              <a:noFill/>
            </p:spPr>
            <p:txBody>
              <a:bodyPr wrap="square" lIns="0" tIns="0" rIns="0" bIns="0" rtlCol="0">
                <a:noAutofit/>
              </a:bodyPr>
              <a:lstStyle/>
              <a:p>
                <a:pPr algn="l"/>
                <a:r>
                  <a:rPr lang="en-AU" sz="1800" b="1" dirty="0"/>
                  <a:t>Solution:</a:t>
                </a:r>
              </a:p>
              <a:p>
                <a:pPr algn="l"/>
                <a:r>
                  <a:rPr lang="en-AU" sz="1800" dirty="0"/>
                  <a:t>Substitute (1) into (2)</a:t>
                </a:r>
              </a:p>
              <a:p>
                <a:pPr algn="l"/>
                <a:endParaRPr lang="en-AU" sz="1800" dirty="0"/>
              </a:p>
              <a:p>
                <a:pPr algn="l"/>
                <a14:m>
                  <m:oMathPara xmlns:m="http://schemas.openxmlformats.org/officeDocument/2006/math">
                    <m:oMathParaPr>
                      <m:jc m:val="centerGroup"/>
                    </m:oMathParaPr>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+1=2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+3</m:t>
                      </m:r>
                    </m:oMath>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+2=0</m:t>
                      </m:r>
                    </m:oMath>
                  </m:oMathPara>
                </a14:m>
                <a:endParaRPr lang="en-AU" sz="1800" b="0" dirty="0"/>
              </a:p>
              <a:p>
                <a:r>
                  <a:rPr lang="en-AU" sz="1800" dirty="0"/>
                  <a:t>Check number of solutions:</a:t>
                </a:r>
              </a:p>
              <a:p>
                <a:pP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 </m:t>
                      </m:r>
                      <m:r>
                        <m:rPr>
                          <m:aln/>
                        </m:rPr>
                        <a:rPr lang="en-AU" sz="1800" i="1">
                          <a:latin typeface="Cambria Math" panose="02040503050406030204" pitchFamily="18" charset="0"/>
                        </a:rPr>
                        <m:t>=</m:t>
                      </m:r>
                      <m:sSup>
                        <m:sSupPr>
                          <m:ctrlPr>
                            <a:rPr lang="en-AU" sz="1800" i="1">
                              <a:latin typeface="Cambria Math" panose="02040503050406030204" pitchFamily="18" charset="0"/>
                            </a:rPr>
                          </m:ctrlPr>
                        </m:sSupPr>
                        <m:e>
                          <m:d>
                            <m:dPr>
                              <m:ctrlPr>
                                <a:rPr lang="en-AU" sz="1800" i="1" smtClean="0">
                                  <a:latin typeface="Cambria Math" panose="02040503050406030204" pitchFamily="18" charset="0"/>
                                </a:rPr>
                              </m:ctrlPr>
                            </m:dPr>
                            <m:e>
                              <m:r>
                                <a:rPr lang="en-AU" sz="1800" b="0" i="1" smtClean="0">
                                  <a:latin typeface="Cambria Math" panose="02040503050406030204" pitchFamily="18" charset="0"/>
                                </a:rPr>
                                <m:t>−3</m:t>
                              </m:r>
                            </m:e>
                          </m:d>
                        </m:e>
                        <m:sup>
                          <m:r>
                            <a:rPr lang="en-AU" sz="1800" i="1">
                              <a:latin typeface="Cambria Math" panose="02040503050406030204" pitchFamily="18" charset="0"/>
                            </a:rPr>
                            <m:t>2</m:t>
                          </m:r>
                        </m:sup>
                      </m:sSup>
                      <m:r>
                        <a:rPr lang="en-AU" sz="1800" i="1">
                          <a:latin typeface="Cambria Math" panose="02040503050406030204" pitchFamily="18" charset="0"/>
                        </a:rPr>
                        <m:t>−4</m:t>
                      </m:r>
                      <m:d>
                        <m:dPr>
                          <m:ctrlPr>
                            <a:rPr lang="en-AU" sz="1800" i="1">
                              <a:latin typeface="Cambria Math" panose="02040503050406030204" pitchFamily="18" charset="0"/>
                            </a:rPr>
                          </m:ctrlPr>
                        </m:dPr>
                        <m:e>
                          <m:r>
                            <a:rPr lang="en-AU" sz="1800" i="1">
                              <a:latin typeface="Cambria Math" panose="02040503050406030204" pitchFamily="18" charset="0"/>
                            </a:rPr>
                            <m:t>1</m:t>
                          </m:r>
                        </m:e>
                      </m:d>
                      <m:r>
                        <a:rPr lang="en-AU" sz="1800" b="0" i="1" smtClean="0">
                          <a:latin typeface="Cambria Math" panose="02040503050406030204" pitchFamily="18" charset="0"/>
                        </a:rPr>
                        <m:t>(2)</m:t>
                      </m:r>
                    </m:oMath>
                    <m:oMath xmlns:m="http://schemas.openxmlformats.org/officeDocument/2006/math">
                      <m:r>
                        <a:rPr lang="en-AU" sz="1800" i="1">
                          <a:latin typeface="Cambria Math" panose="02040503050406030204" pitchFamily="18" charset="0"/>
                        </a:rPr>
                        <m:t>∆</m:t>
                      </m:r>
                      <m:r>
                        <m:rPr>
                          <m:aln/>
                        </m:rPr>
                        <a:rPr lang="en-AU" sz="1800" i="1">
                          <a:latin typeface="Cambria Math" panose="02040503050406030204" pitchFamily="18" charset="0"/>
                        </a:rPr>
                        <m:t>&gt;</m:t>
                      </m:r>
                      <m:r>
                        <a:rPr lang="en-AU" sz="1800" i="1">
                          <a:latin typeface="Cambria Math" panose="02040503050406030204" pitchFamily="18" charset="0"/>
                        </a:rPr>
                        <m:t>0</m:t>
                      </m:r>
                    </m:oMath>
                  </m:oMathPara>
                </a14:m>
                <a:endParaRPr lang="en-AU" sz="1800" dirty="0"/>
              </a:p>
              <a:p>
                <a:r>
                  <a:rPr lang="en-AU" sz="1800" dirty="0"/>
                  <a:t>Hence, we have two solutions to the problem</a:t>
                </a:r>
              </a:p>
              <a:p>
                <a:pPr algn="l"/>
                <a:endParaRPr lang="en-AU" sz="1800" b="0" dirty="0"/>
              </a:p>
            </p:txBody>
          </p:sp>
        </mc:Choice>
        <mc:Fallback xmlns="">
          <p:sp>
            <p:nvSpPr>
              <p:cNvPr id="6" name="TextBox 5">
                <a:extLst>
                  <a:ext uri="{FF2B5EF4-FFF2-40B4-BE49-F238E27FC236}">
                    <a16:creationId xmlns:a16="http://schemas.microsoft.com/office/drawing/2014/main" id="{E0FD6666-1DE9-846A-FC30-0B80EA4EA709}"/>
                  </a:ext>
                </a:extLst>
              </p:cNvPr>
              <p:cNvSpPr txBox="1">
                <a:spLocks noRot="1" noChangeAspect="1" noMove="1" noResize="1" noEditPoints="1" noAdjustHandles="1" noChangeArrowheads="1" noChangeShapeType="1" noTextEdit="1"/>
              </p:cNvSpPr>
              <p:nvPr/>
            </p:nvSpPr>
            <p:spPr>
              <a:xfrm>
                <a:off x="348000" y="2995931"/>
                <a:ext cx="5347465" cy="3118787"/>
              </a:xfrm>
              <a:prstGeom prst="rect">
                <a:avLst/>
              </a:prstGeom>
              <a:blipFill>
                <a:blip r:embed="rId3"/>
                <a:stretch>
                  <a:fillRect l="-2623" t="-25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8D8079D-BBD2-1D25-A7B9-ED8966B97DB9}"/>
                  </a:ext>
                </a:extLst>
              </p:cNvPr>
              <p:cNvSpPr txBox="1"/>
              <p:nvPr/>
            </p:nvSpPr>
            <p:spPr>
              <a:xfrm>
                <a:off x="6284532" y="2995930"/>
                <a:ext cx="5347465" cy="3118787"/>
              </a:xfrm>
              <a:prstGeom prst="rect">
                <a:avLst/>
              </a:prstGeom>
              <a:noFill/>
            </p:spPr>
            <p:txBody>
              <a:bodyPr wrap="square" lIns="0" tIns="0" rIns="0" bIns="0" rtlCol="0">
                <a:noAutofit/>
              </a:bodyPr>
              <a:lstStyle/>
              <a:p>
                <a:pPr algn="l"/>
                <a:r>
                  <a:rPr lang="en-AU" sz="1800" b="1" dirty="0"/>
                  <a:t>Solution:</a:t>
                </a:r>
              </a:p>
              <a:p>
                <a:pPr algn="l"/>
                <a:r>
                  <a:rPr lang="en-AU" sz="1800" dirty="0"/>
                  <a:t>Factorising</a:t>
                </a:r>
              </a:p>
              <a:p>
                <a:pPr algn="l"/>
                <a14:m>
                  <m:oMathPara xmlns:m="http://schemas.openxmlformats.org/officeDocument/2006/math">
                    <m:oMathParaPr>
                      <m:jc m:val="centerGroup"/>
                    </m:oMathParaPr>
                    <m:oMath xmlns:m="http://schemas.openxmlformats.org/officeDocument/2006/math">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−2</m:t>
                          </m:r>
                        </m:e>
                      </m:d>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−1</m:t>
                          </m:r>
                        </m:e>
                      </m:d>
                      <m:r>
                        <a:rPr lang="en-AU" sz="1800" b="0" i="1" smtClean="0">
                          <a:latin typeface="Cambria Math" panose="02040503050406030204" pitchFamily="18" charset="0"/>
                        </a:rPr>
                        <m:t>=0</m:t>
                      </m:r>
                    </m:oMath>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=2 </m:t>
                      </m:r>
                      <m:r>
                        <a:rPr lang="en-AU" sz="1800" b="0" i="1" smtClean="0">
                          <a:latin typeface="Cambria Math" panose="02040503050406030204" pitchFamily="18" charset="0"/>
                        </a:rPr>
                        <m:t>𝑎𝑛𝑑</m:t>
                      </m:r>
                      <m:r>
                        <a:rPr lang="en-AU" sz="1800" b="0" i="1" smtClean="0">
                          <a:latin typeface="Cambria Math" panose="02040503050406030204" pitchFamily="18" charset="0"/>
                        </a:rPr>
                        <m:t> 1</m:t>
                      </m:r>
                    </m:oMath>
                  </m:oMathPara>
                </a14:m>
                <a:endParaRPr lang="en-AU" sz="1800" b="0" dirty="0"/>
              </a:p>
              <a:p>
                <a:pPr algn="l"/>
                <a:r>
                  <a:rPr lang="en-AU" sz="1800" b="0" dirty="0"/>
                  <a:t>Hence our solutions are:</a:t>
                </a:r>
              </a:p>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=2, </m:t>
                      </m:r>
                      <m:r>
                        <a:rPr lang="en-AU" sz="1800" b="0" i="1" smtClean="0">
                          <a:latin typeface="Cambria Math" panose="02040503050406030204" pitchFamily="18" charset="0"/>
                        </a:rPr>
                        <m:t>𝑦</m:t>
                      </m:r>
                      <m:r>
                        <a:rPr lang="en-AU" sz="1800" b="0" i="1" smtClean="0">
                          <a:latin typeface="Cambria Math" panose="02040503050406030204" pitchFamily="18" charset="0"/>
                        </a:rPr>
                        <m:t>=9</m:t>
                      </m:r>
                    </m:oMath>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=1, </m:t>
                      </m:r>
                      <m:r>
                        <a:rPr lang="en-AU" sz="1800" b="0" i="1" smtClean="0">
                          <a:latin typeface="Cambria Math" panose="02040503050406030204" pitchFamily="18" charset="0"/>
                        </a:rPr>
                        <m:t>𝑦</m:t>
                      </m:r>
                      <m:r>
                        <a:rPr lang="en-AU" sz="1800" b="0" i="1" smtClean="0">
                          <a:latin typeface="Cambria Math" panose="02040503050406030204" pitchFamily="18" charset="0"/>
                        </a:rPr>
                        <m:t>=4</m:t>
                      </m:r>
                    </m:oMath>
                  </m:oMathPara>
                </a14:m>
                <a:endParaRPr lang="en-AU" sz="1800" b="0" dirty="0"/>
              </a:p>
              <a:p>
                <a:pPr algn="l"/>
                <a:endParaRPr lang="en-AU" sz="1800" b="0" dirty="0"/>
              </a:p>
            </p:txBody>
          </p:sp>
        </mc:Choice>
        <mc:Fallback xmlns="">
          <p:sp>
            <p:nvSpPr>
              <p:cNvPr id="8" name="TextBox 7">
                <a:extLst>
                  <a:ext uri="{FF2B5EF4-FFF2-40B4-BE49-F238E27FC236}">
                    <a16:creationId xmlns:a16="http://schemas.microsoft.com/office/drawing/2014/main" id="{68D8079D-BBD2-1D25-A7B9-ED8966B97DB9}"/>
                  </a:ext>
                </a:extLst>
              </p:cNvPr>
              <p:cNvSpPr txBox="1">
                <a:spLocks noRot="1" noChangeAspect="1" noMove="1" noResize="1" noEditPoints="1" noAdjustHandles="1" noChangeArrowheads="1" noChangeShapeType="1" noTextEdit="1"/>
              </p:cNvSpPr>
              <p:nvPr/>
            </p:nvSpPr>
            <p:spPr>
              <a:xfrm>
                <a:off x="6284532" y="2995930"/>
                <a:ext cx="5347465" cy="3118787"/>
              </a:xfrm>
              <a:prstGeom prst="rect">
                <a:avLst/>
              </a:prstGeom>
              <a:blipFill>
                <a:blip r:embed="rId4"/>
                <a:stretch>
                  <a:fillRect l="-2737" t="-2539"/>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85D915F1-D9DF-23BF-D7ED-E7D933ADD0E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93302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80508-E97A-F020-0C4D-4C66F8E22E5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47278E3-1794-4FAB-782A-CD86A81DC8A4}"/>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350485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DC7DB0-977F-CB8C-B2AD-817E13BD088B}"/>
              </a:ext>
            </a:extLst>
          </p:cNvPr>
          <p:cNvSpPr>
            <a:spLocks noGrp="1"/>
          </p:cNvSpPr>
          <p:nvPr>
            <p:ph type="title"/>
          </p:nvPr>
        </p:nvSpPr>
        <p:spPr/>
        <p:txBody>
          <a:bodyPr/>
          <a:lstStyle/>
          <a:p>
            <a:r>
              <a:rPr lang="en-US" dirty="0"/>
              <a:t>Approaching questions</a:t>
            </a:r>
          </a:p>
        </p:txBody>
      </p:sp>
      <p:pic>
        <p:nvPicPr>
          <p:cNvPr id="4" name="Picture 3" descr="A diagram explaining how to approach questions in mathematics. ">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0B493-7371-6CB2-76CB-5C197B53938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C23A79-E70B-602E-0565-04FD5EDFEB92}"/>
              </a:ext>
            </a:extLst>
          </p:cNvPr>
          <p:cNvSpPr>
            <a:spLocks noGrp="1"/>
          </p:cNvSpPr>
          <p:nvPr>
            <p:ph type="title"/>
          </p:nvPr>
        </p:nvSpPr>
        <p:spPr/>
        <p:txBody>
          <a:bodyPr/>
          <a:lstStyle/>
          <a:p>
            <a:r>
              <a:rPr lang="en-AU" dirty="0">
                <a:latin typeface="+mj-lt"/>
              </a:rPr>
              <a:t>Marking criteria (1)</a:t>
            </a:r>
          </a:p>
        </p:txBody>
      </p:sp>
      <p:graphicFrame>
        <p:nvGraphicFramePr>
          <p:cNvPr id="2" name="Table 1" descr="A 3 mark marking criteria">
            <a:extLst>
              <a:ext uri="{FF2B5EF4-FFF2-40B4-BE49-F238E27FC236}">
                <a16:creationId xmlns:a16="http://schemas.microsoft.com/office/drawing/2014/main" id="{5D3E9D67-2A5A-C7CC-C7D7-0B07EC9984B9}"/>
              </a:ext>
            </a:extLst>
          </p:cNvPr>
          <p:cNvGraphicFramePr>
            <a:graphicFrameLocks noGrp="1"/>
          </p:cNvGraphicFramePr>
          <p:nvPr>
            <p:extLst>
              <p:ext uri="{D42A27DB-BD31-4B8C-83A1-F6EECF244321}">
                <p14:modId xmlns:p14="http://schemas.microsoft.com/office/powerpoint/2010/main" val="1201271575"/>
              </p:ext>
            </p:extLst>
          </p:nvPr>
        </p:nvGraphicFramePr>
        <p:xfrm>
          <a:off x="360000" y="1758606"/>
          <a:ext cx="11483998" cy="3904388"/>
        </p:xfrm>
        <a:graphic>
          <a:graphicData uri="http://schemas.openxmlformats.org/drawingml/2006/table">
            <a:tbl>
              <a:tblPr firstRow="1" bandRow="1">
                <a:tableStyleId>{5A111915-BE36-4E01-A7E5-04B1672EAD32}</a:tableStyleId>
              </a:tblPr>
              <a:tblGrid>
                <a:gridCol w="9529958">
                  <a:extLst>
                    <a:ext uri="{9D8B030D-6E8A-4147-A177-3AD203B41FA5}">
                      <a16:colId xmlns:a16="http://schemas.microsoft.com/office/drawing/2014/main" val="4152790171"/>
                    </a:ext>
                  </a:extLst>
                </a:gridCol>
                <a:gridCol w="1954040">
                  <a:extLst>
                    <a:ext uri="{9D8B030D-6E8A-4147-A177-3AD203B41FA5}">
                      <a16:colId xmlns:a16="http://schemas.microsoft.com/office/drawing/2014/main" val="60841656"/>
                    </a:ext>
                  </a:extLst>
                </a:gridCol>
              </a:tblGrid>
              <a:tr h="976097">
                <a:tc>
                  <a:txBody>
                    <a:bodyPr/>
                    <a:lstStyle/>
                    <a:p>
                      <a:pPr algn="l"/>
                      <a:r>
                        <a:rPr lang="en-AU" sz="1800" dirty="0"/>
                        <a:t>Criteria</a:t>
                      </a:r>
                    </a:p>
                  </a:txBody>
                  <a:tcPr anchor="ctr"/>
                </a:tc>
                <a:tc>
                  <a:txBody>
                    <a:bodyPr/>
                    <a:lstStyle/>
                    <a:p>
                      <a:pPr algn="ctr"/>
                      <a:r>
                        <a:rPr lang="en-AU" sz="1800" dirty="0"/>
                        <a:t>Marks</a:t>
                      </a:r>
                    </a:p>
                  </a:txBody>
                  <a:tcPr anchor="ctr"/>
                </a:tc>
                <a:extLst>
                  <a:ext uri="{0D108BD9-81ED-4DB2-BD59-A6C34878D82A}">
                    <a16:rowId xmlns:a16="http://schemas.microsoft.com/office/drawing/2014/main" val="528511565"/>
                  </a:ext>
                </a:extLst>
              </a:tr>
              <a:tr h="976097">
                <a:tc>
                  <a:txBody>
                    <a:bodyPr/>
                    <a:lstStyle/>
                    <a:p>
                      <a:r>
                        <a:rPr lang="en-AU" dirty="0"/>
                        <a:t>Approximate point of intersection indicated and labelled </a:t>
                      </a:r>
                    </a:p>
                  </a:txBody>
                  <a:tcPr anchor="ctr"/>
                </a:tc>
                <a:tc>
                  <a:txBody>
                    <a:bodyPr/>
                    <a:lstStyle/>
                    <a:p>
                      <a:pPr algn="ctr"/>
                      <a:r>
                        <a:rPr lang="en-AU" dirty="0"/>
                        <a:t>3</a:t>
                      </a:r>
                    </a:p>
                  </a:txBody>
                  <a:tcPr anchor="ctr"/>
                </a:tc>
                <a:extLst>
                  <a:ext uri="{0D108BD9-81ED-4DB2-BD59-A6C34878D82A}">
                    <a16:rowId xmlns:a16="http://schemas.microsoft.com/office/drawing/2014/main" val="831274230"/>
                  </a:ext>
                </a:extLst>
              </a:tr>
              <a:tr h="976097">
                <a:tc>
                  <a:txBody>
                    <a:bodyPr/>
                    <a:lstStyle/>
                    <a:p>
                      <a:r>
                        <a:rPr lang="en-AU" dirty="0"/>
                        <a:t>Correct sketch for Jet B: Straight line</a:t>
                      </a:r>
                    </a:p>
                  </a:txBody>
                  <a:tcPr anchor="ctr"/>
                </a:tc>
                <a:tc>
                  <a:txBody>
                    <a:bodyPr/>
                    <a:lstStyle/>
                    <a:p>
                      <a:pPr algn="ctr"/>
                      <a:r>
                        <a:rPr lang="en-AU" dirty="0"/>
                        <a:t>2</a:t>
                      </a:r>
                    </a:p>
                  </a:txBody>
                  <a:tcPr anchor="ctr"/>
                </a:tc>
                <a:extLst>
                  <a:ext uri="{0D108BD9-81ED-4DB2-BD59-A6C34878D82A}">
                    <a16:rowId xmlns:a16="http://schemas.microsoft.com/office/drawing/2014/main" val="2137972071"/>
                  </a:ext>
                </a:extLst>
              </a:tr>
              <a:tr h="976097">
                <a:tc>
                  <a:txBody>
                    <a:bodyPr/>
                    <a:lstStyle/>
                    <a:p>
                      <a:r>
                        <a:rPr lang="en-AU" dirty="0"/>
                        <a:t>Correct sketch for Jet A: Parabola</a:t>
                      </a:r>
                    </a:p>
                  </a:txBody>
                  <a:tcPr anchor="ctr"/>
                </a:tc>
                <a:tc>
                  <a:txBody>
                    <a:bodyPr/>
                    <a:lstStyle/>
                    <a:p>
                      <a:pPr algn="ctr"/>
                      <a:r>
                        <a:rPr lang="en-AU" dirty="0"/>
                        <a:t>1</a:t>
                      </a:r>
                    </a:p>
                  </a:txBody>
                  <a:tcPr anchor="ctr"/>
                </a:tc>
                <a:extLst>
                  <a:ext uri="{0D108BD9-81ED-4DB2-BD59-A6C34878D82A}">
                    <a16:rowId xmlns:a16="http://schemas.microsoft.com/office/drawing/2014/main" val="2895585035"/>
                  </a:ext>
                </a:extLst>
              </a:tr>
            </a:tbl>
          </a:graphicData>
        </a:graphic>
      </p:graphicFrame>
      <p:sp>
        <p:nvSpPr>
          <p:cNvPr id="3" name="Slide Number Placeholder 2">
            <a:extLst>
              <a:ext uri="{FF2B5EF4-FFF2-40B4-BE49-F238E27FC236}">
                <a16:creationId xmlns:a16="http://schemas.microsoft.com/office/drawing/2014/main" id="{3520A829-0497-89F3-92EE-35E8CBB543E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215794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2566F-55C4-EDB8-2D2F-C0C53B9D8C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8E42C4-D583-F58E-CAB6-186DB38B8EAD}"/>
              </a:ext>
            </a:extLst>
          </p:cNvPr>
          <p:cNvSpPr>
            <a:spLocks noGrp="1"/>
          </p:cNvSpPr>
          <p:nvPr>
            <p:ph type="title"/>
          </p:nvPr>
        </p:nvSpPr>
        <p:spPr/>
        <p:txBody>
          <a:bodyPr/>
          <a:lstStyle/>
          <a:p>
            <a:r>
              <a:rPr lang="en-AU" dirty="0"/>
              <a:t>Marking criteria (2)</a:t>
            </a:r>
            <a:endParaRPr lang="en-AU" dirty="0">
              <a:latin typeface="+mj-lt"/>
            </a:endParaRPr>
          </a:p>
        </p:txBody>
      </p:sp>
      <mc:AlternateContent xmlns:mc="http://schemas.openxmlformats.org/markup-compatibility/2006" xmlns:a14="http://schemas.microsoft.com/office/drawing/2010/main">
        <mc:Choice Requires="a14">
          <p:graphicFrame>
            <p:nvGraphicFramePr>
              <p:cNvPr id="7" name="Table 6" descr="A 4 mark marking criteria">
                <a:extLst>
                  <a:ext uri="{FF2B5EF4-FFF2-40B4-BE49-F238E27FC236}">
                    <a16:creationId xmlns:a16="http://schemas.microsoft.com/office/drawing/2014/main" id="{B9FBEBD5-204B-6F87-2000-43C9922BF24E}"/>
                  </a:ext>
                </a:extLst>
              </p:cNvPr>
              <p:cNvGraphicFramePr>
                <a:graphicFrameLocks noGrp="1"/>
              </p:cNvGraphicFramePr>
              <p:nvPr>
                <p:extLst>
                  <p:ext uri="{D42A27DB-BD31-4B8C-83A1-F6EECF244321}">
                    <p14:modId xmlns:p14="http://schemas.microsoft.com/office/powerpoint/2010/main" val="281935796"/>
                  </p:ext>
                </p:extLst>
              </p:nvPr>
            </p:nvGraphicFramePr>
            <p:xfrm>
              <a:off x="360000" y="1485759"/>
              <a:ext cx="11483998" cy="4880485"/>
            </p:xfrm>
            <a:graphic>
              <a:graphicData uri="http://schemas.openxmlformats.org/drawingml/2006/table">
                <a:tbl>
                  <a:tblPr firstRow="1" bandRow="1">
                    <a:tableStyleId>{5A111915-BE36-4E01-A7E5-04B1672EAD32}</a:tableStyleId>
                  </a:tblPr>
                  <a:tblGrid>
                    <a:gridCol w="9529958">
                      <a:extLst>
                        <a:ext uri="{9D8B030D-6E8A-4147-A177-3AD203B41FA5}">
                          <a16:colId xmlns:a16="http://schemas.microsoft.com/office/drawing/2014/main" val="4152790171"/>
                        </a:ext>
                      </a:extLst>
                    </a:gridCol>
                    <a:gridCol w="1954040">
                      <a:extLst>
                        <a:ext uri="{9D8B030D-6E8A-4147-A177-3AD203B41FA5}">
                          <a16:colId xmlns:a16="http://schemas.microsoft.com/office/drawing/2014/main" val="60841656"/>
                        </a:ext>
                      </a:extLst>
                    </a:gridCol>
                  </a:tblGrid>
                  <a:tr h="976097">
                    <a:tc>
                      <a:txBody>
                        <a:bodyPr/>
                        <a:lstStyle/>
                        <a:p>
                          <a:pPr algn="l"/>
                          <a:r>
                            <a:rPr lang="en-AU" sz="1800" dirty="0"/>
                            <a:t>Criteria</a:t>
                          </a:r>
                        </a:p>
                      </a:txBody>
                      <a:tcPr anchor="ctr"/>
                    </a:tc>
                    <a:tc>
                      <a:txBody>
                        <a:bodyPr/>
                        <a:lstStyle/>
                        <a:p>
                          <a:pPr algn="ctr"/>
                          <a:r>
                            <a:rPr lang="en-AU" sz="1800" dirty="0"/>
                            <a:t>Marks</a:t>
                          </a:r>
                        </a:p>
                      </a:txBody>
                      <a:tcPr anchor="ctr"/>
                    </a:tc>
                    <a:extLst>
                      <a:ext uri="{0D108BD9-81ED-4DB2-BD59-A6C34878D82A}">
                        <a16:rowId xmlns:a16="http://schemas.microsoft.com/office/drawing/2014/main" val="528511565"/>
                      </a:ext>
                    </a:extLst>
                  </a:tr>
                  <a:tr h="976097">
                    <a:tc>
                      <a:txBody>
                        <a:bodyPr/>
                        <a:lstStyle/>
                        <a:p>
                          <a:r>
                            <a:rPr lang="en-AU" dirty="0"/>
                            <a:t>Determines corresponding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 </m:t>
                              </m:r>
                            </m:oMath>
                          </a14:m>
                          <a:r>
                            <a:rPr lang="en-AU" dirty="0"/>
                            <a:t>coordinate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 5.72</m:t>
                              </m:r>
                            </m:oMath>
                          </a14:m>
                          <a:endParaRPr lang="en-AU" dirty="0"/>
                        </a:p>
                      </a:txBody>
                      <a:tcPr/>
                    </a:tc>
                    <a:tc>
                      <a:txBody>
                        <a:bodyPr/>
                        <a:lstStyle/>
                        <a:p>
                          <a:pPr algn="ctr"/>
                          <a:r>
                            <a:rPr lang="en-AU" dirty="0"/>
                            <a:t>4</a:t>
                          </a:r>
                        </a:p>
                      </a:txBody>
                      <a:tcPr/>
                    </a:tc>
                    <a:extLst>
                      <a:ext uri="{0D108BD9-81ED-4DB2-BD59-A6C34878D82A}">
                        <a16:rowId xmlns:a16="http://schemas.microsoft.com/office/drawing/2014/main" val="831274230"/>
                      </a:ext>
                    </a:extLst>
                  </a:tr>
                  <a:tr h="976097">
                    <a:tc>
                      <a:txBody>
                        <a:bodyPr/>
                        <a:lstStyle/>
                        <a:p>
                          <a:r>
                            <a:rPr lang="en-AU" dirty="0"/>
                            <a:t>Solves quadratic correctly (using formula or otherwise) and selects positive solution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=3.8</m:t>
                              </m:r>
                            </m:oMath>
                          </a14:m>
                          <a:endParaRPr lang="en-AU" dirty="0"/>
                        </a:p>
                      </a:txBody>
                      <a:tcPr/>
                    </a:tc>
                    <a:tc>
                      <a:txBody>
                        <a:bodyPr/>
                        <a:lstStyle/>
                        <a:p>
                          <a:pPr algn="ctr"/>
                          <a:r>
                            <a:rPr lang="en-AU" dirty="0"/>
                            <a:t>3</a:t>
                          </a:r>
                        </a:p>
                      </a:txBody>
                      <a:tcPr/>
                    </a:tc>
                    <a:extLst>
                      <a:ext uri="{0D108BD9-81ED-4DB2-BD59-A6C34878D82A}">
                        <a16:rowId xmlns:a16="http://schemas.microsoft.com/office/drawing/2014/main" val="2137972071"/>
                      </a:ext>
                    </a:extLst>
                  </a:tr>
                  <a:tr h="976097">
                    <a:tc>
                      <a:txBody>
                        <a:bodyPr/>
                        <a:lstStyle/>
                        <a:p>
                          <a:r>
                            <a:rPr lang="en-AU" dirty="0"/>
                            <a:t>Rearrange to a quadratic</a:t>
                          </a:r>
                        </a:p>
                      </a:txBody>
                      <a:tcPr/>
                    </a:tc>
                    <a:tc>
                      <a:txBody>
                        <a:bodyPr/>
                        <a:lstStyle/>
                        <a:p>
                          <a:pPr algn="ctr"/>
                          <a:r>
                            <a:rPr lang="en-AU" dirty="0"/>
                            <a:t>2</a:t>
                          </a:r>
                        </a:p>
                      </a:txBody>
                      <a:tcPr/>
                    </a:tc>
                    <a:extLst>
                      <a:ext uri="{0D108BD9-81ED-4DB2-BD59-A6C34878D82A}">
                        <a16:rowId xmlns:a16="http://schemas.microsoft.com/office/drawing/2014/main" val="2895585035"/>
                      </a:ext>
                    </a:extLst>
                  </a:tr>
                  <a:tr h="976097">
                    <a:tc>
                      <a:txBody>
                        <a:bodyPr/>
                        <a:lstStyle/>
                        <a:p>
                          <a:r>
                            <a:rPr lang="en-AU" dirty="0"/>
                            <a:t>Sets equations equal </a:t>
                          </a:r>
                          <a14:m>
                            <m:oMath xmlns:m="http://schemas.openxmlformats.org/officeDocument/2006/math">
                              <m:r>
                                <a:rPr lang="en-AU" b="0" i="1" smtClean="0">
                                  <a:latin typeface="Cambria Math" panose="02040503050406030204" pitchFamily="18" charset="0"/>
                                </a:rPr>
                                <m:t>0.2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+1=1.5</m:t>
                              </m:r>
                              <m:r>
                                <a:rPr lang="en-AU" b="0" i="1" smtClean="0">
                                  <a:latin typeface="Cambria Math" panose="02040503050406030204" pitchFamily="18" charset="0"/>
                                </a:rPr>
                                <m:t>𝑥</m:t>
                              </m:r>
                            </m:oMath>
                          </a14:m>
                          <a:endParaRPr lang="en-AU" dirty="0"/>
                        </a:p>
                      </a:txBody>
                      <a:tcPr/>
                    </a:tc>
                    <a:tc>
                      <a:txBody>
                        <a:bodyPr/>
                        <a:lstStyle/>
                        <a:p>
                          <a:pPr algn="ctr"/>
                          <a:r>
                            <a:rPr lang="en-AU" dirty="0"/>
                            <a:t>1</a:t>
                          </a:r>
                        </a:p>
                      </a:txBody>
                      <a:tcPr/>
                    </a:tc>
                    <a:extLst>
                      <a:ext uri="{0D108BD9-81ED-4DB2-BD59-A6C34878D82A}">
                        <a16:rowId xmlns:a16="http://schemas.microsoft.com/office/drawing/2014/main" val="1822399982"/>
                      </a:ext>
                    </a:extLst>
                  </a:tr>
                </a:tbl>
              </a:graphicData>
            </a:graphic>
          </p:graphicFrame>
        </mc:Choice>
        <mc:Fallback xmlns="">
          <p:graphicFrame>
            <p:nvGraphicFramePr>
              <p:cNvPr id="7" name="Table 6" descr="A 4 mark marking criteria">
                <a:extLst>
                  <a:ext uri="{FF2B5EF4-FFF2-40B4-BE49-F238E27FC236}">
                    <a16:creationId xmlns:a16="http://schemas.microsoft.com/office/drawing/2014/main" id="{B9FBEBD5-204B-6F87-2000-43C9922BF24E}"/>
                  </a:ext>
                </a:extLst>
              </p:cNvPr>
              <p:cNvGraphicFramePr>
                <a:graphicFrameLocks noGrp="1"/>
              </p:cNvGraphicFramePr>
              <p:nvPr>
                <p:extLst>
                  <p:ext uri="{D42A27DB-BD31-4B8C-83A1-F6EECF244321}">
                    <p14:modId xmlns:p14="http://schemas.microsoft.com/office/powerpoint/2010/main" val="281935796"/>
                  </p:ext>
                </p:extLst>
              </p:nvPr>
            </p:nvGraphicFramePr>
            <p:xfrm>
              <a:off x="360000" y="1485759"/>
              <a:ext cx="11483998" cy="4880485"/>
            </p:xfrm>
            <a:graphic>
              <a:graphicData uri="http://schemas.openxmlformats.org/drawingml/2006/table">
                <a:tbl>
                  <a:tblPr firstRow="1" bandRow="1">
                    <a:tableStyleId>{5A111915-BE36-4E01-A7E5-04B1672EAD32}</a:tableStyleId>
                  </a:tblPr>
                  <a:tblGrid>
                    <a:gridCol w="9529958">
                      <a:extLst>
                        <a:ext uri="{9D8B030D-6E8A-4147-A177-3AD203B41FA5}">
                          <a16:colId xmlns:a16="http://schemas.microsoft.com/office/drawing/2014/main" val="4152790171"/>
                        </a:ext>
                      </a:extLst>
                    </a:gridCol>
                    <a:gridCol w="1954040">
                      <a:extLst>
                        <a:ext uri="{9D8B030D-6E8A-4147-A177-3AD203B41FA5}">
                          <a16:colId xmlns:a16="http://schemas.microsoft.com/office/drawing/2014/main" val="60841656"/>
                        </a:ext>
                      </a:extLst>
                    </a:gridCol>
                  </a:tblGrid>
                  <a:tr h="976097">
                    <a:tc>
                      <a:txBody>
                        <a:bodyPr/>
                        <a:lstStyle/>
                        <a:p>
                          <a:pPr algn="l"/>
                          <a:r>
                            <a:rPr lang="en-AU" sz="1800" dirty="0"/>
                            <a:t>Criteria</a:t>
                          </a:r>
                        </a:p>
                      </a:txBody>
                      <a:tcPr anchor="ctr"/>
                    </a:tc>
                    <a:tc>
                      <a:txBody>
                        <a:bodyPr/>
                        <a:lstStyle/>
                        <a:p>
                          <a:pPr algn="ctr"/>
                          <a:r>
                            <a:rPr lang="en-AU" sz="1800" dirty="0"/>
                            <a:t>Marks</a:t>
                          </a:r>
                        </a:p>
                      </a:txBody>
                      <a:tcPr anchor="ctr"/>
                    </a:tc>
                    <a:extLst>
                      <a:ext uri="{0D108BD9-81ED-4DB2-BD59-A6C34878D82A}">
                        <a16:rowId xmlns:a16="http://schemas.microsoft.com/office/drawing/2014/main" val="528511565"/>
                      </a:ext>
                    </a:extLst>
                  </a:tr>
                  <a:tr h="976097">
                    <a:tc>
                      <a:txBody>
                        <a:bodyPr/>
                        <a:lstStyle/>
                        <a:p>
                          <a:endParaRPr lang="en-US"/>
                        </a:p>
                      </a:txBody>
                      <a:tcPr>
                        <a:blipFill>
                          <a:blip r:embed="rId3"/>
                          <a:stretch>
                            <a:fillRect l="-64" t="-99379" r="-20601" b="-299379"/>
                          </a:stretch>
                        </a:blipFill>
                      </a:tcPr>
                    </a:tc>
                    <a:tc>
                      <a:txBody>
                        <a:bodyPr/>
                        <a:lstStyle/>
                        <a:p>
                          <a:pPr algn="ctr"/>
                          <a:r>
                            <a:rPr lang="en-AU" dirty="0"/>
                            <a:t>4</a:t>
                          </a:r>
                        </a:p>
                      </a:txBody>
                      <a:tcPr/>
                    </a:tc>
                    <a:extLst>
                      <a:ext uri="{0D108BD9-81ED-4DB2-BD59-A6C34878D82A}">
                        <a16:rowId xmlns:a16="http://schemas.microsoft.com/office/drawing/2014/main" val="831274230"/>
                      </a:ext>
                    </a:extLst>
                  </a:tr>
                  <a:tr h="976097">
                    <a:tc>
                      <a:txBody>
                        <a:bodyPr/>
                        <a:lstStyle/>
                        <a:p>
                          <a:endParaRPr lang="en-US"/>
                        </a:p>
                      </a:txBody>
                      <a:tcPr>
                        <a:blipFill>
                          <a:blip r:embed="rId3"/>
                          <a:stretch>
                            <a:fillRect l="-64" t="-200625" r="-20601" b="-201250"/>
                          </a:stretch>
                        </a:blipFill>
                      </a:tcPr>
                    </a:tc>
                    <a:tc>
                      <a:txBody>
                        <a:bodyPr/>
                        <a:lstStyle/>
                        <a:p>
                          <a:pPr algn="ctr"/>
                          <a:r>
                            <a:rPr lang="en-AU" dirty="0"/>
                            <a:t>3</a:t>
                          </a:r>
                        </a:p>
                      </a:txBody>
                      <a:tcPr/>
                    </a:tc>
                    <a:extLst>
                      <a:ext uri="{0D108BD9-81ED-4DB2-BD59-A6C34878D82A}">
                        <a16:rowId xmlns:a16="http://schemas.microsoft.com/office/drawing/2014/main" val="2137972071"/>
                      </a:ext>
                    </a:extLst>
                  </a:tr>
                  <a:tr h="976097">
                    <a:tc>
                      <a:txBody>
                        <a:bodyPr/>
                        <a:lstStyle/>
                        <a:p>
                          <a:r>
                            <a:rPr lang="en-AU" dirty="0"/>
                            <a:t>Rearrange to a quadratic</a:t>
                          </a:r>
                        </a:p>
                      </a:txBody>
                      <a:tcPr/>
                    </a:tc>
                    <a:tc>
                      <a:txBody>
                        <a:bodyPr/>
                        <a:lstStyle/>
                        <a:p>
                          <a:pPr algn="ctr"/>
                          <a:r>
                            <a:rPr lang="en-AU" dirty="0"/>
                            <a:t>2</a:t>
                          </a:r>
                        </a:p>
                      </a:txBody>
                      <a:tcPr/>
                    </a:tc>
                    <a:extLst>
                      <a:ext uri="{0D108BD9-81ED-4DB2-BD59-A6C34878D82A}">
                        <a16:rowId xmlns:a16="http://schemas.microsoft.com/office/drawing/2014/main" val="2895585035"/>
                      </a:ext>
                    </a:extLst>
                  </a:tr>
                  <a:tr h="976097">
                    <a:tc>
                      <a:txBody>
                        <a:bodyPr/>
                        <a:lstStyle/>
                        <a:p>
                          <a:endParaRPr lang="en-US"/>
                        </a:p>
                      </a:txBody>
                      <a:tcPr>
                        <a:blipFill>
                          <a:blip r:embed="rId3"/>
                          <a:stretch>
                            <a:fillRect l="-64" t="-401250" r="-20601" b="-625"/>
                          </a:stretch>
                        </a:blipFill>
                      </a:tcPr>
                    </a:tc>
                    <a:tc>
                      <a:txBody>
                        <a:bodyPr/>
                        <a:lstStyle/>
                        <a:p>
                          <a:pPr algn="ctr"/>
                          <a:r>
                            <a:rPr lang="en-AU" dirty="0"/>
                            <a:t>1</a:t>
                          </a:r>
                        </a:p>
                      </a:txBody>
                      <a:tcPr/>
                    </a:tc>
                    <a:extLst>
                      <a:ext uri="{0D108BD9-81ED-4DB2-BD59-A6C34878D82A}">
                        <a16:rowId xmlns:a16="http://schemas.microsoft.com/office/drawing/2014/main" val="1822399982"/>
                      </a:ext>
                    </a:extLst>
                  </a:tr>
                </a:tbl>
              </a:graphicData>
            </a:graphic>
          </p:graphicFrame>
        </mc:Fallback>
      </mc:AlternateContent>
      <p:sp>
        <p:nvSpPr>
          <p:cNvPr id="3" name="Slide Number Placeholder 2">
            <a:extLst>
              <a:ext uri="{FF2B5EF4-FFF2-40B4-BE49-F238E27FC236}">
                <a16:creationId xmlns:a16="http://schemas.microsoft.com/office/drawing/2014/main" id="{91F52701-70CB-AE45-A837-673ABCF695A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7765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D30CD-2034-6BCB-C766-466E8728BF4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AE9347-E16E-E172-1256-5F17674926C6}"/>
              </a:ext>
            </a:extLst>
          </p:cNvPr>
          <p:cNvSpPr>
            <a:spLocks noGrp="1"/>
          </p:cNvSpPr>
          <p:nvPr>
            <p:ph type="title"/>
          </p:nvPr>
        </p:nvSpPr>
        <p:spPr/>
        <p:txBody>
          <a:bodyPr/>
          <a:lstStyle/>
          <a:p>
            <a:r>
              <a:rPr lang="en-AU" dirty="0"/>
              <a:t>Marking criteria (3)</a:t>
            </a:r>
            <a:endParaRPr lang="en-AU" dirty="0">
              <a:latin typeface="+mj-lt"/>
            </a:endParaRPr>
          </a:p>
        </p:txBody>
      </p:sp>
      <p:graphicFrame>
        <p:nvGraphicFramePr>
          <p:cNvPr id="7" name="Table 6" descr="A 3 mark marking criteria">
            <a:extLst>
              <a:ext uri="{FF2B5EF4-FFF2-40B4-BE49-F238E27FC236}">
                <a16:creationId xmlns:a16="http://schemas.microsoft.com/office/drawing/2014/main" id="{D108E032-17F6-DDD0-57F0-FF8428698372}"/>
              </a:ext>
            </a:extLst>
          </p:cNvPr>
          <p:cNvGraphicFramePr>
            <a:graphicFrameLocks noGrp="1"/>
          </p:cNvGraphicFramePr>
          <p:nvPr>
            <p:extLst>
              <p:ext uri="{D42A27DB-BD31-4B8C-83A1-F6EECF244321}">
                <p14:modId xmlns:p14="http://schemas.microsoft.com/office/powerpoint/2010/main" val="4105128196"/>
              </p:ext>
            </p:extLst>
          </p:nvPr>
        </p:nvGraphicFramePr>
        <p:xfrm>
          <a:off x="360000" y="1485759"/>
          <a:ext cx="11483998" cy="3904388"/>
        </p:xfrm>
        <a:graphic>
          <a:graphicData uri="http://schemas.openxmlformats.org/drawingml/2006/table">
            <a:tbl>
              <a:tblPr firstRow="1" bandRow="1">
                <a:tableStyleId>{5A111915-BE36-4E01-A7E5-04B1672EAD32}</a:tableStyleId>
              </a:tblPr>
              <a:tblGrid>
                <a:gridCol w="9529958">
                  <a:extLst>
                    <a:ext uri="{9D8B030D-6E8A-4147-A177-3AD203B41FA5}">
                      <a16:colId xmlns:a16="http://schemas.microsoft.com/office/drawing/2014/main" val="4152790171"/>
                    </a:ext>
                  </a:extLst>
                </a:gridCol>
                <a:gridCol w="1954040">
                  <a:extLst>
                    <a:ext uri="{9D8B030D-6E8A-4147-A177-3AD203B41FA5}">
                      <a16:colId xmlns:a16="http://schemas.microsoft.com/office/drawing/2014/main" val="60841656"/>
                    </a:ext>
                  </a:extLst>
                </a:gridCol>
              </a:tblGrid>
              <a:tr h="976097">
                <a:tc>
                  <a:txBody>
                    <a:bodyPr/>
                    <a:lstStyle/>
                    <a:p>
                      <a:pPr algn="l"/>
                      <a:r>
                        <a:rPr lang="en-AU" sz="1800" dirty="0"/>
                        <a:t>Criteria</a:t>
                      </a:r>
                    </a:p>
                  </a:txBody>
                  <a:tcPr anchor="ctr"/>
                </a:tc>
                <a:tc>
                  <a:txBody>
                    <a:bodyPr/>
                    <a:lstStyle/>
                    <a:p>
                      <a:pPr algn="ctr"/>
                      <a:r>
                        <a:rPr lang="en-AU" sz="1800" dirty="0"/>
                        <a:t>Marks</a:t>
                      </a:r>
                    </a:p>
                  </a:txBody>
                  <a:tcPr anchor="ctr"/>
                </a:tc>
                <a:extLst>
                  <a:ext uri="{0D108BD9-81ED-4DB2-BD59-A6C34878D82A}">
                    <a16:rowId xmlns:a16="http://schemas.microsoft.com/office/drawing/2014/main" val="528511565"/>
                  </a:ext>
                </a:extLst>
              </a:tr>
              <a:tr h="976097">
                <a:tc>
                  <a:txBody>
                    <a:bodyPr/>
                    <a:lstStyle/>
                    <a:p>
                      <a:r>
                        <a:rPr lang="en-AU" dirty="0"/>
                        <a:t>Explains behaviour along fountain, linking algebra and sketch to context</a:t>
                      </a:r>
                    </a:p>
                  </a:txBody>
                  <a:tcPr/>
                </a:tc>
                <a:tc>
                  <a:txBody>
                    <a:bodyPr/>
                    <a:lstStyle/>
                    <a:p>
                      <a:pPr algn="ctr"/>
                      <a:r>
                        <a:rPr lang="en-AU" dirty="0"/>
                        <a:t>3</a:t>
                      </a:r>
                    </a:p>
                  </a:txBody>
                  <a:tcPr/>
                </a:tc>
                <a:extLst>
                  <a:ext uri="{0D108BD9-81ED-4DB2-BD59-A6C34878D82A}">
                    <a16:rowId xmlns:a16="http://schemas.microsoft.com/office/drawing/2014/main" val="2137972071"/>
                  </a:ext>
                </a:extLst>
              </a:tr>
              <a:tr h="976097">
                <a:tc>
                  <a:txBody>
                    <a:bodyPr/>
                    <a:lstStyle/>
                    <a:p>
                      <a:r>
                        <a:rPr lang="en-AU" dirty="0"/>
                        <a:t>Uses sketch or algebra to identify intersection point where Jet B meets Jet A</a:t>
                      </a:r>
                    </a:p>
                  </a:txBody>
                  <a:tcPr/>
                </a:tc>
                <a:tc>
                  <a:txBody>
                    <a:bodyPr/>
                    <a:lstStyle/>
                    <a:p>
                      <a:pPr algn="ctr"/>
                      <a:r>
                        <a:rPr lang="en-AU" dirty="0"/>
                        <a:t>2</a:t>
                      </a:r>
                    </a:p>
                  </a:txBody>
                  <a:tcPr/>
                </a:tc>
                <a:extLst>
                  <a:ext uri="{0D108BD9-81ED-4DB2-BD59-A6C34878D82A}">
                    <a16:rowId xmlns:a16="http://schemas.microsoft.com/office/drawing/2014/main" val="2895585035"/>
                  </a:ext>
                </a:extLst>
              </a:tr>
              <a:tr h="976097">
                <a:tc>
                  <a:txBody>
                    <a:bodyPr/>
                    <a:lstStyle/>
                    <a:p>
                      <a:r>
                        <a:rPr lang="en-AU" dirty="0"/>
                        <a:t>Recognises the designer’s statement is not correct</a:t>
                      </a:r>
                    </a:p>
                  </a:txBody>
                  <a:tcPr/>
                </a:tc>
                <a:tc>
                  <a:txBody>
                    <a:bodyPr/>
                    <a:lstStyle/>
                    <a:p>
                      <a:pPr algn="ctr"/>
                      <a:r>
                        <a:rPr lang="en-AU" dirty="0"/>
                        <a:t>1</a:t>
                      </a:r>
                    </a:p>
                  </a:txBody>
                  <a:tcPr/>
                </a:tc>
                <a:extLst>
                  <a:ext uri="{0D108BD9-81ED-4DB2-BD59-A6C34878D82A}">
                    <a16:rowId xmlns:a16="http://schemas.microsoft.com/office/drawing/2014/main" val="1822399982"/>
                  </a:ext>
                </a:extLst>
              </a:tr>
            </a:tbl>
          </a:graphicData>
        </a:graphic>
      </p:graphicFrame>
      <p:sp>
        <p:nvSpPr>
          <p:cNvPr id="3" name="Slide Number Placeholder 2">
            <a:extLst>
              <a:ext uri="{FF2B5EF4-FFF2-40B4-BE49-F238E27FC236}">
                <a16:creationId xmlns:a16="http://schemas.microsoft.com/office/drawing/2014/main" id="{0D9C52CF-BFCF-D2AD-65CA-25CFA0EBE8F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47475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a:p>
            <a:pPr>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444500" y="1720246"/>
            <a:ext cx="11496488" cy="39497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285750" lvl="0" indent="-285750">
              <a:lnSpc>
                <a:spcPct val="150000"/>
              </a:lnSpc>
              <a:spcBef>
                <a:spcPts val="600"/>
              </a:spcBef>
              <a:spcAft>
                <a:spcPts val="600"/>
              </a:spcAft>
              <a:buSzPts val="1100"/>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To be able to solve simultaneous equations involving linear and quadratic functions or </a:t>
            </a:r>
            <a:r>
              <a:rPr lang="en-AU" sz="1800" dirty="0">
                <a:latin typeface="Arial" panose="020B0604020202020204" pitchFamily="34" charset="0"/>
                <a:ea typeface="Calibri" panose="020F0502020204030204" pitchFamily="34" charset="0"/>
              </a:rPr>
              <a:t>2</a:t>
            </a:r>
            <a:r>
              <a:rPr lang="en-AU" sz="1800" dirty="0">
                <a:effectLst/>
                <a:latin typeface="Arial" panose="020B0604020202020204" pitchFamily="34" charset="0"/>
                <a:ea typeface="Calibri" panose="020F0502020204030204" pitchFamily="34" charset="0"/>
              </a:rPr>
              <a:t> quadratic functions.</a:t>
            </a:r>
          </a:p>
          <a:p>
            <a:pPr lvl="0">
              <a:lnSpc>
                <a:spcPct val="150000"/>
              </a:lnSpc>
              <a:spcBef>
                <a:spcPts val="1200"/>
              </a:spcBef>
              <a:spcAft>
                <a:spcPts val="600"/>
              </a:spcAft>
              <a:buSzPts val="1100"/>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285750" lvl="0" indent="-285750">
              <a:lnSpc>
                <a:spcPct val="150000"/>
              </a:lnSpc>
              <a:spcBef>
                <a:spcPts val="600"/>
              </a:spcBef>
              <a:spcAft>
                <a:spcPts val="600"/>
              </a:spcAft>
              <a:buSzPts val="1100"/>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I can identify the intersection points of a linear and quadratic function or </a:t>
            </a:r>
            <a:r>
              <a:rPr lang="en-AU" sz="1800" dirty="0">
                <a:latin typeface="Arial" panose="020B0604020202020204" pitchFamily="34" charset="0"/>
                <a:ea typeface="Calibri" panose="020F0502020204030204" pitchFamily="34" charset="0"/>
              </a:rPr>
              <a:t>2</a:t>
            </a:r>
            <a:r>
              <a:rPr lang="en-AU" sz="1800" dirty="0">
                <a:effectLst/>
                <a:latin typeface="Arial" panose="020B0604020202020204" pitchFamily="34" charset="0"/>
                <a:ea typeface="Calibri" panose="020F0502020204030204" pitchFamily="34" charset="0"/>
              </a:rPr>
              <a:t> quadratic functions, using a graph.</a:t>
            </a:r>
          </a:p>
          <a:p>
            <a:pPr marL="285750" lvl="0" indent="-285750">
              <a:lnSpc>
                <a:spcPct val="150000"/>
              </a:lnSpc>
              <a:spcBef>
                <a:spcPts val="600"/>
              </a:spcBef>
              <a:spcAft>
                <a:spcPts val="600"/>
              </a:spcAft>
              <a:buSzPts val="1100"/>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I can solve simultaneous equations algebraically using substitution.</a:t>
            </a:r>
          </a:p>
          <a:p>
            <a:pPr marL="285750" lvl="0" indent="-285750">
              <a:lnSpc>
                <a:spcPct val="150000"/>
              </a:lnSpc>
              <a:spcBef>
                <a:spcPts val="600"/>
              </a:spcBef>
              <a:spcAft>
                <a:spcPts val="600"/>
              </a:spcAft>
              <a:buSzPts val="1100"/>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I can determine the number of solutions using the discriminant and explain which solutions are valid in context.</a:t>
            </a:r>
          </a:p>
          <a:p>
            <a:pPr marL="285750" lvl="0" indent="-285750">
              <a:lnSpc>
                <a:spcPct val="150000"/>
              </a:lnSpc>
              <a:spcBef>
                <a:spcPts val="600"/>
              </a:spcBef>
              <a:spcAft>
                <a:spcPts val="600"/>
              </a:spcAft>
              <a:buSzPts val="1100"/>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I can apply these methods to solve real-world or HSC style problems.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F0C33-E077-909E-ECC5-B9434D1B14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A6E590-CA49-E3D3-314F-0C8A005C9C2A}"/>
              </a:ext>
            </a:extLst>
          </p:cNvPr>
          <p:cNvSpPr>
            <a:spLocks noGrp="1"/>
          </p:cNvSpPr>
          <p:nvPr>
            <p:ph type="title"/>
          </p:nvPr>
        </p:nvSpPr>
        <p:spPr/>
        <p:txBody>
          <a:bodyPr/>
          <a:lstStyle/>
          <a:p>
            <a:r>
              <a:rPr lang="en-AU" dirty="0"/>
              <a:t>Supply and demand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44F80C2C-4240-695E-4BA7-7B8AEEC3CBB9}"/>
                  </a:ext>
                </a:extLst>
              </p:cNvPr>
              <p:cNvSpPr>
                <a:spLocks noGrp="1"/>
              </p:cNvSpPr>
              <p:nvPr>
                <p:ph type="body" sz="quarter" idx="17"/>
              </p:nvPr>
            </p:nvSpPr>
            <p:spPr/>
            <p:txBody>
              <a:bodyPr numCol="2"/>
              <a:lstStyle/>
              <a:p>
                <a:pPr/>
                <a:r>
                  <a:rPr lang="en-AU" dirty="0"/>
                  <a:t>A local band is putting on a concert in a 500-seat venue. The price of tickets depends on the balance between supply (the band and venue setting prices) and demand (what fans are willing to pay).</a:t>
                </a:r>
                <a:br>
                  <a:rPr lang="en-AU"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𝐷𝑒𝑚𝑎𝑛𝑑</m:t>
                      </m:r>
                      <m:r>
                        <a:rPr lang="en-AU" b="0" i="1" smtClean="0">
                          <a:latin typeface="Cambria Math" panose="02040503050406030204" pitchFamily="18" charset="0"/>
                        </a:rPr>
                        <m:t>:</m:t>
                      </m:r>
                      <m:r>
                        <a:rPr lang="en-AU" b="0" i="1" smtClean="0">
                          <a:latin typeface="Cambria Math" panose="02040503050406030204" pitchFamily="18" charset="0"/>
                        </a:rPr>
                        <m:t>𝑃</m:t>
                      </m:r>
                      <m:r>
                        <a:rPr lang="en-AU" b="0" i="1" smtClean="0">
                          <a:latin typeface="Cambria Math" panose="02040503050406030204" pitchFamily="18" charset="0"/>
                        </a:rPr>
                        <m:t>=−2</m:t>
                      </m:r>
                      <m:r>
                        <a:rPr lang="en-AU" b="0" i="1" smtClean="0">
                          <a:latin typeface="Cambria Math" panose="02040503050406030204" pitchFamily="18" charset="0"/>
                        </a:rPr>
                        <m:t>𝑄</m:t>
                      </m:r>
                      <m:r>
                        <a:rPr lang="en-AU" b="0" i="1" smtClean="0">
                          <a:latin typeface="Cambria Math" panose="02040503050406030204" pitchFamily="18" charset="0"/>
                        </a:rPr>
                        <m:t>+100</m:t>
                      </m:r>
                    </m:oMath>
                    <m:oMath xmlns:m="http://schemas.openxmlformats.org/officeDocument/2006/math">
                      <m:r>
                        <a:rPr lang="en-AU" b="0" i="1" smtClean="0">
                          <a:latin typeface="Cambria Math" panose="02040503050406030204" pitchFamily="18" charset="0"/>
                        </a:rPr>
                        <m:t>𝑆𝑢𝑝𝑝𝑙𝑦</m:t>
                      </m:r>
                      <m:r>
                        <a:rPr lang="en-AU" b="0" i="1" smtClean="0">
                          <a:latin typeface="Cambria Math" panose="02040503050406030204" pitchFamily="18" charset="0"/>
                        </a:rPr>
                        <m:t>:</m:t>
                      </m:r>
                      <m:r>
                        <a:rPr lang="en-AU" b="0" i="1" smtClean="0">
                          <a:latin typeface="Cambria Math" panose="02040503050406030204" pitchFamily="18" charset="0"/>
                        </a:rPr>
                        <m:t>𝑃</m:t>
                      </m:r>
                      <m:r>
                        <a:rPr lang="en-AU" b="0" i="1" smtClean="0">
                          <a:latin typeface="Cambria Math" panose="02040503050406030204" pitchFamily="18" charset="0"/>
                        </a:rPr>
                        <m:t>=3</m:t>
                      </m:r>
                      <m:r>
                        <a:rPr lang="en-AU" b="0" i="1" smtClean="0">
                          <a:latin typeface="Cambria Math" panose="02040503050406030204" pitchFamily="18" charset="0"/>
                        </a:rPr>
                        <m:t>𝑄</m:t>
                      </m:r>
                      <m:r>
                        <a:rPr lang="en-AU" b="0" i="1" smtClean="0">
                          <a:latin typeface="Cambria Math" panose="02040503050406030204" pitchFamily="18" charset="0"/>
                        </a:rPr>
                        <m:t>+10</m:t>
                      </m:r>
                    </m:oMath>
                  </m:oMathPara>
                </a14:m>
                <a:endParaRPr lang="en-AU" dirty="0"/>
              </a:p>
              <a:p>
                <a:r>
                  <a:rPr lang="en-AU" dirty="0"/>
                  <a:t>Where </a:t>
                </a:r>
                <a14:m>
                  <m:oMath xmlns:m="http://schemas.openxmlformats.org/officeDocument/2006/math">
                    <m:r>
                      <a:rPr lang="en-AU" b="0" i="1" smtClean="0">
                        <a:latin typeface="Cambria Math" panose="02040503050406030204" pitchFamily="18" charset="0"/>
                      </a:rPr>
                      <m:t>𝑃</m:t>
                    </m:r>
                    <m:r>
                      <a:rPr lang="en-AU" b="0" i="1" smtClean="0">
                        <a:latin typeface="Cambria Math" panose="02040503050406030204" pitchFamily="18" charset="0"/>
                      </a:rPr>
                      <m:t>=</m:t>
                    </m:r>
                  </m:oMath>
                </a14:m>
                <a:r>
                  <a:rPr lang="en-AU" dirty="0"/>
                  <a:t> price per ticket and </a:t>
                </a:r>
                <a14:m>
                  <m:oMath xmlns:m="http://schemas.openxmlformats.org/officeDocument/2006/math">
                    <m:r>
                      <a:rPr lang="en-AU" b="0" i="1" smtClean="0">
                        <a:latin typeface="Cambria Math" panose="02040503050406030204" pitchFamily="18" charset="0"/>
                      </a:rPr>
                      <m:t>𝑄</m:t>
                    </m:r>
                  </m:oMath>
                </a14:m>
                <a:r>
                  <a:rPr lang="en-AU" dirty="0"/>
                  <a:t> = quantity. </a:t>
                </a:r>
              </a:p>
              <a:p>
                <a:pPr marL="457200" indent="-457200">
                  <a:buFont typeface="+mj-lt"/>
                  <a:buAutoNum type="alphaLcParenR"/>
                </a:pPr>
                <a:r>
                  <a:rPr lang="en-AU" dirty="0"/>
                  <a:t>Determine the point of intersection where supply = demand.</a:t>
                </a:r>
              </a:p>
              <a:p>
                <a:pPr marL="457200" indent="-457200">
                  <a:buFont typeface="+mj-lt"/>
                  <a:buAutoNum type="alphaLcParenR"/>
                </a:pPr>
                <a:r>
                  <a:rPr lang="en-AU" dirty="0"/>
                  <a:t>Hence, is the 500-seat venue appropriate for the local band?</a:t>
                </a:r>
              </a:p>
            </p:txBody>
          </p:sp>
        </mc:Choice>
        <mc:Fallback xmlns="">
          <p:sp>
            <p:nvSpPr>
              <p:cNvPr id="5" name="Text Placeholder 4">
                <a:extLst>
                  <a:ext uri="{FF2B5EF4-FFF2-40B4-BE49-F238E27FC236}">
                    <a16:creationId xmlns:a16="http://schemas.microsoft.com/office/drawing/2014/main" id="{44F80C2C-4240-695E-4BA7-7B8AEEC3CBB9}"/>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r="-212"/>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B84E60B-7AFD-5F27-52A7-D13D655E2EC3}"/>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0018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D5B3B-C06A-244D-FD13-F62FE3593AF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070F34B-FFC5-A2CF-67E7-5BB639FEDBE0}"/>
              </a:ext>
            </a:extLst>
          </p:cNvPr>
          <p:cNvSpPr>
            <a:spLocks noGrp="1"/>
          </p:cNvSpPr>
          <p:nvPr>
            <p:ph type="title"/>
          </p:nvPr>
        </p:nvSpPr>
        <p:spPr/>
        <p:txBody>
          <a:bodyPr/>
          <a:lstStyle/>
          <a:p>
            <a:r>
              <a:rPr lang="en-AU" dirty="0"/>
              <a:t>Supply and demand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272E431-B738-F5B3-030D-2FE23F67CB64}"/>
                  </a:ext>
                </a:extLst>
              </p:cNvPr>
              <p:cNvSpPr>
                <a:spLocks noGrp="1"/>
              </p:cNvSpPr>
              <p:nvPr>
                <p:ph type="body" sz="quarter" idx="17"/>
              </p:nvPr>
            </p:nvSpPr>
            <p:spPr/>
            <p:txBody>
              <a:bodyPr numCol="2"/>
              <a:lstStyle/>
              <a:p>
                <a:r>
                  <a:rPr lang="en-AU" b="1" dirty="0">
                    <a:latin typeface="Cambria Math" panose="02040503050406030204" pitchFamily="18" charset="0"/>
                  </a:rPr>
                  <a:t>Algebraic solution</a:t>
                </a:r>
                <a:br>
                  <a:rPr lang="en-AU" b="0" i="1" dirty="0">
                    <a:latin typeface="Cambria Math" panose="02040503050406030204" pitchFamily="18" charset="0"/>
                  </a:rPr>
                </a:br>
                <a14:m>
                  <m:oMath xmlns:m="http://schemas.openxmlformats.org/officeDocument/2006/math">
                    <m:r>
                      <a:rPr lang="en-AU" b="0" i="1" smtClean="0">
                        <a:latin typeface="Cambria Math" panose="02040503050406030204" pitchFamily="18" charset="0"/>
                      </a:rPr>
                      <m:t>𝐷𝑒𝑚𝑎𝑛𝑑</m:t>
                    </m:r>
                    <m:r>
                      <a:rPr lang="en-AU" b="0" i="1" smtClean="0">
                        <a:latin typeface="Cambria Math" panose="02040503050406030204" pitchFamily="18" charset="0"/>
                      </a:rPr>
                      <m:t>:</m:t>
                    </m:r>
                    <m:r>
                      <a:rPr lang="en-AU" b="0" i="1" smtClean="0">
                        <a:latin typeface="Cambria Math" panose="02040503050406030204" pitchFamily="18" charset="0"/>
                      </a:rPr>
                      <m:t>𝑃</m:t>
                    </m:r>
                    <m:r>
                      <a:rPr lang="en-AU" b="0" i="1" smtClean="0">
                        <a:latin typeface="Cambria Math" panose="02040503050406030204" pitchFamily="18" charset="0"/>
                      </a:rPr>
                      <m:t>=−2</m:t>
                    </m:r>
                    <m:r>
                      <a:rPr lang="en-AU" b="0" i="1" smtClean="0">
                        <a:latin typeface="Cambria Math" panose="02040503050406030204" pitchFamily="18" charset="0"/>
                      </a:rPr>
                      <m:t>𝑄</m:t>
                    </m:r>
                    <m:r>
                      <a:rPr lang="en-AU" b="0" i="1" smtClean="0">
                        <a:latin typeface="Cambria Math" panose="02040503050406030204" pitchFamily="18" charset="0"/>
                      </a:rPr>
                      <m:t>+100</m:t>
                    </m:r>
                  </m:oMath>
                </a14:m>
                <a:r>
                  <a:rPr lang="en-AU" b="0" i="1" dirty="0">
                    <a:latin typeface="Cambria Math" panose="02040503050406030204" pitchFamily="18" charset="0"/>
                  </a:rPr>
                  <a:t>	(1)</a:t>
                </a:r>
                <a:br>
                  <a:rPr lang="en-AU" b="0" i="1" dirty="0">
                    <a:latin typeface="Cambria Math" panose="02040503050406030204" pitchFamily="18" charset="0"/>
                  </a:rPr>
                </a:br>
                <a14:m>
                  <m:oMath xmlns:m="http://schemas.openxmlformats.org/officeDocument/2006/math">
                    <m:r>
                      <a:rPr lang="en-AU" b="0" i="1" smtClean="0">
                        <a:latin typeface="Cambria Math" panose="02040503050406030204" pitchFamily="18" charset="0"/>
                      </a:rPr>
                      <m:t>𝑆𝑢𝑝𝑝𝑙𝑦</m:t>
                    </m:r>
                    <m:r>
                      <a:rPr lang="en-AU" b="0" i="1" smtClean="0">
                        <a:latin typeface="Cambria Math" panose="02040503050406030204" pitchFamily="18" charset="0"/>
                      </a:rPr>
                      <m:t>:</m:t>
                    </m:r>
                    <m:r>
                      <a:rPr lang="en-AU" b="0" i="1" smtClean="0">
                        <a:latin typeface="Cambria Math" panose="02040503050406030204" pitchFamily="18" charset="0"/>
                      </a:rPr>
                      <m:t>𝑃</m:t>
                    </m:r>
                    <m:r>
                      <a:rPr lang="en-AU" b="0" i="1" smtClean="0">
                        <a:latin typeface="Cambria Math" panose="02040503050406030204" pitchFamily="18" charset="0"/>
                      </a:rPr>
                      <m:t>=3</m:t>
                    </m:r>
                    <m:r>
                      <a:rPr lang="en-AU" b="0" i="1" smtClean="0">
                        <a:latin typeface="Cambria Math" panose="02040503050406030204" pitchFamily="18" charset="0"/>
                      </a:rPr>
                      <m:t>𝑄</m:t>
                    </m:r>
                    <m:r>
                      <a:rPr lang="en-AU" b="0" i="1" smtClean="0">
                        <a:latin typeface="Cambria Math" panose="02040503050406030204" pitchFamily="18" charset="0"/>
                      </a:rPr>
                      <m:t>+10</m:t>
                    </m:r>
                  </m:oMath>
                </a14:m>
                <a:r>
                  <a:rPr lang="en-AU" dirty="0"/>
                  <a:t>		(2)</a:t>
                </a:r>
              </a:p>
              <a:p>
                <a:r>
                  <a:rPr lang="en-AU" dirty="0"/>
                  <a:t>Substituting (1) into (2)</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𝑄</m:t>
                      </m:r>
                      <m:r>
                        <a:rPr lang="en-AU" b="0" i="1" smtClean="0">
                          <a:latin typeface="Cambria Math" panose="02040503050406030204" pitchFamily="18" charset="0"/>
                        </a:rPr>
                        <m:t>+100</m:t>
                      </m:r>
                      <m:r>
                        <m:rPr>
                          <m:aln/>
                        </m:rPr>
                        <a:rPr lang="en-AU" b="0" i="1" smtClean="0">
                          <a:latin typeface="Cambria Math" panose="02040503050406030204" pitchFamily="18" charset="0"/>
                        </a:rPr>
                        <m:t>=</m:t>
                      </m:r>
                      <m:r>
                        <a:rPr lang="en-AU" b="0" i="1" smtClean="0">
                          <a:latin typeface="Cambria Math" panose="02040503050406030204" pitchFamily="18" charset="0"/>
                        </a:rPr>
                        <m:t>3</m:t>
                      </m:r>
                      <m:r>
                        <a:rPr lang="en-AU" b="0" i="1" smtClean="0">
                          <a:latin typeface="Cambria Math" panose="02040503050406030204" pitchFamily="18" charset="0"/>
                        </a:rPr>
                        <m:t>𝑄</m:t>
                      </m:r>
                      <m:r>
                        <a:rPr lang="en-AU" b="0" i="1" smtClean="0">
                          <a:latin typeface="Cambria Math" panose="02040503050406030204" pitchFamily="18" charset="0"/>
                        </a:rPr>
                        <m:t>+10</m:t>
                      </m:r>
                    </m:oMath>
                    <m:oMath xmlns:m="http://schemas.openxmlformats.org/officeDocument/2006/math">
                      <m:r>
                        <a:rPr lang="en-AU" b="0" i="1" smtClean="0">
                          <a:latin typeface="Cambria Math" panose="02040503050406030204" pitchFamily="18" charset="0"/>
                        </a:rPr>
                        <m:t>90</m:t>
                      </m:r>
                      <m:r>
                        <m:rPr>
                          <m:aln/>
                        </m:rPr>
                        <a:rPr lang="en-AU" b="0" i="1" smtClean="0">
                          <a:latin typeface="Cambria Math" panose="02040503050406030204" pitchFamily="18" charset="0"/>
                        </a:rPr>
                        <m:t>=</m:t>
                      </m:r>
                      <m:r>
                        <a:rPr lang="en-AU" b="0" i="1" smtClean="0">
                          <a:latin typeface="Cambria Math" panose="02040503050406030204" pitchFamily="18" charset="0"/>
                        </a:rPr>
                        <m:t>5</m:t>
                      </m:r>
                      <m:r>
                        <a:rPr lang="en-AU" b="0" i="1" smtClean="0">
                          <a:latin typeface="Cambria Math" panose="02040503050406030204" pitchFamily="18" charset="0"/>
                        </a:rPr>
                        <m:t>𝑄</m:t>
                      </m:r>
                    </m:oMath>
                    <m:oMath xmlns:m="http://schemas.openxmlformats.org/officeDocument/2006/math">
                      <m:r>
                        <a:rPr lang="en-AU" b="0" i="1" smtClean="0">
                          <a:latin typeface="Cambria Math" panose="02040503050406030204" pitchFamily="18" charset="0"/>
                        </a:rPr>
                        <m:t>𝑄</m:t>
                      </m:r>
                      <m:r>
                        <m:rPr>
                          <m:aln/>
                        </m:rPr>
                        <a:rPr lang="en-AU" b="0" i="1" smtClean="0">
                          <a:latin typeface="Cambria Math" panose="02040503050406030204" pitchFamily="18" charset="0"/>
                        </a:rPr>
                        <m:t>=</m:t>
                      </m:r>
                      <m:r>
                        <a:rPr lang="en-AU" b="0" i="1" smtClean="0">
                          <a:latin typeface="Cambria Math" panose="02040503050406030204" pitchFamily="18" charset="0"/>
                        </a:rPr>
                        <m:t>18</m:t>
                      </m:r>
                    </m:oMath>
                  </m:oMathPara>
                </a14:m>
                <a:endParaRPr lang="en-AU" dirty="0"/>
              </a:p>
              <a:p>
                <a:pPr/>
                <a:r>
                  <a:rPr lang="en-AU" dirty="0"/>
                  <a:t>Substituting </a:t>
                </a:r>
                <a14:m>
                  <m:oMath xmlns:m="http://schemas.openxmlformats.org/officeDocument/2006/math">
                    <m:r>
                      <a:rPr lang="en-AU" b="0" i="1" smtClean="0">
                        <a:latin typeface="Cambria Math" panose="02040503050406030204" pitchFamily="18" charset="0"/>
                      </a:rPr>
                      <m:t>𝑄</m:t>
                    </m:r>
                    <m:r>
                      <a:rPr lang="en-AU" b="0" i="1" smtClean="0">
                        <a:latin typeface="Cambria Math" panose="02040503050406030204" pitchFamily="18" charset="0"/>
                      </a:rPr>
                      <m:t>=18</m:t>
                    </m:r>
                  </m:oMath>
                </a14:m>
                <a:r>
                  <a:rPr lang="en-AU" dirty="0"/>
                  <a:t> into (1)</a:t>
                </a:r>
                <a:br>
                  <a:rPr lang="en-AU" dirty="0"/>
                </a:b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𝑃</m:t>
                      </m:r>
                      <m:r>
                        <m:rPr>
                          <m:aln/>
                        </m:rPr>
                        <a:rPr lang="en-AU" b="0" i="1" smtClean="0">
                          <a:latin typeface="Cambria Math" panose="02040503050406030204" pitchFamily="18" charset="0"/>
                        </a:rPr>
                        <m:t>=</m:t>
                      </m:r>
                      <m:r>
                        <a:rPr lang="en-AU" b="0" i="1" smtClean="0">
                          <a:latin typeface="Cambria Math" panose="02040503050406030204" pitchFamily="18" charset="0"/>
                        </a:rPr>
                        <m:t>64</m:t>
                      </m:r>
                    </m:oMath>
                  </m:oMathPara>
                </a14:m>
                <a:endParaRPr lang="en-AU" dirty="0"/>
              </a:p>
              <a:p>
                <a14:m>
                  <m:oMath xmlns:m="http://schemas.openxmlformats.org/officeDocument/2006/math">
                    <m:r>
                      <a:rPr lang="en-AU" b="0" i="1" smtClean="0">
                        <a:latin typeface="Cambria Math" panose="02040503050406030204" pitchFamily="18" charset="0"/>
                      </a:rPr>
                      <m:t>∴ </m:t>
                    </m:r>
                  </m:oMath>
                </a14:m>
                <a:r>
                  <a:rPr lang="en-AU" dirty="0"/>
                  <a:t>the point of intersection is </a:t>
                </a:r>
                <a14:m>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18, 64</m:t>
                        </m:r>
                      </m:e>
                    </m:d>
                  </m:oMath>
                </a14:m>
                <a:endParaRPr lang="en-AU" dirty="0"/>
              </a:p>
            </p:txBody>
          </p:sp>
        </mc:Choice>
        <mc:Fallback xmlns="">
          <p:sp>
            <p:nvSpPr>
              <p:cNvPr id="5" name="Text Placeholder 4">
                <a:extLst>
                  <a:ext uri="{FF2B5EF4-FFF2-40B4-BE49-F238E27FC236}">
                    <a16:creationId xmlns:a16="http://schemas.microsoft.com/office/drawing/2014/main" id="{3272E431-B738-F5B3-030D-2FE23F67CB64}"/>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b="-9886"/>
                </a:stretch>
              </a:blipFill>
            </p:spPr>
            <p:txBody>
              <a:bodyPr/>
              <a:lstStyle/>
              <a:p>
                <a:r>
                  <a:rPr lang="en-US">
                    <a:noFill/>
                  </a:rPr>
                  <a:t> </a:t>
                </a:r>
              </a:p>
            </p:txBody>
          </p:sp>
        </mc:Fallback>
      </mc:AlternateContent>
      <p:pic>
        <p:nvPicPr>
          <p:cNvPr id="8" name="Picture 7" descr="A pair of intersecting linear equations ar the point (18,64)">
            <a:extLst>
              <a:ext uri="{FF2B5EF4-FFF2-40B4-BE49-F238E27FC236}">
                <a16:creationId xmlns:a16="http://schemas.microsoft.com/office/drawing/2014/main" id="{C012A4BC-4F77-3102-D36D-5F39E2663E1A}"/>
              </a:ext>
            </a:extLst>
          </p:cNvPr>
          <p:cNvPicPr>
            <a:picLocks noChangeAspect="1"/>
          </p:cNvPicPr>
          <p:nvPr/>
        </p:nvPicPr>
        <p:blipFill>
          <a:blip r:embed="rId3"/>
          <a:stretch>
            <a:fillRect/>
          </a:stretch>
        </p:blipFill>
        <p:spPr>
          <a:xfrm>
            <a:off x="4387563" y="1567085"/>
            <a:ext cx="7410506" cy="4308395"/>
          </a:xfrm>
          <a:prstGeom prst="rect">
            <a:avLst/>
          </a:prstGeom>
        </p:spPr>
      </p:pic>
      <p:sp>
        <p:nvSpPr>
          <p:cNvPr id="2" name="Slide Number Placeholder 1">
            <a:extLst>
              <a:ext uri="{FF2B5EF4-FFF2-40B4-BE49-F238E27FC236}">
                <a16:creationId xmlns:a16="http://schemas.microsoft.com/office/drawing/2014/main" id="{6EC5FE6C-47E1-ECEC-0AD7-18364640760C}"/>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322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9E8EA-5205-0E74-F833-AD6321F3FAC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E38FD05-6EBF-7971-104C-57FEA58E4FE6}"/>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20694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A4E254-6F05-6F48-057D-F3627496EF61}"/>
              </a:ext>
            </a:extLst>
          </p:cNvPr>
          <p:cNvSpPr>
            <a:spLocks noGrp="1"/>
          </p:cNvSpPr>
          <p:nvPr>
            <p:ph type="title"/>
          </p:nvPr>
        </p:nvSpPr>
        <p:spPr/>
        <p:txBody>
          <a:bodyPr/>
          <a:lstStyle/>
          <a:p>
            <a:r>
              <a:rPr lang="en-AU" dirty="0"/>
              <a:t>Solving graphically (1)</a:t>
            </a:r>
          </a:p>
        </p:txBody>
      </p:sp>
      <p:pic>
        <p:nvPicPr>
          <p:cNvPr id="8" name="Picture 7" descr="An intersecting quadratic and linear function at two points">
            <a:extLst>
              <a:ext uri="{FF2B5EF4-FFF2-40B4-BE49-F238E27FC236}">
                <a16:creationId xmlns:a16="http://schemas.microsoft.com/office/drawing/2014/main" id="{38836FDC-25F1-0AE2-0DBB-0D84FE07D8FF}"/>
              </a:ext>
            </a:extLst>
          </p:cNvPr>
          <p:cNvPicPr>
            <a:picLocks noChangeAspect="1"/>
          </p:cNvPicPr>
          <p:nvPr/>
        </p:nvPicPr>
        <p:blipFill>
          <a:blip r:embed="rId2"/>
          <a:stretch>
            <a:fillRect/>
          </a:stretch>
        </p:blipFill>
        <p:spPr>
          <a:xfrm>
            <a:off x="359999" y="1567085"/>
            <a:ext cx="5066440" cy="4925245"/>
          </a:xfrm>
          <a:prstGeom prst="rect">
            <a:avLst/>
          </a:prstGeom>
        </p:spPr>
      </p:pic>
      <p:pic>
        <p:nvPicPr>
          <p:cNvPr id="10" name="Picture 9" descr="An intersecting quadratic and linear function at one point">
            <a:extLst>
              <a:ext uri="{FF2B5EF4-FFF2-40B4-BE49-F238E27FC236}">
                <a16:creationId xmlns:a16="http://schemas.microsoft.com/office/drawing/2014/main" id="{18D981EE-C16B-6AEA-150B-C178823C3D5F}"/>
              </a:ext>
            </a:extLst>
          </p:cNvPr>
          <p:cNvPicPr>
            <a:picLocks noChangeAspect="1"/>
          </p:cNvPicPr>
          <p:nvPr/>
        </p:nvPicPr>
        <p:blipFill>
          <a:blip r:embed="rId3"/>
          <a:stretch>
            <a:fillRect/>
          </a:stretch>
        </p:blipFill>
        <p:spPr>
          <a:xfrm>
            <a:off x="6267187" y="1692262"/>
            <a:ext cx="4856813" cy="4741364"/>
          </a:xfrm>
          <a:prstGeom prst="rect">
            <a:avLst/>
          </a:prstGeom>
        </p:spPr>
      </p:pic>
      <p:sp>
        <p:nvSpPr>
          <p:cNvPr id="2" name="Slide Number Placeholder 1">
            <a:extLst>
              <a:ext uri="{FF2B5EF4-FFF2-40B4-BE49-F238E27FC236}">
                <a16:creationId xmlns:a16="http://schemas.microsoft.com/office/drawing/2014/main" id="{11B40B3F-F760-BF5F-271A-6833FBF02F8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683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5FC60-A3DB-0031-F8A6-B3567DB85A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7E0D6DA-97FA-8A92-7438-E46200828AC1}"/>
              </a:ext>
            </a:extLst>
          </p:cNvPr>
          <p:cNvSpPr>
            <a:spLocks noGrp="1"/>
          </p:cNvSpPr>
          <p:nvPr>
            <p:ph type="title"/>
          </p:nvPr>
        </p:nvSpPr>
        <p:spPr/>
        <p:txBody>
          <a:bodyPr/>
          <a:lstStyle/>
          <a:p>
            <a:r>
              <a:rPr lang="en-AU" dirty="0"/>
              <a:t>Solving graphically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6400E3E-1E3D-BBB5-438F-D6C8AD8ACBFB}"/>
                  </a:ext>
                </a:extLst>
              </p:cNvPr>
              <p:cNvSpPr>
                <a:spLocks noGrp="1"/>
              </p:cNvSpPr>
              <p:nvPr>
                <p:ph type="body" sz="quarter" idx="17"/>
              </p:nvPr>
            </p:nvSpPr>
            <p:spPr>
              <a:xfrm>
                <a:off x="359999" y="1567087"/>
                <a:ext cx="5452972" cy="4948914"/>
              </a:xfrm>
            </p:spPr>
            <p:txBody>
              <a:bodyPr wrap="square" numCol="1">
                <a:noAutofit/>
              </a:bodyPr>
              <a:lstStyle/>
              <a:p>
                <a:r>
                  <a:rPr lang="en-AU" dirty="0"/>
                  <a:t>Prove that the following pair of simultaneous equations have no solutions</a:t>
                </a:r>
              </a:p>
              <a:p>
                <a:pPr algn="ct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+1 </m:t>
                    </m:r>
                  </m:oMath>
                </a14:m>
                <a:r>
                  <a:rPr lang="en-AU" b="0" dirty="0"/>
                  <a:t>	(1)</a:t>
                </a:r>
                <a:br>
                  <a:rPr lang="en-AU" b="0" dirty="0"/>
                </a:b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oMath>
                </a14:m>
                <a:r>
                  <a:rPr lang="en-AU" dirty="0"/>
                  <a:t>	(2)</a:t>
                </a:r>
              </a:p>
              <a:p>
                <a:endParaRPr lang="en-AU" dirty="0"/>
              </a:p>
            </p:txBody>
          </p:sp>
        </mc:Choice>
        <mc:Fallback xmlns="">
          <p:sp>
            <p:nvSpPr>
              <p:cNvPr id="5" name="Text Placeholder 4">
                <a:extLst>
                  <a:ext uri="{FF2B5EF4-FFF2-40B4-BE49-F238E27FC236}">
                    <a16:creationId xmlns:a16="http://schemas.microsoft.com/office/drawing/2014/main" id="{B6400E3E-1E3D-BBB5-438F-D6C8AD8ACBFB}"/>
                  </a:ext>
                </a:extLst>
              </p:cNvPr>
              <p:cNvSpPr>
                <a:spLocks noGrp="1" noRot="1" noChangeAspect="1" noMove="1" noResize="1" noEditPoints="1" noAdjustHandles="1" noChangeArrowheads="1" noChangeShapeType="1" noTextEdit="1"/>
              </p:cNvSpPr>
              <p:nvPr>
                <p:ph type="body" sz="quarter" idx="17"/>
              </p:nvPr>
            </p:nvSpPr>
            <p:spPr>
              <a:xfrm>
                <a:off x="359999" y="1567087"/>
                <a:ext cx="5452972" cy="4948914"/>
              </a:xfrm>
              <a:blipFill>
                <a:blip r:embed="rId2"/>
                <a:stretch>
                  <a:fillRect l="-2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38E68F25-51BE-AAFB-49BF-0DB44FAE652B}"/>
                  </a:ext>
                </a:extLst>
              </p:cNvPr>
              <p:cNvSpPr txBox="1">
                <a:spLocks/>
              </p:cNvSpPr>
              <p:nvPr/>
            </p:nvSpPr>
            <p:spPr>
              <a:xfrm>
                <a:off x="7489371" y="1567087"/>
                <a:ext cx="5452972" cy="4948914"/>
              </a:xfrm>
              <a:prstGeom prst="rect">
                <a:avLst/>
              </a:prstGeom>
            </p:spPr>
            <p:txBody>
              <a:bodyPr vert="horz" wrap="square" lIns="0" tIns="0" rIns="0" bIns="0" numCol="1"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2000" b="1"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Solution:</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Substitute (1) into (2)</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14:m>
                  <m:oMathPara xmlns:m="http://schemas.openxmlformats.org/officeDocument/2006/math">
                    <m:oMathParaPr>
                      <m:jc m:val="left"/>
                    </m:oMathParaPr>
                    <m:oMath xmlns:m="http://schemas.openxmlformats.org/officeDocument/2006/math">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𝑥</m:t>
                      </m:r>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+1=</m:t>
                      </m:r>
                      <m:sSup>
                        <m:sSupPr>
                          <m:ctrlP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ctrlPr>
                        </m:sSupPr>
                        <m:e>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𝑥</m:t>
                          </m:r>
                        </m:e>
                        <m:sup>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2</m:t>
                          </m:r>
                        </m:sup>
                      </m:sSup>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+2 </m:t>
                      </m:r>
                    </m:oMath>
                    <m:oMath xmlns:m="http://schemas.openxmlformats.org/officeDocument/2006/math">
                      <m:sSup>
                        <m:sSupPr>
                          <m:ctrlP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ctrlPr>
                        </m:sSupPr>
                        <m:e>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𝑥</m:t>
                          </m:r>
                        </m:e>
                        <m:sup>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2</m:t>
                          </m:r>
                        </m:sup>
                      </m:sSup>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m:t>
                      </m:r>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𝑥</m:t>
                      </m:r>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+1=0</m:t>
                      </m:r>
                    </m:oMath>
                    <m:oMath xmlns:m="http://schemas.openxmlformats.org/officeDocument/2006/math">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 =</m:t>
                      </m:r>
                      <m:sSup>
                        <m:sSupPr>
                          <m:ctrlP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ctrlPr>
                        </m:sSupPr>
                        <m:e>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𝑏</m:t>
                          </m:r>
                        </m:e>
                        <m:sup>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2</m:t>
                          </m:r>
                        </m:sup>
                      </m:sSup>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−4</m:t>
                      </m:r>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𝑎𝑐</m:t>
                      </m:r>
                    </m:oMath>
                    <m:oMath xmlns:m="http://schemas.openxmlformats.org/officeDocument/2006/math">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m:t>
                      </m:r>
                      <m:sSup>
                        <m:sSupPr>
                          <m:ctrlP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ctrlPr>
                        </m:sSupPr>
                        <m:e>
                          <m:d>
                            <m:dPr>
                              <m:ctrlP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ctrlPr>
                            </m:dPr>
                            <m:e>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1</m:t>
                              </m:r>
                            </m:e>
                          </m:d>
                        </m:e>
                        <m:sup>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2</m:t>
                          </m:r>
                        </m:sup>
                      </m:sSup>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−4</m:t>
                      </m:r>
                      <m:d>
                        <m:dPr>
                          <m:ctrlP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ctrlPr>
                        </m:dPr>
                        <m:e>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1</m:t>
                          </m:r>
                        </m:e>
                      </m:d>
                      <m:d>
                        <m:dPr>
                          <m:ctrlP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ctrlPr>
                        </m:dPr>
                        <m:e>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1</m:t>
                          </m:r>
                        </m:e>
                      </m:d>
                    </m:oMath>
                  </m:oMathPara>
                </a14:m>
                <a:endPar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14:m>
                  <m:oMathPara xmlns:m="http://schemas.openxmlformats.org/officeDocument/2006/math">
                    <m:oMathParaPr>
                      <m:jc m:val="left"/>
                    </m:oMathParaPr>
                    <m:oMath xmlns:m="http://schemas.openxmlformats.org/officeDocument/2006/math">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 =−3</m:t>
                      </m:r>
                    </m:oMath>
                  </m:oMathPara>
                </a14:m>
                <a:endPar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14:m>
                  <m:oMathPara xmlns:m="http://schemas.openxmlformats.org/officeDocument/2006/math">
                    <m:oMathParaPr>
                      <m:jc m:val="left"/>
                    </m:oMathParaPr>
                    <m:oMath xmlns:m="http://schemas.openxmlformats.org/officeDocument/2006/math">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∆&lt;0</m:t>
                      </m:r>
                    </m:oMath>
                  </m:oMathPara>
                </a14:m>
                <a:endPar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14:m>
                  <m:oMathPara xmlns:m="http://schemas.openxmlformats.org/officeDocument/2006/math">
                    <m:oMathParaPr>
                      <m:jc m:val="left"/>
                    </m:oMathParaPr>
                    <m:oMath xmlns:m="http://schemas.openxmlformats.org/officeDocument/2006/math">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m:t>
                      </m:r>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𝑛𝑜</m:t>
                      </m:r>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 </m:t>
                      </m:r>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𝑟𝑒𝑎𝑙</m:t>
                      </m:r>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 </m:t>
                      </m:r>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𝑠𝑜𝑙𝑢𝑡𝑖𝑜𝑛</m:t>
                      </m:r>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 </m:t>
                      </m:r>
                    </m:oMath>
                  </m:oMathPara>
                </a14:m>
                <a:endPar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endPar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endParaRPr>
              </a:p>
            </p:txBody>
          </p:sp>
        </mc:Choice>
        <mc:Fallback xmlns="">
          <p:sp>
            <p:nvSpPr>
              <p:cNvPr id="6" name="Text Placeholder 4">
                <a:extLst>
                  <a:ext uri="{FF2B5EF4-FFF2-40B4-BE49-F238E27FC236}">
                    <a16:creationId xmlns:a16="http://schemas.microsoft.com/office/drawing/2014/main" id="{38E68F25-51BE-AAFB-49BF-0DB44FAE652B}"/>
                  </a:ext>
                </a:extLst>
              </p:cNvPr>
              <p:cNvSpPr txBox="1">
                <a:spLocks noRot="1" noChangeAspect="1" noMove="1" noResize="1" noEditPoints="1" noAdjustHandles="1" noChangeArrowheads="1" noChangeShapeType="1" noTextEdit="1"/>
              </p:cNvSpPr>
              <p:nvPr/>
            </p:nvSpPr>
            <p:spPr>
              <a:xfrm>
                <a:off x="7489371" y="1567087"/>
                <a:ext cx="5452972" cy="4948914"/>
              </a:xfrm>
              <a:prstGeom prst="rect">
                <a:avLst/>
              </a:prstGeom>
              <a:blipFill>
                <a:blip r:embed="rId3"/>
                <a:stretch>
                  <a:fillRect l="-2908"/>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ED0C0FC8-EF57-7089-8D70-7870E3D61FB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7878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1A11A-CD88-38CA-3F3E-98B9D50EB79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EDB1611-E514-87D4-456D-C1A092C3C430}"/>
              </a:ext>
            </a:extLst>
          </p:cNvPr>
          <p:cNvSpPr>
            <a:spLocks noGrp="1"/>
          </p:cNvSpPr>
          <p:nvPr>
            <p:ph type="title"/>
          </p:nvPr>
        </p:nvSpPr>
        <p:spPr/>
        <p:txBody>
          <a:bodyPr/>
          <a:lstStyle/>
          <a:p>
            <a:r>
              <a:rPr lang="en-AU" dirty="0"/>
              <a:t>Solving graphically (3)</a:t>
            </a:r>
          </a:p>
        </p:txBody>
      </p:sp>
      <p:pic>
        <p:nvPicPr>
          <p:cNvPr id="7" name="Picture 6" descr="A quadratic and linear function that do not intersect ">
            <a:extLst>
              <a:ext uri="{FF2B5EF4-FFF2-40B4-BE49-F238E27FC236}">
                <a16:creationId xmlns:a16="http://schemas.microsoft.com/office/drawing/2014/main" id="{07C79AEE-8778-BB2B-02BA-EC5BDD739E2B}"/>
              </a:ext>
            </a:extLst>
          </p:cNvPr>
          <p:cNvPicPr>
            <a:picLocks noChangeAspect="1"/>
          </p:cNvPicPr>
          <p:nvPr/>
        </p:nvPicPr>
        <p:blipFill>
          <a:blip r:embed="rId2"/>
          <a:stretch>
            <a:fillRect/>
          </a:stretch>
        </p:blipFill>
        <p:spPr>
          <a:xfrm>
            <a:off x="1394327" y="1292535"/>
            <a:ext cx="8845929" cy="5169803"/>
          </a:xfrm>
          <a:prstGeom prst="rect">
            <a:avLst/>
          </a:prstGeom>
        </p:spPr>
      </p:pic>
      <p:sp>
        <p:nvSpPr>
          <p:cNvPr id="2" name="Slide Number Placeholder 1">
            <a:extLst>
              <a:ext uri="{FF2B5EF4-FFF2-40B4-BE49-F238E27FC236}">
                <a16:creationId xmlns:a16="http://schemas.microsoft.com/office/drawing/2014/main" id="{BC3DD45B-E353-0306-A5A9-949A8F7E413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77011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3" ma:contentTypeDescription="Create a new document." ma:contentTypeScope="" ma:versionID="8b8714e7fddb2f24f91623a267cb4c27">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85a416b272d860568535f790367f86e1"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E76218-B129-49DE-ACFC-BAB9D9414ACE}">
  <ds:schemaRefs>
    <ds:schemaRef ds:uri="http://schemas.openxmlformats.org/package/2006/metadata/core-properties"/>
    <ds:schemaRef ds:uri="0d94be99-a0f6-44e7-93d1-7f56be2e14d5"/>
    <ds:schemaRef ds:uri="http://www.w3.org/XML/1998/namespace"/>
    <ds:schemaRef ds:uri="http://purl.org/dc/dcmitype/"/>
    <ds:schemaRef ds:uri="http://schemas.microsoft.com/office/2006/documentManagement/types"/>
    <ds:schemaRef ds:uri="http://purl.org/dc/elements/1.1/"/>
    <ds:schemaRef ds:uri="http://purl.org/dc/terms/"/>
    <ds:schemaRef ds:uri="8c6f0761-0ef4-4d3b-8fe8-3b60dff82ea3"/>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155E71FA-9AA3-4AC3-9870-F385454816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27A563-7A9A-421D-B829-2609421368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Mathematics MASTER 11-12 PowerPoint NEW (1)</Template>
  <TotalTime>26</TotalTime>
  <Words>1560</Words>
  <Application>Microsoft Office PowerPoint</Application>
  <PresentationFormat>Widescreen</PresentationFormat>
  <Paragraphs>165</Paragraphs>
  <Slides>20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Times New Roman</vt:lpstr>
      <vt:lpstr>Public Sans</vt:lpstr>
      <vt:lpstr>Calibri</vt:lpstr>
      <vt:lpstr>Cambria Math</vt:lpstr>
      <vt:lpstr>NSWG Corporate</vt:lpstr>
      <vt:lpstr>Simultaneous quadratic equations</vt:lpstr>
      <vt:lpstr>Learning intentions and success criteria</vt:lpstr>
      <vt:lpstr>Activating prior knowledge</vt:lpstr>
      <vt:lpstr>Supply and demand (1)</vt:lpstr>
      <vt:lpstr>Supply and demand (2)</vt:lpstr>
      <vt:lpstr>Connecting learning</vt:lpstr>
      <vt:lpstr>Solving graphically (1)</vt:lpstr>
      <vt:lpstr>Solving graphically (2)</vt:lpstr>
      <vt:lpstr>Solving graphically (3)</vt:lpstr>
      <vt:lpstr>Releasing responsibility</vt:lpstr>
      <vt:lpstr>Solve simultaneously (1)</vt:lpstr>
      <vt:lpstr>Solve simultaneously (2)</vt:lpstr>
      <vt:lpstr>Solve simultaneously (3)</vt:lpstr>
      <vt:lpstr>Independent practice</vt:lpstr>
      <vt:lpstr>Approaching questions</vt:lpstr>
      <vt:lpstr>Marking criteria (1)</vt:lpstr>
      <vt:lpstr>Marking criteria (2)</vt:lpstr>
      <vt:lpstr>Marking criteria (3)</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15 – Simultaneous quadratic equations – slide deck</dc:title>
  <dc:creator>NSW Department of Education</dc:creator>
  <dcterms:created xsi:type="dcterms:W3CDTF">2025-05-19T21:52:24Z</dcterms:created>
  <dcterms:modified xsi:type="dcterms:W3CDTF">2025-12-03T01:23:46Z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0x010100655E080995292A458D08911AB2F9EE60</vt:lpwstr>
  </property>
  <property fmtid="{D5CDD505-2E9C-101B-9397-08002B2CF9AE}" pid="10" name="MediaServiceImageTags">
    <vt:lpwstr/>
  </property>
</Properties>
</file>