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handoutMasterIdLst>
    <p:handoutMasterId r:id="rId24"/>
  </p:handoutMasterIdLst>
  <p:sldIdLst>
    <p:sldId id="26505" r:id="rId5"/>
    <p:sldId id="26383" r:id="rId6"/>
    <p:sldId id="26525" r:id="rId7"/>
    <p:sldId id="26526" r:id="rId8"/>
    <p:sldId id="26531" r:id="rId9"/>
    <p:sldId id="26527" r:id="rId10"/>
    <p:sldId id="26506" r:id="rId11"/>
    <p:sldId id="26513" r:id="rId12"/>
    <p:sldId id="26508" r:id="rId13"/>
    <p:sldId id="26528" r:id="rId14"/>
    <p:sldId id="26532" r:id="rId15"/>
    <p:sldId id="26529" r:id="rId16"/>
    <p:sldId id="26510" r:id="rId17"/>
    <p:sldId id="26530" r:id="rId18"/>
    <p:sldId id="26524" r:id="rId19"/>
    <p:sldId id="26511"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070CA-6981-4F21-AF52-5254344900B7}" v="1" dt="2025-11-26T03:00:20.54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50" autoAdjust="0"/>
    <p:restoredTop sz="86443" autoAdjust="0"/>
  </p:normalViewPr>
  <p:slideViewPr>
    <p:cSldViewPr snapToGrid="0">
      <p:cViewPr varScale="1">
        <p:scale>
          <a:sx n="77" d="100"/>
          <a:sy n="77" d="100"/>
        </p:scale>
        <p:origin x="114" y="11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C8F3-45B3-FF20-00A6-A6E99F37C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366AD-9246-D2FC-BE0B-8054D1A35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2A89-1402-50E2-76C3-9472EDF4ABD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911B0B-1EBF-3825-955F-DF1E0243A455}"/>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99300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23124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Modelling quadratic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FD0B9388-6901-22AC-C02C-F831A6420C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607F04-F9FC-690F-6EAC-4698477CAEA4}"/>
              </a:ext>
            </a:extLst>
          </p:cNvPr>
          <p:cNvSpPr>
            <a:spLocks noGrp="1"/>
          </p:cNvSpPr>
          <p:nvPr>
            <p:ph type="title"/>
          </p:nvPr>
        </p:nvSpPr>
        <p:spPr/>
        <p:txBody>
          <a:bodyPr/>
          <a:lstStyle/>
          <a:p>
            <a:r>
              <a:rPr lang="en-AU" dirty="0"/>
              <a:t>Modelling quadratic functions (1)</a:t>
            </a:r>
          </a:p>
        </p:txBody>
      </p:sp>
      <p:sp>
        <p:nvSpPr>
          <p:cNvPr id="11" name="Text Placeholder 10">
            <a:extLst>
              <a:ext uri="{FF2B5EF4-FFF2-40B4-BE49-F238E27FC236}">
                <a16:creationId xmlns:a16="http://schemas.microsoft.com/office/drawing/2014/main" id="{65434CBC-B8E9-15C3-C3CD-BABC167DAC23}"/>
              </a:ext>
            </a:extLst>
          </p:cNvPr>
          <p:cNvSpPr>
            <a:spLocks noGrp="1"/>
          </p:cNvSpPr>
          <p:nvPr>
            <p:ph type="body" sz="quarter" idx="18"/>
          </p:nvPr>
        </p:nvSpPr>
        <p:spPr/>
        <p:txBody>
          <a:bodyPr/>
          <a:lstStyle/>
          <a:p>
            <a:r>
              <a:rPr lang="en-AU" dirty="0"/>
              <a:t>Worked example – part 1</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3A89CA67-CB05-8241-C556-EDC34739B9CB}"/>
                  </a:ext>
                </a:extLst>
              </p:cNvPr>
              <p:cNvSpPr>
                <a:spLocks noGrp="1"/>
              </p:cNvSpPr>
              <p:nvPr>
                <p:ph type="body" sz="quarter" idx="17"/>
              </p:nvPr>
            </p:nvSpPr>
            <p:spPr/>
            <p:txBody>
              <a:bodyPr/>
              <a:lstStyle/>
              <a:p>
                <a:r>
                  <a:rPr lang="en-AU" dirty="0"/>
                  <a:t>A child jumps on a trampoline. Their height, </a:t>
                </a:r>
                <a14:m>
                  <m:oMath xmlns:m="http://schemas.openxmlformats.org/officeDocument/2006/math">
                    <m:r>
                      <a:rPr lang="en-AU" b="0" i="1" smtClean="0">
                        <a:latin typeface="Cambria Math" panose="02040503050406030204" pitchFamily="18" charset="0"/>
                      </a:rPr>
                      <m:t>h</m:t>
                    </m:r>
                  </m:oMath>
                </a14:m>
                <a:r>
                  <a:rPr lang="en-AU" dirty="0"/>
                  <a:t>, in metres after </a:t>
                </a:r>
                <a14:m>
                  <m:oMath xmlns:m="http://schemas.openxmlformats.org/officeDocument/2006/math">
                    <m:r>
                      <a:rPr lang="en-AU" b="0" i="1" smtClean="0">
                        <a:latin typeface="Cambria Math" panose="02040503050406030204" pitchFamily="18" charset="0"/>
                      </a:rPr>
                      <m:t>𝑡</m:t>
                    </m:r>
                  </m:oMath>
                </a14:m>
                <a:r>
                  <a:rPr lang="en-AU" dirty="0"/>
                  <a:t> seconds is modelled by: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𝑡</m:t>
                      </m:r>
                    </m:oMath>
                  </m:oMathPara>
                </a14:m>
                <a:endParaRPr lang="en-AU" dirty="0"/>
              </a:p>
              <a:p>
                <a:r>
                  <a:rPr lang="en-AU" dirty="0"/>
                  <a:t>What is the maximum height the child reaches on the trampoline?</a:t>
                </a:r>
              </a:p>
              <a:p>
                <a:endParaRPr lang="en-AU" dirty="0"/>
              </a:p>
              <a:p>
                <a:r>
                  <a:rPr lang="en-AU" dirty="0"/>
                  <a:t>Let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=0</m:t>
                    </m:r>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𝑡</m:t>
                      </m:r>
                      <m:r>
                        <a:rPr lang="en-AU" b="0" i="1" smtClean="0">
                          <a:latin typeface="Cambria Math" panose="02040503050406030204" pitchFamily="18" charset="0"/>
                        </a:rPr>
                        <m:t>=0</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−4</m:t>
                          </m:r>
                        </m:e>
                      </m:d>
                      <m:r>
                        <a:rPr lang="en-AU" b="0" i="1" smtClean="0">
                          <a:latin typeface="Cambria Math" panose="02040503050406030204" pitchFamily="18" charset="0"/>
                        </a:rPr>
                        <m:t>=0</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=0, 4</m:t>
                      </m:r>
                    </m:oMath>
                  </m:oMathPara>
                </a14:m>
                <a:endParaRPr lang="en-AU" dirty="0"/>
              </a:p>
            </p:txBody>
          </p:sp>
        </mc:Choice>
        <mc:Fallback xmlns="">
          <p:sp>
            <p:nvSpPr>
              <p:cNvPr id="10" name="Text Placeholder 9">
                <a:extLst>
                  <a:ext uri="{FF2B5EF4-FFF2-40B4-BE49-F238E27FC236}">
                    <a16:creationId xmlns:a16="http://schemas.microsoft.com/office/drawing/2014/main" id="{3A89CA67-CB05-8241-C556-EDC34739B9CB}"/>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pic>
        <p:nvPicPr>
          <p:cNvPr id="13" name="Picture 12" descr="The graph of h(t)=-t^2+4t.">
            <a:extLst>
              <a:ext uri="{FF2B5EF4-FFF2-40B4-BE49-F238E27FC236}">
                <a16:creationId xmlns:a16="http://schemas.microsoft.com/office/drawing/2014/main" id="{57F91436-848A-9D5F-79FF-0C03AEDFB809}"/>
              </a:ext>
            </a:extLst>
          </p:cNvPr>
          <p:cNvPicPr>
            <a:picLocks noChangeAspect="1"/>
          </p:cNvPicPr>
          <p:nvPr/>
        </p:nvPicPr>
        <p:blipFill>
          <a:blip r:embed="rId4"/>
          <a:stretch>
            <a:fillRect/>
          </a:stretch>
        </p:blipFill>
        <p:spPr>
          <a:xfrm>
            <a:off x="4756994" y="3486749"/>
            <a:ext cx="6511480" cy="311925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4F9A912-3E54-67B3-15CA-BD6A6CC89B2C}"/>
                  </a:ext>
                </a:extLst>
              </p:cNvPr>
              <p:cNvSpPr txBox="1"/>
              <p:nvPr/>
            </p:nvSpPr>
            <p:spPr>
              <a:xfrm>
                <a:off x="2330824" y="3603811"/>
                <a:ext cx="2241176" cy="663389"/>
              </a:xfrm>
              <a:prstGeom prst="wedgeRoundRectCallout">
                <a:avLst>
                  <a:gd name="adj1" fmla="val -69743"/>
                  <a:gd name="adj2" fmla="val 410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oAutofit/>
              </a:bodyPr>
              <a:lstStyle/>
              <a:p>
                <a:pPr marL="179388" algn="l"/>
                <a:r>
                  <a:rPr lang="en-AU" sz="1800" dirty="0"/>
                  <a:t>Why was </a:t>
                </a:r>
                <a14:m>
                  <m:oMath xmlns:m="http://schemas.openxmlformats.org/officeDocument/2006/math">
                    <m:r>
                      <a:rPr lang="en-AU" sz="1800" b="0" i="1" smtClean="0">
                        <a:latin typeface="Cambria Math" panose="02040503050406030204" pitchFamily="18" charset="0"/>
                      </a:rPr>
                      <m:t>h</m:t>
                    </m:r>
                    <m:r>
                      <a:rPr lang="en-AU" sz="1800" b="0" i="1" smtClean="0">
                        <a:latin typeface="Cambria Math" panose="02040503050406030204" pitchFamily="18" charset="0"/>
                      </a:rPr>
                      <m:t>(</m:t>
                    </m:r>
                    <m:r>
                      <a:rPr lang="en-AU" sz="1800" b="0" i="1" smtClean="0">
                        <a:latin typeface="Cambria Math" panose="02040503050406030204" pitchFamily="18" charset="0"/>
                      </a:rPr>
                      <m:t>𝑡</m:t>
                    </m:r>
                    <m:r>
                      <a:rPr lang="en-AU" sz="1800" b="0" i="1" smtClean="0">
                        <a:latin typeface="Cambria Math" panose="02040503050406030204" pitchFamily="18" charset="0"/>
                      </a:rPr>
                      <m:t>)</m:t>
                    </m:r>
                  </m:oMath>
                </a14:m>
                <a:r>
                  <a:rPr lang="en-AU" sz="1800" dirty="0"/>
                  <a:t> set to equal </a:t>
                </a:r>
                <a14:m>
                  <m:oMath xmlns:m="http://schemas.openxmlformats.org/officeDocument/2006/math">
                    <m:r>
                      <a:rPr lang="en-AU" sz="1800" b="0" i="1" smtClean="0">
                        <a:latin typeface="Cambria Math" panose="02040503050406030204" pitchFamily="18" charset="0"/>
                      </a:rPr>
                      <m:t>0</m:t>
                    </m:r>
                  </m:oMath>
                </a14:m>
                <a:r>
                  <a:rPr lang="en-AU" sz="1800" dirty="0"/>
                  <a:t>.</a:t>
                </a:r>
              </a:p>
            </p:txBody>
          </p:sp>
        </mc:Choice>
        <mc:Fallback xmlns="">
          <p:sp>
            <p:nvSpPr>
              <p:cNvPr id="3" name="TextBox 2">
                <a:extLst>
                  <a:ext uri="{FF2B5EF4-FFF2-40B4-BE49-F238E27FC236}">
                    <a16:creationId xmlns:a16="http://schemas.microsoft.com/office/drawing/2014/main" id="{74F9A912-3E54-67B3-15CA-BD6A6CC89B2C}"/>
                  </a:ext>
                </a:extLst>
              </p:cNvPr>
              <p:cNvSpPr txBox="1">
                <a:spLocks noRot="1" noChangeAspect="1" noMove="1" noResize="1" noEditPoints="1" noAdjustHandles="1" noChangeArrowheads="1" noChangeShapeType="1" noTextEdit="1"/>
              </p:cNvSpPr>
              <p:nvPr/>
            </p:nvSpPr>
            <p:spPr>
              <a:xfrm>
                <a:off x="2330824" y="3603811"/>
                <a:ext cx="2241176" cy="663389"/>
              </a:xfrm>
              <a:prstGeom prst="wedgeRoundRectCallout">
                <a:avLst>
                  <a:gd name="adj1" fmla="val -69743"/>
                  <a:gd name="adj2" fmla="val 41091"/>
                  <a:gd name="adj3" fmla="val 16667"/>
                </a:avLst>
              </a:prstGeom>
              <a:blipFill>
                <a:blip r:embed="rId5"/>
                <a:stretch>
                  <a:fillRect t="-6306" b="-8108"/>
                </a:stretch>
              </a:blipFill>
            </p:spPr>
            <p:txBody>
              <a:bodyPr/>
              <a:lstStyle/>
              <a:p>
                <a:r>
                  <a:rPr lang="en-AU">
                    <a:noFill/>
                  </a:rPr>
                  <a:t> </a:t>
                </a:r>
              </a:p>
            </p:txBody>
          </p:sp>
        </mc:Fallback>
      </mc:AlternateContent>
      <p:sp>
        <p:nvSpPr>
          <p:cNvPr id="4" name="TextBox 3">
            <a:extLst>
              <a:ext uri="{FF2B5EF4-FFF2-40B4-BE49-F238E27FC236}">
                <a16:creationId xmlns:a16="http://schemas.microsoft.com/office/drawing/2014/main" id="{B9C6494D-27AD-4F51-ACD9-A49D4809B1CA}"/>
              </a:ext>
            </a:extLst>
          </p:cNvPr>
          <p:cNvSpPr txBox="1"/>
          <p:nvPr/>
        </p:nvSpPr>
        <p:spPr>
          <a:xfrm>
            <a:off x="8769998" y="2976282"/>
            <a:ext cx="2354001" cy="994721"/>
          </a:xfrm>
          <a:prstGeom prst="wedgeRoundRectCallout">
            <a:avLst>
              <a:gd name="adj1" fmla="val -69743"/>
              <a:gd name="adj2" fmla="val 410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oAutofit/>
          </a:bodyPr>
          <a:lstStyle/>
          <a:p>
            <a:pPr marL="179388" algn="l"/>
            <a:r>
              <a:rPr lang="en-AU" sz="1800" dirty="0"/>
              <a:t>What information was needed to graph this function?</a:t>
            </a:r>
          </a:p>
        </p:txBody>
      </p:sp>
      <p:sp>
        <p:nvSpPr>
          <p:cNvPr id="2" name="Slide Number Placeholder 1">
            <a:extLst>
              <a:ext uri="{FF2B5EF4-FFF2-40B4-BE49-F238E27FC236}">
                <a16:creationId xmlns:a16="http://schemas.microsoft.com/office/drawing/2014/main" id="{BD2137B6-48D9-4BFB-30B1-A865DD4199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8513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3B18C-A63B-022A-044C-AF47B2E6024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16C548C-E004-488E-53DF-4A4F250F8BAB}"/>
              </a:ext>
            </a:extLst>
          </p:cNvPr>
          <p:cNvSpPr>
            <a:spLocks noGrp="1"/>
          </p:cNvSpPr>
          <p:nvPr>
            <p:ph type="title"/>
          </p:nvPr>
        </p:nvSpPr>
        <p:spPr/>
        <p:txBody>
          <a:bodyPr/>
          <a:lstStyle/>
          <a:p>
            <a:r>
              <a:rPr lang="en-AU" dirty="0"/>
              <a:t>Modelling quadratic functions (2)</a:t>
            </a:r>
          </a:p>
        </p:txBody>
      </p:sp>
      <p:sp>
        <p:nvSpPr>
          <p:cNvPr id="11" name="Text Placeholder 10">
            <a:extLst>
              <a:ext uri="{FF2B5EF4-FFF2-40B4-BE49-F238E27FC236}">
                <a16:creationId xmlns:a16="http://schemas.microsoft.com/office/drawing/2014/main" id="{F2A82384-1764-9930-156B-4BE1796C4693}"/>
              </a:ext>
            </a:extLst>
          </p:cNvPr>
          <p:cNvSpPr>
            <a:spLocks noGrp="1"/>
          </p:cNvSpPr>
          <p:nvPr>
            <p:ph type="body" sz="quarter" idx="18"/>
          </p:nvPr>
        </p:nvSpPr>
        <p:spPr/>
        <p:txBody>
          <a:bodyPr/>
          <a:lstStyle/>
          <a:p>
            <a:r>
              <a:rPr lang="en-AU" dirty="0"/>
              <a:t>Worked example – part 2</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E9BA9C26-45CB-E0D9-C31B-0BD9F1187A59}"/>
                  </a:ext>
                </a:extLst>
              </p:cNvPr>
              <p:cNvSpPr>
                <a:spLocks noGrp="1"/>
              </p:cNvSpPr>
              <p:nvPr>
                <p:ph type="body" sz="quarter" idx="17"/>
              </p:nvPr>
            </p:nvSpPr>
            <p:spPr/>
            <p:txBody>
              <a:bodyPr/>
              <a:lstStyle/>
              <a:p>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𝑡</m:t>
                    </m:r>
                  </m:oMath>
                </a14:m>
                <a:r>
                  <a:rPr lang="en-AU" dirty="0"/>
                  <a:t>, what is the maximum height the child reaches on the trampoline?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𝑏</m:t>
                          </m:r>
                        </m:num>
                        <m:den>
                          <m:r>
                            <a:rPr lang="en-AU" b="0" i="1" smtClean="0">
                              <a:latin typeface="Cambria Math" panose="02040503050406030204" pitchFamily="18" charset="0"/>
                            </a:rPr>
                            <m:t>2</m:t>
                          </m:r>
                          <m:r>
                            <a:rPr lang="en-AU" b="0" i="1" smtClean="0">
                              <a:latin typeface="Cambria Math" panose="02040503050406030204" pitchFamily="18" charset="0"/>
                            </a:rPr>
                            <m:t>𝑎</m:t>
                          </m:r>
                        </m:den>
                      </m:f>
                    </m:oMath>
                  </m:oMathPara>
                </a14:m>
                <a:endParaRPr lang="en-AU" dirty="0"/>
              </a:p>
              <a:p>
                <a:pPr marL="265113"/>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2×−1</m:t>
                          </m:r>
                        </m:den>
                      </m:f>
                    </m:oMath>
                  </m:oMathPara>
                </a14:m>
                <a:endParaRPr lang="en-AU" dirty="0"/>
              </a:p>
              <a:p>
                <a:pPr marL="2651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+4(2)</m:t>
                      </m:r>
                    </m:oMath>
                  </m:oMathPara>
                </a14:m>
                <a:endParaRPr lang="en-AU" dirty="0"/>
              </a:p>
              <a:p>
                <a14:m>
                  <m:oMath xmlns:m="http://schemas.openxmlformats.org/officeDocument/2006/math">
                    <m:r>
                      <a:rPr lang="en-AU" b="0" i="1" smtClean="0">
                        <a:latin typeface="Cambria Math" panose="02040503050406030204" pitchFamily="18" charset="0"/>
                      </a:rPr>
                      <m:t>∴</m:t>
                    </m:r>
                  </m:oMath>
                </a14:m>
                <a:r>
                  <a:rPr lang="en-AU" dirty="0"/>
                  <a:t> The maximum height the child reaches is 4 metres. </a:t>
                </a:r>
              </a:p>
            </p:txBody>
          </p:sp>
        </mc:Choice>
        <mc:Fallback xmlns="">
          <p:sp>
            <p:nvSpPr>
              <p:cNvPr id="10" name="Text Placeholder 9">
                <a:extLst>
                  <a:ext uri="{FF2B5EF4-FFF2-40B4-BE49-F238E27FC236}">
                    <a16:creationId xmlns:a16="http://schemas.microsoft.com/office/drawing/2014/main" id="{E9BA9C26-45CB-E0D9-C31B-0BD9F1187A59}"/>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796"/>
                </a:stretch>
              </a:blipFill>
            </p:spPr>
            <p:txBody>
              <a:bodyPr/>
              <a:lstStyle/>
              <a:p>
                <a:r>
                  <a:rPr lang="en-AU">
                    <a:noFill/>
                  </a:rPr>
                  <a:t> </a:t>
                </a:r>
              </a:p>
            </p:txBody>
          </p:sp>
        </mc:Fallback>
      </mc:AlternateContent>
      <p:pic>
        <p:nvPicPr>
          <p:cNvPr id="4" name="Picture 3" descr="The graph of h(t)=-t^2+4t.">
            <a:extLst>
              <a:ext uri="{FF2B5EF4-FFF2-40B4-BE49-F238E27FC236}">
                <a16:creationId xmlns:a16="http://schemas.microsoft.com/office/drawing/2014/main" id="{FA3A48B0-010A-4988-19DC-ED88A7840F19}"/>
              </a:ext>
            </a:extLst>
          </p:cNvPr>
          <p:cNvPicPr>
            <a:picLocks noChangeAspect="1"/>
          </p:cNvPicPr>
          <p:nvPr/>
        </p:nvPicPr>
        <p:blipFill>
          <a:blip r:embed="rId3"/>
          <a:stretch>
            <a:fillRect/>
          </a:stretch>
        </p:blipFill>
        <p:spPr>
          <a:xfrm>
            <a:off x="5320520" y="2171663"/>
            <a:ext cx="6511480" cy="3119251"/>
          </a:xfrm>
          <a:prstGeom prst="rect">
            <a:avLst/>
          </a:prstGeom>
        </p:spPr>
      </p:pic>
      <p:sp>
        <p:nvSpPr>
          <p:cNvPr id="3" name="TextBox 2">
            <a:extLst>
              <a:ext uri="{FF2B5EF4-FFF2-40B4-BE49-F238E27FC236}">
                <a16:creationId xmlns:a16="http://schemas.microsoft.com/office/drawing/2014/main" id="{A79AB00B-3FEB-740B-D8D3-682A68507D19}"/>
              </a:ext>
            </a:extLst>
          </p:cNvPr>
          <p:cNvSpPr txBox="1"/>
          <p:nvPr/>
        </p:nvSpPr>
        <p:spPr>
          <a:xfrm>
            <a:off x="2268071" y="2268070"/>
            <a:ext cx="2474258" cy="663389"/>
          </a:xfrm>
          <a:prstGeom prst="wedgeRoundRectCallout">
            <a:avLst>
              <a:gd name="adj1" fmla="val -69743"/>
              <a:gd name="adj2" fmla="val 410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oAutofit/>
          </a:bodyPr>
          <a:lstStyle/>
          <a:p>
            <a:pPr marL="179388" algn="l"/>
            <a:r>
              <a:rPr lang="en-AU" sz="1800" dirty="0"/>
              <a:t>Why was the axis of symmetry found?</a:t>
            </a:r>
          </a:p>
        </p:txBody>
      </p:sp>
      <p:sp>
        <p:nvSpPr>
          <p:cNvPr id="2" name="Slide Number Placeholder 1">
            <a:extLst>
              <a:ext uri="{FF2B5EF4-FFF2-40B4-BE49-F238E27FC236}">
                <a16:creationId xmlns:a16="http://schemas.microsoft.com/office/drawing/2014/main" id="{97563158-9E95-3B0E-4A6F-9F317880050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56609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F4F7B-AE1B-E901-FDC4-BB4AD66D2196}"/>
              </a:ext>
            </a:extLst>
          </p:cNvPr>
          <p:cNvSpPr>
            <a:spLocks noGrp="1"/>
          </p:cNvSpPr>
          <p:nvPr>
            <p:ph type="title"/>
          </p:nvPr>
        </p:nvSpPr>
        <p:spPr/>
        <p:txBody>
          <a:bodyPr/>
          <a:lstStyle/>
          <a:p>
            <a:r>
              <a:rPr lang="en-AU" dirty="0"/>
              <a:t>Modelling quadratic functions (3)</a:t>
            </a:r>
          </a:p>
        </p:txBody>
      </p:sp>
      <p:sp>
        <p:nvSpPr>
          <p:cNvPr id="8" name="Text Placeholder 7">
            <a:extLst>
              <a:ext uri="{FF2B5EF4-FFF2-40B4-BE49-F238E27FC236}">
                <a16:creationId xmlns:a16="http://schemas.microsoft.com/office/drawing/2014/main" id="{ECF99DAF-3C6F-6AB1-3D7E-52F194B84C2B}"/>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27D1101-D8D2-F845-FC9D-A5AD1C51E3E6}"/>
                  </a:ext>
                </a:extLst>
              </p:cNvPr>
              <p:cNvSpPr>
                <a:spLocks noGrp="1"/>
              </p:cNvSpPr>
              <p:nvPr>
                <p:ph type="body" sz="quarter" idx="17"/>
              </p:nvPr>
            </p:nvSpPr>
            <p:spPr/>
            <p:txBody>
              <a:bodyPr/>
              <a:lstStyle/>
              <a:p>
                <a:r>
                  <a:rPr lang="en-AU" dirty="0"/>
                  <a:t>A skateboarder rides up a ramp and launches into the air. The relationship between the skateboarder’s height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
                      <a:rPr lang="en-AU" i="1">
                        <a:latin typeface="Cambria Math" panose="02040503050406030204" pitchFamily="18" charset="0"/>
                      </a:rPr>
                      <m:t>𝑡</m:t>
                    </m:r>
                    <m:r>
                      <a:rPr lang="en-AU" i="1">
                        <a:latin typeface="Cambria Math" panose="02040503050406030204" pitchFamily="18" charset="0"/>
                      </a:rPr>
                      <m:t>)</m:t>
                    </m:r>
                  </m:oMath>
                </a14:m>
                <a:r>
                  <a:rPr lang="en-AU" dirty="0"/>
                  <a:t>) above the ground (in metres) and the time (</a:t>
                </a:r>
                <a14:m>
                  <m:oMath xmlns:m="http://schemas.openxmlformats.org/officeDocument/2006/math">
                    <m:r>
                      <a:rPr lang="en-AU" i="1">
                        <a:latin typeface="Cambria Math" panose="02040503050406030204" pitchFamily="18" charset="0"/>
                      </a:rPr>
                      <m:t>𝑡</m:t>
                    </m:r>
                  </m:oMath>
                </a14:m>
                <a:r>
                  <a:rPr lang="en-AU" dirty="0"/>
                  <a:t>) since leaving the ground (in seconds) is described as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𝑡</m:t>
                    </m:r>
                  </m:oMath>
                </a14:m>
                <a:r>
                  <a:rPr lang="en-AU" dirty="0"/>
                  <a:t>. </a:t>
                </a:r>
              </a:p>
              <a:p>
                <a:r>
                  <a:rPr lang="en-AU" dirty="0"/>
                  <a:t>How long is the skateboarder airborne?</a:t>
                </a:r>
              </a:p>
              <a:p>
                <a:r>
                  <a:rPr lang="en-AU" dirty="0"/>
                  <a:t>Let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=0</m:t>
                    </m:r>
                  </m:oMath>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𝑡</m:t>
                          </m:r>
                        </m:e>
                        <m:sup>
                          <m:r>
                            <a:rPr lang="en-AU" b="0" i="1" smtClean="0">
                              <a:latin typeface="Cambria Math" panose="02040503050406030204" pitchFamily="18" charset="0"/>
                            </a:rPr>
                            <m:t>2</m:t>
                          </m:r>
                        </m:sup>
                      </m:sSup>
                      <m:r>
                        <a:rPr lang="en-AU" b="0" i="1" smtClean="0">
                          <a:latin typeface="Cambria Math" panose="02040503050406030204" pitchFamily="18" charset="0"/>
                        </a:rPr>
                        <m:t>+6</m:t>
                      </m:r>
                      <m:r>
                        <a:rPr lang="en-AU" b="0" i="1" smtClean="0">
                          <a:latin typeface="Cambria Math" panose="02040503050406030204" pitchFamily="18" charset="0"/>
                        </a:rPr>
                        <m:t>𝑡</m:t>
                      </m:r>
                      <m:r>
                        <a:rPr lang="en-AU" b="0" i="1" smtClean="0">
                          <a:latin typeface="Cambria Math" panose="02040503050406030204" pitchFamily="18" charset="0"/>
                        </a:rPr>
                        <m:t>=0</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𝑡</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−3</m:t>
                          </m:r>
                        </m:e>
                      </m:d>
                      <m:r>
                        <a:rPr lang="en-AU" b="0" i="1" smtClean="0">
                          <a:latin typeface="Cambria Math" panose="02040503050406030204" pitchFamily="18" charset="0"/>
                        </a:rPr>
                        <m:t>=0</m:t>
                      </m:r>
                    </m:oMath>
                  </m:oMathPara>
                </a14:m>
                <a:endParaRPr lang="en-AU" dirty="0"/>
              </a:p>
              <a:p>
                <a14:m>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𝑡</m:t>
                    </m:r>
                    <m:r>
                      <a:rPr lang="en-AU" b="0" i="1" smtClean="0">
                        <a:latin typeface="Cambria Math" panose="02040503050406030204" pitchFamily="18" charset="0"/>
                      </a:rPr>
                      <m:t>=0</m:t>
                    </m:r>
                  </m:oMath>
                </a14:m>
                <a:r>
                  <a:rPr lang="en-AU" dirty="0"/>
                  <a:t>		or	</a:t>
                </a:r>
                <a14:m>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−3=0</m:t>
                    </m:r>
                  </m:oMath>
                </a14:m>
                <a:endParaRPr lang="en-AU" dirty="0"/>
              </a:p>
              <a:p>
                <a14:m>
                  <m:oMath xmlns:m="http://schemas.openxmlformats.org/officeDocument/2006/math">
                    <m:r>
                      <a:rPr lang="en-AU" b="0" i="1" smtClean="0">
                        <a:latin typeface="Cambria Math" panose="02040503050406030204" pitchFamily="18" charset="0"/>
                      </a:rPr>
                      <m:t>∴</m:t>
                    </m:r>
                  </m:oMath>
                </a14:m>
                <a:r>
                  <a:rPr lang="en-AU" dirty="0"/>
                  <a:t> The skateboarder is airborne for 3 seconds. </a:t>
                </a:r>
              </a:p>
              <a:p>
                <a:endParaRPr lang="en-AU" dirty="0"/>
              </a:p>
            </p:txBody>
          </p:sp>
        </mc:Choice>
        <mc:Fallback xmlns="">
          <p:sp>
            <p:nvSpPr>
              <p:cNvPr id="4" name="Text Placeholder 3">
                <a:extLst>
                  <a:ext uri="{FF2B5EF4-FFF2-40B4-BE49-F238E27FC236}">
                    <a16:creationId xmlns:a16="http://schemas.microsoft.com/office/drawing/2014/main" id="{C27D1101-D8D2-F845-FC9D-A5AD1C51E3E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r="-1592" b="-6717"/>
                </a:stretch>
              </a:blipFill>
            </p:spPr>
            <p:txBody>
              <a:bodyPr/>
              <a:lstStyle/>
              <a:p>
                <a:r>
                  <a:rPr lang="en-AU">
                    <a:noFill/>
                  </a:rPr>
                  <a:t> </a:t>
                </a:r>
              </a:p>
            </p:txBody>
          </p:sp>
        </mc:Fallback>
      </mc:AlternateContent>
      <p:pic>
        <p:nvPicPr>
          <p:cNvPr id="6" name="Picture 5" descr="graph of h(t)=-2t^2+6t.">
            <a:extLst>
              <a:ext uri="{FF2B5EF4-FFF2-40B4-BE49-F238E27FC236}">
                <a16:creationId xmlns:a16="http://schemas.microsoft.com/office/drawing/2014/main" id="{603701E9-7E19-F9D0-2809-9ADE9E02A88B}"/>
              </a:ext>
            </a:extLst>
          </p:cNvPr>
          <p:cNvPicPr>
            <a:picLocks noChangeAspect="1"/>
          </p:cNvPicPr>
          <p:nvPr/>
        </p:nvPicPr>
        <p:blipFill>
          <a:blip r:embed="rId4"/>
          <a:stretch>
            <a:fillRect/>
          </a:stretch>
        </p:blipFill>
        <p:spPr>
          <a:xfrm>
            <a:off x="6096000" y="2870866"/>
            <a:ext cx="5435879" cy="3124361"/>
          </a:xfrm>
          <a:prstGeom prst="rect">
            <a:avLst/>
          </a:prstGeom>
        </p:spPr>
      </p:pic>
      <p:sp>
        <p:nvSpPr>
          <p:cNvPr id="2" name="Slide Number Placeholder 1">
            <a:extLst>
              <a:ext uri="{FF2B5EF4-FFF2-40B4-BE49-F238E27FC236}">
                <a16:creationId xmlns:a16="http://schemas.microsoft.com/office/drawing/2014/main" id="{9E9C4DFA-CA44-5D1A-6A5A-DF84A0F249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7818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092AD-EED6-9039-8EE7-0F6D93894E1F}"/>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r>
              <a:rPr kumimoji="0" lang="en-AU" sz="1200" b="0" i="0" u="none" strike="noStrike" kern="1200" cap="none" spc="0" normalizeH="0" baseline="0" noProof="0" dirty="0">
                <a:ln>
                  <a:noFill/>
                </a:ln>
                <a:solidFill>
                  <a:schemeClr val="tx1"/>
                </a:solidFill>
                <a:effectLst/>
                <a:uLnTx/>
                <a:uFillTx/>
                <a:latin typeface="+mn-lt"/>
                <a:ea typeface="+mn-ea"/>
                <a:cs typeface="+mn-cs"/>
              </a:rPr>
              <a:t>Approaching questions</a:t>
            </a:r>
          </a:p>
        </p:txBody>
      </p:sp>
      <p:pic>
        <p:nvPicPr>
          <p:cNvPr id="3" name="Picture 2"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F8D7D326-9D0B-83C2-9DB1-42F28B2C4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73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E1254-81C3-66D8-31EE-031731DB9CE5}"/>
              </a:ext>
            </a:extLst>
          </p:cNvPr>
          <p:cNvSpPr>
            <a:spLocks noGrp="1"/>
          </p:cNvSpPr>
          <p:nvPr>
            <p:ph type="title"/>
          </p:nvPr>
        </p:nvSpPr>
        <p:spPr/>
        <p:txBody>
          <a:bodyPr/>
          <a:lstStyle/>
          <a:p>
            <a:r>
              <a:rPr lang="en-AU" dirty="0"/>
              <a:t>Flower bed design</a:t>
            </a:r>
          </a:p>
        </p:txBody>
      </p:sp>
      <p:sp>
        <p:nvSpPr>
          <p:cNvPr id="4" name="Text Placeholder 3">
            <a:extLst>
              <a:ext uri="{FF2B5EF4-FFF2-40B4-BE49-F238E27FC236}">
                <a16:creationId xmlns:a16="http://schemas.microsoft.com/office/drawing/2014/main" id="{801BD4C2-65C1-85C2-D69E-581C95EAC8E5}"/>
              </a:ext>
            </a:extLst>
          </p:cNvPr>
          <p:cNvSpPr>
            <a:spLocks noGrp="1"/>
          </p:cNvSpPr>
          <p:nvPr>
            <p:ph type="body" sz="quarter" idx="18"/>
          </p:nvPr>
        </p:nvSpPr>
        <p:spPr/>
        <p:txBody>
          <a:bodyPr/>
          <a:lstStyle/>
          <a:p>
            <a:r>
              <a:rPr lang="en-AU" dirty="0"/>
              <a:t>Modelling quadratic functions</a:t>
            </a:r>
          </a:p>
        </p:txBody>
      </p:sp>
      <p:sp>
        <p:nvSpPr>
          <p:cNvPr id="5" name="Text Placeholder 4">
            <a:extLst>
              <a:ext uri="{FF2B5EF4-FFF2-40B4-BE49-F238E27FC236}">
                <a16:creationId xmlns:a16="http://schemas.microsoft.com/office/drawing/2014/main" id="{711541BB-88A2-9B0E-484B-CE15E5BEB15C}"/>
              </a:ext>
            </a:extLst>
          </p:cNvPr>
          <p:cNvSpPr>
            <a:spLocks noGrp="1"/>
          </p:cNvSpPr>
          <p:nvPr>
            <p:ph type="body" sz="quarter" idx="17"/>
          </p:nvPr>
        </p:nvSpPr>
        <p:spPr>
          <a:xfrm>
            <a:off x="360000" y="1567086"/>
            <a:ext cx="11484000" cy="1618073"/>
          </a:xfrm>
          <a:prstGeom prst="roundRect">
            <a:avLst/>
          </a:prstGeom>
        </p:spPr>
        <p:style>
          <a:lnRef idx="3">
            <a:schemeClr val="lt1"/>
          </a:lnRef>
          <a:fillRef idx="1">
            <a:schemeClr val="accent6"/>
          </a:fillRef>
          <a:effectRef idx="1">
            <a:schemeClr val="accent6"/>
          </a:effectRef>
          <a:fontRef idx="minor">
            <a:schemeClr val="lt1"/>
          </a:fontRef>
        </p:style>
        <p:txBody>
          <a:bodyPr/>
          <a:lstStyle/>
          <a:p>
            <a:r>
              <a:rPr lang="en-AU" dirty="0">
                <a:solidFill>
                  <a:schemeClr val="tx1"/>
                </a:solidFill>
              </a:rPr>
              <a:t>You are designing a rectangular flower bed surrounded by a uniform-width path. The total area of the garden, including the flower bed and path, is 80 square metres. </a:t>
            </a:r>
            <a:br>
              <a:rPr lang="en-AU" dirty="0">
                <a:solidFill>
                  <a:schemeClr val="tx1"/>
                </a:solidFill>
              </a:rPr>
            </a:br>
            <a:r>
              <a:rPr lang="en-AU" dirty="0">
                <a:solidFill>
                  <a:schemeClr val="tx1"/>
                </a:solidFill>
              </a:rPr>
              <a:t>If the dimensions of the flower bed are 6 metres by 4 metres, how wide is the path?</a:t>
            </a:r>
          </a:p>
          <a:p>
            <a:endParaRPr lang="en-AU" sz="1800" dirty="0">
              <a:effectLst/>
              <a:latin typeface="Arial" panose="020B0604020202020204" pitchFamily="34" charset="0"/>
              <a:ea typeface="Calibri" panose="020F0502020204030204" pitchFamily="34" charset="0"/>
            </a:endParaRPr>
          </a:p>
          <a:p>
            <a:endParaRPr lang="en-AU" dirty="0"/>
          </a:p>
        </p:txBody>
      </p:sp>
      <p:sp>
        <p:nvSpPr>
          <p:cNvPr id="2" name="Slide Number Placeholder 1">
            <a:extLst>
              <a:ext uri="{FF2B5EF4-FFF2-40B4-BE49-F238E27FC236}">
                <a16:creationId xmlns:a16="http://schemas.microsoft.com/office/drawing/2014/main" id="{CF7EBFB6-4CA5-C871-947A-3390D03869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64070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Flower bed design – solution </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p:txBody>
          <a:bodyPr/>
          <a:lstStyle/>
          <a:p>
            <a:r>
              <a:rPr lang="en-AU" dirty="0">
                <a:latin typeface="+mj-lt"/>
              </a:rPr>
              <a:t>Modelling quadratic functions</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567086"/>
                <a:ext cx="4095042" cy="4807835"/>
              </a:xfrm>
            </p:spPr>
            <p:txBody>
              <a:bodyPr/>
              <a:lstStyle/>
              <a:p>
                <a:r>
                  <a:rPr lang="en-AU" dirty="0">
                    <a:latin typeface="+mn-lt"/>
                  </a:rPr>
                  <a:t>Length = </a:t>
                </a:r>
                <a14:m>
                  <m:oMath xmlns:m="http://schemas.openxmlformats.org/officeDocument/2006/math">
                    <m:r>
                      <a:rPr lang="en-AU" b="0" i="1" smtClean="0">
                        <a:latin typeface="Cambria Math" panose="02040503050406030204" pitchFamily="18" charset="0"/>
                      </a:rPr>
                      <m:t>6+2</m:t>
                    </m:r>
                    <m:r>
                      <a:rPr lang="en-AU" b="0" i="1" smtClean="0">
                        <a:latin typeface="Cambria Math" panose="02040503050406030204" pitchFamily="18" charset="0"/>
                      </a:rPr>
                      <m:t>𝑥</m:t>
                    </m:r>
                  </m:oMath>
                </a14:m>
                <a:endParaRPr lang="en-AU" dirty="0">
                  <a:latin typeface="+mn-lt"/>
                </a:endParaRPr>
              </a:p>
              <a:p>
                <a:r>
                  <a:rPr lang="en-AU" dirty="0">
                    <a:latin typeface="+mn-lt"/>
                  </a:rPr>
                  <a:t>Width = </a:t>
                </a:r>
                <a14:m>
                  <m:oMath xmlns:m="http://schemas.openxmlformats.org/officeDocument/2006/math">
                    <m:r>
                      <a:rPr lang="en-AU" b="0" i="1" smtClean="0">
                        <a:latin typeface="Cambria Math" panose="02040503050406030204" pitchFamily="18" charset="0"/>
                      </a:rPr>
                      <m:t>4+2</m:t>
                    </m:r>
                    <m:r>
                      <a:rPr lang="en-AU" b="0" i="1" smtClean="0">
                        <a:latin typeface="Cambria Math" panose="02040503050406030204" pitchFamily="18" charset="0"/>
                      </a:rPr>
                      <m:t>𝑥</m:t>
                    </m:r>
                  </m:oMath>
                </a14:m>
                <a:endParaRPr lang="en-AU" dirty="0">
                  <a:latin typeface="+mn-lt"/>
                </a:endParaRPr>
              </a:p>
              <a:p>
                <a:r>
                  <a:rPr lang="en-AU" dirty="0">
                    <a:latin typeface="+mn-lt"/>
                  </a:rPr>
                  <a:t>Area = </a:t>
                </a:r>
                <a14:m>
                  <m:oMath xmlns:m="http://schemas.openxmlformats.org/officeDocument/2006/math">
                    <m:r>
                      <a:rPr lang="en-AU" b="0" i="1" smtClean="0">
                        <a:latin typeface="Cambria Math" panose="02040503050406030204" pitchFamily="18" charset="0"/>
                      </a:rPr>
                      <m:t>80</m:t>
                    </m:r>
                    <m:sSup>
                      <m:sSupPr>
                        <m:ctrlPr>
                          <a:rPr lang="en-AU" b="0" i="1" smtClean="0">
                            <a:latin typeface="Cambria Math" panose="02040503050406030204" pitchFamily="18" charset="0"/>
                          </a:rPr>
                        </m:ctrlPr>
                      </m:sSupPr>
                      <m:e>
                        <m:r>
                          <m:rPr>
                            <m:nor/>
                          </m:rPr>
                          <a:rPr lang="en-AU" b="0" i="0" smtClean="0">
                            <a:latin typeface="Cambria Math" panose="02040503050406030204" pitchFamily="18" charset="0"/>
                          </a:rPr>
                          <m:t>m</m:t>
                        </m:r>
                      </m:e>
                      <m:sup>
                        <m:r>
                          <m:rPr>
                            <m:nor/>
                          </m:rPr>
                          <a:rPr lang="en-AU" b="0" i="0" smtClean="0">
                            <a:latin typeface="Cambria Math" panose="02040503050406030204" pitchFamily="18" charset="0"/>
                          </a:rPr>
                          <m:t>2</m:t>
                        </m:r>
                      </m:sup>
                    </m:sSup>
                  </m:oMath>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6+2</m:t>
                          </m:r>
                          <m:r>
                            <a:rPr lang="en-AU" b="0" i="1" smtClean="0">
                              <a:latin typeface="Cambria Math" panose="02040503050406030204" pitchFamily="18" charset="0"/>
                            </a:rPr>
                            <m:t>𝑥</m:t>
                          </m:r>
                        </m:e>
                      </m:d>
                      <m:d>
                        <m:dPr>
                          <m:ctrlPr>
                            <a:rPr lang="en-AU" b="0" i="1" smtClean="0">
                              <a:latin typeface="Cambria Math" panose="02040503050406030204" pitchFamily="18" charset="0"/>
                            </a:rPr>
                          </m:ctrlPr>
                        </m:dPr>
                        <m:e>
                          <m:r>
                            <a:rPr lang="en-AU" b="0" i="1" smtClean="0">
                              <a:latin typeface="Cambria Math" panose="02040503050406030204" pitchFamily="18" charset="0"/>
                            </a:rPr>
                            <m:t>4+2</m:t>
                          </m:r>
                          <m:r>
                            <a:rPr lang="en-AU" b="0" i="1" smtClean="0">
                              <a:latin typeface="Cambria Math" panose="02040503050406030204" pitchFamily="18" charset="0"/>
                            </a:rPr>
                            <m:t>𝑥</m:t>
                          </m:r>
                        </m:e>
                      </m:d>
                      <m:r>
                        <a:rPr lang="en-AU" b="0" i="1" smtClean="0">
                          <a:latin typeface="Cambria Math" panose="02040503050406030204" pitchFamily="18" charset="0"/>
                        </a:rPr>
                        <m:t>=80</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24+12</m:t>
                      </m:r>
                      <m:r>
                        <a:rPr lang="en-AU" b="0" i="1" smtClean="0">
                          <a:latin typeface="Cambria Math" panose="02040503050406030204" pitchFamily="18" charset="0"/>
                        </a:rPr>
                        <m:t>𝑥</m:t>
                      </m:r>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=80</m:t>
                      </m:r>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+20</m:t>
                      </m:r>
                      <m:r>
                        <a:rPr lang="en-AU" b="0" i="1" smtClean="0">
                          <a:latin typeface="Cambria Math" panose="02040503050406030204" pitchFamily="18" charset="0"/>
                        </a:rPr>
                        <m:t>𝑥</m:t>
                      </m:r>
                      <m:r>
                        <a:rPr lang="en-AU" b="0" i="1" smtClean="0">
                          <a:latin typeface="Cambria Math" panose="02040503050406030204" pitchFamily="18" charset="0"/>
                        </a:rPr>
                        <m:t>−56=0</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−14=0</m:t>
                      </m:r>
                    </m:oMath>
                  </m:oMathPara>
                </a14:m>
                <a:endParaRPr lang="en-AU" dirty="0">
                  <a:latin typeface="+mn-lt"/>
                </a:endParaRPr>
              </a:p>
              <a:p>
                <a:pPr/>
                <a14:m>
                  <m:oMathPara xmlns:m="http://schemas.openxmlformats.org/officeDocument/2006/math">
                    <m:oMathParaPr>
                      <m:jc m:val="left"/>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−7</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=0</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1567086"/>
                <a:ext cx="4095042" cy="4807835"/>
              </a:xfrm>
              <a:blipFill>
                <a:blip r:embed="rId3"/>
                <a:stretch>
                  <a:fillRect l="-372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03E0504-EFBC-E91E-FC89-BCA21F11A67F}"/>
                  </a:ext>
                </a:extLst>
              </p:cNvPr>
              <p:cNvSpPr txBox="1">
                <a:spLocks/>
              </p:cNvSpPr>
              <p:nvPr/>
            </p:nvSpPr>
            <p:spPr>
              <a:xfrm>
                <a:off x="4048479" y="1567086"/>
                <a:ext cx="4095042"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latin typeface="+mn-lt"/>
                  </a:rPr>
                  <a:t> or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=−7</m:t>
                    </m:r>
                  </m:oMath>
                </a14:m>
                <a:endParaRPr lang="en-AU" b="0" dirty="0">
                  <a:latin typeface="+mn-lt"/>
                </a:endParaRPr>
              </a:p>
              <a:p>
                <a:pPr/>
                <a:r>
                  <a:rPr lang="en-AU" dirty="0">
                    <a:latin typeface="+mn-lt"/>
                  </a:rPr>
                  <a:t>In the context of the question, </a:t>
                </a:r>
                <a:br>
                  <a:rPr lang="en-AU" dirty="0">
                    <a:latin typeface="+mn-lt"/>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≥0</m:t>
                      </m:r>
                    </m:oMath>
                  </m:oMathPara>
                </a14:m>
                <a:endParaRPr lang="en-AU" dirty="0">
                  <a:latin typeface="+mn-lt"/>
                </a:endParaRPr>
              </a:p>
              <a:p>
                <a:r>
                  <a:rPr lang="en-AU" dirty="0">
                    <a:latin typeface="+mn-lt"/>
                  </a:rPr>
                  <a:t>Since </a:t>
                </a:r>
                <a14:m>
                  <m:oMath xmlns:m="http://schemas.openxmlformats.org/officeDocument/2006/math">
                    <m:r>
                      <a:rPr lang="en-AU" b="0" i="1" smtClean="0">
                        <a:latin typeface="Cambria Math" panose="02040503050406030204" pitchFamily="18" charset="0"/>
                      </a:rPr>
                      <m:t>𝑥</m:t>
                    </m:r>
                  </m:oMath>
                </a14:m>
                <a:r>
                  <a:rPr lang="en-AU" dirty="0">
                    <a:latin typeface="+mn-lt"/>
                  </a:rPr>
                  <a:t> represents a length.</a:t>
                </a:r>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latin typeface="+mn-lt"/>
                  </a:rPr>
                  <a:t> is the only solution.</a:t>
                </a:r>
              </a:p>
              <a:p>
                <a:r>
                  <a:rPr lang="en-AU" dirty="0">
                    <a:latin typeface="+mn-lt"/>
                  </a:rPr>
                  <a:t>The path is 2 metres wide. </a:t>
                </a:r>
              </a:p>
            </p:txBody>
          </p:sp>
        </mc:Choice>
        <mc:Fallback xmlns="">
          <p:sp>
            <p:nvSpPr>
              <p:cNvPr id="8" name="Text Placeholder 11">
                <a:extLst>
                  <a:ext uri="{FF2B5EF4-FFF2-40B4-BE49-F238E27FC236}">
                    <a16:creationId xmlns:a16="http://schemas.microsoft.com/office/drawing/2014/main" id="{003E0504-EFBC-E91E-FC89-BCA21F11A67F}"/>
                  </a:ext>
                </a:extLst>
              </p:cNvPr>
              <p:cNvSpPr txBox="1">
                <a:spLocks noRot="1" noChangeAspect="1" noMove="1" noResize="1" noEditPoints="1" noAdjustHandles="1" noChangeArrowheads="1" noChangeShapeType="1" noTextEdit="1"/>
              </p:cNvSpPr>
              <p:nvPr/>
            </p:nvSpPr>
            <p:spPr>
              <a:xfrm>
                <a:off x="4048479" y="1567086"/>
                <a:ext cx="4095042" cy="4807835"/>
              </a:xfrm>
              <a:prstGeom prst="rect">
                <a:avLst/>
              </a:prstGeom>
              <a:blipFill>
                <a:blip r:embed="rId5"/>
                <a:stretch>
                  <a:fillRect l="-3720"/>
                </a:stretch>
              </a:blipFill>
            </p:spPr>
            <p:txBody>
              <a:bodyPr/>
              <a:lstStyle/>
              <a:p>
                <a:r>
                  <a:rPr lang="en-AU">
                    <a:noFill/>
                  </a:rPr>
                  <a:t> </a:t>
                </a:r>
              </a:p>
            </p:txBody>
          </p:sp>
        </mc:Fallback>
      </mc:AlternateContent>
      <p:pic>
        <p:nvPicPr>
          <p:cNvPr id="5" name="Picture 4" descr="An image showing a rectangular garden bed. ">
            <a:extLst>
              <a:ext uri="{FF2B5EF4-FFF2-40B4-BE49-F238E27FC236}">
                <a16:creationId xmlns:a16="http://schemas.microsoft.com/office/drawing/2014/main" id="{7A952ADE-819A-CA89-7FC4-3F9BC9D7C1C6}"/>
              </a:ext>
            </a:extLst>
          </p:cNvPr>
          <p:cNvPicPr>
            <a:picLocks noChangeAspect="1"/>
          </p:cNvPicPr>
          <p:nvPr/>
        </p:nvPicPr>
        <p:blipFill>
          <a:blip r:embed="rId6"/>
          <a:stretch>
            <a:fillRect/>
          </a:stretch>
        </p:blipFill>
        <p:spPr>
          <a:xfrm>
            <a:off x="7736960" y="1611299"/>
            <a:ext cx="4386713" cy="4688023"/>
          </a:xfrm>
          <a:prstGeom prst="rect">
            <a:avLst/>
          </a:prstGeom>
        </p:spPr>
      </p:pic>
      <p:cxnSp>
        <p:nvCxnSpPr>
          <p:cNvPr id="7" name="Straight Connector 6">
            <a:extLst>
              <a:ext uri="{FF2B5EF4-FFF2-40B4-BE49-F238E27FC236}">
                <a16:creationId xmlns:a16="http://schemas.microsoft.com/office/drawing/2014/main" id="{4C0E9F5C-41C8-B386-63EE-F69E02806D49}"/>
              </a:ext>
              <a:ext uri="{C183D7F6-B498-43B3-948B-1728B52AA6E4}">
                <adec:decorative xmlns:adec="http://schemas.microsoft.com/office/drawing/2017/decorative" val="1"/>
              </a:ext>
            </a:extLst>
          </p:cNvPr>
          <p:cNvCxnSpPr/>
          <p:nvPr/>
        </p:nvCxnSpPr>
        <p:spPr>
          <a:xfrm>
            <a:off x="3710763" y="1711842"/>
            <a:ext cx="0" cy="4486939"/>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057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Bef>
                <a:spcPts val="1200"/>
              </a:spcBef>
              <a:spcAft>
                <a:spcPts val="600"/>
              </a:spcAft>
              <a:buSzPts val="1100"/>
              <a:buFont typeface="Arial" panose="020B0604020202020204" pitchFamily="34" charset="0"/>
              <a:buChar char="•"/>
            </a:pPr>
            <a:r>
              <a:rPr lang="en-AU" sz="1800" dirty="0">
                <a:effectLst/>
                <a:ea typeface="Calibri" panose="020F0502020204030204" pitchFamily="34" charset="0"/>
              </a:rPr>
              <a:t>To understand how quadratic functions can be used to model and solve practical problems.</a:t>
            </a:r>
          </a:p>
          <a:p>
            <a:pPr marL="285750" indent="-285750">
              <a:lnSpc>
                <a:spcPct val="150000"/>
              </a:lnSpc>
              <a:buFont typeface="Arial" panose="020B0604020202020204" pitchFamily="34" charset="0"/>
              <a:buChar char="•"/>
            </a:pPr>
            <a:r>
              <a:rPr lang="en-AU" sz="1800" dirty="0">
                <a:effectLst/>
                <a:ea typeface="Calibri" panose="020F0502020204030204" pitchFamily="34" charset="0"/>
              </a:rPr>
              <a:t>To be able to make connections between key features of the graph of a quadratic function and the context of a problem.</a:t>
            </a:r>
            <a:endParaRPr lang="en-AU" sz="18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ea typeface="Calibri" panose="020F0502020204030204" pitchFamily="34" charset="0"/>
              </a:rPr>
              <a:t>I can identify real-world situations where quadratic functions are applicable.</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ea typeface="Calibri" panose="020F0502020204030204" pitchFamily="34" charset="0"/>
              </a:rPr>
              <a:t>I can interpret the solutions of a quadratic model to solve problems. </a:t>
            </a:r>
          </a:p>
          <a:p>
            <a:pPr marL="342900" lvl="0" indent="-342900">
              <a:lnSpc>
                <a:spcPct val="150000"/>
              </a:lnSpc>
              <a:spcBef>
                <a:spcPts val="1200"/>
              </a:spcBef>
              <a:spcAft>
                <a:spcPts val="600"/>
              </a:spcAft>
              <a:buSzPts val="1100"/>
              <a:buFont typeface="Symbol" panose="05050102010706020507" pitchFamily="18" charset="2"/>
              <a:buChar char=""/>
            </a:pPr>
            <a:r>
              <a:rPr lang="en-AU" sz="1800" dirty="0">
                <a:effectLst/>
                <a:ea typeface="Calibri" panose="020F0502020204030204" pitchFamily="34" charset="0"/>
              </a:rPr>
              <a:t>I can create a quadratic model to represent and solve a given practical problem</a:t>
            </a:r>
            <a:r>
              <a:rPr lang="en-AU" sz="1800" dirty="0">
                <a:ea typeface="+mn-lt"/>
                <a:cs typeface="Arial" panose="020B0604020202020204" pitchFamily="34" charset="0"/>
              </a:rPr>
              <a: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1CAE-3E4F-B806-3685-F3E2151347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396EF1E-8FE3-B920-1ECF-54A109DD798A}"/>
              </a:ext>
            </a:extLst>
          </p:cNvPr>
          <p:cNvSpPr>
            <a:spLocks noGrp="1"/>
          </p:cNvSpPr>
          <p:nvPr>
            <p:ph type="ctrTitle"/>
          </p:nvPr>
        </p:nvSpPr>
        <p:spPr/>
        <p:txBody>
          <a:bodyPr/>
          <a:lstStyle/>
          <a:p>
            <a:r>
              <a:rPr lang="en-AU" dirty="0">
                <a:latin typeface="+mj-lt"/>
              </a:rPr>
              <a:t>Activating prior learning</a:t>
            </a:r>
          </a:p>
        </p:txBody>
      </p:sp>
    </p:spTree>
    <p:extLst>
      <p:ext uri="{BB962C8B-B14F-4D97-AF65-F5344CB8AC3E}">
        <p14:creationId xmlns:p14="http://schemas.microsoft.com/office/powerpoint/2010/main" val="255240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7BAFE5-3B6D-2E29-73ED-F9AB0AB7AB90}"/>
              </a:ext>
            </a:extLst>
          </p:cNvPr>
          <p:cNvSpPr>
            <a:spLocks noGrp="1"/>
          </p:cNvSpPr>
          <p:nvPr>
            <p:ph type="title"/>
          </p:nvPr>
        </p:nvSpPr>
        <p:spPr/>
        <p:txBody>
          <a:bodyPr/>
          <a:lstStyle/>
          <a:p>
            <a:r>
              <a:rPr lang="en-AU" dirty="0"/>
              <a:t>Revenue and cost of production (1)</a:t>
            </a:r>
          </a:p>
        </p:txBody>
      </p:sp>
      <p:sp>
        <p:nvSpPr>
          <p:cNvPr id="14" name="Text Placeholder 13">
            <a:extLst>
              <a:ext uri="{FF2B5EF4-FFF2-40B4-BE49-F238E27FC236}">
                <a16:creationId xmlns:a16="http://schemas.microsoft.com/office/drawing/2014/main" id="{C8CD8CE8-759E-B366-DF07-080F26FD55DE}"/>
              </a:ext>
            </a:extLst>
          </p:cNvPr>
          <p:cNvSpPr>
            <a:spLocks noGrp="1"/>
          </p:cNvSpPr>
          <p:nvPr>
            <p:ph type="body" sz="quarter" idx="17"/>
          </p:nvPr>
        </p:nvSpPr>
        <p:spPr>
          <a:xfrm>
            <a:off x="360000" y="1567086"/>
            <a:ext cx="10997264" cy="1986605"/>
          </a:xfrm>
          <a:prstGeom prst="roundRect">
            <a:avLst/>
          </a:prstGeom>
        </p:spPr>
        <p:style>
          <a:lnRef idx="3">
            <a:schemeClr val="lt1"/>
          </a:lnRef>
          <a:fillRef idx="1">
            <a:schemeClr val="accent6"/>
          </a:fillRef>
          <a:effectRef idx="1">
            <a:schemeClr val="accent6"/>
          </a:effectRef>
          <a:fontRef idx="minor">
            <a:schemeClr val="lt1"/>
          </a:fontRef>
        </p:style>
        <p:txBody>
          <a:bodyPr/>
          <a:lstStyle/>
          <a:p>
            <a:pPr marL="176213">
              <a:lnSpc>
                <a:spcPct val="150000"/>
              </a:lnSpc>
              <a:spcBef>
                <a:spcPts val="1200"/>
              </a:spcBef>
              <a:spcAft>
                <a:spcPts val="600"/>
              </a:spcAft>
              <a:buNone/>
            </a:pPr>
            <a:r>
              <a:rPr lang="en-AU" sz="1800" dirty="0">
                <a:solidFill>
                  <a:srgbClr val="000000"/>
                </a:solidFill>
                <a:effectLst/>
                <a:latin typeface="Arial" panose="020B0604020202020204" pitchFamily="34" charset="0"/>
                <a:ea typeface="Calibri" panose="020F0502020204030204" pitchFamily="34" charset="0"/>
              </a:rPr>
              <a:t>When the McRib first comes back onto McDonald’s menu:</a:t>
            </a:r>
            <a:endParaRPr lang="en-AU" sz="1800" dirty="0">
              <a:effectLst/>
              <a:latin typeface="Arial" panose="020B0604020202020204" pitchFamily="34" charset="0"/>
              <a:ea typeface="Calibri" panose="020F0502020204030204" pitchFamily="34" charset="0"/>
            </a:endParaRPr>
          </a:p>
          <a:p>
            <a:pPr marL="461963" indent="-285750">
              <a:lnSpc>
                <a:spcPct val="150000"/>
              </a:lnSpc>
              <a:spcBef>
                <a:spcPts val="1200"/>
              </a:spcBef>
              <a:spcAft>
                <a:spcPts val="600"/>
              </a:spcAft>
              <a:buFont typeface="Arial" panose="020B0604020202020204" pitchFamily="34" charset="0"/>
              <a:buChar char="•"/>
            </a:pPr>
            <a:r>
              <a:rPr lang="en-AU" sz="1800" dirty="0">
                <a:solidFill>
                  <a:srgbClr val="000000"/>
                </a:solidFill>
                <a:effectLst/>
                <a:latin typeface="Arial" panose="020B0604020202020204" pitchFamily="34" charset="0"/>
                <a:ea typeface="Calibri" panose="020F0502020204030204" pitchFamily="34" charset="0"/>
              </a:rPr>
              <a:t>It costs McDonald’s $250 000 to produce the McRib every day. </a:t>
            </a:r>
            <a:endParaRPr lang="en-AU" sz="1800" dirty="0">
              <a:effectLst/>
              <a:latin typeface="Arial" panose="020B0604020202020204" pitchFamily="34" charset="0"/>
              <a:ea typeface="Calibri" panose="020F0502020204030204" pitchFamily="34" charset="0"/>
            </a:endParaRPr>
          </a:p>
          <a:p>
            <a:pPr marL="461963" indent="-285750">
              <a:lnSpc>
                <a:spcPct val="150000"/>
              </a:lnSpc>
              <a:spcBef>
                <a:spcPts val="1200"/>
              </a:spcBef>
              <a:spcAft>
                <a:spcPts val="600"/>
              </a:spcAft>
              <a:buFont typeface="Arial" panose="020B0604020202020204" pitchFamily="34" charset="0"/>
              <a:buChar char="•"/>
            </a:pPr>
            <a:r>
              <a:rPr lang="en-AU" sz="1800" dirty="0">
                <a:solidFill>
                  <a:srgbClr val="000000"/>
                </a:solidFill>
                <a:effectLst/>
                <a:latin typeface="Arial" panose="020B0604020202020204" pitchFamily="34" charset="0"/>
                <a:ea typeface="Calibri" panose="020F0502020204030204" pitchFamily="34" charset="0"/>
              </a:rPr>
              <a:t>McDonald’s makes $400 000 each day in combined McRib sales. </a:t>
            </a:r>
            <a:endParaRPr lang="en-AU" sz="1800" dirty="0">
              <a:effectLst/>
              <a:latin typeface="Arial" panose="020B0604020202020204" pitchFamily="34" charset="0"/>
              <a:ea typeface="Calibri" panose="020F0502020204030204" pitchFamily="34" charset="0"/>
            </a:endParaRPr>
          </a:p>
          <a:p>
            <a:endParaRPr lang="en-AU" dirty="0"/>
          </a:p>
        </p:txBody>
      </p:sp>
      <p:sp>
        <p:nvSpPr>
          <p:cNvPr id="2" name="Slide Number Placeholder 1">
            <a:extLst>
              <a:ext uri="{FF2B5EF4-FFF2-40B4-BE49-F238E27FC236}">
                <a16:creationId xmlns:a16="http://schemas.microsoft.com/office/drawing/2014/main" id="{F9D4C680-E650-D9B6-4A18-61B1291CE6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114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B4FBC-9CDA-A076-2BDE-9372A216C39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C5AC76D-9BD3-B41D-7D21-6A89A15F726A}"/>
              </a:ext>
            </a:extLst>
          </p:cNvPr>
          <p:cNvSpPr>
            <a:spLocks noGrp="1"/>
          </p:cNvSpPr>
          <p:nvPr>
            <p:ph type="title"/>
          </p:nvPr>
        </p:nvSpPr>
        <p:spPr/>
        <p:txBody>
          <a:bodyPr/>
          <a:lstStyle/>
          <a:p>
            <a:r>
              <a:rPr lang="en-AU" dirty="0"/>
              <a:t>Revenue and cost of production (2)</a:t>
            </a:r>
          </a:p>
        </p:txBody>
      </p:sp>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AFD2518B-A9EF-9B76-4CF6-62027CEA9906}"/>
                  </a:ext>
                </a:extLst>
              </p:cNvPr>
              <p:cNvSpPr>
                <a:spLocks noGrp="1"/>
              </p:cNvSpPr>
              <p:nvPr>
                <p:ph type="body" sz="quarter" idx="17"/>
              </p:nvPr>
            </p:nvSpPr>
            <p:spPr>
              <a:xfrm>
                <a:off x="360000" y="1567087"/>
                <a:ext cx="10997264" cy="989078"/>
              </a:xfrm>
              <a:prstGeom prst="roundRect">
                <a:avLst/>
              </a:prstGeom>
            </p:spPr>
            <p:style>
              <a:lnRef idx="3">
                <a:schemeClr val="lt1"/>
              </a:lnRef>
              <a:fillRef idx="1">
                <a:schemeClr val="accent6"/>
              </a:fillRef>
              <a:effectRef idx="1">
                <a:schemeClr val="accent6"/>
              </a:effectRef>
              <a:fontRef idx="minor">
                <a:schemeClr val="lt1"/>
              </a:fontRef>
            </p:style>
            <p: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𝐶</m:t>
                      </m:r>
                      <m:r>
                        <a:rPr lang="en-AU" sz="1800" b="0" i="1" smtClean="0">
                          <a:solidFill>
                            <a:schemeClr val="tx1"/>
                          </a:solidFill>
                          <a:latin typeface="Cambria Math" panose="02040503050406030204" pitchFamily="18" charset="0"/>
                        </a:rPr>
                        <m:t>=250 000</m:t>
                      </m:r>
                      <m:r>
                        <a:rPr lang="en-AU" sz="1800" b="0" i="1" smtClean="0">
                          <a:solidFill>
                            <a:schemeClr val="tx1"/>
                          </a:solidFill>
                          <a:latin typeface="Cambria Math" panose="02040503050406030204" pitchFamily="18" charset="0"/>
                        </a:rPr>
                        <m:t>𝑥</m:t>
                      </m:r>
                    </m:oMath>
                  </m:oMathPara>
                </a14:m>
                <a:endParaRPr lang="en-AU" sz="1800" b="0" dirty="0">
                  <a:solidFill>
                    <a:schemeClr val="tx1"/>
                  </a:solidFill>
                </a:endParaRPr>
              </a:p>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AU" sz="1800" b="0" i="1" smtClean="0">
                          <a:solidFill>
                            <a:schemeClr val="tx1"/>
                          </a:solidFill>
                          <a:latin typeface="Cambria Math" panose="02040503050406030204" pitchFamily="18" charset="0"/>
                        </a:rPr>
                        <m:t>𝑅</m:t>
                      </m:r>
                      <m:r>
                        <a:rPr lang="en-AU" sz="1800" b="0" i="1" smtClean="0">
                          <a:solidFill>
                            <a:schemeClr val="tx1"/>
                          </a:solidFill>
                          <a:latin typeface="Cambria Math" panose="02040503050406030204" pitchFamily="18" charset="0"/>
                        </a:rPr>
                        <m:t>=400 000</m:t>
                      </m:r>
                      <m:r>
                        <a:rPr lang="en-AU" sz="1800" b="0" i="1" smtClean="0">
                          <a:solidFill>
                            <a:schemeClr val="tx1"/>
                          </a:solidFill>
                          <a:latin typeface="Cambria Math" panose="02040503050406030204" pitchFamily="18" charset="0"/>
                        </a:rPr>
                        <m:t>𝑥</m:t>
                      </m:r>
                    </m:oMath>
                  </m:oMathPara>
                </a14:m>
                <a:endParaRPr lang="en-AU" sz="1800" dirty="0">
                  <a:solidFill>
                    <a:schemeClr val="tx1"/>
                  </a:solidFill>
                </a:endParaRPr>
              </a:p>
            </p:txBody>
          </p:sp>
        </mc:Choice>
        <mc:Fallback xmlns="">
          <p:sp>
            <p:nvSpPr>
              <p:cNvPr id="14" name="Text Placeholder 13">
                <a:extLst>
                  <a:ext uri="{FF2B5EF4-FFF2-40B4-BE49-F238E27FC236}">
                    <a16:creationId xmlns:a16="http://schemas.microsoft.com/office/drawing/2014/main" id="{AFD2518B-A9EF-9B76-4CF6-62027CEA9906}"/>
                  </a:ext>
                </a:extLst>
              </p:cNvPr>
              <p:cNvSpPr>
                <a:spLocks noGrp="1" noRot="1" noChangeAspect="1" noMove="1" noResize="1" noEditPoints="1" noAdjustHandles="1" noChangeArrowheads="1" noChangeShapeType="1" noTextEdit="1"/>
              </p:cNvSpPr>
              <p:nvPr>
                <p:ph type="body" sz="quarter" idx="17"/>
              </p:nvPr>
            </p:nvSpPr>
            <p:spPr>
              <a:xfrm>
                <a:off x="360000" y="1567087"/>
                <a:ext cx="10997264" cy="989078"/>
              </a:xfrm>
              <a:prstGeom prst="roundRect">
                <a:avLst/>
              </a:prstGeom>
              <a:blipFill>
                <a:blip r:embed="rId3"/>
                <a:stretch>
                  <a:fillRect/>
                </a:stretch>
              </a:blipFill>
            </p:spPr>
            <p:txBody>
              <a:bodyPr/>
              <a:lstStyle/>
              <a:p>
                <a:r>
                  <a:rPr lang="en-AU">
                    <a:noFill/>
                  </a:rPr>
                  <a:t> </a:t>
                </a:r>
              </a:p>
            </p:txBody>
          </p:sp>
        </mc:Fallback>
      </mc:AlternateContent>
      <p:pic>
        <p:nvPicPr>
          <p:cNvPr id="13" name="Picture 12" descr="The graph of R=400000x and C=250 000x.">
            <a:extLst>
              <a:ext uri="{FF2B5EF4-FFF2-40B4-BE49-F238E27FC236}">
                <a16:creationId xmlns:a16="http://schemas.microsoft.com/office/drawing/2014/main" id="{29841363-7789-EDE1-A8AA-F05558BDB707}"/>
              </a:ext>
            </a:extLst>
          </p:cNvPr>
          <p:cNvPicPr>
            <a:picLocks noChangeAspect="1"/>
          </p:cNvPicPr>
          <p:nvPr/>
        </p:nvPicPr>
        <p:blipFill>
          <a:blip r:embed="rId4"/>
          <a:stretch>
            <a:fillRect/>
          </a:stretch>
        </p:blipFill>
        <p:spPr>
          <a:xfrm>
            <a:off x="2628899" y="2947027"/>
            <a:ext cx="7450281" cy="356897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B41282-5AFD-0514-BA8B-4384A6CF3AF5}"/>
                  </a:ext>
                </a:extLst>
              </p:cNvPr>
              <p:cNvSpPr txBox="1"/>
              <p:nvPr/>
            </p:nvSpPr>
            <p:spPr>
              <a:xfrm>
                <a:off x="9988688" y="3051573"/>
                <a:ext cx="1620984" cy="46759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r>
                        <a:rPr lang="en-AU" sz="1800" b="0" i="1" smtClean="0">
                          <a:latin typeface="Cambria Math" panose="02040503050406030204" pitchFamily="18" charset="0"/>
                        </a:rPr>
                        <m:t>=400 000</m:t>
                      </m:r>
                      <m:r>
                        <a:rPr lang="en-AU" sz="1800" b="0" i="1" smtClean="0">
                          <a:latin typeface="Cambria Math" panose="02040503050406030204" pitchFamily="18" charset="0"/>
                        </a:rPr>
                        <m:t>𝑥</m:t>
                      </m:r>
                    </m:oMath>
                  </m:oMathPara>
                </a14:m>
                <a:endParaRPr lang="en-AU" sz="1800" dirty="0"/>
              </a:p>
            </p:txBody>
          </p:sp>
        </mc:Choice>
        <mc:Fallback xmlns="">
          <p:sp>
            <p:nvSpPr>
              <p:cNvPr id="3" name="TextBox 2">
                <a:extLst>
                  <a:ext uri="{FF2B5EF4-FFF2-40B4-BE49-F238E27FC236}">
                    <a16:creationId xmlns:a16="http://schemas.microsoft.com/office/drawing/2014/main" id="{57B41282-5AFD-0514-BA8B-4384A6CF3AF5}"/>
                  </a:ext>
                </a:extLst>
              </p:cNvPr>
              <p:cNvSpPr txBox="1">
                <a:spLocks noRot="1" noChangeAspect="1" noMove="1" noResize="1" noEditPoints="1" noAdjustHandles="1" noChangeArrowheads="1" noChangeShapeType="1" noTextEdit="1"/>
              </p:cNvSpPr>
              <p:nvPr/>
            </p:nvSpPr>
            <p:spPr>
              <a:xfrm>
                <a:off x="9988688" y="3051573"/>
                <a:ext cx="1620984" cy="467591"/>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9A30EA-3840-D010-45AD-C355FD255003}"/>
                  </a:ext>
                </a:extLst>
              </p:cNvPr>
              <p:cNvSpPr txBox="1"/>
              <p:nvPr/>
            </p:nvSpPr>
            <p:spPr>
              <a:xfrm>
                <a:off x="9988688" y="4081407"/>
                <a:ext cx="1620984" cy="46759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𝐶</m:t>
                      </m:r>
                      <m:r>
                        <a:rPr lang="en-AU" sz="1800" b="0" i="1" smtClean="0">
                          <a:latin typeface="Cambria Math" panose="02040503050406030204" pitchFamily="18" charset="0"/>
                        </a:rPr>
                        <m:t>=250 000</m:t>
                      </m:r>
                      <m:r>
                        <a:rPr lang="en-AU" sz="1800" b="0" i="1" smtClean="0">
                          <a:latin typeface="Cambria Math" panose="02040503050406030204" pitchFamily="18" charset="0"/>
                        </a:rPr>
                        <m:t>𝑥</m:t>
                      </m:r>
                    </m:oMath>
                  </m:oMathPara>
                </a14:m>
                <a:endParaRPr lang="en-AU" sz="1800" dirty="0"/>
              </a:p>
            </p:txBody>
          </p:sp>
        </mc:Choice>
        <mc:Fallback xmlns="">
          <p:sp>
            <p:nvSpPr>
              <p:cNvPr id="4" name="TextBox 3">
                <a:extLst>
                  <a:ext uri="{FF2B5EF4-FFF2-40B4-BE49-F238E27FC236}">
                    <a16:creationId xmlns:a16="http://schemas.microsoft.com/office/drawing/2014/main" id="{AB9A30EA-3840-D010-45AD-C355FD255003}"/>
                  </a:ext>
                </a:extLst>
              </p:cNvPr>
              <p:cNvSpPr txBox="1">
                <a:spLocks noRot="1" noChangeAspect="1" noMove="1" noResize="1" noEditPoints="1" noAdjustHandles="1" noChangeArrowheads="1" noChangeShapeType="1" noTextEdit="1"/>
              </p:cNvSpPr>
              <p:nvPr/>
            </p:nvSpPr>
            <p:spPr>
              <a:xfrm>
                <a:off x="9988688" y="4081407"/>
                <a:ext cx="1620984" cy="467591"/>
              </a:xfrm>
              <a:prstGeom prst="rect">
                <a:avLst/>
              </a:prstGeom>
              <a:blipFill>
                <a:blip r:embed="rId6"/>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FE548BD-4AA9-F0C1-A834-32644D4FD1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92069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612D6-72E3-E00F-BBBC-9696B5F28473}"/>
              </a:ext>
            </a:extLst>
          </p:cNvPr>
          <p:cNvSpPr>
            <a:spLocks noGrp="1"/>
          </p:cNvSpPr>
          <p:nvPr>
            <p:ph type="title"/>
          </p:nvPr>
        </p:nvSpPr>
        <p:spPr/>
        <p:txBody>
          <a:bodyPr/>
          <a:lstStyle/>
          <a:p>
            <a:r>
              <a:rPr lang="en-AU" dirty="0"/>
              <a:t>Profit</a:t>
            </a:r>
          </a:p>
        </p:txBody>
      </p:sp>
      <p:sp>
        <p:nvSpPr>
          <p:cNvPr id="7" name="Text Placeholder 6">
            <a:extLst>
              <a:ext uri="{FF2B5EF4-FFF2-40B4-BE49-F238E27FC236}">
                <a16:creationId xmlns:a16="http://schemas.microsoft.com/office/drawing/2014/main" id="{89E2163B-DB33-A5F9-E9E6-7414FC8E6349}"/>
              </a:ext>
            </a:extLst>
          </p:cNvPr>
          <p:cNvSpPr>
            <a:spLocks noGrp="1"/>
          </p:cNvSpPr>
          <p:nvPr>
            <p:ph type="body" sz="quarter" idx="17"/>
          </p:nvPr>
        </p:nvSpPr>
        <p:spPr>
          <a:xfrm>
            <a:off x="354000" y="1567087"/>
            <a:ext cx="11483998" cy="545601"/>
          </a:xfrm>
          <a:prstGeom prst="roundRect">
            <a:avLst/>
          </a:prstGeom>
        </p:spPr>
        <p:style>
          <a:lnRef idx="3">
            <a:schemeClr val="lt1"/>
          </a:lnRef>
          <a:fillRef idx="1">
            <a:schemeClr val="accent6"/>
          </a:fillRef>
          <a:effectRef idx="1">
            <a:schemeClr val="accent6"/>
          </a:effectRef>
          <a:fontRef idx="minor">
            <a:schemeClr val="lt1"/>
          </a:fontRef>
        </p:style>
        <p:txBody>
          <a:bodyPr/>
          <a:lstStyle/>
          <a:p>
            <a:pPr algn="ctr"/>
            <a:r>
              <a:rPr lang="en-AU" sz="1800" dirty="0">
                <a:solidFill>
                  <a:srgbClr val="000000"/>
                </a:solidFill>
                <a:effectLst/>
                <a:latin typeface="Arial" panose="020B0604020202020204" pitchFamily="34" charset="0"/>
                <a:ea typeface="Calibri" panose="020F0502020204030204" pitchFamily="34" charset="0"/>
              </a:rPr>
              <a:t> Is this a realistic representation of how sales would trend? Explain your reasoning. </a:t>
            </a:r>
            <a:endParaRPr lang="en-AU" sz="1800" dirty="0">
              <a:effectLst/>
              <a:latin typeface="Arial" panose="020B0604020202020204" pitchFamily="34" charset="0"/>
              <a:ea typeface="Calibri" panose="020F0502020204030204" pitchFamily="34" charset="0"/>
            </a:endParaRPr>
          </a:p>
          <a:p>
            <a:endParaRPr lang="en-AU" dirty="0"/>
          </a:p>
        </p:txBody>
      </p:sp>
      <p:pic>
        <p:nvPicPr>
          <p:cNvPr id="10" name="Picture 9" descr="The graph of P=150000x.">
            <a:extLst>
              <a:ext uri="{FF2B5EF4-FFF2-40B4-BE49-F238E27FC236}">
                <a16:creationId xmlns:a16="http://schemas.microsoft.com/office/drawing/2014/main" id="{A19E880A-6EF8-9E22-4C74-E65B113C4373}"/>
              </a:ext>
            </a:extLst>
          </p:cNvPr>
          <p:cNvPicPr>
            <a:picLocks noChangeAspect="1"/>
          </p:cNvPicPr>
          <p:nvPr/>
        </p:nvPicPr>
        <p:blipFill>
          <a:blip r:embed="rId2"/>
          <a:stretch>
            <a:fillRect/>
          </a:stretch>
        </p:blipFill>
        <p:spPr>
          <a:xfrm>
            <a:off x="2171700" y="2604724"/>
            <a:ext cx="8352720" cy="400127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B306F3-E586-305C-234A-38DCBEC52AF6}"/>
                  </a:ext>
                </a:extLst>
              </p:cNvPr>
              <p:cNvSpPr txBox="1"/>
              <p:nvPr/>
            </p:nvSpPr>
            <p:spPr>
              <a:xfrm>
                <a:off x="10313508" y="3436676"/>
                <a:ext cx="1620984" cy="46759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=150 000</m:t>
                      </m:r>
                      <m:r>
                        <a:rPr lang="en-AU" sz="1800" b="0" i="1" smtClean="0">
                          <a:latin typeface="Cambria Math" panose="02040503050406030204" pitchFamily="18" charset="0"/>
                        </a:rPr>
                        <m:t>𝑥</m:t>
                      </m:r>
                    </m:oMath>
                  </m:oMathPara>
                </a14:m>
                <a:endParaRPr lang="en-AU" sz="1800" dirty="0"/>
              </a:p>
            </p:txBody>
          </p:sp>
        </mc:Choice>
        <mc:Fallback xmlns="">
          <p:sp>
            <p:nvSpPr>
              <p:cNvPr id="11" name="TextBox 10">
                <a:extLst>
                  <a:ext uri="{FF2B5EF4-FFF2-40B4-BE49-F238E27FC236}">
                    <a16:creationId xmlns:a16="http://schemas.microsoft.com/office/drawing/2014/main" id="{CBB306F3-E586-305C-234A-38DCBEC52AF6}"/>
                  </a:ext>
                </a:extLst>
              </p:cNvPr>
              <p:cNvSpPr txBox="1">
                <a:spLocks noRot="1" noChangeAspect="1" noMove="1" noResize="1" noEditPoints="1" noAdjustHandles="1" noChangeArrowheads="1" noChangeShapeType="1" noTextEdit="1"/>
              </p:cNvSpPr>
              <p:nvPr/>
            </p:nvSpPr>
            <p:spPr>
              <a:xfrm>
                <a:off x="10313508" y="3436676"/>
                <a:ext cx="1620984" cy="467591"/>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758F173-6840-862F-BB6E-13F105CBE7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3580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Alternate model</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74FEBDDB-C062-6000-E947-2165E6ADD74E}"/>
                  </a:ext>
                </a:extLst>
              </p:cNvPr>
              <p:cNvSpPr>
                <a:spLocks noGrp="1"/>
              </p:cNvSpPr>
              <p:nvPr>
                <p:ph type="body" sz="quarter" idx="17"/>
              </p:nvPr>
            </p:nvSpPr>
            <p:spPr/>
            <p:txBody>
              <a:bodyPr/>
              <a:lstStyle/>
              <a:p>
                <a:pPr/>
                <a14:m>
                  <m:oMathPara xmlns:m="http://schemas.openxmlformats.org/officeDocument/2006/math">
                    <m:oMathParaPr>
                      <m:jc m:val="left"/>
                    </m:oMathParaPr>
                    <m:oMath xmlns:m="http://schemas.openxmlformats.org/officeDocument/2006/math">
                      <m:r>
                        <a:rPr lang="en-AU" sz="2800" b="0" i="1" smtClean="0">
                          <a:latin typeface="Cambria Math" panose="02040503050406030204" pitchFamily="18" charset="0"/>
                        </a:rPr>
                        <m:t>𝑃</m:t>
                      </m:r>
                      <m:r>
                        <a:rPr lang="en-AU" sz="2800" b="0" i="1" smtClean="0">
                          <a:latin typeface="Cambria Math" panose="02040503050406030204" pitchFamily="18" charset="0"/>
                        </a:rPr>
                        <m:t>=−400</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2</m:t>
                          </m:r>
                        </m:sup>
                      </m:sSup>
                      <m:r>
                        <a:rPr lang="en-AU" sz="2800" b="0" i="1" smtClean="0">
                          <a:latin typeface="Cambria Math" panose="02040503050406030204" pitchFamily="18" charset="0"/>
                        </a:rPr>
                        <m:t>+200 000</m:t>
                      </m:r>
                      <m:r>
                        <a:rPr lang="en-AU" sz="2800" b="0" i="1" smtClean="0">
                          <a:latin typeface="Cambria Math" panose="02040503050406030204" pitchFamily="18" charset="0"/>
                        </a:rPr>
                        <m:t>𝑥</m:t>
                      </m:r>
                    </m:oMath>
                  </m:oMathPara>
                </a14:m>
                <a:endParaRPr lang="en-AU" sz="2800" dirty="0"/>
              </a:p>
              <a:p>
                <a:endParaRPr lang="en-AU" sz="1800" dirty="0"/>
              </a:p>
              <a:p>
                <a:r>
                  <a:rPr lang="en-AU" sz="1800" dirty="0"/>
                  <a:t>Let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=0</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0=−400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+200 000</m:t>
                      </m:r>
                      <m:r>
                        <a:rPr lang="en-AU" sz="1800" b="0" i="1" smtClean="0">
                          <a:latin typeface="Cambria Math" panose="02040503050406030204" pitchFamily="18" charset="0"/>
                        </a:rPr>
                        <m:t>𝑥</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−400</m:t>
                      </m:r>
                      <m:r>
                        <a:rPr lang="en-AU" sz="1800" b="0" i="1" smtClean="0">
                          <a:latin typeface="Cambria Math" panose="02040503050406030204" pitchFamily="18" charset="0"/>
                        </a:rPr>
                        <m:t>𝑥</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−500</m:t>
                          </m:r>
                        </m:e>
                      </m:d>
                      <m:r>
                        <a:rPr lang="en-AU" sz="1800" b="0" i="1" smtClean="0">
                          <a:latin typeface="Cambria Math" panose="02040503050406030204" pitchFamily="18" charset="0"/>
                        </a:rPr>
                        <m:t>=0</m:t>
                      </m:r>
                    </m:oMath>
                  </m:oMathPara>
                </a14:m>
                <a:endParaRPr lang="en-AU" sz="1800" dirty="0"/>
              </a:p>
              <a:p>
                <a14:m>
                  <m:oMath xmlns:m="http://schemas.openxmlformats.org/officeDocument/2006/math">
                    <m:r>
                      <a:rPr lang="en-AU" sz="1800" b="0" i="1" smtClean="0">
                        <a:latin typeface="Cambria Math" panose="02040503050406030204" pitchFamily="18" charset="0"/>
                      </a:rPr>
                      <m:t>−400</m:t>
                    </m:r>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r>
                  <a:rPr lang="en-AU" sz="1800" dirty="0"/>
                  <a:t>	or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−500=0</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=0 </m:t>
                      </m:r>
                      <m:r>
                        <m:rPr>
                          <m:nor/>
                        </m:rPr>
                        <a:rPr lang="en-AU" sz="1800" b="0" i="0" smtClean="0">
                          <a:latin typeface="Cambria Math" panose="02040503050406030204" pitchFamily="18" charset="0"/>
                        </a:rPr>
                        <m:t>or</m:t>
                      </m:r>
                      <m:r>
                        <a:rPr lang="en-AU" sz="1800" b="0" i="1" smtClean="0">
                          <a:latin typeface="Cambria Math" panose="02040503050406030204" pitchFamily="18" charset="0"/>
                        </a:rPr>
                        <m:t> 500</m:t>
                      </m:r>
                    </m:oMath>
                  </m:oMathPara>
                </a14:m>
                <a:endParaRPr lang="en-AU" sz="1800" dirty="0"/>
              </a:p>
            </p:txBody>
          </p:sp>
        </mc:Choice>
        <mc:Fallback xmlns="">
          <p:sp>
            <p:nvSpPr>
              <p:cNvPr id="7" name="Text Placeholder 6">
                <a:extLst>
                  <a:ext uri="{FF2B5EF4-FFF2-40B4-BE49-F238E27FC236}">
                    <a16:creationId xmlns:a16="http://schemas.microsoft.com/office/drawing/2014/main" id="{74FEBDDB-C062-6000-E947-2165E6ADD74E}"/>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221"/>
                </a:stretch>
              </a:blipFill>
            </p:spPr>
            <p:txBody>
              <a:bodyPr/>
              <a:lstStyle/>
              <a:p>
                <a:r>
                  <a:rPr lang="en-AU">
                    <a:noFill/>
                  </a:rPr>
                  <a:t> </a:t>
                </a:r>
              </a:p>
            </p:txBody>
          </p:sp>
        </mc:Fallback>
      </mc:AlternateContent>
      <p:pic>
        <p:nvPicPr>
          <p:cNvPr id="6" name="Picture 5" descr="The graph of P=-400x^2+200000x.">
            <a:extLst>
              <a:ext uri="{FF2B5EF4-FFF2-40B4-BE49-F238E27FC236}">
                <a16:creationId xmlns:a16="http://schemas.microsoft.com/office/drawing/2014/main" id="{A7F29088-89DF-A935-CF8C-16EFC98EB5DD}"/>
              </a:ext>
            </a:extLst>
          </p:cNvPr>
          <p:cNvPicPr>
            <a:picLocks noChangeAspect="1"/>
          </p:cNvPicPr>
          <p:nvPr/>
        </p:nvPicPr>
        <p:blipFill>
          <a:blip r:embed="rId3"/>
          <a:stretch>
            <a:fillRect/>
          </a:stretch>
        </p:blipFill>
        <p:spPr>
          <a:xfrm>
            <a:off x="6015778" y="1401222"/>
            <a:ext cx="5108222" cy="5139561"/>
          </a:xfrm>
          <a:prstGeom prst="rect">
            <a:avLst/>
          </a:prstGeom>
        </p:spPr>
      </p:pic>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purl.org/dc/elements/1.1/"/>
    <ds:schemaRef ds:uri="http://schemas.openxmlformats.org/package/2006/metadata/core-properties"/>
    <ds:schemaRef ds:uri="http://purl.org/dc/dcmitype/"/>
    <ds:schemaRef ds:uri="0d94be99-a0f6-44e7-93d1-7f56be2e14d5"/>
    <ds:schemaRef ds:uri="http://purl.org/dc/terms/"/>
    <ds:schemaRef ds:uri="http://schemas.microsoft.com/office/2006/documentManagement/types"/>
    <ds:schemaRef ds:uri="http://schemas.microsoft.com/office/infopath/2007/PartnerControls"/>
    <ds:schemaRef ds:uri="http://www.w3.org/XML/1998/namespace"/>
    <ds:schemaRef ds:uri="8c6f0761-0ef4-4d3b-8fe8-3b60dff82ea3"/>
    <ds:schemaRef ds:uri="http://schemas.microsoft.com/office/2006/metadata/properties"/>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68627D0F-ED35-4201-82A1-746A207E3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2239</TotalTime>
  <Words>1285</Words>
  <Application>Microsoft Office PowerPoint</Application>
  <PresentationFormat>Widescreen</PresentationFormat>
  <Paragraphs>126</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Public Sans</vt:lpstr>
      <vt:lpstr>Arial</vt:lpstr>
      <vt:lpstr>Times New Roman</vt:lpstr>
      <vt:lpstr>Symbol</vt:lpstr>
      <vt:lpstr>Calibri</vt:lpstr>
      <vt:lpstr>Cambria Math</vt:lpstr>
      <vt:lpstr>NSWG Corporate</vt:lpstr>
      <vt:lpstr>Modelling quadratic functions</vt:lpstr>
      <vt:lpstr>Learning intentions and success criteria</vt:lpstr>
      <vt:lpstr>Activating prior learning</vt:lpstr>
      <vt:lpstr>Revenue and cost of production (1)</vt:lpstr>
      <vt:lpstr>Revenue and cost of production (2)</vt:lpstr>
      <vt:lpstr>Profit</vt:lpstr>
      <vt:lpstr>Connecting learning</vt:lpstr>
      <vt:lpstr>Alternate model</vt:lpstr>
      <vt:lpstr>Releasing responsibility</vt:lpstr>
      <vt:lpstr>Modelling quadratic functions (1)</vt:lpstr>
      <vt:lpstr>Modelling quadratic functions (2)</vt:lpstr>
      <vt:lpstr>Modelling quadratic functions (3)</vt:lpstr>
      <vt:lpstr>Independent practice</vt:lpstr>
      <vt:lpstr>14Approaching questions</vt:lpstr>
      <vt:lpstr>Flower bed design</vt:lpstr>
      <vt:lpstr>Flower bed design – solution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14 – Modelling quadratic functions – slide deck</dc:title>
  <dc:creator>NSW Department of Education</dc:creator>
  <dcterms:created xsi:type="dcterms:W3CDTF">2025-05-19T21:52:24Z</dcterms:created>
  <dcterms:modified xsi:type="dcterms:W3CDTF">2025-12-03T01:22:21Z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